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32"/>
  </p:notesMasterIdLst>
  <p:sldIdLst>
    <p:sldId id="374" r:id="rId6"/>
    <p:sldId id="381" r:id="rId7"/>
    <p:sldId id="382" r:id="rId8"/>
    <p:sldId id="389" r:id="rId9"/>
    <p:sldId id="413" r:id="rId10"/>
    <p:sldId id="384" r:id="rId11"/>
    <p:sldId id="385" r:id="rId12"/>
    <p:sldId id="386" r:id="rId13"/>
    <p:sldId id="390" r:id="rId14"/>
    <p:sldId id="387" r:id="rId15"/>
    <p:sldId id="388" r:id="rId16"/>
    <p:sldId id="392" r:id="rId17"/>
    <p:sldId id="411" r:id="rId18"/>
    <p:sldId id="412" r:id="rId19"/>
    <p:sldId id="393" r:id="rId20"/>
    <p:sldId id="394" r:id="rId21"/>
    <p:sldId id="403" r:id="rId22"/>
    <p:sldId id="404" r:id="rId23"/>
    <p:sldId id="405" r:id="rId24"/>
    <p:sldId id="406" r:id="rId25"/>
    <p:sldId id="407" r:id="rId26"/>
    <p:sldId id="408" r:id="rId27"/>
    <p:sldId id="409" r:id="rId28"/>
    <p:sldId id="410" r:id="rId29"/>
    <p:sldId id="380"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4DA8D6-6581-DE92-2ABB-47EF10B03671}" name="Rollins,Ariana D" initials="AR" userId="S::arollins1@ufl.edu::3fea7f9a-4f5d-409a-aae7-f53b5417ea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B8"/>
    <a:srgbClr val="FFD976"/>
    <a:srgbClr val="D1D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48069-64A1-4AFB-9428-6EC6C2CFE5CC}" v="1" dt="2025-01-28T17:10:04.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13" autoAdjust="0"/>
  </p:normalViewPr>
  <p:slideViewPr>
    <p:cSldViewPr snapToGrid="0">
      <p:cViewPr varScale="1">
        <p:scale>
          <a:sx n="79" d="100"/>
          <a:sy n="79" d="100"/>
        </p:scale>
        <p:origin x="17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fel,Sarah Hailey" userId="S::tafels@ufl.edu::e2260987-b246-4abf-9143-14647b327b11" providerId="AD" clId="Web-{92E6C033-9FE9-D228-D65E-78DEC724AB42}"/>
    <pc:docChg chg="modSld">
      <pc:chgData name="Tafel,Sarah Hailey" userId="S::tafels@ufl.edu::e2260987-b246-4abf-9143-14647b327b11" providerId="AD" clId="Web-{92E6C033-9FE9-D228-D65E-78DEC724AB42}" dt="2025-01-01T19:01:52.845" v="128" actId="14100"/>
      <pc:docMkLst>
        <pc:docMk/>
      </pc:docMkLst>
      <pc:sldChg chg="addSp delSp modSp">
        <pc:chgData name="Tafel,Sarah Hailey" userId="S::tafels@ufl.edu::e2260987-b246-4abf-9143-14647b327b11" providerId="AD" clId="Web-{92E6C033-9FE9-D228-D65E-78DEC724AB42}" dt="2025-01-01T18:58:44.400" v="22" actId="1076"/>
        <pc:sldMkLst>
          <pc:docMk/>
          <pc:sldMk cId="229621691" sldId="374"/>
        </pc:sldMkLst>
        <pc:spChg chg="mod">
          <ac:chgData name="Tafel,Sarah Hailey" userId="S::tafels@ufl.edu::e2260987-b246-4abf-9143-14647b327b11" providerId="AD" clId="Web-{92E6C033-9FE9-D228-D65E-78DEC724AB42}" dt="2025-01-01T18:58:44.400" v="22" actId="1076"/>
          <ac:spMkLst>
            <pc:docMk/>
            <pc:sldMk cId="229621691" sldId="374"/>
            <ac:spMk id="2" creationId="{D7200457-941F-3FC2-1FBE-59F6EFDA6DFF}"/>
          </ac:spMkLst>
        </pc:spChg>
        <pc:spChg chg="del mod">
          <ac:chgData name="Tafel,Sarah Hailey" userId="S::tafels@ufl.edu::e2260987-b246-4abf-9143-14647b327b11" providerId="AD" clId="Web-{92E6C033-9FE9-D228-D65E-78DEC724AB42}" dt="2025-01-01T18:57:43.659" v="3"/>
          <ac:spMkLst>
            <pc:docMk/>
            <pc:sldMk cId="229621691" sldId="374"/>
            <ac:spMk id="3" creationId="{3B18800D-E1D2-B781-1386-136F7D5059CD}"/>
          </ac:spMkLst>
        </pc:spChg>
        <pc:spChg chg="add del mod">
          <ac:chgData name="Tafel,Sarah Hailey" userId="S::tafels@ufl.edu::e2260987-b246-4abf-9143-14647b327b11" providerId="AD" clId="Web-{92E6C033-9FE9-D228-D65E-78DEC724AB42}" dt="2025-01-01T18:57:49.424" v="6"/>
          <ac:spMkLst>
            <pc:docMk/>
            <pc:sldMk cId="229621691" sldId="374"/>
            <ac:spMk id="5" creationId="{1A78FBFF-EB43-79F6-8DE4-4AF900131586}"/>
          </ac:spMkLst>
        </pc:spChg>
      </pc:sldChg>
      <pc:sldChg chg="modNotes">
        <pc:chgData name="Tafel,Sarah Hailey" userId="S::tafels@ufl.edu::e2260987-b246-4abf-9143-14647b327b11" providerId="AD" clId="Web-{92E6C033-9FE9-D228-D65E-78DEC724AB42}" dt="2025-01-01T19:00:38.124" v="108"/>
        <pc:sldMkLst>
          <pc:docMk/>
          <pc:sldMk cId="2976509384" sldId="381"/>
        </pc:sldMkLst>
      </pc:sldChg>
      <pc:sldChg chg="modSp">
        <pc:chgData name="Tafel,Sarah Hailey" userId="S::tafels@ufl.edu::e2260987-b246-4abf-9143-14647b327b11" providerId="AD" clId="Web-{92E6C033-9FE9-D228-D65E-78DEC724AB42}" dt="2025-01-01T19:01:52.845" v="128" actId="14100"/>
        <pc:sldMkLst>
          <pc:docMk/>
          <pc:sldMk cId="915569056" sldId="382"/>
        </pc:sldMkLst>
        <pc:spChg chg="mod">
          <ac:chgData name="Tafel,Sarah Hailey" userId="S::tafels@ufl.edu::e2260987-b246-4abf-9143-14647b327b11" providerId="AD" clId="Web-{92E6C033-9FE9-D228-D65E-78DEC724AB42}" dt="2025-01-01T19:01:52.845" v="128" actId="14100"/>
          <ac:spMkLst>
            <pc:docMk/>
            <pc:sldMk cId="915569056" sldId="382"/>
            <ac:spMk id="4" creationId="{13AE1F42-05DD-E998-DCC8-DE0249458026}"/>
          </ac:spMkLst>
        </pc:spChg>
        <pc:spChg chg="mod">
          <ac:chgData name="Tafel,Sarah Hailey" userId="S::tafels@ufl.edu::e2260987-b246-4abf-9143-14647b327b11" providerId="AD" clId="Web-{92E6C033-9FE9-D228-D65E-78DEC724AB42}" dt="2025-01-01T19:01:33.844" v="113" actId="1076"/>
          <ac:spMkLst>
            <pc:docMk/>
            <pc:sldMk cId="915569056" sldId="382"/>
            <ac:spMk id="7" creationId="{6C4BC943-3964-B96D-B9C3-D2CA8F303F29}"/>
          </ac:spMkLst>
        </pc:spChg>
      </pc:sldChg>
    </pc:docChg>
  </pc:docChgLst>
  <pc:docChgLst>
    <pc:chgData name="Rollins,Ariana D" userId="S::arollins1@ufl.edu::3fea7f9a-4f5d-409a-aae7-f53b5417ea42" providerId="AD" clId="Web-{8B9C128E-463C-48DE-8BEF-ED7AF396DEDD}"/>
    <pc:docChg chg="modSld">
      <pc:chgData name="Rollins,Ariana D" userId="S::arollins1@ufl.edu::3fea7f9a-4f5d-409a-aae7-f53b5417ea42" providerId="AD" clId="Web-{8B9C128E-463C-48DE-8BEF-ED7AF396DEDD}" dt="2024-05-29T03:26:53.439" v="256" actId="1076"/>
      <pc:docMkLst>
        <pc:docMk/>
      </pc:docMkLst>
      <pc:sldChg chg="modSp">
        <pc:chgData name="Rollins,Ariana D" userId="S::arollins1@ufl.edu::3fea7f9a-4f5d-409a-aae7-f53b5417ea42" providerId="AD" clId="Web-{8B9C128E-463C-48DE-8BEF-ED7AF396DEDD}" dt="2024-05-29T01:38:58.088" v="46" actId="20577"/>
        <pc:sldMkLst>
          <pc:docMk/>
          <pc:sldMk cId="2976509384" sldId="381"/>
        </pc:sldMkLst>
        <pc:spChg chg="mod">
          <ac:chgData name="Rollins,Ariana D" userId="S::arollins1@ufl.edu::3fea7f9a-4f5d-409a-aae7-f53b5417ea42" providerId="AD" clId="Web-{8B9C128E-463C-48DE-8BEF-ED7AF396DEDD}" dt="2024-05-29T01:38:58.088" v="46" actId="20577"/>
          <ac:spMkLst>
            <pc:docMk/>
            <pc:sldMk cId="2976509384" sldId="381"/>
            <ac:spMk id="3" creationId="{D43244C8-A1DA-288D-23C1-8608C43CB6E4}"/>
          </ac:spMkLst>
        </pc:spChg>
      </pc:sldChg>
      <pc:sldChg chg="modSp">
        <pc:chgData name="Rollins,Ariana D" userId="S::arollins1@ufl.edu::3fea7f9a-4f5d-409a-aae7-f53b5417ea42" providerId="AD" clId="Web-{8B9C128E-463C-48DE-8BEF-ED7AF396DEDD}" dt="2024-05-29T02:39:34.093" v="250" actId="20577"/>
        <pc:sldMkLst>
          <pc:docMk/>
          <pc:sldMk cId="915569056" sldId="382"/>
        </pc:sldMkLst>
        <pc:spChg chg="mod">
          <ac:chgData name="Rollins,Ariana D" userId="S::arollins1@ufl.edu::3fea7f9a-4f5d-409a-aae7-f53b5417ea42" providerId="AD" clId="Web-{8B9C128E-463C-48DE-8BEF-ED7AF396DEDD}" dt="2024-05-29T02:39:34.093" v="250" actId="20577"/>
          <ac:spMkLst>
            <pc:docMk/>
            <pc:sldMk cId="915569056" sldId="382"/>
            <ac:spMk id="3" creationId="{7B96737B-7592-F420-6DD5-9B922851E966}"/>
          </ac:spMkLst>
        </pc:spChg>
      </pc:sldChg>
      <pc:sldChg chg="modNotes">
        <pc:chgData name="Rollins,Ariana D" userId="S::arollins1@ufl.edu::3fea7f9a-4f5d-409a-aae7-f53b5417ea42" providerId="AD" clId="Web-{8B9C128E-463C-48DE-8BEF-ED7AF396DEDD}" dt="2024-05-29T02:00:28.235" v="230"/>
        <pc:sldMkLst>
          <pc:docMk/>
          <pc:sldMk cId="1936092320" sldId="387"/>
        </pc:sldMkLst>
      </pc:sldChg>
      <pc:sldChg chg="addSp modSp modNotes">
        <pc:chgData name="Rollins,Ariana D" userId="S::arollins1@ufl.edu::3fea7f9a-4f5d-409a-aae7-f53b5417ea42" providerId="AD" clId="Web-{8B9C128E-463C-48DE-8BEF-ED7AF396DEDD}" dt="2024-05-29T01:51:51.908" v="98" actId="20577"/>
        <pc:sldMkLst>
          <pc:docMk/>
          <pc:sldMk cId="1119617747" sldId="388"/>
        </pc:sldMkLst>
        <pc:spChg chg="mod">
          <ac:chgData name="Rollins,Ariana D" userId="S::arollins1@ufl.edu::3fea7f9a-4f5d-409a-aae7-f53b5417ea42" providerId="AD" clId="Web-{8B9C128E-463C-48DE-8BEF-ED7AF396DEDD}" dt="2024-05-29T01:51:51.908" v="98" actId="20577"/>
          <ac:spMkLst>
            <pc:docMk/>
            <pc:sldMk cId="1119617747" sldId="388"/>
            <ac:spMk id="3" creationId="{DB4F7C70-7F19-339F-1ECB-F9D3AD11CDD4}"/>
          </ac:spMkLst>
        </pc:spChg>
        <pc:spChg chg="mod">
          <ac:chgData name="Rollins,Ariana D" userId="S::arollins1@ufl.edu::3fea7f9a-4f5d-409a-aae7-f53b5417ea42" providerId="AD" clId="Web-{8B9C128E-463C-48DE-8BEF-ED7AF396DEDD}" dt="2024-05-29T01:49:55.918" v="80" actId="1076"/>
          <ac:spMkLst>
            <pc:docMk/>
            <pc:sldMk cId="1119617747" sldId="388"/>
            <ac:spMk id="4" creationId="{FB316529-9C79-4FF8-E14C-6FD188A4BF04}"/>
          </ac:spMkLst>
        </pc:spChg>
        <pc:spChg chg="mod">
          <ac:chgData name="Rollins,Ariana D" userId="S::arollins1@ufl.edu::3fea7f9a-4f5d-409a-aae7-f53b5417ea42" providerId="AD" clId="Web-{8B9C128E-463C-48DE-8BEF-ED7AF396DEDD}" dt="2024-05-29T01:49:24.276" v="73" actId="14100"/>
          <ac:spMkLst>
            <pc:docMk/>
            <pc:sldMk cId="1119617747" sldId="388"/>
            <ac:spMk id="8" creationId="{7D90E444-D82A-2895-618D-90910676AEEA}"/>
          </ac:spMkLst>
        </pc:spChg>
        <pc:picChg chg="mod">
          <ac:chgData name="Rollins,Ariana D" userId="S::arollins1@ufl.edu::3fea7f9a-4f5d-409a-aae7-f53b5417ea42" providerId="AD" clId="Web-{8B9C128E-463C-48DE-8BEF-ED7AF396DEDD}" dt="2024-05-29T01:45:46.989" v="47" actId="14100"/>
          <ac:picMkLst>
            <pc:docMk/>
            <pc:sldMk cId="1119617747" sldId="388"/>
            <ac:picMk id="5" creationId="{2637A264-1CC3-D06C-6878-4020FA54A151}"/>
          </ac:picMkLst>
        </pc:picChg>
        <pc:picChg chg="add mod">
          <ac:chgData name="Rollins,Ariana D" userId="S::arollins1@ufl.edu::3fea7f9a-4f5d-409a-aae7-f53b5417ea42" providerId="AD" clId="Web-{8B9C128E-463C-48DE-8BEF-ED7AF396DEDD}" dt="2024-05-29T01:49:46.839" v="79"/>
          <ac:picMkLst>
            <pc:docMk/>
            <pc:sldMk cId="1119617747" sldId="388"/>
            <ac:picMk id="6" creationId="{E9708DF1-FCCB-F278-B18C-3183F8844FA6}"/>
          </ac:picMkLst>
        </pc:picChg>
      </pc:sldChg>
      <pc:sldChg chg="modSp">
        <pc:chgData name="Rollins,Ariana D" userId="S::arollins1@ufl.edu::3fea7f9a-4f5d-409a-aae7-f53b5417ea42" providerId="AD" clId="Web-{8B9C128E-463C-48DE-8BEF-ED7AF396DEDD}" dt="2024-05-29T03:26:53.439" v="256" actId="1076"/>
        <pc:sldMkLst>
          <pc:docMk/>
          <pc:sldMk cId="3402081186" sldId="390"/>
        </pc:sldMkLst>
        <pc:spChg chg="mod">
          <ac:chgData name="Rollins,Ariana D" userId="S::arollins1@ufl.edu::3fea7f9a-4f5d-409a-aae7-f53b5417ea42" providerId="AD" clId="Web-{8B9C128E-463C-48DE-8BEF-ED7AF396DEDD}" dt="2024-05-29T03:26:43.642" v="253" actId="1076"/>
          <ac:spMkLst>
            <pc:docMk/>
            <pc:sldMk cId="3402081186" sldId="390"/>
            <ac:spMk id="4" creationId="{95475732-1C24-C8AB-6107-CCDFA85038FA}"/>
          </ac:spMkLst>
        </pc:spChg>
        <pc:spChg chg="mod">
          <ac:chgData name="Rollins,Ariana D" userId="S::arollins1@ufl.edu::3fea7f9a-4f5d-409a-aae7-f53b5417ea42" providerId="AD" clId="Web-{8B9C128E-463C-48DE-8BEF-ED7AF396DEDD}" dt="2024-05-29T03:26:50.329" v="255" actId="1076"/>
          <ac:spMkLst>
            <pc:docMk/>
            <pc:sldMk cId="3402081186" sldId="390"/>
            <ac:spMk id="5" creationId="{6F18A4AB-D2C5-D838-A17F-2BF98207AA85}"/>
          </ac:spMkLst>
        </pc:spChg>
        <pc:spChg chg="mod">
          <ac:chgData name="Rollins,Ariana D" userId="S::arollins1@ufl.edu::3fea7f9a-4f5d-409a-aae7-f53b5417ea42" providerId="AD" clId="Web-{8B9C128E-463C-48DE-8BEF-ED7AF396DEDD}" dt="2024-05-29T03:26:53.439" v="256" actId="1076"/>
          <ac:spMkLst>
            <pc:docMk/>
            <pc:sldMk cId="3402081186" sldId="390"/>
            <ac:spMk id="6" creationId="{3684A9C8-FBE2-8163-F8A1-79FD0D6D0374}"/>
          </ac:spMkLst>
        </pc:spChg>
        <pc:picChg chg="mod">
          <ac:chgData name="Rollins,Ariana D" userId="S::arollins1@ufl.edu::3fea7f9a-4f5d-409a-aae7-f53b5417ea42" providerId="AD" clId="Web-{8B9C128E-463C-48DE-8BEF-ED7AF396DEDD}" dt="2024-05-29T03:26:40.095" v="252" actId="1076"/>
          <ac:picMkLst>
            <pc:docMk/>
            <pc:sldMk cId="3402081186" sldId="390"/>
            <ac:picMk id="1026" creationId="{54FF6536-DF7B-7486-E939-17ADCF679AE0}"/>
          </ac:picMkLst>
        </pc:picChg>
      </pc:sldChg>
      <pc:sldChg chg="modNotes">
        <pc:chgData name="Rollins,Ariana D" userId="S::arollins1@ufl.edu::3fea7f9a-4f5d-409a-aae7-f53b5417ea42" providerId="AD" clId="Web-{8B9C128E-463C-48DE-8BEF-ED7AF396DEDD}" dt="2024-05-29T01:53:10.629" v="116"/>
        <pc:sldMkLst>
          <pc:docMk/>
          <pc:sldMk cId="3355302077" sldId="392"/>
        </pc:sldMkLst>
      </pc:sldChg>
      <pc:sldChg chg="modSp">
        <pc:chgData name="Rollins,Ariana D" userId="S::arollins1@ufl.edu::3fea7f9a-4f5d-409a-aae7-f53b5417ea42" providerId="AD" clId="Web-{8B9C128E-463C-48DE-8BEF-ED7AF396DEDD}" dt="2024-05-29T01:55:04.476" v="204" actId="20577"/>
        <pc:sldMkLst>
          <pc:docMk/>
          <pc:sldMk cId="2793787914" sldId="393"/>
        </pc:sldMkLst>
        <pc:spChg chg="mod">
          <ac:chgData name="Rollins,Ariana D" userId="S::arollins1@ufl.edu::3fea7f9a-4f5d-409a-aae7-f53b5417ea42" providerId="AD" clId="Web-{8B9C128E-463C-48DE-8BEF-ED7AF396DEDD}" dt="2024-05-29T01:55:04.476" v="204" actId="20577"/>
          <ac:spMkLst>
            <pc:docMk/>
            <pc:sldMk cId="2793787914" sldId="393"/>
            <ac:spMk id="3" creationId="{A2FE65AF-693B-D1DE-11DE-1CF34840DD15}"/>
          </ac:spMkLst>
        </pc:spChg>
      </pc:sldChg>
    </pc:docChg>
  </pc:docChgLst>
  <pc:docChgLst>
    <pc:chgData name="Tafel,Sarah Hailey" userId="S::tafels@ufl.edu::e2260987-b246-4abf-9143-14647b327b11" providerId="AD" clId="Web-{87248069-64A1-4AFB-9428-6EC6C2CFE5CC}"/>
    <pc:docChg chg="modSld">
      <pc:chgData name="Tafel,Sarah Hailey" userId="S::tafels@ufl.edu::e2260987-b246-4abf-9143-14647b327b11" providerId="AD" clId="Web-{87248069-64A1-4AFB-9428-6EC6C2CFE5CC}" dt="2025-01-28T17:10:04.995" v="0" actId="20577"/>
      <pc:docMkLst>
        <pc:docMk/>
      </pc:docMkLst>
      <pc:sldChg chg="modSp">
        <pc:chgData name="Tafel,Sarah Hailey" userId="S::tafels@ufl.edu::e2260987-b246-4abf-9143-14647b327b11" providerId="AD" clId="Web-{87248069-64A1-4AFB-9428-6EC6C2CFE5CC}" dt="2025-01-28T17:10:04.995" v="0" actId="20577"/>
        <pc:sldMkLst>
          <pc:docMk/>
          <pc:sldMk cId="893415997" sldId="408"/>
        </pc:sldMkLst>
        <pc:spChg chg="mod">
          <ac:chgData name="Tafel,Sarah Hailey" userId="S::tafels@ufl.edu::e2260987-b246-4abf-9143-14647b327b11" providerId="AD" clId="Web-{87248069-64A1-4AFB-9428-6EC6C2CFE5CC}" dt="2025-01-28T17:10:04.995" v="0" actId="20577"/>
          <ac:spMkLst>
            <pc:docMk/>
            <pc:sldMk cId="893415997" sldId="408"/>
            <ac:spMk id="3" creationId="{9966CFB9-6A26-BC88-63BB-AF2414E66CC4}"/>
          </ac:spMkLst>
        </pc:spChg>
      </pc:sldChg>
    </pc:docChg>
  </pc:docChgLst>
  <pc:docChgLst>
    <pc:chgData name="Rollins,Ariana D" userId="S::arollins1@ufl.edu::3fea7f9a-4f5d-409a-aae7-f53b5417ea42" providerId="AD" clId="Web-{FB8A065C-C52E-4E4B-9298-F9832AE13ABD}"/>
    <pc:docChg chg="modSld">
      <pc:chgData name="Rollins,Ariana D" userId="S::arollins1@ufl.edu::3fea7f9a-4f5d-409a-aae7-f53b5417ea42" providerId="AD" clId="Web-{FB8A065C-C52E-4E4B-9298-F9832AE13ABD}" dt="2024-05-29T09:15:49.507" v="17"/>
      <pc:docMkLst>
        <pc:docMk/>
      </pc:docMkLst>
      <pc:sldChg chg="modSp">
        <pc:chgData name="Rollins,Ariana D" userId="S::arollins1@ufl.edu::3fea7f9a-4f5d-409a-aae7-f53b5417ea42" providerId="AD" clId="Web-{FB8A065C-C52E-4E4B-9298-F9832AE13ABD}" dt="2024-05-29T09:15:49.507" v="17"/>
        <pc:sldMkLst>
          <pc:docMk/>
          <pc:sldMk cId="1936092320" sldId="387"/>
        </pc:sldMkLst>
        <pc:spChg chg="mod">
          <ac:chgData name="Rollins,Ariana D" userId="S::arollins1@ufl.edu::3fea7f9a-4f5d-409a-aae7-f53b5417ea42" providerId="AD" clId="Web-{FB8A065C-C52E-4E4B-9298-F9832AE13ABD}" dt="2024-05-29T09:15:11.819" v="2"/>
          <ac:spMkLst>
            <pc:docMk/>
            <pc:sldMk cId="1936092320" sldId="387"/>
            <ac:spMk id="18" creationId="{CF79D311-45AE-0ED7-DC19-8B98C0762FB7}"/>
          </ac:spMkLst>
        </pc:spChg>
        <pc:spChg chg="mod">
          <ac:chgData name="Rollins,Ariana D" userId="S::arollins1@ufl.edu::3fea7f9a-4f5d-409a-aae7-f53b5417ea42" providerId="AD" clId="Web-{FB8A065C-C52E-4E4B-9298-F9832AE13ABD}" dt="2024-05-29T09:15:22.538" v="6" actId="14100"/>
          <ac:spMkLst>
            <pc:docMk/>
            <pc:sldMk cId="1936092320" sldId="387"/>
            <ac:spMk id="23" creationId="{C36A3B9C-41F4-BCA7-FE5E-5DBC907AD196}"/>
          </ac:spMkLst>
        </pc:spChg>
        <pc:spChg chg="mod">
          <ac:chgData name="Rollins,Ariana D" userId="S::arollins1@ufl.edu::3fea7f9a-4f5d-409a-aae7-f53b5417ea42" providerId="AD" clId="Web-{FB8A065C-C52E-4E4B-9298-F9832AE13ABD}" dt="2024-05-29T09:15:36.491" v="12"/>
          <ac:spMkLst>
            <pc:docMk/>
            <pc:sldMk cId="1936092320" sldId="387"/>
            <ac:spMk id="24" creationId="{7D686CEA-BAFE-7A2D-CD87-3A6344F44342}"/>
          </ac:spMkLst>
        </pc:spChg>
        <pc:spChg chg="mod">
          <ac:chgData name="Rollins,Ariana D" userId="S::arollins1@ufl.edu::3fea7f9a-4f5d-409a-aae7-f53b5417ea42" providerId="AD" clId="Web-{FB8A065C-C52E-4E4B-9298-F9832AE13ABD}" dt="2024-05-29T09:15:49.507" v="17"/>
          <ac:spMkLst>
            <pc:docMk/>
            <pc:sldMk cId="1936092320" sldId="387"/>
            <ac:spMk id="25" creationId="{E86385B5-8A2A-DCB3-90B0-9501577C93F5}"/>
          </ac:spMkLst>
        </pc:spChg>
      </pc:sldChg>
    </pc:docChg>
  </pc:docChgLst>
  <pc:docChgLst>
    <pc:chgData name="Tafel,Sarah Hailey" userId="S::tafels@ufl.edu::e2260987-b246-4abf-9143-14647b327b11" providerId="AD" clId="Web-{9DAE6A42-D4CF-410A-A7EF-747FF853B946}"/>
    <pc:docChg chg="modSld">
      <pc:chgData name="Tafel,Sarah Hailey" userId="S::tafels@ufl.edu::e2260987-b246-4abf-9143-14647b327b11" providerId="AD" clId="Web-{9DAE6A42-D4CF-410A-A7EF-747FF853B946}" dt="2024-06-17T17:06:44.133" v="1" actId="20577"/>
      <pc:docMkLst>
        <pc:docMk/>
      </pc:docMkLst>
      <pc:sldChg chg="modSp">
        <pc:chgData name="Tafel,Sarah Hailey" userId="S::tafels@ufl.edu::e2260987-b246-4abf-9143-14647b327b11" providerId="AD" clId="Web-{9DAE6A42-D4CF-410A-A7EF-747FF853B946}" dt="2024-06-17T17:06:44.133" v="1" actId="20577"/>
        <pc:sldMkLst>
          <pc:docMk/>
          <pc:sldMk cId="229621691" sldId="374"/>
        </pc:sldMkLst>
        <pc:spChg chg="mod">
          <ac:chgData name="Tafel,Sarah Hailey" userId="S::tafels@ufl.edu::e2260987-b246-4abf-9143-14647b327b11" providerId="AD" clId="Web-{9DAE6A42-D4CF-410A-A7EF-747FF853B946}" dt="2024-06-17T17:06:44.133" v="1" actId="20577"/>
          <ac:spMkLst>
            <pc:docMk/>
            <pc:sldMk cId="229621691" sldId="374"/>
            <ac:spMk id="3" creationId="{3B18800D-E1D2-B781-1386-136F7D5059CD}"/>
          </ac:spMkLst>
        </pc:spChg>
      </pc:sldChg>
    </pc:docChg>
  </pc:docChgLst>
  <pc:docChgLst>
    <pc:chgData clId="Web-{8B9C128E-463C-48DE-8BEF-ED7AF396DEDD}"/>
    <pc:docChg chg="modSld">
      <pc:chgData name="" userId="" providerId="" clId="Web-{8B9C128E-463C-48DE-8BEF-ED7AF396DEDD}" dt="2024-05-29T01:36:31.100" v="4" actId="20577"/>
      <pc:docMkLst>
        <pc:docMk/>
      </pc:docMkLst>
      <pc:sldChg chg="modSp">
        <pc:chgData name="" userId="" providerId="" clId="Web-{8B9C128E-463C-48DE-8BEF-ED7AF396DEDD}" dt="2024-05-29T01:36:31.100" v="4" actId="20577"/>
        <pc:sldMkLst>
          <pc:docMk/>
          <pc:sldMk cId="2976509384" sldId="381"/>
        </pc:sldMkLst>
        <pc:spChg chg="mod">
          <ac:chgData name="" userId="" providerId="" clId="Web-{8B9C128E-463C-48DE-8BEF-ED7AF396DEDD}" dt="2024-05-29T01:36:31.100" v="4" actId="20577"/>
          <ac:spMkLst>
            <pc:docMk/>
            <pc:sldMk cId="2976509384" sldId="381"/>
            <ac:spMk id="3" creationId="{D43244C8-A1DA-288D-23C1-8608C43CB6E4}"/>
          </ac:spMkLst>
        </pc:spChg>
      </pc:sldChg>
    </pc:docChg>
  </pc:docChgLst>
  <pc:docChgLst>
    <pc:chgData name="Rollins,Ariana D" userId="S::arollins1@ufl.edu::3fea7f9a-4f5d-409a-aae7-f53b5417ea42" providerId="AD" clId="Web-{56B81CE7-0EEC-CF4E-CA7D-8244B61AFF88}"/>
    <pc:docChg chg="modSld">
      <pc:chgData name="Rollins,Ariana D" userId="S::arollins1@ufl.edu::3fea7f9a-4f5d-409a-aae7-f53b5417ea42" providerId="AD" clId="Web-{56B81CE7-0EEC-CF4E-CA7D-8244B61AFF88}" dt="2024-05-28T15:12:49.195" v="80"/>
      <pc:docMkLst>
        <pc:docMk/>
      </pc:docMkLst>
      <pc:sldChg chg="modSp">
        <pc:chgData name="Rollins,Ariana D" userId="S::arollins1@ufl.edu::3fea7f9a-4f5d-409a-aae7-f53b5417ea42" providerId="AD" clId="Web-{56B81CE7-0EEC-CF4E-CA7D-8244B61AFF88}" dt="2024-05-28T15:12:49.195" v="80"/>
        <pc:sldMkLst>
          <pc:docMk/>
          <pc:sldMk cId="1507224238" sldId="380"/>
        </pc:sldMkLst>
        <pc:spChg chg="mod">
          <ac:chgData name="Rollins,Ariana D" userId="S::arollins1@ufl.edu::3fea7f9a-4f5d-409a-aae7-f53b5417ea42" providerId="AD" clId="Web-{56B81CE7-0EEC-CF4E-CA7D-8244B61AFF88}" dt="2024-05-28T15:12:49.195" v="80"/>
          <ac:spMkLst>
            <pc:docMk/>
            <pc:sldMk cId="1507224238" sldId="380"/>
            <ac:spMk id="3" creationId="{0103D82F-B5AC-D769-51CA-5EFBBFB7AA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05A8627-A468-4405-A78B-9E0711F30CCF}" type="datetimeFigureOut">
              <a:rPr lang="en-US" smtClean="0"/>
              <a:pPr/>
              <a:t>1/28/2025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8860113-4996-4377-AF1E-CC98FC11DEB1}" type="slidenum">
              <a:rPr lang="en-US" smtClean="0"/>
              <a:pPr/>
              <a:t>‹#›</a:t>
            </a:fld>
            <a:endParaRPr lang="en-US" dirty="0"/>
          </a:p>
        </p:txBody>
      </p:sp>
    </p:spTree>
    <p:extLst>
      <p:ext uri="{BB962C8B-B14F-4D97-AF65-F5344CB8AC3E}">
        <p14:creationId xmlns:p14="http://schemas.microsoft.com/office/powerpoint/2010/main" val="71176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canr.edu/blogs/pestnews/index.cfm?tagname=tree-of-heav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griculture.pa.gov/Plants_Land_Water/PlantIndustry/Entomology/spotted_lanternfly/Pages/Look-Before-You-Leave.aspx"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3389/finsc.2023.112768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6503-91FF-2244-BDA7-1435BE62BA3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1454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Scouting: Look for sap oozing from trees can be an indication of feeding. Infestation of nymphs or adults on trunk of trees. </a:t>
            </a:r>
          </a:p>
          <a:p>
            <a:endParaRPr lang="en-US"/>
          </a:p>
          <a:p>
            <a:r>
              <a:rPr lang="en-US"/>
              <a:t>Removing egg masses by scraping them off trees can be used to manage population. Using sticky traps wrapped around the trees and coating with adhesive can catch many mobile adults and nymphs. This will be less likely to affect beneficial insects like the use of insecticides could have done.  Once a sticky trap is full, it needs to replaced. There is a risk of capturing beneficial or non-target insects, so using a narrower band and encasing the trap with chicken wire can help keep the unwanted animals from being stuck to the traps. If using this trap check at least once per week. </a:t>
            </a:r>
          </a:p>
          <a:p>
            <a:endParaRPr lang="en-US"/>
          </a:p>
          <a:p>
            <a:r>
              <a:rPr lang="en-US"/>
              <a:t>Being observant of what plants the adults prefer is critical to know when to look for increase in population sizes. </a:t>
            </a:r>
          </a:p>
          <a:p>
            <a:endParaRPr lang="en-US"/>
          </a:p>
          <a:p>
            <a:r>
              <a:rPr lang="en-US"/>
              <a:t>This insect is very mobile and will frequently relocate to different trees in other areas. Being observant of this type of movement is important. </a:t>
            </a:r>
          </a:p>
          <a:p>
            <a:endParaRPr lang="en-US"/>
          </a:p>
          <a:p>
            <a:r>
              <a:rPr lang="en-US" b="0" u="sng"/>
              <a:t>Management:</a:t>
            </a:r>
            <a:r>
              <a:rPr lang="en-US" b="0" u="none"/>
              <a:t> Removing preferred host plants like the tree of heaven is a good preventative measure. The tree of heaven is common in FL, so removing this invasive plant species will help with reducing the favorite host plant of the spotted lanternfly. </a:t>
            </a:r>
            <a:endParaRPr lang="en-US" b="0" u="sng"/>
          </a:p>
          <a:p>
            <a:endParaRPr lang="en-US"/>
          </a:p>
          <a:p>
            <a:r>
              <a:rPr lang="en-US" b="1" u="sng"/>
              <a:t>References:</a:t>
            </a:r>
          </a:p>
          <a:p>
            <a:r>
              <a:rPr lang="en-US" b="0" u="none"/>
              <a:t>Dara, S.K. 2018. An update on the invasive spotted lanternfly, </a:t>
            </a:r>
            <a:r>
              <a:rPr lang="en-US" b="0" i="1" u="none" err="1"/>
              <a:t>Lycorma</a:t>
            </a:r>
            <a:r>
              <a:rPr lang="en-US" b="0" i="1" u="none"/>
              <a:t> </a:t>
            </a:r>
            <a:r>
              <a:rPr lang="en-US" b="0" i="1" u="none" err="1"/>
              <a:t>delicatula</a:t>
            </a:r>
            <a:r>
              <a:rPr lang="en-US" b="0" i="1" u="none"/>
              <a:t>: </a:t>
            </a:r>
            <a:r>
              <a:rPr lang="en-US" b="0" i="0" u="none"/>
              <a:t>Current distribution, pest detection efforts, and management strategies. Pest News </a:t>
            </a:r>
            <a:r>
              <a:rPr lang="en-US" b="0" i="0" u="none" err="1"/>
              <a:t>eJournal</a:t>
            </a:r>
            <a:r>
              <a:rPr lang="en-US" b="0" i="0" u="none"/>
              <a:t> about endemic and invasive pests in California. University of California, Agriculture and Natural Resources. </a:t>
            </a:r>
            <a:r>
              <a:rPr lang="en-US" b="0" i="0" u="none">
                <a:hlinkClick r:id="rId3"/>
              </a:rPr>
              <a:t>https://ucanr.edu/blogs/pestnews/index.cfm?tagname=tree-of-heaven</a:t>
            </a:r>
            <a:r>
              <a:rPr lang="en-US" b="0" i="0" u="none"/>
              <a:t>.</a:t>
            </a:r>
          </a:p>
          <a:p>
            <a:endParaRPr lang="en-US"/>
          </a:p>
          <a:p>
            <a:r>
              <a:rPr lang="en-US"/>
              <a:t>Pennsylvania Department of Agriculture. 2024. Spotted Lanternfly: Look Before you leave!. Commonwealth of Pennsylvania. </a:t>
            </a:r>
            <a:r>
              <a:rPr lang="en-US">
                <a:hlinkClick r:id="rId4"/>
              </a:rPr>
              <a:t>https://www.agriculture.pa.gov/Plants_Land_Water/PlantIndustry/Entomology/spotted_lanternfly/Pages/Look-Before-You-Leave.aspx</a:t>
            </a:r>
            <a:endParaRPr lang="en-US"/>
          </a:p>
          <a:p>
            <a:endParaRPr lang="en-US"/>
          </a:p>
        </p:txBody>
      </p:sp>
      <p:sp>
        <p:nvSpPr>
          <p:cNvPr id="4" name="Slide Number Placeholder 3"/>
          <p:cNvSpPr>
            <a:spLocks noGrp="1"/>
          </p:cNvSpPr>
          <p:nvPr>
            <p:ph type="sldNum" sz="quarter" idx="5"/>
          </p:nvPr>
        </p:nvSpPr>
        <p:spPr/>
        <p:txBody>
          <a:bodyPr/>
          <a:lstStyle/>
          <a:p>
            <a:fld id="{B8860113-4996-4377-AF1E-CC98FC11DEB1}" type="slidenum">
              <a:rPr lang="en-US" smtClean="0"/>
              <a:t>11</a:t>
            </a:fld>
            <a:endParaRPr lang="en-US"/>
          </a:p>
        </p:txBody>
      </p:sp>
    </p:spTree>
    <p:extLst>
      <p:ext uri="{BB962C8B-B14F-4D97-AF65-F5344CB8AC3E}">
        <p14:creationId xmlns:p14="http://schemas.microsoft.com/office/powerpoint/2010/main" val="379743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The </a:t>
            </a:r>
            <a:r>
              <a:rPr lang="en-US" b="0" u="none" err="1"/>
              <a:t>wheelbug</a:t>
            </a:r>
            <a:r>
              <a:rPr lang="en-US" b="0" u="none"/>
              <a:t> predator is present within the state of Florida and many other locations within the U.S. It is not sold commercially to buy, so having habitats that promote hiding places such as wood perennials that support places to hide as they are hunting for prey due to being good at feeding on well-protected hairy caterpillars that defoliate forest and shade trees (Griffith et al. 2019). This is a generalist predator, meaning they feed on multiple insects such as moths, beetles, aphids, and the brown marmorated stink bug. The way that prey is killed is that the wheel bug has a toxic, paralytic substance in saliva that immobilizes and kills the insect in 15-30 seconds of the time of injection (Griffith et. al. 2019). For humans, it is important to be careful to not disturb the wheel bug, due to its bite hurting worse than wasp, hornet, and bee stings. Numbness is followed for several days to the affected area. The area will be red, swollen and hot when touched. The area of the bite may later turn white and harden. Overtime it may take up to 2 weeks to heal, however other effects from the bite may be due to secondary infection or hypersensitivity to the insect by an individual. </a:t>
            </a:r>
          </a:p>
          <a:p>
            <a:endParaRPr lang="en-US" b="0" u="none"/>
          </a:p>
          <a:p>
            <a:r>
              <a:rPr lang="en-US" b="0" u="none"/>
              <a:t>Predatory stinkbugs can be often found in wooded areas, trees, shrubs, and woodland areas. Having a habitat that has wooded perennials and taller grasses and shrubs will promote a habitat for the predatory stinkbug to hide and be likely to hunt for prey. The way this predatory stinkbug kills its prey is through the use their piercing, sucking mouthparts to suck the body fluids form their prey. </a:t>
            </a:r>
          </a:p>
          <a:p>
            <a:endParaRPr lang="en-US"/>
          </a:p>
          <a:p>
            <a:r>
              <a:rPr lang="en-US"/>
              <a:t>Both of these predators attack the egg life stage.</a:t>
            </a:r>
          </a:p>
          <a:p>
            <a:endParaRPr lang="en-US" b="1" u="sng"/>
          </a:p>
          <a:p>
            <a:r>
              <a:rPr lang="en-US" b="1" u="sng"/>
              <a:t>References:</a:t>
            </a:r>
          </a:p>
          <a:p>
            <a:r>
              <a:rPr lang="en-US" b="0" u="none"/>
              <a:t>Griffith, T.B., Gillett-</a:t>
            </a:r>
            <a:r>
              <a:rPr lang="en-US" b="0" u="none" err="1"/>
              <a:t>kaufman</a:t>
            </a:r>
            <a:r>
              <a:rPr lang="en-US" b="0" u="none"/>
              <a:t>, J.L., 2018. Revised 2019. Spotted Lanternfly, </a:t>
            </a:r>
            <a:r>
              <a:rPr lang="en-US" b="0" i="1" u="none" err="1"/>
              <a:t>Lycorma</a:t>
            </a:r>
            <a:r>
              <a:rPr lang="en-US" b="0" i="1" u="none"/>
              <a:t> </a:t>
            </a:r>
            <a:r>
              <a:rPr lang="en-US" b="0" i="1" u="none" err="1"/>
              <a:t>delicatula</a:t>
            </a:r>
            <a:r>
              <a:rPr lang="en-US" b="0" i="1" u="none"/>
              <a:t>. </a:t>
            </a:r>
            <a:r>
              <a:rPr lang="en-US" b="0" i="0" u="none"/>
              <a:t>Featured Creatures. Department of Entomology and Nematology. EDIS. Publication Number EENY-714. University of Florida/IFAS Extension, Florida Department of Agriculture and Consumer Services. https://entnemdept.ufl.edu/creatures/ORN/TREES/spotted_lanternfly.html. </a:t>
            </a:r>
            <a:endParaRPr lang="en-US" b="0" u="none"/>
          </a:p>
        </p:txBody>
      </p:sp>
      <p:sp>
        <p:nvSpPr>
          <p:cNvPr id="4" name="Slide Number Placeholder 3"/>
          <p:cNvSpPr>
            <a:spLocks noGrp="1"/>
          </p:cNvSpPr>
          <p:nvPr>
            <p:ph type="sldNum" sz="quarter" idx="5"/>
          </p:nvPr>
        </p:nvSpPr>
        <p:spPr/>
        <p:txBody>
          <a:bodyPr/>
          <a:lstStyle/>
          <a:p>
            <a:fld id="{B8860113-4996-4377-AF1E-CC98FC11DEB1}" type="slidenum">
              <a:rPr lang="en-US" smtClean="0"/>
              <a:t>12</a:t>
            </a:fld>
            <a:endParaRPr lang="en-US"/>
          </a:p>
        </p:txBody>
      </p:sp>
    </p:spTree>
    <p:extLst>
      <p:ext uri="{BB962C8B-B14F-4D97-AF65-F5344CB8AC3E}">
        <p14:creationId xmlns:p14="http://schemas.microsoft.com/office/powerpoint/2010/main" val="423263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References</a:t>
            </a:r>
          </a:p>
          <a:p>
            <a:endParaRPr lang="en-US" b="1" u="sng"/>
          </a:p>
          <a:p>
            <a:r>
              <a:rPr lang="en-US" b="0" u="none"/>
              <a:t>Dara, S.K. 2018. An Update on the invasive spotted lanternfly, </a:t>
            </a:r>
            <a:r>
              <a:rPr lang="en-US" b="0" i="1" u="none" err="1"/>
              <a:t>Lycorma</a:t>
            </a:r>
            <a:r>
              <a:rPr lang="en-US" b="0" i="1" u="none"/>
              <a:t> </a:t>
            </a:r>
            <a:r>
              <a:rPr lang="en-US" b="0" i="1" u="none" err="1"/>
              <a:t>delicatula</a:t>
            </a:r>
            <a:r>
              <a:rPr lang="en-US" b="0" i="0" u="none"/>
              <a:t>: current distribution, pest detection efforts, and management strategies. Pest News. </a:t>
            </a:r>
            <a:r>
              <a:rPr lang="en-US" b="0" i="0" u="none" err="1"/>
              <a:t>eJournal</a:t>
            </a:r>
            <a:r>
              <a:rPr lang="en-US" b="0" i="0" u="none"/>
              <a:t> about endemic and invasive pests in California. University of California, Agriculture and Natural Resources. https://ucanr.edu/blogs/pestnews/index.cfm?tagname=tree-of-heaven</a:t>
            </a:r>
            <a:endParaRPr lang="en-US" b="0" u="none"/>
          </a:p>
        </p:txBody>
      </p:sp>
      <p:sp>
        <p:nvSpPr>
          <p:cNvPr id="4" name="Slide Number Placeholder 3"/>
          <p:cNvSpPr>
            <a:spLocks noGrp="1"/>
          </p:cNvSpPr>
          <p:nvPr>
            <p:ph type="sldNum" sz="quarter" idx="5"/>
          </p:nvPr>
        </p:nvSpPr>
        <p:spPr/>
        <p:txBody>
          <a:bodyPr/>
          <a:lstStyle/>
          <a:p>
            <a:fld id="{B8860113-4996-4377-AF1E-CC98FC11DEB1}" type="slidenum">
              <a:rPr lang="en-US" smtClean="0"/>
              <a:t>13</a:t>
            </a:fld>
            <a:endParaRPr lang="en-US"/>
          </a:p>
        </p:txBody>
      </p:sp>
    </p:spTree>
    <p:extLst>
      <p:ext uri="{BB962C8B-B14F-4D97-AF65-F5344CB8AC3E}">
        <p14:creationId xmlns:p14="http://schemas.microsoft.com/office/powerpoint/2010/main" val="3137886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t>Clifton, E.H., Castillo, L.A., </a:t>
            </a:r>
            <a:r>
              <a:rPr lang="en-US" b="0" u="none" err="1"/>
              <a:t>Jaronski</a:t>
            </a:r>
            <a:r>
              <a:rPr lang="en-US" b="0" u="none"/>
              <a:t>, S.T., Hajek, A.E. 2023. Cryptic diversity and virulence of </a:t>
            </a:r>
            <a:r>
              <a:rPr lang="en-US" b="0" i="1" u="none"/>
              <a:t>Beauveria </a:t>
            </a:r>
            <a:r>
              <a:rPr lang="en-US" b="0" i="1" u="none" err="1"/>
              <a:t>bassiana</a:t>
            </a:r>
            <a:r>
              <a:rPr lang="en-US" b="0" i="0" u="none"/>
              <a:t> recovered from </a:t>
            </a:r>
            <a:r>
              <a:rPr lang="en-US" b="0" i="1" u="none" err="1"/>
              <a:t>Lycorma</a:t>
            </a:r>
            <a:r>
              <a:rPr lang="en-US" b="0" i="1" u="none"/>
              <a:t> </a:t>
            </a:r>
            <a:r>
              <a:rPr lang="en-US" b="0" i="1" u="none" err="1"/>
              <a:t>delicatula</a:t>
            </a:r>
            <a:r>
              <a:rPr lang="en-US" b="0" i="0" u="none"/>
              <a:t> (Spotted lanternfly) in eastern Pennsylvania. Front. Insect Sci., Sec. Invasive Insect Species. Volume 3. </a:t>
            </a:r>
            <a:r>
              <a:rPr lang="en-US" b="0" i="0">
                <a:solidFill>
                  <a:srgbClr val="282828"/>
                </a:solidFill>
                <a:effectLst/>
                <a:highlight>
                  <a:srgbClr val="F7F7F7"/>
                </a:highlight>
                <a:latin typeface="MuseoSans"/>
              </a:rPr>
              <a:t> </a:t>
            </a:r>
            <a:r>
              <a:rPr lang="en-US" b="0" i="0" u="none" strike="noStrike">
                <a:solidFill>
                  <a:srgbClr val="282828"/>
                </a:solidFill>
                <a:effectLst/>
                <a:highlight>
                  <a:srgbClr val="F7F7F7"/>
                </a:highlight>
                <a:latin typeface="MuseoSans"/>
                <a:hlinkClick r:id="rId3"/>
              </a:rPr>
              <a:t>https://doi.org/10.3389/finsc.2023.1127682</a:t>
            </a:r>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t>Hajek, A. 2022. Hajek Lab. Insect Pathology and Epizootiology of </a:t>
            </a:r>
            <a:r>
              <a:rPr lang="en-US" b="0" u="none" err="1"/>
              <a:t>Enomopathogens</a:t>
            </a:r>
            <a:r>
              <a:rPr lang="en-US" b="0" u="none"/>
              <a:t>. Cornell University. https://blogs.cornell.edu/hajek/spotted-lanternfly/</a:t>
            </a:r>
          </a:p>
          <a:p>
            <a:endParaRPr lang="en-US" b="1" u="sng"/>
          </a:p>
        </p:txBody>
      </p:sp>
      <p:sp>
        <p:nvSpPr>
          <p:cNvPr id="4" name="Slide Number Placeholder 3"/>
          <p:cNvSpPr>
            <a:spLocks noGrp="1"/>
          </p:cNvSpPr>
          <p:nvPr>
            <p:ph type="sldNum" sz="quarter" idx="5"/>
          </p:nvPr>
        </p:nvSpPr>
        <p:spPr/>
        <p:txBody>
          <a:bodyPr/>
          <a:lstStyle/>
          <a:p>
            <a:fld id="{B8860113-4996-4377-AF1E-CC98FC11DEB1}" type="slidenum">
              <a:rPr lang="en-US" smtClean="0"/>
              <a:t>14</a:t>
            </a:fld>
            <a:endParaRPr lang="en-US"/>
          </a:p>
        </p:txBody>
      </p:sp>
    </p:spTree>
    <p:extLst>
      <p:ext uri="{BB962C8B-B14F-4D97-AF65-F5344CB8AC3E}">
        <p14:creationId xmlns:p14="http://schemas.microsoft.com/office/powerpoint/2010/main" val="241066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 insecticides absorbed through the root, bark, leaves and whole vascular system of plant. When an insect feeds on plant/tree, the systemic insecticide kills the insect. Routes to apply insecticide could be through trunk injection, trunk spray, soil drench or injection, and foliar sprays. Usually need to be applied to actively growing trees, so not in fall or winter. Most target populations and life stages are nymphs and mainly adults. Don’t apply to blooming/flowering plants to protect beneficial insects and pollinators. </a:t>
            </a:r>
          </a:p>
          <a:p>
            <a:endParaRPr lang="en-US"/>
          </a:p>
          <a:p>
            <a:r>
              <a:rPr lang="en-US"/>
              <a:t>Neem oil, insecticidal soap, and horticultural spray oil  – purchase at retail store </a:t>
            </a:r>
          </a:p>
          <a:p>
            <a:r>
              <a:rPr lang="en-US"/>
              <a:t>- These are often used on egg masses during winter or early spring</a:t>
            </a:r>
          </a:p>
          <a:p>
            <a:endParaRPr lang="en-US"/>
          </a:p>
          <a:p>
            <a:r>
              <a:rPr lang="en-US"/>
              <a:t>Dinotefuran – systemic neonicotinoid insecticide that is taken up by foliage, bark, or root system. The central nervous system of the insect will be disrupted.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Imidacloprid - systemic neonicotinoid insecticide that is taken up by foliage, bark, or root system. The central nervous system of the insect will be disrupted.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Trained pesticide applicators and handlers will have to apply the treatment. These systemic insecticides cannot just be purchased from the store.</a:t>
            </a:r>
          </a:p>
          <a:p>
            <a:endParaRPr lang="en-US"/>
          </a:p>
        </p:txBody>
      </p:sp>
      <p:sp>
        <p:nvSpPr>
          <p:cNvPr id="4" name="Slide Number Placeholder 3"/>
          <p:cNvSpPr>
            <a:spLocks noGrp="1"/>
          </p:cNvSpPr>
          <p:nvPr>
            <p:ph type="sldNum" sz="quarter" idx="5"/>
          </p:nvPr>
        </p:nvSpPr>
        <p:spPr/>
        <p:txBody>
          <a:bodyPr/>
          <a:lstStyle/>
          <a:p>
            <a:fld id="{B8860113-4996-4377-AF1E-CC98FC11DEB1}" type="slidenum">
              <a:rPr lang="en-US" smtClean="0"/>
              <a:t>15</a:t>
            </a:fld>
            <a:endParaRPr lang="en-US"/>
          </a:p>
        </p:txBody>
      </p:sp>
    </p:spTree>
    <p:extLst>
      <p:ext uri="{BB962C8B-B14F-4D97-AF65-F5344CB8AC3E}">
        <p14:creationId xmlns:p14="http://schemas.microsoft.com/office/powerpoint/2010/main" val="1363384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UF/IFAS faculty is responsible for reporting diseases, insects, weeds, nematodes, or any other invasive species to the Florida Department Agriculture and Consumer Services, Division of Plant Industry (FDACS, DPI). Reporting this information is essential to protect Florida agriculture, communities and natural areas.</a:t>
            </a:r>
          </a:p>
          <a:p>
            <a:endParaRPr lang="en-US"/>
          </a:p>
          <a:p>
            <a:r>
              <a:rPr lang="en-US"/>
              <a:t>Local county extension agents can assist in identifying plant pest or assist in submitting a pest sample to the correct department or agency for identification. Attached is a link to find the closest extension agent near you.</a:t>
            </a:r>
          </a:p>
          <a:p>
            <a:endParaRPr lang="en-US"/>
          </a:p>
          <a:p>
            <a:r>
              <a:rPr lang="en-US"/>
              <a:t>If you need a insect identified, Dr. Lyle Buss at is the director of the Insect ID Lab at the University of Florida. The link attached will direct you to the insect ID Lab for further instructions for contact, questions, and submission forms.</a:t>
            </a:r>
          </a:p>
          <a:p>
            <a:endParaRPr lang="en-US"/>
          </a:p>
          <a:p>
            <a:r>
              <a:rPr lang="en-US"/>
              <a:t>If a diseased plant needs identification, the link to the UF/IFAS Plant Diagnostic Center run by Dr. Carrie Harmon is attached to assist in reporting and identifying the correct pest.</a:t>
            </a:r>
          </a:p>
          <a:p>
            <a:endParaRPr lang="en-US"/>
          </a:p>
          <a:p>
            <a:r>
              <a:rPr lang="en-US"/>
              <a:t>The diagnosticians and identifiers in each area will also provide management strategies for the pest identified to help eliminate the damage caused on the plants. If an invasive pest is found, they will send it FDACS, DPI for further testing.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513FC81F-418C-49B8-B5F0-7AFF2FB5CCA1}" type="slidenum">
              <a:rPr lang="en-US" smtClean="0"/>
              <a:t>17</a:t>
            </a:fld>
            <a:endParaRPr lang="en-US"/>
          </a:p>
        </p:txBody>
      </p:sp>
    </p:spTree>
    <p:extLst>
      <p:ext uri="{BB962C8B-B14F-4D97-AF65-F5344CB8AC3E}">
        <p14:creationId xmlns:p14="http://schemas.microsoft.com/office/powerpoint/2010/main" val="138893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Florida Department of Agriculture and Consumer Services: Division of Plant Industry is a regulatory agency that detects, intercepts, and controls Florida’s native and commercially grown plants. Announcing the establishment of new invasive species can affect Florida’s agricultural producers and trade of agricultural products. </a:t>
            </a:r>
          </a:p>
          <a:p>
            <a:endParaRPr lang="en-US"/>
          </a:p>
          <a:p>
            <a:r>
              <a:rPr lang="en-US"/>
              <a:t>FDACS, DPI provides online submission forms to fill out and send into the agency for proper identification. Additionally, DPI provides useful videos of how to properly handle the specimens before shipping them for identification </a:t>
            </a:r>
          </a:p>
          <a:p>
            <a:endParaRPr lang="en-US"/>
          </a:p>
          <a:p>
            <a:endParaRPr lang="en-US"/>
          </a:p>
        </p:txBody>
      </p:sp>
      <p:sp>
        <p:nvSpPr>
          <p:cNvPr id="4" name="Slide Number Placeholder 3"/>
          <p:cNvSpPr>
            <a:spLocks noGrp="1"/>
          </p:cNvSpPr>
          <p:nvPr>
            <p:ph type="sldNum" sz="quarter" idx="5"/>
          </p:nvPr>
        </p:nvSpPr>
        <p:spPr/>
        <p:txBody>
          <a:bodyPr/>
          <a:lstStyle/>
          <a:p>
            <a:fld id="{513FC81F-418C-49B8-B5F0-7AFF2FB5CCA1}" type="slidenum">
              <a:rPr lang="en-US" smtClean="0"/>
              <a:t>18</a:t>
            </a:fld>
            <a:endParaRPr lang="en-US"/>
          </a:p>
        </p:txBody>
      </p:sp>
    </p:spTree>
    <p:extLst>
      <p:ext uri="{BB962C8B-B14F-4D97-AF65-F5344CB8AC3E}">
        <p14:creationId xmlns:p14="http://schemas.microsoft.com/office/powerpoint/2010/main" val="202408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DPI contacts provided will assist in determining the next steps if the pest found is of regulatory concern. Additionally, FDACS, DPI has a hotline with both a phone number and email for questions and concerns. </a:t>
            </a:r>
          </a:p>
          <a:p>
            <a:endParaRPr lang="en-US"/>
          </a:p>
        </p:txBody>
      </p:sp>
      <p:sp>
        <p:nvSpPr>
          <p:cNvPr id="4" name="Slide Number Placeholder 3"/>
          <p:cNvSpPr>
            <a:spLocks noGrp="1"/>
          </p:cNvSpPr>
          <p:nvPr>
            <p:ph type="sldNum" sz="quarter" idx="5"/>
          </p:nvPr>
        </p:nvSpPr>
        <p:spPr/>
        <p:txBody>
          <a:bodyPr/>
          <a:lstStyle/>
          <a:p>
            <a:fld id="{513FC81F-418C-49B8-B5F0-7AFF2FB5CCA1}" type="slidenum">
              <a:rPr lang="en-US" smtClean="0"/>
              <a:t>19</a:t>
            </a:fld>
            <a:endParaRPr lang="en-US"/>
          </a:p>
        </p:txBody>
      </p:sp>
    </p:spTree>
    <p:extLst>
      <p:ext uri="{BB962C8B-B14F-4D97-AF65-F5344CB8AC3E}">
        <p14:creationId xmlns:p14="http://schemas.microsoft.com/office/powerpoint/2010/main" val="464706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DDIS system connects the UF/IFAS faculty mentioned before to provide quick and accurate identification throughout Florida. This reporting collaboration tool enhances screening, early detection, monitoring, pest mapping, and rapid communication to protect agriculture. The site provides training, media of pest, equipment, and diagnostic labs in Florida. </a:t>
            </a:r>
          </a:p>
          <a:p>
            <a:endParaRPr lang="en-US"/>
          </a:p>
        </p:txBody>
      </p:sp>
      <p:sp>
        <p:nvSpPr>
          <p:cNvPr id="4" name="Slide Number Placeholder 3"/>
          <p:cNvSpPr>
            <a:spLocks noGrp="1"/>
          </p:cNvSpPr>
          <p:nvPr>
            <p:ph type="sldNum" sz="quarter" idx="5"/>
          </p:nvPr>
        </p:nvSpPr>
        <p:spPr/>
        <p:txBody>
          <a:bodyPr/>
          <a:lstStyle/>
          <a:p>
            <a:fld id="{513FC81F-418C-49B8-B5F0-7AFF2FB5CCA1}" type="slidenum">
              <a:rPr lang="en-US" smtClean="0"/>
              <a:t>20</a:t>
            </a:fld>
            <a:endParaRPr lang="en-US"/>
          </a:p>
        </p:txBody>
      </p:sp>
    </p:spTree>
    <p:extLst>
      <p:ext uri="{BB962C8B-B14F-4D97-AF65-F5344CB8AC3E}">
        <p14:creationId xmlns:p14="http://schemas.microsoft.com/office/powerpoint/2010/main" val="1589961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spotted lanternfly is a planthopper that is native to China, India, and Vietnam. It was first detected in Berks County, PA, in 2014.</a:t>
            </a:r>
          </a:p>
          <a:p>
            <a:endParaRPr lang="en-US"/>
          </a:p>
          <a:p>
            <a:r>
              <a:rPr lang="en-US"/>
              <a:t>This species is an economic pest to hardwood and fruit trees. Florida growers are concerned about the potential for this pest to become established here in the state because it is showen to be detrimental impact upon plant growth and fruit production</a:t>
            </a:r>
          </a:p>
        </p:txBody>
      </p:sp>
      <p:sp>
        <p:nvSpPr>
          <p:cNvPr id="4" name="Slide Number Placeholder 3"/>
          <p:cNvSpPr>
            <a:spLocks noGrp="1"/>
          </p:cNvSpPr>
          <p:nvPr>
            <p:ph type="sldNum" sz="quarter" idx="5"/>
          </p:nvPr>
        </p:nvSpPr>
        <p:spPr/>
        <p:txBody>
          <a:bodyPr/>
          <a:lstStyle/>
          <a:p>
            <a:fld id="{384B6503-91FF-2244-BDA7-1435BE62BA3C}" type="slidenum">
              <a:rPr lang="en-US" smtClean="0"/>
              <a:t>2</a:t>
            </a:fld>
            <a:endParaRPr lang="en-US"/>
          </a:p>
        </p:txBody>
      </p:sp>
    </p:spTree>
    <p:extLst>
      <p:ext uri="{BB962C8B-B14F-4D97-AF65-F5344CB8AC3E}">
        <p14:creationId xmlns:p14="http://schemas.microsoft.com/office/powerpoint/2010/main" val="379390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Tree of heaven is the preferred host. The insect attains cytotoxins as they feed on the tree of heaven to use as a chemical defense. This chemical defense is indicated to predators by the bright hindwings. SLF will feed on over 70 other host plants to get energy as they move to find their preferred food source. It has been reported that they have fed on soybean, corn, basil, cucumber, rose, and many others. The nymphs have a wider host range than the adults. The beaks on SLF are stronger in the 4th instar and adult stages which allows them to penetrate thicker and older plant tissue. The strong preference developed during the 4</a:t>
            </a:r>
            <a:r>
              <a:rPr lang="en-US" altLang="en-US" baseline="30000"/>
              <a:t>th</a:t>
            </a:r>
            <a:r>
              <a:rPr lang="en-US" altLang="en-US"/>
              <a:t> instar to adult stages. </a:t>
            </a:r>
          </a:p>
          <a:p>
            <a:pPr eaLnBrk="1" hangingPunct="1">
              <a:spcBef>
                <a:spcPct val="0"/>
              </a:spcBef>
            </a:pPr>
            <a:r>
              <a:rPr lang="en-US" altLang="en-US"/>
              <a:t>While SLF does not directly feed on the fruit the honeydew produces allows for sooty mold to grow on the skin of the fruit and it is not sellable. </a:t>
            </a:r>
          </a:p>
          <a:p>
            <a:pPr eaLnBrk="1" hangingPunct="1">
              <a:spcBef>
                <a:spcPct val="0"/>
              </a:spcBef>
            </a:pPr>
            <a:endParaRPr lang="en-US" altLang="en-US"/>
          </a:p>
          <a:p>
            <a:pPr eaLnBrk="1" hangingPunct="1">
              <a:spcBef>
                <a:spcPct val="0"/>
              </a:spcBef>
            </a:pPr>
            <a:endParaRPr lang="en-US" altLang="en-US" i="1"/>
          </a:p>
          <a:p>
            <a:endParaRPr lang="en-US"/>
          </a:p>
        </p:txBody>
      </p:sp>
      <p:sp>
        <p:nvSpPr>
          <p:cNvPr id="4" name="Slide Number Placeholder 3"/>
          <p:cNvSpPr>
            <a:spLocks noGrp="1"/>
          </p:cNvSpPr>
          <p:nvPr>
            <p:ph type="sldNum" sz="quarter" idx="5"/>
          </p:nvPr>
        </p:nvSpPr>
        <p:spPr/>
        <p:txBody>
          <a:bodyPr/>
          <a:lstStyle/>
          <a:p>
            <a:fld id="{384B6503-91FF-2244-BDA7-1435BE62BA3C}" type="slidenum">
              <a:rPr lang="en-US" smtClean="0"/>
              <a:t>3</a:t>
            </a:fld>
            <a:endParaRPr lang="en-US"/>
          </a:p>
        </p:txBody>
      </p:sp>
    </p:spTree>
    <p:extLst>
      <p:ext uri="{BB962C8B-B14F-4D97-AF65-F5344CB8AC3E}">
        <p14:creationId xmlns:p14="http://schemas.microsoft.com/office/powerpoint/2010/main" val="365261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host plants that are present within Florida under ornamentals are maple, oak, pine, polar, and sycamore trees</a:t>
            </a:r>
          </a:p>
          <a:p>
            <a:endParaRPr lang="en-US"/>
          </a:p>
          <a:p>
            <a:r>
              <a:rPr lang="en-US"/>
              <a:t>Agricultural crop that could be affected by feeding of the spotted lanternfly are blueberries, grapes, peaches (and other stone fruits).</a:t>
            </a:r>
          </a:p>
          <a:p>
            <a:endParaRPr lang="en-US"/>
          </a:p>
          <a:p>
            <a:r>
              <a:rPr lang="en-US"/>
              <a:t>On grapes up to 400 spotted lanternfly adults can be found feeding per grape vine (New York State Integrated Pest Management, no date). The sooty mold feeding on the grapes and other fruit will make them unmarketable.</a:t>
            </a:r>
          </a:p>
          <a:p>
            <a:endParaRPr lang="en-US"/>
          </a:p>
          <a:p>
            <a:r>
              <a:rPr lang="en-US" b="1" u="sng"/>
              <a:t>References</a:t>
            </a:r>
          </a:p>
          <a:p>
            <a:r>
              <a:rPr lang="en-US" b="0" u="none"/>
              <a:t>New York State Integrated Pest Management. No date. Spotted Lanternfly Damage. Cornell College of Agriculture and Life Sciences. https://cals.cornell.edu/new-york-state-integrated-pest-management/outreach-education/whats-bugging-you/spotted-lanternfly/spotted-lanternfly-damage.</a:t>
            </a:r>
          </a:p>
        </p:txBody>
      </p:sp>
      <p:sp>
        <p:nvSpPr>
          <p:cNvPr id="4" name="Slide Number Placeholder 3"/>
          <p:cNvSpPr>
            <a:spLocks noGrp="1"/>
          </p:cNvSpPr>
          <p:nvPr>
            <p:ph type="sldNum" sz="quarter" idx="5"/>
          </p:nvPr>
        </p:nvSpPr>
        <p:spPr/>
        <p:txBody>
          <a:bodyPr/>
          <a:lstStyle/>
          <a:p>
            <a:fld id="{B8860113-4996-4377-AF1E-CC98FC11DEB1}" type="slidenum">
              <a:rPr lang="en-US" smtClean="0"/>
              <a:t>4</a:t>
            </a:fld>
            <a:endParaRPr lang="en-US"/>
          </a:p>
        </p:txBody>
      </p:sp>
    </p:spTree>
    <p:extLst>
      <p:ext uri="{BB962C8B-B14F-4D97-AF65-F5344CB8AC3E}">
        <p14:creationId xmlns:p14="http://schemas.microsoft.com/office/powerpoint/2010/main" val="112348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signs and symptoms of damage by the spotted lanternfly is the sap oozing or weeping from the tree. This sap can have a fermented, rotten odor. They feed on the tree’s foliage and stems through the phloem. This feeding with affect photosynthesis of the plant, causing it to have stunted growth or even mortality. Sooty mold (fungal) growth from honeydew build up on tree as well, further causing decrease in photosynthesis.</a:t>
            </a:r>
          </a:p>
          <a:p>
            <a:endParaRPr lang="en-US" dirty="0"/>
          </a:p>
          <a:p>
            <a:r>
              <a:rPr lang="en-US" b="1"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171717"/>
                </a:solidFill>
                <a:effectLst/>
                <a:highlight>
                  <a:srgbClr val="FFFFFF"/>
                </a:highlight>
                <a:latin typeface="Public Sans Web"/>
              </a:rPr>
              <a:t>Animal and Plant Health Inspection Service. </a:t>
            </a:r>
            <a:r>
              <a:rPr lang="en-US" dirty="0">
                <a:effectLst/>
              </a:rPr>
              <a:t>2024. Spotted Lanternfly. United States Department of Agriculture. https://www.aphis.usda.gov/plant-pests-diseases/slf#:~:text=Spotted%20lanternfly%20populations%20are%20in,%2C%20Virginia%2C%20and%20West%20Virginia.</a:t>
            </a:r>
          </a:p>
          <a:p>
            <a:endParaRPr lang="en-US" b="0" u="none" dirty="0"/>
          </a:p>
        </p:txBody>
      </p:sp>
      <p:sp>
        <p:nvSpPr>
          <p:cNvPr id="4" name="Slide Number Placeholder 3"/>
          <p:cNvSpPr>
            <a:spLocks noGrp="1"/>
          </p:cNvSpPr>
          <p:nvPr>
            <p:ph type="sldNum" sz="quarter" idx="5"/>
          </p:nvPr>
        </p:nvSpPr>
        <p:spPr/>
        <p:txBody>
          <a:bodyPr/>
          <a:lstStyle/>
          <a:p>
            <a:fld id="{B8860113-4996-4377-AF1E-CC98FC11DEB1}" type="slidenum">
              <a:rPr lang="en-US" smtClean="0"/>
              <a:t>6</a:t>
            </a:fld>
            <a:endParaRPr lang="en-US"/>
          </a:p>
        </p:txBody>
      </p:sp>
    </p:spTree>
    <p:extLst>
      <p:ext uri="{BB962C8B-B14F-4D97-AF65-F5344CB8AC3E}">
        <p14:creationId xmlns:p14="http://schemas.microsoft.com/office/powerpoint/2010/main" val="140291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i="0" dirty="0">
                <a:solidFill>
                  <a:srgbClr val="333333"/>
                </a:solidFill>
                <a:effectLst/>
              </a:rPr>
              <a:t>Currently found in 17 states including: Connecticut, Delaware, Illinois, Indiana, Kentucky, Maryland, Massachusetts, Michigan, New Jersey, New York, North Carolina, Ohio, Pennsylvania, Rhode Island, Tennessee, Virginia, and West Virginia. </a:t>
            </a:r>
          </a:p>
          <a:p>
            <a:pPr eaLnBrk="1" hangingPunct="1">
              <a:spcBef>
                <a:spcPct val="0"/>
              </a:spcBef>
            </a:pPr>
            <a:endParaRPr lang="en-US" altLang="en-US" dirty="0"/>
          </a:p>
          <a:p>
            <a:pPr eaLnBrk="1" hangingPunct="1">
              <a:spcBef>
                <a:spcPct val="0"/>
              </a:spcBef>
            </a:pPr>
            <a:r>
              <a:rPr lang="en-US" altLang="en-US" dirty="0"/>
              <a:t>Since SLF can only fly short  distances, long distance travel is through human activity. By laying their eggs on vehicles wood, and stone they can be inadvertently move to new areas. </a:t>
            </a:r>
          </a:p>
          <a:p>
            <a:endParaRPr lang="en-US" dirty="0"/>
          </a:p>
          <a:p>
            <a:r>
              <a:rPr lang="en-US" b="1" u="sng" dirty="0"/>
              <a:t>References:</a:t>
            </a:r>
          </a:p>
          <a:p>
            <a:r>
              <a:rPr lang="en-US" b="0" u="none" dirty="0"/>
              <a:t>Animal and Plant Health Inspection Service. 2024. Spotted Lanternfly. United States Department of Agriculture. https://www.aphis.usda.gov/plant-pests-diseases/slf#:~:text=Spotted%20lanternfly%20populations%20are%20in,%2C%20Virginia%2C%20and%20West%20Virginia.</a:t>
            </a:r>
          </a:p>
        </p:txBody>
      </p:sp>
      <p:sp>
        <p:nvSpPr>
          <p:cNvPr id="4" name="Slide Number Placeholder 3"/>
          <p:cNvSpPr>
            <a:spLocks noGrp="1"/>
          </p:cNvSpPr>
          <p:nvPr>
            <p:ph type="sldNum" sz="quarter" idx="5"/>
          </p:nvPr>
        </p:nvSpPr>
        <p:spPr/>
        <p:txBody>
          <a:bodyPr/>
          <a:lstStyle/>
          <a:p>
            <a:fld id="{384B6503-91FF-2244-BDA7-1435BE62BA3C}" type="slidenum">
              <a:rPr lang="en-US" smtClean="0"/>
              <a:t>7</a:t>
            </a:fld>
            <a:endParaRPr lang="en-US"/>
          </a:p>
        </p:txBody>
      </p:sp>
    </p:spTree>
    <p:extLst>
      <p:ext uri="{BB962C8B-B14F-4D97-AF65-F5344CB8AC3E}">
        <p14:creationId xmlns:p14="http://schemas.microsoft.com/office/powerpoint/2010/main" val="289149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t>The eggs are usually laid in fall to overwintering until the spring time. Each mass can contain 30-50 eggs. These eggs are often laid on smoother surfaces of the tree. Freshly laid eggs in an ootheca, or egg casing, and then covered by a mud-like wax covering on the eggs (left eggs). Multiple masses of eggs are laid during this one time per year. The covering dries can have a cracked appearance. When the eggs hatch the covering falls off and the individual eggs can be seen, and they look like seeds. Usually eggs hatch in early spring to summer. There is only one generation per year.</a:t>
            </a:r>
          </a:p>
          <a:p>
            <a:pPr eaLnBrk="1" fontAlgn="auto" hangingPunct="1">
              <a:spcBef>
                <a:spcPts val="0"/>
              </a:spcBef>
              <a:spcAft>
                <a:spcPts val="0"/>
              </a:spcAft>
              <a:defRPr/>
            </a:pPr>
            <a:endParaRPr lang="en-US"/>
          </a:p>
          <a:p>
            <a:pPr eaLnBrk="1" fontAlgn="auto" hangingPunct="1">
              <a:spcBef>
                <a:spcPts val="0"/>
              </a:spcBef>
              <a:spcAft>
                <a:spcPts val="0"/>
              </a:spcAft>
              <a:defRPr/>
            </a:pPr>
            <a:r>
              <a:rPr lang="en-US"/>
              <a:t>There are 4 nymphal instars. The first three are black with white spots and the fourth and final instar is red with black stripes and white dots. These are shown on the next slide to compare the nymphal stages.</a:t>
            </a:r>
          </a:p>
          <a:p>
            <a:pPr eaLnBrk="1" fontAlgn="auto" hangingPunct="1">
              <a:spcBef>
                <a:spcPts val="0"/>
              </a:spcBef>
              <a:spcAft>
                <a:spcPts val="0"/>
              </a:spcAft>
              <a:defRPr/>
            </a:pPr>
            <a:endParaRPr lang="en-US"/>
          </a:p>
          <a:p>
            <a:pPr eaLnBrk="1" fontAlgn="auto" hangingPunct="1">
              <a:spcBef>
                <a:spcPts val="0"/>
              </a:spcBef>
              <a:spcAft>
                <a:spcPts val="0"/>
              </a:spcAft>
              <a:defRPr/>
            </a:pPr>
            <a:r>
              <a:rPr lang="en-US"/>
              <a:t>The adults have gray colored forewings with black spots. This color of the forewings allows the adults to blend in with their background on the branches of trees. The hind wings are red with black spots, and on the ends of these wings there is a white band separating the red area from the black tips. The head is black and has a yellow abdomen with black bands. </a:t>
            </a:r>
          </a:p>
          <a:p>
            <a:endParaRPr lang="en-US"/>
          </a:p>
        </p:txBody>
      </p:sp>
      <p:sp>
        <p:nvSpPr>
          <p:cNvPr id="4" name="Slide Number Placeholder 3"/>
          <p:cNvSpPr>
            <a:spLocks noGrp="1"/>
          </p:cNvSpPr>
          <p:nvPr>
            <p:ph type="sldNum" sz="quarter" idx="5"/>
          </p:nvPr>
        </p:nvSpPr>
        <p:spPr/>
        <p:txBody>
          <a:bodyPr/>
          <a:lstStyle/>
          <a:p>
            <a:fld id="{384B6503-91FF-2244-BDA7-1435BE62BA3C}" type="slidenum">
              <a:rPr lang="en-US" smtClean="0"/>
              <a:t>8</a:t>
            </a:fld>
            <a:endParaRPr lang="en-US"/>
          </a:p>
        </p:txBody>
      </p:sp>
    </p:spTree>
    <p:extLst>
      <p:ext uri="{BB962C8B-B14F-4D97-AF65-F5344CB8AC3E}">
        <p14:creationId xmlns:p14="http://schemas.microsoft.com/office/powerpoint/2010/main" val="326415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another example of the four nymphal stages of the spotted lanternfly. Hemimetabolous lifecycle, where there are some differences in nymphs based off color in comparison to the adult form. The eating habits are similar when comparing the nymphs to the adults. These nymphal stages will not have wings, and just mainly depend on legs for crawling. They can be dispersed by the wind</a:t>
            </a:r>
          </a:p>
        </p:txBody>
      </p:sp>
      <p:sp>
        <p:nvSpPr>
          <p:cNvPr id="4" name="Slide Number Placeholder 3"/>
          <p:cNvSpPr>
            <a:spLocks noGrp="1"/>
          </p:cNvSpPr>
          <p:nvPr>
            <p:ph type="sldNum" sz="quarter" idx="5"/>
          </p:nvPr>
        </p:nvSpPr>
        <p:spPr/>
        <p:txBody>
          <a:bodyPr/>
          <a:lstStyle/>
          <a:p>
            <a:fld id="{B8860113-4996-4377-AF1E-CC98FC11DEB1}" type="slidenum">
              <a:rPr lang="en-US" smtClean="0"/>
              <a:t>9</a:t>
            </a:fld>
            <a:endParaRPr lang="en-US"/>
          </a:p>
        </p:txBody>
      </p:sp>
    </p:spTree>
    <p:extLst>
      <p:ext uri="{BB962C8B-B14F-4D97-AF65-F5344CB8AC3E}">
        <p14:creationId xmlns:p14="http://schemas.microsoft.com/office/powerpoint/2010/main" val="142021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White-lined Sphinx moth is an adult form of the caterpillar hornworm within the </a:t>
            </a:r>
            <a:r>
              <a:rPr lang="en-US" err="1"/>
              <a:t>Sphingidae</a:t>
            </a:r>
            <a:r>
              <a:rPr lang="en-US"/>
              <a:t> family, where a horn at the top of their abdomen is a distinctive feature to this family. The adult female moth will lay eggs, where the larvae will become phytophagous of many garden plants. The hindwings are colored with red and pinkish with a </a:t>
            </a:r>
            <a:r>
              <a:rPr lang="en-US" err="1"/>
              <a:t>blackend</a:t>
            </a:r>
            <a:r>
              <a:rPr lang="en-US"/>
              <a:t> . . The forewings are cryptic and able to hide the adult when needed. </a:t>
            </a:r>
          </a:p>
          <a:p>
            <a:endParaRPr lang="en-US"/>
          </a:p>
          <a:p>
            <a:r>
              <a:rPr lang="en-US"/>
              <a:t>Buck moth is within the family of </a:t>
            </a:r>
            <a:r>
              <a:rPr lang="en-US" err="1"/>
              <a:t>Saturniidae</a:t>
            </a:r>
            <a:r>
              <a:rPr lang="en-US"/>
              <a:t>, the giant silkworm family. The caterpillars in this subfamily have multi-branched spines on their body that can sting the skin when touched (Scott et al., 2022). This pain from the venom can last up to tend days, sometimes leaving the sclerotized spikes in the skin. They are known to be a problem to livestock when pastures are infested. The adult females will also have stinging hairs on their abdomen as well to be used in defense to protect the eggs. Considered endangered.</a:t>
            </a:r>
          </a:p>
          <a:p>
            <a:endParaRPr lang="en-US"/>
          </a:p>
          <a:p>
            <a:r>
              <a:rPr lang="en-US"/>
              <a:t>The Grapevine </a:t>
            </a:r>
            <a:r>
              <a:rPr lang="en-US" err="1"/>
              <a:t>Epimenis</a:t>
            </a:r>
            <a:r>
              <a:rPr lang="en-US"/>
              <a:t> moth is shown The adult here in this picture also has wings that look different from each other. The forewing has white line in the center. The hindwings have an orange line in the center. </a:t>
            </a:r>
          </a:p>
          <a:p>
            <a:endParaRPr lang="en-US"/>
          </a:p>
          <a:p>
            <a:r>
              <a:rPr lang="en-US"/>
              <a:t>Milkweed bug is an orange insect with black bands present on the body. Similarly to the monarch caterpillar the sequester cardiac glycosides and keep them within the adult bodies making them poisonous to most predators. </a:t>
            </a:r>
          </a:p>
          <a:p>
            <a:endParaRPr lang="en-US"/>
          </a:p>
          <a:p>
            <a:r>
              <a:rPr lang="en-US" b="1" u="sng"/>
              <a:t>References:</a:t>
            </a:r>
          </a:p>
          <a:p>
            <a:endParaRPr lang="en-US" b="1" u="sng"/>
          </a:p>
          <a:p>
            <a:r>
              <a:rPr lang="en-US" b="0" u="none"/>
              <a:t>Scott, C., Kaufman, P.E. 2022. Buck Moth </a:t>
            </a:r>
            <a:r>
              <a:rPr lang="en-US" b="0" i="1" u="none" err="1"/>
              <a:t>Hemileuca</a:t>
            </a:r>
            <a:r>
              <a:rPr lang="en-US" b="0" i="1" u="none"/>
              <a:t> Maia </a:t>
            </a:r>
            <a:r>
              <a:rPr lang="en-US" b="0" i="0" u="none"/>
              <a:t>(Drury). </a:t>
            </a:r>
            <a:r>
              <a:rPr lang="en-US" b="0" i="0" u="none" err="1"/>
              <a:t>Publciation</a:t>
            </a:r>
            <a:r>
              <a:rPr lang="en-US" b="0" i="0" u="none"/>
              <a:t> #EENY464. EDIS. University of Florida/IFAS Extension. https://edis.ifas.ufl.edu/publication/IN834.</a:t>
            </a:r>
          </a:p>
          <a:p>
            <a:endParaRPr lang="en-US" b="0" u="none"/>
          </a:p>
        </p:txBody>
      </p:sp>
      <p:sp>
        <p:nvSpPr>
          <p:cNvPr id="4" name="Slide Number Placeholder 3"/>
          <p:cNvSpPr>
            <a:spLocks noGrp="1"/>
          </p:cNvSpPr>
          <p:nvPr>
            <p:ph type="sldNum" sz="quarter" idx="5"/>
          </p:nvPr>
        </p:nvSpPr>
        <p:spPr/>
        <p:txBody>
          <a:bodyPr/>
          <a:lstStyle/>
          <a:p>
            <a:fld id="{B8860113-4996-4377-AF1E-CC98FC11DEB1}" type="slidenum">
              <a:rPr lang="en-US" smtClean="0"/>
              <a:t>10</a:t>
            </a:fld>
            <a:endParaRPr lang="en-US"/>
          </a:p>
        </p:txBody>
      </p:sp>
    </p:spTree>
    <p:extLst>
      <p:ext uri="{BB962C8B-B14F-4D97-AF65-F5344CB8AC3E}">
        <p14:creationId xmlns:p14="http://schemas.microsoft.com/office/powerpoint/2010/main" val="117626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A19F-ADA8-EC51-4146-B9A24258CE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FAFDA-A721-A058-EBC2-055F18A71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A1BF83-7125-A8E1-2DA4-5E1630E5963C}"/>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5" name="Footer Placeholder 4">
            <a:extLst>
              <a:ext uri="{FF2B5EF4-FFF2-40B4-BE49-F238E27FC236}">
                <a16:creationId xmlns:a16="http://schemas.microsoft.com/office/drawing/2014/main" id="{AC5EC6D1-5AE4-55A8-F89A-375FE0FB947C}"/>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DD287E4-3CE1-CD74-9722-A30BB2D80615}"/>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40494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63CF5-5893-0F92-50BE-60B24977FE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058CE9-F72C-A73A-B2B4-25339755FC1F}"/>
              </a:ext>
            </a:extLst>
          </p:cNvPr>
          <p:cNvSpPr>
            <a:spLocks noGrp="1"/>
          </p:cNvSpPr>
          <p:nvPr>
            <p:ph type="body" orient="vert" idx="1"/>
          </p:nvPr>
        </p:nvSpPr>
        <p:spPr/>
        <p:txBody>
          <a:bodyPr vert="eaVert"/>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79E372-5F9D-165C-E419-8EA13A05FA8B}"/>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5" name="Footer Placeholder 4">
            <a:extLst>
              <a:ext uri="{FF2B5EF4-FFF2-40B4-BE49-F238E27FC236}">
                <a16:creationId xmlns:a16="http://schemas.microsoft.com/office/drawing/2014/main" id="{A090D269-B053-3133-63A3-F7C8B1BAD458}"/>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B540FAC-477A-23E7-B58F-F1E59F2ABE08}"/>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2852829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A5ADA-397F-EADF-88AE-CB5167FB95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5C235-A1FD-52C8-5204-49BA04C68A71}"/>
              </a:ext>
            </a:extLst>
          </p:cNvPr>
          <p:cNvSpPr>
            <a:spLocks noGrp="1"/>
          </p:cNvSpPr>
          <p:nvPr>
            <p:ph type="body" orient="vert" idx="1"/>
          </p:nvPr>
        </p:nvSpPr>
        <p:spPr>
          <a:xfrm>
            <a:off x="838200" y="365125"/>
            <a:ext cx="7734300" cy="5811838"/>
          </a:xfrm>
        </p:spPr>
        <p:txBody>
          <a:bodyPr vert="eaVert"/>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120B3E-0F75-655F-3D51-EA459F21CDFF}"/>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5" name="Footer Placeholder 4">
            <a:extLst>
              <a:ext uri="{FF2B5EF4-FFF2-40B4-BE49-F238E27FC236}">
                <a16:creationId xmlns:a16="http://schemas.microsoft.com/office/drawing/2014/main" id="{7A1F1062-8009-EA78-DB96-BA5FA7D36F78}"/>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06734B7-BF96-EAA8-E60A-C6790433B20D}"/>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149101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80B7-FECA-7B44-3949-A4735A2BC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A683-BF65-47E5-FD05-9A9A3917D872}"/>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FDCCBE2-1FA3-4CAB-A9C1-515EB7892AD1}" type="datetimeFigureOut">
              <a:rPr lang="en-US" smtClean="0"/>
              <a:pPr/>
              <a:t>1/28/2025</a:t>
            </a:fld>
            <a:endParaRPr lang="en-US" dirty="0"/>
          </a:p>
        </p:txBody>
      </p:sp>
      <p:sp>
        <p:nvSpPr>
          <p:cNvPr id="4" name="Footer Placeholder 3">
            <a:extLst>
              <a:ext uri="{FF2B5EF4-FFF2-40B4-BE49-F238E27FC236}">
                <a16:creationId xmlns:a16="http://schemas.microsoft.com/office/drawing/2014/main" id="{B25B3CB5-2D30-F179-4943-A6B20022C6DC}"/>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79BBE4B1-969B-F3FE-8103-C44F3075A1C4}"/>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1EF07B0-9AB6-4F06-9E4A-E262D27AC46A}" type="slidenum">
              <a:rPr lang="en-US" smtClean="0"/>
              <a:pPr/>
              <a:t>‹#›</a:t>
            </a:fld>
            <a:endParaRPr lang="en-US" dirty="0"/>
          </a:p>
        </p:txBody>
      </p:sp>
    </p:spTree>
    <p:extLst>
      <p:ext uri="{BB962C8B-B14F-4D97-AF65-F5344CB8AC3E}">
        <p14:creationId xmlns:p14="http://schemas.microsoft.com/office/powerpoint/2010/main" val="1543744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Main title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2BDF93-A73C-054A-BDDC-D58B016B75C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 y="481"/>
            <a:ext cx="12192000" cy="6857519"/>
          </a:xfrm>
          <a:prstGeom prst="rect">
            <a:avLst/>
          </a:prstGeom>
        </p:spPr>
      </p:pic>
      <p:sp>
        <p:nvSpPr>
          <p:cNvPr id="30" name="Text Placeholder 29">
            <a:extLst>
              <a:ext uri="{FF2B5EF4-FFF2-40B4-BE49-F238E27FC236}">
                <a16:creationId xmlns:a16="http://schemas.microsoft.com/office/drawing/2014/main" id="{E564CB33-2CE7-A8A2-4906-20C88AA1D046}"/>
              </a:ext>
            </a:extLst>
          </p:cNvPr>
          <p:cNvSpPr>
            <a:spLocks noGrp="1"/>
          </p:cNvSpPr>
          <p:nvPr>
            <p:ph type="body" sz="quarter" idx="11" hasCustomPrompt="1"/>
          </p:nvPr>
        </p:nvSpPr>
        <p:spPr>
          <a:xfrm>
            <a:off x="2476180" y="1476679"/>
            <a:ext cx="1155275" cy="186636"/>
          </a:xfrm>
        </p:spPr>
        <p:txBody>
          <a:bodyPr/>
          <a:lstStyle>
            <a:lvl1pPr>
              <a:defRPr sz="1213" i="1" spc="364">
                <a:latin typeface="Arial" panose="020B0604020202020204" pitchFamily="34" charset="0"/>
              </a:defRPr>
            </a:lvl1pPr>
          </a:lstStyle>
          <a:p>
            <a:pPr lvl="0"/>
            <a:r>
              <a:rPr lang="en-US" dirty="0"/>
              <a:t>MONTH DD</a:t>
            </a:r>
          </a:p>
        </p:txBody>
      </p:sp>
      <p:cxnSp>
        <p:nvCxnSpPr>
          <p:cNvPr id="11" name="Straight Connector 10">
            <a:extLst>
              <a:ext uri="{FF2B5EF4-FFF2-40B4-BE49-F238E27FC236}">
                <a16:creationId xmlns:a16="http://schemas.microsoft.com/office/drawing/2014/main" id="{FD19A390-7A09-7DBF-A978-9EEF071214FF}"/>
              </a:ext>
              <a:ext uri="{C183D7F6-B498-43B3-948B-1728B52AA6E4}">
                <adec:decorative xmlns:adec="http://schemas.microsoft.com/office/drawing/2017/decorative" val="1"/>
              </a:ext>
            </a:extLst>
          </p:cNvPr>
          <p:cNvCxnSpPr/>
          <p:nvPr userDrawn="1"/>
        </p:nvCxnSpPr>
        <p:spPr>
          <a:xfrm>
            <a:off x="3646817" y="1574941"/>
            <a:ext cx="1663596" cy="0"/>
          </a:xfrm>
          <a:prstGeom prst="line">
            <a:avLst/>
          </a:prstGeom>
          <a:ln>
            <a:solidFill>
              <a:srgbClr val="F26A36"/>
            </a:solidFill>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CBFEBFF3-7326-2CFF-DC9F-3560A55CFD54}"/>
              </a:ext>
            </a:extLst>
          </p:cNvPr>
          <p:cNvSpPr>
            <a:spLocks noGrp="1"/>
          </p:cNvSpPr>
          <p:nvPr>
            <p:ph type="body" sz="quarter" idx="12" hasCustomPrompt="1"/>
          </p:nvPr>
        </p:nvSpPr>
        <p:spPr>
          <a:xfrm>
            <a:off x="5471001" y="1482410"/>
            <a:ext cx="646954" cy="186636"/>
          </a:xfrm>
        </p:spPr>
        <p:txBody>
          <a:bodyPr/>
          <a:lstStyle>
            <a:lvl1pPr>
              <a:defRPr sz="1213" i="1" spc="364">
                <a:latin typeface="Arial" panose="020B0604020202020204" pitchFamily="34" charset="0"/>
              </a:defRPr>
            </a:lvl1pPr>
          </a:lstStyle>
          <a:p>
            <a:pPr lvl="0"/>
            <a:r>
              <a:rPr lang="en-US" dirty="0"/>
              <a:t>YEAR</a:t>
            </a:r>
          </a:p>
        </p:txBody>
      </p:sp>
      <p:sp>
        <p:nvSpPr>
          <p:cNvPr id="33" name="Text Placeholder 29">
            <a:extLst>
              <a:ext uri="{FF2B5EF4-FFF2-40B4-BE49-F238E27FC236}">
                <a16:creationId xmlns:a16="http://schemas.microsoft.com/office/drawing/2014/main" id="{AECBFDEC-6EC7-BE76-399C-59BE302E39BB}"/>
              </a:ext>
            </a:extLst>
          </p:cNvPr>
          <p:cNvSpPr>
            <a:spLocks noGrp="1"/>
          </p:cNvSpPr>
          <p:nvPr>
            <p:ph type="body" sz="quarter" idx="13" hasCustomPrompt="1"/>
          </p:nvPr>
        </p:nvSpPr>
        <p:spPr>
          <a:xfrm>
            <a:off x="8936825" y="1482410"/>
            <a:ext cx="2196173" cy="186636"/>
          </a:xfrm>
        </p:spPr>
        <p:txBody>
          <a:bodyPr/>
          <a:lstStyle>
            <a:lvl1pPr>
              <a:defRPr sz="1213" i="1" spc="364">
                <a:latin typeface="Arial" panose="020B0604020202020204" pitchFamily="34" charset="0"/>
              </a:defRPr>
            </a:lvl1pPr>
          </a:lstStyle>
          <a:p>
            <a:pPr lvl="0"/>
            <a:r>
              <a:rPr lang="en-US" dirty="0"/>
              <a:t>PRESENTER NAME</a:t>
            </a:r>
          </a:p>
        </p:txBody>
      </p:sp>
      <p:sp>
        <p:nvSpPr>
          <p:cNvPr id="37" name="Text Placeholder 36">
            <a:extLst>
              <a:ext uri="{FF2B5EF4-FFF2-40B4-BE49-F238E27FC236}">
                <a16:creationId xmlns:a16="http://schemas.microsoft.com/office/drawing/2014/main" id="{FDE92D34-2EFA-E25F-F591-8DCAD3AD7811}"/>
              </a:ext>
            </a:extLst>
          </p:cNvPr>
          <p:cNvSpPr>
            <a:spLocks noGrp="1"/>
          </p:cNvSpPr>
          <p:nvPr>
            <p:ph type="body" sz="quarter" idx="15" hasCustomPrompt="1"/>
          </p:nvPr>
        </p:nvSpPr>
        <p:spPr>
          <a:xfrm>
            <a:off x="3053817" y="2692426"/>
            <a:ext cx="8133855" cy="782780"/>
          </a:xfrm>
        </p:spPr>
        <p:txBody>
          <a:bodyPr/>
          <a:lstStyle>
            <a:lvl1pPr>
              <a:defRPr sz="5821" b="1" i="0" spc="364">
                <a:latin typeface="Arial" panose="020B0604020202020204" pitchFamily="34" charset="0"/>
              </a:defRPr>
            </a:lvl1pPr>
          </a:lstStyle>
          <a:p>
            <a:pPr lvl="0"/>
            <a:r>
              <a:rPr lang="en-US" dirty="0"/>
              <a:t>MAIN TITLE</a:t>
            </a:r>
          </a:p>
        </p:txBody>
      </p:sp>
      <p:sp>
        <p:nvSpPr>
          <p:cNvPr id="39" name="Text Placeholder 36">
            <a:extLst>
              <a:ext uri="{FF2B5EF4-FFF2-40B4-BE49-F238E27FC236}">
                <a16:creationId xmlns:a16="http://schemas.microsoft.com/office/drawing/2014/main" id="{DDE1F681-71B3-0383-7E35-9EE20143DAAE}"/>
              </a:ext>
            </a:extLst>
          </p:cNvPr>
          <p:cNvSpPr>
            <a:spLocks noGrp="1"/>
          </p:cNvSpPr>
          <p:nvPr>
            <p:ph type="body" sz="quarter" idx="16" hasCustomPrompt="1"/>
          </p:nvPr>
        </p:nvSpPr>
        <p:spPr>
          <a:xfrm>
            <a:off x="3053817" y="3332629"/>
            <a:ext cx="8133856" cy="765665"/>
          </a:xfrm>
        </p:spPr>
        <p:txBody>
          <a:bodyPr/>
          <a:lstStyle>
            <a:lvl1pPr>
              <a:defRPr sz="5821" b="1" i="0" spc="364">
                <a:latin typeface="Arial" panose="020B0604020202020204" pitchFamily="34" charset="0"/>
              </a:defRPr>
            </a:lvl1pPr>
          </a:lstStyle>
          <a:p>
            <a:pPr lvl="0"/>
            <a:r>
              <a:rPr lang="en-US" dirty="0"/>
              <a:t>SECOND LINE</a:t>
            </a:r>
          </a:p>
        </p:txBody>
      </p:sp>
      <p:sp>
        <p:nvSpPr>
          <p:cNvPr id="35" name="Text Placeholder 34">
            <a:extLst>
              <a:ext uri="{FF2B5EF4-FFF2-40B4-BE49-F238E27FC236}">
                <a16:creationId xmlns:a16="http://schemas.microsoft.com/office/drawing/2014/main" id="{2BB37E59-4869-21B8-3FF0-7F137AA4C11A}"/>
              </a:ext>
            </a:extLst>
          </p:cNvPr>
          <p:cNvSpPr>
            <a:spLocks noGrp="1"/>
          </p:cNvSpPr>
          <p:nvPr>
            <p:ph type="body" sz="quarter" idx="14" hasCustomPrompt="1"/>
          </p:nvPr>
        </p:nvSpPr>
        <p:spPr>
          <a:xfrm>
            <a:off x="3065370" y="4301302"/>
            <a:ext cx="5938887" cy="373272"/>
          </a:xfrm>
        </p:spPr>
        <p:txBody>
          <a:bodyPr/>
          <a:lstStyle>
            <a:lvl1pPr>
              <a:defRPr sz="1213" i="1" spc="364">
                <a:solidFill>
                  <a:srgbClr val="FA4616"/>
                </a:solidFill>
                <a:latin typeface="Arial" panose="020B0604020202020204" pitchFamily="34" charset="0"/>
              </a:defRPr>
            </a:lvl1pPr>
          </a:lstStyle>
          <a:p>
            <a:pPr lvl="0"/>
            <a:r>
              <a:rPr lang="en-US" dirty="0"/>
              <a:t>SUBTITLE OR FURTHER DESCRIPTION, AS NECESSARY – CAN BE MULTIPLE LINES</a:t>
            </a:r>
          </a:p>
        </p:txBody>
      </p:sp>
      <p:pic>
        <p:nvPicPr>
          <p:cNvPr id="8" name="Picture 7" descr="UF/IFAS Extension logo.">
            <a:extLst>
              <a:ext uri="{FF2B5EF4-FFF2-40B4-BE49-F238E27FC236}">
                <a16:creationId xmlns:a16="http://schemas.microsoft.com/office/drawing/2014/main" id="{F437E163-7C51-E786-014A-B282F73249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322" y="2643468"/>
            <a:ext cx="2399080" cy="586020"/>
          </a:xfrm>
          <a:prstGeom prst="rect">
            <a:avLst/>
          </a:prstGeom>
        </p:spPr>
      </p:pic>
      <p:pic>
        <p:nvPicPr>
          <p:cNvPr id="3" name="Picture 2" descr="Logo&#10;&#10;Description automatically generated">
            <a:extLst>
              <a:ext uri="{FF2B5EF4-FFF2-40B4-BE49-F238E27FC236}">
                <a16:creationId xmlns:a16="http://schemas.microsoft.com/office/drawing/2014/main" id="{767ACC4A-0352-F4F4-533B-1EA1294917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2841" y="3583509"/>
            <a:ext cx="1710069" cy="1324139"/>
          </a:xfrm>
          <a:prstGeom prst="rect">
            <a:avLst/>
          </a:prstGeom>
        </p:spPr>
      </p:pic>
    </p:spTree>
    <p:extLst>
      <p:ext uri="{BB962C8B-B14F-4D97-AF65-F5344CB8AC3E}">
        <p14:creationId xmlns:p14="http://schemas.microsoft.com/office/powerpoint/2010/main" val="3690043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FD51-6929-B411-CDEF-99E03AC83C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48904-C1FE-87C0-A81D-2C7B95BFA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F8BA34-7498-F287-46AB-9D0C5ACF8FD4}"/>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5" name="Footer Placeholder 4">
            <a:extLst>
              <a:ext uri="{FF2B5EF4-FFF2-40B4-BE49-F238E27FC236}">
                <a16:creationId xmlns:a16="http://schemas.microsoft.com/office/drawing/2014/main" id="{FB6D31E8-0AE0-8FB3-9EE8-213AEBB61462}"/>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6C661D74-B49A-53F9-00CD-5329350926AE}"/>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120805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B062-6853-D00F-79D1-B776873AD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5B328-0D6B-87F1-2BCF-835681B4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ADF39-2B99-E945-525F-F5BAACEDCF1E}"/>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5" name="Footer Placeholder 4">
            <a:extLst>
              <a:ext uri="{FF2B5EF4-FFF2-40B4-BE49-F238E27FC236}">
                <a16:creationId xmlns:a16="http://schemas.microsoft.com/office/drawing/2014/main" id="{828D7D04-6F81-D24F-F7F4-29CC697F9658}"/>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B1A6F83-0CAB-C131-E012-946B7D545DCE}"/>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1807950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31F9-3F2E-2424-765C-8E7AA5D5E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2FB846-AE27-BF14-E579-6752A60AAF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978C5C-AF54-AB4F-2FE5-4685F3D03A90}"/>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5" name="Footer Placeholder 4">
            <a:extLst>
              <a:ext uri="{FF2B5EF4-FFF2-40B4-BE49-F238E27FC236}">
                <a16:creationId xmlns:a16="http://schemas.microsoft.com/office/drawing/2014/main" id="{1EF92A8A-A847-6935-B22C-15210A628AE1}"/>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D184D0D7-052C-0698-0D71-B8B8849D74B8}"/>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4069494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A086-84E6-0CD5-B1E1-446910813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639C3-EB4D-D998-A547-41D92CC71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5D12C2-61D8-82DC-655A-BD75A5FE7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34B05-724F-1317-E1D4-D58E23294151}"/>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6" name="Footer Placeholder 5">
            <a:extLst>
              <a:ext uri="{FF2B5EF4-FFF2-40B4-BE49-F238E27FC236}">
                <a16:creationId xmlns:a16="http://schemas.microsoft.com/office/drawing/2014/main" id="{B3C1A089-5F84-ED35-A4DF-2240F483EAFC}"/>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3D9D1AFC-3450-B05D-2A3D-606D88A8C639}"/>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244184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A7B9-C4B5-A953-3EE7-AFB9A215D8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4E0EAE-ACB6-EF09-2E7E-EAD0CEFB3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8540C-AB29-7A06-A418-0A7CA8AA54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6BFB47-5BD2-BF2D-075E-F727DCE92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239224-BDB6-7628-7150-B77B2FE37E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1CB89C-AB3E-86C1-B21C-E986281170AF}"/>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8" name="Footer Placeholder 7">
            <a:extLst>
              <a:ext uri="{FF2B5EF4-FFF2-40B4-BE49-F238E27FC236}">
                <a16:creationId xmlns:a16="http://schemas.microsoft.com/office/drawing/2014/main" id="{06EC12E9-C077-D1D6-A779-75DA592CA19A}"/>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2B220460-8419-A2CA-E936-4BA941B2E68E}"/>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4253759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481D-DA3E-FF94-7116-619D45F4BF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8C3D8B-E2E5-7782-A266-FB3ACBE7FBFC}"/>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4" name="Footer Placeholder 3">
            <a:extLst>
              <a:ext uri="{FF2B5EF4-FFF2-40B4-BE49-F238E27FC236}">
                <a16:creationId xmlns:a16="http://schemas.microsoft.com/office/drawing/2014/main" id="{E63E5499-C96E-8E19-4F2B-E347AABCABD9}"/>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07AEE79A-C87F-2533-D448-BA0530BB78B8}"/>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5826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51E9-01D8-C85B-64BF-9BB7F6BF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EA56CE-4D4C-CB43-F9A2-970035F20227}"/>
              </a:ext>
            </a:extLst>
          </p:cNvPr>
          <p:cNvSpPr>
            <a:spLocks noGrp="1"/>
          </p:cNvSpPr>
          <p:nvPr>
            <p:ph idx="1"/>
          </p:nvPr>
        </p:nvSpPr>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2A7840-0ADC-4DD9-170F-7A0EE42F9209}"/>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5" name="Footer Placeholder 4">
            <a:extLst>
              <a:ext uri="{FF2B5EF4-FFF2-40B4-BE49-F238E27FC236}">
                <a16:creationId xmlns:a16="http://schemas.microsoft.com/office/drawing/2014/main" id="{1BF258A8-96B5-0DDE-A705-8435002DF1A5}"/>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77A56C7-1148-73B8-EE2F-C0F1FC5BF48C}"/>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727079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025BF-60DB-609F-DA48-CB1D982B737B}"/>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3" name="Footer Placeholder 2">
            <a:extLst>
              <a:ext uri="{FF2B5EF4-FFF2-40B4-BE49-F238E27FC236}">
                <a16:creationId xmlns:a16="http://schemas.microsoft.com/office/drawing/2014/main" id="{570A4C43-432D-4D7C-AA94-96BB88DEA560}"/>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C7A2C4FD-6B0F-CE00-D2CF-C4E81E7E23D3}"/>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648303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6CB2-7143-22A9-93C5-B2B739312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AF69CC-DE4F-7092-3F3D-194BA2C50F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49D32A-296A-8ACD-6199-96160681B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E51B3-F185-9681-3775-846622EDEEE4}"/>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6" name="Footer Placeholder 5">
            <a:extLst>
              <a:ext uri="{FF2B5EF4-FFF2-40B4-BE49-F238E27FC236}">
                <a16:creationId xmlns:a16="http://schemas.microsoft.com/office/drawing/2014/main" id="{300E31F8-4F90-48A0-334E-5F054CA52122}"/>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372B007F-E03C-5F54-DAF4-B4163F4DF583}"/>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2372473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9C8F-CDE0-975F-553E-5F074EF07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C59BB-ECA5-A4E3-ECE4-7DD6BB1024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33FFFA1-FEAF-2996-08E8-E293346B4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B5730-555D-0588-C425-24B88C2F65C9}"/>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6" name="Footer Placeholder 5">
            <a:extLst>
              <a:ext uri="{FF2B5EF4-FFF2-40B4-BE49-F238E27FC236}">
                <a16:creationId xmlns:a16="http://schemas.microsoft.com/office/drawing/2014/main" id="{E47B22F4-CC75-19E9-C75F-C6A080CED373}"/>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05E89BBC-50AA-9955-6374-4B283C451DCA}"/>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392618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E2DD-A299-70D4-1F97-550D15CE3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306CF-49A2-8F3A-CECE-9239BE5DA1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65FF2-56C6-A81B-E2F7-C44C86DECC11}"/>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5" name="Footer Placeholder 4">
            <a:extLst>
              <a:ext uri="{FF2B5EF4-FFF2-40B4-BE49-F238E27FC236}">
                <a16:creationId xmlns:a16="http://schemas.microsoft.com/office/drawing/2014/main" id="{7962536B-4EE7-73B0-BC20-59B3D259C01A}"/>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591019CA-E4FE-5109-158B-B1A38B933859}"/>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3163132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BF21D8-DB01-57D9-F21B-BF0C199DBE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1187A-0048-433C-85C4-25E287951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57770-DD8B-3B5E-6A61-06B077BB28F7}"/>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5" name="Footer Placeholder 4">
            <a:extLst>
              <a:ext uri="{FF2B5EF4-FFF2-40B4-BE49-F238E27FC236}">
                <a16:creationId xmlns:a16="http://schemas.microsoft.com/office/drawing/2014/main" id="{97F29AD8-6723-E151-A712-C815D8739225}"/>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8853435-9C7F-8230-371E-12FB98D59820}"/>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986768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B857-8D97-90B2-77C2-F308E1CFE45E}"/>
              </a:ext>
            </a:extLst>
          </p:cNvPr>
          <p:cNvSpPr>
            <a:spLocks noGrp="1"/>
          </p:cNvSpPr>
          <p:nvPr>
            <p:ph type="title" hasCustomPrompt="1"/>
          </p:nvPr>
        </p:nvSpPr>
        <p:spPr/>
        <p:txBody>
          <a:bodyPr/>
          <a:lstStyle>
            <a:lvl1pPr>
              <a:defRPr/>
            </a:lvl1pPr>
          </a:lstStyle>
          <a:p>
            <a:r>
              <a:rPr lang="en-US"/>
              <a:t>HEADER</a:t>
            </a:r>
          </a:p>
        </p:txBody>
      </p:sp>
      <p:sp>
        <p:nvSpPr>
          <p:cNvPr id="4" name="Text Placeholder 3">
            <a:extLst>
              <a:ext uri="{FF2B5EF4-FFF2-40B4-BE49-F238E27FC236}">
                <a16:creationId xmlns:a16="http://schemas.microsoft.com/office/drawing/2014/main" id="{F24E1DCC-8DE5-4CF8-55A4-16BB9C27138B}"/>
              </a:ext>
            </a:extLst>
          </p:cNvPr>
          <p:cNvSpPr>
            <a:spLocks noGrp="1"/>
          </p:cNvSpPr>
          <p:nvPr>
            <p:ph type="body" sz="quarter" idx="10"/>
          </p:nvPr>
        </p:nvSpPr>
        <p:spPr>
          <a:xfrm>
            <a:off x="130175" y="1027112"/>
            <a:ext cx="5965825"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85FF6252-20EF-435E-90C3-4A0BA844E0B0}"/>
              </a:ext>
            </a:extLst>
          </p:cNvPr>
          <p:cNvSpPr>
            <a:spLocks noGrp="1"/>
          </p:cNvSpPr>
          <p:nvPr>
            <p:ph type="pic" sz="quarter" idx="11" hasCustomPrompt="1"/>
          </p:nvPr>
        </p:nvSpPr>
        <p:spPr>
          <a:xfrm>
            <a:off x="6354146" y="1435685"/>
            <a:ext cx="3079231" cy="1993315"/>
          </a:xfrm>
          <a:prstGeom prst="roundRect">
            <a:avLst/>
          </a:prstGeom>
          <a:ln w="12700">
            <a:solidFill>
              <a:schemeClr val="tx1"/>
            </a:solidFill>
          </a:ln>
        </p:spPr>
        <p:txBody>
          <a:bodyPr/>
          <a:lstStyle>
            <a:lvl1pPr>
              <a:defRPr/>
            </a:lvl1pPr>
          </a:lstStyle>
          <a:p>
            <a:r>
              <a:rPr lang="en-US"/>
              <a:t>1 pt border</a:t>
            </a:r>
          </a:p>
        </p:txBody>
      </p:sp>
      <p:sp>
        <p:nvSpPr>
          <p:cNvPr id="8" name="Picture Placeholder 7">
            <a:extLst>
              <a:ext uri="{FF2B5EF4-FFF2-40B4-BE49-F238E27FC236}">
                <a16:creationId xmlns:a16="http://schemas.microsoft.com/office/drawing/2014/main" id="{59E7086E-B7F6-29B2-E33D-30720ACE8951}"/>
              </a:ext>
            </a:extLst>
          </p:cNvPr>
          <p:cNvSpPr>
            <a:spLocks noGrp="1"/>
          </p:cNvSpPr>
          <p:nvPr>
            <p:ph type="pic" sz="quarter" idx="12"/>
          </p:nvPr>
        </p:nvSpPr>
        <p:spPr>
          <a:xfrm>
            <a:off x="9691523" y="3172279"/>
            <a:ext cx="2176627" cy="2658609"/>
          </a:xfrm>
          <a:prstGeom prst="roundRect">
            <a:avLst/>
          </a:prstGeom>
          <a:ln w="12700">
            <a:solidFill>
              <a:schemeClr val="tx1"/>
            </a:solidFill>
          </a:ln>
        </p:spPr>
        <p:txBody>
          <a:bodyPr/>
          <a:lstStyle>
            <a:lvl1pPr marL="0" indent="0">
              <a:buNone/>
              <a:defRPr/>
            </a:lvl1pPr>
          </a:lstStyle>
          <a:p>
            <a:r>
              <a:rPr lang="en-US"/>
              <a:t>Click icon to add picture</a:t>
            </a:r>
          </a:p>
        </p:txBody>
      </p:sp>
      <p:sp>
        <p:nvSpPr>
          <p:cNvPr id="10" name="Text Placeholder 9">
            <a:extLst>
              <a:ext uri="{FF2B5EF4-FFF2-40B4-BE49-F238E27FC236}">
                <a16:creationId xmlns:a16="http://schemas.microsoft.com/office/drawing/2014/main" id="{CF7BCEFD-BC8B-C46E-4BF1-ECB2F760CB5A}"/>
              </a:ext>
            </a:extLst>
          </p:cNvPr>
          <p:cNvSpPr>
            <a:spLocks noGrp="1"/>
          </p:cNvSpPr>
          <p:nvPr>
            <p:ph type="body" sz="quarter" idx="13" hasCustomPrompt="1"/>
          </p:nvPr>
        </p:nvSpPr>
        <p:spPr>
          <a:xfrm>
            <a:off x="130175" y="5850292"/>
            <a:ext cx="11931650" cy="671157"/>
          </a:xfrm>
        </p:spPr>
        <p:txBody>
          <a:bodyPr>
            <a:normAutofit/>
          </a:bodyPr>
          <a:lstStyle>
            <a:lvl1pPr marL="0" indent="0">
              <a:buNone/>
              <a:defRPr sz="1100"/>
            </a:lvl1pPr>
          </a:lstStyle>
          <a:p>
            <a:pPr lvl="0"/>
            <a:r>
              <a:rPr lang="en-US"/>
              <a:t>Image References Here:</a:t>
            </a:r>
          </a:p>
        </p:txBody>
      </p:sp>
    </p:spTree>
    <p:extLst>
      <p:ext uri="{BB962C8B-B14F-4D97-AF65-F5344CB8AC3E}">
        <p14:creationId xmlns:p14="http://schemas.microsoft.com/office/powerpoint/2010/main" val="4010945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80B7-FECA-7B44-3949-A4735A2BC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A683-BF65-47E5-FD05-9A9A3917D872}"/>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B045B91-C050-4969-A35D-7F515CDCE7CE}" type="datetimeFigureOut">
              <a:rPr lang="en-US" smtClean="0"/>
              <a:pPr/>
              <a:t>1/28/2025</a:t>
            </a:fld>
            <a:endParaRPr lang="en-US" dirty="0"/>
          </a:p>
        </p:txBody>
      </p:sp>
      <p:sp>
        <p:nvSpPr>
          <p:cNvPr id="4" name="Footer Placeholder 3">
            <a:extLst>
              <a:ext uri="{FF2B5EF4-FFF2-40B4-BE49-F238E27FC236}">
                <a16:creationId xmlns:a16="http://schemas.microsoft.com/office/drawing/2014/main" id="{B25B3CB5-2D30-F179-4943-A6B20022C6DC}"/>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79BBE4B1-969B-F3FE-8103-C44F3075A1C4}"/>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BBD4EEB0-E39E-4F1F-8CD8-DAF1D6FA9176}" type="slidenum">
              <a:rPr lang="en-US" smtClean="0"/>
              <a:pPr/>
              <a:t>‹#›</a:t>
            </a:fld>
            <a:endParaRPr lang="en-US" dirty="0"/>
          </a:p>
        </p:txBody>
      </p:sp>
    </p:spTree>
    <p:extLst>
      <p:ext uri="{BB962C8B-B14F-4D97-AF65-F5344CB8AC3E}">
        <p14:creationId xmlns:p14="http://schemas.microsoft.com/office/powerpoint/2010/main" val="924334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Main title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2BDF93-A73C-054A-BDDC-D58B016B75C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 y="481"/>
            <a:ext cx="12192000" cy="6857519"/>
          </a:xfrm>
          <a:prstGeom prst="rect">
            <a:avLst/>
          </a:prstGeom>
        </p:spPr>
      </p:pic>
      <p:sp>
        <p:nvSpPr>
          <p:cNvPr id="30" name="Text Placeholder 29">
            <a:extLst>
              <a:ext uri="{FF2B5EF4-FFF2-40B4-BE49-F238E27FC236}">
                <a16:creationId xmlns:a16="http://schemas.microsoft.com/office/drawing/2014/main" id="{E564CB33-2CE7-A8A2-4906-20C88AA1D046}"/>
              </a:ext>
            </a:extLst>
          </p:cNvPr>
          <p:cNvSpPr>
            <a:spLocks noGrp="1"/>
          </p:cNvSpPr>
          <p:nvPr>
            <p:ph type="body" sz="quarter" idx="11" hasCustomPrompt="1"/>
          </p:nvPr>
        </p:nvSpPr>
        <p:spPr>
          <a:xfrm>
            <a:off x="2476180" y="1476679"/>
            <a:ext cx="1155275" cy="186636"/>
          </a:xfrm>
        </p:spPr>
        <p:txBody>
          <a:bodyPr/>
          <a:lstStyle>
            <a:lvl1pPr>
              <a:defRPr sz="1213" i="1" spc="364">
                <a:latin typeface="Arial" panose="020B0604020202020204" pitchFamily="34" charset="0"/>
              </a:defRPr>
            </a:lvl1pPr>
          </a:lstStyle>
          <a:p>
            <a:pPr lvl="0"/>
            <a:r>
              <a:rPr lang="en-US" dirty="0"/>
              <a:t>MONTH DD</a:t>
            </a:r>
          </a:p>
        </p:txBody>
      </p:sp>
      <p:cxnSp>
        <p:nvCxnSpPr>
          <p:cNvPr id="11" name="Straight Connector 10">
            <a:extLst>
              <a:ext uri="{FF2B5EF4-FFF2-40B4-BE49-F238E27FC236}">
                <a16:creationId xmlns:a16="http://schemas.microsoft.com/office/drawing/2014/main" id="{FD19A390-7A09-7DBF-A978-9EEF071214FF}"/>
              </a:ext>
              <a:ext uri="{C183D7F6-B498-43B3-948B-1728B52AA6E4}">
                <adec:decorative xmlns:adec="http://schemas.microsoft.com/office/drawing/2017/decorative" val="1"/>
              </a:ext>
            </a:extLst>
          </p:cNvPr>
          <p:cNvCxnSpPr/>
          <p:nvPr userDrawn="1"/>
        </p:nvCxnSpPr>
        <p:spPr>
          <a:xfrm>
            <a:off x="3646817" y="1574941"/>
            <a:ext cx="1663596" cy="0"/>
          </a:xfrm>
          <a:prstGeom prst="line">
            <a:avLst/>
          </a:prstGeom>
          <a:ln>
            <a:solidFill>
              <a:srgbClr val="F26A36"/>
            </a:solidFill>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CBFEBFF3-7326-2CFF-DC9F-3560A55CFD54}"/>
              </a:ext>
            </a:extLst>
          </p:cNvPr>
          <p:cNvSpPr>
            <a:spLocks noGrp="1"/>
          </p:cNvSpPr>
          <p:nvPr>
            <p:ph type="body" sz="quarter" idx="12" hasCustomPrompt="1"/>
          </p:nvPr>
        </p:nvSpPr>
        <p:spPr>
          <a:xfrm>
            <a:off x="5471001" y="1482410"/>
            <a:ext cx="646954" cy="186636"/>
          </a:xfrm>
        </p:spPr>
        <p:txBody>
          <a:bodyPr/>
          <a:lstStyle>
            <a:lvl1pPr>
              <a:defRPr sz="1213" i="1" spc="364">
                <a:latin typeface="Arial" panose="020B0604020202020204" pitchFamily="34" charset="0"/>
              </a:defRPr>
            </a:lvl1pPr>
          </a:lstStyle>
          <a:p>
            <a:pPr lvl="0"/>
            <a:r>
              <a:rPr lang="en-US" dirty="0"/>
              <a:t>YEAR</a:t>
            </a:r>
          </a:p>
        </p:txBody>
      </p:sp>
      <p:sp>
        <p:nvSpPr>
          <p:cNvPr id="33" name="Text Placeholder 29">
            <a:extLst>
              <a:ext uri="{FF2B5EF4-FFF2-40B4-BE49-F238E27FC236}">
                <a16:creationId xmlns:a16="http://schemas.microsoft.com/office/drawing/2014/main" id="{AECBFDEC-6EC7-BE76-399C-59BE302E39BB}"/>
              </a:ext>
            </a:extLst>
          </p:cNvPr>
          <p:cNvSpPr>
            <a:spLocks noGrp="1"/>
          </p:cNvSpPr>
          <p:nvPr>
            <p:ph type="body" sz="quarter" idx="13" hasCustomPrompt="1"/>
          </p:nvPr>
        </p:nvSpPr>
        <p:spPr>
          <a:xfrm>
            <a:off x="8936825" y="1482410"/>
            <a:ext cx="2196173" cy="186636"/>
          </a:xfrm>
        </p:spPr>
        <p:txBody>
          <a:bodyPr/>
          <a:lstStyle>
            <a:lvl1pPr>
              <a:defRPr sz="1213" i="1" spc="364">
                <a:latin typeface="Arial" panose="020B0604020202020204" pitchFamily="34" charset="0"/>
              </a:defRPr>
            </a:lvl1pPr>
          </a:lstStyle>
          <a:p>
            <a:pPr lvl="0"/>
            <a:r>
              <a:rPr lang="en-US" dirty="0"/>
              <a:t>PRESENTER NAME</a:t>
            </a:r>
          </a:p>
        </p:txBody>
      </p:sp>
      <p:sp>
        <p:nvSpPr>
          <p:cNvPr id="37" name="Text Placeholder 36">
            <a:extLst>
              <a:ext uri="{FF2B5EF4-FFF2-40B4-BE49-F238E27FC236}">
                <a16:creationId xmlns:a16="http://schemas.microsoft.com/office/drawing/2014/main" id="{FDE92D34-2EFA-E25F-F591-8DCAD3AD7811}"/>
              </a:ext>
            </a:extLst>
          </p:cNvPr>
          <p:cNvSpPr>
            <a:spLocks noGrp="1"/>
          </p:cNvSpPr>
          <p:nvPr>
            <p:ph type="body" sz="quarter" idx="15" hasCustomPrompt="1"/>
          </p:nvPr>
        </p:nvSpPr>
        <p:spPr>
          <a:xfrm>
            <a:off x="3053817" y="2692426"/>
            <a:ext cx="8133855" cy="782780"/>
          </a:xfrm>
        </p:spPr>
        <p:txBody>
          <a:bodyPr/>
          <a:lstStyle>
            <a:lvl1pPr>
              <a:defRPr sz="5821" b="1" i="0" spc="364">
                <a:latin typeface="Arial" panose="020B0604020202020204" pitchFamily="34" charset="0"/>
              </a:defRPr>
            </a:lvl1pPr>
          </a:lstStyle>
          <a:p>
            <a:pPr lvl="0"/>
            <a:r>
              <a:rPr lang="en-US" dirty="0"/>
              <a:t>MAIN TITLE</a:t>
            </a:r>
          </a:p>
        </p:txBody>
      </p:sp>
      <p:sp>
        <p:nvSpPr>
          <p:cNvPr id="39" name="Text Placeholder 36">
            <a:extLst>
              <a:ext uri="{FF2B5EF4-FFF2-40B4-BE49-F238E27FC236}">
                <a16:creationId xmlns:a16="http://schemas.microsoft.com/office/drawing/2014/main" id="{DDE1F681-71B3-0383-7E35-9EE20143DAAE}"/>
              </a:ext>
            </a:extLst>
          </p:cNvPr>
          <p:cNvSpPr>
            <a:spLocks noGrp="1"/>
          </p:cNvSpPr>
          <p:nvPr>
            <p:ph type="body" sz="quarter" idx="16" hasCustomPrompt="1"/>
          </p:nvPr>
        </p:nvSpPr>
        <p:spPr>
          <a:xfrm>
            <a:off x="3053817" y="3332629"/>
            <a:ext cx="8133856" cy="765665"/>
          </a:xfrm>
        </p:spPr>
        <p:txBody>
          <a:bodyPr/>
          <a:lstStyle>
            <a:lvl1pPr>
              <a:defRPr sz="5821" b="1" i="0" spc="364">
                <a:latin typeface="Arial" panose="020B0604020202020204" pitchFamily="34" charset="0"/>
              </a:defRPr>
            </a:lvl1pPr>
          </a:lstStyle>
          <a:p>
            <a:pPr lvl="0"/>
            <a:r>
              <a:rPr lang="en-US" dirty="0"/>
              <a:t>SECOND LINE</a:t>
            </a:r>
          </a:p>
        </p:txBody>
      </p:sp>
      <p:sp>
        <p:nvSpPr>
          <p:cNvPr id="35" name="Text Placeholder 34">
            <a:extLst>
              <a:ext uri="{FF2B5EF4-FFF2-40B4-BE49-F238E27FC236}">
                <a16:creationId xmlns:a16="http://schemas.microsoft.com/office/drawing/2014/main" id="{2BB37E59-4869-21B8-3FF0-7F137AA4C11A}"/>
              </a:ext>
            </a:extLst>
          </p:cNvPr>
          <p:cNvSpPr>
            <a:spLocks noGrp="1"/>
          </p:cNvSpPr>
          <p:nvPr>
            <p:ph type="body" sz="quarter" idx="14" hasCustomPrompt="1"/>
          </p:nvPr>
        </p:nvSpPr>
        <p:spPr>
          <a:xfrm>
            <a:off x="3065370" y="4301302"/>
            <a:ext cx="5938887" cy="373272"/>
          </a:xfrm>
        </p:spPr>
        <p:txBody>
          <a:bodyPr/>
          <a:lstStyle>
            <a:lvl1pPr>
              <a:defRPr sz="1213" i="1" spc="364">
                <a:solidFill>
                  <a:srgbClr val="FA4616"/>
                </a:solidFill>
                <a:latin typeface="Arial" panose="020B0604020202020204" pitchFamily="34" charset="0"/>
              </a:defRPr>
            </a:lvl1pPr>
          </a:lstStyle>
          <a:p>
            <a:pPr lvl="0"/>
            <a:r>
              <a:rPr lang="en-US" dirty="0"/>
              <a:t>SUBTITLE OR FURTHER DESCRIPTION, AS NECESSARY – CAN BE MULTIPLE LINES</a:t>
            </a:r>
          </a:p>
        </p:txBody>
      </p:sp>
      <p:pic>
        <p:nvPicPr>
          <p:cNvPr id="8" name="Picture 7" descr="UF/IFAS Extension logo.">
            <a:extLst>
              <a:ext uri="{FF2B5EF4-FFF2-40B4-BE49-F238E27FC236}">
                <a16:creationId xmlns:a16="http://schemas.microsoft.com/office/drawing/2014/main" id="{F437E163-7C51-E786-014A-B282F73249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322" y="2643468"/>
            <a:ext cx="2399080" cy="586020"/>
          </a:xfrm>
          <a:prstGeom prst="rect">
            <a:avLst/>
          </a:prstGeom>
        </p:spPr>
      </p:pic>
      <p:pic>
        <p:nvPicPr>
          <p:cNvPr id="3" name="Picture 2" descr="Logo&#10;&#10;Description automatically generated">
            <a:extLst>
              <a:ext uri="{FF2B5EF4-FFF2-40B4-BE49-F238E27FC236}">
                <a16:creationId xmlns:a16="http://schemas.microsoft.com/office/drawing/2014/main" id="{767ACC4A-0352-F4F4-533B-1EA1294917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2841" y="3583509"/>
            <a:ext cx="1710069" cy="1324139"/>
          </a:xfrm>
          <a:prstGeom prst="rect">
            <a:avLst/>
          </a:prstGeom>
        </p:spPr>
      </p:pic>
    </p:spTree>
    <p:extLst>
      <p:ext uri="{BB962C8B-B14F-4D97-AF65-F5344CB8AC3E}">
        <p14:creationId xmlns:p14="http://schemas.microsoft.com/office/powerpoint/2010/main" val="3420200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Body slide 3">
    <p:spTree>
      <p:nvGrpSpPr>
        <p:cNvPr id="1" name=""/>
        <p:cNvGrpSpPr/>
        <p:nvPr/>
      </p:nvGrpSpPr>
      <p:grpSpPr>
        <a:xfrm>
          <a:off x="0" y="0"/>
          <a:ext cx="0" cy="0"/>
          <a:chOff x="0" y="0"/>
          <a:chExt cx="0" cy="0"/>
        </a:xfrm>
      </p:grpSpPr>
      <p:sp>
        <p:nvSpPr>
          <p:cNvPr id="7" name="object 8">
            <a:extLst>
              <a:ext uri="{FF2B5EF4-FFF2-40B4-BE49-F238E27FC236}">
                <a16:creationId xmlns:a16="http://schemas.microsoft.com/office/drawing/2014/main" id="{949791A2-AE9B-E108-41B3-DBB3E59C281C}"/>
              </a:ext>
              <a:ext uri="{C183D7F6-B498-43B3-948B-1728B52AA6E4}">
                <adec:decorative xmlns:adec="http://schemas.microsoft.com/office/drawing/2017/decorative" val="1"/>
              </a:ext>
            </a:extLst>
          </p:cNvPr>
          <p:cNvSpPr txBox="1">
            <a:spLocks noGrp="1"/>
          </p:cNvSpPr>
          <p:nvPr>
            <p:ph type="sldNum" sz="quarter" idx="4294967295"/>
          </p:nvPr>
        </p:nvSpPr>
        <p:spPr>
          <a:xfrm>
            <a:off x="11811951" y="6502513"/>
            <a:ext cx="219502" cy="240449"/>
          </a:xfrm>
          <a:prstGeom prst="rect">
            <a:avLst/>
          </a:prstGeom>
        </p:spPr>
        <p:txBody>
          <a:bodyPr vert="horz" wrap="square" lIns="0" tIns="55244" rIns="0" bIns="0" rtlCol="0">
            <a:spAutoFit/>
          </a:bodyPr>
          <a:lstStyle>
            <a:lvl1pPr>
              <a:defRPr>
                <a:solidFill>
                  <a:srgbClr val="0021A5"/>
                </a:solidFill>
                <a:latin typeface="Arial" panose="020B0604020202020204" pitchFamily="34" charset="0"/>
              </a:defRPr>
            </a:lvl1pPr>
          </a:lstStyle>
          <a:p>
            <a:pPr marL="23104">
              <a:spcBef>
                <a:spcPts val="263"/>
              </a:spcBef>
            </a:pPr>
            <a:fld id="{81D60167-4931-47E6-BA6A-407CBD079E47}" type="slidenum">
              <a:rPr lang="en-US" spc="12" smtClean="0"/>
              <a:pPr marL="23104">
                <a:spcBef>
                  <a:spcPts val="263"/>
                </a:spcBef>
              </a:pPr>
              <a:t>‹#›</a:t>
            </a:fld>
            <a:endParaRPr lang="en-US" spc="12"/>
          </a:p>
        </p:txBody>
      </p:sp>
      <p:sp>
        <p:nvSpPr>
          <p:cNvPr id="2" name="Text Placeholder 2">
            <a:extLst>
              <a:ext uri="{FF2B5EF4-FFF2-40B4-BE49-F238E27FC236}">
                <a16:creationId xmlns:a16="http://schemas.microsoft.com/office/drawing/2014/main" id="{288DBDA7-E430-5E2B-58AE-6A6D8959A299}"/>
              </a:ext>
            </a:extLst>
          </p:cNvPr>
          <p:cNvSpPr>
            <a:spLocks noGrp="1"/>
          </p:cNvSpPr>
          <p:nvPr>
            <p:ph type="body" sz="quarter" idx="17" hasCustomPrompt="1"/>
          </p:nvPr>
        </p:nvSpPr>
        <p:spPr>
          <a:xfrm>
            <a:off x="550681" y="581448"/>
            <a:ext cx="11044427" cy="1007834"/>
          </a:xfrm>
        </p:spPr>
        <p:txBody>
          <a:bodyPr/>
          <a:lstStyle>
            <a:lvl1pPr>
              <a:defRPr sz="3275" spc="182">
                <a:solidFill>
                  <a:srgbClr val="0021A5"/>
                </a:solidFill>
                <a:latin typeface="Arial Black" panose="020B0A04020102020204" pitchFamily="34" charset="0"/>
              </a:defRPr>
            </a:lvl1pPr>
          </a:lstStyle>
          <a:p>
            <a:pPr lvl="0"/>
            <a:r>
              <a:rPr lang="en-US"/>
              <a:t>SLIDE TILE </a:t>
            </a:r>
          </a:p>
          <a:p>
            <a:pPr lvl="0"/>
            <a:r>
              <a:rPr lang="en-US"/>
              <a:t>LINE TWO</a:t>
            </a:r>
          </a:p>
        </p:txBody>
      </p:sp>
      <p:sp>
        <p:nvSpPr>
          <p:cNvPr id="4" name="Content Placeholder 2">
            <a:extLst>
              <a:ext uri="{FF2B5EF4-FFF2-40B4-BE49-F238E27FC236}">
                <a16:creationId xmlns:a16="http://schemas.microsoft.com/office/drawing/2014/main" id="{77463205-EBCE-0DBF-6EE7-0EAA24EA1750}"/>
              </a:ext>
            </a:extLst>
          </p:cNvPr>
          <p:cNvSpPr>
            <a:spLocks noGrp="1"/>
          </p:cNvSpPr>
          <p:nvPr>
            <p:ph sz="half" idx="1"/>
          </p:nvPr>
        </p:nvSpPr>
        <p:spPr>
          <a:xfrm>
            <a:off x="550681" y="1605684"/>
            <a:ext cx="11044427" cy="1679724"/>
          </a:xfrm>
          <a:prstGeom prst="rect">
            <a:avLst/>
          </a:prstGeom>
        </p:spPr>
        <p:txBody>
          <a:bodyPr/>
          <a:lstStyle>
            <a:lvl1pPr marL="277246" indent="-277246">
              <a:buClr>
                <a:schemeClr val="tx1"/>
              </a:buClr>
              <a:buFont typeface="Arial" panose="020B0604020202020204" pitchFamily="34" charset="0"/>
              <a:buChar char="•"/>
              <a:defRPr sz="2668" b="0">
                <a:solidFill>
                  <a:schemeClr val="tx1"/>
                </a:solidFill>
              </a:defRPr>
            </a:lvl1pPr>
            <a:lvl2pPr marL="623804" indent="-346558">
              <a:buClr>
                <a:schemeClr val="tx1"/>
              </a:buClr>
              <a:buFont typeface="Arial" panose="020B0604020202020204" pitchFamily="34" charset="0"/>
              <a:buChar char="•"/>
              <a:defRPr sz="2426" b="0">
                <a:solidFill>
                  <a:schemeClr val="tx1"/>
                </a:solidFill>
              </a:defRPr>
            </a:lvl2pPr>
            <a:lvl3pPr marL="901050" indent="-346558">
              <a:buClr>
                <a:schemeClr val="tx1"/>
              </a:buClr>
              <a:buFont typeface="Arial" panose="020B0604020202020204" pitchFamily="34" charset="0"/>
              <a:buChar char="•"/>
              <a:defRPr sz="2183" b="0">
                <a:solidFill>
                  <a:schemeClr val="tx1"/>
                </a:solidFill>
              </a:defRPr>
            </a:lvl3pPr>
            <a:lvl4pPr marL="1108984" indent="-277246">
              <a:buClr>
                <a:schemeClr val="tx1"/>
              </a:buClr>
              <a:buFont typeface="Arial" panose="020B0604020202020204" pitchFamily="34" charset="0"/>
              <a:buChar char="•"/>
              <a:defRPr sz="1940" b="0">
                <a:solidFill>
                  <a:schemeClr val="tx1"/>
                </a:solidFill>
              </a:defRPr>
            </a:lvl4pPr>
            <a:lvl5pPr marL="1386230" indent="-277246">
              <a:buClr>
                <a:schemeClr val="tx1"/>
              </a:buClr>
              <a:buFont typeface="Arial" panose="020B0604020202020204" pitchFamily="34" charset="0"/>
              <a:buChar char="•"/>
              <a:defRPr sz="1698" b="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336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522280"/>
            <a:ext cx="10972800" cy="503917"/>
          </a:xfrm>
          <a:prstGeom prst="rect">
            <a:avLst/>
          </a:prstGeom>
        </p:spPr>
        <p:txBody>
          <a:bodyPr/>
          <a:lstStyle>
            <a:lvl1pPr>
              <a:tabLst>
                <a:tab pos="5505865" algn="l"/>
              </a:tabLst>
              <a:defRPr sz="3274">
                <a:solidFill>
                  <a:srgbClr val="0021A5"/>
                </a:solidFill>
                <a:latin typeface="+mj-lt"/>
              </a:defRPr>
            </a:lvl1pPr>
          </a:lstStyle>
          <a:p>
            <a:r>
              <a:rPr lang="en-US"/>
              <a:t>Click to edit Master title style</a:t>
            </a:r>
          </a:p>
        </p:txBody>
      </p:sp>
      <p:sp>
        <p:nvSpPr>
          <p:cNvPr id="3" name="Content Placeholder 2"/>
          <p:cNvSpPr>
            <a:spLocks noGrp="1"/>
          </p:cNvSpPr>
          <p:nvPr>
            <p:ph sz="half" idx="1"/>
          </p:nvPr>
        </p:nvSpPr>
        <p:spPr>
          <a:xfrm>
            <a:off x="609600" y="1600202"/>
            <a:ext cx="5384800" cy="1679724"/>
          </a:xfrm>
          <a:prstGeom prst="rect">
            <a:avLst/>
          </a:prstGeom>
        </p:spPr>
        <p:txBody>
          <a:bodyPr/>
          <a:lstStyle>
            <a:lvl1pPr>
              <a:spcBef>
                <a:spcPts val="182"/>
              </a:spcBef>
              <a:spcAft>
                <a:spcPts val="182"/>
              </a:spcAft>
              <a:defRPr sz="2426" b="0">
                <a:solidFill>
                  <a:schemeClr val="tx1"/>
                </a:solidFill>
                <a:latin typeface="Arial" panose="020B0604020202020204" pitchFamily="34" charset="0"/>
              </a:defRPr>
            </a:lvl1pPr>
            <a:lvl2pPr>
              <a:spcBef>
                <a:spcPts val="182"/>
              </a:spcBef>
              <a:spcAft>
                <a:spcPts val="182"/>
              </a:spcAft>
              <a:defRPr sz="2183" b="0">
                <a:latin typeface="Arial" panose="020B0604020202020204" pitchFamily="34" charset="0"/>
              </a:defRPr>
            </a:lvl2pPr>
            <a:lvl3pPr>
              <a:spcBef>
                <a:spcPts val="182"/>
              </a:spcBef>
              <a:spcAft>
                <a:spcPts val="182"/>
              </a:spcAft>
              <a:defRPr sz="1940" b="0">
                <a:latin typeface="Arial" panose="020B0604020202020204" pitchFamily="34" charset="0"/>
              </a:defRPr>
            </a:lvl3pPr>
            <a:lvl4pPr>
              <a:spcBef>
                <a:spcPts val="182"/>
              </a:spcBef>
              <a:spcAft>
                <a:spcPts val="182"/>
              </a:spcAft>
              <a:defRPr sz="1698" b="0">
                <a:latin typeface="Arial" panose="020B0604020202020204" pitchFamily="34" charset="0"/>
              </a:defRPr>
            </a:lvl4pPr>
            <a:lvl5pPr>
              <a:spcBef>
                <a:spcPts val="182"/>
              </a:spcBef>
              <a:spcAft>
                <a:spcPts val="182"/>
              </a:spcAft>
              <a:defRPr sz="1455" b="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267C51F-6236-4DD8-A4F7-CAB658C16C50}"/>
              </a:ext>
            </a:extLst>
          </p:cNvPr>
          <p:cNvSpPr>
            <a:spLocks noGrp="1"/>
          </p:cNvSpPr>
          <p:nvPr>
            <p:ph type="dt" sz="half" idx="10"/>
          </p:nvPr>
        </p:nvSpPr>
        <p:spPr>
          <a:xfrm>
            <a:off x="609600" y="6356353"/>
            <a:ext cx="2844800" cy="167972"/>
          </a:xfrm>
          <a:prstGeom prst="rect">
            <a:avLst/>
          </a:prstGeom>
        </p:spPr>
        <p:txBody>
          <a:bodyPr/>
          <a:lstStyle>
            <a:lvl1pPr eaLnBrk="1" hangingPunct="1">
              <a:defRPr>
                <a:latin typeface="Arial" panose="020B0604020202020204" pitchFamily="34" charset="0"/>
                <a:cs typeface="+mn-cs"/>
              </a:defRPr>
            </a:lvl1pPr>
          </a:lstStyle>
          <a:p>
            <a:pPr>
              <a:defRPr/>
            </a:pPr>
            <a:fld id="{E210827F-F047-4C3B-8FE3-7AB50632CCAC}" type="datetimeFigureOut">
              <a:rPr lang="en-US" smtClean="0"/>
              <a:pPr>
                <a:defRPr/>
              </a:pPr>
              <a:t>1/28/2025</a:t>
            </a:fld>
            <a:endParaRPr lang="en-US" dirty="0"/>
          </a:p>
        </p:txBody>
      </p:sp>
      <p:sp>
        <p:nvSpPr>
          <p:cNvPr id="6" name="Footer Placeholder 5">
            <a:extLst>
              <a:ext uri="{FF2B5EF4-FFF2-40B4-BE49-F238E27FC236}">
                <a16:creationId xmlns:a16="http://schemas.microsoft.com/office/drawing/2014/main" id="{3F5425D3-AC53-4D0E-89E4-828B84A16B5F}"/>
              </a:ext>
            </a:extLst>
          </p:cNvPr>
          <p:cNvSpPr>
            <a:spLocks noGrp="1"/>
          </p:cNvSpPr>
          <p:nvPr>
            <p:ph type="ftr" sz="quarter" idx="11"/>
          </p:nvPr>
        </p:nvSpPr>
        <p:spPr>
          <a:xfrm>
            <a:off x="4165601" y="6356353"/>
            <a:ext cx="3860800" cy="167972"/>
          </a:xfrm>
          <a:prstGeom prst="rect">
            <a:avLst/>
          </a:prstGeom>
        </p:spPr>
        <p:txBody>
          <a:bodyPr/>
          <a:lstStyle>
            <a:lvl1pPr eaLnBrk="1" hangingPunct="1">
              <a:defRPr>
                <a:latin typeface="Arial" panose="020B0604020202020204" pitchFamily="34" charset="0"/>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8CCEC6E2-FE57-4D2A-9BAA-51DCAEBC11C1}"/>
              </a:ext>
            </a:extLst>
          </p:cNvPr>
          <p:cNvSpPr>
            <a:spLocks noGrp="1"/>
          </p:cNvSpPr>
          <p:nvPr>
            <p:ph type="sldNum" sz="quarter" idx="12"/>
          </p:nvPr>
        </p:nvSpPr>
        <p:spPr>
          <a:xfrm>
            <a:off x="8737601" y="6356353"/>
            <a:ext cx="2844800" cy="191302"/>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panose="020B0604020202020204" pitchFamily="34" charset="0"/>
                <a:cs typeface="Arial" panose="020B0604020202020204" pitchFamily="34" charset="0"/>
              </a:defRPr>
            </a:lvl1pPr>
          </a:lstStyle>
          <a:p>
            <a:fld id="{1CED84F7-AC0A-46CF-8207-220D829A45F6}" type="slidenum">
              <a:rPr lang="en-US" altLang="en-US" smtClean="0"/>
              <a:pPr/>
              <a:t>‹#›</a:t>
            </a:fld>
            <a:endParaRPr lang="en-US" altLang="en-US" dirty="0"/>
          </a:p>
        </p:txBody>
      </p:sp>
      <p:sp>
        <p:nvSpPr>
          <p:cNvPr id="8" name="Content Placeholder 2">
            <a:extLst>
              <a:ext uri="{FF2B5EF4-FFF2-40B4-BE49-F238E27FC236}">
                <a16:creationId xmlns:a16="http://schemas.microsoft.com/office/drawing/2014/main" id="{A68B7A1B-9695-30E1-A8A3-9EFE94BF2703}"/>
              </a:ext>
            </a:extLst>
          </p:cNvPr>
          <p:cNvSpPr>
            <a:spLocks noGrp="1"/>
          </p:cNvSpPr>
          <p:nvPr>
            <p:ph sz="half" idx="13"/>
          </p:nvPr>
        </p:nvSpPr>
        <p:spPr>
          <a:xfrm>
            <a:off x="6256081" y="1612458"/>
            <a:ext cx="5384800" cy="1679724"/>
          </a:xfrm>
          <a:prstGeom prst="rect">
            <a:avLst/>
          </a:prstGeom>
        </p:spPr>
        <p:txBody>
          <a:bodyPr/>
          <a:lstStyle>
            <a:lvl1pPr>
              <a:spcBef>
                <a:spcPts val="182"/>
              </a:spcBef>
              <a:spcAft>
                <a:spcPts val="182"/>
              </a:spcAft>
              <a:defRPr sz="2426" b="0">
                <a:solidFill>
                  <a:schemeClr val="tx1"/>
                </a:solidFill>
                <a:latin typeface="Arial" panose="020B0604020202020204" pitchFamily="34" charset="0"/>
              </a:defRPr>
            </a:lvl1pPr>
            <a:lvl2pPr>
              <a:spcBef>
                <a:spcPts val="182"/>
              </a:spcBef>
              <a:spcAft>
                <a:spcPts val="182"/>
              </a:spcAft>
              <a:defRPr sz="2183" b="0">
                <a:latin typeface="Arial" panose="020B0604020202020204" pitchFamily="34" charset="0"/>
              </a:defRPr>
            </a:lvl2pPr>
            <a:lvl3pPr>
              <a:spcBef>
                <a:spcPts val="182"/>
              </a:spcBef>
              <a:spcAft>
                <a:spcPts val="182"/>
              </a:spcAft>
              <a:defRPr sz="1940" b="0">
                <a:latin typeface="Arial" panose="020B0604020202020204" pitchFamily="34" charset="0"/>
              </a:defRPr>
            </a:lvl3pPr>
            <a:lvl4pPr>
              <a:spcBef>
                <a:spcPts val="182"/>
              </a:spcBef>
              <a:spcAft>
                <a:spcPts val="182"/>
              </a:spcAft>
              <a:defRPr sz="1698" b="0">
                <a:latin typeface="Arial" panose="020B0604020202020204" pitchFamily="34" charset="0"/>
              </a:defRPr>
            </a:lvl4pPr>
            <a:lvl5pPr>
              <a:spcBef>
                <a:spcPts val="182"/>
              </a:spcBef>
              <a:spcAft>
                <a:spcPts val="182"/>
              </a:spcAft>
              <a:defRPr sz="1455" b="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798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A58F-AB02-7106-CC2B-60C3B0F2BA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632F66-9B71-78CA-816D-723E65C6E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0F613B-BE3F-825B-704B-5EEF6FED4084}"/>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5" name="Footer Placeholder 4">
            <a:extLst>
              <a:ext uri="{FF2B5EF4-FFF2-40B4-BE49-F238E27FC236}">
                <a16:creationId xmlns:a16="http://schemas.microsoft.com/office/drawing/2014/main" id="{41106A1C-FAC7-FBB5-BC27-7C0002CA5C4C}"/>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A66DE59-6022-DAE8-D769-03C620C71F44}"/>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236688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Body slide 3">
    <p:spTree>
      <p:nvGrpSpPr>
        <p:cNvPr id="1" name=""/>
        <p:cNvGrpSpPr/>
        <p:nvPr/>
      </p:nvGrpSpPr>
      <p:grpSpPr>
        <a:xfrm>
          <a:off x="0" y="0"/>
          <a:ext cx="0" cy="0"/>
          <a:chOff x="0" y="0"/>
          <a:chExt cx="0" cy="0"/>
        </a:xfrm>
      </p:grpSpPr>
      <p:sp>
        <p:nvSpPr>
          <p:cNvPr id="7" name="object 8">
            <a:extLst>
              <a:ext uri="{FF2B5EF4-FFF2-40B4-BE49-F238E27FC236}">
                <a16:creationId xmlns:a16="http://schemas.microsoft.com/office/drawing/2014/main" id="{949791A2-AE9B-E108-41B3-DBB3E59C281C}"/>
              </a:ext>
              <a:ext uri="{C183D7F6-B498-43B3-948B-1728B52AA6E4}">
                <adec:decorative xmlns:adec="http://schemas.microsoft.com/office/drawing/2017/decorative" val="1"/>
              </a:ext>
            </a:extLst>
          </p:cNvPr>
          <p:cNvSpPr txBox="1">
            <a:spLocks noGrp="1"/>
          </p:cNvSpPr>
          <p:nvPr>
            <p:ph type="sldNum" sz="quarter" idx="4294967295"/>
          </p:nvPr>
        </p:nvSpPr>
        <p:spPr>
          <a:xfrm>
            <a:off x="11811950" y="6521838"/>
            <a:ext cx="219502" cy="886780"/>
          </a:xfrm>
          <a:prstGeom prst="rect">
            <a:avLst/>
          </a:prstGeom>
        </p:spPr>
        <p:txBody>
          <a:bodyPr vert="horz" wrap="square" lIns="0" tIns="55244" rIns="0" bIns="0" rtlCol="0">
            <a:spAutoFit/>
          </a:bodyPr>
          <a:lstStyle>
            <a:lvl1pPr>
              <a:defRPr>
                <a:solidFill>
                  <a:srgbClr val="0021A5"/>
                </a:solidFill>
                <a:latin typeface="Arial" panose="020B0604020202020204" pitchFamily="34" charset="0"/>
              </a:defRPr>
            </a:lvl1pPr>
          </a:lstStyle>
          <a:p>
            <a:pPr marL="23104">
              <a:spcBef>
                <a:spcPts val="263"/>
              </a:spcBef>
            </a:pPr>
            <a:fld id="{81D60167-4931-47E6-BA6A-407CBD079E47}" type="slidenum">
              <a:rPr lang="en-US" spc="12" smtClean="0"/>
              <a:pPr marL="23104">
                <a:spcBef>
                  <a:spcPts val="263"/>
                </a:spcBef>
              </a:pPr>
              <a:t>‹#›</a:t>
            </a:fld>
            <a:endParaRPr lang="en-US" spc="12" dirty="0"/>
          </a:p>
        </p:txBody>
      </p:sp>
      <p:sp>
        <p:nvSpPr>
          <p:cNvPr id="2" name="Text Placeholder 2">
            <a:extLst>
              <a:ext uri="{FF2B5EF4-FFF2-40B4-BE49-F238E27FC236}">
                <a16:creationId xmlns:a16="http://schemas.microsoft.com/office/drawing/2014/main" id="{288DBDA7-E430-5E2B-58AE-6A6D8959A299}"/>
              </a:ext>
            </a:extLst>
          </p:cNvPr>
          <p:cNvSpPr>
            <a:spLocks noGrp="1"/>
          </p:cNvSpPr>
          <p:nvPr>
            <p:ph type="body" sz="quarter" idx="17" hasCustomPrompt="1"/>
          </p:nvPr>
        </p:nvSpPr>
        <p:spPr>
          <a:xfrm>
            <a:off x="550681" y="581448"/>
            <a:ext cx="11044427" cy="1007834"/>
          </a:xfrm>
        </p:spPr>
        <p:txBody>
          <a:bodyPr/>
          <a:lstStyle>
            <a:lvl1pPr>
              <a:defRPr sz="3275" spc="182">
                <a:solidFill>
                  <a:srgbClr val="0021A5"/>
                </a:solidFill>
                <a:latin typeface="Arial" panose="020B0604020202020204" pitchFamily="34" charset="0"/>
              </a:defRPr>
            </a:lvl1pPr>
          </a:lstStyle>
          <a:p>
            <a:pPr lvl="0"/>
            <a:r>
              <a:rPr lang="en-US" dirty="0"/>
              <a:t>SLIDE TILE </a:t>
            </a:r>
          </a:p>
          <a:p>
            <a:pPr lvl="0"/>
            <a:r>
              <a:rPr lang="en-US" dirty="0"/>
              <a:t>LINE TWO</a:t>
            </a:r>
          </a:p>
        </p:txBody>
      </p:sp>
      <p:sp>
        <p:nvSpPr>
          <p:cNvPr id="4" name="Content Placeholder 2">
            <a:extLst>
              <a:ext uri="{FF2B5EF4-FFF2-40B4-BE49-F238E27FC236}">
                <a16:creationId xmlns:a16="http://schemas.microsoft.com/office/drawing/2014/main" id="{77463205-EBCE-0DBF-6EE7-0EAA24EA1750}"/>
              </a:ext>
            </a:extLst>
          </p:cNvPr>
          <p:cNvSpPr>
            <a:spLocks noGrp="1"/>
          </p:cNvSpPr>
          <p:nvPr>
            <p:ph sz="half" idx="1"/>
          </p:nvPr>
        </p:nvSpPr>
        <p:spPr>
          <a:xfrm>
            <a:off x="550682" y="1605684"/>
            <a:ext cx="11044426" cy="1866360"/>
          </a:xfrm>
          <a:prstGeom prst="rect">
            <a:avLst/>
          </a:prstGeom>
        </p:spPr>
        <p:txBody>
          <a:bodyPr/>
          <a:lstStyle>
            <a:lvl1pPr marL="277246" indent="-277246">
              <a:spcBef>
                <a:spcPts val="182"/>
              </a:spcBef>
              <a:spcAft>
                <a:spcPts val="182"/>
              </a:spcAft>
              <a:buClr>
                <a:schemeClr val="tx1"/>
              </a:buClr>
              <a:buFont typeface="Arial" panose="020B0604020202020204" pitchFamily="34" charset="0"/>
              <a:buChar char="•"/>
              <a:defRPr sz="2668" b="0">
                <a:solidFill>
                  <a:schemeClr val="tx1"/>
                </a:solidFill>
              </a:defRPr>
            </a:lvl1pPr>
            <a:lvl2pPr marL="623804" indent="-346558">
              <a:spcBef>
                <a:spcPts val="182"/>
              </a:spcBef>
              <a:spcAft>
                <a:spcPts val="182"/>
              </a:spcAft>
              <a:buClr>
                <a:schemeClr val="tx1"/>
              </a:buClr>
              <a:buFont typeface="Arial" panose="020B0604020202020204" pitchFamily="34" charset="0"/>
              <a:buChar char="•"/>
              <a:defRPr sz="2426" b="0">
                <a:solidFill>
                  <a:schemeClr val="tx1"/>
                </a:solidFill>
              </a:defRPr>
            </a:lvl2pPr>
            <a:lvl3pPr marL="901050" indent="-346558">
              <a:spcBef>
                <a:spcPts val="182"/>
              </a:spcBef>
              <a:spcAft>
                <a:spcPts val="182"/>
              </a:spcAft>
              <a:buClr>
                <a:schemeClr val="tx1"/>
              </a:buClr>
              <a:buFont typeface="Arial" panose="020B0604020202020204" pitchFamily="34" charset="0"/>
              <a:buChar char="•"/>
              <a:defRPr sz="2183" b="0">
                <a:solidFill>
                  <a:schemeClr val="tx1"/>
                </a:solidFill>
              </a:defRPr>
            </a:lvl3pPr>
            <a:lvl4pPr marL="1108984" indent="-277246">
              <a:spcBef>
                <a:spcPts val="182"/>
              </a:spcBef>
              <a:spcAft>
                <a:spcPts val="182"/>
              </a:spcAft>
              <a:buClr>
                <a:schemeClr val="tx1"/>
              </a:buClr>
              <a:buFont typeface="Arial" panose="020B0604020202020204" pitchFamily="34" charset="0"/>
              <a:buChar char="•"/>
              <a:defRPr sz="1940" b="0">
                <a:solidFill>
                  <a:schemeClr val="tx1"/>
                </a:solidFill>
              </a:defRPr>
            </a:lvl4pPr>
            <a:lvl5pPr marL="1386230" indent="-277246">
              <a:spcBef>
                <a:spcPts val="182"/>
              </a:spcBef>
              <a:spcAft>
                <a:spcPts val="182"/>
              </a:spcAft>
              <a:buClr>
                <a:schemeClr val="tx1"/>
              </a:buClr>
              <a:buFont typeface="Arial" panose="020B0604020202020204" pitchFamily="34" charset="0"/>
              <a:buChar char="•"/>
              <a:defRPr sz="1698" b="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8A707B22-F3CA-16F0-BE7F-EEA612EA0AEA}"/>
              </a:ext>
            </a:extLst>
          </p:cNvPr>
          <p:cNvSpPr txBox="1"/>
          <p:nvPr userDrawn="1"/>
        </p:nvSpPr>
        <p:spPr>
          <a:xfrm>
            <a:off x="3047494" y="3375487"/>
            <a:ext cx="6094986" cy="260392"/>
          </a:xfrm>
          <a:prstGeom prst="rect">
            <a:avLst/>
          </a:prstGeom>
          <a:noFill/>
        </p:spPr>
        <p:txBody>
          <a:bodyPr wrap="square">
            <a:spAutoFit/>
          </a:bodyPr>
          <a:lstStyle/>
          <a:p>
            <a:r>
              <a:rPr lang="en-US" sz="1092" dirty="0">
                <a:latin typeface="Arial" panose="020B0604020202020204" pitchFamily="34" charset="0"/>
              </a:rPr>
              <a:t>level</a:t>
            </a:r>
          </a:p>
        </p:txBody>
      </p:sp>
    </p:spTree>
    <p:extLst>
      <p:ext uri="{BB962C8B-B14F-4D97-AF65-F5344CB8AC3E}">
        <p14:creationId xmlns:p14="http://schemas.microsoft.com/office/powerpoint/2010/main" val="400907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CAF0-9330-E2A8-7F95-D8041A1B3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C462D-17C0-B2AD-05A0-C5751552FFE8}"/>
              </a:ext>
            </a:extLst>
          </p:cNvPr>
          <p:cNvSpPr>
            <a:spLocks noGrp="1"/>
          </p:cNvSpPr>
          <p:nvPr>
            <p:ph sz="half" idx="1"/>
          </p:nvPr>
        </p:nvSpPr>
        <p:spPr>
          <a:xfrm>
            <a:off x="838200" y="1825625"/>
            <a:ext cx="5181600" cy="4351338"/>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6F956D2-351A-DF01-2638-8061F46AE86D}"/>
              </a:ext>
            </a:extLst>
          </p:cNvPr>
          <p:cNvSpPr>
            <a:spLocks noGrp="1"/>
          </p:cNvSpPr>
          <p:nvPr>
            <p:ph sz="half" idx="2"/>
          </p:nvPr>
        </p:nvSpPr>
        <p:spPr>
          <a:xfrm>
            <a:off x="6172200" y="1825625"/>
            <a:ext cx="5181600" cy="4351338"/>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DC43ADA-E589-44DD-8259-D7684EAE76B5}"/>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6" name="Footer Placeholder 5">
            <a:extLst>
              <a:ext uri="{FF2B5EF4-FFF2-40B4-BE49-F238E27FC236}">
                <a16:creationId xmlns:a16="http://schemas.microsoft.com/office/drawing/2014/main" id="{BF03FDB5-3260-4E37-CA52-BCC548FED41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F75392F6-C09E-8B2C-B4A1-F1552A3A05F9}"/>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53552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D140-7F8A-C84D-4DF6-D183C8F50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8FC089-15F9-9382-A19E-0C7D59500B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B72F8-8042-954A-F8C5-A7B8ABA03AE3}"/>
              </a:ext>
            </a:extLst>
          </p:cNvPr>
          <p:cNvSpPr>
            <a:spLocks noGrp="1"/>
          </p:cNvSpPr>
          <p:nvPr>
            <p:ph sz="half" idx="2"/>
          </p:nvPr>
        </p:nvSpPr>
        <p:spPr>
          <a:xfrm>
            <a:off x="839788" y="2505075"/>
            <a:ext cx="5157787" cy="3684588"/>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17015B9-A67D-A73D-A857-26E090685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FBB37-E8D0-940D-55F3-A4EA7BF98490}"/>
              </a:ext>
            </a:extLst>
          </p:cNvPr>
          <p:cNvSpPr>
            <a:spLocks noGrp="1"/>
          </p:cNvSpPr>
          <p:nvPr>
            <p:ph sz="quarter" idx="4"/>
          </p:nvPr>
        </p:nvSpPr>
        <p:spPr>
          <a:xfrm>
            <a:off x="6172200" y="2505075"/>
            <a:ext cx="5183188" cy="3684588"/>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85EC318-2DFB-4C41-23AD-FD0F16FBCC91}"/>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8" name="Footer Placeholder 7">
            <a:extLst>
              <a:ext uri="{FF2B5EF4-FFF2-40B4-BE49-F238E27FC236}">
                <a16:creationId xmlns:a16="http://schemas.microsoft.com/office/drawing/2014/main" id="{69F30F63-A6D0-2455-C46F-3960FEF656F5}"/>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EC87462E-E25B-37DD-4543-A3625B5CBE45}"/>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31080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F32E-22D7-5AEA-4691-49148C9779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DD50CB-D3B7-975D-6B58-BDEDF691E873}"/>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4" name="Footer Placeholder 3">
            <a:extLst>
              <a:ext uri="{FF2B5EF4-FFF2-40B4-BE49-F238E27FC236}">
                <a16:creationId xmlns:a16="http://schemas.microsoft.com/office/drawing/2014/main" id="{0527FC08-CB45-36D3-977D-9D8C21B1DCC3}"/>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9405EABC-837D-09B5-2465-2B7C058A23BD}"/>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172261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46CDB-8011-D9FD-95A1-3E8593B9F524}"/>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3" name="Footer Placeholder 2">
            <a:extLst>
              <a:ext uri="{FF2B5EF4-FFF2-40B4-BE49-F238E27FC236}">
                <a16:creationId xmlns:a16="http://schemas.microsoft.com/office/drawing/2014/main" id="{C18BFEA2-4837-536F-991F-7714583EA798}"/>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B8C8CA1E-3106-76D7-7B03-76D51C985974}"/>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40200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EB3-F977-29C5-3D63-5CBB6BEB8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ECFB47-F16B-FAEB-9F7D-05D5DA20D43E}"/>
              </a:ext>
            </a:extLst>
          </p:cNvPr>
          <p:cNvSpPr>
            <a:spLocks noGrp="1"/>
          </p:cNvSpPr>
          <p:nvPr>
            <p:ph idx="1"/>
          </p:nvPr>
        </p:nvSpPr>
        <p:spPr>
          <a:xfrm>
            <a:off x="5183188" y="987425"/>
            <a:ext cx="6172200" cy="4873625"/>
          </a:xfrm>
        </p:spPr>
        <p:txBody>
          <a:bodyPr/>
          <a:lstStyle>
            <a:lvl1pPr>
              <a:defRPr sz="3200"/>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8FD66D9-B86C-1905-8C3A-1D9F89EAB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6B1958-872F-8CC7-0B5E-5D0EEDF62458}"/>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6" name="Footer Placeholder 5">
            <a:extLst>
              <a:ext uri="{FF2B5EF4-FFF2-40B4-BE49-F238E27FC236}">
                <a16:creationId xmlns:a16="http://schemas.microsoft.com/office/drawing/2014/main" id="{8ACE5E8E-E96D-B3B3-5718-7D3F7C19D006}"/>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69537B4-C3F9-D8CC-5448-FADD3A1D53EE}"/>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88861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63B1-D826-5958-FBA4-817B6793D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9EACB1-BE7A-DBCF-D835-D517E47426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92BD41-9903-C1F5-18A4-79D4A857F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A4492C-3560-2EAE-8CB6-BE1167E6AC23}"/>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1/28/2025</a:t>
            </a:fld>
            <a:endParaRPr lang="en-US" dirty="0"/>
          </a:p>
        </p:txBody>
      </p:sp>
      <p:sp>
        <p:nvSpPr>
          <p:cNvPr id="6" name="Footer Placeholder 5">
            <a:extLst>
              <a:ext uri="{FF2B5EF4-FFF2-40B4-BE49-F238E27FC236}">
                <a16:creationId xmlns:a16="http://schemas.microsoft.com/office/drawing/2014/main" id="{70AF017A-2124-683D-8A53-E56BDEC1B98E}"/>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91E4D2E3-C9D7-E669-81A2-F590A6390C5D}"/>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145800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7456B-B943-62DB-10C5-97B235CC95DA}"/>
              </a:ext>
            </a:extLst>
          </p:cNvPr>
          <p:cNvSpPr>
            <a:spLocks noGrp="1"/>
          </p:cNvSpPr>
          <p:nvPr>
            <p:ph type="title"/>
          </p:nvPr>
        </p:nvSpPr>
        <p:spPr>
          <a:xfrm>
            <a:off x="838200" y="2103436"/>
            <a:ext cx="10515600" cy="1325563"/>
          </a:xfrm>
          <a:prstGeom prst="rect">
            <a:avLst/>
          </a:prstGeom>
        </p:spPr>
        <p:txBody>
          <a:bodyPr vert="horz" lIns="91440" tIns="45720" rIns="91440" bIns="45720" rtlCol="0" anchor="ctr">
            <a:normAutofit/>
          </a:bodyPr>
          <a:lstStyle/>
          <a:p>
            <a:r>
              <a:rPr lang="en-US"/>
              <a:t>Main Title</a:t>
            </a:r>
            <a:br>
              <a:rPr lang="en-US"/>
            </a:br>
            <a:r>
              <a:rPr lang="en-US"/>
              <a:t>Second Title</a:t>
            </a:r>
          </a:p>
        </p:txBody>
      </p:sp>
      <p:sp>
        <p:nvSpPr>
          <p:cNvPr id="3" name="Text Placeholder 2">
            <a:extLst>
              <a:ext uri="{FF2B5EF4-FFF2-40B4-BE49-F238E27FC236}">
                <a16:creationId xmlns:a16="http://schemas.microsoft.com/office/drawing/2014/main" id="{4979EAC5-F460-91E9-2563-6973B8C9091E}"/>
              </a:ext>
            </a:extLst>
          </p:cNvPr>
          <p:cNvSpPr>
            <a:spLocks noGrp="1"/>
          </p:cNvSpPr>
          <p:nvPr>
            <p:ph type="body" idx="1"/>
          </p:nvPr>
        </p:nvSpPr>
        <p:spPr>
          <a:xfrm>
            <a:off x="838200" y="3428999"/>
            <a:ext cx="10515600" cy="900405"/>
          </a:xfrm>
          <a:prstGeom prst="rect">
            <a:avLst/>
          </a:prstGeom>
        </p:spPr>
        <p:txBody>
          <a:bodyPr vert="horz" lIns="91440" tIns="45720" rIns="91440" bIns="45720" rtlCol="0">
            <a:normAutofit/>
          </a:bodyPr>
          <a:lstStyle/>
          <a:p>
            <a:pPr lvl="0"/>
            <a:r>
              <a:rPr lang="en-US" dirty="0"/>
              <a:t>Author Names</a:t>
            </a:r>
          </a:p>
        </p:txBody>
      </p:sp>
    </p:spTree>
    <p:extLst>
      <p:ext uri="{BB962C8B-B14F-4D97-AF65-F5344CB8AC3E}">
        <p14:creationId xmlns:p14="http://schemas.microsoft.com/office/powerpoint/2010/main" val="1450442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4400" kern="1200">
          <a:solidFill>
            <a:schemeClr val="bg1"/>
          </a:solidFill>
          <a:latin typeface="Arial Black" panose="020B0A04020102020204"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i="1"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B1A3-0FF4-A5E9-FC65-643561D83EB6}"/>
              </a:ext>
            </a:extLst>
          </p:cNvPr>
          <p:cNvSpPr>
            <a:spLocks noGrp="1"/>
          </p:cNvSpPr>
          <p:nvPr>
            <p:ph type="title"/>
          </p:nvPr>
        </p:nvSpPr>
        <p:spPr>
          <a:xfrm>
            <a:off x="130628" y="127195"/>
            <a:ext cx="11915192" cy="880512"/>
          </a:xfrm>
          <a:prstGeom prst="rect">
            <a:avLst/>
          </a:prstGeom>
        </p:spPr>
        <p:txBody>
          <a:bodyPr vert="horz" lIns="91440" tIns="45720" rIns="91440" bIns="45720" rtlCol="0" anchor="ctr">
            <a:normAutofit/>
          </a:bodyPr>
          <a:lstStyle/>
          <a:p>
            <a:r>
              <a:rPr lang="en-US"/>
              <a:t>Header Goes Here</a:t>
            </a:r>
          </a:p>
        </p:txBody>
      </p:sp>
      <p:sp>
        <p:nvSpPr>
          <p:cNvPr id="3" name="Text Placeholder 2">
            <a:extLst>
              <a:ext uri="{FF2B5EF4-FFF2-40B4-BE49-F238E27FC236}">
                <a16:creationId xmlns:a16="http://schemas.microsoft.com/office/drawing/2014/main" id="{E9F1F9AF-0D0D-5702-6F9D-C182EF0A02B3}"/>
              </a:ext>
            </a:extLst>
          </p:cNvPr>
          <p:cNvSpPr>
            <a:spLocks noGrp="1"/>
          </p:cNvSpPr>
          <p:nvPr>
            <p:ph type="body" idx="1"/>
          </p:nvPr>
        </p:nvSpPr>
        <p:spPr>
          <a:xfrm>
            <a:off x="130628" y="1007707"/>
            <a:ext cx="596537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5506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Lst>
  <p:txStyles>
    <p:titleStyle>
      <a:lvl1pPr algn="ctr"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hyperlink" Target="https://sfyl.ifas.ufl.edu/find-your-local-office/" TargetMode="External"/><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plantpath.ifas.ufl.edu/extension/plant-diagnostic-center/" TargetMode="External"/><Relationship Id="rId5" Type="http://schemas.openxmlformats.org/officeDocument/2006/relationships/hyperlink" Target="http://nematology.ifas.ufl.edu/assaylab/index.html" TargetMode="External"/><Relationship Id="rId4" Type="http://schemas.openxmlformats.org/officeDocument/2006/relationships/hyperlink" Target="http://entnemdept.ufl.edu/insecti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forms.freshfromflorida.com/08400.pdf"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hyperlink" Target="https://www.fdacs.gov/Agriculture-Industry/Pests-and-Diseases/How-to-Submit-a-Sample-for-Identificatio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Leroy.whilby@freshfromflorida.com"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mailto:Paul.skelley@freshfromflorida.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hyperlink" Target="https://ddis.ifas.ufl.edu/"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hyperlink" Target="https://www.nj.gov/agriculture/divisions/pi/prog/pests-diseases/spotted-lanternfly/about/" TargetMode="External"/><Relationship Id="rId7" Type="http://schemas.openxmlformats.org/officeDocument/2006/relationships/hyperlink" Target="https://www.aphis.usda.gov/aphis/resources/pests-diseases/hungry-pests/the-threat/spotted-lanternfly/spotted-lanternfly" TargetMode="External"/><Relationship Id="rId2" Type="http://schemas.openxmlformats.org/officeDocument/2006/relationships/hyperlink" Target="https://nysipm.cornell.edu/environment/invasive-species-exotic-pests/spotted-lanternfly/spotted-lanternfly-ipm/hosts/" TargetMode="External"/><Relationship Id="rId1" Type="http://schemas.openxmlformats.org/officeDocument/2006/relationships/slideLayout" Target="../slideLayouts/slideLayout30.xml"/><Relationship Id="rId6" Type="http://schemas.openxmlformats.org/officeDocument/2006/relationships/hyperlink" Target="https://extension.psu.edu/spotted-lanternfly-management-guide" TargetMode="External"/><Relationship Id="rId5" Type="http://schemas.openxmlformats.org/officeDocument/2006/relationships/hyperlink" Target="https://www.dec.ny.gov/animals/113303.html" TargetMode="External"/><Relationship Id="rId4" Type="http://schemas.openxmlformats.org/officeDocument/2006/relationships/hyperlink" Target="https://cals.cornell.edu/new-york-state-integrated-pest-management/outreach-education/whats-bugging-you/spotted-lanternfly/spotted-lanternfly-damag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200457-941F-3FC2-1FBE-59F6EFDA6DFF}"/>
              </a:ext>
            </a:extLst>
          </p:cNvPr>
          <p:cNvSpPr>
            <a:spLocks noGrp="1"/>
          </p:cNvSpPr>
          <p:nvPr>
            <p:ph type="title"/>
          </p:nvPr>
        </p:nvSpPr>
        <p:spPr>
          <a:xfrm>
            <a:off x="838200" y="2619251"/>
            <a:ext cx="10515600" cy="1608871"/>
          </a:xfrm>
        </p:spPr>
        <p:txBody>
          <a:bodyPr anchor="ctr">
            <a:normAutofit/>
          </a:bodyPr>
          <a:lstStyle/>
          <a:p>
            <a:r>
              <a:rPr lang="en-US">
                <a:latin typeface="Arial Black"/>
              </a:rPr>
              <a:t>Spotted Lanternfly</a:t>
            </a:r>
            <a:br>
              <a:rPr lang="en-US">
                <a:latin typeface="Arial Black"/>
              </a:rPr>
            </a:br>
            <a:r>
              <a:rPr lang="en-US" sz="3200" i="1">
                <a:latin typeface="Arial Black"/>
              </a:rPr>
              <a:t>(</a:t>
            </a:r>
            <a:r>
              <a:rPr lang="en-US" sz="3200" i="1" err="1">
                <a:latin typeface="Arial Black"/>
              </a:rPr>
              <a:t>Lycorma</a:t>
            </a:r>
            <a:r>
              <a:rPr lang="en-US" sz="3200" i="1">
                <a:latin typeface="Arial Black"/>
              </a:rPr>
              <a:t> </a:t>
            </a:r>
            <a:r>
              <a:rPr lang="en-US" sz="3200" i="1" err="1">
                <a:latin typeface="Arial Black"/>
              </a:rPr>
              <a:t>delicatula</a:t>
            </a:r>
            <a:r>
              <a:rPr lang="en-US" sz="3200" i="1">
                <a:latin typeface="Arial Black"/>
              </a:rPr>
              <a:t>)</a:t>
            </a:r>
            <a:endParaRPr lang="en-US" sz="3200" i="1"/>
          </a:p>
        </p:txBody>
      </p:sp>
      <p:sp>
        <p:nvSpPr>
          <p:cNvPr id="8" name="Title 7">
            <a:extLst>
              <a:ext uri="{FF2B5EF4-FFF2-40B4-BE49-F238E27FC236}">
                <a16:creationId xmlns:a16="http://schemas.microsoft.com/office/drawing/2014/main" id="{5A1BC086-507A-EDA2-896C-CD42F1CE3127}"/>
              </a:ext>
            </a:extLst>
          </p:cNvPr>
          <p:cNvSpPr>
            <a:spLocks noGrp="1"/>
          </p:cNvSpPr>
          <p:nvPr>
            <p:ph type="title" idx="4294967295"/>
          </p:nvPr>
        </p:nvSpPr>
        <p:spPr>
          <a:xfrm>
            <a:off x="5884863" y="-168275"/>
            <a:ext cx="6307137" cy="168275"/>
          </a:xfrm>
        </p:spPr>
        <p:txBody>
          <a:bodyPr vert="horz" wrap="square" lIns="0" tIns="0" rIns="0" bIns="0" rtlCol="0" anchor="b">
            <a:spAutoFit/>
          </a:bodyPr>
          <a:lstStyle/>
          <a:p>
            <a:r>
              <a:rPr lang="en-US" sz="1213" dirty="0">
                <a:latin typeface="Arial" panose="020B0604020202020204" pitchFamily="34" charset="0"/>
              </a:rPr>
              <a:t>Add slide title here</a:t>
            </a:r>
          </a:p>
        </p:txBody>
      </p:sp>
    </p:spTree>
    <p:extLst>
      <p:ext uri="{BB962C8B-B14F-4D97-AF65-F5344CB8AC3E}">
        <p14:creationId xmlns:p14="http://schemas.microsoft.com/office/powerpoint/2010/main" val="22962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5CCB-D50E-EB72-549F-B8730CAAE45D}"/>
              </a:ext>
            </a:extLst>
          </p:cNvPr>
          <p:cNvSpPr>
            <a:spLocks noGrp="1"/>
          </p:cNvSpPr>
          <p:nvPr>
            <p:ph type="title"/>
          </p:nvPr>
        </p:nvSpPr>
        <p:spPr>
          <a:xfrm>
            <a:off x="130628" y="127195"/>
            <a:ext cx="11915192" cy="681148"/>
          </a:xfrm>
        </p:spPr>
        <p:txBody>
          <a:bodyPr>
            <a:normAutofit/>
          </a:bodyPr>
          <a:lstStyle/>
          <a:p>
            <a:r>
              <a:rPr lang="en-US" dirty="0"/>
              <a:t>Look a Like Species</a:t>
            </a:r>
          </a:p>
        </p:txBody>
      </p:sp>
      <p:grpSp>
        <p:nvGrpSpPr>
          <p:cNvPr id="4" name="Group 3">
            <a:extLst>
              <a:ext uri="{FF2B5EF4-FFF2-40B4-BE49-F238E27FC236}">
                <a16:creationId xmlns:a16="http://schemas.microsoft.com/office/drawing/2014/main" id="{4C2A02C2-EFD7-78B7-F6EC-3DC58DBEAB52}"/>
              </a:ext>
            </a:extLst>
          </p:cNvPr>
          <p:cNvGrpSpPr/>
          <p:nvPr/>
        </p:nvGrpSpPr>
        <p:grpSpPr>
          <a:xfrm>
            <a:off x="116180" y="1007707"/>
            <a:ext cx="10447970" cy="5312618"/>
            <a:chOff x="667302" y="1458756"/>
            <a:chExt cx="17229477" cy="8760901"/>
          </a:xfrm>
        </p:grpSpPr>
        <p:sp>
          <p:nvSpPr>
            <p:cNvPr id="16" name="TextBox 15">
              <a:extLst>
                <a:ext uri="{FF2B5EF4-FFF2-40B4-BE49-F238E27FC236}">
                  <a16:creationId xmlns:a16="http://schemas.microsoft.com/office/drawing/2014/main" id="{7EDF8F45-2180-1CBE-9751-4CB6A642E28D}"/>
                </a:ext>
              </a:extLst>
            </p:cNvPr>
            <p:cNvSpPr txBox="1"/>
            <p:nvPr/>
          </p:nvSpPr>
          <p:spPr>
            <a:xfrm>
              <a:off x="667302" y="5040848"/>
              <a:ext cx="6713292" cy="609056"/>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White-lined Sphinx (</a:t>
              </a:r>
              <a:r>
                <a:rPr lang="en-US" i="1">
                  <a:latin typeface="Arial" panose="020B0604020202020204" pitchFamily="34" charset="0"/>
                  <a:cs typeface="Arial" panose="020B0604020202020204" pitchFamily="34" charset="0"/>
                </a:rPr>
                <a:t>Hyles </a:t>
              </a:r>
              <a:r>
                <a:rPr lang="en-US" i="1" err="1">
                  <a:latin typeface="Arial" panose="020B0604020202020204" pitchFamily="34" charset="0"/>
                  <a:cs typeface="Arial" panose="020B0604020202020204" pitchFamily="34" charset="0"/>
                </a:rPr>
                <a:t>lineata</a:t>
              </a:r>
              <a:r>
                <a:rPr lang="en-US">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C10CEA33-2409-A36B-22C4-A4CE11284F72}"/>
                </a:ext>
              </a:extLst>
            </p:cNvPr>
            <p:cNvGrpSpPr/>
            <p:nvPr/>
          </p:nvGrpSpPr>
          <p:grpSpPr>
            <a:xfrm>
              <a:off x="9020166" y="1458756"/>
              <a:ext cx="4838014" cy="4624414"/>
              <a:chOff x="8234986" y="859342"/>
              <a:chExt cx="2883716" cy="2756398"/>
            </a:xfrm>
          </p:grpSpPr>
          <p:pic>
            <p:nvPicPr>
              <p:cNvPr id="13" name="Picture 2" descr="dorsal view of buck moth">
                <a:extLst>
                  <a:ext uri="{FF2B5EF4-FFF2-40B4-BE49-F238E27FC236}">
                    <a16:creationId xmlns:a16="http://schemas.microsoft.com/office/drawing/2014/main" id="{6BD9EAA4-012F-CE95-6EB5-81928D51D2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7" r="3080"/>
              <a:stretch/>
            </p:blipFill>
            <p:spPr bwMode="auto">
              <a:xfrm>
                <a:off x="8234986" y="859342"/>
                <a:ext cx="2883716" cy="2044897"/>
              </a:xfrm>
              <a:prstGeom prst="roundRect">
                <a:avLst/>
              </a:prstGeom>
              <a:noFill/>
              <a:ln w="12700" cmpd="sng">
                <a:solidFill>
                  <a:srgbClr val="000000"/>
                </a:solidFill>
              </a:ln>
            </p:spPr>
          </p:pic>
          <p:sp>
            <p:nvSpPr>
              <p:cNvPr id="14" name="TextBox 13">
                <a:extLst>
                  <a:ext uri="{FF2B5EF4-FFF2-40B4-BE49-F238E27FC236}">
                    <a16:creationId xmlns:a16="http://schemas.microsoft.com/office/drawing/2014/main" id="{B86092D9-E23D-D983-E7F9-F62705F80BCA}"/>
                  </a:ext>
                </a:extLst>
              </p:cNvPr>
              <p:cNvSpPr txBox="1"/>
              <p:nvPr/>
            </p:nvSpPr>
            <p:spPr>
              <a:xfrm>
                <a:off x="8636959" y="2980438"/>
                <a:ext cx="2021001" cy="63530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Buck Moth (</a:t>
                </a:r>
                <a:r>
                  <a:rPr lang="en-US" i="1" err="1">
                    <a:latin typeface="Arial" panose="020B0604020202020204" pitchFamily="34" charset="0"/>
                    <a:cs typeface="Arial" panose="020B0604020202020204" pitchFamily="34" charset="0"/>
                  </a:rPr>
                  <a:t>Hemileuca</a:t>
                </a:r>
                <a:r>
                  <a:rPr lang="en-US" i="1">
                    <a:latin typeface="Arial" panose="020B0604020202020204" pitchFamily="34" charset="0"/>
                    <a:cs typeface="Arial" panose="020B0604020202020204" pitchFamily="34" charset="0"/>
                  </a:rPr>
                  <a:t> </a:t>
                </a:r>
                <a:r>
                  <a:rPr lang="en-US" i="1" err="1">
                    <a:latin typeface="Arial" panose="020B0604020202020204" pitchFamily="34" charset="0"/>
                    <a:cs typeface="Arial" panose="020B0604020202020204" pitchFamily="34" charset="0"/>
                  </a:rPr>
                  <a:t>maia</a:t>
                </a:r>
                <a:r>
                  <a:rPr lang="en-US">
                    <a:latin typeface="Arial" panose="020B0604020202020204" pitchFamily="34" charset="0"/>
                    <a:cs typeface="Arial" panose="020B0604020202020204" pitchFamily="34" charset="0"/>
                  </a:rPr>
                  <a:t>)</a:t>
                </a:r>
              </a:p>
            </p:txBody>
          </p:sp>
        </p:grpSp>
        <p:grpSp>
          <p:nvGrpSpPr>
            <p:cNvPr id="7" name="Group 6">
              <a:extLst>
                <a:ext uri="{FF2B5EF4-FFF2-40B4-BE49-F238E27FC236}">
                  <a16:creationId xmlns:a16="http://schemas.microsoft.com/office/drawing/2014/main" id="{B53A0473-861C-497F-C712-3EE7E12CA4DC}"/>
                </a:ext>
              </a:extLst>
            </p:cNvPr>
            <p:cNvGrpSpPr/>
            <p:nvPr/>
          </p:nvGrpSpPr>
          <p:grpSpPr>
            <a:xfrm>
              <a:off x="4742260" y="5790573"/>
              <a:ext cx="5517144" cy="4429084"/>
              <a:chOff x="4742260" y="5790573"/>
              <a:chExt cx="5517144" cy="4429084"/>
            </a:xfrm>
          </p:grpSpPr>
          <p:pic>
            <p:nvPicPr>
              <p:cNvPr id="11" name="Picture 2" descr="dorsal view of grapevine epimenis">
                <a:extLst>
                  <a:ext uri="{FF2B5EF4-FFF2-40B4-BE49-F238E27FC236}">
                    <a16:creationId xmlns:a16="http://schemas.microsoft.com/office/drawing/2014/main" id="{EDDDA59E-A15B-B3A5-C4DB-FFBF542A1B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46" t="2806" r="13662"/>
              <a:stretch/>
            </p:blipFill>
            <p:spPr bwMode="auto">
              <a:xfrm>
                <a:off x="5312366" y="5790573"/>
                <a:ext cx="4119470" cy="3430729"/>
              </a:xfrm>
              <a:prstGeom prst="roundRect">
                <a:avLst/>
              </a:prstGeom>
              <a:noFill/>
              <a:ln w="12700" cmpd="sng">
                <a:solidFill>
                  <a:srgbClr val="000000"/>
                </a:solidFill>
              </a:ln>
            </p:spPr>
          </p:pic>
          <p:sp>
            <p:nvSpPr>
              <p:cNvPr id="12" name="TextBox 11">
                <a:extLst>
                  <a:ext uri="{FF2B5EF4-FFF2-40B4-BE49-F238E27FC236}">
                    <a16:creationId xmlns:a16="http://schemas.microsoft.com/office/drawing/2014/main" id="{A4E8A42B-FA0A-037D-58EF-C55DC549D185}"/>
                  </a:ext>
                </a:extLst>
              </p:cNvPr>
              <p:cNvSpPr txBox="1"/>
              <p:nvPr/>
            </p:nvSpPr>
            <p:spPr>
              <a:xfrm>
                <a:off x="4742260" y="9153809"/>
                <a:ext cx="5517144" cy="1065848"/>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Grapevine </a:t>
                </a:r>
                <a:r>
                  <a:rPr lang="en-US" err="1">
                    <a:latin typeface="Arial" panose="020B0604020202020204" pitchFamily="34" charset="0"/>
                    <a:cs typeface="Arial" panose="020B0604020202020204" pitchFamily="34" charset="0"/>
                  </a:rPr>
                  <a:t>Epimenis</a:t>
                </a:r>
                <a:r>
                  <a:rPr lang="en-US">
                    <a:latin typeface="Arial" panose="020B0604020202020204" pitchFamily="34" charset="0"/>
                    <a:cs typeface="Arial" panose="020B0604020202020204" pitchFamily="34" charset="0"/>
                  </a:rPr>
                  <a:t> (</a:t>
                </a:r>
                <a:r>
                  <a:rPr lang="en-US" i="1" err="1">
                    <a:latin typeface="Arial" panose="020B0604020202020204" pitchFamily="34" charset="0"/>
                    <a:cs typeface="Arial" panose="020B0604020202020204" pitchFamily="34" charset="0"/>
                  </a:rPr>
                  <a:t>Psychomorpha</a:t>
                </a:r>
                <a:r>
                  <a:rPr lang="en-US" i="1">
                    <a:latin typeface="Arial" panose="020B0604020202020204" pitchFamily="34" charset="0"/>
                    <a:cs typeface="Arial" panose="020B0604020202020204" pitchFamily="34" charset="0"/>
                  </a:rPr>
                  <a:t> </a:t>
                </a:r>
                <a:r>
                  <a:rPr lang="en-US" i="1" err="1">
                    <a:latin typeface="Arial" panose="020B0604020202020204" pitchFamily="34" charset="0"/>
                    <a:cs typeface="Arial" panose="020B0604020202020204" pitchFamily="34" charset="0"/>
                  </a:rPr>
                  <a:t>epimenis</a:t>
                </a:r>
                <a:r>
                  <a:rPr lang="en-US">
                    <a:latin typeface="Arial" panose="020B0604020202020204" pitchFamily="34" charset="0"/>
                    <a:cs typeface="Arial" panose="020B0604020202020204" pitchFamily="34" charset="0"/>
                  </a:rPr>
                  <a:t>)</a:t>
                </a:r>
              </a:p>
            </p:txBody>
          </p:sp>
        </p:grpSp>
        <p:grpSp>
          <p:nvGrpSpPr>
            <p:cNvPr id="8" name="Group 7">
              <a:extLst>
                <a:ext uri="{FF2B5EF4-FFF2-40B4-BE49-F238E27FC236}">
                  <a16:creationId xmlns:a16="http://schemas.microsoft.com/office/drawing/2014/main" id="{8396C6B5-F1BF-B19C-C8D0-7B9DFDA680E3}"/>
                </a:ext>
              </a:extLst>
            </p:cNvPr>
            <p:cNvGrpSpPr/>
            <p:nvPr/>
          </p:nvGrpSpPr>
          <p:grpSpPr>
            <a:xfrm>
              <a:off x="13502005" y="5656792"/>
              <a:ext cx="4394774" cy="4472477"/>
              <a:chOff x="7477380" y="3525888"/>
              <a:chExt cx="2619521" cy="2665836"/>
            </a:xfrm>
          </p:grpSpPr>
          <p:pic>
            <p:nvPicPr>
              <p:cNvPr id="9" name="Picture 6" descr="Dorsal view of milkweed bug">
                <a:extLst>
                  <a:ext uri="{FF2B5EF4-FFF2-40B4-BE49-F238E27FC236}">
                    <a16:creationId xmlns:a16="http://schemas.microsoft.com/office/drawing/2014/main" id="{F50DC213-091B-18F5-220D-C2461A1CC4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92" r="10260" b="5730"/>
              <a:stretch/>
            </p:blipFill>
            <p:spPr bwMode="auto">
              <a:xfrm>
                <a:off x="7477380" y="3525888"/>
                <a:ext cx="2619521" cy="2044897"/>
              </a:xfrm>
              <a:prstGeom prst="roundRect">
                <a:avLst/>
              </a:prstGeom>
              <a:noFill/>
              <a:ln w="12700" cmpd="sng">
                <a:solidFill>
                  <a:srgbClr val="000000"/>
                </a:solidFill>
              </a:ln>
            </p:spPr>
          </p:pic>
          <p:sp>
            <p:nvSpPr>
              <p:cNvPr id="10" name="TextBox 9">
                <a:extLst>
                  <a:ext uri="{FF2B5EF4-FFF2-40B4-BE49-F238E27FC236}">
                    <a16:creationId xmlns:a16="http://schemas.microsoft.com/office/drawing/2014/main" id="{940BA09A-4F42-74C6-6299-FCFAA91A9557}"/>
                  </a:ext>
                </a:extLst>
              </p:cNvPr>
              <p:cNvSpPr txBox="1"/>
              <p:nvPr/>
            </p:nvSpPr>
            <p:spPr>
              <a:xfrm>
                <a:off x="7536150" y="5556422"/>
                <a:ext cx="2560751" cy="63530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Milkweed bug </a:t>
                </a:r>
                <a:r>
                  <a:rPr lang="en-US" i="1">
                    <a:latin typeface="Arial" panose="020B0604020202020204" pitchFamily="34" charset="0"/>
                    <a:cs typeface="Arial" panose="020B0604020202020204" pitchFamily="34" charset="0"/>
                  </a:rPr>
                  <a:t>(</a:t>
                </a:r>
                <a:r>
                  <a:rPr lang="en-US" i="1" err="1">
                    <a:latin typeface="Arial" panose="020B0604020202020204" pitchFamily="34" charset="0"/>
                    <a:cs typeface="Arial" panose="020B0604020202020204" pitchFamily="34" charset="0"/>
                  </a:rPr>
                  <a:t>Oncopeltus</a:t>
                </a:r>
                <a:r>
                  <a:rPr lang="en-US" i="1">
                    <a:latin typeface="Arial" panose="020B0604020202020204" pitchFamily="34" charset="0"/>
                    <a:cs typeface="Arial" panose="020B0604020202020204" pitchFamily="34" charset="0"/>
                  </a:rPr>
                  <a:t> fasciatus</a:t>
                </a:r>
                <a:r>
                  <a:rPr lang="en-US">
                    <a:latin typeface="Arial" panose="020B0604020202020204" pitchFamily="34" charset="0"/>
                    <a:cs typeface="Arial" panose="020B0604020202020204" pitchFamily="34" charset="0"/>
                  </a:rPr>
                  <a:t>)</a:t>
                </a:r>
              </a:p>
            </p:txBody>
          </p:sp>
        </p:grpSp>
      </p:grpSp>
      <p:sp>
        <p:nvSpPr>
          <p:cNvPr id="17" name="TextBox 5">
            <a:extLst>
              <a:ext uri="{FF2B5EF4-FFF2-40B4-BE49-F238E27FC236}">
                <a16:creationId xmlns:a16="http://schemas.microsoft.com/office/drawing/2014/main" id="{8770AC31-36AE-52C0-D5B0-B70B0CE811B2}"/>
              </a:ext>
            </a:extLst>
          </p:cNvPr>
          <p:cNvSpPr txBox="1">
            <a:spLocks noChangeArrowheads="1"/>
          </p:cNvSpPr>
          <p:nvPr/>
        </p:nvSpPr>
        <p:spPr bwMode="auto">
          <a:xfrm>
            <a:off x="81871" y="6265513"/>
            <a:ext cx="11793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800" dirty="0">
                <a:solidFill>
                  <a:srgbClr val="000000"/>
                </a:solidFill>
                <a:latin typeface="Arial" panose="020B0604020202020204" pitchFamily="34" charset="0"/>
                <a:cs typeface="Arial" panose="020B0604020202020204" pitchFamily="34" charset="0"/>
              </a:rPr>
              <a:t>Photos: Auburn University, Lacey </a:t>
            </a:r>
            <a:r>
              <a:rPr lang="en-US" altLang="en-US" sz="800" dirty="0" err="1">
                <a:solidFill>
                  <a:srgbClr val="000000"/>
                </a:solidFill>
                <a:latin typeface="Arial" panose="020B0604020202020204" pitchFamily="34" charset="0"/>
                <a:cs typeface="Arial" panose="020B0604020202020204" pitchFamily="34" charset="0"/>
              </a:rPr>
              <a:t>Hyche</a:t>
            </a:r>
            <a:r>
              <a:rPr lang="en-US" altLang="en-US" sz="800" dirty="0">
                <a:solidFill>
                  <a:srgbClr val="000000"/>
                </a:solidFill>
                <a:latin typeface="Arial" panose="020B0604020202020204" pitchFamily="34" charset="0"/>
                <a:cs typeface="Arial" panose="020B0604020202020204" pitchFamily="34" charset="0"/>
              </a:rPr>
              <a:t>, Bugwood.org #1540291 (top left);  Louisiana State University, Gerald Lenhard, Bugwood.org #UGA0014195 (top middle); </a:t>
            </a:r>
            <a:r>
              <a:rPr lang="en-US" sz="800" b="0" i="0" dirty="0">
                <a:solidFill>
                  <a:srgbClr val="333333"/>
                </a:solidFill>
                <a:effectLst/>
                <a:latin typeface="Arial" panose="020B0604020202020204" pitchFamily="34" charset="0"/>
                <a:cs typeface="Arial" panose="020B0604020202020204" pitchFamily="34" charset="0"/>
              </a:rPr>
              <a:t>Pennsylvania Department of Agriculture , Bugwood.org, #5524068; </a:t>
            </a:r>
            <a:r>
              <a:rPr lang="en-US" altLang="en-US" sz="800" dirty="0">
                <a:solidFill>
                  <a:srgbClr val="000000"/>
                </a:solidFill>
                <a:latin typeface="Arial" panose="020B0604020202020204" pitchFamily="34" charset="0"/>
                <a:cs typeface="Arial" panose="020B0604020202020204" pitchFamily="34" charset="0"/>
              </a:rPr>
              <a:t>Andy </a:t>
            </a:r>
            <a:r>
              <a:rPr lang="en-US" altLang="en-US" sz="800" dirty="0" err="1">
                <a:solidFill>
                  <a:srgbClr val="000000"/>
                </a:solidFill>
                <a:latin typeface="Arial" panose="020B0604020202020204" pitchFamily="34" charset="0"/>
                <a:cs typeface="Arial" panose="020B0604020202020204" pitchFamily="34" charset="0"/>
              </a:rPr>
              <a:t>Reago</a:t>
            </a:r>
            <a:r>
              <a:rPr lang="en-US" altLang="en-US" sz="800" dirty="0">
                <a:solidFill>
                  <a:srgbClr val="000000"/>
                </a:solidFill>
                <a:latin typeface="Arial" panose="020B0604020202020204" pitchFamily="34" charset="0"/>
                <a:cs typeface="Arial" panose="020B0604020202020204" pitchFamily="34" charset="0"/>
              </a:rPr>
              <a:t> &amp; Chrissy </a:t>
            </a:r>
            <a:r>
              <a:rPr lang="en-US" altLang="en-US" sz="800" dirty="0" err="1">
                <a:solidFill>
                  <a:srgbClr val="000000"/>
                </a:solidFill>
                <a:latin typeface="Arial" panose="020B0604020202020204" pitchFamily="34" charset="0"/>
                <a:cs typeface="Arial" panose="020B0604020202020204" pitchFamily="34" charset="0"/>
              </a:rPr>
              <a:t>McClarren</a:t>
            </a:r>
            <a:r>
              <a:rPr lang="en-US" altLang="en-US" sz="800" dirty="0">
                <a:solidFill>
                  <a:srgbClr val="000000"/>
                </a:solidFill>
                <a:latin typeface="Arial" panose="020B0604020202020204" pitchFamily="34" charset="0"/>
                <a:cs typeface="Arial" panose="020B0604020202020204" pitchFamily="34" charset="0"/>
              </a:rPr>
              <a:t>, flickr.com # 9309; University of Georgia, Russ Ottens, Bugwood.org :5367955</a:t>
            </a:r>
          </a:p>
          <a:p>
            <a:pPr eaLnBrk="1" hangingPunct="1"/>
            <a:endParaRPr lang="en-US" altLang="en-US" sz="8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6E261F1-E0B3-45EA-8F4A-B1613E140AB1}"/>
              </a:ext>
            </a:extLst>
          </p:cNvPr>
          <p:cNvSpPr txBox="1"/>
          <p:nvPr/>
        </p:nvSpPr>
        <p:spPr>
          <a:xfrm>
            <a:off x="9101689" y="2692010"/>
            <a:ext cx="2664995" cy="923330"/>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Spotted Lanternfly</a:t>
            </a:r>
          </a:p>
          <a:p>
            <a:pPr algn="ctr"/>
            <a:r>
              <a:rPr lang="en-US" sz="1800" b="1" i="1" dirty="0" err="1">
                <a:latin typeface="Arial" panose="020B0604020202020204" pitchFamily="34" charset="0"/>
                <a:cs typeface="Arial" panose="020B0604020202020204" pitchFamily="34" charset="0"/>
              </a:rPr>
              <a:t>Lycorma</a:t>
            </a:r>
            <a:r>
              <a:rPr lang="en-US" sz="1800" b="1" i="1" dirty="0">
                <a:latin typeface="Arial" panose="020B0604020202020204" pitchFamily="34" charset="0"/>
                <a:cs typeface="Arial" panose="020B0604020202020204" pitchFamily="34" charset="0"/>
              </a:rPr>
              <a:t> </a:t>
            </a:r>
            <a:r>
              <a:rPr lang="en-US" sz="1800" b="1" i="1" dirty="0" err="1">
                <a:latin typeface="Arial" panose="020B0604020202020204" pitchFamily="34" charset="0"/>
                <a:cs typeface="Arial" panose="020B0604020202020204" pitchFamily="34" charset="0"/>
              </a:rPr>
              <a:t>delicatula</a:t>
            </a:r>
            <a:r>
              <a:rPr lang="en-US" sz="1800" b="1" i="1" dirty="0">
                <a:latin typeface="Arial" panose="020B0604020202020204" pitchFamily="34" charset="0"/>
                <a:cs typeface="Arial" panose="020B0604020202020204" pitchFamily="34" charset="0"/>
              </a:rPr>
              <a:t> </a:t>
            </a:r>
          </a:p>
          <a:p>
            <a:pPr algn="ctr"/>
            <a:endParaRPr lang="en-US" b="1" dirty="0">
              <a:latin typeface="Arial" panose="020B0604020202020204" pitchFamily="34" charset="0"/>
            </a:endParaRPr>
          </a:p>
        </p:txBody>
      </p:sp>
      <p:pic>
        <p:nvPicPr>
          <p:cNvPr id="22" name="Picture 21" descr="Dorsal view of spotted lanternfly">
            <a:extLst>
              <a:ext uri="{FF2B5EF4-FFF2-40B4-BE49-F238E27FC236}">
                <a16:creationId xmlns:a16="http://schemas.microsoft.com/office/drawing/2014/main" id="{742DF199-FDC7-A11D-928B-4BF3FCF12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5451" y="630851"/>
            <a:ext cx="3090416" cy="2080397"/>
          </a:xfrm>
          <a:prstGeom prst="roundRect">
            <a:avLst>
              <a:gd name="adj" fmla="val 8594"/>
            </a:avLst>
          </a:prstGeom>
          <a:solidFill>
            <a:srgbClr val="FFFFFF">
              <a:shade val="85000"/>
            </a:srgbClr>
          </a:solidFill>
          <a:ln w="12700">
            <a:solidFill>
              <a:schemeClr val="tx1"/>
            </a:solidFill>
          </a:ln>
          <a:effectLst/>
        </p:spPr>
      </p:pic>
      <p:pic>
        <p:nvPicPr>
          <p:cNvPr id="27" name="Picture 26" descr="A close-up of a moth&#10;&#10;Description automatically generated">
            <a:extLst>
              <a:ext uri="{FF2B5EF4-FFF2-40B4-BE49-F238E27FC236}">
                <a16:creationId xmlns:a16="http://schemas.microsoft.com/office/drawing/2014/main" id="{6D400E64-DB48-C9A6-44F6-DF112E4EE4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641" y="741812"/>
            <a:ext cx="3620820" cy="2413880"/>
          </a:xfrm>
          <a:prstGeom prst="roundRect">
            <a:avLst>
              <a:gd name="adj" fmla="val 8594"/>
            </a:avLst>
          </a:prstGeom>
          <a:solidFill>
            <a:srgbClr val="FFFFFF">
              <a:shade val="85000"/>
            </a:srgbClr>
          </a:solidFill>
          <a:ln w="12700">
            <a:solidFill>
              <a:schemeClr val="tx1"/>
            </a:solidFill>
          </a:ln>
          <a:effectLst/>
        </p:spPr>
      </p:pic>
      <p:sp>
        <p:nvSpPr>
          <p:cNvPr id="18" name="TextBox 17">
            <a:extLst>
              <a:ext uri="{FF2B5EF4-FFF2-40B4-BE49-F238E27FC236}">
                <a16:creationId xmlns:a16="http://schemas.microsoft.com/office/drawing/2014/main" id="{CF79D311-45AE-0ED7-DC19-8B98C0762FB7}"/>
              </a:ext>
            </a:extLst>
          </p:cNvPr>
          <p:cNvSpPr txBox="1"/>
          <p:nvPr/>
        </p:nvSpPr>
        <p:spPr>
          <a:xfrm>
            <a:off x="202840" y="367069"/>
            <a:ext cx="1849659" cy="57888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1400" dirty="0">
                <a:latin typeface="Arial" panose="020B0604020202020204" pitchFamily="34" charset="0"/>
                <a:cs typeface="Arial" panose="020B0604020202020204" pitchFamily="34" charset="0"/>
              </a:rPr>
              <a:t>Abdomen tapers to a cone-shape</a:t>
            </a:r>
          </a:p>
        </p:txBody>
      </p:sp>
      <p:sp>
        <p:nvSpPr>
          <p:cNvPr id="23" name="TextBox 22">
            <a:extLst>
              <a:ext uri="{FF2B5EF4-FFF2-40B4-BE49-F238E27FC236}">
                <a16:creationId xmlns:a16="http://schemas.microsoft.com/office/drawing/2014/main" id="{C36A3B9C-41F4-BCA7-FE5E-5DBC907AD196}"/>
              </a:ext>
            </a:extLst>
          </p:cNvPr>
          <p:cNvSpPr txBox="1"/>
          <p:nvPr/>
        </p:nvSpPr>
        <p:spPr>
          <a:xfrm>
            <a:off x="3252534" y="1941924"/>
            <a:ext cx="1758877" cy="81724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1400" dirty="0">
                <a:latin typeface="Arial" panose="020B0604020202020204" pitchFamily="34" charset="0"/>
                <a:cs typeface="Arial" panose="020B0604020202020204" pitchFamily="34" charset="0"/>
              </a:rPr>
              <a:t>Cryptic forewings </a:t>
            </a:r>
          </a:p>
          <a:p>
            <a:pPr algn="ctr"/>
            <a:r>
              <a:rPr lang="en-US" sz="1400" dirty="0">
                <a:latin typeface="Arial" panose="020B0604020202020204" pitchFamily="34" charset="0"/>
                <a:cs typeface="Arial" panose="020B0604020202020204" pitchFamily="34" charset="0"/>
              </a:rPr>
              <a:t>Aposematic hindwings</a:t>
            </a:r>
          </a:p>
        </p:txBody>
      </p:sp>
      <p:sp>
        <p:nvSpPr>
          <p:cNvPr id="24" name="TextBox 23">
            <a:extLst>
              <a:ext uri="{FF2B5EF4-FFF2-40B4-BE49-F238E27FC236}">
                <a16:creationId xmlns:a16="http://schemas.microsoft.com/office/drawing/2014/main" id="{7D686CEA-BAFE-7A2D-CD87-3A6344F44342}"/>
              </a:ext>
            </a:extLst>
          </p:cNvPr>
          <p:cNvSpPr txBox="1"/>
          <p:nvPr/>
        </p:nvSpPr>
        <p:spPr>
          <a:xfrm>
            <a:off x="5669421" y="857672"/>
            <a:ext cx="1957661" cy="57888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pPr algn="ctr"/>
            <a:r>
              <a:rPr lang="en-US" sz="1400" dirty="0">
                <a:latin typeface="Arial" panose="020B0604020202020204" pitchFamily="34" charset="0"/>
                <a:cs typeface="Arial" panose="020B0604020202020204" pitchFamily="34" charset="0"/>
              </a:rPr>
              <a:t>Cryptic forewings and hindwings</a:t>
            </a:r>
          </a:p>
        </p:txBody>
      </p:sp>
      <p:sp>
        <p:nvSpPr>
          <p:cNvPr id="25" name="TextBox 24">
            <a:extLst>
              <a:ext uri="{FF2B5EF4-FFF2-40B4-BE49-F238E27FC236}">
                <a16:creationId xmlns:a16="http://schemas.microsoft.com/office/drawing/2014/main" id="{E86385B5-8A2A-DCB3-90B0-9501577C93F5}"/>
              </a:ext>
            </a:extLst>
          </p:cNvPr>
          <p:cNvSpPr txBox="1"/>
          <p:nvPr/>
        </p:nvSpPr>
        <p:spPr>
          <a:xfrm>
            <a:off x="7212880" y="2708585"/>
            <a:ext cx="1599205" cy="57888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pPr algn="ctr"/>
            <a:r>
              <a:rPr lang="en-US" sz="1400" dirty="0">
                <a:latin typeface="Arial" panose="020B0604020202020204" pitchFamily="34" charset="0"/>
              </a:rPr>
              <a:t>Tip of abdomen is red</a:t>
            </a:r>
          </a:p>
        </p:txBody>
      </p:sp>
      <p:sp>
        <p:nvSpPr>
          <p:cNvPr id="3" name="TextBox 2">
            <a:extLst>
              <a:ext uri="{FF2B5EF4-FFF2-40B4-BE49-F238E27FC236}">
                <a16:creationId xmlns:a16="http://schemas.microsoft.com/office/drawing/2014/main" id="{C75D9C68-C175-311A-9CCE-9E96D6E95B6F}"/>
              </a:ext>
            </a:extLst>
          </p:cNvPr>
          <p:cNvSpPr txBox="1"/>
          <p:nvPr/>
        </p:nvSpPr>
        <p:spPr>
          <a:xfrm>
            <a:off x="1003628" y="3696726"/>
            <a:ext cx="2097741" cy="71508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dirty="0">
                <a:latin typeface="Arial" panose="020B0604020202020204" pitchFamily="34" charset="0"/>
                <a:cs typeface="Arial" panose="020B0604020202020204" pitchFamily="34" charset="0"/>
              </a:rPr>
              <a:t>White line on forewing</a:t>
            </a:r>
          </a:p>
        </p:txBody>
      </p:sp>
      <p:sp>
        <p:nvSpPr>
          <p:cNvPr id="5" name="TextBox 4">
            <a:extLst>
              <a:ext uri="{FF2B5EF4-FFF2-40B4-BE49-F238E27FC236}">
                <a16:creationId xmlns:a16="http://schemas.microsoft.com/office/drawing/2014/main" id="{8875EDED-A49E-BFDD-08BC-826FB294267C}"/>
              </a:ext>
            </a:extLst>
          </p:cNvPr>
          <p:cNvSpPr txBox="1"/>
          <p:nvPr/>
        </p:nvSpPr>
        <p:spPr>
          <a:xfrm>
            <a:off x="1608440" y="5101844"/>
            <a:ext cx="1581259" cy="71508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dirty="0">
                <a:latin typeface="Arial" panose="020B0604020202020204" pitchFamily="34" charset="0"/>
                <a:cs typeface="Arial" panose="020B0604020202020204" pitchFamily="34" charset="0"/>
              </a:rPr>
              <a:t>Orange line on hindwing</a:t>
            </a:r>
          </a:p>
        </p:txBody>
      </p:sp>
      <p:sp>
        <p:nvSpPr>
          <p:cNvPr id="15" name="TextBox 14">
            <a:extLst>
              <a:ext uri="{FF2B5EF4-FFF2-40B4-BE49-F238E27FC236}">
                <a16:creationId xmlns:a16="http://schemas.microsoft.com/office/drawing/2014/main" id="{98E734BB-E6BA-098F-A10A-6E20B5FF7683}"/>
              </a:ext>
            </a:extLst>
          </p:cNvPr>
          <p:cNvSpPr txBox="1"/>
          <p:nvPr/>
        </p:nvSpPr>
        <p:spPr>
          <a:xfrm>
            <a:off x="10114554" y="3634525"/>
            <a:ext cx="1774107" cy="91940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1600" dirty="0">
                <a:latin typeface="Arial" panose="020B0604020202020204" pitchFamily="34" charset="0"/>
                <a:cs typeface="Arial" panose="020B0604020202020204" pitchFamily="34" charset="0"/>
              </a:rPr>
              <a:t>Orange coloring dispersed on head and wings</a:t>
            </a:r>
          </a:p>
        </p:txBody>
      </p:sp>
    </p:spTree>
    <p:extLst>
      <p:ext uri="{BB962C8B-B14F-4D97-AF65-F5344CB8AC3E}">
        <p14:creationId xmlns:p14="http://schemas.microsoft.com/office/powerpoint/2010/main" val="1936092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877C-499A-51A9-84BF-5FB922C316F6}"/>
              </a:ext>
            </a:extLst>
          </p:cNvPr>
          <p:cNvSpPr>
            <a:spLocks noGrp="1"/>
          </p:cNvSpPr>
          <p:nvPr>
            <p:ph type="title"/>
          </p:nvPr>
        </p:nvSpPr>
        <p:spPr>
          <a:xfrm>
            <a:off x="609600" y="208001"/>
            <a:ext cx="10972800" cy="503917"/>
          </a:xfrm>
        </p:spPr>
        <p:txBody>
          <a:bodyPr>
            <a:noAutofit/>
          </a:bodyPr>
          <a:lstStyle/>
          <a:p>
            <a:r>
              <a:rPr lang="en-US" sz="4000">
                <a:solidFill>
                  <a:schemeClr val="tx1"/>
                </a:solidFill>
                <a:latin typeface="Arial Black" panose="020B0A04020102020204" pitchFamily="34" charset="0"/>
              </a:rPr>
              <a:t>Monitoring and Management</a:t>
            </a:r>
          </a:p>
        </p:txBody>
      </p:sp>
      <p:sp>
        <p:nvSpPr>
          <p:cNvPr id="3" name="Content Placeholder 2">
            <a:extLst>
              <a:ext uri="{FF2B5EF4-FFF2-40B4-BE49-F238E27FC236}">
                <a16:creationId xmlns:a16="http://schemas.microsoft.com/office/drawing/2014/main" id="{DB4F7C70-7F19-339F-1ECB-F9D3AD11CDD4}"/>
              </a:ext>
            </a:extLst>
          </p:cNvPr>
          <p:cNvSpPr>
            <a:spLocks noGrp="1"/>
          </p:cNvSpPr>
          <p:nvPr>
            <p:ph sz="half" idx="1"/>
          </p:nvPr>
        </p:nvSpPr>
        <p:spPr>
          <a:xfrm>
            <a:off x="326571" y="921910"/>
            <a:ext cx="4288586" cy="4600577"/>
          </a:xfrm>
        </p:spPr>
        <p:txBody>
          <a:bodyPr vert="horz" lIns="91440" tIns="45720" rIns="91440" bIns="45720" rtlCol="0" anchor="t">
            <a:normAutofit lnSpcReduction="10000"/>
          </a:bodyPr>
          <a:lstStyle/>
          <a:p>
            <a:pPr>
              <a:defRPr/>
            </a:pPr>
            <a:r>
              <a:rPr lang="en-US" dirty="0"/>
              <a:t>Scouting </a:t>
            </a:r>
          </a:p>
          <a:p>
            <a:pPr marL="618490" lvl="1">
              <a:buFont typeface="Arial"/>
              <a:buChar char="•"/>
              <a:defRPr/>
            </a:pPr>
            <a:r>
              <a:rPr lang="en-US" dirty="0"/>
              <a:t>Nymphs may feed on herbaceous plants </a:t>
            </a:r>
            <a:endParaRPr lang="en-US" dirty="0">
              <a:ea typeface="Calibri" panose="020F0502020204030204"/>
            </a:endParaRPr>
          </a:p>
          <a:p>
            <a:pPr marL="618490" lvl="1">
              <a:buFont typeface="Arial"/>
              <a:buChar char="•"/>
              <a:defRPr/>
            </a:pPr>
            <a:r>
              <a:rPr lang="en-US" dirty="0"/>
              <a:t>Check on adult preferred plants</a:t>
            </a:r>
            <a:endParaRPr lang="en-US" dirty="0">
              <a:ea typeface="Calibri" panose="020F0502020204030204"/>
            </a:endParaRPr>
          </a:p>
          <a:p>
            <a:pPr marL="618490" lvl="1">
              <a:buFont typeface="Arial"/>
              <a:buChar char="•"/>
              <a:defRPr/>
            </a:pPr>
            <a:r>
              <a:rPr lang="en-US" dirty="0"/>
              <a:t>Individuals tend to move around frequently</a:t>
            </a:r>
            <a:endParaRPr lang="en-US" sz="1200" dirty="0">
              <a:ea typeface="Calibri" panose="020F0502020204030204"/>
            </a:endParaRPr>
          </a:p>
          <a:p>
            <a:pPr>
              <a:defRPr/>
            </a:pPr>
            <a:r>
              <a:rPr lang="en-US" dirty="0"/>
              <a:t>Management</a:t>
            </a:r>
          </a:p>
          <a:p>
            <a:pPr marL="618490" lvl="1">
              <a:buFont typeface="Arial"/>
              <a:buChar char="•"/>
              <a:defRPr/>
            </a:pPr>
            <a:r>
              <a:rPr lang="en-US" dirty="0"/>
              <a:t>Remove preferred host plants: </a:t>
            </a:r>
            <a:r>
              <a:rPr lang="en-US" b="1" dirty="0"/>
              <a:t>Tree of heaven</a:t>
            </a:r>
            <a:endParaRPr lang="en-US" b="1" dirty="0">
              <a:ea typeface="Calibri" panose="020F0502020204030204"/>
            </a:endParaRPr>
          </a:p>
          <a:p>
            <a:pPr marL="618490" lvl="1">
              <a:buFont typeface="Arial"/>
              <a:buChar char="•"/>
              <a:defRPr/>
            </a:pPr>
            <a:r>
              <a:rPr lang="en-US" dirty="0"/>
              <a:t>Find and destroy eggs</a:t>
            </a:r>
            <a:endParaRPr lang="en-US" dirty="0">
              <a:ea typeface="Calibri" panose="020F0502020204030204"/>
            </a:endParaRPr>
          </a:p>
          <a:p>
            <a:pPr marL="618490" lvl="1">
              <a:buFont typeface="Arial"/>
              <a:buChar char="•"/>
              <a:defRPr/>
            </a:pPr>
            <a:r>
              <a:rPr lang="en-US" b="1" dirty="0"/>
              <a:t>Sticky wraps for trees</a:t>
            </a:r>
            <a:endParaRPr lang="en-US" b="1" dirty="0">
              <a:ea typeface="Calibri" panose="020F0502020204030204"/>
            </a:endParaRPr>
          </a:p>
          <a:p>
            <a:pPr marL="1075690" lvl="2">
              <a:buFont typeface="Wingdings"/>
              <a:buChar char="§"/>
              <a:defRPr/>
            </a:pPr>
            <a:r>
              <a:rPr lang="en-US" sz="1900" b="1" dirty="0">
                <a:ea typeface="Calibri"/>
                <a:cs typeface="Arial"/>
              </a:rPr>
              <a:t>Not needed in FL </a:t>
            </a:r>
            <a:r>
              <a:rPr lang="en-US" sz="1900" dirty="0">
                <a:ea typeface="Calibri"/>
                <a:cs typeface="Arial"/>
              </a:rPr>
              <a:t>because species is not established in our state.</a:t>
            </a:r>
            <a:endParaRPr lang="en-US" sz="1900" dirty="0">
              <a:ea typeface="Calibri"/>
            </a:endParaRPr>
          </a:p>
          <a:p>
            <a:endParaRPr lang="en-US" dirty="0"/>
          </a:p>
          <a:p>
            <a:endParaRPr lang="en-US" dirty="0">
              <a:ea typeface="Calibri" panose="020F0502020204030204"/>
            </a:endParaRPr>
          </a:p>
        </p:txBody>
      </p:sp>
      <p:pic>
        <p:nvPicPr>
          <p:cNvPr id="7" name="Content Placeholder 6" descr="Spotted lanternfly nymphs stuck to adhesive sticky band around tree as a trap.">
            <a:extLst>
              <a:ext uri="{FF2B5EF4-FFF2-40B4-BE49-F238E27FC236}">
                <a16:creationId xmlns:a16="http://schemas.microsoft.com/office/drawing/2014/main" id="{0F5ECD02-EA6D-1245-3D64-7292CD573DE7}"/>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8338457" y="825861"/>
            <a:ext cx="3167743" cy="3332481"/>
          </a:xfrm>
          <a:prstGeom prst="roundRect">
            <a:avLst>
              <a:gd name="adj" fmla="val 8594"/>
            </a:avLst>
          </a:prstGeom>
          <a:solidFill>
            <a:srgbClr val="FFFFFF">
              <a:shade val="85000"/>
            </a:srgbClr>
          </a:solidFill>
          <a:ln w="12700">
            <a:solidFill>
              <a:schemeClr val="tx1"/>
            </a:solidFill>
          </a:ln>
          <a:effectLst/>
        </p:spPr>
      </p:pic>
      <p:pic>
        <p:nvPicPr>
          <p:cNvPr id="5" name="Picture 5">
            <a:extLst>
              <a:ext uri="{FF2B5EF4-FFF2-40B4-BE49-F238E27FC236}">
                <a16:creationId xmlns:a16="http://schemas.microsoft.com/office/drawing/2014/main" id="{2637A264-1CC3-D06C-6878-4020FA54A1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3" b="18363"/>
          <a:stretch/>
        </p:blipFill>
        <p:spPr bwMode="auto">
          <a:xfrm>
            <a:off x="4615157" y="825861"/>
            <a:ext cx="3326450" cy="3325755"/>
          </a:xfrm>
          <a:prstGeom prst="roundRect">
            <a:avLst>
              <a:gd name="adj" fmla="val 8594"/>
            </a:avLst>
          </a:prstGeom>
          <a:solidFill>
            <a:srgbClr val="FFFFFF">
              <a:shade val="85000"/>
            </a:srgbClr>
          </a:solidFill>
          <a:ln w="12700">
            <a:solidFill>
              <a:schemeClr val="tx1"/>
            </a:solidFill>
          </a:ln>
          <a:effectLst/>
        </p:spPr>
      </p:pic>
      <p:sp>
        <p:nvSpPr>
          <p:cNvPr id="8" name="TextBox 7">
            <a:extLst>
              <a:ext uri="{FF2B5EF4-FFF2-40B4-BE49-F238E27FC236}">
                <a16:creationId xmlns:a16="http://schemas.microsoft.com/office/drawing/2014/main" id="{7D90E444-D82A-2895-618D-90910676AEEA}"/>
              </a:ext>
            </a:extLst>
          </p:cNvPr>
          <p:cNvSpPr txBox="1"/>
          <p:nvPr/>
        </p:nvSpPr>
        <p:spPr>
          <a:xfrm>
            <a:off x="102919" y="5987786"/>
            <a:ext cx="5997041" cy="630942"/>
          </a:xfrm>
          <a:prstGeom prst="rect">
            <a:avLst/>
          </a:prstGeom>
          <a:noFill/>
        </p:spPr>
        <p:txBody>
          <a:bodyPr wrap="square" lIns="91440" tIns="45720" rIns="91440" bIns="45720" rtlCol="0" anchor="t">
            <a:spAutoFit/>
          </a:bodyPr>
          <a:lstStyle/>
          <a:p>
            <a:r>
              <a:rPr lang="en-US" sz="1100" dirty="0">
                <a:latin typeface="Arial" panose="020B0604020202020204" pitchFamily="34" charset="0"/>
                <a:cs typeface="Arial" panose="020B0604020202020204" pitchFamily="34" charset="0"/>
              </a:rPr>
              <a:t>Photo: Lawrence Barringer, Pennsylvania Department of Agriculture, Bugwood.org, #5563441; Lawrence Barringer, Pennsylvania Department of Agriculture, Bugwood.org, #5544787;  </a:t>
            </a:r>
            <a:r>
              <a:rPr lang="en-US" sz="1200" dirty="0">
                <a:latin typeface="Arial" panose="020B0604020202020204" pitchFamily="34" charset="0"/>
                <a:ea typeface="+mn-lt"/>
                <a:cs typeface="Arial" panose="020B0604020202020204" pitchFamily="34" charset="0"/>
              </a:rPr>
              <a:t>Pennsylvania Department of Agriculture - Commonwealth of Pennsylvania</a:t>
            </a:r>
            <a:endParaRPr lang="en-US" dirty="0">
              <a:latin typeface="Arial" panose="020B0604020202020204" pitchFamily="34" charset="0"/>
              <a:ea typeface="+mn-lt"/>
              <a:cs typeface="Arial" panose="020B0604020202020204" pitchFamily="34" charset="0"/>
            </a:endParaRPr>
          </a:p>
        </p:txBody>
      </p:sp>
      <p:sp>
        <p:nvSpPr>
          <p:cNvPr id="9" name="TextBox 8">
            <a:extLst>
              <a:ext uri="{FF2B5EF4-FFF2-40B4-BE49-F238E27FC236}">
                <a16:creationId xmlns:a16="http://schemas.microsoft.com/office/drawing/2014/main" id="{02897446-1100-4EF8-4121-3650881A16F2}"/>
              </a:ext>
            </a:extLst>
          </p:cNvPr>
          <p:cNvSpPr txBox="1"/>
          <p:nvPr/>
        </p:nvSpPr>
        <p:spPr>
          <a:xfrm>
            <a:off x="8229214" y="4158342"/>
            <a:ext cx="3353186"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Nymphs trapped on brown adhesive band on tree</a:t>
            </a:r>
          </a:p>
        </p:txBody>
      </p:sp>
      <p:sp>
        <p:nvSpPr>
          <p:cNvPr id="4" name="TextBox 3">
            <a:extLst>
              <a:ext uri="{FF2B5EF4-FFF2-40B4-BE49-F238E27FC236}">
                <a16:creationId xmlns:a16="http://schemas.microsoft.com/office/drawing/2014/main" id="{FB316529-9C79-4FF8-E14C-6FD188A4BF04}"/>
              </a:ext>
            </a:extLst>
          </p:cNvPr>
          <p:cNvSpPr txBox="1"/>
          <p:nvPr/>
        </p:nvSpPr>
        <p:spPr>
          <a:xfrm>
            <a:off x="4609323" y="4157827"/>
            <a:ext cx="3331414" cy="923330"/>
          </a:xfrm>
          <a:prstGeom prst="rect">
            <a:avLst/>
          </a:prstGeom>
          <a:noFill/>
        </p:spPr>
        <p:txBody>
          <a:bodyPr wrap="square" rtlCol="0">
            <a:spAutoFit/>
          </a:bodyPr>
          <a:lstStyle/>
          <a:p>
            <a:pPr algn="ctr"/>
            <a:r>
              <a:rPr lang="en-US">
                <a:latin typeface="Arial "/>
              </a:rPr>
              <a:t>Infestation of spotted lanternfly on sycamore tree (Pennsylvania)</a:t>
            </a:r>
          </a:p>
        </p:txBody>
      </p:sp>
      <p:pic>
        <p:nvPicPr>
          <p:cNvPr id="6" name="Picture 5" descr="Destructive Spotted Lanternfly on Mirror.png">
            <a:extLst>
              <a:ext uri="{FF2B5EF4-FFF2-40B4-BE49-F238E27FC236}">
                <a16:creationId xmlns:a16="http://schemas.microsoft.com/office/drawing/2014/main" id="{E9708DF1-FCCB-F278-B18C-3183F8844FA6}"/>
              </a:ext>
            </a:extLst>
          </p:cNvPr>
          <p:cNvPicPr>
            <a:picLocks noChangeAspect="1"/>
          </p:cNvPicPr>
          <p:nvPr/>
        </p:nvPicPr>
        <p:blipFill>
          <a:blip r:embed="rId5"/>
          <a:stretch>
            <a:fillRect/>
          </a:stretch>
        </p:blipFill>
        <p:spPr>
          <a:xfrm>
            <a:off x="6095029" y="5080701"/>
            <a:ext cx="4975724" cy="1228492"/>
          </a:xfrm>
          <a:prstGeom prst="roundRect">
            <a:avLst>
              <a:gd name="adj" fmla="val 8594"/>
            </a:avLst>
          </a:prstGeom>
          <a:solidFill>
            <a:srgbClr val="FFFFFF">
              <a:shade val="85000"/>
            </a:srgbClr>
          </a:solidFill>
          <a:ln w="12700">
            <a:solidFill>
              <a:schemeClr val="tx1"/>
            </a:solidFill>
          </a:ln>
          <a:effectLst/>
        </p:spPr>
      </p:pic>
    </p:spTree>
    <p:extLst>
      <p:ext uri="{BB962C8B-B14F-4D97-AF65-F5344CB8AC3E}">
        <p14:creationId xmlns:p14="http://schemas.microsoft.com/office/powerpoint/2010/main" val="1119617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A97C-F11C-5CDF-9941-6B2DE59C9062}"/>
              </a:ext>
            </a:extLst>
          </p:cNvPr>
          <p:cNvSpPr>
            <a:spLocks noGrp="1"/>
          </p:cNvSpPr>
          <p:nvPr>
            <p:ph type="title"/>
          </p:nvPr>
        </p:nvSpPr>
        <p:spPr>
          <a:xfrm>
            <a:off x="130628" y="127195"/>
            <a:ext cx="11915192" cy="704724"/>
          </a:xfrm>
        </p:spPr>
        <p:txBody>
          <a:bodyPr>
            <a:normAutofit/>
          </a:bodyPr>
          <a:lstStyle/>
          <a:p>
            <a:r>
              <a:rPr lang="en-US" sz="3200" dirty="0"/>
              <a:t>Biological Control: Predators</a:t>
            </a:r>
          </a:p>
        </p:txBody>
      </p:sp>
      <p:sp>
        <p:nvSpPr>
          <p:cNvPr id="3" name="Content Placeholder 2">
            <a:extLst>
              <a:ext uri="{FF2B5EF4-FFF2-40B4-BE49-F238E27FC236}">
                <a16:creationId xmlns:a16="http://schemas.microsoft.com/office/drawing/2014/main" id="{26EF155E-683E-FC5B-38EE-5CFD072F8CDB}"/>
              </a:ext>
            </a:extLst>
          </p:cNvPr>
          <p:cNvSpPr>
            <a:spLocks noGrp="1"/>
          </p:cNvSpPr>
          <p:nvPr>
            <p:ph idx="1"/>
          </p:nvPr>
        </p:nvSpPr>
        <p:spPr>
          <a:xfrm>
            <a:off x="1015478" y="831919"/>
            <a:ext cx="3746243" cy="395541"/>
          </a:xfrm>
        </p:spPr>
        <p:txBody>
          <a:bodyPr>
            <a:normAutofit/>
          </a:bodyPr>
          <a:lstStyle/>
          <a:p>
            <a:pPr marL="0" indent="0" algn="ctr">
              <a:buNone/>
            </a:pPr>
            <a:r>
              <a:rPr lang="en-US" sz="2000" b="1" dirty="0"/>
              <a:t>Wheel bug, </a:t>
            </a:r>
            <a:r>
              <a:rPr lang="en-US" sz="2000" b="1" i="1" dirty="0" err="1"/>
              <a:t>Arilus</a:t>
            </a:r>
            <a:r>
              <a:rPr lang="en-US" sz="2000" b="1" i="1" dirty="0"/>
              <a:t> cristatus </a:t>
            </a:r>
            <a:endParaRPr lang="en-US" sz="2000" b="1" dirty="0"/>
          </a:p>
        </p:txBody>
      </p:sp>
      <p:pic>
        <p:nvPicPr>
          <p:cNvPr id="5" name="Picture 4" descr="A close-up of a bug on a leaf&#10;&#10;Description automatically generated">
            <a:extLst>
              <a:ext uri="{FF2B5EF4-FFF2-40B4-BE49-F238E27FC236}">
                <a16:creationId xmlns:a16="http://schemas.microsoft.com/office/drawing/2014/main" id="{9085B8C2-AE58-59A8-58D2-5925659E3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00" y="1246340"/>
            <a:ext cx="4648200" cy="3098800"/>
          </a:xfrm>
          <a:prstGeom prst="roundRect">
            <a:avLst>
              <a:gd name="adj" fmla="val 8594"/>
            </a:avLst>
          </a:prstGeom>
          <a:solidFill>
            <a:srgbClr val="FFFFFF">
              <a:shade val="85000"/>
            </a:srgbClr>
          </a:solidFill>
          <a:ln w="12700">
            <a:solidFill>
              <a:schemeClr val="tx1"/>
            </a:solidFill>
          </a:ln>
          <a:effectLst/>
        </p:spPr>
      </p:pic>
      <p:sp>
        <p:nvSpPr>
          <p:cNvPr id="6" name="TextBox 5">
            <a:extLst>
              <a:ext uri="{FF2B5EF4-FFF2-40B4-BE49-F238E27FC236}">
                <a16:creationId xmlns:a16="http://schemas.microsoft.com/office/drawing/2014/main" id="{5B29794B-6D95-A141-A443-D0E463B0D0CE}"/>
              </a:ext>
            </a:extLst>
          </p:cNvPr>
          <p:cNvSpPr txBox="1"/>
          <p:nvPr/>
        </p:nvSpPr>
        <p:spPr>
          <a:xfrm>
            <a:off x="130628" y="6273960"/>
            <a:ext cx="11915192"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Photo: Lacy L. </a:t>
            </a:r>
            <a:r>
              <a:rPr lang="en-US" sz="1000" err="1">
                <a:latin typeface="Arial" panose="020B0604020202020204" pitchFamily="34" charset="0"/>
                <a:cs typeface="Arial" panose="020B0604020202020204" pitchFamily="34" charset="0"/>
              </a:rPr>
              <a:t>Hyche</a:t>
            </a:r>
            <a:r>
              <a:rPr lang="en-US" sz="1000">
                <a:latin typeface="Arial" panose="020B0604020202020204" pitchFamily="34" charset="0"/>
                <a:cs typeface="Arial" panose="020B0604020202020204" pitchFamily="34" charset="0"/>
              </a:rPr>
              <a:t>, Auburn University, Bugwood.org, #UGA1430020; Mike Quinn – </a:t>
            </a:r>
            <a:r>
              <a:rPr lang="en-US" sz="1000" err="1">
                <a:latin typeface="Arial" panose="020B0604020202020204" pitchFamily="34" charset="0"/>
                <a:cs typeface="Arial" panose="020B0604020202020204" pitchFamily="34" charset="0"/>
              </a:rPr>
              <a:t>BugGuide</a:t>
            </a:r>
            <a:r>
              <a:rPr lang="en-US" sz="1000">
                <a:latin typeface="Arial" panose="020B0604020202020204" pitchFamily="34" charset="0"/>
                <a:cs typeface="Arial" panose="020B0604020202020204" pitchFamily="34" charset="0"/>
              </a:rPr>
              <a:t>, Iowa State University Department of Plant Pathology, Entomology and Microbiology</a:t>
            </a:r>
          </a:p>
        </p:txBody>
      </p:sp>
      <p:sp>
        <p:nvSpPr>
          <p:cNvPr id="7" name="TextBox 6">
            <a:extLst>
              <a:ext uri="{FF2B5EF4-FFF2-40B4-BE49-F238E27FC236}">
                <a16:creationId xmlns:a16="http://schemas.microsoft.com/office/drawing/2014/main" id="{A1C366CA-5AB2-6178-765E-FECAB9E420A1}"/>
              </a:ext>
            </a:extLst>
          </p:cNvPr>
          <p:cNvSpPr txBox="1"/>
          <p:nvPr/>
        </p:nvSpPr>
        <p:spPr>
          <a:xfrm>
            <a:off x="6166755" y="827796"/>
            <a:ext cx="5966150" cy="677108"/>
          </a:xfrm>
          <a:prstGeom prst="rect">
            <a:avLst/>
          </a:prstGeom>
          <a:noFill/>
        </p:spPr>
        <p:txBody>
          <a:bodyPr wrap="square" rtlCol="0">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Predatory stinkbug nymph, </a:t>
            </a:r>
            <a:r>
              <a:rPr kumimoji="0" lang="en-U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Apoecilus</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cynicus</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ctr"/>
            <a:endParaRPr lang="en-US" sz="2000" b="1" dirty="0">
              <a:latin typeface="Arial" panose="020B0604020202020204" pitchFamily="34" charset="0"/>
            </a:endParaRPr>
          </a:p>
        </p:txBody>
      </p:sp>
      <p:sp>
        <p:nvSpPr>
          <p:cNvPr id="11" name="TextBox 10">
            <a:extLst>
              <a:ext uri="{FF2B5EF4-FFF2-40B4-BE49-F238E27FC236}">
                <a16:creationId xmlns:a16="http://schemas.microsoft.com/office/drawing/2014/main" id="{AC5D2F6F-E5A6-B7CF-FBC8-1941579B9A9A}"/>
              </a:ext>
            </a:extLst>
          </p:cNvPr>
          <p:cNvSpPr txBox="1"/>
          <p:nvPr/>
        </p:nvSpPr>
        <p:spPr>
          <a:xfrm>
            <a:off x="564500" y="4389104"/>
            <a:ext cx="4915677" cy="1754326"/>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2015 – first observation of predation of spotted lanternfly by wheel bug</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Common generalist predator (beneficial – assassin true bug)</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Widely distributed in U.S. (in FL)</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Toxic, paralytic substance in saliva kills prey</a:t>
            </a:r>
          </a:p>
        </p:txBody>
      </p:sp>
      <p:sp>
        <p:nvSpPr>
          <p:cNvPr id="4" name="TextBox 3">
            <a:extLst>
              <a:ext uri="{FF2B5EF4-FFF2-40B4-BE49-F238E27FC236}">
                <a16:creationId xmlns:a16="http://schemas.microsoft.com/office/drawing/2014/main" id="{D25B9F7C-6C04-DBB0-D95C-90A867158770}"/>
              </a:ext>
            </a:extLst>
          </p:cNvPr>
          <p:cNvSpPr txBox="1"/>
          <p:nvPr/>
        </p:nvSpPr>
        <p:spPr>
          <a:xfrm>
            <a:off x="6553203" y="4425130"/>
            <a:ext cx="5085186" cy="1477328"/>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First observed predation on spotted lanternfly in Berks County, PA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Common generalist predator</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Can be commonly found on maple trees like Florida Maple or Red Maple</a:t>
            </a:r>
          </a:p>
        </p:txBody>
      </p:sp>
      <p:pic>
        <p:nvPicPr>
          <p:cNvPr id="1026" name="Picture 2" descr="Apoecilus cynicus (Say) - Apoecilus cynicus">
            <a:extLst>
              <a:ext uri="{FF2B5EF4-FFF2-40B4-BE49-F238E27FC236}">
                <a16:creationId xmlns:a16="http://schemas.microsoft.com/office/drawing/2014/main" id="{C98368B2-C983-88B5-FDDE-931E2DC97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935" y="1261428"/>
            <a:ext cx="4317790" cy="3068624"/>
          </a:xfrm>
          <a:prstGeom prst="roundRect">
            <a:avLst>
              <a:gd name="adj" fmla="val 8594"/>
            </a:avLst>
          </a:prstGeom>
          <a:solidFill>
            <a:srgbClr val="FFFFFF">
              <a:shade val="85000"/>
            </a:srgbClr>
          </a:solidFill>
          <a:ln w="12700">
            <a:solidFill>
              <a:schemeClr val="tx1"/>
            </a:solidFill>
          </a:ln>
          <a:effectLst/>
        </p:spPr>
      </p:pic>
    </p:spTree>
    <p:extLst>
      <p:ext uri="{BB962C8B-B14F-4D97-AF65-F5344CB8AC3E}">
        <p14:creationId xmlns:p14="http://schemas.microsoft.com/office/powerpoint/2010/main" val="335530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flies on a brown object&#10;&#10;Description automatically generated">
            <a:extLst>
              <a:ext uri="{FF2B5EF4-FFF2-40B4-BE49-F238E27FC236}">
                <a16:creationId xmlns:a16="http://schemas.microsoft.com/office/drawing/2014/main" id="{D604E5E5-55F4-3A8B-0F17-E9E3AA5560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305560"/>
            <a:ext cx="5271247" cy="3511873"/>
          </a:xfrm>
          <a:prstGeom prst="roundRect">
            <a:avLst>
              <a:gd name="adj" fmla="val 8594"/>
            </a:avLst>
          </a:prstGeom>
          <a:solidFill>
            <a:srgbClr val="FFFFFF">
              <a:shade val="85000"/>
            </a:srgbClr>
          </a:solidFill>
          <a:ln w="12700">
            <a:solidFill>
              <a:schemeClr val="tx1"/>
            </a:solidFill>
          </a:ln>
          <a:effectLst/>
        </p:spPr>
      </p:pic>
      <p:sp>
        <p:nvSpPr>
          <p:cNvPr id="4" name="Title 1">
            <a:extLst>
              <a:ext uri="{FF2B5EF4-FFF2-40B4-BE49-F238E27FC236}">
                <a16:creationId xmlns:a16="http://schemas.microsoft.com/office/drawing/2014/main" id="{2E419229-27DA-8E36-8FD9-B6757D007984}"/>
              </a:ext>
            </a:extLst>
          </p:cNvPr>
          <p:cNvSpPr>
            <a:spLocks noGrp="1"/>
          </p:cNvSpPr>
          <p:nvPr>
            <p:ph type="title"/>
          </p:nvPr>
        </p:nvSpPr>
        <p:spPr>
          <a:xfrm>
            <a:off x="130175" y="127000"/>
            <a:ext cx="11915775" cy="881063"/>
          </a:xfrm>
        </p:spPr>
        <p:txBody>
          <a:bodyPr/>
          <a:lstStyle/>
          <a:p>
            <a:r>
              <a:rPr lang="en-US"/>
              <a:t>Biological Control: Parasitoid</a:t>
            </a:r>
          </a:p>
        </p:txBody>
      </p:sp>
      <p:sp>
        <p:nvSpPr>
          <p:cNvPr id="7" name="TextBox 6">
            <a:extLst>
              <a:ext uri="{FF2B5EF4-FFF2-40B4-BE49-F238E27FC236}">
                <a16:creationId xmlns:a16="http://schemas.microsoft.com/office/drawing/2014/main" id="{E4026B85-5CEF-A9A5-94F5-E01C7B77FC67}"/>
              </a:ext>
            </a:extLst>
          </p:cNvPr>
          <p:cNvSpPr txBox="1"/>
          <p:nvPr/>
        </p:nvSpPr>
        <p:spPr>
          <a:xfrm>
            <a:off x="6203576" y="4906109"/>
            <a:ext cx="505609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Encyrtid parasitoid wasp</a:t>
            </a:r>
          </a:p>
          <a:p>
            <a:pPr algn="ctr"/>
            <a:r>
              <a:rPr lang="en-US" i="1" dirty="0" err="1">
                <a:latin typeface="Arial" panose="020B0604020202020204" pitchFamily="34" charset="0"/>
                <a:cs typeface="Arial" panose="020B0604020202020204" pitchFamily="34" charset="0"/>
              </a:rPr>
              <a:t>Ooencyrtus</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kuvanae</a:t>
            </a:r>
            <a:endParaRPr lang="en-US"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5418068-25A3-36B4-739D-8004A12BB13C}"/>
              </a:ext>
            </a:extLst>
          </p:cNvPr>
          <p:cNvSpPr txBox="1"/>
          <p:nvPr/>
        </p:nvSpPr>
        <p:spPr>
          <a:xfrm>
            <a:off x="382971" y="1166842"/>
            <a:ext cx="537882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parasitoid wasp was introduced to the United States in 1908.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Was often used to control the spongy moth population through the egg life stage of spongy moths.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has also been found parasitizing the spotted lanternfly, but not a high rate.</a:t>
            </a:r>
          </a:p>
          <a:p>
            <a:pPr marL="1200150" lvl="2"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occurred in Pennsylvania in 2016</a:t>
            </a:r>
          </a:p>
        </p:txBody>
      </p:sp>
      <p:sp>
        <p:nvSpPr>
          <p:cNvPr id="9" name="TextBox 8">
            <a:extLst>
              <a:ext uri="{FF2B5EF4-FFF2-40B4-BE49-F238E27FC236}">
                <a16:creationId xmlns:a16="http://schemas.microsoft.com/office/drawing/2014/main" id="{06E22E7E-AF00-4E08-A34C-61FFF7860FF4}"/>
              </a:ext>
            </a:extLst>
          </p:cNvPr>
          <p:cNvSpPr txBox="1"/>
          <p:nvPr/>
        </p:nvSpPr>
        <p:spPr>
          <a:xfrm>
            <a:off x="130175" y="6216047"/>
            <a:ext cx="1177700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a:t>
            </a:r>
            <a:r>
              <a:rPr lang="en-US" sz="1400" b="0" i="0" dirty="0" err="1">
                <a:effectLst/>
                <a:latin typeface="Arial" panose="020B0604020202020204" pitchFamily="34" charset="0"/>
                <a:cs typeface="Arial" panose="020B0604020202020204" pitchFamily="34" charset="0"/>
              </a:rPr>
              <a:t>Gyorgy</a:t>
            </a:r>
            <a:r>
              <a:rPr lang="en-US" sz="1400" b="0" i="0" dirty="0">
                <a:effectLst/>
                <a:latin typeface="Arial" panose="020B0604020202020204" pitchFamily="34" charset="0"/>
                <a:cs typeface="Arial" panose="020B0604020202020204" pitchFamily="34" charset="0"/>
              </a:rPr>
              <a:t> </a:t>
            </a:r>
            <a:r>
              <a:rPr lang="en-US" sz="1400" b="0" i="0" dirty="0" err="1">
                <a:effectLst/>
                <a:latin typeface="Arial" panose="020B0604020202020204" pitchFamily="34" charset="0"/>
                <a:cs typeface="Arial" panose="020B0604020202020204" pitchFamily="34" charset="0"/>
              </a:rPr>
              <a:t>Csoka</a:t>
            </a:r>
            <a:r>
              <a:rPr lang="en-US" sz="1400" b="0" i="0" dirty="0">
                <a:effectLst/>
                <a:latin typeface="Arial" panose="020B0604020202020204" pitchFamily="34" charset="0"/>
                <a:cs typeface="Arial" panose="020B0604020202020204" pitchFamily="34" charset="0"/>
              </a:rPr>
              <a:t>, Hungary Forest Research Institute, Bugwood.org, #5371176</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544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D35A-5FC7-FD95-2359-754BACDDA20C}"/>
              </a:ext>
            </a:extLst>
          </p:cNvPr>
          <p:cNvSpPr>
            <a:spLocks noGrp="1"/>
          </p:cNvSpPr>
          <p:nvPr>
            <p:ph type="title"/>
          </p:nvPr>
        </p:nvSpPr>
        <p:spPr/>
        <p:txBody>
          <a:bodyPr/>
          <a:lstStyle/>
          <a:p>
            <a:r>
              <a:rPr lang="en-US" dirty="0"/>
              <a:t>Biological Control: Entomopathogenic Fungi</a:t>
            </a:r>
          </a:p>
        </p:txBody>
      </p:sp>
      <p:sp>
        <p:nvSpPr>
          <p:cNvPr id="3" name="Content Placeholder 2">
            <a:extLst>
              <a:ext uri="{FF2B5EF4-FFF2-40B4-BE49-F238E27FC236}">
                <a16:creationId xmlns:a16="http://schemas.microsoft.com/office/drawing/2014/main" id="{C9D19B58-7521-0927-90A3-C48B96AA0760}"/>
              </a:ext>
            </a:extLst>
          </p:cNvPr>
          <p:cNvSpPr>
            <a:spLocks noGrp="1"/>
          </p:cNvSpPr>
          <p:nvPr>
            <p:ph idx="1"/>
          </p:nvPr>
        </p:nvSpPr>
        <p:spPr>
          <a:xfrm>
            <a:off x="636238" y="1131055"/>
            <a:ext cx="5152577" cy="3605549"/>
          </a:xfrm>
        </p:spPr>
        <p:txBody>
          <a:bodyPr>
            <a:noAutofit/>
          </a:bodyPr>
          <a:lstStyle/>
          <a:p>
            <a:r>
              <a:rPr lang="en-US" sz="2000"/>
              <a:t>Entomopathogenic fungal pathogens are being researched for their ability to control population of spotted lanternfly. </a:t>
            </a:r>
          </a:p>
          <a:p>
            <a:pPr lvl="1"/>
            <a:r>
              <a:rPr lang="en-US" sz="2000" i="1"/>
              <a:t>Beauveria </a:t>
            </a:r>
            <a:r>
              <a:rPr lang="en-US" sz="2000" i="1" err="1"/>
              <a:t>bassiana</a:t>
            </a:r>
            <a:endParaRPr lang="en-US" sz="2000" i="1"/>
          </a:p>
          <a:p>
            <a:pPr lvl="2"/>
            <a:r>
              <a:rPr lang="en-US"/>
              <a:t>First evidence of fungus found to kill adult of spotted lanternfly in 2017 in Berks County, Pennsylvania.</a:t>
            </a:r>
          </a:p>
          <a:p>
            <a:pPr lvl="2"/>
            <a:r>
              <a:rPr lang="en-US"/>
              <a:t>Known to infect many sap-sucking pests like aphids, mealybugs, and scales in the </a:t>
            </a:r>
            <a:r>
              <a:rPr lang="en-US" err="1"/>
              <a:t>Hempiteran</a:t>
            </a:r>
            <a:r>
              <a:rPr lang="en-US"/>
              <a:t> order. </a:t>
            </a:r>
          </a:p>
          <a:p>
            <a:pPr lvl="2"/>
            <a:r>
              <a:rPr lang="en-US"/>
              <a:t>Still research to see how non-target insects may be affected and how to minimize infection of those non-target insects.</a:t>
            </a:r>
          </a:p>
        </p:txBody>
      </p:sp>
      <p:pic>
        <p:nvPicPr>
          <p:cNvPr id="1026" name="Picture 2">
            <a:extLst>
              <a:ext uri="{FF2B5EF4-FFF2-40B4-BE49-F238E27FC236}">
                <a16:creationId xmlns:a16="http://schemas.microsoft.com/office/drawing/2014/main" id="{8A8326AC-3CC8-B8DC-D25D-ED3840CC0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80" y="1131055"/>
            <a:ext cx="5152577" cy="3864433"/>
          </a:xfrm>
          <a:prstGeom prst="roundRect">
            <a:avLst>
              <a:gd name="adj" fmla="val 8594"/>
            </a:avLst>
          </a:prstGeom>
          <a:solidFill>
            <a:srgbClr val="FFFFFF">
              <a:shade val="85000"/>
            </a:srgbClr>
          </a:solidFill>
          <a:ln>
            <a:solidFill>
              <a:schemeClr val="tx1"/>
            </a:solidFill>
          </a:ln>
          <a:effectLst/>
        </p:spPr>
      </p:pic>
      <p:sp>
        <p:nvSpPr>
          <p:cNvPr id="4" name="TextBox 3">
            <a:extLst>
              <a:ext uri="{FF2B5EF4-FFF2-40B4-BE49-F238E27FC236}">
                <a16:creationId xmlns:a16="http://schemas.microsoft.com/office/drawing/2014/main" id="{8D5B5EC4-22B1-031A-B543-5BCA8B7A5392}"/>
              </a:ext>
            </a:extLst>
          </p:cNvPr>
          <p:cNvSpPr txBox="1"/>
          <p:nvPr/>
        </p:nvSpPr>
        <p:spPr>
          <a:xfrm>
            <a:off x="6171304" y="5035879"/>
            <a:ext cx="5479228"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Spotted lanternfly killed by entomopathogenic fungus, </a:t>
            </a:r>
            <a:r>
              <a:rPr lang="en-US" b="1" i="1">
                <a:latin typeface="Arial" panose="020B0604020202020204" pitchFamily="34" charset="0"/>
                <a:cs typeface="Arial" panose="020B0604020202020204" pitchFamily="34" charset="0"/>
              </a:rPr>
              <a:t>Beauveria </a:t>
            </a:r>
            <a:r>
              <a:rPr lang="en-US" b="1" i="1" err="1">
                <a:latin typeface="Arial" panose="020B0604020202020204" pitchFamily="34" charset="0"/>
                <a:cs typeface="Arial" panose="020B0604020202020204" pitchFamily="34" charset="0"/>
              </a:rPr>
              <a:t>bassiana</a:t>
            </a:r>
            <a:endParaRPr lang="en-US" b="1" i="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6036CB6-0E77-051A-C2FB-C11A4254108A}"/>
              </a:ext>
            </a:extLst>
          </p:cNvPr>
          <p:cNvSpPr txBox="1"/>
          <p:nvPr/>
        </p:nvSpPr>
        <p:spPr>
          <a:xfrm>
            <a:off x="186045" y="6282466"/>
            <a:ext cx="11819909" cy="261610"/>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Photo: Eric Clifton, 2021 –Dr. Ann Hajek Lab, Cornell University</a:t>
            </a:r>
          </a:p>
        </p:txBody>
      </p:sp>
    </p:spTree>
    <p:extLst>
      <p:ext uri="{BB962C8B-B14F-4D97-AF65-F5344CB8AC3E}">
        <p14:creationId xmlns:p14="http://schemas.microsoft.com/office/powerpoint/2010/main" val="2956647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4790-04F1-8306-C120-2A1B55C42DF7}"/>
              </a:ext>
            </a:extLst>
          </p:cNvPr>
          <p:cNvSpPr>
            <a:spLocks noGrp="1"/>
          </p:cNvSpPr>
          <p:nvPr>
            <p:ph type="title"/>
          </p:nvPr>
        </p:nvSpPr>
        <p:spPr/>
        <p:txBody>
          <a:bodyPr/>
          <a:lstStyle/>
          <a:p>
            <a:r>
              <a:rPr lang="en-US"/>
              <a:t>Chemical Control</a:t>
            </a:r>
          </a:p>
        </p:txBody>
      </p:sp>
      <p:sp>
        <p:nvSpPr>
          <p:cNvPr id="3" name="Content Placeholder 2">
            <a:extLst>
              <a:ext uri="{FF2B5EF4-FFF2-40B4-BE49-F238E27FC236}">
                <a16:creationId xmlns:a16="http://schemas.microsoft.com/office/drawing/2014/main" id="{A2FE65AF-693B-D1DE-11DE-1CF34840DD15}"/>
              </a:ext>
            </a:extLst>
          </p:cNvPr>
          <p:cNvSpPr>
            <a:spLocks noGrp="1"/>
          </p:cNvSpPr>
          <p:nvPr>
            <p:ph idx="1"/>
          </p:nvPr>
        </p:nvSpPr>
        <p:spPr>
          <a:xfrm>
            <a:off x="130628" y="1007707"/>
            <a:ext cx="4610201" cy="4351338"/>
          </a:xfrm>
        </p:spPr>
        <p:txBody>
          <a:bodyPr vert="horz" lIns="91440" tIns="45720" rIns="91440" bIns="45720" rtlCol="0" anchor="t">
            <a:noAutofit/>
          </a:bodyPr>
          <a:lstStyle/>
          <a:p>
            <a:r>
              <a:rPr lang="en-US" sz="1800" b="1"/>
              <a:t>Label is the law</a:t>
            </a:r>
          </a:p>
          <a:p>
            <a:pPr lvl="1"/>
            <a:r>
              <a:rPr lang="en-US" sz="1800"/>
              <a:t>Be mindful of </a:t>
            </a:r>
            <a:r>
              <a:rPr lang="en-US" sz="1800" b="1"/>
              <a:t>beneficial insects </a:t>
            </a:r>
            <a:r>
              <a:rPr lang="en-US" sz="1800"/>
              <a:t>and </a:t>
            </a:r>
            <a:r>
              <a:rPr lang="en-US" sz="1800" b="1"/>
              <a:t>non-target insects</a:t>
            </a:r>
            <a:r>
              <a:rPr lang="en-US" sz="1800"/>
              <a:t>.</a:t>
            </a:r>
          </a:p>
          <a:p>
            <a:r>
              <a:rPr lang="en-US" sz="1800"/>
              <a:t>Neem oil, insecticidal soap, horticultural spray oil </a:t>
            </a:r>
          </a:p>
          <a:p>
            <a:pPr lvl="1"/>
            <a:r>
              <a:rPr lang="en-US" sz="1800"/>
              <a:t>Target egg life stages</a:t>
            </a:r>
          </a:p>
          <a:p>
            <a:r>
              <a:rPr lang="en-US" sz="1800"/>
              <a:t>Natural pyrethrins</a:t>
            </a:r>
          </a:p>
          <a:p>
            <a:r>
              <a:rPr lang="en-US" sz="1800">
                <a:latin typeface="Arial"/>
                <a:cs typeface="Arial"/>
              </a:rPr>
              <a:t>Systemic insecticides: Professionals apply</a:t>
            </a:r>
            <a:endParaRPr lang="en-US" sz="1800"/>
          </a:p>
          <a:p>
            <a:pPr lvl="1"/>
            <a:r>
              <a:rPr lang="en-US" sz="1800"/>
              <a:t>Dinotefuran</a:t>
            </a:r>
          </a:p>
          <a:p>
            <a:pPr lvl="2"/>
            <a:r>
              <a:rPr lang="en-US" sz="1800"/>
              <a:t>Soil drench</a:t>
            </a:r>
          </a:p>
          <a:p>
            <a:pPr lvl="2"/>
            <a:r>
              <a:rPr lang="en-US" sz="1800"/>
              <a:t>Trunk spray </a:t>
            </a:r>
          </a:p>
          <a:p>
            <a:pPr lvl="2"/>
            <a:r>
              <a:rPr lang="en-US" sz="1800">
                <a:latin typeface="Arial"/>
                <a:cs typeface="Arial"/>
              </a:rPr>
              <a:t>Trunk injection – </a:t>
            </a:r>
            <a:r>
              <a:rPr lang="en-US" sz="1800" b="1">
                <a:latin typeface="Arial"/>
                <a:cs typeface="Arial"/>
              </a:rPr>
              <a:t>last resort</a:t>
            </a:r>
            <a:r>
              <a:rPr lang="en-US" sz="1800">
                <a:latin typeface="Arial"/>
                <a:cs typeface="Arial"/>
              </a:rPr>
              <a:t> </a:t>
            </a:r>
            <a:endParaRPr lang="en-US" sz="1800"/>
          </a:p>
          <a:p>
            <a:pPr lvl="1"/>
            <a:r>
              <a:rPr lang="en-US" sz="1800"/>
              <a:t>Imidacloprid</a:t>
            </a:r>
          </a:p>
          <a:p>
            <a:pPr lvl="2"/>
            <a:r>
              <a:rPr lang="en-US" sz="1800"/>
              <a:t>Soil drench </a:t>
            </a:r>
          </a:p>
          <a:p>
            <a:pPr lvl="2"/>
            <a:r>
              <a:rPr lang="en-US" sz="1800"/>
              <a:t>Trunk injection</a:t>
            </a:r>
          </a:p>
          <a:p>
            <a:pPr marL="914400" lvl="2" indent="0">
              <a:buNone/>
            </a:pPr>
            <a:endParaRPr lang="en-US" sz="1800"/>
          </a:p>
        </p:txBody>
      </p:sp>
      <p:pic>
        <p:nvPicPr>
          <p:cNvPr id="5" name="Picture 4" descr="A person in a forest picking up a tree&#10;&#10;Description automatically generated">
            <a:extLst>
              <a:ext uri="{FF2B5EF4-FFF2-40B4-BE49-F238E27FC236}">
                <a16:creationId xmlns:a16="http://schemas.microsoft.com/office/drawing/2014/main" id="{BB023ACE-68FA-F04A-D283-A9376119C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720" y="1654038"/>
            <a:ext cx="3499692" cy="2624769"/>
          </a:xfrm>
          <a:prstGeom prst="roundRect">
            <a:avLst>
              <a:gd name="adj" fmla="val 8594"/>
            </a:avLst>
          </a:prstGeom>
          <a:solidFill>
            <a:srgbClr val="FFFFFF">
              <a:shade val="85000"/>
            </a:srgbClr>
          </a:solidFill>
          <a:ln w="12700">
            <a:solidFill>
              <a:schemeClr val="tx1"/>
            </a:solidFill>
          </a:ln>
          <a:effectLst/>
        </p:spPr>
      </p:pic>
      <p:sp>
        <p:nvSpPr>
          <p:cNvPr id="6" name="TextBox 5">
            <a:extLst>
              <a:ext uri="{FF2B5EF4-FFF2-40B4-BE49-F238E27FC236}">
                <a16:creationId xmlns:a16="http://schemas.microsoft.com/office/drawing/2014/main" id="{7EDC01CB-069D-C16F-5D0C-7C6E82572427}"/>
              </a:ext>
            </a:extLst>
          </p:cNvPr>
          <p:cNvSpPr txBox="1"/>
          <p:nvPr/>
        </p:nvSpPr>
        <p:spPr>
          <a:xfrm>
            <a:off x="4560720" y="4295828"/>
            <a:ext cx="3492347"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Soil drenching - imidacloprid</a:t>
            </a:r>
          </a:p>
        </p:txBody>
      </p:sp>
      <p:sp>
        <p:nvSpPr>
          <p:cNvPr id="7" name="TextBox 6">
            <a:extLst>
              <a:ext uri="{FF2B5EF4-FFF2-40B4-BE49-F238E27FC236}">
                <a16:creationId xmlns:a16="http://schemas.microsoft.com/office/drawing/2014/main" id="{995C0178-5D5B-EF6E-6103-33388AE59CCF}"/>
              </a:ext>
            </a:extLst>
          </p:cNvPr>
          <p:cNvSpPr txBox="1"/>
          <p:nvPr/>
        </p:nvSpPr>
        <p:spPr>
          <a:xfrm>
            <a:off x="130628" y="6173458"/>
            <a:ext cx="11915192" cy="430887"/>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Photo: Great Smoky Mountains National Park Resource Management , USDI National Park Service, Bugwood.org, #UGA1344057; Great Smoky Mountains National Park Resource Management, USDI National Park Service, Bugwood.org, #UGA1344045</a:t>
            </a:r>
          </a:p>
        </p:txBody>
      </p:sp>
      <p:pic>
        <p:nvPicPr>
          <p:cNvPr id="9" name="Picture 8" descr="A couple of people in the forest&#10;&#10;Description automatically generated">
            <a:extLst>
              <a:ext uri="{FF2B5EF4-FFF2-40B4-BE49-F238E27FC236}">
                <a16:creationId xmlns:a16="http://schemas.microsoft.com/office/drawing/2014/main" id="{D5B0E0B4-F3FA-4045-F5AB-040AFBBC7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598" y="1671059"/>
            <a:ext cx="3499692" cy="2624769"/>
          </a:xfrm>
          <a:prstGeom prst="roundRect">
            <a:avLst>
              <a:gd name="adj" fmla="val 8594"/>
            </a:avLst>
          </a:prstGeom>
          <a:solidFill>
            <a:srgbClr val="FFFFFF">
              <a:shade val="85000"/>
            </a:srgbClr>
          </a:solidFill>
          <a:ln w="12700">
            <a:solidFill>
              <a:schemeClr val="tx1"/>
            </a:solidFill>
          </a:ln>
          <a:effectLst/>
        </p:spPr>
      </p:pic>
      <p:sp>
        <p:nvSpPr>
          <p:cNvPr id="10" name="TextBox 9">
            <a:extLst>
              <a:ext uri="{FF2B5EF4-FFF2-40B4-BE49-F238E27FC236}">
                <a16:creationId xmlns:a16="http://schemas.microsoft.com/office/drawing/2014/main" id="{B2CBD63D-F23F-3DBD-D1C0-E32CA2F08D2C}"/>
              </a:ext>
            </a:extLst>
          </p:cNvPr>
          <p:cNvSpPr txBox="1"/>
          <p:nvPr/>
        </p:nvSpPr>
        <p:spPr>
          <a:xfrm>
            <a:off x="8299598" y="4312849"/>
            <a:ext cx="3738878"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Stem injection – systemic insecticide</a:t>
            </a:r>
          </a:p>
        </p:txBody>
      </p:sp>
    </p:spTree>
    <p:extLst>
      <p:ext uri="{BB962C8B-B14F-4D97-AF65-F5344CB8AC3E}">
        <p14:creationId xmlns:p14="http://schemas.microsoft.com/office/powerpoint/2010/main" val="2793787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31A1-9CB6-39F2-B251-CA5BCD17ABED}"/>
              </a:ext>
            </a:extLst>
          </p:cNvPr>
          <p:cNvSpPr>
            <a:spLocks noGrp="1"/>
          </p:cNvSpPr>
          <p:nvPr>
            <p:ph type="title"/>
          </p:nvPr>
        </p:nvSpPr>
        <p:spPr>
          <a:xfrm>
            <a:off x="130628" y="127195"/>
            <a:ext cx="11915192" cy="740603"/>
          </a:xfrm>
        </p:spPr>
        <p:txBody>
          <a:bodyPr>
            <a:normAutofit/>
          </a:bodyPr>
          <a:lstStyle/>
          <a:p>
            <a:r>
              <a:rPr lang="en-US" sz="3200" dirty="0"/>
              <a:t>Factors to Consider in Chemical Control</a:t>
            </a:r>
          </a:p>
        </p:txBody>
      </p:sp>
      <p:sp>
        <p:nvSpPr>
          <p:cNvPr id="3" name="Content Placeholder 2">
            <a:extLst>
              <a:ext uri="{FF2B5EF4-FFF2-40B4-BE49-F238E27FC236}">
                <a16:creationId xmlns:a16="http://schemas.microsoft.com/office/drawing/2014/main" id="{97929067-59CA-9DA2-3B92-BE01A21C7229}"/>
              </a:ext>
            </a:extLst>
          </p:cNvPr>
          <p:cNvSpPr>
            <a:spLocks noGrp="1"/>
          </p:cNvSpPr>
          <p:nvPr>
            <p:ph idx="1"/>
          </p:nvPr>
        </p:nvSpPr>
        <p:spPr>
          <a:xfrm>
            <a:off x="146180" y="906198"/>
            <a:ext cx="5965372" cy="5489408"/>
          </a:xfrm>
        </p:spPr>
        <p:txBody>
          <a:bodyPr>
            <a:noAutofit/>
          </a:bodyPr>
          <a:lstStyle/>
          <a:p>
            <a:r>
              <a:rPr lang="en-US" sz="2000" dirty="0"/>
              <a:t>Risk of hurting </a:t>
            </a:r>
            <a:r>
              <a:rPr lang="en-US" sz="2000" b="1" dirty="0"/>
              <a:t>beneficial and pollinating insects</a:t>
            </a:r>
          </a:p>
          <a:p>
            <a:pPr lvl="1"/>
            <a:r>
              <a:rPr lang="en-US" sz="2000" dirty="0"/>
              <a:t>Do not apply during time of blooming/flowering </a:t>
            </a:r>
          </a:p>
          <a:p>
            <a:r>
              <a:rPr lang="en-US" sz="2000" b="1" dirty="0"/>
              <a:t>Chemical drift in air </a:t>
            </a:r>
            <a:r>
              <a:rPr lang="en-US" sz="2000" dirty="0"/>
              <a:t>of insecticides to unintended areas </a:t>
            </a:r>
          </a:p>
          <a:p>
            <a:r>
              <a:rPr lang="en-US" sz="2000" b="1" dirty="0"/>
              <a:t>Water contamination</a:t>
            </a:r>
          </a:p>
          <a:p>
            <a:r>
              <a:rPr lang="en-US" sz="2000" dirty="0"/>
              <a:t>Use the </a:t>
            </a:r>
            <a:r>
              <a:rPr lang="en-US" sz="2000" b="1" dirty="0"/>
              <a:t>right amount according to label</a:t>
            </a:r>
          </a:p>
          <a:p>
            <a:r>
              <a:rPr lang="en-US" sz="2000" dirty="0"/>
              <a:t>Use </a:t>
            </a:r>
            <a:r>
              <a:rPr lang="en-US" sz="2000" b="1" dirty="0"/>
              <a:t>a combination of insecticides </a:t>
            </a:r>
            <a:r>
              <a:rPr lang="en-US" sz="2000" dirty="0"/>
              <a:t>and not the same one to </a:t>
            </a:r>
            <a:r>
              <a:rPr lang="en-US" sz="2000" b="1" dirty="0"/>
              <a:t>reduce resistance by insects</a:t>
            </a:r>
          </a:p>
          <a:p>
            <a:r>
              <a:rPr lang="en-US" sz="2000" dirty="0"/>
              <a:t>Use least toxic insecticide</a:t>
            </a:r>
          </a:p>
          <a:p>
            <a:r>
              <a:rPr lang="en-US" sz="2000" dirty="0"/>
              <a:t>Wearing proper </a:t>
            </a:r>
            <a:r>
              <a:rPr lang="en-US" sz="2000" b="1" dirty="0"/>
              <a:t>personal protective equipment </a:t>
            </a:r>
          </a:p>
          <a:p>
            <a:pPr lvl="1"/>
            <a:r>
              <a:rPr lang="en-US" sz="2000" dirty="0"/>
              <a:t>Contact extension office to ask about recommendations for certain chemicals to apply </a:t>
            </a:r>
          </a:p>
          <a:p>
            <a:pPr marL="457200" lvl="1" indent="0">
              <a:buNone/>
            </a:pPr>
            <a:endParaRPr lang="en-US" sz="2000" dirty="0"/>
          </a:p>
        </p:txBody>
      </p:sp>
      <p:pic>
        <p:nvPicPr>
          <p:cNvPr id="5" name="Picture 4" descr="A bee on a purple flower&#10;&#10;Description automatically generated">
            <a:extLst>
              <a:ext uri="{FF2B5EF4-FFF2-40B4-BE49-F238E27FC236}">
                <a16:creationId xmlns:a16="http://schemas.microsoft.com/office/drawing/2014/main" id="{9D55E2CD-9739-342D-59F5-95354BB86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079" y="867798"/>
            <a:ext cx="2756956" cy="2158431"/>
          </a:xfrm>
          <a:prstGeom prst="roundRect">
            <a:avLst>
              <a:gd name="adj" fmla="val 8594"/>
            </a:avLst>
          </a:prstGeom>
          <a:solidFill>
            <a:srgbClr val="FFFFFF">
              <a:shade val="85000"/>
            </a:srgbClr>
          </a:solidFill>
          <a:ln w="12700">
            <a:solidFill>
              <a:schemeClr val="tx1"/>
            </a:solidFill>
          </a:ln>
          <a:effectLst/>
        </p:spPr>
      </p:pic>
      <p:sp>
        <p:nvSpPr>
          <p:cNvPr id="7" name="TextBox 6">
            <a:extLst>
              <a:ext uri="{FF2B5EF4-FFF2-40B4-BE49-F238E27FC236}">
                <a16:creationId xmlns:a16="http://schemas.microsoft.com/office/drawing/2014/main" id="{03D89D0D-B432-83EE-CBEA-8D14469CAFA4}"/>
              </a:ext>
            </a:extLst>
          </p:cNvPr>
          <p:cNvSpPr txBox="1"/>
          <p:nvPr/>
        </p:nvSpPr>
        <p:spPr>
          <a:xfrm>
            <a:off x="130628" y="6172200"/>
            <a:ext cx="11625943" cy="430887"/>
          </a:xfrm>
          <a:prstGeom prst="rect">
            <a:avLst/>
          </a:prstGeom>
          <a:noFill/>
        </p:spPr>
        <p:txBody>
          <a:bodyPr wrap="square" rtlCol="0">
            <a:spAutoFit/>
          </a:bodyPr>
          <a:lstStyle/>
          <a:p>
            <a:r>
              <a:rPr lang="en-US" sz="1050" err="1">
                <a:latin typeface="Arial" panose="020B0604020202020204" pitchFamily="34" charset="0"/>
                <a:cs typeface="Arial" panose="020B0604020202020204" pitchFamily="34" charset="0"/>
              </a:rPr>
              <a:t>Photo:Juan</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Campá</a:t>
            </a:r>
            <a:r>
              <a:rPr lang="en-US" sz="1050">
                <a:latin typeface="Arial" panose="020B0604020202020204" pitchFamily="34" charset="0"/>
                <a:cs typeface="Arial" panose="020B0604020202020204" pitchFamily="34" charset="0"/>
              </a:rPr>
              <a:t>, MGAP, Bugwood.org, #5548578; James H. Miller, USDA Forest Service, Bugwood.org, #5422105; USDA Forest Service - Region 8 - Southern , USDA Forest Service, Bugwood.org, #UGA1518072</a:t>
            </a:r>
          </a:p>
        </p:txBody>
      </p:sp>
      <p:pic>
        <p:nvPicPr>
          <p:cNvPr id="9" name="Picture 8" descr="A person holding a radio antenna&#10;&#10;Description automatically generated">
            <a:extLst>
              <a:ext uri="{FF2B5EF4-FFF2-40B4-BE49-F238E27FC236}">
                <a16:creationId xmlns:a16="http://schemas.microsoft.com/office/drawing/2014/main" id="{9D335F80-ED2B-B711-F02F-793996FBD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121" y="1320957"/>
            <a:ext cx="2341440" cy="3715343"/>
          </a:xfrm>
          <a:prstGeom prst="roundRect">
            <a:avLst>
              <a:gd name="adj" fmla="val 8594"/>
            </a:avLst>
          </a:prstGeom>
          <a:solidFill>
            <a:srgbClr val="FFFFFF">
              <a:shade val="85000"/>
            </a:srgbClr>
          </a:solidFill>
          <a:ln w="12700">
            <a:solidFill>
              <a:schemeClr val="tx1"/>
            </a:solidFill>
          </a:ln>
          <a:effectLst/>
        </p:spPr>
      </p:pic>
      <p:pic>
        <p:nvPicPr>
          <p:cNvPr id="11" name="Picture 10" descr="A person wearing a gas mask and gloves&#10;&#10;Description automatically generated">
            <a:extLst>
              <a:ext uri="{FF2B5EF4-FFF2-40B4-BE49-F238E27FC236}">
                <a16:creationId xmlns:a16="http://schemas.microsoft.com/office/drawing/2014/main" id="{89DA765A-6537-205C-0015-D0FCEBE0E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196" y="3178629"/>
            <a:ext cx="2688408" cy="2993571"/>
          </a:xfrm>
          <a:prstGeom prst="roundRect">
            <a:avLst>
              <a:gd name="adj" fmla="val 8594"/>
            </a:avLst>
          </a:prstGeom>
          <a:solidFill>
            <a:srgbClr val="FFFFFF">
              <a:shade val="85000"/>
            </a:srgbClr>
          </a:solidFill>
          <a:ln w="12700">
            <a:solidFill>
              <a:schemeClr val="tx1"/>
            </a:solidFill>
          </a:ln>
          <a:effectLst/>
        </p:spPr>
      </p:pic>
    </p:spTree>
    <p:extLst>
      <p:ext uri="{BB962C8B-B14F-4D97-AF65-F5344CB8AC3E}">
        <p14:creationId xmlns:p14="http://schemas.microsoft.com/office/powerpoint/2010/main" val="278086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5CA0-F8A6-9508-6169-DFA2DF58E2B4}"/>
              </a:ext>
            </a:extLst>
          </p:cNvPr>
          <p:cNvSpPr>
            <a:spLocks noGrp="1"/>
          </p:cNvSpPr>
          <p:nvPr>
            <p:ph type="title"/>
          </p:nvPr>
        </p:nvSpPr>
        <p:spPr/>
        <p:txBody>
          <a:bodyPr>
            <a:normAutofit/>
          </a:bodyPr>
          <a:lstStyle/>
          <a:p>
            <a:r>
              <a:rPr lang="en-US"/>
              <a:t>Reporting to UF/IFAS Faculty in Florida</a:t>
            </a:r>
          </a:p>
        </p:txBody>
      </p:sp>
      <p:sp>
        <p:nvSpPr>
          <p:cNvPr id="3" name="Content Placeholder 2">
            <a:extLst>
              <a:ext uri="{FF2B5EF4-FFF2-40B4-BE49-F238E27FC236}">
                <a16:creationId xmlns:a16="http://schemas.microsoft.com/office/drawing/2014/main" id="{2382A5FE-4141-C396-4424-5C6B81AE9C13}"/>
              </a:ext>
            </a:extLst>
          </p:cNvPr>
          <p:cNvSpPr>
            <a:spLocks noGrp="1"/>
          </p:cNvSpPr>
          <p:nvPr>
            <p:ph idx="1"/>
          </p:nvPr>
        </p:nvSpPr>
        <p:spPr>
          <a:xfrm>
            <a:off x="733943" y="1186816"/>
            <a:ext cx="6920622" cy="5053728"/>
          </a:xfrm>
        </p:spPr>
        <p:txBody>
          <a:bodyPr>
            <a:normAutofit fontScale="92500"/>
          </a:bodyPr>
          <a:lstStyle/>
          <a:p>
            <a:r>
              <a:rPr lang="en-US"/>
              <a:t>Local county extension office</a:t>
            </a:r>
          </a:p>
          <a:p>
            <a:pPr marL="0" indent="0">
              <a:buNone/>
            </a:pPr>
            <a:r>
              <a:rPr lang="en-US">
                <a:hlinkClick r:id="rId3"/>
              </a:rPr>
              <a:t>https://sfyl.ifas.ufl.edu/find-your-local-office/</a:t>
            </a:r>
            <a:r>
              <a:rPr lang="en-US"/>
              <a:t> </a:t>
            </a:r>
          </a:p>
          <a:p>
            <a:r>
              <a:rPr lang="en-US"/>
              <a:t>Insect ID Lab - Dr. Lyle Buss</a:t>
            </a:r>
          </a:p>
          <a:p>
            <a:pPr marL="0" indent="0">
              <a:buNone/>
            </a:pPr>
            <a:r>
              <a:rPr lang="en-US">
                <a:hlinkClick r:id="rId4"/>
              </a:rPr>
              <a:t>http://entnemdept.ufl.edu/insectid/</a:t>
            </a:r>
            <a:r>
              <a:rPr lang="en-US"/>
              <a:t> </a:t>
            </a:r>
          </a:p>
          <a:p>
            <a:r>
              <a:rPr lang="en-US"/>
              <a:t>Nematode Diagnostic Lab - Dr. Billy Crow</a:t>
            </a:r>
          </a:p>
          <a:p>
            <a:pPr marL="0" indent="0">
              <a:buNone/>
            </a:pPr>
            <a:r>
              <a:rPr lang="en-US">
                <a:hlinkClick r:id="rId5"/>
              </a:rPr>
              <a:t>http://nematology.ifas.ufl.edu/assaylab/index.html</a:t>
            </a:r>
            <a:r>
              <a:rPr lang="en-US"/>
              <a:t>   </a:t>
            </a:r>
          </a:p>
          <a:p>
            <a:r>
              <a:rPr lang="en-US"/>
              <a:t>Plant Diagnostic Center - Dr. Carrie Harmon</a:t>
            </a:r>
          </a:p>
          <a:p>
            <a:pPr marL="0" indent="0">
              <a:buNone/>
            </a:pPr>
            <a:r>
              <a:rPr lang="en-US">
                <a:hlinkClick r:id="rId6"/>
              </a:rPr>
              <a:t>https://plantpath.ifas.ufl.edu/extension/plant-diagnostic-center/</a:t>
            </a:r>
            <a:r>
              <a:rPr lang="en-US"/>
              <a:t> </a:t>
            </a:r>
          </a:p>
        </p:txBody>
      </p:sp>
      <p:pic>
        <p:nvPicPr>
          <p:cNvPr id="4" name="Picture 3">
            <a:extLst>
              <a:ext uri="{FF2B5EF4-FFF2-40B4-BE49-F238E27FC236}">
                <a16:creationId xmlns:a16="http://schemas.microsoft.com/office/drawing/2014/main" id="{DD16CF61-C499-4965-DA40-A980206CDF16}"/>
              </a:ext>
            </a:extLst>
          </p:cNvPr>
          <p:cNvPicPr>
            <a:picLocks noChangeAspect="1"/>
          </p:cNvPicPr>
          <p:nvPr/>
        </p:nvPicPr>
        <p:blipFill>
          <a:blip r:embed="rId7"/>
          <a:stretch>
            <a:fillRect/>
          </a:stretch>
        </p:blipFill>
        <p:spPr>
          <a:xfrm>
            <a:off x="7394175" y="1585579"/>
            <a:ext cx="4797825" cy="3686842"/>
          </a:xfrm>
          <a:prstGeom prst="rect">
            <a:avLst/>
          </a:prstGeom>
        </p:spPr>
      </p:pic>
    </p:spTree>
    <p:extLst>
      <p:ext uri="{BB962C8B-B14F-4D97-AF65-F5344CB8AC3E}">
        <p14:creationId xmlns:p14="http://schemas.microsoft.com/office/powerpoint/2010/main" val="302720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65FD-6814-55E5-0353-CAA7109E7F94}"/>
              </a:ext>
            </a:extLst>
          </p:cNvPr>
          <p:cNvSpPr>
            <a:spLocks noGrp="1"/>
          </p:cNvSpPr>
          <p:nvPr>
            <p:ph type="title"/>
          </p:nvPr>
        </p:nvSpPr>
        <p:spPr/>
        <p:txBody>
          <a:bodyPr>
            <a:normAutofit/>
          </a:bodyPr>
          <a:lstStyle/>
          <a:p>
            <a:r>
              <a:rPr lang="en-US"/>
              <a:t>Reporting to FDACS-DPI in Florida</a:t>
            </a:r>
          </a:p>
        </p:txBody>
      </p:sp>
      <p:sp>
        <p:nvSpPr>
          <p:cNvPr id="3" name="Content Placeholder 2">
            <a:extLst>
              <a:ext uri="{FF2B5EF4-FFF2-40B4-BE49-F238E27FC236}">
                <a16:creationId xmlns:a16="http://schemas.microsoft.com/office/drawing/2014/main" id="{0469D6CA-B4CE-FCE8-E7D4-95C6A2C90885}"/>
              </a:ext>
            </a:extLst>
          </p:cNvPr>
          <p:cNvSpPr>
            <a:spLocks noGrp="1"/>
          </p:cNvSpPr>
          <p:nvPr>
            <p:ph idx="1"/>
          </p:nvPr>
        </p:nvSpPr>
        <p:spPr>
          <a:xfrm>
            <a:off x="619250" y="1445092"/>
            <a:ext cx="10936440" cy="3971217"/>
          </a:xfrm>
        </p:spPr>
        <p:txBody>
          <a:bodyPr>
            <a:normAutofit/>
          </a:bodyPr>
          <a:lstStyle/>
          <a:p>
            <a:pPr marL="0" indent="0">
              <a:buNone/>
            </a:pPr>
            <a:r>
              <a:rPr lang="en-US"/>
              <a:t>Florida Department of Agriculture and Consumer Services (FDACS) - Division of Plant Industry (DPI)</a:t>
            </a:r>
          </a:p>
          <a:p>
            <a:r>
              <a:rPr lang="en-US"/>
              <a:t>FDACS, DPI Responsibility</a:t>
            </a:r>
          </a:p>
          <a:p>
            <a:pPr lvl="1"/>
            <a:r>
              <a:rPr lang="en-US"/>
              <a:t>Announcing detection or establishment of new invasive species.</a:t>
            </a:r>
          </a:p>
          <a:p>
            <a:pPr lvl="1"/>
            <a:r>
              <a:rPr lang="en-US"/>
              <a:t>Reporting is a legal obligation under Florida Statute 581.091.   </a:t>
            </a:r>
          </a:p>
          <a:p>
            <a:r>
              <a:rPr lang="en-US"/>
              <a:t>Submission Form</a:t>
            </a:r>
          </a:p>
          <a:p>
            <a:pPr lvl="1"/>
            <a:r>
              <a:rPr lang="en-US">
                <a:hlinkClick r:id="rId3"/>
              </a:rPr>
              <a:t>http://forms.freshfromflorida.com/08400.pdf</a:t>
            </a:r>
            <a:r>
              <a:rPr lang="en-US"/>
              <a:t> </a:t>
            </a:r>
          </a:p>
          <a:p>
            <a:pPr lvl="1"/>
            <a:r>
              <a:rPr lang="en-US">
                <a:hlinkClick r:id="rId4"/>
              </a:rPr>
              <a:t>https://www.fdacs.gov/Agriculture-Industry/Pests-and-Diseases/How-to-Submit-a-Sample-for-Identification</a:t>
            </a:r>
            <a:r>
              <a:rPr lang="en-US"/>
              <a:t> </a:t>
            </a:r>
          </a:p>
        </p:txBody>
      </p:sp>
    </p:spTree>
    <p:extLst>
      <p:ext uri="{BB962C8B-B14F-4D97-AF65-F5344CB8AC3E}">
        <p14:creationId xmlns:p14="http://schemas.microsoft.com/office/powerpoint/2010/main" val="1840737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894F-B9D4-D132-E26A-FE8993D518C5}"/>
              </a:ext>
            </a:extLst>
          </p:cNvPr>
          <p:cNvSpPr>
            <a:spLocks noGrp="1"/>
          </p:cNvSpPr>
          <p:nvPr>
            <p:ph type="title"/>
          </p:nvPr>
        </p:nvSpPr>
        <p:spPr/>
        <p:txBody>
          <a:bodyPr>
            <a:normAutofit/>
          </a:bodyPr>
          <a:lstStyle/>
          <a:p>
            <a:r>
              <a:rPr lang="en-US"/>
              <a:t>FDACS, DPI Contact</a:t>
            </a:r>
          </a:p>
        </p:txBody>
      </p:sp>
      <p:sp>
        <p:nvSpPr>
          <p:cNvPr id="3" name="Content Placeholder 2">
            <a:extLst>
              <a:ext uri="{FF2B5EF4-FFF2-40B4-BE49-F238E27FC236}">
                <a16:creationId xmlns:a16="http://schemas.microsoft.com/office/drawing/2014/main" id="{E87A7C7A-1274-7597-CEE4-B6380A8A44A2}"/>
              </a:ext>
            </a:extLst>
          </p:cNvPr>
          <p:cNvSpPr>
            <a:spLocks noGrp="1"/>
          </p:cNvSpPr>
          <p:nvPr>
            <p:ph idx="1"/>
          </p:nvPr>
        </p:nvSpPr>
        <p:spPr>
          <a:xfrm>
            <a:off x="695418" y="1253331"/>
            <a:ext cx="10785612" cy="4351338"/>
          </a:xfrm>
        </p:spPr>
        <p:txBody>
          <a:bodyPr vert="horz" lIns="91440" tIns="45720" rIns="91440" bIns="45720" rtlCol="0" anchor="t">
            <a:normAutofit fontScale="92500" lnSpcReduction="20000"/>
          </a:bodyPr>
          <a:lstStyle/>
          <a:p>
            <a:r>
              <a:rPr lang="en-US">
                <a:latin typeface="Arial"/>
                <a:cs typeface="Arial"/>
              </a:rPr>
              <a:t>Dr. Leroy </a:t>
            </a:r>
            <a:r>
              <a:rPr lang="en-US" err="1">
                <a:latin typeface="Arial"/>
                <a:cs typeface="Arial"/>
              </a:rPr>
              <a:t>Whilby</a:t>
            </a:r>
            <a:r>
              <a:rPr lang="en-US">
                <a:latin typeface="Arial"/>
                <a:cs typeface="Arial"/>
              </a:rPr>
              <a:t>, Bureau Chief-Entomology, Nematology and Plant Pathology</a:t>
            </a:r>
          </a:p>
          <a:p>
            <a:pPr lvl="1"/>
            <a:r>
              <a:rPr lang="en-US">
                <a:latin typeface="Arial"/>
                <a:cs typeface="Arial"/>
              </a:rPr>
              <a:t>352-395-4661</a:t>
            </a:r>
          </a:p>
          <a:p>
            <a:pPr lvl="1"/>
            <a:r>
              <a:rPr lang="en-US">
                <a:latin typeface="Arial"/>
                <a:cs typeface="Arial"/>
                <a:hlinkClick r:id="rId3"/>
              </a:rPr>
              <a:t>Leroy.whilby@freshfromflorida.com</a:t>
            </a:r>
            <a:br>
              <a:rPr lang="en-US">
                <a:latin typeface="Arial"/>
                <a:cs typeface="Arial"/>
              </a:rPr>
            </a:br>
            <a:endParaRPr lang="en-US"/>
          </a:p>
          <a:p>
            <a:r>
              <a:rPr lang="en-US">
                <a:latin typeface="Arial"/>
                <a:cs typeface="Arial"/>
              </a:rPr>
              <a:t>Dr. Paul </a:t>
            </a:r>
            <a:r>
              <a:rPr lang="en-US" err="1">
                <a:latin typeface="Arial"/>
                <a:cs typeface="Arial"/>
              </a:rPr>
              <a:t>Skelley</a:t>
            </a:r>
            <a:r>
              <a:rPr lang="en-US">
                <a:latin typeface="Arial"/>
                <a:cs typeface="Arial"/>
              </a:rPr>
              <a:t>, Assistant Chief-Entomology, Nematology and Plant Pathology</a:t>
            </a:r>
          </a:p>
          <a:p>
            <a:pPr lvl="1"/>
            <a:r>
              <a:rPr lang="en-US">
                <a:latin typeface="Arial"/>
                <a:cs typeface="Arial"/>
              </a:rPr>
              <a:t>352-395-4678</a:t>
            </a:r>
          </a:p>
          <a:p>
            <a:pPr lvl="1"/>
            <a:r>
              <a:rPr lang="en-US">
                <a:latin typeface="Arial"/>
                <a:cs typeface="Arial"/>
                <a:hlinkClick r:id="rId4"/>
              </a:rPr>
              <a:t>Paul.skelley@freshfromflorida.com</a:t>
            </a:r>
            <a:br>
              <a:rPr lang="en-US">
                <a:latin typeface="Arial"/>
                <a:cs typeface="Arial"/>
              </a:rPr>
            </a:br>
            <a:endParaRPr lang="en-US"/>
          </a:p>
          <a:p>
            <a:r>
              <a:rPr lang="en-US">
                <a:latin typeface="Arial"/>
                <a:cs typeface="Arial"/>
              </a:rPr>
              <a:t>Division of Plant Industry Hotline</a:t>
            </a:r>
          </a:p>
          <a:p>
            <a:pPr lvl="1"/>
            <a:r>
              <a:rPr lang="en-US">
                <a:latin typeface="Arial"/>
                <a:cs typeface="Arial"/>
              </a:rPr>
              <a:t>1-888-397-1517</a:t>
            </a:r>
          </a:p>
          <a:p>
            <a:pPr lvl="1"/>
            <a:r>
              <a:rPr lang="en-US">
                <a:latin typeface="Arial"/>
                <a:cs typeface="Arial"/>
              </a:rPr>
              <a:t>DPIHelpline@FDACS.gov</a:t>
            </a:r>
          </a:p>
        </p:txBody>
      </p:sp>
    </p:spTree>
    <p:extLst>
      <p:ext uri="{BB962C8B-B14F-4D97-AF65-F5344CB8AC3E}">
        <p14:creationId xmlns:p14="http://schemas.microsoft.com/office/powerpoint/2010/main" val="114681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6EC18-9508-1564-169E-AD43A3D24362}"/>
              </a:ext>
            </a:extLst>
          </p:cNvPr>
          <p:cNvSpPr>
            <a:spLocks noGrp="1"/>
          </p:cNvSpPr>
          <p:nvPr>
            <p:ph type="body" sz="quarter" idx="17"/>
          </p:nvPr>
        </p:nvSpPr>
        <p:spPr>
          <a:xfrm>
            <a:off x="474870" y="353989"/>
            <a:ext cx="11043652" cy="503917"/>
          </a:xfrm>
        </p:spPr>
        <p:txBody>
          <a:bodyPr>
            <a:noAutofit/>
          </a:bodyPr>
          <a:lstStyle/>
          <a:p>
            <a:pPr marL="0" indent="0" algn="ctr">
              <a:buNone/>
            </a:pPr>
            <a:r>
              <a:rPr lang="en-US" sz="4000">
                <a:solidFill>
                  <a:schemeClr val="tx1"/>
                </a:solidFill>
              </a:rPr>
              <a:t>Spotted Lanternfly</a:t>
            </a:r>
          </a:p>
        </p:txBody>
      </p:sp>
      <p:sp>
        <p:nvSpPr>
          <p:cNvPr id="3" name="Content Placeholder 2">
            <a:extLst>
              <a:ext uri="{FF2B5EF4-FFF2-40B4-BE49-F238E27FC236}">
                <a16:creationId xmlns:a16="http://schemas.microsoft.com/office/drawing/2014/main" id="{D43244C8-A1DA-288D-23C1-8608C43CB6E4}"/>
              </a:ext>
            </a:extLst>
          </p:cNvPr>
          <p:cNvSpPr>
            <a:spLocks noGrp="1"/>
          </p:cNvSpPr>
          <p:nvPr>
            <p:ph sz="half" idx="1"/>
          </p:nvPr>
        </p:nvSpPr>
        <p:spPr>
          <a:xfrm>
            <a:off x="551071" y="1354182"/>
            <a:ext cx="4851814" cy="3928688"/>
          </a:xfrm>
        </p:spPr>
        <p:txBody>
          <a:bodyPr vert="horz" lIns="91440" tIns="45720" rIns="91440" bIns="45720" rtlCol="0" anchor="t">
            <a:normAutofit fontScale="92500" lnSpcReduction="10000"/>
          </a:bodyPr>
          <a:lstStyle/>
          <a:p>
            <a:pPr marL="276860" indent="-276860"/>
            <a:r>
              <a:rPr lang="en-US"/>
              <a:t>Native to China, India, and Vietnam</a:t>
            </a:r>
          </a:p>
          <a:p>
            <a:pPr marL="276860" indent="-276860">
              <a:buClr>
                <a:srgbClr val="000000"/>
              </a:buClr>
            </a:pPr>
            <a:r>
              <a:rPr lang="en-US" sz="2650">
                <a:latin typeface="Arial"/>
                <a:cs typeface="Arial"/>
              </a:rPr>
              <a:t>Order Hemiptera: true bug, not a moth</a:t>
            </a:r>
            <a:endParaRPr lang="en-US" sz="2650"/>
          </a:p>
          <a:p>
            <a:pPr marL="276860" indent="-276860"/>
            <a:r>
              <a:rPr lang="en-US"/>
              <a:t>First U.S. detection was in Pennsylvania in 2014</a:t>
            </a:r>
          </a:p>
          <a:p>
            <a:pPr marL="623570" lvl="1" indent="-346075"/>
            <a:r>
              <a:rPr lang="en-US" sz="2400">
                <a:latin typeface="Arial"/>
                <a:cs typeface="Arial"/>
              </a:rPr>
              <a:t>Berks County</a:t>
            </a:r>
          </a:p>
          <a:p>
            <a:pPr marL="276860" indent="-276860"/>
            <a:r>
              <a:rPr lang="en-US" sz="2650">
                <a:latin typeface="Arial"/>
                <a:cs typeface="Arial"/>
              </a:rPr>
              <a:t>Invasive species</a:t>
            </a:r>
          </a:p>
          <a:p>
            <a:pPr marL="276860" indent="-276860">
              <a:buClr>
                <a:srgbClr val="000000"/>
              </a:buClr>
            </a:pPr>
            <a:r>
              <a:rPr lang="en-US" sz="2650">
                <a:latin typeface="Arial"/>
                <a:cs typeface="Arial"/>
              </a:rPr>
              <a:t>Pest of hardwood and fruit trees (Sap feeder)</a:t>
            </a:r>
          </a:p>
          <a:p>
            <a:pPr marL="276860" indent="-276860"/>
            <a:endParaRPr lang="en-US"/>
          </a:p>
        </p:txBody>
      </p:sp>
      <p:pic>
        <p:nvPicPr>
          <p:cNvPr id="4" name="Picture 3" descr="Fourth instar nymph of spotted lanternfly on a tree limb.">
            <a:extLst>
              <a:ext uri="{FF2B5EF4-FFF2-40B4-BE49-F238E27FC236}">
                <a16:creationId xmlns:a16="http://schemas.microsoft.com/office/drawing/2014/main" id="{0D14D358-9E5D-1019-D08B-A100A1E00F57}"/>
              </a:ext>
            </a:extLst>
          </p:cNvPr>
          <p:cNvPicPr>
            <a:picLocks noChangeAspect="1"/>
          </p:cNvPicPr>
          <p:nvPr/>
        </p:nvPicPr>
        <p:blipFill>
          <a:blip r:embed="rId3" cstate="print">
            <a:extLst>
              <a:ext uri="{28A0092B-C50C-407E-A947-70E740481C1C}">
                <a14:useLocalDpi xmlns:a14="http://schemas.microsoft.com/office/drawing/2010/main" val="0"/>
              </a:ext>
            </a:extLst>
          </a:blip>
          <a:srcRect t="6839" b="6839"/>
          <a:stretch/>
        </p:blipFill>
        <p:spPr>
          <a:xfrm>
            <a:off x="5638832" y="1295550"/>
            <a:ext cx="6108423" cy="3987320"/>
          </a:xfrm>
          <a:prstGeom prst="roundRect">
            <a:avLst/>
          </a:prstGeom>
          <a:ln w="12700" cmpd="sng">
            <a:solidFill>
              <a:srgbClr val="000000"/>
            </a:solidFill>
          </a:ln>
        </p:spPr>
      </p:pic>
      <p:sp>
        <p:nvSpPr>
          <p:cNvPr id="5" name="TextBox 6">
            <a:extLst>
              <a:ext uri="{FF2B5EF4-FFF2-40B4-BE49-F238E27FC236}">
                <a16:creationId xmlns:a16="http://schemas.microsoft.com/office/drawing/2014/main" id="{8ABC484A-BA13-08B2-220C-BFA2EBA29F07}"/>
              </a:ext>
            </a:extLst>
          </p:cNvPr>
          <p:cNvSpPr txBox="1">
            <a:spLocks noChangeArrowheads="1"/>
          </p:cNvSpPr>
          <p:nvPr/>
        </p:nvSpPr>
        <p:spPr bwMode="auto">
          <a:xfrm>
            <a:off x="108943" y="6273179"/>
            <a:ext cx="651131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50" dirty="0">
                <a:latin typeface="Arial" panose="020B0604020202020204" pitchFamily="34" charset="0"/>
                <a:cs typeface="Arial" panose="020B0604020202020204" pitchFamily="34" charset="0"/>
              </a:rPr>
              <a:t>Photo: U.S. Department of Agriculture, Stephen Ausmus, Flickr.com, Flickr 20180720-ARS-SRA-d4020-09  </a:t>
            </a:r>
          </a:p>
        </p:txBody>
      </p:sp>
      <p:sp>
        <p:nvSpPr>
          <p:cNvPr id="6" name="TextBox 5">
            <a:extLst>
              <a:ext uri="{FF2B5EF4-FFF2-40B4-BE49-F238E27FC236}">
                <a16:creationId xmlns:a16="http://schemas.microsoft.com/office/drawing/2014/main" id="{5501D89C-257F-3556-9331-160E7D1B3381}"/>
              </a:ext>
            </a:extLst>
          </p:cNvPr>
          <p:cNvSpPr txBox="1"/>
          <p:nvPr/>
        </p:nvSpPr>
        <p:spPr>
          <a:xfrm>
            <a:off x="5746407" y="5431971"/>
            <a:ext cx="589327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Spotted Lanternfly – adult and 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instar nymph</a:t>
            </a:r>
          </a:p>
        </p:txBody>
      </p:sp>
      <p:cxnSp>
        <p:nvCxnSpPr>
          <p:cNvPr id="8" name="Straight Arrow Connector 7">
            <a:extLst>
              <a:ext uri="{FF2B5EF4-FFF2-40B4-BE49-F238E27FC236}">
                <a16:creationId xmlns:a16="http://schemas.microsoft.com/office/drawing/2014/main" id="{56224153-5A8E-A9C0-31EF-28B5C1800BC2}"/>
              </a:ext>
            </a:extLst>
          </p:cNvPr>
          <p:cNvCxnSpPr>
            <a:cxnSpLocks/>
          </p:cNvCxnSpPr>
          <p:nvPr/>
        </p:nvCxnSpPr>
        <p:spPr>
          <a:xfrm flipH="1" flipV="1">
            <a:off x="10341429" y="4790005"/>
            <a:ext cx="413657" cy="6419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F0DC3B-DE11-7E68-5CE1-8E2449E9C199}"/>
              </a:ext>
            </a:extLst>
          </p:cNvPr>
          <p:cNvCxnSpPr>
            <a:cxnSpLocks/>
          </p:cNvCxnSpPr>
          <p:nvPr/>
        </p:nvCxnSpPr>
        <p:spPr>
          <a:xfrm flipH="1" flipV="1">
            <a:off x="8567057" y="3244559"/>
            <a:ext cx="125986" cy="21874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509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4598-CB08-9AA5-E60E-26E3CF7D2CA2}"/>
              </a:ext>
            </a:extLst>
          </p:cNvPr>
          <p:cNvSpPr>
            <a:spLocks noGrp="1"/>
          </p:cNvSpPr>
          <p:nvPr>
            <p:ph type="title"/>
          </p:nvPr>
        </p:nvSpPr>
        <p:spPr/>
        <p:txBody>
          <a:bodyPr>
            <a:normAutofit/>
          </a:bodyPr>
          <a:lstStyle/>
          <a:p>
            <a:r>
              <a:rPr lang="en-US"/>
              <a:t>Reporting using DDIS in Florida</a:t>
            </a:r>
          </a:p>
        </p:txBody>
      </p:sp>
      <p:sp>
        <p:nvSpPr>
          <p:cNvPr id="3" name="Content Placeholder 2">
            <a:extLst>
              <a:ext uri="{FF2B5EF4-FFF2-40B4-BE49-F238E27FC236}">
                <a16:creationId xmlns:a16="http://schemas.microsoft.com/office/drawing/2014/main" id="{640534B7-FBE8-0220-C27A-ACAD13F7C8C2}"/>
              </a:ext>
            </a:extLst>
          </p:cNvPr>
          <p:cNvSpPr>
            <a:spLocks noGrp="1"/>
          </p:cNvSpPr>
          <p:nvPr>
            <p:ph idx="1"/>
          </p:nvPr>
        </p:nvSpPr>
        <p:spPr>
          <a:xfrm>
            <a:off x="515556" y="1595838"/>
            <a:ext cx="6185330" cy="4351338"/>
          </a:xfrm>
        </p:spPr>
        <p:txBody>
          <a:bodyPr/>
          <a:lstStyle/>
          <a:p>
            <a:pPr marL="0" indent="0">
              <a:buNone/>
            </a:pPr>
            <a:r>
              <a:rPr lang="en-US"/>
              <a:t>Digital Diagnostic and Identification System (DDIS)</a:t>
            </a:r>
          </a:p>
          <a:p>
            <a:r>
              <a:rPr lang="en-US"/>
              <a:t>Digital Diagnostic Collaboration</a:t>
            </a:r>
          </a:p>
          <a:p>
            <a:pPr lvl="1"/>
            <a:r>
              <a:rPr lang="en-US"/>
              <a:t>Extension agents</a:t>
            </a:r>
          </a:p>
          <a:p>
            <a:pPr lvl="1"/>
            <a:r>
              <a:rPr lang="en-US"/>
              <a:t>Laboratories</a:t>
            </a:r>
          </a:p>
          <a:p>
            <a:pPr lvl="1"/>
            <a:r>
              <a:rPr lang="en-US"/>
              <a:t>Clinics</a:t>
            </a:r>
          </a:p>
          <a:p>
            <a:pPr lvl="1"/>
            <a:r>
              <a:rPr lang="en-US"/>
              <a:t>Specialists </a:t>
            </a:r>
          </a:p>
          <a:p>
            <a:r>
              <a:rPr lang="en-US">
                <a:hlinkClick r:id="rId3"/>
              </a:rPr>
              <a:t>https://ddis.ifas.ufl.edu/</a:t>
            </a:r>
            <a:r>
              <a:rPr lang="en-US"/>
              <a:t> </a:t>
            </a:r>
          </a:p>
          <a:p>
            <a:endParaRPr lang="en-US"/>
          </a:p>
        </p:txBody>
      </p:sp>
      <p:pic>
        <p:nvPicPr>
          <p:cNvPr id="4" name="Picture 3">
            <a:extLst>
              <a:ext uri="{FF2B5EF4-FFF2-40B4-BE49-F238E27FC236}">
                <a16:creationId xmlns:a16="http://schemas.microsoft.com/office/drawing/2014/main" id="{EE7A1BB4-6DBB-145A-BB84-A8FF6FD3CE7F}"/>
              </a:ext>
            </a:extLst>
          </p:cNvPr>
          <p:cNvPicPr>
            <a:picLocks noChangeAspect="1"/>
          </p:cNvPicPr>
          <p:nvPr/>
        </p:nvPicPr>
        <p:blipFill>
          <a:blip r:embed="rId4"/>
          <a:stretch>
            <a:fillRect/>
          </a:stretch>
        </p:blipFill>
        <p:spPr>
          <a:xfrm>
            <a:off x="6766628" y="2155141"/>
            <a:ext cx="4766843" cy="2551978"/>
          </a:xfrm>
          <a:prstGeom prst="rect">
            <a:avLst/>
          </a:prstGeom>
        </p:spPr>
      </p:pic>
    </p:spTree>
    <p:extLst>
      <p:ext uri="{BB962C8B-B14F-4D97-AF65-F5344CB8AC3E}">
        <p14:creationId xmlns:p14="http://schemas.microsoft.com/office/powerpoint/2010/main" val="339407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ECEA7-3233-C72D-2E92-BE5522E78D9D}"/>
              </a:ext>
            </a:extLst>
          </p:cNvPr>
          <p:cNvSpPr>
            <a:spLocks noGrp="1"/>
          </p:cNvSpPr>
          <p:nvPr>
            <p:ph type="title"/>
          </p:nvPr>
        </p:nvSpPr>
        <p:spPr/>
        <p:txBody>
          <a:bodyPr/>
          <a:lstStyle/>
          <a:p>
            <a:r>
              <a:rPr lang="en-US"/>
              <a:t>Find More Information At:</a:t>
            </a:r>
          </a:p>
        </p:txBody>
      </p:sp>
      <p:sp>
        <p:nvSpPr>
          <p:cNvPr id="3" name="Content Placeholder 2">
            <a:extLst>
              <a:ext uri="{FF2B5EF4-FFF2-40B4-BE49-F238E27FC236}">
                <a16:creationId xmlns:a16="http://schemas.microsoft.com/office/drawing/2014/main" id="{ADAB839F-A9E5-64D4-2D7D-AD02A515B1DC}"/>
              </a:ext>
            </a:extLst>
          </p:cNvPr>
          <p:cNvSpPr>
            <a:spLocks noGrp="1"/>
          </p:cNvSpPr>
          <p:nvPr>
            <p:ph idx="1"/>
          </p:nvPr>
        </p:nvSpPr>
        <p:spPr>
          <a:xfrm>
            <a:off x="3113314" y="1555807"/>
            <a:ext cx="5965372" cy="667089"/>
          </a:xfrm>
        </p:spPr>
        <p:txBody>
          <a:bodyPr/>
          <a:lstStyle/>
          <a:p>
            <a:pPr marL="0" indent="0" algn="ctr">
              <a:buNone/>
            </a:pPr>
            <a:r>
              <a:rPr lang="en-US"/>
              <a:t>https://entnemdept.ufl.edu/ffd/</a:t>
            </a:r>
          </a:p>
        </p:txBody>
      </p:sp>
      <p:pic>
        <p:nvPicPr>
          <p:cNvPr id="5" name="Picture 4" descr="A qr code on a white background&#10;&#10;Description automatically generated">
            <a:extLst>
              <a:ext uri="{FF2B5EF4-FFF2-40B4-BE49-F238E27FC236}">
                <a16:creationId xmlns:a16="http://schemas.microsoft.com/office/drawing/2014/main" id="{C5EED5FA-73E2-E72E-E4F8-DF2C23DD2DD0}"/>
              </a:ext>
            </a:extLst>
          </p:cNvPr>
          <p:cNvPicPr>
            <a:picLocks noChangeAspect="1"/>
          </p:cNvPicPr>
          <p:nvPr/>
        </p:nvPicPr>
        <p:blipFill rotWithShape="1">
          <a:blip r:embed="rId2">
            <a:extLst>
              <a:ext uri="{28A0092B-C50C-407E-A947-70E740481C1C}">
                <a14:useLocalDpi xmlns:a14="http://schemas.microsoft.com/office/drawing/2010/main" val="0"/>
              </a:ext>
            </a:extLst>
          </a:blip>
          <a:srcRect l="8119" t="7792" r="6323" b="7792"/>
          <a:stretch/>
        </p:blipFill>
        <p:spPr>
          <a:xfrm>
            <a:off x="4445267" y="2492404"/>
            <a:ext cx="3301466" cy="3257432"/>
          </a:xfrm>
          <a:prstGeom prst="rect">
            <a:avLst/>
          </a:prstGeom>
        </p:spPr>
      </p:pic>
    </p:spTree>
    <p:extLst>
      <p:ext uri="{BB962C8B-B14F-4D97-AF65-F5344CB8AC3E}">
        <p14:creationId xmlns:p14="http://schemas.microsoft.com/office/powerpoint/2010/main" val="417607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4B6035-015F-1BBC-7529-6A2A72DAB2AD}"/>
              </a:ext>
            </a:extLst>
          </p:cNvPr>
          <p:cNvSpPr>
            <a:spLocks noGrp="1"/>
          </p:cNvSpPr>
          <p:nvPr>
            <p:ph type="body" sz="quarter" idx="17"/>
          </p:nvPr>
        </p:nvSpPr>
        <p:spPr>
          <a:xfrm>
            <a:off x="574223" y="379315"/>
            <a:ext cx="11043555" cy="447923"/>
          </a:xfrm>
        </p:spPr>
        <p:txBody>
          <a:bodyPr>
            <a:normAutofit fontScale="92500" lnSpcReduction="10000"/>
          </a:bodyPr>
          <a:lstStyle/>
          <a:p>
            <a:pPr marL="0" indent="0" algn="ctr">
              <a:buNone/>
            </a:pPr>
            <a:r>
              <a:rPr lang="en-US" sz="2911">
                <a:solidFill>
                  <a:schemeClr val="tx1"/>
                </a:solidFill>
              </a:rPr>
              <a:t>Lab Team</a:t>
            </a:r>
          </a:p>
        </p:txBody>
      </p:sp>
      <p:sp>
        <p:nvSpPr>
          <p:cNvPr id="3" name="Content Placeholder 2">
            <a:extLst>
              <a:ext uri="{FF2B5EF4-FFF2-40B4-BE49-F238E27FC236}">
                <a16:creationId xmlns:a16="http://schemas.microsoft.com/office/drawing/2014/main" id="{9966CFB9-6A26-BC88-63BB-AF2414E66CC4}"/>
              </a:ext>
            </a:extLst>
          </p:cNvPr>
          <p:cNvSpPr>
            <a:spLocks noGrp="1"/>
          </p:cNvSpPr>
          <p:nvPr>
            <p:ph sz="half" idx="1"/>
          </p:nvPr>
        </p:nvSpPr>
        <p:spPr>
          <a:xfrm>
            <a:off x="574224" y="922790"/>
            <a:ext cx="11043554" cy="5402510"/>
          </a:xfrm>
        </p:spPr>
        <p:txBody>
          <a:bodyPr vert="horz" lIns="91440" tIns="45720" rIns="91440" bIns="45720" rtlCol="0" anchor="t">
            <a:normAutofit fontScale="70000" lnSpcReduction="20000"/>
          </a:bodyPr>
          <a:lstStyle/>
          <a:p>
            <a:pPr marL="0" indent="0">
              <a:spcBef>
                <a:spcPts val="728"/>
              </a:spcBef>
              <a:spcAft>
                <a:spcPts val="1455"/>
              </a:spcAft>
              <a:buNone/>
            </a:pPr>
            <a:r>
              <a:rPr lang="en-US" sz="2800" b="1" dirty="0">
                <a:solidFill>
                  <a:prstClr val="black"/>
                </a:solidFill>
                <a:ea typeface="ＭＳ Ｐゴシック" pitchFamily="34" charset="-128"/>
              </a:rPr>
              <a:t>Authors &amp; Editors</a:t>
            </a:r>
          </a:p>
          <a:p>
            <a:pPr eaLnBrk="1" hangingPunct="1">
              <a:buFont typeface="Arial" panose="020B0604020202020204" pitchFamily="34" charset="0"/>
              <a:buNone/>
            </a:pPr>
            <a:r>
              <a:rPr lang="en-US" altLang="en-US" sz="2400" dirty="0">
                <a:ea typeface="MS PGothic" panose="020B0600070205080204" pitchFamily="34" charset="-128"/>
              </a:rPr>
              <a:t>Julia </a:t>
            </a:r>
            <a:r>
              <a:rPr lang="en-US" altLang="en-US" sz="2400" dirty="0" err="1">
                <a:ea typeface="MS PGothic" panose="020B0600070205080204" pitchFamily="34" charset="-128"/>
              </a:rPr>
              <a:t>Rycyna</a:t>
            </a:r>
            <a:r>
              <a:rPr lang="en-US" altLang="en-US" sz="2400" dirty="0">
                <a:ea typeface="MS PGothic" panose="020B0600070205080204" pitchFamily="34" charset="-128"/>
              </a:rPr>
              <a:t>, M.S.</a:t>
            </a:r>
          </a:p>
          <a:p>
            <a:pPr eaLnBrk="1" hangingPunct="1">
              <a:buFont typeface="Arial" panose="020B0604020202020204" pitchFamily="34" charset="0"/>
              <a:buNone/>
            </a:pPr>
            <a:r>
              <a:rPr lang="en-US" altLang="en-US" sz="2400" dirty="0">
                <a:ea typeface="MS PGothic" panose="020B0600070205080204" pitchFamily="34" charset="-128"/>
              </a:rPr>
              <a:t>	Department of Entomology and Nematology, University of Florida</a:t>
            </a:r>
          </a:p>
          <a:p>
            <a:pPr eaLnBrk="1" hangingPunct="1">
              <a:buFont typeface="Arial" panose="020B0604020202020204" pitchFamily="34" charset="0"/>
              <a:buNone/>
            </a:pPr>
            <a:endParaRPr lang="en-US" sz="2600" dirty="0">
              <a:solidFill>
                <a:prstClr val="black"/>
              </a:solidFill>
              <a:latin typeface="Arial"/>
              <a:ea typeface="ＭＳ Ｐゴシック"/>
              <a:cs typeface="Arial"/>
            </a:endParaRPr>
          </a:p>
          <a:p>
            <a:pPr marL="0" indent="0">
              <a:spcBef>
                <a:spcPts val="728"/>
              </a:spcBef>
              <a:spcAft>
                <a:spcPts val="1455"/>
              </a:spcAft>
              <a:buNone/>
            </a:pPr>
            <a:r>
              <a:rPr lang="en-US" sz="2600" dirty="0">
                <a:solidFill>
                  <a:prstClr val="black"/>
                </a:solidFill>
                <a:latin typeface="Arial"/>
                <a:ea typeface="ＭＳ Ｐゴシック"/>
                <a:cs typeface="Arial"/>
              </a:rPr>
              <a:t>Ariana Rollins, B.S. – Graduate Student, Doctor of Plant Medicine Program, University of Florida</a:t>
            </a:r>
            <a:br>
              <a:rPr lang="en-US" sz="2600" dirty="0">
                <a:solidFill>
                  <a:prstClr val="black"/>
                </a:solidFill>
                <a:latin typeface="Arial"/>
                <a:ea typeface="ＭＳ Ｐゴシック"/>
                <a:cs typeface="Arial"/>
              </a:rPr>
            </a:br>
            <a:br>
              <a:rPr lang="en-US" sz="2600" dirty="0">
                <a:latin typeface="Arial"/>
                <a:ea typeface="ＭＳ Ｐゴシック"/>
                <a:cs typeface="Arial"/>
              </a:rPr>
            </a:br>
            <a:r>
              <a:rPr lang="en-US" sz="2600" dirty="0">
                <a:solidFill>
                  <a:prstClr val="black"/>
                </a:solidFill>
                <a:latin typeface="Arial"/>
                <a:cs typeface="Arial"/>
              </a:rPr>
              <a:t>Daniela Perez </a:t>
            </a:r>
            <a:r>
              <a:rPr lang="en-US" sz="2600" dirty="0" err="1">
                <a:solidFill>
                  <a:prstClr val="black"/>
                </a:solidFill>
                <a:latin typeface="Arial"/>
                <a:cs typeface="Arial"/>
              </a:rPr>
              <a:t>Lugones</a:t>
            </a:r>
            <a:r>
              <a:rPr lang="en-US" sz="2600" dirty="0">
                <a:solidFill>
                  <a:prstClr val="black"/>
                </a:solidFill>
                <a:latin typeface="Arial"/>
                <a:cs typeface="Arial"/>
              </a:rPr>
              <a:t>, M.S. – Graduate Student, Doctor of Plant Medicine Program, University of Florida</a:t>
            </a:r>
            <a:endParaRPr lang="en-US" sz="2650" dirty="0">
              <a:solidFill>
                <a:prstClr val="black"/>
              </a:solidFill>
            </a:endParaRPr>
          </a:p>
          <a:p>
            <a:pPr marL="0" indent="0">
              <a:spcBef>
                <a:spcPts val="728"/>
              </a:spcBef>
              <a:spcAft>
                <a:spcPts val="1455"/>
              </a:spcAft>
              <a:buNone/>
            </a:pPr>
            <a:r>
              <a:rPr lang="en-US" sz="2800" dirty="0" err="1">
                <a:solidFill>
                  <a:prstClr val="black"/>
                </a:solidFill>
                <a:latin typeface="Arial"/>
                <a:ea typeface="ＭＳ Ｐゴシック"/>
                <a:cs typeface="Arial"/>
              </a:rPr>
              <a:t>Lyuyi</a:t>
            </a:r>
            <a:r>
              <a:rPr lang="en-US" sz="2800" dirty="0">
                <a:solidFill>
                  <a:prstClr val="black"/>
                </a:solidFill>
                <a:latin typeface="Arial"/>
                <a:ea typeface="ＭＳ Ｐゴシック"/>
                <a:cs typeface="Arial"/>
              </a:rPr>
              <a:t> Chen, M.S. – Graduate Student, Doctor of Plant Medicine Program, University of Florida</a:t>
            </a:r>
            <a:endParaRPr lang="en-US" dirty="0">
              <a:solidFill>
                <a:prstClr val="black"/>
              </a:solidFill>
            </a:endParaRPr>
          </a:p>
          <a:p>
            <a:pPr marL="0" indent="0">
              <a:spcBef>
                <a:spcPts val="728"/>
              </a:spcBef>
              <a:spcAft>
                <a:spcPts val="1455"/>
              </a:spcAft>
              <a:buNone/>
            </a:pPr>
            <a:r>
              <a:rPr lang="en-US" sz="2800" dirty="0">
                <a:solidFill>
                  <a:prstClr val="black"/>
                </a:solidFill>
                <a:latin typeface="Arial"/>
                <a:ea typeface="ＭＳ Ｐゴシック"/>
                <a:cs typeface="Arial"/>
              </a:rPr>
              <a:t>Sarah Tafel, B.S. – Graduate Student, Doctor of Plant Medicine Program, University of Florida</a:t>
            </a:r>
          </a:p>
          <a:p>
            <a:pPr marL="0" indent="0">
              <a:spcBef>
                <a:spcPts val="728"/>
              </a:spcBef>
              <a:spcAft>
                <a:spcPts val="1455"/>
              </a:spcAft>
              <a:buNone/>
            </a:pPr>
            <a:endParaRPr lang="en-US" sz="2800" dirty="0">
              <a:ea typeface="ＭＳ Ｐゴシック" pitchFamily="34" charset="-128"/>
            </a:endParaRPr>
          </a:p>
          <a:p>
            <a:pPr marL="0" indent="0">
              <a:spcBef>
                <a:spcPts val="728"/>
              </a:spcBef>
              <a:spcAft>
                <a:spcPts val="1455"/>
              </a:spcAft>
              <a:buNone/>
            </a:pPr>
            <a:r>
              <a:rPr lang="en-US" sz="2800" b="1" dirty="0">
                <a:solidFill>
                  <a:prstClr val="black"/>
                </a:solidFill>
                <a:ea typeface="ＭＳ Ｐゴシック" pitchFamily="34" charset="-128"/>
              </a:rPr>
              <a:t>Lab Director</a:t>
            </a:r>
          </a:p>
          <a:p>
            <a:pPr marL="0" indent="-276860">
              <a:lnSpc>
                <a:spcPct val="100000"/>
              </a:lnSpc>
              <a:spcBef>
                <a:spcPts val="728"/>
              </a:spcBef>
              <a:spcAft>
                <a:spcPts val="1455"/>
              </a:spcAft>
              <a:buClrTx/>
              <a:buNone/>
              <a:defRPr/>
            </a:pPr>
            <a:r>
              <a:rPr lang="en-US" sz="2800" dirty="0">
                <a:solidFill>
                  <a:prstClr val="black"/>
                </a:solidFill>
                <a:latin typeface="Arial"/>
                <a:ea typeface="ＭＳ Ｐゴシック"/>
                <a:cs typeface="Arial"/>
              </a:rPr>
              <a:t>Amanda Hodges, Ph.D. - </a:t>
            </a:r>
            <a:r>
              <a:rPr lang="en-US" sz="2800">
                <a:solidFill>
                  <a:prstClr val="black"/>
                </a:solidFill>
                <a:latin typeface="Arial"/>
                <a:ea typeface="ＭＳ Ｐゴシック"/>
                <a:cs typeface="Arial"/>
              </a:rPr>
              <a:t>Extension Scientist and DPM Director, Department of Entomology and </a:t>
            </a:r>
            <a:r>
              <a:rPr lang="en-US" sz="2800" dirty="0">
                <a:solidFill>
                  <a:prstClr val="black"/>
                </a:solidFill>
                <a:latin typeface="Arial"/>
                <a:ea typeface="ＭＳ Ｐゴシック"/>
                <a:cs typeface="Arial"/>
              </a:rPr>
              <a:t>Nematology, University of Florida </a:t>
            </a:r>
            <a:endParaRPr lang="en-US" sz="2800" dirty="0">
              <a:solidFill>
                <a:prstClr val="black"/>
              </a:solidFill>
              <a:ea typeface="ＭＳ Ｐゴシック" pitchFamily="34" charset="-128"/>
            </a:endParaRPr>
          </a:p>
          <a:p>
            <a:pPr marL="0" indent="0">
              <a:spcBef>
                <a:spcPts val="728"/>
              </a:spcBef>
              <a:spcAft>
                <a:spcPts val="1455"/>
              </a:spcAft>
              <a:buNone/>
            </a:pPr>
            <a:endParaRPr lang="en-US" sz="2800" dirty="0">
              <a:solidFill>
                <a:prstClr val="black"/>
              </a:solidFill>
              <a:ea typeface="ＭＳ Ｐゴシック" pitchFamily="34" charset="-128"/>
            </a:endParaRPr>
          </a:p>
          <a:p>
            <a:pPr marL="0" indent="0">
              <a:spcBef>
                <a:spcPts val="728"/>
              </a:spcBef>
              <a:spcAft>
                <a:spcPts val="1455"/>
              </a:spcAft>
              <a:buNone/>
            </a:pPr>
            <a:endParaRPr lang="en-US" sz="2426" dirty="0"/>
          </a:p>
        </p:txBody>
      </p:sp>
    </p:spTree>
    <p:extLst>
      <p:ext uri="{BB962C8B-B14F-4D97-AF65-F5344CB8AC3E}">
        <p14:creationId xmlns:p14="http://schemas.microsoft.com/office/powerpoint/2010/main" val="893415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22B4F-7171-0681-100A-FF706483E7BD}"/>
              </a:ext>
            </a:extLst>
          </p:cNvPr>
          <p:cNvSpPr>
            <a:spLocks noGrp="1"/>
          </p:cNvSpPr>
          <p:nvPr>
            <p:ph type="body" sz="quarter" idx="17"/>
          </p:nvPr>
        </p:nvSpPr>
        <p:spPr>
          <a:xfrm>
            <a:off x="551119" y="379315"/>
            <a:ext cx="11043555" cy="447923"/>
          </a:xfrm>
        </p:spPr>
        <p:txBody>
          <a:bodyPr>
            <a:normAutofit fontScale="92500" lnSpcReduction="10000"/>
          </a:bodyPr>
          <a:lstStyle/>
          <a:p>
            <a:pPr marL="0" indent="0" algn="ctr">
              <a:buNone/>
            </a:pPr>
            <a:r>
              <a:rPr lang="en-US" altLang="en-US" sz="2911">
                <a:solidFill>
                  <a:schemeClr val="tx1"/>
                </a:solidFill>
                <a:ea typeface="MS PGothic" panose="020B0600070205080204" pitchFamily="34" charset="-128"/>
              </a:rPr>
              <a:t>Collaborating Agencies </a:t>
            </a:r>
            <a:endParaRPr lang="en-US" sz="2911">
              <a:solidFill>
                <a:schemeClr val="tx1"/>
              </a:solidFill>
            </a:endParaRPr>
          </a:p>
        </p:txBody>
      </p:sp>
      <p:sp>
        <p:nvSpPr>
          <p:cNvPr id="3" name="Content Placeholder 2">
            <a:extLst>
              <a:ext uri="{FF2B5EF4-FFF2-40B4-BE49-F238E27FC236}">
                <a16:creationId xmlns:a16="http://schemas.microsoft.com/office/drawing/2014/main" id="{4FECDF94-F77A-0E04-6BB4-A21842C40167}"/>
              </a:ext>
            </a:extLst>
          </p:cNvPr>
          <p:cNvSpPr>
            <a:spLocks noGrp="1"/>
          </p:cNvSpPr>
          <p:nvPr>
            <p:ph sz="half" idx="1"/>
          </p:nvPr>
        </p:nvSpPr>
        <p:spPr>
          <a:xfrm>
            <a:off x="574224" y="933804"/>
            <a:ext cx="11043554" cy="5617694"/>
          </a:xfrm>
        </p:spPr>
        <p:txBody>
          <a:bodyPr/>
          <a:lstStyle/>
          <a:p>
            <a:pPr marL="285754" indent="-285754" defTabSz="457207" fontAlgn="base">
              <a:lnSpc>
                <a:spcPct val="100000"/>
              </a:lnSpc>
              <a:spcBef>
                <a:spcPts val="728"/>
              </a:spcBef>
              <a:spcAft>
                <a:spcPts val="1455"/>
              </a:spcAft>
              <a:buClrTx/>
              <a:defRPr/>
            </a:pPr>
            <a:r>
              <a:rPr lang="en-US" altLang="en-US">
                <a:solidFill>
                  <a:prstClr val="black"/>
                </a:solidFill>
                <a:cs typeface="+mn-cs"/>
              </a:rPr>
              <a:t>U.S. Department of Agriculture Animal and Plant Health Inspection Service (USDA-APHIS)</a:t>
            </a:r>
          </a:p>
          <a:p>
            <a:pPr marL="285754" indent="-285754" defTabSz="457207" fontAlgn="base">
              <a:lnSpc>
                <a:spcPct val="100000"/>
              </a:lnSpc>
              <a:spcBef>
                <a:spcPts val="728"/>
              </a:spcBef>
              <a:spcAft>
                <a:spcPts val="1455"/>
              </a:spcAft>
              <a:buClrTx/>
              <a:defRPr/>
            </a:pPr>
            <a:r>
              <a:rPr lang="en-US" altLang="en-US">
                <a:solidFill>
                  <a:prstClr val="black"/>
                </a:solidFill>
                <a:cs typeface="+mn-cs"/>
              </a:rPr>
              <a:t>Cooperative Agricultural Pest Survey Program (CAPS)</a:t>
            </a:r>
          </a:p>
          <a:p>
            <a:pPr marL="285754" indent="-285754" defTabSz="457207" fontAlgn="base">
              <a:lnSpc>
                <a:spcPct val="100000"/>
              </a:lnSpc>
              <a:spcBef>
                <a:spcPts val="728"/>
              </a:spcBef>
              <a:spcAft>
                <a:spcPts val="1455"/>
              </a:spcAft>
              <a:buClrTx/>
              <a:defRPr/>
            </a:pPr>
            <a:r>
              <a:rPr lang="en-US" altLang="en-US">
                <a:solidFill>
                  <a:prstClr val="black"/>
                </a:solidFill>
                <a:cs typeface="+mn-cs"/>
              </a:rPr>
              <a:t>Florida Department of Agriculture and Consumer Services (FDACS)</a:t>
            </a:r>
          </a:p>
          <a:p>
            <a:pPr marL="285754" indent="-285754" defTabSz="457207" fontAlgn="base">
              <a:lnSpc>
                <a:spcPct val="100000"/>
              </a:lnSpc>
              <a:spcBef>
                <a:spcPts val="728"/>
              </a:spcBef>
              <a:spcAft>
                <a:spcPts val="1455"/>
              </a:spcAft>
              <a:buClrTx/>
              <a:defRPr/>
            </a:pPr>
            <a:r>
              <a:rPr lang="en-US" altLang="en-US">
                <a:solidFill>
                  <a:prstClr val="black"/>
                </a:solidFill>
                <a:cs typeface="+mn-cs"/>
              </a:rPr>
              <a:t>National Plant Diagnostic Network (NPDN)</a:t>
            </a:r>
          </a:p>
          <a:p>
            <a:pPr marL="285754" indent="-285754" defTabSz="457207" fontAlgn="base">
              <a:lnSpc>
                <a:spcPct val="100000"/>
              </a:lnSpc>
              <a:spcBef>
                <a:spcPts val="728"/>
              </a:spcBef>
              <a:spcAft>
                <a:spcPts val="1455"/>
              </a:spcAft>
              <a:buClrTx/>
              <a:defRPr/>
            </a:pPr>
            <a:r>
              <a:rPr lang="en-US" altLang="en-US">
                <a:solidFill>
                  <a:prstClr val="black"/>
                </a:solidFill>
                <a:cs typeface="+mn-cs"/>
              </a:rPr>
              <a:t>Sentinel Plant Network (SPN)</a:t>
            </a:r>
          </a:p>
          <a:p>
            <a:pPr marL="285754" indent="-285754" defTabSz="457207" fontAlgn="base">
              <a:spcBef>
                <a:spcPts val="728"/>
              </a:spcBef>
              <a:spcAft>
                <a:spcPts val="1455"/>
              </a:spcAft>
              <a:buClrTx/>
              <a:defRPr/>
            </a:pPr>
            <a:r>
              <a:rPr lang="en-US" altLang="en-US">
                <a:solidFill>
                  <a:prstClr val="black"/>
                </a:solidFill>
                <a:cs typeface="+mn-cs"/>
              </a:rPr>
              <a:t>University of Florida Institute of Food and Agricultural Sciences (UF-IFAS)</a:t>
            </a:r>
          </a:p>
          <a:p>
            <a:pPr marL="285754" indent="-285754" defTabSz="457207" fontAlgn="base">
              <a:lnSpc>
                <a:spcPct val="100000"/>
              </a:lnSpc>
              <a:spcBef>
                <a:spcPts val="728"/>
              </a:spcBef>
              <a:spcAft>
                <a:spcPts val="1455"/>
              </a:spcAft>
              <a:buClrTx/>
              <a:defRPr/>
            </a:pPr>
            <a:r>
              <a:rPr lang="en-US" altLang="en-US">
                <a:solidFill>
                  <a:prstClr val="black"/>
                </a:solidFill>
                <a:cs typeface="+mn-cs"/>
              </a:rPr>
              <a:t>Protect U.S.</a:t>
            </a:r>
          </a:p>
          <a:p>
            <a:pPr>
              <a:spcBef>
                <a:spcPts val="728"/>
              </a:spcBef>
              <a:spcAft>
                <a:spcPts val="1455"/>
              </a:spcAft>
            </a:pPr>
            <a:endParaRPr lang="en-US" sz="2426"/>
          </a:p>
        </p:txBody>
      </p:sp>
    </p:spTree>
    <p:extLst>
      <p:ext uri="{BB962C8B-B14F-4D97-AF65-F5344CB8AC3E}">
        <p14:creationId xmlns:p14="http://schemas.microsoft.com/office/powerpoint/2010/main" val="4020195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DE4856-A696-0CCE-DA4D-121C48496766}"/>
              </a:ext>
            </a:extLst>
          </p:cNvPr>
          <p:cNvSpPr>
            <a:spLocks noGrp="1"/>
          </p:cNvSpPr>
          <p:nvPr>
            <p:ph type="body" sz="quarter" idx="17"/>
          </p:nvPr>
        </p:nvSpPr>
        <p:spPr>
          <a:xfrm>
            <a:off x="574223" y="389978"/>
            <a:ext cx="11043555" cy="895845"/>
          </a:xfrm>
        </p:spPr>
        <p:txBody>
          <a:bodyPr/>
          <a:lstStyle/>
          <a:p>
            <a:pPr marL="0" indent="0" algn="ctr">
              <a:buNone/>
            </a:pPr>
            <a:r>
              <a:rPr lang="en-US" sz="2911">
                <a:solidFill>
                  <a:schemeClr val="tx1"/>
                </a:solidFill>
              </a:rPr>
              <a:t>Educational Disclaimer and Citation</a:t>
            </a:r>
          </a:p>
          <a:p>
            <a:endParaRPr lang="en-US" sz="2911"/>
          </a:p>
        </p:txBody>
      </p:sp>
      <p:sp>
        <p:nvSpPr>
          <p:cNvPr id="3" name="Content Placeholder 2">
            <a:extLst>
              <a:ext uri="{FF2B5EF4-FFF2-40B4-BE49-F238E27FC236}">
                <a16:creationId xmlns:a16="http://schemas.microsoft.com/office/drawing/2014/main" id="{EEA78178-4A6C-9A0F-4641-D3E9C3084F0A}"/>
              </a:ext>
            </a:extLst>
          </p:cNvPr>
          <p:cNvSpPr>
            <a:spLocks noGrp="1"/>
          </p:cNvSpPr>
          <p:nvPr>
            <p:ph sz="half" idx="1"/>
          </p:nvPr>
        </p:nvSpPr>
        <p:spPr>
          <a:xfrm>
            <a:off x="572805" y="1450677"/>
            <a:ext cx="11043554" cy="3956648"/>
          </a:xfrm>
        </p:spPr>
        <p:txBody>
          <a:bodyPr vert="horz" lIns="91440" tIns="45720" rIns="91440" bIns="45720" rtlCol="0" anchor="t">
            <a:normAutofit/>
          </a:bodyPr>
          <a:lstStyle/>
          <a:p>
            <a:pPr marL="342900" indent="-342900" fontAlgn="base">
              <a:lnSpc>
                <a:spcPct val="100000"/>
              </a:lnSpc>
              <a:spcBef>
                <a:spcPts val="728"/>
              </a:spcBef>
              <a:spcAft>
                <a:spcPts val="1455"/>
              </a:spcAft>
              <a:buClrTx/>
              <a:defRPr/>
            </a:pPr>
            <a:r>
              <a:rPr lang="en-US" altLang="en-US">
                <a:solidFill>
                  <a:prstClr val="black"/>
                </a:solidFill>
                <a:ea typeface="MS PGothic" panose="020B0600070205080204" pitchFamily="34" charset="-128"/>
                <a:cs typeface="+mn-cs"/>
              </a:rPr>
              <a:t>This presentation can be used for educational purposes for NON-PROFIT workshops, trainings, etc.</a:t>
            </a:r>
            <a:endParaRPr lang="en-US">
              <a:cs typeface="+mn-cs"/>
            </a:endParaRPr>
          </a:p>
          <a:p>
            <a:pPr marL="342900" indent="-342900" fontAlgn="base">
              <a:lnSpc>
                <a:spcPct val="100000"/>
              </a:lnSpc>
              <a:spcBef>
                <a:spcPts val="728"/>
              </a:spcBef>
              <a:spcAft>
                <a:spcPts val="1455"/>
              </a:spcAft>
              <a:buClrTx/>
              <a:defRPr/>
            </a:pPr>
            <a:endParaRPr lang="en-US" altLang="en-US">
              <a:solidFill>
                <a:prstClr val="black"/>
              </a:solidFill>
              <a:ea typeface="MS PGothic" panose="020B0600070205080204" pitchFamily="34" charset="-128"/>
            </a:endParaRPr>
          </a:p>
          <a:p>
            <a:pPr marL="342900" indent="-342900" fontAlgn="base">
              <a:lnSpc>
                <a:spcPct val="100000"/>
              </a:lnSpc>
              <a:spcBef>
                <a:spcPts val="728"/>
              </a:spcBef>
              <a:spcAft>
                <a:spcPts val="1455"/>
              </a:spcAft>
              <a:buClrTx/>
              <a:defRPr/>
            </a:pPr>
            <a:r>
              <a:rPr lang="en-US" altLang="en-US">
                <a:solidFill>
                  <a:prstClr val="black"/>
                </a:solidFill>
                <a:ea typeface="MS PGothic" panose="020B0600070205080204" pitchFamily="34" charset="-128"/>
                <a:cs typeface="+mn-cs"/>
              </a:rPr>
              <a:t>Citation:</a:t>
            </a:r>
            <a:endParaRPr lang="en-US" altLang="en-US">
              <a:solidFill>
                <a:prstClr val="black"/>
              </a:solidFill>
              <a:ea typeface="MS PGothic" panose="020B0600070205080204" pitchFamily="34" charset="-128"/>
            </a:endParaRPr>
          </a:p>
          <a:p>
            <a:pPr marL="623570" lvl="1" indent="-346075" defTabSz="554492">
              <a:spcBef>
                <a:spcPct val="20000"/>
              </a:spcBef>
              <a:buFont typeface="Arial" panose="020B0604020202020204" pitchFamily="34" charset="0"/>
              <a:buChar char="–"/>
            </a:pPr>
            <a:r>
              <a:rPr lang="en-US" altLang="en-US" sz="2650">
                <a:latin typeface="Arial"/>
                <a:ea typeface="MS PGothic"/>
                <a:cs typeface="Arial"/>
              </a:rPr>
              <a:t>University of Florida, Entomology and Nematology Department, Biosecurity Research and Education Lab. May 2024, Spotted Lanternfly, Day Accessed</a:t>
            </a:r>
          </a:p>
          <a:p>
            <a:pPr marL="276860" indent="-276860">
              <a:spcBef>
                <a:spcPts val="728"/>
              </a:spcBef>
              <a:spcAft>
                <a:spcPts val="1455"/>
              </a:spcAft>
            </a:pPr>
            <a:endParaRPr lang="en-US" sz="2426"/>
          </a:p>
        </p:txBody>
      </p:sp>
    </p:spTree>
    <p:extLst>
      <p:ext uri="{BB962C8B-B14F-4D97-AF65-F5344CB8AC3E}">
        <p14:creationId xmlns:p14="http://schemas.microsoft.com/office/powerpoint/2010/main" val="30038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EB8F3E-4E7A-202D-F964-8C8C5B51930D}"/>
              </a:ext>
            </a:extLst>
          </p:cNvPr>
          <p:cNvSpPr>
            <a:spLocks noGrp="1"/>
          </p:cNvSpPr>
          <p:nvPr>
            <p:ph type="body" sz="quarter" idx="17"/>
          </p:nvPr>
        </p:nvSpPr>
        <p:spPr>
          <a:xfrm>
            <a:off x="551071" y="167791"/>
            <a:ext cx="11043652" cy="503917"/>
          </a:xfrm>
        </p:spPr>
        <p:txBody>
          <a:bodyPr>
            <a:noAutofit/>
          </a:bodyPr>
          <a:lstStyle/>
          <a:p>
            <a:pPr marL="0" indent="0" algn="ctr">
              <a:buNone/>
            </a:pPr>
            <a:r>
              <a:rPr lang="en-US" sz="4000">
                <a:solidFill>
                  <a:schemeClr val="tx1"/>
                </a:solidFill>
                <a:latin typeface="Arial Black" panose="020B0A04020102020204" pitchFamily="34" charset="0"/>
              </a:rPr>
              <a:t>References</a:t>
            </a:r>
          </a:p>
        </p:txBody>
      </p:sp>
      <p:sp>
        <p:nvSpPr>
          <p:cNvPr id="3" name="Content Placeholder 2">
            <a:extLst>
              <a:ext uri="{FF2B5EF4-FFF2-40B4-BE49-F238E27FC236}">
                <a16:creationId xmlns:a16="http://schemas.microsoft.com/office/drawing/2014/main" id="{0103D82F-B5AC-D769-51CA-5EFBBFB7AAF4}"/>
              </a:ext>
            </a:extLst>
          </p:cNvPr>
          <p:cNvSpPr>
            <a:spLocks noGrp="1"/>
          </p:cNvSpPr>
          <p:nvPr>
            <p:ph sz="half" idx="1"/>
          </p:nvPr>
        </p:nvSpPr>
        <p:spPr>
          <a:xfrm>
            <a:off x="571391" y="746498"/>
            <a:ext cx="11043651" cy="4232904"/>
          </a:xfrm>
        </p:spPr>
        <p:txBody>
          <a:bodyPr vert="horz" lIns="91440" tIns="45720" rIns="91440" bIns="45720" rtlCol="0" anchor="t">
            <a:noAutofit/>
          </a:bodyPr>
          <a:lstStyle/>
          <a:p>
            <a:pPr marL="276860" indent="-276860"/>
            <a:r>
              <a:rPr lang="en-US" altLang="en-US" sz="1250">
                <a:latin typeface="Arial"/>
                <a:cs typeface="Arial"/>
              </a:rPr>
              <a:t>Animal and Plant Health Inspection Service. 2024. Spotted Lanternfly. United States Department of Agriculture. https://www.aphis.usda.gov/plant-pests-diseases/slf#:~:text=Spotted%20lanternfly%20populations%20are%20in,%2C%20Virginia%2C%20and%20West%20Virginia.</a:t>
            </a:r>
            <a:endParaRPr lang="en-US" sz="1250">
              <a:latin typeface="Arial"/>
              <a:cs typeface="Arial"/>
            </a:endParaRPr>
          </a:p>
          <a:p>
            <a:pPr marL="276860" indent="-276860"/>
            <a:r>
              <a:rPr lang="en-US" altLang="en-US" sz="1250">
                <a:latin typeface="Arial"/>
                <a:cs typeface="Arial"/>
              </a:rPr>
              <a:t>Clifton, E.H., Castillo, L.A., </a:t>
            </a:r>
            <a:r>
              <a:rPr lang="en-US" altLang="en-US" sz="1250" err="1">
                <a:latin typeface="Arial"/>
                <a:cs typeface="Arial"/>
              </a:rPr>
              <a:t>Jaronski</a:t>
            </a:r>
            <a:r>
              <a:rPr lang="en-US" altLang="en-US" sz="1250">
                <a:latin typeface="Arial"/>
                <a:cs typeface="Arial"/>
              </a:rPr>
              <a:t>, S.T., Hajek, A.E. 2023. Cryptic diversity and virulence of Beauveria </a:t>
            </a:r>
            <a:r>
              <a:rPr lang="en-US" altLang="en-US" sz="1250" err="1">
                <a:latin typeface="Arial"/>
                <a:cs typeface="Arial"/>
              </a:rPr>
              <a:t>bassiana</a:t>
            </a:r>
            <a:r>
              <a:rPr lang="en-US" altLang="en-US" sz="1250">
                <a:latin typeface="Arial"/>
                <a:cs typeface="Arial"/>
              </a:rPr>
              <a:t> recovered from </a:t>
            </a:r>
            <a:r>
              <a:rPr lang="en-US" altLang="en-US" sz="1250" err="1">
                <a:latin typeface="Arial"/>
                <a:cs typeface="Arial"/>
              </a:rPr>
              <a:t>Lycorma</a:t>
            </a:r>
            <a:r>
              <a:rPr lang="en-US" altLang="en-US" sz="1250">
                <a:latin typeface="Arial"/>
                <a:cs typeface="Arial"/>
              </a:rPr>
              <a:t> </a:t>
            </a:r>
            <a:r>
              <a:rPr lang="en-US" altLang="en-US" sz="1250" err="1">
                <a:latin typeface="Arial"/>
                <a:cs typeface="Arial"/>
              </a:rPr>
              <a:t>delicatula</a:t>
            </a:r>
            <a:r>
              <a:rPr lang="en-US" altLang="en-US" sz="1250">
                <a:latin typeface="Arial"/>
                <a:cs typeface="Arial"/>
              </a:rPr>
              <a:t> (Spotted lanternfly) in eastern Pennsylvania. Front. Insect Sci., Sec. Invasive Insect Species. Volume 3.  https://doi.org/10.3389/finsc.2023.1127682</a:t>
            </a:r>
          </a:p>
          <a:p>
            <a:pPr marL="276860" indent="-276860"/>
            <a:r>
              <a:rPr lang="en-US" altLang="en-US" sz="1250">
                <a:latin typeface="Arial"/>
                <a:cs typeface="Arial"/>
              </a:rPr>
              <a:t>Cornell College of Agriculture and Life Sciences. Spotted lanternfly damage</a:t>
            </a:r>
            <a:r>
              <a:rPr lang="en-US" altLang="en-US" sz="1250" i="1">
                <a:latin typeface="Arial"/>
                <a:cs typeface="Arial"/>
              </a:rPr>
              <a:t>. </a:t>
            </a:r>
            <a:r>
              <a:rPr lang="en-US" altLang="en-US" sz="1250">
                <a:latin typeface="Arial"/>
                <a:cs typeface="Arial"/>
              </a:rPr>
              <a:t>Accessed November 2, 2022.https://nysipm.cornell.edu/environment/invasive-species-exotic-pests/spotted-lanternfly/spotted-lanternfly-ipm/damage/</a:t>
            </a:r>
          </a:p>
          <a:p>
            <a:pPr marL="276860" indent="-276860"/>
            <a:r>
              <a:rPr lang="en-US" altLang="en-US" sz="1250">
                <a:latin typeface="Arial"/>
                <a:cs typeface="Arial"/>
              </a:rPr>
              <a:t>Cornell College of Agriculture and Life Sciences. Tree of heaven (TOH), </a:t>
            </a:r>
            <a:r>
              <a:rPr lang="en-US" altLang="en-US" sz="1250" i="1">
                <a:latin typeface="Arial"/>
                <a:cs typeface="Arial"/>
              </a:rPr>
              <a:t>Ailanthus altissima. </a:t>
            </a:r>
            <a:r>
              <a:rPr lang="en-US" altLang="en-US" sz="1250">
                <a:latin typeface="Arial"/>
                <a:cs typeface="Arial"/>
              </a:rPr>
              <a:t>Accessed November 2, 2022.</a:t>
            </a:r>
            <a:r>
              <a:rPr lang="en-US" altLang="en-US" sz="1250">
                <a:latin typeface="Arial"/>
                <a:cs typeface="Arial"/>
                <a:hlinkClick r:id="rId2"/>
              </a:rPr>
              <a:t>https://nysipm.cornell.edu/environment/invasive-species-exotic-pests/spotted-lanternfly/spotted-lanternfly-ipm/hosts/</a:t>
            </a:r>
            <a:endParaRPr lang="en-US" altLang="en-US" sz="1250">
              <a:latin typeface="Arial"/>
              <a:cs typeface="Arial"/>
            </a:endParaRPr>
          </a:p>
          <a:p>
            <a:pPr marL="276860" indent="-276860"/>
            <a:r>
              <a:rPr lang="en-US" altLang="en-US" sz="1250">
                <a:latin typeface="Arial"/>
                <a:cs typeface="Arial"/>
              </a:rPr>
              <a:t>Dara, S.K. 2018. An update on the invasive spotted lanternfly, </a:t>
            </a:r>
            <a:r>
              <a:rPr lang="en-US" altLang="en-US" sz="1250" err="1">
                <a:latin typeface="Arial"/>
                <a:cs typeface="Arial"/>
              </a:rPr>
              <a:t>Lycorma</a:t>
            </a:r>
            <a:r>
              <a:rPr lang="en-US" altLang="en-US" sz="1250">
                <a:latin typeface="Arial"/>
                <a:cs typeface="Arial"/>
              </a:rPr>
              <a:t> </a:t>
            </a:r>
            <a:r>
              <a:rPr lang="en-US" altLang="en-US" sz="1250" err="1">
                <a:latin typeface="Arial"/>
                <a:cs typeface="Arial"/>
              </a:rPr>
              <a:t>delicatula</a:t>
            </a:r>
            <a:r>
              <a:rPr lang="en-US" altLang="en-US" sz="1250">
                <a:latin typeface="Arial"/>
                <a:cs typeface="Arial"/>
              </a:rPr>
              <a:t>: Current distribution, pest detection efforts, and management strategies. Pest News </a:t>
            </a:r>
            <a:r>
              <a:rPr lang="en-US" altLang="en-US" sz="1250" err="1">
                <a:latin typeface="Arial"/>
                <a:cs typeface="Arial"/>
              </a:rPr>
              <a:t>eJournal</a:t>
            </a:r>
            <a:r>
              <a:rPr lang="en-US" altLang="en-US" sz="1250">
                <a:latin typeface="Arial"/>
                <a:cs typeface="Arial"/>
              </a:rPr>
              <a:t> about endemic and invasive pests in California. University of California, Agriculture and Natural Resources. https://ucanr.edu/blogs/pestnews/index.cfm?tagname=tree-of-heaven.</a:t>
            </a:r>
          </a:p>
          <a:p>
            <a:pPr marL="276860" indent="-276860"/>
            <a:r>
              <a:rPr lang="en-US" altLang="en-US" sz="1250">
                <a:latin typeface="Arial"/>
                <a:cs typeface="Arial"/>
              </a:rPr>
              <a:t>Hajek, A. 2022. Hajek Lab. Insect Pathology and Epizootiology of </a:t>
            </a:r>
            <a:r>
              <a:rPr lang="en-US" altLang="en-US" sz="1250" err="1">
                <a:latin typeface="Arial"/>
                <a:cs typeface="Arial"/>
              </a:rPr>
              <a:t>Enomopathogens</a:t>
            </a:r>
            <a:r>
              <a:rPr lang="en-US" altLang="en-US" sz="1250">
                <a:latin typeface="Arial"/>
                <a:cs typeface="Arial"/>
              </a:rPr>
              <a:t>. Cornell University. https://blogs.cornell.edu/hajek/spotted-lanternfly/</a:t>
            </a:r>
          </a:p>
          <a:p>
            <a:pPr marL="276860" indent="-276860"/>
            <a:r>
              <a:rPr lang="en-US" altLang="en-US" sz="1250">
                <a:latin typeface="Arial"/>
                <a:cs typeface="Arial"/>
              </a:rPr>
              <a:t>New Jersey Department of Agriculture. About the spotted lanternfly. Accessed November 1, 2022.</a:t>
            </a:r>
            <a:r>
              <a:rPr lang="en-US" altLang="en-US" sz="1250">
                <a:latin typeface="Arial"/>
                <a:cs typeface="Arial"/>
                <a:hlinkClick r:id="rId3"/>
              </a:rPr>
              <a:t>https://www.nj.gov/agriculture/divisions/pi/prog/pests-diseases/spotted-lanternfly/about/</a:t>
            </a:r>
            <a:endParaRPr lang="en-US" altLang="en-US" sz="1250">
              <a:latin typeface="Arial"/>
              <a:cs typeface="Arial"/>
            </a:endParaRPr>
          </a:p>
          <a:p>
            <a:pPr marL="276860" indent="-276860"/>
            <a:r>
              <a:rPr lang="en-US" altLang="en-US" sz="1250">
                <a:latin typeface="Arial"/>
                <a:cs typeface="Arial"/>
              </a:rPr>
              <a:t>New York State Integrated Pest Management. No date. Spotted Lanternfly Damage. Cornell College of Agriculture and Life Sciences. </a:t>
            </a:r>
            <a:r>
              <a:rPr lang="en-US" altLang="en-US" sz="1250">
                <a:latin typeface="Arial"/>
                <a:cs typeface="Arial"/>
                <a:hlinkClick r:id="rId4"/>
              </a:rPr>
              <a:t>https://cals.cornell.edu/new-york-state-integrated-pest-management/outreach-education/whats-bugging-you/spotted-lanternfly/spotted-lanternfly-damage</a:t>
            </a:r>
            <a:r>
              <a:rPr lang="en-US" altLang="en-US" sz="1250">
                <a:latin typeface="Arial"/>
                <a:cs typeface="Arial"/>
              </a:rPr>
              <a:t>.</a:t>
            </a:r>
          </a:p>
          <a:p>
            <a:pPr marL="276860" indent="-276860"/>
            <a:r>
              <a:rPr lang="en-US" altLang="en-US" sz="1250">
                <a:latin typeface="Arial"/>
                <a:cs typeface="Arial"/>
              </a:rPr>
              <a:t>New York State Department of Environmental Conservation. Spotted lanternfly. Accessed November 1, 2022.</a:t>
            </a:r>
            <a:r>
              <a:rPr lang="en-US" altLang="en-US" sz="1250">
                <a:latin typeface="Arial"/>
                <a:cs typeface="Arial"/>
                <a:hlinkClick r:id="rId5"/>
              </a:rPr>
              <a:t>https://www.dec.ny.gov/animals/113303.html</a:t>
            </a:r>
            <a:endParaRPr lang="en-US" altLang="en-US" sz="1250">
              <a:latin typeface="Arial"/>
              <a:cs typeface="Arial"/>
            </a:endParaRPr>
          </a:p>
          <a:p>
            <a:pPr marL="276860" indent="-276860"/>
            <a:r>
              <a:rPr lang="en-US" altLang="en-US" sz="1250">
                <a:latin typeface="Arial"/>
                <a:cs typeface="Arial"/>
              </a:rPr>
              <a:t>Otto, E. 2021. Spotted Lanternfly Control Program in the Mid-Atlantic Region, North Carolina, Ohio, and Kentucky. Animal and Plant Health Inspection Services. United States Department of Agriculture. https://www.aphis.usda.gov/sites/default/files/supplemental-slf-mid-atlantic-october-2021.pdf</a:t>
            </a:r>
          </a:p>
          <a:p>
            <a:pPr marL="276860" indent="-276860">
              <a:buClr>
                <a:srgbClr val="000000"/>
              </a:buClr>
            </a:pPr>
            <a:r>
              <a:rPr lang="en-US" altLang="en-US" sz="1250">
                <a:latin typeface="Arial"/>
                <a:cs typeface="Arial"/>
              </a:rPr>
              <a:t>Scott, C., Kaufman, P.E. 2022. Buck Moth </a:t>
            </a:r>
            <a:r>
              <a:rPr lang="en-US" altLang="en-US" sz="1250" err="1">
                <a:latin typeface="Arial"/>
                <a:cs typeface="Arial"/>
              </a:rPr>
              <a:t>Hemileuca</a:t>
            </a:r>
            <a:r>
              <a:rPr lang="en-US" altLang="en-US" sz="1250">
                <a:latin typeface="Arial"/>
                <a:cs typeface="Arial"/>
              </a:rPr>
              <a:t> Maia (Drury). </a:t>
            </a:r>
            <a:r>
              <a:rPr lang="en-US" altLang="en-US" sz="1250" err="1">
                <a:latin typeface="Arial"/>
                <a:cs typeface="Arial"/>
              </a:rPr>
              <a:t>Publciation</a:t>
            </a:r>
            <a:r>
              <a:rPr lang="en-US" altLang="en-US" sz="1250">
                <a:latin typeface="Arial"/>
                <a:cs typeface="Arial"/>
              </a:rPr>
              <a:t> #EENY464. EDIS. University of Florida/IFAS Extension. https://edis.ifas.ufl.edu/publication/IN834.</a:t>
            </a:r>
            <a:endParaRPr lang="en-US" sz="1250">
              <a:latin typeface="Arial"/>
              <a:cs typeface="Arial"/>
            </a:endParaRPr>
          </a:p>
          <a:p>
            <a:pPr marL="276860" indent="-276860"/>
            <a:r>
              <a:rPr lang="en-US" altLang="en-US" sz="1250" err="1">
                <a:latin typeface="Arial"/>
                <a:cs typeface="Arial"/>
              </a:rPr>
              <a:t>PennState</a:t>
            </a:r>
            <a:r>
              <a:rPr lang="en-US" altLang="en-US" sz="1250">
                <a:latin typeface="Arial"/>
                <a:cs typeface="Arial"/>
              </a:rPr>
              <a:t> Extension. 2021. Spotted lanternfly management guide. Accessed November 2, 2022.</a:t>
            </a:r>
            <a:r>
              <a:rPr lang="en-US" altLang="en-US" sz="1250">
                <a:latin typeface="Arial"/>
                <a:cs typeface="Arial"/>
                <a:hlinkClick r:id="rId6"/>
              </a:rPr>
              <a:t>https://extension.psu.edu/spotted-lanternfly-management-guide</a:t>
            </a:r>
            <a:endParaRPr lang="en-US" altLang="en-US" sz="1250">
              <a:latin typeface="Arial"/>
              <a:cs typeface="Arial"/>
            </a:endParaRPr>
          </a:p>
          <a:p>
            <a:pPr marL="276860" indent="-276860"/>
            <a:r>
              <a:rPr lang="en-US" altLang="en-US" sz="1250">
                <a:latin typeface="Arial"/>
                <a:cs typeface="Arial"/>
              </a:rPr>
              <a:t>USDA APHIS. Spotted lanternfly. Accessed November 1, 2022. </a:t>
            </a:r>
            <a:r>
              <a:rPr lang="en-US" altLang="en-US" sz="1250">
                <a:latin typeface="Arial"/>
                <a:cs typeface="Arial"/>
                <a:hlinkClick r:id="rId7"/>
              </a:rPr>
              <a:t>https://www.aphis.usda.gov/aphis/resources/pests-diseases/hungry-pests/the-threat/spotted-lanternfly/spotted-lanternfly</a:t>
            </a:r>
            <a:endParaRPr lang="en-US" altLang="en-US" sz="1250">
              <a:latin typeface="Arial"/>
              <a:cs typeface="Arial"/>
            </a:endParaRPr>
          </a:p>
          <a:p>
            <a:pPr marL="0" indent="-457200"/>
            <a:endParaRPr lang="en-US" altLang="en-US" sz="1250">
              <a:latin typeface="Arial"/>
              <a:cs typeface="Arial"/>
            </a:endParaRPr>
          </a:p>
          <a:p>
            <a:pPr marL="0" indent="-457200"/>
            <a:endParaRPr lang="en-US" sz="1250">
              <a:latin typeface="Arial"/>
              <a:cs typeface="Arial"/>
            </a:endParaRPr>
          </a:p>
        </p:txBody>
      </p:sp>
    </p:spTree>
    <p:extLst>
      <p:ext uri="{BB962C8B-B14F-4D97-AF65-F5344CB8AC3E}">
        <p14:creationId xmlns:p14="http://schemas.microsoft.com/office/powerpoint/2010/main" val="1507224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DF33-BA58-0C04-588C-AA8C39085845}"/>
              </a:ext>
            </a:extLst>
          </p:cNvPr>
          <p:cNvSpPr>
            <a:spLocks noGrp="1"/>
          </p:cNvSpPr>
          <p:nvPr>
            <p:ph type="title"/>
          </p:nvPr>
        </p:nvSpPr>
        <p:spPr>
          <a:xfrm>
            <a:off x="838247" y="212428"/>
            <a:ext cx="10515508" cy="1325552"/>
          </a:xfrm>
        </p:spPr>
        <p:txBody>
          <a:bodyPr>
            <a:normAutofit fontScale="90000"/>
          </a:bodyPr>
          <a:lstStyle/>
          <a:p>
            <a:pPr algn="ctr">
              <a:lnSpc>
                <a:spcPct val="150000"/>
              </a:lnSpc>
            </a:pPr>
            <a:r>
              <a:rPr lang="en-US">
                <a:latin typeface="Arial" panose="020B0604020202020204" pitchFamily="34" charset="0"/>
                <a:cs typeface="Arial" panose="020B0604020202020204" pitchFamily="34" charset="0"/>
              </a:rPr>
              <a:t>UPDATE INFORMATION FOR AUTHORS</a:t>
            </a:r>
            <a:br>
              <a:rPr lang="en-US">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*Keep slide hidden*</a:t>
            </a:r>
            <a:endParaRPr lang="en-US">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D2D6FF03-DCD1-E031-1CE2-5CB5BC26217A}"/>
              </a:ext>
            </a:extLst>
          </p:cNvPr>
          <p:cNvSpPr txBox="1"/>
          <p:nvPr/>
        </p:nvSpPr>
        <p:spPr>
          <a:xfrm>
            <a:off x="242647" y="1806936"/>
            <a:ext cx="11767893" cy="32441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61" indent="-457161" defTabSz="914413">
              <a:lnSpc>
                <a:spcPct val="150000"/>
              </a:lnSpc>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Presentation Topic: Spotted Lanternfly</a:t>
            </a:r>
          </a:p>
          <a:p>
            <a:pPr marL="457161" indent="-457161" defTabSz="914413">
              <a:lnSpc>
                <a:spcPct val="150000"/>
              </a:lnSpc>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Updated by: Ariana Rollins</a:t>
            </a:r>
          </a:p>
          <a:p>
            <a:pPr marL="457161" indent="-457161" defTabSz="914413">
              <a:lnSpc>
                <a:spcPct val="150000"/>
              </a:lnSpc>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Update began (</a:t>
            </a:r>
            <a:r>
              <a:rPr lang="en-US" sz="2800" i="1" dirty="0">
                <a:solidFill>
                  <a:prstClr val="black"/>
                </a:solidFill>
                <a:latin typeface="Arial" panose="020B0604020202020204" pitchFamily="34" charset="0"/>
                <a:cs typeface="Arial" panose="020B0604020202020204" pitchFamily="34" charset="0"/>
              </a:rPr>
              <a:t>dd/mm/</a:t>
            </a:r>
            <a:r>
              <a:rPr lang="en-US" sz="2800" i="1" dirty="0" err="1">
                <a:solidFill>
                  <a:prstClr val="black"/>
                </a:solidFill>
                <a:latin typeface="Arial" panose="020B0604020202020204" pitchFamily="34" charset="0"/>
                <a:cs typeface="Arial" panose="020B0604020202020204" pitchFamily="34" charset="0"/>
              </a:rPr>
              <a:t>yy</a:t>
            </a:r>
            <a:r>
              <a:rPr lang="en-US" sz="2800" dirty="0">
                <a:solidFill>
                  <a:prstClr val="black"/>
                </a:solidFill>
                <a:latin typeface="Arial" panose="020B0604020202020204" pitchFamily="34" charset="0"/>
                <a:cs typeface="Arial" panose="020B0604020202020204" pitchFamily="34" charset="0"/>
              </a:rPr>
              <a:t>): 5/20/24</a:t>
            </a:r>
          </a:p>
          <a:p>
            <a:pPr marL="457161" indent="-457161" defTabSz="914413">
              <a:lnSpc>
                <a:spcPct val="150000"/>
              </a:lnSpc>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Update complete (</a:t>
            </a:r>
            <a:r>
              <a:rPr lang="en-US" sz="2800" i="1" dirty="0">
                <a:solidFill>
                  <a:prstClr val="black"/>
                </a:solidFill>
                <a:latin typeface="Arial" panose="020B0604020202020204" pitchFamily="34" charset="0"/>
                <a:cs typeface="Arial" panose="020B0604020202020204" pitchFamily="34" charset="0"/>
              </a:rPr>
              <a:t>dd/mm/</a:t>
            </a:r>
            <a:r>
              <a:rPr lang="en-US" sz="2800" i="1" dirty="0" err="1">
                <a:solidFill>
                  <a:prstClr val="black"/>
                </a:solidFill>
                <a:latin typeface="Arial" panose="020B0604020202020204" pitchFamily="34" charset="0"/>
                <a:cs typeface="Arial" panose="020B0604020202020204" pitchFamily="34" charset="0"/>
              </a:rPr>
              <a:t>yy</a:t>
            </a:r>
            <a:r>
              <a:rPr lang="en-US" sz="2800" dirty="0">
                <a:solidFill>
                  <a:prstClr val="black"/>
                </a:solidFill>
                <a:latin typeface="Arial" panose="020B0604020202020204" pitchFamily="34" charset="0"/>
                <a:cs typeface="Arial" panose="020B0604020202020204" pitchFamily="34" charset="0"/>
              </a:rPr>
              <a:t>): 1/1/25</a:t>
            </a:r>
          </a:p>
          <a:p>
            <a:pPr marL="457161" indent="-457161" defTabSz="914413">
              <a:lnSpc>
                <a:spcPct val="150000"/>
              </a:lnSpc>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Uploaded to site (</a:t>
            </a:r>
            <a:r>
              <a:rPr lang="en-US" sz="2800" i="1" dirty="0">
                <a:solidFill>
                  <a:prstClr val="black"/>
                </a:solidFill>
                <a:latin typeface="Arial" panose="020B0604020202020204" pitchFamily="34" charset="0"/>
                <a:cs typeface="Arial" panose="020B0604020202020204" pitchFamily="34" charset="0"/>
              </a:rPr>
              <a:t>dd/mm/</a:t>
            </a:r>
            <a:r>
              <a:rPr lang="en-US" sz="2800" i="1" dirty="0" err="1">
                <a:solidFill>
                  <a:prstClr val="black"/>
                </a:solidFill>
                <a:latin typeface="Arial" panose="020B0604020202020204" pitchFamily="34" charset="0"/>
                <a:cs typeface="Arial" panose="020B0604020202020204" pitchFamily="34" charset="0"/>
              </a:rPr>
              <a:t>yy</a:t>
            </a:r>
            <a:r>
              <a:rPr lang="en-US" sz="28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3718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D7D1FD-966C-0377-6EB2-87088A78073B}"/>
              </a:ext>
            </a:extLst>
          </p:cNvPr>
          <p:cNvSpPr>
            <a:spLocks noGrp="1"/>
          </p:cNvSpPr>
          <p:nvPr>
            <p:ph type="body" sz="quarter" idx="17"/>
          </p:nvPr>
        </p:nvSpPr>
        <p:spPr>
          <a:xfrm>
            <a:off x="366240" y="345331"/>
            <a:ext cx="11228482" cy="860561"/>
          </a:xfrm>
        </p:spPr>
        <p:txBody>
          <a:bodyPr>
            <a:normAutofit/>
          </a:bodyPr>
          <a:lstStyle/>
          <a:p>
            <a:pPr marL="0" indent="0" algn="ctr">
              <a:buNone/>
            </a:pPr>
            <a:r>
              <a:rPr lang="en-US" sz="4000">
                <a:solidFill>
                  <a:schemeClr val="tx1"/>
                </a:solidFill>
              </a:rPr>
              <a:t>Host Plants</a:t>
            </a:r>
          </a:p>
        </p:txBody>
      </p:sp>
      <p:sp>
        <p:nvSpPr>
          <p:cNvPr id="3" name="Content Placeholder 2">
            <a:extLst>
              <a:ext uri="{FF2B5EF4-FFF2-40B4-BE49-F238E27FC236}">
                <a16:creationId xmlns:a16="http://schemas.microsoft.com/office/drawing/2014/main" id="{7B96737B-7592-F420-6DD5-9B922851E966}"/>
              </a:ext>
            </a:extLst>
          </p:cNvPr>
          <p:cNvSpPr>
            <a:spLocks noGrp="1"/>
          </p:cNvSpPr>
          <p:nvPr>
            <p:ph sz="half" idx="1"/>
          </p:nvPr>
        </p:nvSpPr>
        <p:spPr>
          <a:xfrm>
            <a:off x="329457" y="1578430"/>
            <a:ext cx="6099422" cy="2841170"/>
          </a:xfrm>
        </p:spPr>
        <p:txBody>
          <a:bodyPr vert="horz" lIns="91440" tIns="45720" rIns="91440" bIns="45720" rtlCol="0" anchor="t">
            <a:noAutofit/>
          </a:bodyPr>
          <a:lstStyle/>
          <a:p>
            <a:pPr marL="227002">
              <a:defRPr/>
            </a:pPr>
            <a:r>
              <a:rPr lang="en-US" sz="2800" u="sng"/>
              <a:t>Common Hosts:</a:t>
            </a:r>
          </a:p>
          <a:p>
            <a:pPr lvl="1">
              <a:buFont typeface="Arial"/>
              <a:buChar char="•"/>
              <a:defRPr/>
            </a:pPr>
            <a:r>
              <a:rPr lang="en-US" sz="2800"/>
              <a:t>More than 70 host plant species</a:t>
            </a:r>
          </a:p>
          <a:p>
            <a:pPr marL="900430" lvl="2" indent="-346075">
              <a:buFont typeface="Arial"/>
              <a:buChar char="•"/>
              <a:defRPr/>
            </a:pPr>
            <a:r>
              <a:rPr lang="en-US" sz="2800" b="1">
                <a:latin typeface="Arial"/>
                <a:cs typeface="Arial"/>
              </a:rPr>
              <a:t>Tree of heaven </a:t>
            </a:r>
            <a:r>
              <a:rPr lang="en-US" sz="2800">
                <a:latin typeface="Arial"/>
                <a:cs typeface="Arial"/>
              </a:rPr>
              <a:t>(</a:t>
            </a:r>
            <a:r>
              <a:rPr lang="en-US" sz="2800" i="1">
                <a:latin typeface="Arial"/>
                <a:cs typeface="Arial"/>
              </a:rPr>
              <a:t>Ailanthus altissima</a:t>
            </a:r>
            <a:r>
              <a:rPr lang="en-US" sz="2800">
                <a:latin typeface="Arial"/>
                <a:cs typeface="Arial"/>
              </a:rPr>
              <a:t>) –</a:t>
            </a:r>
            <a:r>
              <a:rPr lang="en-US" sz="2800" b="1">
                <a:latin typeface="Arial"/>
                <a:cs typeface="Arial"/>
              </a:rPr>
              <a:t> </a:t>
            </a:r>
            <a:r>
              <a:rPr lang="en-US" sz="2800" b="1" u="sng">
                <a:latin typeface="Arial"/>
                <a:cs typeface="Arial"/>
              </a:rPr>
              <a:t>invasive tree</a:t>
            </a:r>
          </a:p>
          <a:p>
            <a:pPr marL="1108710" lvl="3" indent="-276860">
              <a:buFont typeface="Arial"/>
              <a:buChar char="•"/>
              <a:defRPr/>
            </a:pPr>
            <a:r>
              <a:rPr lang="en-US" sz="2800"/>
              <a:t>Adult spotted lanternfly accumulates cytotoxins from the tree of heaven. It is used as chemical defense against predators.</a:t>
            </a:r>
          </a:p>
          <a:p>
            <a:pPr marL="1108710" lvl="3" indent="-276860">
              <a:buClr>
                <a:srgbClr val="000000"/>
              </a:buClr>
              <a:buFont typeface="Arial"/>
              <a:defRPr/>
            </a:pPr>
            <a:r>
              <a:rPr lang="en-US" sz="2800">
                <a:latin typeface="Arial"/>
                <a:cs typeface="Arial"/>
              </a:rPr>
              <a:t>Can grow 70-100 feet tall</a:t>
            </a:r>
            <a:endParaRPr lang="en-US" sz="2800"/>
          </a:p>
          <a:p>
            <a:pPr marL="457179" lvl="1">
              <a:buFont typeface="Arial" panose="020B0604020202020204" pitchFamily="34" charset="0"/>
              <a:buChar char="•"/>
              <a:defRPr/>
            </a:pPr>
            <a:endParaRPr lang="en-US" sz="2800"/>
          </a:p>
          <a:p>
            <a:pPr lvl="1">
              <a:buFont typeface="Arial"/>
            </a:pPr>
            <a:endParaRPr lang="en-US" sz="2800"/>
          </a:p>
          <a:p>
            <a:endParaRPr lang="en-US" sz="2800"/>
          </a:p>
        </p:txBody>
      </p:sp>
      <p:sp>
        <p:nvSpPr>
          <p:cNvPr id="4" name="TextBox 21">
            <a:extLst>
              <a:ext uri="{FF2B5EF4-FFF2-40B4-BE49-F238E27FC236}">
                <a16:creationId xmlns:a16="http://schemas.microsoft.com/office/drawing/2014/main" id="{13AE1F42-05DD-E998-DCC8-DE0249458026}"/>
              </a:ext>
            </a:extLst>
          </p:cNvPr>
          <p:cNvSpPr txBox="1">
            <a:spLocks noChangeArrowheads="1"/>
          </p:cNvSpPr>
          <p:nvPr/>
        </p:nvSpPr>
        <p:spPr bwMode="auto">
          <a:xfrm>
            <a:off x="110086" y="6281837"/>
            <a:ext cx="58671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00" dirty="0">
                <a:solidFill>
                  <a:srgbClr val="000000"/>
                </a:solidFill>
                <a:latin typeface="Arial"/>
                <a:cs typeface="Arial"/>
              </a:rPr>
              <a:t>Photo: University of Georgia, Chuck </a:t>
            </a:r>
            <a:r>
              <a:rPr lang="en-US" altLang="en-US" sz="1400" dirty="0" err="1">
                <a:solidFill>
                  <a:srgbClr val="000000"/>
                </a:solidFill>
                <a:latin typeface="Arial"/>
                <a:cs typeface="Arial"/>
              </a:rPr>
              <a:t>Bargeron</a:t>
            </a:r>
            <a:r>
              <a:rPr lang="en-US" altLang="en-US" sz="1400" dirty="0">
                <a:solidFill>
                  <a:srgbClr val="000000"/>
                </a:solidFill>
                <a:latin typeface="Arial"/>
                <a:cs typeface="Arial"/>
              </a:rPr>
              <a:t>, Bugwood.org #1150026</a:t>
            </a:r>
          </a:p>
        </p:txBody>
      </p:sp>
      <p:grpSp>
        <p:nvGrpSpPr>
          <p:cNvPr id="5" name="Group 4">
            <a:extLst>
              <a:ext uri="{FF2B5EF4-FFF2-40B4-BE49-F238E27FC236}">
                <a16:creationId xmlns:a16="http://schemas.microsoft.com/office/drawing/2014/main" id="{49F18A0D-EC21-157D-827E-124D78297139}"/>
              </a:ext>
            </a:extLst>
          </p:cNvPr>
          <p:cNvGrpSpPr/>
          <p:nvPr/>
        </p:nvGrpSpPr>
        <p:grpSpPr>
          <a:xfrm>
            <a:off x="6570470" y="1213085"/>
            <a:ext cx="5157319" cy="4801162"/>
            <a:chOff x="10554653" y="1173693"/>
            <a:chExt cx="9114401" cy="8540358"/>
          </a:xfrm>
        </p:grpSpPr>
        <p:pic>
          <p:nvPicPr>
            <p:cNvPr id="6" name="Picture 5">
              <a:extLst>
                <a:ext uri="{FF2B5EF4-FFF2-40B4-BE49-F238E27FC236}">
                  <a16:creationId xmlns:a16="http://schemas.microsoft.com/office/drawing/2014/main" id="{AE2D5F08-E302-2090-DB90-D75C326662D8}"/>
                </a:ext>
              </a:extLst>
            </p:cNvPr>
            <p:cNvPicPr>
              <a:picLocks noChangeAspect="1"/>
            </p:cNvPicPr>
            <p:nvPr/>
          </p:nvPicPr>
          <p:blipFill rotWithShape="1">
            <a:blip r:embed="rId3">
              <a:extLst>
                <a:ext uri="{28A0092B-C50C-407E-A947-70E740481C1C}">
                  <a14:useLocalDpi xmlns:a14="http://schemas.microsoft.com/office/drawing/2010/main" val="0"/>
                </a:ext>
              </a:extLst>
            </a:blip>
            <a:srcRect l="5238" r="16824"/>
            <a:stretch/>
          </p:blipFill>
          <p:spPr>
            <a:xfrm>
              <a:off x="10554653" y="1173693"/>
              <a:ext cx="9114401" cy="7796227"/>
            </a:xfrm>
            <a:prstGeom prst="roundRect">
              <a:avLst/>
            </a:prstGeom>
            <a:ln w="12700" cmpd="sng">
              <a:solidFill>
                <a:srgbClr val="000000"/>
              </a:solidFill>
            </a:ln>
          </p:spPr>
        </p:pic>
        <p:sp>
          <p:nvSpPr>
            <p:cNvPr id="7" name="Rectangle 2">
              <a:extLst>
                <a:ext uri="{FF2B5EF4-FFF2-40B4-BE49-F238E27FC236}">
                  <a16:creationId xmlns:a16="http://schemas.microsoft.com/office/drawing/2014/main" id="{6C4BC943-3964-B96D-B9C3-D2CA8F303F29}"/>
                </a:ext>
              </a:extLst>
            </p:cNvPr>
            <p:cNvSpPr>
              <a:spLocks noChangeArrowheads="1"/>
            </p:cNvSpPr>
            <p:nvPr/>
          </p:nvSpPr>
          <p:spPr bwMode="auto">
            <a:xfrm>
              <a:off x="11691820" y="9057079"/>
              <a:ext cx="6815618" cy="6569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atin typeface="Arial"/>
                  <a:cs typeface="Arial"/>
                </a:rPr>
                <a:t>Tree of heaven (</a:t>
              </a:r>
              <a:r>
                <a:rPr lang="en-US" i="1">
                  <a:latin typeface="Arial"/>
                  <a:cs typeface="Arial"/>
                </a:rPr>
                <a:t>Ailanthus altissima</a:t>
              </a:r>
              <a:r>
                <a:rPr lang="en-US">
                  <a:latin typeface="Arial"/>
                  <a:cs typeface="Arial"/>
                </a:rPr>
                <a:t>)</a:t>
              </a:r>
              <a:endParaRPr lang="en-US" altLang="en-US">
                <a:latin typeface="Arial"/>
                <a:cs typeface="Arial"/>
              </a:endParaRPr>
            </a:p>
          </p:txBody>
        </p:sp>
      </p:grpSp>
    </p:spTree>
    <p:extLst>
      <p:ext uri="{BB962C8B-B14F-4D97-AF65-F5344CB8AC3E}">
        <p14:creationId xmlns:p14="http://schemas.microsoft.com/office/powerpoint/2010/main" val="91556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EA532C-91C9-A59B-3205-AB3F4FF086E0}"/>
              </a:ext>
            </a:extLst>
          </p:cNvPr>
          <p:cNvSpPr>
            <a:spLocks noGrp="1"/>
          </p:cNvSpPr>
          <p:nvPr>
            <p:ph type="body" sz="quarter" idx="17"/>
          </p:nvPr>
        </p:nvSpPr>
        <p:spPr>
          <a:xfrm>
            <a:off x="550682" y="309305"/>
            <a:ext cx="11044427" cy="637752"/>
          </a:xfrm>
        </p:spPr>
        <p:txBody>
          <a:bodyPr>
            <a:normAutofit lnSpcReduction="10000"/>
          </a:bodyPr>
          <a:lstStyle/>
          <a:p>
            <a:pPr marL="0" indent="0" algn="ctr">
              <a:buNone/>
            </a:pPr>
            <a:r>
              <a:rPr lang="en-US" sz="4000">
                <a:solidFill>
                  <a:schemeClr val="tx1"/>
                </a:solidFill>
              </a:rPr>
              <a:t>Host Plants: Florida</a:t>
            </a:r>
          </a:p>
          <a:p>
            <a:pPr algn="ctr"/>
            <a:endParaRPr lang="en-US" sz="4000"/>
          </a:p>
        </p:txBody>
      </p:sp>
      <p:sp>
        <p:nvSpPr>
          <p:cNvPr id="3" name="Content Placeholder 2">
            <a:extLst>
              <a:ext uri="{FF2B5EF4-FFF2-40B4-BE49-F238E27FC236}">
                <a16:creationId xmlns:a16="http://schemas.microsoft.com/office/drawing/2014/main" id="{F0AD0945-F09B-B701-F024-0774848047BA}"/>
              </a:ext>
            </a:extLst>
          </p:cNvPr>
          <p:cNvSpPr>
            <a:spLocks noGrp="1"/>
          </p:cNvSpPr>
          <p:nvPr>
            <p:ph sz="half" idx="1"/>
          </p:nvPr>
        </p:nvSpPr>
        <p:spPr>
          <a:xfrm>
            <a:off x="550682" y="854545"/>
            <a:ext cx="7952187" cy="2282622"/>
          </a:xfrm>
        </p:spPr>
        <p:txBody>
          <a:bodyPr>
            <a:normAutofit/>
          </a:bodyPr>
          <a:lstStyle/>
          <a:p>
            <a:pPr marL="227002">
              <a:defRPr/>
            </a:pPr>
            <a:r>
              <a:rPr lang="en-US" sz="2000"/>
              <a:t>Florida hosts can include: </a:t>
            </a:r>
          </a:p>
          <a:p>
            <a:pPr lvl="1">
              <a:buFont typeface="Arial"/>
              <a:buChar char="•"/>
              <a:defRPr/>
            </a:pPr>
            <a:r>
              <a:rPr lang="en-US" sz="2000" u="sng"/>
              <a:t>Ornamentals</a:t>
            </a:r>
            <a:r>
              <a:rPr lang="en-US" sz="2000"/>
              <a:t>:</a:t>
            </a:r>
          </a:p>
          <a:p>
            <a:pPr lvl="2">
              <a:buFont typeface="Arial"/>
              <a:buChar char="•"/>
              <a:defRPr/>
            </a:pPr>
            <a:r>
              <a:rPr lang="en-US" sz="2000"/>
              <a:t> maple, oak, pine, poplar, and sycamore trees</a:t>
            </a:r>
          </a:p>
          <a:p>
            <a:pPr lvl="1">
              <a:buFont typeface="Arial"/>
              <a:buChar char="•"/>
              <a:defRPr/>
            </a:pPr>
            <a:endParaRPr lang="en-US" sz="2000"/>
          </a:p>
          <a:p>
            <a:pPr lvl="1">
              <a:buFont typeface="Arial"/>
              <a:buChar char="•"/>
              <a:defRPr/>
            </a:pPr>
            <a:r>
              <a:rPr lang="en-US" sz="2000" u="sng"/>
              <a:t>Agricultural</a:t>
            </a:r>
            <a:r>
              <a:rPr lang="en-US" sz="2000"/>
              <a:t>:</a:t>
            </a:r>
          </a:p>
          <a:p>
            <a:pPr lvl="2">
              <a:buFont typeface="Arial"/>
              <a:buChar char="•"/>
              <a:defRPr/>
            </a:pPr>
            <a:r>
              <a:rPr lang="en-US" sz="2000"/>
              <a:t> blueberries, grapes, peaches (and other stone fruits)</a:t>
            </a:r>
          </a:p>
          <a:p>
            <a:endParaRPr lang="en-US"/>
          </a:p>
        </p:txBody>
      </p:sp>
      <p:pic>
        <p:nvPicPr>
          <p:cNvPr id="5" name="Picture 4" descr="A plate of peaches on a black background&#10;&#10;Description automatically generated">
            <a:extLst>
              <a:ext uri="{FF2B5EF4-FFF2-40B4-BE49-F238E27FC236}">
                <a16:creationId xmlns:a16="http://schemas.microsoft.com/office/drawing/2014/main" id="{45A42D66-7742-AE59-88A9-0E400E097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676" y="3009110"/>
            <a:ext cx="3009873" cy="2687498"/>
          </a:xfrm>
          <a:prstGeom prst="roundRect">
            <a:avLst>
              <a:gd name="adj" fmla="val 8594"/>
            </a:avLst>
          </a:prstGeom>
          <a:solidFill>
            <a:srgbClr val="FFFFFF">
              <a:shade val="85000"/>
            </a:srgbClr>
          </a:solidFill>
          <a:ln w="12700">
            <a:solidFill>
              <a:schemeClr val="tx1"/>
            </a:solidFill>
          </a:ln>
          <a:effectLst/>
        </p:spPr>
      </p:pic>
      <p:pic>
        <p:nvPicPr>
          <p:cNvPr id="7" name="Picture 6" descr="Close-up of a hand picking berries from a vine&#10;&#10;Description automatically generated">
            <a:extLst>
              <a:ext uri="{FF2B5EF4-FFF2-40B4-BE49-F238E27FC236}">
                <a16:creationId xmlns:a16="http://schemas.microsoft.com/office/drawing/2014/main" id="{E110FBCB-1703-BEE1-2D5A-4BA6CEE70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95" y="3009110"/>
            <a:ext cx="3009873" cy="2687498"/>
          </a:xfrm>
          <a:prstGeom prst="roundRect">
            <a:avLst>
              <a:gd name="adj" fmla="val 8594"/>
            </a:avLst>
          </a:prstGeom>
          <a:solidFill>
            <a:srgbClr val="FFFFFF">
              <a:shade val="85000"/>
            </a:srgbClr>
          </a:solidFill>
          <a:ln w="12700">
            <a:solidFill>
              <a:schemeClr val="tx1"/>
            </a:solidFill>
          </a:ln>
          <a:effectLst/>
        </p:spPr>
      </p:pic>
      <p:pic>
        <p:nvPicPr>
          <p:cNvPr id="9" name="Picture 8" descr="A group of trees in a grassy field&#10;&#10;Description automatically generated">
            <a:extLst>
              <a:ext uri="{FF2B5EF4-FFF2-40B4-BE49-F238E27FC236}">
                <a16:creationId xmlns:a16="http://schemas.microsoft.com/office/drawing/2014/main" id="{1418AD32-8C47-3706-E793-8079670AC5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616" y="1755228"/>
            <a:ext cx="2632841" cy="3941380"/>
          </a:xfrm>
          <a:prstGeom prst="roundRect">
            <a:avLst>
              <a:gd name="adj" fmla="val 8594"/>
            </a:avLst>
          </a:prstGeom>
          <a:solidFill>
            <a:srgbClr val="FFFFFF">
              <a:shade val="85000"/>
            </a:srgbClr>
          </a:solidFill>
          <a:ln w="12700">
            <a:solidFill>
              <a:schemeClr val="tx1"/>
            </a:solidFill>
          </a:ln>
          <a:effectLst/>
        </p:spPr>
      </p:pic>
      <p:sp>
        <p:nvSpPr>
          <p:cNvPr id="10" name="TextBox 9">
            <a:extLst>
              <a:ext uri="{FF2B5EF4-FFF2-40B4-BE49-F238E27FC236}">
                <a16:creationId xmlns:a16="http://schemas.microsoft.com/office/drawing/2014/main" id="{4CA9BB9E-8D1C-2118-2867-11AFDCBB6EBB}"/>
              </a:ext>
            </a:extLst>
          </p:cNvPr>
          <p:cNvSpPr txBox="1"/>
          <p:nvPr/>
        </p:nvSpPr>
        <p:spPr>
          <a:xfrm>
            <a:off x="759566" y="5732070"/>
            <a:ext cx="300987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Grapes, Genus </a:t>
            </a:r>
            <a:r>
              <a:rPr lang="en-US" b="1" i="1" dirty="0">
                <a:latin typeface="Arial" panose="020B0604020202020204" pitchFamily="34" charset="0"/>
                <a:cs typeface="Arial" panose="020B0604020202020204" pitchFamily="34" charset="0"/>
              </a:rPr>
              <a:t>Vitis</a:t>
            </a:r>
          </a:p>
        </p:txBody>
      </p:sp>
      <p:sp>
        <p:nvSpPr>
          <p:cNvPr id="11" name="TextBox 10">
            <a:extLst>
              <a:ext uri="{FF2B5EF4-FFF2-40B4-BE49-F238E27FC236}">
                <a16:creationId xmlns:a16="http://schemas.microsoft.com/office/drawing/2014/main" id="{61727427-ED0E-C893-69F8-D9F194AB6980}"/>
              </a:ext>
            </a:extLst>
          </p:cNvPr>
          <p:cNvSpPr txBox="1"/>
          <p:nvPr/>
        </p:nvSpPr>
        <p:spPr>
          <a:xfrm>
            <a:off x="7637909" y="5732070"/>
            <a:ext cx="3486254"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Live Oak, </a:t>
            </a:r>
            <a:r>
              <a:rPr lang="en-US" b="1" i="1">
                <a:latin typeface="Arial" panose="020B0604020202020204" pitchFamily="34" charset="0"/>
                <a:cs typeface="Arial" panose="020B0604020202020204" pitchFamily="34" charset="0"/>
              </a:rPr>
              <a:t>Quercus virginiana</a:t>
            </a:r>
            <a:endParaRPr lang="en-US"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EC0E8B7-41F4-AB56-DE88-6A0A9B8CB099}"/>
              </a:ext>
            </a:extLst>
          </p:cNvPr>
          <p:cNvSpPr txBox="1"/>
          <p:nvPr/>
        </p:nvSpPr>
        <p:spPr>
          <a:xfrm>
            <a:off x="4405676" y="5732070"/>
            <a:ext cx="3009873"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Peach, </a:t>
            </a:r>
            <a:r>
              <a:rPr lang="en-US" b="1" i="1">
                <a:latin typeface="Arial" panose="020B0604020202020204" pitchFamily="34" charset="0"/>
                <a:cs typeface="Arial" panose="020B0604020202020204" pitchFamily="34" charset="0"/>
              </a:rPr>
              <a:t>Prunus persica</a:t>
            </a:r>
            <a:endParaRPr lang="en-US"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89D4880-BB06-49DD-A3BD-23E190CED987}"/>
              </a:ext>
            </a:extLst>
          </p:cNvPr>
          <p:cNvSpPr txBox="1"/>
          <p:nvPr/>
        </p:nvSpPr>
        <p:spPr>
          <a:xfrm>
            <a:off x="135541" y="6136864"/>
            <a:ext cx="11871401" cy="430887"/>
          </a:xfrm>
          <a:prstGeom prst="rect">
            <a:avLst/>
          </a:prstGeom>
          <a:noFill/>
        </p:spPr>
        <p:txBody>
          <a:bodyPr wrap="square" rtlCol="0">
            <a:spAutoFit/>
          </a:bodyPr>
          <a:lstStyle/>
          <a:p>
            <a:r>
              <a:rPr lang="en-US" sz="1050" err="1">
                <a:latin typeface="Arial" panose="020B0604020202020204" pitchFamily="34" charset="0"/>
                <a:cs typeface="Arial" panose="020B0604020202020204" pitchFamily="34" charset="0"/>
              </a:rPr>
              <a:t>Photo:University</a:t>
            </a:r>
            <a:r>
              <a:rPr lang="en-US" sz="1050">
                <a:latin typeface="Arial" panose="020B0604020202020204" pitchFamily="34" charset="0"/>
                <a:cs typeface="Arial" panose="020B0604020202020204" pitchFamily="34" charset="0"/>
              </a:rPr>
              <a:t> of Georgia Plant Pathology , University of Georgia, Bugwood.org, #1495065; Peggy </a:t>
            </a:r>
            <a:r>
              <a:rPr lang="en-US" sz="1050" err="1">
                <a:latin typeface="Arial" panose="020B0604020202020204" pitchFamily="34" charset="0"/>
                <a:cs typeface="Arial" panose="020B0604020202020204" pitchFamily="34" charset="0"/>
              </a:rPr>
              <a:t>Greb</a:t>
            </a:r>
            <a:r>
              <a:rPr lang="en-US" sz="1050">
                <a:latin typeface="Arial" panose="020B0604020202020204" pitchFamily="34" charset="0"/>
                <a:cs typeface="Arial" panose="020B0604020202020204" pitchFamily="34" charset="0"/>
              </a:rPr>
              <a:t>, USDA Agricultural Research Service, Bugwood.org, #UGA1355015; Paul A. </a:t>
            </a:r>
            <a:r>
              <a:rPr lang="en-US" sz="1050" err="1">
                <a:latin typeface="Arial" panose="020B0604020202020204" pitchFamily="34" charset="0"/>
                <a:cs typeface="Arial" panose="020B0604020202020204" pitchFamily="34" charset="0"/>
              </a:rPr>
              <a:t>Mistretta</a:t>
            </a:r>
            <a:r>
              <a:rPr lang="en-US" sz="1050">
                <a:latin typeface="Arial" panose="020B0604020202020204" pitchFamily="34" charset="0"/>
                <a:cs typeface="Arial" panose="020B0604020202020204" pitchFamily="34" charset="0"/>
              </a:rPr>
              <a:t>, USDA Forest Service, Bugwood.org, #UGA1501049</a:t>
            </a:r>
          </a:p>
        </p:txBody>
      </p:sp>
    </p:spTree>
    <p:extLst>
      <p:ext uri="{BB962C8B-B14F-4D97-AF65-F5344CB8AC3E}">
        <p14:creationId xmlns:p14="http://schemas.microsoft.com/office/powerpoint/2010/main" val="3649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40FA780-B323-4E59-4126-425FB8CA7AB8}"/>
              </a:ext>
            </a:extLst>
          </p:cNvPr>
          <p:cNvSpPr txBox="1">
            <a:spLocks/>
          </p:cNvSpPr>
          <p:nvPr/>
        </p:nvSpPr>
        <p:spPr>
          <a:xfrm>
            <a:off x="550682" y="309305"/>
            <a:ext cx="11044427" cy="6377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75" kern="1200" spc="182">
                <a:solidFill>
                  <a:srgbClr val="0021A5"/>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a:solidFill>
                  <a:schemeClr val="tx1"/>
                </a:solidFill>
              </a:rPr>
              <a:t>Dispersal</a:t>
            </a:r>
            <a:endParaRPr lang="en-US" sz="4000"/>
          </a:p>
        </p:txBody>
      </p:sp>
      <p:sp>
        <p:nvSpPr>
          <p:cNvPr id="5" name="TextBox 4">
            <a:extLst>
              <a:ext uri="{FF2B5EF4-FFF2-40B4-BE49-F238E27FC236}">
                <a16:creationId xmlns:a16="http://schemas.microsoft.com/office/drawing/2014/main" id="{D5B64D36-19CE-8C1A-542E-BFC54A903DB0}"/>
              </a:ext>
            </a:extLst>
          </p:cNvPr>
          <p:cNvSpPr txBox="1"/>
          <p:nvPr/>
        </p:nvSpPr>
        <p:spPr>
          <a:xfrm>
            <a:off x="396241" y="795903"/>
            <a:ext cx="7648687" cy="2585323"/>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Spotted Lanternfly can be accidentally spread through many routes: eggs, nymphs, and adults</a:t>
            </a:r>
          </a:p>
          <a:p>
            <a:pPr marL="742950" lvl="1" indent="-285750">
              <a:buFont typeface="Arial" panose="020B0604020202020204" pitchFamily="34" charset="0"/>
              <a:buChar char="•"/>
            </a:pPr>
            <a:r>
              <a:rPr lang="en-US" b="1">
                <a:latin typeface="Arial" panose="020B0604020202020204" pitchFamily="34" charset="0"/>
                <a:cs typeface="Arial" panose="020B0604020202020204" pitchFamily="34" charset="0"/>
              </a:rPr>
              <a:t>Vehicles</a:t>
            </a:r>
            <a:r>
              <a:rPr lang="en-US">
                <a:latin typeface="Arial" panose="020B0604020202020204" pitchFamily="34" charset="0"/>
                <a:cs typeface="Arial" panose="020B0604020202020204" pitchFamily="34" charset="0"/>
              </a:rPr>
              <a:t>, backs of trucks, outdoor surfaces, </a:t>
            </a:r>
            <a:r>
              <a:rPr lang="en-US" b="1">
                <a:latin typeface="Arial" panose="020B0604020202020204" pitchFamily="34" charset="0"/>
                <a:cs typeface="Arial" panose="020B0604020202020204" pitchFamily="34" charset="0"/>
              </a:rPr>
              <a:t>metal bins</a:t>
            </a:r>
            <a:r>
              <a:rPr lang="en-US">
                <a:latin typeface="Arial" panose="020B0604020202020204" pitchFamily="34" charset="0"/>
                <a:cs typeface="Arial" panose="020B0604020202020204" pitchFamily="34" charset="0"/>
              </a:rPr>
              <a:t>, kiddie pools, homes (mobile homes), </a:t>
            </a:r>
            <a:r>
              <a:rPr lang="en-US" b="1">
                <a:latin typeface="Arial" panose="020B0604020202020204" pitchFamily="34" charset="0"/>
                <a:cs typeface="Arial" panose="020B0604020202020204" pitchFamily="34" charset="0"/>
              </a:rPr>
              <a:t>building materials</a:t>
            </a:r>
            <a:r>
              <a:rPr lang="en-US">
                <a:latin typeface="Arial" panose="020B0604020202020204" pitchFamily="34" charset="0"/>
                <a:cs typeface="Arial" panose="020B0604020202020204" pitchFamily="34" charset="0"/>
              </a:rPr>
              <a:t>, tars, gardening tools, tractors, sandboxes</a:t>
            </a:r>
          </a:p>
          <a:p>
            <a:pPr marL="742950" lvl="1" indent="-285750">
              <a:buFont typeface="Arial" panose="020B0604020202020204" pitchFamily="34" charset="0"/>
              <a:buChar char="•"/>
            </a:pPr>
            <a:r>
              <a:rPr lang="en-US" b="1">
                <a:latin typeface="Arial" panose="020B0604020202020204" pitchFamily="34" charset="0"/>
                <a:cs typeface="Arial" panose="020B0604020202020204" pitchFamily="34" charset="0"/>
              </a:rPr>
              <a:t>Human transporting and activity </a:t>
            </a:r>
            <a:r>
              <a:rPr lang="en-US">
                <a:latin typeface="Arial" panose="020B0604020202020204" pitchFamily="34" charset="0"/>
                <a:cs typeface="Arial" panose="020B0604020202020204" pitchFamily="34" charset="0"/>
              </a:rPr>
              <a:t>can unknowingly spread these insects; </a:t>
            </a:r>
            <a:r>
              <a:rPr lang="en-US" b="1">
                <a:latin typeface="Arial" panose="020B0604020202020204" pitchFamily="34" charset="0"/>
                <a:cs typeface="Arial" panose="020B0604020202020204" pitchFamily="34" charset="0"/>
              </a:rPr>
              <a:t>wind</a:t>
            </a:r>
            <a:r>
              <a:rPr lang="en-US">
                <a:latin typeface="Arial" panose="020B0604020202020204" pitchFamily="34" charset="0"/>
                <a:cs typeface="Arial" panose="020B0604020202020204" pitchFamily="34" charset="0"/>
              </a:rPr>
              <a:t> can transport nymphs</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When traveling to other states, be sure to check equipment of hitchhiking insects like the spotted lanternfly</a:t>
            </a:r>
          </a:p>
        </p:txBody>
      </p:sp>
      <p:pic>
        <p:nvPicPr>
          <p:cNvPr id="7" name="Picture 6" descr="A rusted barrel in the ground&#10;&#10;Description automatically generated">
            <a:extLst>
              <a:ext uri="{FF2B5EF4-FFF2-40B4-BE49-F238E27FC236}">
                <a16:creationId xmlns:a16="http://schemas.microsoft.com/office/drawing/2014/main" id="{6AC5252F-DCD4-D75B-DF14-8412C2FED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1416" y="396378"/>
            <a:ext cx="3440343" cy="4587124"/>
          </a:xfrm>
          <a:prstGeom prst="roundRect">
            <a:avLst>
              <a:gd name="adj" fmla="val 8594"/>
            </a:avLst>
          </a:prstGeom>
          <a:solidFill>
            <a:srgbClr val="FFFFFF">
              <a:shade val="85000"/>
            </a:srgbClr>
          </a:solidFill>
          <a:ln>
            <a:solidFill>
              <a:schemeClr val="tx1"/>
            </a:solidFill>
          </a:ln>
          <a:effectLst/>
        </p:spPr>
      </p:pic>
      <p:sp>
        <p:nvSpPr>
          <p:cNvPr id="8" name="TextBox 7">
            <a:extLst>
              <a:ext uri="{FF2B5EF4-FFF2-40B4-BE49-F238E27FC236}">
                <a16:creationId xmlns:a16="http://schemas.microsoft.com/office/drawing/2014/main" id="{7ADB023C-CFAE-8E8B-6C19-EF6E3655ACDB}"/>
              </a:ext>
            </a:extLst>
          </p:cNvPr>
          <p:cNvSpPr txBox="1"/>
          <p:nvPr/>
        </p:nvSpPr>
        <p:spPr>
          <a:xfrm>
            <a:off x="225911" y="6287085"/>
            <a:ext cx="11966089" cy="261610"/>
          </a:xfrm>
          <a:prstGeom prst="rect">
            <a:avLst/>
          </a:prstGeom>
          <a:noFill/>
        </p:spPr>
        <p:txBody>
          <a:bodyPr wrap="square" rtlCol="0">
            <a:spAutoFit/>
          </a:bodyPr>
          <a:lstStyle/>
          <a:p>
            <a:r>
              <a:rPr lang="en-US" sz="1100" b="0" i="0" dirty="0">
                <a:solidFill>
                  <a:srgbClr val="333333"/>
                </a:solidFill>
                <a:effectLst/>
                <a:latin typeface="Arial" panose="020B0604020202020204" pitchFamily="34" charset="0"/>
                <a:cs typeface="Arial" panose="020B0604020202020204" pitchFamily="34" charset="0"/>
              </a:rPr>
              <a:t>Photo: </a:t>
            </a:r>
            <a:r>
              <a:rPr lang="en-US" sz="1100" b="0" i="0" dirty="0">
                <a:solidFill>
                  <a:srgbClr val="333333"/>
                </a:solidFill>
                <a:effectLst/>
                <a:latin typeface="Arial" panose="020B0604020202020204" pitchFamily="34" charset="0"/>
              </a:rPr>
              <a:t>Lawrence Barringer, Pennsylvania Department of Agriculture, Bugwood.org, #5537187</a:t>
            </a:r>
            <a:r>
              <a:rPr lang="en-US" sz="1100" b="0" i="0" dirty="0">
                <a:solidFill>
                  <a:srgbClr val="333333"/>
                </a:solidFill>
                <a:effectLst/>
                <a:latin typeface="Arial" panose="020B0604020202020204" pitchFamily="34" charset="0"/>
                <a:cs typeface="Arial" panose="020B0604020202020204" pitchFamily="34" charset="0"/>
              </a:rPr>
              <a:t>; Lawrence Barringer, Pennsylvania Department of Agriculture, Bugwood.org, #5544763</a:t>
            </a:r>
            <a:endParaRPr lang="en-US" sz="1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D04130-ADBA-6348-AF27-118F733C35C9}"/>
              </a:ext>
            </a:extLst>
          </p:cNvPr>
          <p:cNvSpPr txBox="1"/>
          <p:nvPr/>
        </p:nvSpPr>
        <p:spPr>
          <a:xfrm>
            <a:off x="7971416" y="5070575"/>
            <a:ext cx="3345629"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Rusted barrel with spotted lanternfly egg masses</a:t>
            </a:r>
          </a:p>
        </p:txBody>
      </p:sp>
      <p:pic>
        <p:nvPicPr>
          <p:cNvPr id="11" name="Picture 10" descr="A bug on a tire&#10;&#10;Description automatically generated">
            <a:extLst>
              <a:ext uri="{FF2B5EF4-FFF2-40B4-BE49-F238E27FC236}">
                <a16:creationId xmlns:a16="http://schemas.microsoft.com/office/drawing/2014/main" id="{AE57FACA-40E6-8CE0-D74F-CBE5CE995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104" y="3343250"/>
            <a:ext cx="4582757" cy="2239969"/>
          </a:xfrm>
          <a:prstGeom prst="roundRect">
            <a:avLst>
              <a:gd name="adj" fmla="val 8594"/>
            </a:avLst>
          </a:prstGeom>
          <a:solidFill>
            <a:srgbClr val="FFFFFF">
              <a:shade val="85000"/>
            </a:srgbClr>
          </a:solidFill>
          <a:ln w="12700">
            <a:solidFill>
              <a:schemeClr val="tx1"/>
            </a:solidFill>
          </a:ln>
          <a:effectLst/>
        </p:spPr>
      </p:pic>
      <p:sp>
        <p:nvSpPr>
          <p:cNvPr id="12" name="TextBox 11">
            <a:extLst>
              <a:ext uri="{FF2B5EF4-FFF2-40B4-BE49-F238E27FC236}">
                <a16:creationId xmlns:a16="http://schemas.microsoft.com/office/drawing/2014/main" id="{F13A2A91-8EF6-A4AE-F142-27D19F2DB15D}"/>
              </a:ext>
            </a:extLst>
          </p:cNvPr>
          <p:cNvSpPr txBox="1"/>
          <p:nvPr/>
        </p:nvSpPr>
        <p:spPr>
          <a:xfrm>
            <a:off x="1913068" y="5583219"/>
            <a:ext cx="4615031"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Spotted lanternfly 4</a:t>
            </a:r>
            <a:r>
              <a:rPr lang="en-US" sz="1600" baseline="30000">
                <a:latin typeface="Arial" panose="020B0604020202020204" pitchFamily="34" charset="0"/>
                <a:cs typeface="Arial" panose="020B0604020202020204" pitchFamily="34" charset="0"/>
              </a:rPr>
              <a:t>th</a:t>
            </a:r>
            <a:r>
              <a:rPr lang="en-US" sz="1600">
                <a:latin typeface="Arial" panose="020B0604020202020204" pitchFamily="34" charset="0"/>
                <a:cs typeface="Arial" panose="020B0604020202020204" pitchFamily="34" charset="0"/>
              </a:rPr>
              <a:t> instar nymph on tire - Pennsylvania</a:t>
            </a:r>
          </a:p>
        </p:txBody>
      </p:sp>
    </p:spTree>
    <p:extLst>
      <p:ext uri="{BB962C8B-B14F-4D97-AF65-F5344CB8AC3E}">
        <p14:creationId xmlns:p14="http://schemas.microsoft.com/office/powerpoint/2010/main" val="2856573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D7D1FD-966C-0377-6EB2-87088A78073B}"/>
              </a:ext>
            </a:extLst>
          </p:cNvPr>
          <p:cNvSpPr>
            <a:spLocks noGrp="1"/>
          </p:cNvSpPr>
          <p:nvPr>
            <p:ph type="body" sz="quarter" idx="17"/>
          </p:nvPr>
        </p:nvSpPr>
        <p:spPr>
          <a:xfrm>
            <a:off x="504862" y="250075"/>
            <a:ext cx="11043652" cy="503917"/>
          </a:xfrm>
        </p:spPr>
        <p:txBody>
          <a:bodyPr>
            <a:noAutofit/>
          </a:bodyPr>
          <a:lstStyle/>
          <a:p>
            <a:pPr marL="0" indent="0" algn="ctr">
              <a:buNone/>
            </a:pPr>
            <a:r>
              <a:rPr lang="en-US" sz="4000">
                <a:solidFill>
                  <a:schemeClr val="tx1"/>
                </a:solidFill>
              </a:rPr>
              <a:t>Signs, Symptoms and Damage</a:t>
            </a:r>
          </a:p>
        </p:txBody>
      </p:sp>
      <p:sp>
        <p:nvSpPr>
          <p:cNvPr id="3" name="Content Placeholder 2">
            <a:extLst>
              <a:ext uri="{FF2B5EF4-FFF2-40B4-BE49-F238E27FC236}">
                <a16:creationId xmlns:a16="http://schemas.microsoft.com/office/drawing/2014/main" id="{7B96737B-7592-F420-6DD5-9B922851E966}"/>
              </a:ext>
            </a:extLst>
          </p:cNvPr>
          <p:cNvSpPr>
            <a:spLocks noGrp="1"/>
          </p:cNvSpPr>
          <p:nvPr>
            <p:ph sz="half" idx="1"/>
          </p:nvPr>
        </p:nvSpPr>
        <p:spPr>
          <a:xfrm>
            <a:off x="504862" y="1640536"/>
            <a:ext cx="7254616" cy="4068664"/>
          </a:xfrm>
        </p:spPr>
        <p:txBody>
          <a:bodyPr/>
          <a:lstStyle/>
          <a:p>
            <a:r>
              <a:rPr lang="en-US"/>
              <a:t>Sap that oozes or weeps </a:t>
            </a:r>
          </a:p>
          <a:p>
            <a:r>
              <a:rPr lang="en-US" u="sng"/>
              <a:t>Honeydew builds up:</a:t>
            </a:r>
          </a:p>
          <a:p>
            <a:pPr lvl="1"/>
            <a:r>
              <a:rPr lang="en-US"/>
              <a:t>On plants</a:t>
            </a:r>
          </a:p>
          <a:p>
            <a:pPr lvl="1"/>
            <a:r>
              <a:rPr lang="en-US"/>
              <a:t>On the ground (underneath infested plants)</a:t>
            </a:r>
          </a:p>
          <a:p>
            <a:r>
              <a:rPr lang="en-US"/>
              <a:t>Sooty mold on infested plants</a:t>
            </a:r>
          </a:p>
          <a:p>
            <a:r>
              <a:rPr lang="en-US">
                <a:solidFill>
                  <a:srgbClr val="FF0000"/>
                </a:solidFill>
              </a:rPr>
              <a:t>Wilting</a:t>
            </a:r>
          </a:p>
          <a:p>
            <a:r>
              <a:rPr lang="en-US">
                <a:solidFill>
                  <a:srgbClr val="FF0000"/>
                </a:solidFill>
              </a:rPr>
              <a:t>Defoliation and dieback</a:t>
            </a:r>
          </a:p>
          <a:p>
            <a:endParaRPr lang="en-US"/>
          </a:p>
          <a:p>
            <a:endParaRPr lang="en-US"/>
          </a:p>
        </p:txBody>
      </p:sp>
      <p:grpSp>
        <p:nvGrpSpPr>
          <p:cNvPr id="4" name="Group 3">
            <a:extLst>
              <a:ext uri="{FF2B5EF4-FFF2-40B4-BE49-F238E27FC236}">
                <a16:creationId xmlns:a16="http://schemas.microsoft.com/office/drawing/2014/main" id="{1FBBD1EF-63DE-A1BB-8D99-2DE4D37DD503}"/>
              </a:ext>
            </a:extLst>
          </p:cNvPr>
          <p:cNvGrpSpPr/>
          <p:nvPr/>
        </p:nvGrpSpPr>
        <p:grpSpPr>
          <a:xfrm>
            <a:off x="8223519" y="1085365"/>
            <a:ext cx="2876695" cy="5033310"/>
            <a:chOff x="12847205" y="1504525"/>
            <a:chExt cx="4743883" cy="8300301"/>
          </a:xfrm>
        </p:grpSpPr>
        <p:pic>
          <p:nvPicPr>
            <p:cNvPr id="5" name="Picture 4">
              <a:extLst>
                <a:ext uri="{FF2B5EF4-FFF2-40B4-BE49-F238E27FC236}">
                  <a16:creationId xmlns:a16="http://schemas.microsoft.com/office/drawing/2014/main" id="{AA2B6DE1-1416-85A8-C322-32F24740E5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0" t="14088" r="10529" b="8972"/>
            <a:stretch/>
          </p:blipFill>
          <p:spPr>
            <a:xfrm>
              <a:off x="12982564" y="1504525"/>
              <a:ext cx="4473162" cy="2701909"/>
            </a:xfrm>
            <a:prstGeom prst="roundRect">
              <a:avLst/>
            </a:prstGeom>
            <a:ln w="12700" cmpd="sng">
              <a:solidFill>
                <a:srgbClr val="000000"/>
              </a:solidFill>
            </a:ln>
          </p:spPr>
        </p:pic>
        <p:pic>
          <p:nvPicPr>
            <p:cNvPr id="6" name="Picture 5">
              <a:extLst>
                <a:ext uri="{FF2B5EF4-FFF2-40B4-BE49-F238E27FC236}">
                  <a16:creationId xmlns:a16="http://schemas.microsoft.com/office/drawing/2014/main" id="{2EAE0B60-DD15-CA4C-ED74-98199256FB59}"/>
                </a:ext>
              </a:extLst>
            </p:cNvPr>
            <p:cNvPicPr>
              <a:picLocks noChangeAspect="1"/>
            </p:cNvPicPr>
            <p:nvPr/>
          </p:nvPicPr>
          <p:blipFill rotWithShape="1">
            <a:blip r:embed="rId4">
              <a:extLst>
                <a:ext uri="{28A0092B-C50C-407E-A947-70E740481C1C}">
                  <a14:useLocalDpi xmlns:a14="http://schemas.microsoft.com/office/drawing/2010/main" val="0"/>
                </a:ext>
              </a:extLst>
            </a:blip>
            <a:srcRect l="6695" t="6910" r="1673" b="18403"/>
            <a:stretch/>
          </p:blipFill>
          <p:spPr>
            <a:xfrm>
              <a:off x="12847205" y="4649470"/>
              <a:ext cx="4743883" cy="5155356"/>
            </a:xfrm>
            <a:prstGeom prst="roundRect">
              <a:avLst/>
            </a:prstGeom>
            <a:ln w="12700" cmpd="sng">
              <a:solidFill>
                <a:srgbClr val="000000"/>
              </a:solidFill>
            </a:ln>
          </p:spPr>
        </p:pic>
      </p:grpSp>
      <p:sp>
        <p:nvSpPr>
          <p:cNvPr id="7" name="TextBox 5">
            <a:extLst>
              <a:ext uri="{FF2B5EF4-FFF2-40B4-BE49-F238E27FC236}">
                <a16:creationId xmlns:a16="http://schemas.microsoft.com/office/drawing/2014/main" id="{3E2DF7B3-D187-03B3-25C4-FFAC2CE5D7F3}"/>
              </a:ext>
            </a:extLst>
          </p:cNvPr>
          <p:cNvSpPr txBox="1">
            <a:spLocks noChangeArrowheads="1"/>
          </p:cNvSpPr>
          <p:nvPr/>
        </p:nvSpPr>
        <p:spPr bwMode="auto">
          <a:xfrm>
            <a:off x="145634" y="6287113"/>
            <a:ext cx="65341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50">
                <a:latin typeface="Arial" panose="020B0604020202020204" pitchFamily="34" charset="0"/>
                <a:cs typeface="Arial" panose="020B0604020202020204" pitchFamily="34" charset="0"/>
              </a:rPr>
              <a:t>Photos: Pennsylvania Department of Agriculture, Lawrence Barringer, Bugwood.org #5522645;  #5385954</a:t>
            </a:r>
          </a:p>
        </p:txBody>
      </p:sp>
    </p:spTree>
    <p:extLst>
      <p:ext uri="{BB962C8B-B14F-4D97-AF65-F5344CB8AC3E}">
        <p14:creationId xmlns:p14="http://schemas.microsoft.com/office/powerpoint/2010/main" val="1902253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94884-437E-FDA3-E3BB-53E7F6251630}"/>
              </a:ext>
            </a:extLst>
          </p:cNvPr>
          <p:cNvSpPr>
            <a:spLocks noGrp="1"/>
          </p:cNvSpPr>
          <p:nvPr>
            <p:ph type="body" sz="quarter" idx="17"/>
          </p:nvPr>
        </p:nvSpPr>
        <p:spPr>
          <a:xfrm>
            <a:off x="574174" y="300098"/>
            <a:ext cx="11043652" cy="503917"/>
          </a:xfrm>
        </p:spPr>
        <p:txBody>
          <a:bodyPr>
            <a:noAutofit/>
          </a:bodyPr>
          <a:lstStyle/>
          <a:p>
            <a:pPr marL="0" indent="0" algn="ctr">
              <a:buNone/>
            </a:pPr>
            <a:r>
              <a:rPr lang="en-US" sz="4000">
                <a:solidFill>
                  <a:schemeClr val="tx1"/>
                </a:solidFill>
              </a:rPr>
              <a:t>Distribution</a:t>
            </a:r>
          </a:p>
        </p:txBody>
      </p:sp>
      <p:pic>
        <p:nvPicPr>
          <p:cNvPr id="11" name="Content Placeholder 10" descr="Distribution of spotted lanternfly in the USA">
            <a:extLst>
              <a:ext uri="{FF2B5EF4-FFF2-40B4-BE49-F238E27FC236}">
                <a16:creationId xmlns:a16="http://schemas.microsoft.com/office/drawing/2014/main" id="{5C5C7088-46F9-1BAB-4514-3B6F3EACFE5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1185" b="12639"/>
          <a:stretch/>
        </p:blipFill>
        <p:spPr>
          <a:xfrm>
            <a:off x="3820886" y="1085365"/>
            <a:ext cx="7141029" cy="4564321"/>
          </a:xfrm>
          <a:prstGeom prst="roundRect">
            <a:avLst>
              <a:gd name="adj" fmla="val 8594"/>
            </a:avLst>
          </a:prstGeom>
          <a:solidFill>
            <a:srgbClr val="FFFFFF">
              <a:shade val="85000"/>
            </a:srgbClr>
          </a:solidFill>
          <a:ln w="12700">
            <a:solidFill>
              <a:schemeClr val="tx1"/>
            </a:solidFill>
          </a:ln>
          <a:effectLst/>
        </p:spPr>
      </p:pic>
      <p:grpSp>
        <p:nvGrpSpPr>
          <p:cNvPr id="5" name="Group 5223">
            <a:extLst>
              <a:ext uri="{FF2B5EF4-FFF2-40B4-BE49-F238E27FC236}">
                <a16:creationId xmlns:a16="http://schemas.microsoft.com/office/drawing/2014/main" id="{E5563BB7-8564-681C-7B88-1098E4A522D3}"/>
              </a:ext>
            </a:extLst>
          </p:cNvPr>
          <p:cNvGrpSpPr>
            <a:grpSpLocks/>
          </p:cNvGrpSpPr>
          <p:nvPr/>
        </p:nvGrpSpPr>
        <p:grpSpPr bwMode="auto">
          <a:xfrm>
            <a:off x="457596" y="3581390"/>
            <a:ext cx="3207156" cy="1415773"/>
            <a:chOff x="-910241" y="1734711"/>
            <a:chExt cx="3207519" cy="1415522"/>
          </a:xfrm>
        </p:grpSpPr>
        <p:sp>
          <p:nvSpPr>
            <p:cNvPr id="7" name="TextBox 115">
              <a:extLst>
                <a:ext uri="{FF2B5EF4-FFF2-40B4-BE49-F238E27FC236}">
                  <a16:creationId xmlns:a16="http://schemas.microsoft.com/office/drawing/2014/main" id="{8D0525FB-68F1-3914-F0D2-5AAC3E03757E}"/>
                </a:ext>
              </a:extLst>
            </p:cNvPr>
            <p:cNvSpPr txBox="1">
              <a:spLocks noChangeArrowheads="1"/>
            </p:cNvSpPr>
            <p:nvPr/>
          </p:nvSpPr>
          <p:spPr bwMode="auto">
            <a:xfrm>
              <a:off x="-707206" y="1734711"/>
              <a:ext cx="3004484" cy="141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300"/>
                </a:spcAft>
              </a:pPr>
              <a:r>
                <a:rPr lang="en-US" altLang="en-US" dirty="0">
                  <a:latin typeface="Arial" panose="020B0604020202020204" pitchFamily="34" charset="0"/>
                </a:rPr>
                <a:t>Not reported</a:t>
              </a:r>
            </a:p>
            <a:p>
              <a:pPr eaLnBrk="1" hangingPunct="1">
                <a:spcAft>
                  <a:spcPts val="300"/>
                </a:spcAft>
              </a:pPr>
              <a:endParaRPr lang="en-US" altLang="en-US" sz="900" dirty="0">
                <a:latin typeface="Arial" panose="020B0604020202020204" pitchFamily="34" charset="0"/>
              </a:endParaRPr>
            </a:p>
            <a:p>
              <a:pPr eaLnBrk="1" hangingPunct="1">
                <a:spcAft>
                  <a:spcPts val="300"/>
                </a:spcAft>
              </a:pPr>
              <a:r>
                <a:rPr lang="en-US" altLang="en-US" dirty="0">
                  <a:latin typeface="Arial" panose="020B0604020202020204" pitchFamily="34" charset="0"/>
                </a:rPr>
                <a:t>Reported populations by USDA APHIS in parts of the state</a:t>
              </a:r>
            </a:p>
          </p:txBody>
        </p:sp>
        <p:sp>
          <p:nvSpPr>
            <p:cNvPr id="8" name="Rectangle 7">
              <a:extLst>
                <a:ext uri="{FF2B5EF4-FFF2-40B4-BE49-F238E27FC236}">
                  <a16:creationId xmlns:a16="http://schemas.microsoft.com/office/drawing/2014/main" id="{CDC56C6F-A3E7-7152-A1C4-546D6CFF5132}"/>
                </a:ext>
              </a:extLst>
            </p:cNvPr>
            <p:cNvSpPr/>
            <p:nvPr/>
          </p:nvSpPr>
          <p:spPr>
            <a:xfrm>
              <a:off x="-900010" y="1794950"/>
              <a:ext cx="182571" cy="182517"/>
            </a:xfrm>
            <a:prstGeom prst="rect">
              <a:avLst/>
            </a:prstGeom>
            <a:solidFill>
              <a:srgbClr val="D1DB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78A8143D-1429-0B43-4D36-3E294FFD3E74}"/>
                </a:ext>
              </a:extLst>
            </p:cNvPr>
            <p:cNvSpPr/>
            <p:nvPr/>
          </p:nvSpPr>
          <p:spPr>
            <a:xfrm>
              <a:off x="-910241" y="2344160"/>
              <a:ext cx="182571" cy="182517"/>
            </a:xfrm>
            <a:prstGeom prst="rect">
              <a:avLst/>
            </a:prstGeom>
            <a:solidFill>
              <a:srgbClr val="FF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grpSp>
      <p:sp>
        <p:nvSpPr>
          <p:cNvPr id="12" name="Rectangle 11">
            <a:extLst>
              <a:ext uri="{FF2B5EF4-FFF2-40B4-BE49-F238E27FC236}">
                <a16:creationId xmlns:a16="http://schemas.microsoft.com/office/drawing/2014/main" id="{7FC3D317-A8CC-AE56-F93A-C1B6DDE090FE}"/>
              </a:ext>
            </a:extLst>
          </p:cNvPr>
          <p:cNvSpPr/>
          <p:nvPr/>
        </p:nvSpPr>
        <p:spPr bwMode="auto">
          <a:xfrm>
            <a:off x="10156112" y="4814614"/>
            <a:ext cx="182550" cy="182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FAD39081-AC88-15D3-8AFC-5A05C28F2FDC}"/>
              </a:ext>
            </a:extLst>
          </p:cNvPr>
          <p:cNvSpPr txBox="1"/>
          <p:nvPr/>
        </p:nvSpPr>
        <p:spPr>
          <a:xfrm>
            <a:off x="272539" y="1741487"/>
            <a:ext cx="3091147"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Not established in Florida, however our state is home to the invasive plant host, the tree of heaven.</a:t>
            </a:r>
          </a:p>
        </p:txBody>
      </p:sp>
    </p:spTree>
    <p:extLst>
      <p:ext uri="{BB962C8B-B14F-4D97-AF65-F5344CB8AC3E}">
        <p14:creationId xmlns:p14="http://schemas.microsoft.com/office/powerpoint/2010/main" val="422746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4FFB-C7C7-7378-B7FF-A5A813F64E31}"/>
              </a:ext>
            </a:extLst>
          </p:cNvPr>
          <p:cNvSpPr>
            <a:spLocks noGrp="1"/>
          </p:cNvSpPr>
          <p:nvPr>
            <p:ph type="title"/>
          </p:nvPr>
        </p:nvSpPr>
        <p:spPr/>
        <p:txBody>
          <a:bodyPr/>
          <a:lstStyle/>
          <a:p>
            <a:r>
              <a:rPr lang="en-US"/>
              <a:t>Life cycle</a:t>
            </a:r>
          </a:p>
        </p:txBody>
      </p:sp>
      <p:grpSp>
        <p:nvGrpSpPr>
          <p:cNvPr id="4" name="Group 3">
            <a:extLst>
              <a:ext uri="{FF2B5EF4-FFF2-40B4-BE49-F238E27FC236}">
                <a16:creationId xmlns:a16="http://schemas.microsoft.com/office/drawing/2014/main" id="{B009307A-DEA9-B341-57A2-D1CBAD4E33D4}"/>
              </a:ext>
            </a:extLst>
          </p:cNvPr>
          <p:cNvGrpSpPr/>
          <p:nvPr/>
        </p:nvGrpSpPr>
        <p:grpSpPr>
          <a:xfrm>
            <a:off x="1413873" y="914577"/>
            <a:ext cx="9252281" cy="4952583"/>
            <a:chOff x="2330876" y="1508206"/>
            <a:chExt cx="15257696" cy="8167177"/>
          </a:xfrm>
        </p:grpSpPr>
        <p:sp>
          <p:nvSpPr>
            <p:cNvPr id="5" name="Right Arrow 19">
              <a:extLst>
                <a:ext uri="{FF2B5EF4-FFF2-40B4-BE49-F238E27FC236}">
                  <a16:creationId xmlns:a16="http://schemas.microsoft.com/office/drawing/2014/main" id="{B3857925-471C-94A7-DEAD-1C4CFDFE5444}"/>
                </a:ext>
              </a:extLst>
            </p:cNvPr>
            <p:cNvSpPr/>
            <p:nvPr/>
          </p:nvSpPr>
          <p:spPr>
            <a:xfrm rot="18899814" flipH="1">
              <a:off x="14402061" y="8123761"/>
              <a:ext cx="903115" cy="450248"/>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6" name="Right Arrow 20">
              <a:extLst>
                <a:ext uri="{FF2B5EF4-FFF2-40B4-BE49-F238E27FC236}">
                  <a16:creationId xmlns:a16="http://schemas.microsoft.com/office/drawing/2014/main" id="{68A8D508-FCC8-6432-C57F-5A862BE41E5B}"/>
                </a:ext>
              </a:extLst>
            </p:cNvPr>
            <p:cNvSpPr/>
            <p:nvPr/>
          </p:nvSpPr>
          <p:spPr>
            <a:xfrm rot="2700186" flipH="1" flipV="1">
              <a:off x="5478717" y="8148007"/>
              <a:ext cx="903115" cy="450248"/>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7" name="Right Arrow 21">
              <a:extLst>
                <a:ext uri="{FF2B5EF4-FFF2-40B4-BE49-F238E27FC236}">
                  <a16:creationId xmlns:a16="http://schemas.microsoft.com/office/drawing/2014/main" id="{C695979D-F404-4279-18C8-7099A6CA504D}"/>
                </a:ext>
              </a:extLst>
            </p:cNvPr>
            <p:cNvSpPr/>
            <p:nvPr/>
          </p:nvSpPr>
          <p:spPr>
            <a:xfrm rot="18899814" flipV="1">
              <a:off x="5000240" y="2793787"/>
              <a:ext cx="903115" cy="450248"/>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8" name="Right Arrow 22">
              <a:extLst>
                <a:ext uri="{FF2B5EF4-FFF2-40B4-BE49-F238E27FC236}">
                  <a16:creationId xmlns:a16="http://schemas.microsoft.com/office/drawing/2014/main" id="{15C824C7-655E-AB95-17A5-FAE0098C2E20}"/>
                </a:ext>
              </a:extLst>
            </p:cNvPr>
            <p:cNvSpPr/>
            <p:nvPr/>
          </p:nvSpPr>
          <p:spPr>
            <a:xfrm rot="2700186">
              <a:off x="14589973" y="2786492"/>
              <a:ext cx="903115" cy="450248"/>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panose="020B0604020202020204" pitchFamily="34" charset="0"/>
              </a:endParaRPr>
            </a:p>
          </p:txBody>
        </p:sp>
        <p:grpSp>
          <p:nvGrpSpPr>
            <p:cNvPr id="9" name="Group 24">
              <a:extLst>
                <a:ext uri="{FF2B5EF4-FFF2-40B4-BE49-F238E27FC236}">
                  <a16:creationId xmlns:a16="http://schemas.microsoft.com/office/drawing/2014/main" id="{8E7E62F1-8039-7E19-61FB-F36D7148977F}"/>
                </a:ext>
              </a:extLst>
            </p:cNvPr>
            <p:cNvGrpSpPr>
              <a:grpSpLocks/>
            </p:cNvGrpSpPr>
            <p:nvPr/>
          </p:nvGrpSpPr>
          <p:grpSpPr bwMode="auto">
            <a:xfrm>
              <a:off x="13075621" y="3793010"/>
              <a:ext cx="4512951" cy="3625430"/>
              <a:chOff x="6172201" y="2209801"/>
              <a:chExt cx="2736128" cy="2198064"/>
            </a:xfrm>
          </p:grpSpPr>
          <p:pic>
            <p:nvPicPr>
              <p:cNvPr id="19" name="Picture 18" descr="Egg mass of spotted lanternfly">
                <a:extLst>
                  <a:ext uri="{FF2B5EF4-FFF2-40B4-BE49-F238E27FC236}">
                    <a16:creationId xmlns:a16="http://schemas.microsoft.com/office/drawing/2014/main" id="{D1CF597A-6B53-E562-ADB2-FE6C4523E0E2}"/>
                  </a:ext>
                </a:extLst>
              </p:cNvPr>
              <p:cNvPicPr>
                <a:picLocks noChangeAspect="1"/>
              </p:cNvPicPr>
              <p:nvPr/>
            </p:nvPicPr>
            <p:blipFill>
              <a:blip r:embed="rId3" cstate="print">
                <a:extLst>
                  <a:ext uri="{28A0092B-C50C-407E-A947-70E740481C1C}">
                    <a14:useLocalDpi xmlns:a14="http://schemas.microsoft.com/office/drawing/2010/main" val="0"/>
                  </a:ext>
                </a:extLst>
              </a:blip>
              <a:srcRect t="11539" b="11539"/>
              <a:stretch/>
            </p:blipFill>
            <p:spPr>
              <a:xfrm>
                <a:off x="6172201" y="2209801"/>
                <a:ext cx="2736128" cy="1828800"/>
              </a:xfrm>
              <a:prstGeom prst="roundRect">
                <a:avLst/>
              </a:prstGeom>
              <a:ln w="12700" cmpd="sng">
                <a:solidFill>
                  <a:srgbClr val="000000"/>
                </a:solidFill>
              </a:ln>
            </p:spPr>
          </p:pic>
          <p:sp>
            <p:nvSpPr>
              <p:cNvPr id="20" name="TextBox 23">
                <a:extLst>
                  <a:ext uri="{FF2B5EF4-FFF2-40B4-BE49-F238E27FC236}">
                    <a16:creationId xmlns:a16="http://schemas.microsoft.com/office/drawing/2014/main" id="{CBC242DD-DDEF-95BA-0FF1-102EF290B4A9}"/>
                  </a:ext>
                </a:extLst>
              </p:cNvPr>
              <p:cNvSpPr txBox="1">
                <a:spLocks noChangeArrowheads="1"/>
              </p:cNvSpPr>
              <p:nvPr/>
            </p:nvSpPr>
            <p:spPr bwMode="auto">
              <a:xfrm>
                <a:off x="6479927" y="4038600"/>
                <a:ext cx="2120682" cy="36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latin typeface="Arial" panose="020B0604020202020204" pitchFamily="34" charset="0"/>
                  </a:rPr>
                  <a:t>Eggs laid in the fall</a:t>
                </a:r>
              </a:p>
            </p:txBody>
          </p:sp>
        </p:grpSp>
        <p:grpSp>
          <p:nvGrpSpPr>
            <p:cNvPr id="10" name="Group 26">
              <a:extLst>
                <a:ext uri="{FF2B5EF4-FFF2-40B4-BE49-F238E27FC236}">
                  <a16:creationId xmlns:a16="http://schemas.microsoft.com/office/drawing/2014/main" id="{B4CBEC1B-9824-E15B-3F81-EAA8078754B6}"/>
                </a:ext>
              </a:extLst>
            </p:cNvPr>
            <p:cNvGrpSpPr>
              <a:grpSpLocks/>
            </p:cNvGrpSpPr>
            <p:nvPr/>
          </p:nvGrpSpPr>
          <p:grpSpPr bwMode="auto">
            <a:xfrm>
              <a:off x="6294063" y="6049951"/>
              <a:ext cx="7516023" cy="3625432"/>
              <a:chOff x="2294246" y="3581400"/>
              <a:chExt cx="4555539" cy="2198065"/>
            </a:xfrm>
          </p:grpSpPr>
          <p:pic>
            <p:nvPicPr>
              <p:cNvPr id="17" name="Picture 16" descr="Nymph in 3rd instar of the spotted lanternfly">
                <a:extLst>
                  <a:ext uri="{FF2B5EF4-FFF2-40B4-BE49-F238E27FC236}">
                    <a16:creationId xmlns:a16="http://schemas.microsoft.com/office/drawing/2014/main" id="{7EEE6623-9DB1-2F65-6BCE-65B8AB4B0E2F}"/>
                  </a:ext>
                </a:extLst>
              </p:cNvPr>
              <p:cNvPicPr>
                <a:picLocks noChangeAspect="1"/>
              </p:cNvPicPr>
              <p:nvPr/>
            </p:nvPicPr>
            <p:blipFill rotWithShape="1">
              <a:blip r:embed="rId4">
                <a:extLst>
                  <a:ext uri="{28A0092B-C50C-407E-A947-70E740481C1C}">
                    <a14:useLocalDpi xmlns:a14="http://schemas.microsoft.com/office/drawing/2010/main" val="0"/>
                  </a:ext>
                </a:extLst>
              </a:blip>
              <a:srcRect l="11578" t="21221" r="19271" b="28913"/>
              <a:stretch/>
            </p:blipFill>
            <p:spPr>
              <a:xfrm>
                <a:off x="3202741" y="3581400"/>
                <a:ext cx="2738519" cy="1828800"/>
              </a:xfrm>
              <a:prstGeom prst="roundRect">
                <a:avLst/>
              </a:prstGeom>
              <a:ln w="12700" cmpd="sng">
                <a:solidFill>
                  <a:srgbClr val="000000"/>
                </a:solidFill>
              </a:ln>
            </p:spPr>
          </p:pic>
          <p:sp>
            <p:nvSpPr>
              <p:cNvPr id="18" name="TextBox 25">
                <a:extLst>
                  <a:ext uri="{FF2B5EF4-FFF2-40B4-BE49-F238E27FC236}">
                    <a16:creationId xmlns:a16="http://schemas.microsoft.com/office/drawing/2014/main" id="{8A42F437-0447-852A-92C7-479E168AFA1B}"/>
                  </a:ext>
                </a:extLst>
              </p:cNvPr>
              <p:cNvSpPr txBox="1">
                <a:spLocks noChangeArrowheads="1"/>
              </p:cNvSpPr>
              <p:nvPr/>
            </p:nvSpPr>
            <p:spPr bwMode="auto">
              <a:xfrm>
                <a:off x="2294246" y="5410200"/>
                <a:ext cx="4555539" cy="36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latin typeface="Arial" panose="020B0604020202020204" pitchFamily="34" charset="0"/>
                  </a:rPr>
                  <a:t>Black nymphs seen between April and July</a:t>
                </a:r>
              </a:p>
            </p:txBody>
          </p:sp>
        </p:grpSp>
        <p:grpSp>
          <p:nvGrpSpPr>
            <p:cNvPr id="11" name="Group 28">
              <a:extLst>
                <a:ext uri="{FF2B5EF4-FFF2-40B4-BE49-F238E27FC236}">
                  <a16:creationId xmlns:a16="http://schemas.microsoft.com/office/drawing/2014/main" id="{C1748DDF-535C-D98B-997B-A7B6B5566F8A}"/>
                </a:ext>
              </a:extLst>
            </p:cNvPr>
            <p:cNvGrpSpPr>
              <a:grpSpLocks/>
            </p:cNvGrpSpPr>
            <p:nvPr/>
          </p:nvGrpSpPr>
          <p:grpSpPr bwMode="auto">
            <a:xfrm>
              <a:off x="2330876" y="3800304"/>
              <a:ext cx="4512953" cy="4539015"/>
              <a:chOff x="-101230" y="2209800"/>
              <a:chExt cx="2735962" cy="2751961"/>
            </a:xfrm>
          </p:grpSpPr>
          <p:pic>
            <p:nvPicPr>
              <p:cNvPr id="15" name="Picture 14" descr="Nymph that is the 4th instar of the bug.">
                <a:extLst>
                  <a:ext uri="{FF2B5EF4-FFF2-40B4-BE49-F238E27FC236}">
                    <a16:creationId xmlns:a16="http://schemas.microsoft.com/office/drawing/2014/main" id="{B10CF967-7683-FD9C-F1C8-F22A6E197B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68" t="-486" r="38356" b="486"/>
              <a:stretch/>
            </p:blipFill>
            <p:spPr>
              <a:xfrm rot="5400000">
                <a:off x="352351" y="1756219"/>
                <a:ext cx="1828800" cy="2735962"/>
              </a:xfrm>
              <a:prstGeom prst="roundRect">
                <a:avLst/>
              </a:prstGeom>
              <a:ln w="12700" cmpd="sng">
                <a:solidFill>
                  <a:srgbClr val="000000"/>
                </a:solidFill>
              </a:ln>
            </p:spPr>
          </p:pic>
          <p:sp>
            <p:nvSpPr>
              <p:cNvPr id="16" name="TextBox 27">
                <a:extLst>
                  <a:ext uri="{FF2B5EF4-FFF2-40B4-BE49-F238E27FC236}">
                    <a16:creationId xmlns:a16="http://schemas.microsoft.com/office/drawing/2014/main" id="{3FC8AEDA-9069-C32D-A8F3-B015090BAB52}"/>
                  </a:ext>
                </a:extLst>
              </p:cNvPr>
              <p:cNvSpPr txBox="1">
                <a:spLocks noChangeArrowheads="1"/>
              </p:cNvSpPr>
              <p:nvPr/>
            </p:nvSpPr>
            <p:spPr bwMode="auto">
              <a:xfrm>
                <a:off x="8082" y="4038599"/>
                <a:ext cx="2517340" cy="92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latin typeface="Arial" panose="020B0604020202020204" pitchFamily="34" charset="0"/>
                  </a:rPr>
                  <a:t>Red nymphs seen from July to September</a:t>
                </a:r>
              </a:p>
            </p:txBody>
          </p:sp>
        </p:grpSp>
        <p:grpSp>
          <p:nvGrpSpPr>
            <p:cNvPr id="12" name="Group 30">
              <a:extLst>
                <a:ext uri="{FF2B5EF4-FFF2-40B4-BE49-F238E27FC236}">
                  <a16:creationId xmlns:a16="http://schemas.microsoft.com/office/drawing/2014/main" id="{F9300551-F68A-6255-938A-03D27DD9AC9A}"/>
                </a:ext>
              </a:extLst>
            </p:cNvPr>
            <p:cNvGrpSpPr>
              <a:grpSpLocks/>
            </p:cNvGrpSpPr>
            <p:nvPr/>
          </p:nvGrpSpPr>
          <p:grpSpPr bwMode="auto">
            <a:xfrm>
              <a:off x="7401745" y="1508206"/>
              <a:ext cx="5295400" cy="3625432"/>
              <a:chOff x="2964995" y="1066801"/>
              <a:chExt cx="3210320" cy="2198064"/>
            </a:xfrm>
          </p:grpSpPr>
          <p:pic>
            <p:nvPicPr>
              <p:cNvPr id="13" name="Picture 12" descr="Adult spotted lanternfly">
                <a:extLst>
                  <a:ext uri="{FF2B5EF4-FFF2-40B4-BE49-F238E27FC236}">
                    <a16:creationId xmlns:a16="http://schemas.microsoft.com/office/drawing/2014/main" id="{A0A59492-5D92-5ACA-D7AC-63483A9B3D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7" t="1098" r="5274" b="6093"/>
              <a:stretch/>
            </p:blipFill>
            <p:spPr>
              <a:xfrm>
                <a:off x="3202167" y="1066801"/>
                <a:ext cx="2735963" cy="1828799"/>
              </a:xfrm>
              <a:prstGeom prst="roundRect">
                <a:avLst/>
              </a:prstGeom>
              <a:ln w="12700" cmpd="sng">
                <a:solidFill>
                  <a:srgbClr val="000000"/>
                </a:solidFill>
              </a:ln>
            </p:spPr>
          </p:pic>
          <p:sp>
            <p:nvSpPr>
              <p:cNvPr id="14" name="TextBox 29">
                <a:extLst>
                  <a:ext uri="{FF2B5EF4-FFF2-40B4-BE49-F238E27FC236}">
                    <a16:creationId xmlns:a16="http://schemas.microsoft.com/office/drawing/2014/main" id="{4754EF87-20F6-C9BD-7614-967FC4EF100A}"/>
                  </a:ext>
                </a:extLst>
              </p:cNvPr>
              <p:cNvSpPr txBox="1">
                <a:spLocks noChangeArrowheads="1"/>
              </p:cNvSpPr>
              <p:nvPr/>
            </p:nvSpPr>
            <p:spPr bwMode="auto">
              <a:xfrm>
                <a:off x="2964995" y="2895600"/>
                <a:ext cx="3210320" cy="36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latin typeface="Arial" panose="020B0604020202020204" pitchFamily="34" charset="0"/>
                  </a:rPr>
                  <a:t>Adults begin to appear in July</a:t>
                </a:r>
              </a:p>
            </p:txBody>
          </p:sp>
        </p:grpSp>
      </p:grpSp>
      <p:sp>
        <p:nvSpPr>
          <p:cNvPr id="21" name="TextBox 9">
            <a:extLst>
              <a:ext uri="{FF2B5EF4-FFF2-40B4-BE49-F238E27FC236}">
                <a16:creationId xmlns:a16="http://schemas.microsoft.com/office/drawing/2014/main" id="{E80404D7-9496-05C0-EC9A-5AC33B201D28}"/>
              </a:ext>
            </a:extLst>
          </p:cNvPr>
          <p:cNvSpPr txBox="1">
            <a:spLocks noChangeArrowheads="1"/>
          </p:cNvSpPr>
          <p:nvPr/>
        </p:nvSpPr>
        <p:spPr bwMode="auto">
          <a:xfrm>
            <a:off x="63640" y="6239770"/>
            <a:ext cx="12128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dirty="0">
                <a:latin typeface="Arial" panose="020B0604020202020204" pitchFamily="34" charset="0"/>
              </a:rPr>
              <a:t>Photos: Pennsylvania department of Agriculture,, Bugwood.org #552451 (</a:t>
            </a:r>
            <a:r>
              <a:rPr lang="en-US" altLang="en-US" sz="900" i="1" dirty="0">
                <a:latin typeface="Arial" panose="020B0604020202020204" pitchFamily="34" charset="0"/>
              </a:rPr>
              <a:t>adult</a:t>
            </a:r>
            <a:r>
              <a:rPr lang="en-US" altLang="en-US" sz="900" dirty="0">
                <a:latin typeface="Arial" panose="020B0604020202020204" pitchFamily="34" charset="0"/>
              </a:rPr>
              <a:t>); #5522647 (</a:t>
            </a:r>
            <a:r>
              <a:rPr lang="en-US" altLang="en-US" sz="900" i="1" dirty="0">
                <a:latin typeface="Arial" panose="020B0604020202020204" pitchFamily="34" charset="0"/>
              </a:rPr>
              <a:t>eggs left</a:t>
            </a:r>
            <a:r>
              <a:rPr lang="en-US" altLang="en-US" sz="900" dirty="0">
                <a:latin typeface="Arial" panose="020B0604020202020204" pitchFamily="34" charset="0"/>
              </a:rPr>
              <a:t>); #5535776 (immature black); U.S. Department of Agriculture, Stephen Ausmus, flickr.com 20180716-ARS-SRA-d4021-02 (immature black); 20180716-ARS-SRA-d4021-02 (eggs right)</a:t>
            </a:r>
          </a:p>
        </p:txBody>
      </p:sp>
    </p:spTree>
    <p:extLst>
      <p:ext uri="{BB962C8B-B14F-4D97-AF65-F5344CB8AC3E}">
        <p14:creationId xmlns:p14="http://schemas.microsoft.com/office/powerpoint/2010/main" val="267192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F19E-9524-CD96-7CD3-C2871ED17759}"/>
              </a:ext>
            </a:extLst>
          </p:cNvPr>
          <p:cNvSpPr>
            <a:spLocks noGrp="1"/>
          </p:cNvSpPr>
          <p:nvPr>
            <p:ph type="title"/>
          </p:nvPr>
        </p:nvSpPr>
        <p:spPr/>
        <p:txBody>
          <a:bodyPr/>
          <a:lstStyle/>
          <a:p>
            <a:r>
              <a:rPr lang="en-US"/>
              <a:t>Nymphs: Four Instars (Growth Stages)</a:t>
            </a:r>
          </a:p>
        </p:txBody>
      </p:sp>
      <p:pic>
        <p:nvPicPr>
          <p:cNvPr id="1026" name="Picture 2" descr="Four instars of Spotted Lanternfly in a dorsal view">
            <a:extLst>
              <a:ext uri="{FF2B5EF4-FFF2-40B4-BE49-F238E27FC236}">
                <a16:creationId xmlns:a16="http://schemas.microsoft.com/office/drawing/2014/main" id="{54FF6536-DF7B-7486-E939-17ADCF679AE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0948" y="1236782"/>
            <a:ext cx="10087060" cy="4377942"/>
          </a:xfrm>
          <a:prstGeom prst="roundRect">
            <a:avLst>
              <a:gd name="adj" fmla="val 8594"/>
            </a:avLst>
          </a:prstGeom>
          <a:solidFill>
            <a:srgbClr val="FFFFFF">
              <a:shade val="85000"/>
            </a:srgbClr>
          </a:solidFill>
          <a:ln w="12700">
            <a:solidFill>
              <a:schemeClr val="tx1"/>
            </a:solidFill>
          </a:ln>
          <a:effectLst/>
        </p:spPr>
      </p:pic>
      <p:sp>
        <p:nvSpPr>
          <p:cNvPr id="4" name="TextBox 3">
            <a:extLst>
              <a:ext uri="{FF2B5EF4-FFF2-40B4-BE49-F238E27FC236}">
                <a16:creationId xmlns:a16="http://schemas.microsoft.com/office/drawing/2014/main" id="{95475732-1C24-C8AB-6107-CCDFA85038FA}"/>
              </a:ext>
            </a:extLst>
          </p:cNvPr>
          <p:cNvSpPr txBox="1"/>
          <p:nvPr/>
        </p:nvSpPr>
        <p:spPr>
          <a:xfrm>
            <a:off x="1818902" y="5134556"/>
            <a:ext cx="587829"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dirty="0">
                <a:latin typeface="Arial" panose="020B0604020202020204" pitchFamily="34" charset="0"/>
              </a:rPr>
              <a:t>1</a:t>
            </a:r>
          </a:p>
        </p:txBody>
      </p:sp>
      <p:sp>
        <p:nvSpPr>
          <p:cNvPr id="5" name="TextBox 4">
            <a:extLst>
              <a:ext uri="{FF2B5EF4-FFF2-40B4-BE49-F238E27FC236}">
                <a16:creationId xmlns:a16="http://schemas.microsoft.com/office/drawing/2014/main" id="{6F18A4AB-D2C5-D838-A17F-2BF98207AA85}"/>
              </a:ext>
            </a:extLst>
          </p:cNvPr>
          <p:cNvSpPr txBox="1"/>
          <p:nvPr/>
        </p:nvSpPr>
        <p:spPr>
          <a:xfrm>
            <a:off x="3042535" y="5134556"/>
            <a:ext cx="587829"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dirty="0">
                <a:latin typeface="Arial" panose="020B0604020202020204" pitchFamily="34" charset="0"/>
              </a:rPr>
              <a:t>2</a:t>
            </a:r>
          </a:p>
        </p:txBody>
      </p:sp>
      <p:sp>
        <p:nvSpPr>
          <p:cNvPr id="6" name="TextBox 5">
            <a:extLst>
              <a:ext uri="{FF2B5EF4-FFF2-40B4-BE49-F238E27FC236}">
                <a16:creationId xmlns:a16="http://schemas.microsoft.com/office/drawing/2014/main" id="{3684A9C8-FBE2-8163-F8A1-79FD0D6D0374}"/>
              </a:ext>
            </a:extLst>
          </p:cNvPr>
          <p:cNvSpPr txBox="1"/>
          <p:nvPr/>
        </p:nvSpPr>
        <p:spPr>
          <a:xfrm>
            <a:off x="5960564" y="5134556"/>
            <a:ext cx="587829"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dirty="0">
                <a:latin typeface="Arial" panose="020B0604020202020204" pitchFamily="34" charset="0"/>
              </a:rPr>
              <a:t>3</a:t>
            </a:r>
          </a:p>
        </p:txBody>
      </p:sp>
      <p:sp>
        <p:nvSpPr>
          <p:cNvPr id="7" name="TextBox 6">
            <a:extLst>
              <a:ext uri="{FF2B5EF4-FFF2-40B4-BE49-F238E27FC236}">
                <a16:creationId xmlns:a16="http://schemas.microsoft.com/office/drawing/2014/main" id="{D0A33CB1-2712-055A-CD7A-11A9B54FFCE6}"/>
              </a:ext>
            </a:extLst>
          </p:cNvPr>
          <p:cNvSpPr txBox="1"/>
          <p:nvPr/>
        </p:nvSpPr>
        <p:spPr>
          <a:xfrm>
            <a:off x="7725701" y="4289429"/>
            <a:ext cx="587829"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dirty="0">
                <a:latin typeface="Arial" panose="020B0604020202020204" pitchFamily="34" charset="0"/>
              </a:rPr>
              <a:t>4</a:t>
            </a:r>
          </a:p>
        </p:txBody>
      </p:sp>
      <p:sp>
        <p:nvSpPr>
          <p:cNvPr id="8" name="TextBox 7">
            <a:extLst>
              <a:ext uri="{FF2B5EF4-FFF2-40B4-BE49-F238E27FC236}">
                <a16:creationId xmlns:a16="http://schemas.microsoft.com/office/drawing/2014/main" id="{35C4B841-6BB8-8FBE-1083-C14019792CBB}"/>
              </a:ext>
            </a:extLst>
          </p:cNvPr>
          <p:cNvSpPr txBox="1"/>
          <p:nvPr/>
        </p:nvSpPr>
        <p:spPr>
          <a:xfrm>
            <a:off x="130627" y="6338853"/>
            <a:ext cx="11915192"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Photo: Tea-</a:t>
            </a:r>
            <a:r>
              <a:rPr lang="en-US" sz="1000" err="1">
                <a:latin typeface="Arial" panose="020B0604020202020204" pitchFamily="34" charset="0"/>
                <a:cs typeface="Arial" panose="020B0604020202020204" pitchFamily="34" charset="0"/>
              </a:rPr>
              <a:t>Kesting</a:t>
            </a:r>
            <a:r>
              <a:rPr lang="en-US" sz="1000">
                <a:latin typeface="Arial" panose="020B0604020202020204" pitchFamily="34" charset="0"/>
                <a:cs typeface="Arial" panose="020B0604020202020204" pitchFamily="34" charset="0"/>
              </a:rPr>
              <a:t>-</a:t>
            </a:r>
            <a:r>
              <a:rPr lang="en-US" sz="1000" err="1">
                <a:latin typeface="Arial" panose="020B0604020202020204" pitchFamily="34" charset="0"/>
                <a:cs typeface="Arial" panose="020B0604020202020204" pitchFamily="34" charset="0"/>
              </a:rPr>
              <a:t>Handly</a:t>
            </a:r>
            <a:r>
              <a:rPr lang="en-US" sz="1000">
                <a:latin typeface="Arial" panose="020B0604020202020204" pitchFamily="34" charset="0"/>
                <a:cs typeface="Arial" panose="020B0604020202020204" pitchFamily="34" charset="0"/>
              </a:rPr>
              <a:t>, Pennsylvania Department of </a:t>
            </a:r>
            <a:r>
              <a:rPr lang="en-US" sz="1000" err="1">
                <a:latin typeface="Arial" panose="020B0604020202020204" pitchFamily="34" charset="0"/>
                <a:cs typeface="Arial" panose="020B0604020202020204" pitchFamily="34" charset="0"/>
              </a:rPr>
              <a:t>Agrilculture</a:t>
            </a:r>
            <a:endParaRPr lang="en-US" sz="1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FA6770D-C000-2E51-D7F1-FFA628034178}"/>
              </a:ext>
            </a:extLst>
          </p:cNvPr>
          <p:cNvSpPr txBox="1"/>
          <p:nvPr/>
        </p:nvSpPr>
        <p:spPr>
          <a:xfrm>
            <a:off x="3216536" y="1161826"/>
            <a:ext cx="355002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latin typeface="Arial" panose="020B0604020202020204" pitchFamily="34" charset="0"/>
                <a:cs typeface="Arial" panose="020B0604020202020204" pitchFamily="34" charset="0"/>
              </a:rPr>
              <a:t>Notice: No wings present</a:t>
            </a:r>
          </a:p>
        </p:txBody>
      </p:sp>
    </p:spTree>
    <p:extLst>
      <p:ext uri="{BB962C8B-B14F-4D97-AF65-F5344CB8AC3E}">
        <p14:creationId xmlns:p14="http://schemas.microsoft.com/office/powerpoint/2010/main" val="3402081186"/>
      </p:ext>
    </p:extLst>
  </p:cSld>
  <p:clrMapOvr>
    <a:masterClrMapping/>
  </p:clrMapOvr>
</p:sld>
</file>

<file path=ppt/theme/theme1.xml><?xml version="1.0" encoding="utf-8"?>
<a:theme xmlns:a="http://schemas.openxmlformats.org/drawingml/2006/main" name="FLFD_m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FD_main" id="{2DC5313D-0D5C-4D68-8953-51C20DB70053}" vid="{E8698E5B-986D-41A8-ADB2-F488E654BDE8}"/>
    </a:ext>
  </a:extLst>
</a:theme>
</file>

<file path=ppt/theme/theme2.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54C16005-4377-4A85-9930-EA39A9CB42C1}" vid="{F61978D6-D39C-4414-8D9F-5192A05965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320b21e-0b11-4304-9a2e-9db4c7e910bf">
      <Terms xmlns="http://schemas.microsoft.com/office/infopath/2007/PartnerControls"/>
    </lcf76f155ced4ddcb4097134ff3c332f>
    <TaxCatchAll xmlns="76111ae2-3ff6-4260-8153-07e8d277a97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DA418E97DD594380460BA712B78699" ma:contentTypeVersion="18" ma:contentTypeDescription="Create a new document." ma:contentTypeScope="" ma:versionID="3793e54660bc5d70ba8ce47c0e8abf41">
  <xsd:schema xmlns:xsd="http://www.w3.org/2001/XMLSchema" xmlns:xs="http://www.w3.org/2001/XMLSchema" xmlns:p="http://schemas.microsoft.com/office/2006/metadata/properties" xmlns:ns2="2320b21e-0b11-4304-9a2e-9db4c7e910bf" xmlns:ns3="76111ae2-3ff6-4260-8153-07e8d277a97d" targetNamespace="http://schemas.microsoft.com/office/2006/metadata/properties" ma:root="true" ma:fieldsID="b1fa630d0c03363c396ae102f4b167db" ns2:_="" ns3:_="">
    <xsd:import namespace="2320b21e-0b11-4304-9a2e-9db4c7e910bf"/>
    <xsd:import namespace="76111ae2-3ff6-4260-8153-07e8d277a9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20b21e-0b11-4304-9a2e-9db4c7e91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a0c477a-f09e-4137-8c49-77869fdcca9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111ae2-3ff6-4260-8153-07e8d277a97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a632ac4-7864-469e-886c-2181e7b5ade3}" ma:internalName="TaxCatchAll" ma:showField="CatchAllData" ma:web="76111ae2-3ff6-4260-8153-07e8d277a97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FF6077-CF54-42BC-A210-6EDF2E236EB9}">
  <ds:schemaRefs>
    <ds:schemaRef ds:uri="2320b21e-0b11-4304-9a2e-9db4c7e910bf"/>
    <ds:schemaRef ds:uri="76111ae2-3ff6-4260-8153-07e8d277a97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F438BEE-0E18-441A-B5D4-7E566A9D744C}">
  <ds:schemaRefs>
    <ds:schemaRef ds:uri="http://schemas.microsoft.com/sharepoint/v3/contenttype/forms"/>
  </ds:schemaRefs>
</ds:datastoreItem>
</file>

<file path=customXml/itemProps3.xml><?xml version="1.0" encoding="utf-8"?>
<ds:datastoreItem xmlns:ds="http://schemas.openxmlformats.org/officeDocument/2006/customXml" ds:itemID="{139BB618-A961-4E1A-BE38-B7CA3463838C}">
  <ds:schemaRefs>
    <ds:schemaRef ds:uri="2320b21e-0b11-4304-9a2e-9db4c7e910bf"/>
    <ds:schemaRef ds:uri="76111ae2-3ff6-4260-8153-07e8d277a9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5253</Words>
  <Application>Microsoft Office PowerPoint</Application>
  <PresentationFormat>Widescreen</PresentationFormat>
  <Paragraphs>345</Paragraphs>
  <Slides>26</Slides>
  <Notes>18</Notes>
  <HiddenSlides>1</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FLFD_main</vt:lpstr>
      <vt:lpstr>Theme2</vt:lpstr>
      <vt:lpstr>Spotted Lanternfly (Lycorma delicatula)</vt:lpstr>
      <vt:lpstr>PowerPoint Presentation</vt:lpstr>
      <vt:lpstr>PowerPoint Presentation</vt:lpstr>
      <vt:lpstr>PowerPoint Presentation</vt:lpstr>
      <vt:lpstr>PowerPoint Presentation</vt:lpstr>
      <vt:lpstr>PowerPoint Presentation</vt:lpstr>
      <vt:lpstr>PowerPoint Presentation</vt:lpstr>
      <vt:lpstr>Life cycle</vt:lpstr>
      <vt:lpstr>Nymphs: Four Instars (Growth Stages)</vt:lpstr>
      <vt:lpstr>Look a Like Species</vt:lpstr>
      <vt:lpstr>Monitoring and Management</vt:lpstr>
      <vt:lpstr>Biological Control: Predators</vt:lpstr>
      <vt:lpstr>Biological Control: Parasitoid</vt:lpstr>
      <vt:lpstr>Biological Control: Entomopathogenic Fungi</vt:lpstr>
      <vt:lpstr>Chemical Control</vt:lpstr>
      <vt:lpstr>Factors to Consider in Chemical Control</vt:lpstr>
      <vt:lpstr>Reporting to UF/IFAS Faculty in Florida</vt:lpstr>
      <vt:lpstr>Reporting to FDACS-DPI in Florida</vt:lpstr>
      <vt:lpstr>FDACS, DPI Contact</vt:lpstr>
      <vt:lpstr>Reporting using DDIS in Florida</vt:lpstr>
      <vt:lpstr>Find More Information At:</vt:lpstr>
      <vt:lpstr>PowerPoint Presentation</vt:lpstr>
      <vt:lpstr>PowerPoint Presentation</vt:lpstr>
      <vt:lpstr>PowerPoint Presentation</vt:lpstr>
      <vt:lpstr>PowerPoint Presentation</vt:lpstr>
      <vt:lpstr>UPDATE INFORMATION FOR AUTHORS *Keep slide hidden*</vt:lpstr>
    </vt:vector>
  </TitlesOfParts>
  <Company>University of Florida - IFAS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Spotted Lanternfly</dc:title>
  <dc:creator>Rollins,Ariana D</dc:creator>
  <cp:lastModifiedBy>Tafel,Sarah Hailey</cp:lastModifiedBy>
  <cp:revision>6</cp:revision>
  <dcterms:created xsi:type="dcterms:W3CDTF">2024-05-20T16:26:41Z</dcterms:created>
  <dcterms:modified xsi:type="dcterms:W3CDTF">2025-01-28T17:10:07Z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0x010100A5DA418E97DD594380460BA712B78699</vt:lpwstr>
  </property>
  <property fmtid="{D5CDD505-2E9C-101B-9397-08002B2CF9AE}" pid="3" name="MediaServiceImageTags">
    <vt:lpwstr/>
  </property>
</Properties>
</file>