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316" r:id="rId3"/>
    <p:sldId id="319" r:id="rId4"/>
    <p:sldId id="299" r:id="rId5"/>
    <p:sldId id="333" r:id="rId6"/>
    <p:sldId id="326" r:id="rId7"/>
    <p:sldId id="343" r:id="rId8"/>
    <p:sldId id="293" r:id="rId9"/>
    <p:sldId id="344" r:id="rId10"/>
    <p:sldId id="339" r:id="rId11"/>
    <p:sldId id="309" r:id="rId12"/>
    <p:sldId id="312" r:id="rId13"/>
    <p:sldId id="330" r:id="rId14"/>
    <p:sldId id="300" r:id="rId15"/>
    <p:sldId id="301" r:id="rId16"/>
    <p:sldId id="331" r:id="rId17"/>
    <p:sldId id="337" r:id="rId18"/>
    <p:sldId id="332" r:id="rId19"/>
    <p:sldId id="334" r:id="rId20"/>
    <p:sldId id="307" r:id="rId21"/>
    <p:sldId id="308" r:id="rId22"/>
    <p:sldId id="315" r:id="rId23"/>
    <p:sldId id="291" r:id="rId24"/>
    <p:sldId id="258" r:id="rId25"/>
    <p:sldId id="277" r:id="rId26"/>
    <p:sldId id="278" r:id="rId27"/>
    <p:sldId id="324" r:id="rId28"/>
    <p:sldId id="340" r:id="rId29"/>
    <p:sldId id="322" r:id="rId30"/>
    <p:sldId id="320" r:id="rId31"/>
    <p:sldId id="321" r:id="rId32"/>
    <p:sldId id="338" r:id="rId33"/>
    <p:sldId id="335" r:id="rId34"/>
    <p:sldId id="336" r:id="rId35"/>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 A Draper" initials="MA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88800"/>
    <a:srgbClr val="966F00"/>
    <a:srgbClr val="E2A700"/>
    <a:srgbClr val="FFE2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0272" autoAdjust="0"/>
  </p:normalViewPr>
  <p:slideViewPr>
    <p:cSldViewPr>
      <p:cViewPr varScale="1">
        <p:scale>
          <a:sx n="43" d="100"/>
          <a:sy n="43" d="100"/>
        </p:scale>
        <p:origin x="-2268"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EA1B36-5497-4DC0-9E2B-5C2B639CADB2}" type="datetimeFigureOut">
              <a:rPr lang="en-US" smtClean="0"/>
              <a:pPr/>
              <a:t>1/10/2014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1E509F-6930-4859-A5E9-1455C8EC342C}" type="slidenum">
              <a:rPr lang="en-US" smtClean="0"/>
              <a:pPr/>
              <a:t>‹#›</a:t>
            </a:fld>
            <a:endParaRPr lang="en-US" dirty="0"/>
          </a:p>
        </p:txBody>
      </p:sp>
    </p:spTree>
    <p:extLst>
      <p:ext uri="{BB962C8B-B14F-4D97-AF65-F5344CB8AC3E}">
        <p14:creationId xmlns:p14="http://schemas.microsoft.com/office/powerpoint/2010/main" val="29094462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4D2E44-A852-4365-81C2-CF453FEB845C}" type="datetimeFigureOut">
              <a:rPr lang="en-US" smtClean="0"/>
              <a:pPr/>
              <a:t>1/10/2014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DFFB8D-055D-49A2-A0F8-A474BAF9A557}" type="slidenum">
              <a:rPr lang="en-US" smtClean="0"/>
              <a:pPr/>
              <a:t>‹#›</a:t>
            </a:fld>
            <a:endParaRPr lang="en-US" dirty="0"/>
          </a:p>
        </p:txBody>
      </p:sp>
    </p:spTree>
    <p:extLst>
      <p:ext uri="{BB962C8B-B14F-4D97-AF65-F5344CB8AC3E}">
        <p14:creationId xmlns:p14="http://schemas.microsoft.com/office/powerpoint/2010/main" val="4158975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apsnet.org/edcenter/intropp/lessons/fungi/Basidiomycetes/Pages/StemRust.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psnet.org/edcenter/intropp/lessons/fungi/Basidiomycetes/Pages/StemRust.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psnet.org/edcenter/intropp/lessons/fungi/Basidiomycetes/Pages/StemRust.asp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1</a:t>
            </a:fld>
            <a:endParaRPr lang="en-US" dirty="0"/>
          </a:p>
        </p:txBody>
      </p:sp>
    </p:spTree>
    <p:extLst>
      <p:ext uri="{BB962C8B-B14F-4D97-AF65-F5344CB8AC3E}">
        <p14:creationId xmlns:p14="http://schemas.microsoft.com/office/powerpoint/2010/main" val="1687792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life cycle of wheat stem rust repeats complex events such as infection to wheat plants, overwintering with genetic recombination, infection in alternate hosts (common barberry), and </a:t>
            </a:r>
            <a:r>
              <a:rPr lang="en-US" sz="1200" kern="1200" dirty="0" err="1" smtClean="0">
                <a:solidFill>
                  <a:schemeClr val="tx1"/>
                </a:solidFill>
                <a:effectLst/>
                <a:latin typeface="+mn-lt"/>
                <a:ea typeface="+mn-ea"/>
                <a:cs typeface="+mn-cs"/>
              </a:rPr>
              <a:t>plasmogamy</a:t>
            </a:r>
            <a:r>
              <a:rPr lang="en-US" sz="1200" kern="1200" dirty="0" smtClean="0">
                <a:solidFill>
                  <a:schemeClr val="tx1"/>
                </a:solidFill>
                <a:effectLst/>
                <a:latin typeface="+mn-lt"/>
                <a:ea typeface="+mn-ea"/>
                <a:cs typeface="+mn-cs"/>
              </a:rPr>
              <a:t> with two different mating types.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 harsh weather conditions, wheat stem rust fungi tend to sexually reproduce with special structures such as </a:t>
            </a:r>
            <a:r>
              <a:rPr lang="en-US" sz="1200" kern="1200" dirty="0" err="1" smtClean="0">
                <a:solidFill>
                  <a:schemeClr val="tx1"/>
                </a:solidFill>
                <a:effectLst/>
                <a:latin typeface="+mn-lt"/>
                <a:ea typeface="+mn-ea"/>
                <a:cs typeface="+mn-cs"/>
              </a:rPr>
              <a:t>teliospores</a:t>
            </a:r>
            <a:r>
              <a:rPr lang="en-US" sz="1200" kern="1200" dirty="0" smtClean="0">
                <a:solidFill>
                  <a:schemeClr val="tx1"/>
                </a:solidFill>
                <a:effectLst/>
                <a:latin typeface="+mn-lt"/>
                <a:ea typeface="+mn-ea"/>
                <a:cs typeface="+mn-cs"/>
              </a:rPr>
              <a:t> (where genetic recombination occurs on wheat) and </a:t>
            </a:r>
            <a:r>
              <a:rPr lang="en-US" sz="1200" kern="1200" dirty="0" err="1" smtClean="0">
                <a:solidFill>
                  <a:schemeClr val="tx1"/>
                </a:solidFill>
                <a:effectLst/>
                <a:latin typeface="+mn-lt"/>
                <a:ea typeface="+mn-ea"/>
                <a:cs typeface="+mn-cs"/>
              </a:rPr>
              <a:t>spermatia</a:t>
            </a:r>
            <a:r>
              <a:rPr lang="en-US" sz="1200" kern="1200" dirty="0" smtClean="0">
                <a:solidFill>
                  <a:schemeClr val="tx1"/>
                </a:solidFill>
                <a:effectLst/>
                <a:latin typeface="+mn-lt"/>
                <a:ea typeface="+mn-ea"/>
                <a:cs typeface="+mn-cs"/>
              </a:rPr>
              <a:t> and receptive hyphae on barberry. This sexual reproduction enables the fungi to be more diverse so various pathogen races can appear.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Sometimes, asexual reproduction of this disease is enough to continue the life cycle in southern areas. They do not need to produce the resting spore stage and can survive during the winter season as </a:t>
            </a:r>
            <a:r>
              <a:rPr lang="en-US" sz="1200" kern="1200" dirty="0" err="1" smtClean="0">
                <a:solidFill>
                  <a:schemeClr val="tx1"/>
                </a:solidFill>
                <a:effectLst/>
                <a:latin typeface="+mn-lt"/>
                <a:ea typeface="+mn-ea"/>
                <a:cs typeface="+mn-cs"/>
              </a:rPr>
              <a:t>urediniospores</a:t>
            </a:r>
            <a:r>
              <a:rPr lang="en-US" sz="1200" kern="1200" dirty="0" smtClean="0">
                <a:solidFill>
                  <a:schemeClr val="tx1"/>
                </a:solidFill>
                <a:effectLst/>
                <a:latin typeface="+mn-lt"/>
                <a:ea typeface="+mn-ea"/>
                <a:cs typeface="+mn-cs"/>
              </a:rPr>
              <a:t>. This means these rust fungi do not have to have their alternate hosts (common barberry). They can survive on residues or volunteers of wheat plant during the winter and can infect wheat planted the next spring (or season).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Global warming could cause a change in management strategies in certain areas where the temperature in winter is not cold enough. For example, one of the most valuable management strategies in stopping the wheat stem rust life cycle is that the alternate hosts are eliminated.  In warmer areas, barberry is not needed as an alternate hosts because the rust fungus does not have to produce any </a:t>
            </a:r>
            <a:r>
              <a:rPr lang="en-US" sz="1200" kern="1200" baseline="0" dirty="0" err="1" smtClean="0">
                <a:solidFill>
                  <a:schemeClr val="tx1"/>
                </a:solidFill>
                <a:effectLst/>
                <a:latin typeface="+mn-lt"/>
                <a:ea typeface="+mn-ea"/>
                <a:cs typeface="+mn-cs"/>
              </a:rPr>
              <a:t>teliospores</a:t>
            </a:r>
            <a:r>
              <a:rPr lang="en-US" sz="1200" kern="1200" baseline="0" dirty="0" smtClean="0">
                <a:solidFill>
                  <a:schemeClr val="tx1"/>
                </a:solidFill>
                <a:effectLst/>
                <a:latin typeface="+mn-lt"/>
                <a:ea typeface="+mn-ea"/>
                <a:cs typeface="+mn-cs"/>
              </a:rPr>
              <a:t> and </a:t>
            </a:r>
            <a:r>
              <a:rPr lang="en-US" sz="1200" kern="1200" baseline="0" dirty="0" err="1" smtClean="0">
                <a:solidFill>
                  <a:schemeClr val="tx1"/>
                </a:solidFill>
                <a:effectLst/>
                <a:latin typeface="+mn-lt"/>
                <a:ea typeface="+mn-ea"/>
                <a:cs typeface="+mn-cs"/>
              </a:rPr>
              <a:t>basidiospores</a:t>
            </a:r>
            <a:r>
              <a:rPr lang="en-US" sz="1200" kern="1200" baseline="0" dirty="0" smtClean="0">
                <a:solidFill>
                  <a:schemeClr val="tx1"/>
                </a:solidFill>
                <a:effectLst/>
                <a:latin typeface="+mn-lt"/>
                <a:ea typeface="+mn-ea"/>
                <a:cs typeface="+mn-cs"/>
              </a:rPr>
              <a:t> that need that alternate host to continue the life cycle.  It will be important to remove wheat residue and volunteer wheat plants between harvests to stop the life cycle in warmer climates.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good news is that although new pathogen races will emerge by mutations and selections under asexual reproductions, they will be less severe than those pathogen races that can occur under sexual reproduction.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References:</a:t>
            </a:r>
          </a:p>
          <a:p>
            <a:r>
              <a:rPr lang="en-US" sz="1200" kern="1200" dirty="0" err="1" smtClean="0">
                <a:solidFill>
                  <a:schemeClr val="tx1"/>
                </a:solidFill>
                <a:effectLst/>
                <a:latin typeface="+mn-lt"/>
                <a:ea typeface="+mn-ea"/>
                <a:cs typeface="+mn-cs"/>
              </a:rPr>
              <a:t>Agrios</a:t>
            </a:r>
            <a:r>
              <a:rPr lang="en-US" sz="1200" kern="1200" dirty="0" smtClean="0">
                <a:solidFill>
                  <a:schemeClr val="tx1"/>
                </a:solidFill>
                <a:effectLst/>
                <a:latin typeface="+mn-lt"/>
                <a:ea typeface="+mn-ea"/>
                <a:cs typeface="+mn-cs"/>
              </a:rPr>
              <a:t>, George N. 1997. Plant Pathology, fourth edition. Academic Press, San Diego.</a:t>
            </a:r>
          </a:p>
          <a:p>
            <a:r>
              <a:rPr lang="en-US" sz="1200" kern="1200" dirty="0" err="1" smtClean="0">
                <a:solidFill>
                  <a:schemeClr val="tx1"/>
                </a:solidFill>
                <a:effectLst/>
                <a:latin typeface="+mn-lt"/>
                <a:ea typeface="+mn-ea"/>
                <a:cs typeface="+mn-cs"/>
              </a:rPr>
              <a:t>Roelfs</a:t>
            </a:r>
            <a:r>
              <a:rPr lang="en-US" sz="1200" kern="1200" dirty="0" smtClean="0">
                <a:solidFill>
                  <a:schemeClr val="tx1"/>
                </a:solidFill>
                <a:effectLst/>
                <a:latin typeface="+mn-lt"/>
                <a:ea typeface="+mn-ea"/>
                <a:cs typeface="+mn-cs"/>
              </a:rPr>
              <a:t>, A.P.  1984. The Cereal Rusts. Vol2, Chapter 1. Academic Press, San Diego.</a:t>
            </a:r>
          </a:p>
          <a:p>
            <a:r>
              <a:rPr lang="en-US" sz="1200" kern="1200" dirty="0" smtClean="0">
                <a:solidFill>
                  <a:schemeClr val="tx1"/>
                </a:solidFill>
                <a:effectLst/>
                <a:latin typeface="+mn-lt"/>
                <a:ea typeface="+mn-ea"/>
                <a:cs typeface="+mn-cs"/>
              </a:rPr>
              <a:t>Schumann, G.L.; Leonard, K. J. (2000 (updated 2011)). "Stem rust of wheat (black rust)". The Plant Health Instructor. doi:10.1094/PHI-I-2000-0721-01. </a:t>
            </a:r>
          </a:p>
          <a:p>
            <a:r>
              <a:rPr lang="en-US" sz="1200" kern="1200" dirty="0" smtClean="0">
                <a:solidFill>
                  <a:schemeClr val="tx1"/>
                </a:solidFill>
                <a:effectLst/>
                <a:latin typeface="+mn-lt"/>
                <a:ea typeface="+mn-ea"/>
                <a:cs typeface="+mn-cs"/>
              </a:rPr>
              <a:t>	Accessed 8/30/2013-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http://www.apsnet.org/edcenter/intropp/lessons/fungi/Basidiomycetes/Pages/StemRust.aspx</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Wheat stem rust has been</a:t>
            </a:r>
            <a:r>
              <a:rPr lang="en-US" baseline="0" dirty="0" smtClean="0"/>
              <a:t> problematic in agriculture since the time of Ancient Greece where it was noted by philosophers like Aristotle.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By the 1600’s, the connection between the failure of wheat crops and the presence of barberry led to laws in France banning the planting of barberry.  Despite this knowledge, both wheat and barberry were brought to the U.S. by early settlers and the problems with rust continued in the U.S.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Between 1900 and 1960, there were several severe outbreaks of stem rust in the U.S. and Canada. </a:t>
            </a:r>
            <a:r>
              <a:rPr lang="en-US" dirty="0" smtClean="0"/>
              <a:t>Losses were greatest in the northern plains where spring wheat is grown, maturing later than the winter wheat grown in the southern and central U.S.  This map shows the percentage</a:t>
            </a:r>
            <a:r>
              <a:rPr lang="en-US" baseline="0" dirty="0" smtClean="0"/>
              <a:t> of the 1935 crop that was lost to wheat stem rust despite efforts to eradicate barberry.  In the northern plains, you can see that some states lost 50% of their wheat crop.</a:t>
            </a:r>
            <a:endParaRPr lang="en-US" sz="3200" dirty="0" smtClean="0">
              <a:cs typeface="ＭＳ Ｐゴシック" pitchFamily="33" charset="-128"/>
            </a:endParaRPr>
          </a:p>
          <a:p>
            <a:endParaRPr lang="en-US" baseline="0" dirty="0" smtClean="0"/>
          </a:p>
          <a:p>
            <a:endParaRPr lang="en-US" baseline="0" dirty="0" smtClean="0"/>
          </a:p>
          <a:p>
            <a:r>
              <a:rPr lang="en-US" dirty="0" smtClean="0"/>
              <a:t>References:</a:t>
            </a:r>
          </a:p>
          <a:p>
            <a:r>
              <a:rPr lang="en-US" dirty="0" err="1" smtClean="0"/>
              <a:t>Dubin</a:t>
            </a:r>
            <a:r>
              <a:rPr lang="en-US" dirty="0" smtClean="0"/>
              <a:t>, H.</a:t>
            </a:r>
            <a:r>
              <a:rPr lang="en-US" baseline="0" dirty="0" smtClean="0"/>
              <a:t> J. and J. P. Brennan.  2009.  </a:t>
            </a:r>
            <a:r>
              <a:rPr lang="en-US" sz="1200" b="0" i="0" u="none" strike="noStrike" kern="1200" baseline="0" dirty="0" smtClean="0">
                <a:solidFill>
                  <a:schemeClr val="tx1"/>
                </a:solidFill>
                <a:latin typeface="+mn-lt"/>
                <a:ea typeface="+mn-ea"/>
                <a:cs typeface="+mn-cs"/>
              </a:rPr>
              <a:t>Combating stem and leaf rust of wheat- historical perspective, impacts, and lessons learned.  International Food Policy Research Institute (IFPRI) Discussion Paper 00910.  </a:t>
            </a:r>
          </a:p>
          <a:p>
            <a:r>
              <a:rPr lang="en-US" sz="1200" b="0" i="0" u="none" strike="noStrike" kern="1200" baseline="0" dirty="0" smtClean="0">
                <a:solidFill>
                  <a:schemeClr val="tx1"/>
                </a:solidFill>
                <a:latin typeface="+mn-lt"/>
                <a:ea typeface="+mn-ea"/>
                <a:cs typeface="+mn-cs"/>
              </a:rPr>
              <a:t>	accessed 8/31/2013 – </a:t>
            </a:r>
          </a:p>
          <a:p>
            <a:r>
              <a:rPr lang="en-US" sz="1200" b="0" i="0" u="none" strike="noStrike" kern="1200" baseline="0" dirty="0" smtClean="0">
                <a:solidFill>
                  <a:schemeClr val="tx1"/>
                </a:solidFill>
                <a:latin typeface="+mn-lt"/>
                <a:ea typeface="+mn-ea"/>
                <a:cs typeface="+mn-cs"/>
              </a:rPr>
              <a:t>	http://www.ifpri.org/sites/default/files/publications/ifpridp00910.pdf	</a:t>
            </a:r>
          </a:p>
          <a:p>
            <a:r>
              <a:rPr lang="en-US" dirty="0" err="1" smtClean="0"/>
              <a:t>Duplessis</a:t>
            </a:r>
            <a:r>
              <a:rPr lang="en-US" dirty="0" smtClean="0"/>
              <a:t>, S.</a:t>
            </a:r>
            <a:r>
              <a:rPr lang="en-US" baseline="0" dirty="0" smtClean="0"/>
              <a:t>, et. al.  2011. </a:t>
            </a:r>
            <a:r>
              <a:rPr lang="en-US" sz="1200" b="0" i="0" u="none" strike="noStrike" kern="1200" baseline="0" dirty="0" smtClean="0">
                <a:solidFill>
                  <a:schemeClr val="tx1"/>
                </a:solidFill>
                <a:latin typeface="+mn-lt"/>
                <a:ea typeface="+mn-ea"/>
                <a:cs typeface="+mn-cs"/>
              </a:rPr>
              <a:t>Obligate biotrophy features unraveled by the genomic analysis of rust fungi.  PNAS </a:t>
            </a:r>
            <a:r>
              <a:rPr lang="en-US" i="0" dirty="0" smtClean="0"/>
              <a:t>108 (22) 9166-9171.  </a:t>
            </a: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	accessed 8/31/2013- </a:t>
            </a:r>
          </a:p>
          <a:p>
            <a:r>
              <a:rPr lang="en-US" sz="1200" b="0" i="0" u="none" strike="noStrike" kern="1200" baseline="0" dirty="0" smtClean="0">
                <a:solidFill>
                  <a:schemeClr val="tx1"/>
                </a:solidFill>
                <a:latin typeface="+mn-lt"/>
                <a:ea typeface="+mn-ea"/>
                <a:cs typeface="+mn-cs"/>
              </a:rPr>
              <a:t>	www.pnas.org/cgi/doi/10.1073/pnas.1019315108</a:t>
            </a:r>
          </a:p>
          <a:p>
            <a:r>
              <a:rPr lang="en-US" dirty="0" smtClean="0"/>
              <a:t>Schumann, G.L. and K.J. Leonard.  2000.  Stem rust of wheat (black rust). </a:t>
            </a:r>
            <a:r>
              <a:rPr lang="en-US" i="1" dirty="0" smtClean="0"/>
              <a:t>The Plant Health Instructor</a:t>
            </a:r>
            <a:r>
              <a:rPr lang="en-US" dirty="0" smtClean="0"/>
              <a:t>. DOI: 10.1094/PHI-I-2000-0721-01.  </a:t>
            </a:r>
          </a:p>
          <a:p>
            <a:r>
              <a:rPr lang="en-US" dirty="0" smtClean="0"/>
              <a:t>	Accessed 2/26/2012-  </a:t>
            </a:r>
          </a:p>
          <a:p>
            <a:r>
              <a:rPr lang="en-US" baseline="0" dirty="0" smtClean="0"/>
              <a:t>    	 http://www.apsnet.org/edcenter/intropp/lessons/fungi/Basidiomycetes/Pages/StemRust.aspx</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USDA-ARS.  2005.  Barberry situation- past, present, and future. Cereal Disease Laboratory.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Accessed 2/26/2012-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http://www.ars.usda.gov/Main/docs.htm?docid=9749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11</a:t>
            </a:fld>
            <a:endParaRPr lang="en-US" dirty="0"/>
          </a:p>
        </p:txBody>
      </p:sp>
    </p:spTree>
    <p:extLst>
      <p:ext uri="{BB962C8B-B14F-4D97-AF65-F5344CB8AC3E}">
        <p14:creationId xmlns:p14="http://schemas.microsoft.com/office/powerpoint/2010/main" val="246644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Historically, barberry was extremely prevalent in and around agricultural fields.  The photo on the lower left illustrates common barberry in the yard of a farmer.   </a:t>
            </a:r>
            <a:r>
              <a:rPr lang="en-US" dirty="0" smtClean="0"/>
              <a:t>As alluded</a:t>
            </a:r>
            <a:r>
              <a:rPr lang="en-US" baseline="0" dirty="0" smtClean="0"/>
              <a:t> to in the previous slide, the main efforts to control wheat stem rust in the U.S. in the early 1900’s focused on eradicating barberry from the agricultural landscape.  The U.S. Department of Agriculture led a massive effort to educate the public about the role of barberry in spreading wheat stem rust (Upper photo is part of a leaflet handed out to farmers).   The photo on the lower right illustrates a farmer applying salt to the base of a barberry bush to kill it.  </a:t>
            </a:r>
          </a:p>
          <a:p>
            <a:r>
              <a:rPr lang="en-US" baseline="0" dirty="0" smtClean="0"/>
              <a:t>This campaign was effective at minimizing reservoirs of wheat stem rust, but did not eliminate rust altogether. Although some states still ban the sale of common barberry, the eradication campaign was eliminated in the early 1980’s.  Today, although a few scattered populations of barberry plants remain, there are very few known areas where stem rust spreads from barberry to commercially-grown wheat.</a:t>
            </a:r>
          </a:p>
          <a:p>
            <a:endParaRPr lang="en-US" dirty="0" smtClean="0"/>
          </a:p>
          <a:p>
            <a:endParaRPr lang="en-US" dirty="0" smtClean="0"/>
          </a:p>
          <a:p>
            <a:r>
              <a:rPr lang="en-US" dirty="0" smtClean="0"/>
              <a:t>References:</a:t>
            </a:r>
          </a:p>
          <a:p>
            <a:r>
              <a:rPr lang="en-US" baseline="0" dirty="0" err="1" smtClean="0"/>
              <a:t>Roelfs</a:t>
            </a:r>
            <a:r>
              <a:rPr lang="en-US" baseline="0" dirty="0" smtClean="0"/>
              <a:t>, A. P.  1982.  Effects of barberry eradication on stem rust in the United States. </a:t>
            </a:r>
            <a:r>
              <a:rPr lang="en-US" sz="1200" b="0" i="0" u="none" strike="noStrike" kern="1200" baseline="0" dirty="0" smtClean="0">
                <a:solidFill>
                  <a:schemeClr val="tx1"/>
                </a:solidFill>
                <a:latin typeface="+mn-lt"/>
                <a:ea typeface="+mn-ea"/>
                <a:cs typeface="+mn-cs"/>
              </a:rPr>
              <a:t>Plant Disease 66: 177-81.</a:t>
            </a:r>
          </a:p>
          <a:p>
            <a:r>
              <a:rPr lang="en-US" dirty="0" smtClean="0"/>
              <a:t>Schumann, G.L. and K.J. Leonard.  2000.  Stem rust of wheat (black rust). </a:t>
            </a:r>
            <a:r>
              <a:rPr lang="en-US" i="1" dirty="0" smtClean="0"/>
              <a:t>The Plant Health Instructor</a:t>
            </a:r>
            <a:r>
              <a:rPr lang="en-US" dirty="0" smtClean="0"/>
              <a:t>. DOI: 10.1094/PHI-I-2000-0721-01.  </a:t>
            </a:r>
          </a:p>
          <a:p>
            <a:r>
              <a:rPr lang="en-US" dirty="0" smtClean="0"/>
              <a:t>     	Accessed 2/26/2012-  </a:t>
            </a:r>
          </a:p>
          <a:p>
            <a:r>
              <a:rPr lang="en-US" baseline="0" dirty="0" smtClean="0"/>
              <a:t>	http://www.apsnet.org/edcenter/intropp/lessons/fungi/Basidiomycetes/Pages/StemRust.aspx</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USDA-ARS.  2005.  Barberry situation- past, present, and future. Cereal Disease Laboratory.  Accessed 2/26/2012-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http://www.ars.usda.gov/Main/docs.htm?docid=9749</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12</a:t>
            </a:fld>
            <a:endParaRPr lang="en-US" dirty="0"/>
          </a:p>
        </p:txBody>
      </p:sp>
    </p:spTree>
    <p:extLst>
      <p:ext uri="{BB962C8B-B14F-4D97-AF65-F5344CB8AC3E}">
        <p14:creationId xmlns:p14="http://schemas.microsoft.com/office/powerpoint/2010/main" val="342475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Continued progress</a:t>
            </a:r>
            <a:r>
              <a:rPr lang="en-US" baseline="0" dirty="0" smtClean="0"/>
              <a:t> in the fight against wheat stem rust came with the “green revolution” of the 1940’s and 1950’s. The work of Norman Borlaug resulted in the development of stem rust-resistant, high-yield varieties of wheat and other cereal grains through selective breeding.  More specifically, Borlaug was able to select for a gene </a:t>
            </a:r>
            <a:r>
              <a:rPr lang="en-US" sz="1200" kern="1200" dirty="0" smtClean="0">
                <a:solidFill>
                  <a:schemeClr val="tx1"/>
                </a:solidFill>
                <a:effectLst/>
                <a:latin typeface="+mn-lt"/>
                <a:ea typeface="+mn-ea"/>
                <a:cs typeface="+mn-cs"/>
              </a:rPr>
              <a:t>(called Sr31 </a:t>
            </a:r>
            <a:r>
              <a:rPr lang="en-US" sz="1200" i="1" kern="1200" dirty="0" smtClean="0">
                <a:solidFill>
                  <a:schemeClr val="tx1"/>
                </a:solidFill>
                <a:effectLst/>
                <a:latin typeface="+mn-lt"/>
                <a:ea typeface="+mn-ea"/>
                <a:cs typeface="+mn-cs"/>
              </a:rPr>
              <a:t>– the </a:t>
            </a:r>
            <a:r>
              <a:rPr lang="en-US" sz="1200" i="1" kern="1200" dirty="0" err="1" smtClean="0">
                <a:solidFill>
                  <a:schemeClr val="tx1"/>
                </a:solidFill>
                <a:effectLst/>
                <a:latin typeface="+mn-lt"/>
                <a:ea typeface="+mn-ea"/>
                <a:cs typeface="+mn-cs"/>
              </a:rPr>
              <a:t>Sr</a:t>
            </a:r>
            <a:r>
              <a:rPr lang="en-US" sz="1200" i="1" kern="1200" dirty="0" smtClean="0">
                <a:solidFill>
                  <a:schemeClr val="tx1"/>
                </a:solidFill>
                <a:effectLst/>
                <a:latin typeface="+mn-lt"/>
                <a:ea typeface="+mn-ea"/>
                <a:cs typeface="+mn-cs"/>
              </a:rPr>
              <a:t> stands for Stem rust and the capital ‘S’ designates a </a:t>
            </a:r>
            <a:r>
              <a:rPr lang="en-US" sz="1200" i="1" u="sng" kern="1200" dirty="0" smtClean="0">
                <a:solidFill>
                  <a:schemeClr val="tx1"/>
                </a:solidFill>
                <a:effectLst/>
                <a:latin typeface="+mn-lt"/>
                <a:ea typeface="+mn-ea"/>
                <a:cs typeface="+mn-cs"/>
              </a:rPr>
              <a:t>resistance</a:t>
            </a:r>
            <a:r>
              <a:rPr lang="en-US" sz="1200" i="1" kern="1200" dirty="0" smtClean="0">
                <a:solidFill>
                  <a:schemeClr val="tx1"/>
                </a:solidFill>
                <a:effectLst/>
                <a:latin typeface="+mn-lt"/>
                <a:ea typeface="+mn-ea"/>
                <a:cs typeface="+mn-cs"/>
              </a:rPr>
              <a:t> gene, named number 31 in this case</a:t>
            </a:r>
            <a:r>
              <a:rPr lang="en-US" baseline="0" dirty="0" smtClean="0"/>
              <a:t>) that conveyed resistance to wheat stem rust. Thus, he was able to produce cultivars that were resistant to wheat stem rust infection.  These agricultural advancements in research and development, combined with improvements in irrigation and fertilizer, were instrumental in making developing countries self-sufficient in terms of food production and averting global famine. For example, </a:t>
            </a:r>
            <a:r>
              <a:rPr lang="en-US" dirty="0" smtClean="0"/>
              <a:t>wheat production in India went from 12 million metric tons in 1965 to over 20 million in 1970.</a:t>
            </a:r>
            <a:r>
              <a:rPr lang="en-US" baseline="0" dirty="0" smtClean="0"/>
              <a:t>  That technology </a:t>
            </a:r>
            <a:r>
              <a:rPr lang="en-US" sz="1200" kern="1200" dirty="0" smtClean="0">
                <a:solidFill>
                  <a:schemeClr val="tx1"/>
                </a:solidFill>
                <a:effectLst/>
                <a:latin typeface="+mn-lt"/>
                <a:ea typeface="+mn-ea"/>
                <a:cs typeface="+mn-cs"/>
              </a:rPr>
              <a:t>changed India form a net importer of wheat to an exporter and made them a food secure nation – which can assure the nations people can eat and stabilize the region politically.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Norman Borlaug was awarded the 1970 Nobel Peace Prize and the Congressional Medal of Honor for his contributions to the green revolution.  His life’s work breeding new, high-yield wheat cultivars that were resistant to disease dramatically increased the world food supply and, in helping to avoid famine in developing nations, altered the course of history.</a:t>
            </a:r>
          </a:p>
          <a:p>
            <a:endParaRPr lang="en-US" dirty="0" smtClean="0"/>
          </a:p>
          <a:p>
            <a:endParaRPr lang="en-US" dirty="0" smtClean="0"/>
          </a:p>
          <a:p>
            <a:r>
              <a:rPr lang="en-US" dirty="0" smtClean="0"/>
              <a:t>References:</a:t>
            </a:r>
          </a:p>
          <a:p>
            <a:r>
              <a:rPr lang="en-US" dirty="0" smtClean="0"/>
              <a:t>Schumann, G.L. and K.J. Leonard.  2000.  Stem rust of wheat (black rust). </a:t>
            </a:r>
            <a:r>
              <a:rPr lang="en-US" i="1" dirty="0" smtClean="0"/>
              <a:t>The Plant Health Instructor</a:t>
            </a:r>
            <a:r>
              <a:rPr lang="en-US" dirty="0" smtClean="0"/>
              <a:t>. DOI: 10.1094/PHI-I-2000-0721-01.  </a:t>
            </a:r>
          </a:p>
          <a:p>
            <a:r>
              <a:rPr lang="en-US" dirty="0" smtClean="0"/>
              <a:t>    	 Accessed 2/26/2012-  </a:t>
            </a:r>
          </a:p>
          <a:p>
            <a:r>
              <a:rPr lang="en-US" baseline="0" dirty="0" smtClean="0"/>
              <a:t>	http://www.apsnet.org/edcenter/intropp/lessons/fungi/Basidiomycetes/Pages/StemRust.aspx</a:t>
            </a:r>
          </a:p>
          <a:p>
            <a:endParaRPr lang="en-US" baseline="0"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13</a:t>
            </a:fld>
            <a:endParaRPr lang="en-US" dirty="0"/>
          </a:p>
        </p:txBody>
      </p:sp>
    </p:spTree>
    <p:extLst>
      <p:ext uri="{BB962C8B-B14F-4D97-AF65-F5344CB8AC3E}">
        <p14:creationId xmlns:p14="http://schemas.microsoft.com/office/powerpoint/2010/main" val="3424758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heels of the “green revolution,” global</a:t>
            </a:r>
            <a:r>
              <a:rPr lang="en-US" baseline="0" dirty="0" smtClean="0"/>
              <a:t> markets including Mexico, India, and Africa expanded their wheat production by growing the new, high-yield, disease resistant cultivars that were made available.   Other genes associated with resistance to rust were identified and bred into current cultivars.</a:t>
            </a:r>
          </a:p>
          <a:p>
            <a:r>
              <a:rPr lang="en-US" baseline="0" dirty="0" smtClean="0"/>
              <a:t>For the past 3 - 4 decades, we have enjoyed a respite from the agricultural and economic devastation that is often associated with large outbreaks of wheat stem rust. </a:t>
            </a:r>
          </a:p>
          <a:p>
            <a:endParaRPr lang="en-US" dirty="0" smtClean="0"/>
          </a:p>
          <a:p>
            <a:endParaRPr lang="en-US" dirty="0" smtClean="0"/>
          </a:p>
          <a:p>
            <a:r>
              <a:rPr lang="en-US"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Dubin</a:t>
            </a:r>
            <a:r>
              <a:rPr lang="en-US" dirty="0" smtClean="0"/>
              <a:t>, H.</a:t>
            </a:r>
            <a:r>
              <a:rPr lang="en-US" baseline="0" dirty="0" smtClean="0"/>
              <a:t> J. and J. P. Brennan.  2009.  </a:t>
            </a:r>
            <a:r>
              <a:rPr lang="en-US" sz="1200" b="0" i="0" u="none" strike="noStrike" kern="1200" baseline="0" dirty="0" smtClean="0">
                <a:solidFill>
                  <a:schemeClr val="tx1"/>
                </a:solidFill>
                <a:latin typeface="+mn-lt"/>
                <a:ea typeface="+mn-ea"/>
                <a:cs typeface="+mn-cs"/>
              </a:rPr>
              <a:t>Combating stem and leaf rust of wheat- historical perspective, impacts, and lessons learned.  International Food Policy Research Institute (IFPRI) Discussion Paper 00910.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accessed 8/31/2013-</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	http://www.ifpri.org/sites/default/files/publications/ifpridp00910.pdf	</a:t>
            </a:r>
          </a:p>
          <a:p>
            <a:r>
              <a:rPr lang="en-US" dirty="0" smtClean="0"/>
              <a:t>Schumann, G.L. and K.J. Leonard.  2000.  Stem rust of wheat (black rust). </a:t>
            </a:r>
            <a:r>
              <a:rPr lang="en-US" i="1" dirty="0" smtClean="0"/>
              <a:t>The Plant Health Instructor</a:t>
            </a:r>
            <a:r>
              <a:rPr lang="en-US" dirty="0" smtClean="0"/>
              <a:t>. DOI: 10.1094/PHI-I-2000-0721-01.  </a:t>
            </a:r>
          </a:p>
          <a:p>
            <a:r>
              <a:rPr lang="en-US" dirty="0" smtClean="0"/>
              <a:t>     	Accessed 2/26/2012-  </a:t>
            </a:r>
          </a:p>
          <a:p>
            <a:r>
              <a:rPr lang="en-US" baseline="0" dirty="0" smtClean="0"/>
              <a:t>	http://www.apsnet.org/edcenter/intropp/lessons/fungi/Basidiomycetes/Pages/StemRust.aspx</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Wheat stem rust never completely disappeared, but developed much more slowly and at much lower levels, effectively removing the threat to the wheat crop. </a:t>
            </a:r>
            <a:r>
              <a:rPr lang="en-US" baseline="0" dirty="0" smtClean="0"/>
              <a:t>Over time, populations of stem rust have changed due to genetic variability and mutations that occur naturally.  As a result, some populations of stem rust have been able to overcome the resistance that was bred into the cultivars we are currently growing worldwide.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was seen in the mid 80’s when small, localized outbreaks of stem rust were documented in the Southern Great Plains of the United States.  There have also been localized outbreaks on barley in the northern Great Plains in 1989 and the early 1990’s. </a:t>
            </a:r>
          </a:p>
          <a:p>
            <a:endParaRPr lang="en-US" dirty="0" smtClean="0"/>
          </a:p>
          <a:p>
            <a:endParaRPr lang="en-US" dirty="0" smtClean="0"/>
          </a:p>
          <a:p>
            <a:r>
              <a:rPr lang="en-US" dirty="0" smtClean="0"/>
              <a:t>References:</a:t>
            </a:r>
          </a:p>
          <a:p>
            <a:r>
              <a:rPr lang="en-US" sz="1200" dirty="0" smtClean="0"/>
              <a:t>De Wolf, E., T. Murray, P. Paul, L. Osborne, and A. </a:t>
            </a:r>
            <a:r>
              <a:rPr lang="en-US" sz="1200" dirty="0" err="1" smtClean="0"/>
              <a:t>Tenuta</a:t>
            </a:r>
            <a:r>
              <a:rPr lang="en-US" sz="1200" dirty="0" smtClean="0"/>
              <a:t>. 2011. Identification and Management of Stem Rust on Wheat and Barley. USDA-CREES Extension IPM 2009-41533-05331.   </a:t>
            </a:r>
          </a:p>
          <a:p>
            <a:r>
              <a:rPr lang="en-US" sz="1200" dirty="0" smtClean="0"/>
              <a:t>	Accessed 2/26/2011 at- </a:t>
            </a:r>
          </a:p>
          <a:p>
            <a:r>
              <a:rPr lang="en-US" sz="1200" dirty="0" smtClean="0"/>
              <a:t>    	 http://plantpath.wsu.edu/people/faculty/murray/Stem%20Rust%20Man%20WA.pdf  </a:t>
            </a:r>
          </a:p>
          <a:p>
            <a:r>
              <a:rPr lang="en-US" sz="1200" b="1" baseline="0" dirty="0" smtClean="0"/>
              <a:t> </a:t>
            </a:r>
            <a:endParaRPr lang="en-US" sz="1200" b="1"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problematic</a:t>
            </a:r>
            <a:r>
              <a:rPr lang="en-US" baseline="0" dirty="0" smtClean="0"/>
              <a:t> and potentially globally devastating genetic variant of wheat stem rust that has emerged is called Ug99.  The name reflects its origin and date of discovery in Uganda in 1999.   Wheat stem rust variant Ug99 is unique in that it was the first strain that has been able to overcome the resistance provided by the Sr31 gene.  Ug99 is of particular concern because it has rapidly spread across northern Africa and into the Middle East.  As it spreads, new variants of Ug99 continue to develop virulence and overcome the resistance provided by other genes, like Sr24 and Sr36.</a:t>
            </a:r>
          </a:p>
          <a:p>
            <a:endParaRPr lang="en-US" dirty="0" smtClean="0"/>
          </a:p>
          <a:p>
            <a:endParaRPr lang="en-US" dirty="0" smtClean="0"/>
          </a:p>
          <a:p>
            <a:r>
              <a:rPr lang="en-US" dirty="0" smtClean="0"/>
              <a:t>References:</a:t>
            </a:r>
          </a:p>
          <a:p>
            <a:r>
              <a:rPr lang="en-US" dirty="0" smtClean="0"/>
              <a:t>De Wolf, E., T. Murray, P. Paul, L. Osborne, and A. </a:t>
            </a:r>
            <a:r>
              <a:rPr lang="en-US" dirty="0" err="1" smtClean="0"/>
              <a:t>Tenuta</a:t>
            </a:r>
            <a:r>
              <a:rPr lang="en-US" dirty="0" smtClean="0"/>
              <a:t>. 2011. Identification and Management of Stem Rust on Wheat and Barley. USDA- CREES Extension IPM 2009-41533-05331.  </a:t>
            </a:r>
            <a:br>
              <a:rPr lang="en-US" dirty="0" smtClean="0"/>
            </a:br>
            <a:r>
              <a:rPr lang="en-US" dirty="0" smtClean="0"/>
              <a:t>	Accessed 2/26/2011 at-</a:t>
            </a:r>
            <a:r>
              <a:rPr lang="en-US" baseline="0" dirty="0" smtClean="0"/>
              <a:t> </a:t>
            </a:r>
          </a:p>
          <a:p>
            <a:r>
              <a:rPr lang="en-US" baseline="0" dirty="0" smtClean="0"/>
              <a:t>	</a:t>
            </a:r>
            <a:r>
              <a:rPr lang="en-US" dirty="0" smtClean="0"/>
              <a:t>http://plantpath.wsu.edu/people/faculty/murray/Stem%20Rust%20Man%20WA.pdf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FAO.  2011.  Rust spore- a global wheat rust monitoring system.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Accessed 2/26/2012-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http://www.fao.org/agriculture/crops/rust/stem/rust-report/stem-ug99racettksk/en/</a:t>
            </a:r>
            <a:endParaRPr lang="en-US" dirty="0" smtClean="0"/>
          </a:p>
          <a:p>
            <a:r>
              <a:rPr lang="es-ES" sz="1200" b="0" i="0" u="none" strike="noStrike" kern="1200" baseline="0" dirty="0" err="1" smtClean="0">
                <a:solidFill>
                  <a:schemeClr val="tx1"/>
                </a:solidFill>
                <a:latin typeface="+mn-lt"/>
                <a:ea typeface="+mn-ea"/>
                <a:cs typeface="+mn-cs"/>
              </a:rPr>
              <a:t>Singh,R</a:t>
            </a:r>
            <a:r>
              <a:rPr lang="es-ES" sz="1200" b="0" i="0" u="none" strike="noStrike" kern="1200" baseline="0" dirty="0" smtClean="0">
                <a:solidFill>
                  <a:schemeClr val="tx1"/>
                </a:solidFill>
                <a:latin typeface="+mn-lt"/>
                <a:ea typeface="+mn-ea"/>
                <a:cs typeface="+mn-cs"/>
              </a:rPr>
              <a:t>. P.,  D. P. </a:t>
            </a:r>
            <a:r>
              <a:rPr lang="es-ES" sz="1200" b="0" i="0" u="none" strike="noStrike" kern="1200" baseline="0" dirty="0" err="1" smtClean="0">
                <a:solidFill>
                  <a:schemeClr val="tx1"/>
                </a:solidFill>
                <a:latin typeface="+mn-lt"/>
                <a:ea typeface="+mn-ea"/>
                <a:cs typeface="+mn-cs"/>
              </a:rPr>
              <a:t>Hodson</a:t>
            </a:r>
            <a:r>
              <a:rPr lang="es-ES" sz="1200" b="0" i="0" u="none" strike="noStrike" kern="1200" baseline="0" dirty="0" smtClean="0">
                <a:solidFill>
                  <a:schemeClr val="tx1"/>
                </a:solidFill>
                <a:latin typeface="+mn-lt"/>
                <a:ea typeface="+mn-ea"/>
                <a:cs typeface="+mn-cs"/>
              </a:rPr>
              <a:t>, J. Huerta-Espino, Y. </a:t>
            </a:r>
            <a:r>
              <a:rPr lang="es-ES" sz="1200" b="0" i="0" u="none" strike="noStrike" kern="1200" baseline="0" dirty="0" err="1" smtClean="0">
                <a:solidFill>
                  <a:schemeClr val="tx1"/>
                </a:solidFill>
                <a:latin typeface="+mn-lt"/>
                <a:ea typeface="+mn-ea"/>
                <a:cs typeface="+mn-cs"/>
              </a:rPr>
              <a:t>Jin</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 </a:t>
            </a:r>
            <a:r>
              <a:rPr lang="en-US" sz="1200" b="0" i="0" u="none" strike="noStrike" kern="1200" baseline="0" dirty="0" err="1" smtClean="0">
                <a:solidFill>
                  <a:schemeClr val="tx1"/>
                </a:solidFill>
                <a:latin typeface="+mn-lt"/>
                <a:ea typeface="+mn-ea"/>
                <a:cs typeface="+mn-cs"/>
              </a:rPr>
              <a:t>Njau</a:t>
            </a:r>
            <a:r>
              <a:rPr lang="en-US" sz="1200" b="0" i="0" u="none" strike="noStrike" kern="1200" baseline="0" dirty="0" smtClean="0">
                <a:solidFill>
                  <a:schemeClr val="tx1"/>
                </a:solidFill>
                <a:latin typeface="+mn-lt"/>
                <a:ea typeface="+mn-ea"/>
                <a:cs typeface="+mn-cs"/>
              </a:rPr>
              <a:t>, R. </a:t>
            </a:r>
            <a:r>
              <a:rPr lang="en-US" sz="1200" b="0" i="0" u="none" strike="noStrike" kern="1200" baseline="0" dirty="0" err="1" smtClean="0">
                <a:solidFill>
                  <a:schemeClr val="tx1"/>
                </a:solidFill>
                <a:latin typeface="+mn-lt"/>
                <a:ea typeface="+mn-ea"/>
                <a:cs typeface="+mn-cs"/>
              </a:rPr>
              <a:t>Wanyera</a:t>
            </a:r>
            <a:r>
              <a:rPr lang="en-US" sz="1200" b="0" i="0" u="none" strike="noStrike" kern="1200" baseline="0" dirty="0" smtClean="0">
                <a:solidFill>
                  <a:schemeClr val="tx1"/>
                </a:solidFill>
                <a:latin typeface="+mn-lt"/>
                <a:ea typeface="+mn-ea"/>
                <a:cs typeface="+mn-cs"/>
              </a:rPr>
              <a:t>, S. A. Herrera-</a:t>
            </a:r>
            <a:r>
              <a:rPr lang="en-US" sz="1200" b="0" i="0" u="none" strike="noStrike" kern="1200" baseline="0" dirty="0" err="1" smtClean="0">
                <a:solidFill>
                  <a:schemeClr val="tx1"/>
                </a:solidFill>
                <a:latin typeface="+mn-lt"/>
                <a:ea typeface="+mn-ea"/>
                <a:cs typeface="+mn-cs"/>
              </a:rPr>
              <a:t>Foessel</a:t>
            </a:r>
            <a:r>
              <a:rPr lang="en-US" sz="1200" b="0" i="0" u="none" strike="noStrike" kern="1200" baseline="0" dirty="0" smtClean="0">
                <a:solidFill>
                  <a:schemeClr val="tx1"/>
                </a:solidFill>
                <a:latin typeface="+mn-lt"/>
                <a:ea typeface="+mn-ea"/>
                <a:cs typeface="+mn-cs"/>
              </a:rPr>
              <a:t>, and R. W. Ward.  2008.  Will Stem Rust Destroy the World’s Wheat Crop?  Advances in Agronomy, Volume 98, pp. 271-308.</a:t>
            </a:r>
          </a:p>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16</a:t>
            </a:fld>
            <a:endParaRPr lang="en-US" dirty="0"/>
          </a:p>
        </p:txBody>
      </p:sp>
    </p:spTree>
    <p:extLst>
      <p:ext uri="{BB962C8B-B14F-4D97-AF65-F5344CB8AC3E}">
        <p14:creationId xmlns:p14="http://schemas.microsoft.com/office/powerpoint/2010/main" val="2916769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we use previous rust epidemics to predict what the future may hold, it is likely that Ug99 will continue to spread through Africa, the Middle East, and Asia in the next decade.  Because the majority of cultivars being grown utilize resistance genes (like Sr31) that Ug99 has overcome, the spread of this variant would be disastrous.  And like previous rust epidemics, it is also possible that it will come to North America via intentional or unintentional human-aided movement.  The picture at the bottom of the slide shows rust spores being thrown into the air column by harvest machinery.   The spores can be carried by the wind for hundreds to thousands of miles.  Spores could easily spread across the plains of the U.S. and have been implicated in travel from Africa to Australia!  Rust is also easily spread by humans (see picture with spores on a farm worker’s boot). </a:t>
            </a:r>
          </a:p>
          <a:p>
            <a:endParaRPr lang="en-US" dirty="0" smtClean="0"/>
          </a:p>
          <a:p>
            <a:endParaRPr lang="en-US" dirty="0" smtClean="0"/>
          </a:p>
          <a:p>
            <a:r>
              <a:rPr lang="en-US" dirty="0" smtClean="0"/>
              <a:t>References:</a:t>
            </a:r>
          </a:p>
          <a:p>
            <a:r>
              <a:rPr lang="en-US" dirty="0" smtClean="0"/>
              <a:t>De Wolf, E., T. Murray, P. Paul, L. Osborne, and A. </a:t>
            </a:r>
            <a:r>
              <a:rPr lang="en-US" dirty="0" err="1" smtClean="0"/>
              <a:t>Tenuta</a:t>
            </a:r>
            <a:r>
              <a:rPr lang="en-US" dirty="0" smtClean="0"/>
              <a:t>. 2011. Identification and Management of Stem Rust on Wheat and Barley. USDA-CREES Extension IPM 2009-41533-05331.  </a:t>
            </a:r>
          </a:p>
          <a:p>
            <a:r>
              <a:rPr lang="en-US" dirty="0" smtClean="0"/>
              <a:t>	Accessed 2/26/2011 at-</a:t>
            </a:r>
            <a:r>
              <a:rPr lang="en-US" baseline="0" dirty="0" smtClean="0"/>
              <a:t>   </a:t>
            </a:r>
          </a:p>
          <a:p>
            <a:r>
              <a:rPr lang="en-US" baseline="0" dirty="0" smtClean="0"/>
              <a:t>     	</a:t>
            </a:r>
            <a:r>
              <a:rPr lang="en-US" dirty="0" smtClean="0"/>
              <a:t>http://plantpath.wsu.edu/people/faculty/murray/Stem%20Rust%20Man%20WA.pdf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FAO.  2011.  Rust spore- a global wheat rust monitoring system.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Accessed 2/26/2012-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http://www.fao.org/agriculture/crops/rust/stem/rust-report/stem-ug99racettksk/en/</a:t>
            </a:r>
          </a:p>
          <a:p>
            <a:r>
              <a:rPr lang="es-ES" sz="1200" b="0" i="0" u="none" strike="noStrike" kern="1200" baseline="0" dirty="0" smtClean="0">
                <a:solidFill>
                  <a:schemeClr val="tx1"/>
                </a:solidFill>
                <a:latin typeface="+mn-lt"/>
                <a:ea typeface="+mn-ea"/>
                <a:cs typeface="+mn-cs"/>
              </a:rPr>
              <a:t>R. P. Singh, R. P.,  D. P. </a:t>
            </a:r>
            <a:r>
              <a:rPr lang="es-ES" sz="1200" b="0" i="0" u="none" strike="noStrike" kern="1200" baseline="0" dirty="0" err="1" smtClean="0">
                <a:solidFill>
                  <a:schemeClr val="tx1"/>
                </a:solidFill>
                <a:latin typeface="+mn-lt"/>
                <a:ea typeface="+mn-ea"/>
                <a:cs typeface="+mn-cs"/>
              </a:rPr>
              <a:t>Hodson</a:t>
            </a:r>
            <a:r>
              <a:rPr lang="es-ES" sz="1200" b="0" i="0" u="none" strike="noStrike" kern="1200" baseline="0" dirty="0" smtClean="0">
                <a:solidFill>
                  <a:schemeClr val="tx1"/>
                </a:solidFill>
                <a:latin typeface="+mn-lt"/>
                <a:ea typeface="+mn-ea"/>
                <a:cs typeface="+mn-cs"/>
              </a:rPr>
              <a:t>, J. Huerta-Espino, Y. </a:t>
            </a:r>
            <a:r>
              <a:rPr lang="es-ES" sz="1200" b="0" i="0" u="none" strike="noStrike" kern="1200" baseline="0" dirty="0" err="1" smtClean="0">
                <a:solidFill>
                  <a:schemeClr val="tx1"/>
                </a:solidFill>
                <a:latin typeface="+mn-lt"/>
                <a:ea typeface="+mn-ea"/>
                <a:cs typeface="+mn-cs"/>
              </a:rPr>
              <a:t>Jin</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 </a:t>
            </a:r>
            <a:r>
              <a:rPr lang="en-US" sz="1200" b="0" i="0" u="none" strike="noStrike" kern="1200" baseline="0" dirty="0" err="1" smtClean="0">
                <a:solidFill>
                  <a:schemeClr val="tx1"/>
                </a:solidFill>
                <a:latin typeface="+mn-lt"/>
                <a:ea typeface="+mn-ea"/>
                <a:cs typeface="+mn-cs"/>
              </a:rPr>
              <a:t>Njau</a:t>
            </a:r>
            <a:r>
              <a:rPr lang="en-US" sz="1200" b="0" i="0" u="none" strike="noStrike" kern="1200" baseline="0" dirty="0" smtClean="0">
                <a:solidFill>
                  <a:schemeClr val="tx1"/>
                </a:solidFill>
                <a:latin typeface="+mn-lt"/>
                <a:ea typeface="+mn-ea"/>
                <a:cs typeface="+mn-cs"/>
              </a:rPr>
              <a:t>, R. </a:t>
            </a:r>
            <a:r>
              <a:rPr lang="en-US" sz="1200" b="0" i="0" u="none" strike="noStrike" kern="1200" baseline="0" dirty="0" err="1" smtClean="0">
                <a:solidFill>
                  <a:schemeClr val="tx1"/>
                </a:solidFill>
                <a:latin typeface="+mn-lt"/>
                <a:ea typeface="+mn-ea"/>
                <a:cs typeface="+mn-cs"/>
              </a:rPr>
              <a:t>Wanyera</a:t>
            </a:r>
            <a:r>
              <a:rPr lang="en-US" sz="1200" b="0" i="0" u="none" strike="noStrike" kern="1200" baseline="0" dirty="0" smtClean="0">
                <a:solidFill>
                  <a:schemeClr val="tx1"/>
                </a:solidFill>
                <a:latin typeface="+mn-lt"/>
                <a:ea typeface="+mn-ea"/>
                <a:cs typeface="+mn-cs"/>
              </a:rPr>
              <a:t>, S. A. Herrera-</a:t>
            </a:r>
            <a:r>
              <a:rPr lang="en-US" sz="1200" b="0" i="0" u="none" strike="noStrike" kern="1200" baseline="0" dirty="0" err="1" smtClean="0">
                <a:solidFill>
                  <a:schemeClr val="tx1"/>
                </a:solidFill>
                <a:latin typeface="+mn-lt"/>
                <a:ea typeface="+mn-ea"/>
                <a:cs typeface="+mn-cs"/>
              </a:rPr>
              <a:t>Foessel</a:t>
            </a:r>
            <a:r>
              <a:rPr lang="en-US" sz="1200" b="0" i="0" u="none" strike="noStrike" kern="1200" baseline="0" dirty="0" smtClean="0">
                <a:solidFill>
                  <a:schemeClr val="tx1"/>
                </a:solidFill>
                <a:latin typeface="+mn-lt"/>
                <a:ea typeface="+mn-ea"/>
                <a:cs typeface="+mn-cs"/>
              </a:rPr>
              <a:t>, and R. W. Ward.  2008.  Will Stem Rust Destroy the World’s Wheat Crop?  Advances in Agronomy, Volume 98, pp. 271-308.</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17</a:t>
            </a:fld>
            <a:endParaRPr lang="en-US" dirty="0"/>
          </a:p>
        </p:txBody>
      </p:sp>
    </p:spTree>
    <p:extLst>
      <p:ext uri="{BB962C8B-B14F-4D97-AF65-F5344CB8AC3E}">
        <p14:creationId xmlns:p14="http://schemas.microsoft.com/office/powerpoint/2010/main" val="2916769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dirty="0" smtClean="0"/>
              <a:t>To emphasize how devastating the</a:t>
            </a:r>
            <a:r>
              <a:rPr lang="en-US" sz="1200" baseline="0" dirty="0" smtClean="0"/>
              <a:t> spread of Ug99 could be if it continues to spread, consider that m</a:t>
            </a:r>
            <a:r>
              <a:rPr lang="en-US" sz="1200" dirty="0" smtClean="0"/>
              <a:t>ore wheat is grown than any other crop.  It is the most important food grain source for the world’s population.</a:t>
            </a:r>
            <a:r>
              <a:rPr lang="en-US" sz="1200" baseline="0" dirty="0" smtClean="0"/>
              <a:t>  </a:t>
            </a:r>
            <a:r>
              <a:rPr lang="en-US" sz="1200" dirty="0" smtClean="0"/>
              <a:t>In 2011,</a:t>
            </a:r>
            <a:r>
              <a:rPr lang="en-US" sz="1200" baseline="0" dirty="0" smtClean="0"/>
              <a:t> </a:t>
            </a:r>
            <a:r>
              <a:rPr lang="en-US" sz="1200" dirty="0" smtClean="0"/>
              <a:t>675 million tons of wheat (over</a:t>
            </a:r>
            <a:r>
              <a:rPr lang="en-US" sz="1200" baseline="0" dirty="0" smtClean="0"/>
              <a:t> 11 million bushels)</a:t>
            </a:r>
            <a:r>
              <a:rPr lang="en-US" sz="1200" dirty="0" smtClean="0"/>
              <a:t> were harvested and 108 million tons (1.8 million bushels) were imported into developing countries.  Few of the current</a:t>
            </a:r>
            <a:r>
              <a:rPr lang="en-US" sz="1200" baseline="0" dirty="0" smtClean="0"/>
              <a:t> cultivars grown are resistant to Ug99.  </a:t>
            </a:r>
            <a:endParaRPr lang="en-US" dirty="0" smtClean="0"/>
          </a:p>
          <a:p>
            <a:endParaRPr lang="en-US" dirty="0" smtClean="0"/>
          </a:p>
          <a:p>
            <a:endParaRPr lang="en-US" dirty="0" smtClean="0"/>
          </a:p>
          <a:p>
            <a:r>
              <a:rPr lang="en-US" dirty="0" smtClean="0"/>
              <a:t>References:</a:t>
            </a:r>
          </a:p>
          <a:p>
            <a:r>
              <a:rPr lang="en-US" baseline="0" dirty="0" smtClean="0"/>
              <a:t>Curtis, B. C.  2002.  Wheat in the world.  </a:t>
            </a:r>
            <a:r>
              <a:rPr lang="en-US" i="1" baseline="0" dirty="0" smtClean="0"/>
              <a:t>In </a:t>
            </a:r>
            <a:r>
              <a:rPr lang="en-US" baseline="0" dirty="0" smtClean="0"/>
              <a:t>B. C. Curtis, S. </a:t>
            </a:r>
            <a:r>
              <a:rPr lang="en-US" baseline="0" dirty="0" err="1" smtClean="0"/>
              <a:t>Rajaram</a:t>
            </a:r>
            <a:r>
              <a:rPr lang="en-US" baseline="0" dirty="0" smtClean="0"/>
              <a:t>, and H. Gomez Macpherson (eds.), Bread Wheat: Improvement and Production.  Food and Agriculture Organization of the United Nations, Rome, Italy.   </a:t>
            </a:r>
          </a:p>
          <a:p>
            <a:r>
              <a:rPr lang="en-US" baseline="0" dirty="0" smtClean="0"/>
              <a:t>	Accessed 2/26/2012    </a:t>
            </a:r>
            <a:br>
              <a:rPr lang="en-US" baseline="0" dirty="0" smtClean="0"/>
            </a:br>
            <a:r>
              <a:rPr lang="en-US" baseline="0" dirty="0" smtClean="0"/>
              <a:t>     	http://www.fao.org/docrep/006/y4011e/y4011e04.htm</a:t>
            </a:r>
            <a:r>
              <a:rPr lang="en-US" dirty="0" smtClean="0"/>
              <a:t/>
            </a:r>
            <a:br>
              <a:rPr lang="en-US" dirty="0" smtClean="0"/>
            </a:br>
            <a:r>
              <a:rPr lang="en-US" baseline="0" dirty="0" smtClean="0"/>
              <a:t>FAO (Food and Agriculture Organization of the United Nations).  2011.  Global wheat production to increase in 2011.  </a:t>
            </a:r>
          </a:p>
          <a:p>
            <a:r>
              <a:rPr lang="en-US" baseline="0" dirty="0" smtClean="0"/>
              <a:t>	Accessed 2/26/2011 – </a:t>
            </a:r>
          </a:p>
          <a:p>
            <a:r>
              <a:rPr lang="en-US" baseline="0" dirty="0" smtClean="0"/>
              <a:t>    	 http://www.fao.org/news/story/en/item/53813/icode/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FAO.  2011.  Rust spore- a global wheat rust monitoring system.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Accessed 2/26/2012-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http://www.fao.org/agriculture/crops/rust/stem/rust-report/stem-ug99racettksk/en/</a:t>
            </a:r>
          </a:p>
          <a:p>
            <a:r>
              <a:rPr lang="en-US" baseline="0" dirty="0" smtClean="0"/>
              <a:t>USDA/ERS (Economic Research Service).  2011.  Briefing Room: wheat overview.  </a:t>
            </a:r>
          </a:p>
          <a:p>
            <a:r>
              <a:rPr lang="en-US" baseline="0" dirty="0" smtClean="0"/>
              <a:t>	Accessed 2/26/2012 – </a:t>
            </a:r>
          </a:p>
          <a:p>
            <a:r>
              <a:rPr lang="en-US" baseline="0" dirty="0" smtClean="0"/>
              <a:t>	http://www.ers.usda.gov/Briefing/Wheat/</a:t>
            </a:r>
          </a:p>
          <a:p>
            <a:r>
              <a:rPr lang="en-US" baseline="0" dirty="0" smtClean="0"/>
              <a:t>USDA/ERS.  2011.  Wheat yearbook.  </a:t>
            </a:r>
          </a:p>
          <a:p>
            <a:r>
              <a:rPr lang="en-US" baseline="0" dirty="0" smtClean="0"/>
              <a:t>	Accessed 2/26/2012  - </a:t>
            </a:r>
          </a:p>
          <a:p>
            <a:r>
              <a:rPr lang="en-US" baseline="0" dirty="0" smtClean="0"/>
              <a:t>	http://www.ers.usda.gov/Data/Wheat/Yearbook/WheatYearbookTable04.htm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18</a:t>
            </a:fld>
            <a:endParaRPr lang="en-US" dirty="0"/>
          </a:p>
        </p:txBody>
      </p:sp>
    </p:spTree>
    <p:extLst>
      <p:ext uri="{BB962C8B-B14F-4D97-AF65-F5344CB8AC3E}">
        <p14:creationId xmlns:p14="http://schemas.microsoft.com/office/powerpoint/2010/main" val="2916769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should also consider the importance of wheat to the United States. </a:t>
            </a:r>
          </a:p>
          <a:p>
            <a:r>
              <a:rPr lang="en-US" dirty="0" smtClean="0"/>
              <a:t>The United States is </a:t>
            </a:r>
            <a:r>
              <a:rPr lang="en-US" baseline="0" dirty="0" smtClean="0"/>
              <a:t>an important producer of wheat, exceeded only by China, the European Union, and India.  Wheat is third in U.S. food crops in terms of both planted acreage and gross farm receipts behind only corn and soy. Each year over 45 million acres of wheat are harvested in the U.S., that equates to 2 billion bushels each year.  Over half of the United States’ wheat crop is exported.  There are approximately 240,000 farms producing wheat that contribute to a $14 billion industry.  Thus, it is an important component to our economy.</a:t>
            </a:r>
          </a:p>
          <a:p>
            <a:endParaRPr lang="en-US" dirty="0" smtClean="0"/>
          </a:p>
          <a:p>
            <a:endParaRPr lang="en-US" dirty="0" smtClean="0"/>
          </a:p>
          <a:p>
            <a:r>
              <a:rPr lang="en-US" dirty="0" smtClean="0"/>
              <a:t>References:</a:t>
            </a:r>
          </a:p>
          <a:p>
            <a:r>
              <a:rPr lang="en-US" baseline="0" dirty="0" smtClean="0"/>
              <a:t>USDA/ERS (Economic Research Service).  2011.  Briefing Room: wheat overview.  </a:t>
            </a:r>
          </a:p>
          <a:p>
            <a:r>
              <a:rPr lang="en-US" baseline="0" dirty="0" smtClean="0"/>
              <a:t>	Accessed 2/26/2012 – </a:t>
            </a:r>
          </a:p>
          <a:p>
            <a:r>
              <a:rPr lang="en-US" baseline="0" dirty="0" smtClean="0"/>
              <a:t>	http://www.ers.usda.gov/Briefing/Wheat/</a:t>
            </a:r>
          </a:p>
          <a:p>
            <a:r>
              <a:rPr lang="en-US" baseline="0" dirty="0" smtClean="0"/>
              <a:t>USDA/ERS.  2011.  Wheat yearbook.  </a:t>
            </a:r>
          </a:p>
          <a:p>
            <a:r>
              <a:rPr lang="en-US" baseline="0" dirty="0" smtClean="0"/>
              <a:t>	Accessed 2/26/2012  - </a:t>
            </a:r>
          </a:p>
          <a:p>
            <a:r>
              <a:rPr lang="en-US" baseline="0" dirty="0" smtClean="0"/>
              <a:t>	http://www.ers.usda.gov/Data/Wheat/Yearbook/WheatYearbookTable04.htm</a:t>
            </a:r>
          </a:p>
          <a:p>
            <a:r>
              <a:rPr lang="en-US" baseline="0" dirty="0" smtClean="0"/>
              <a:t>USDA/NASS (National Agricultural Statistical Service).  2011.  Wheat: data and statistics.  </a:t>
            </a:r>
          </a:p>
          <a:p>
            <a:r>
              <a:rPr lang="en-US" baseline="0" dirty="0" smtClean="0"/>
              <a:t>	Accessed 2/26/2012 – </a:t>
            </a:r>
          </a:p>
          <a:p>
            <a:r>
              <a:rPr lang="en-US" baseline="0" dirty="0" smtClean="0"/>
              <a:t>     	http://www.nass.usda.gov/Data_and_Statistics/index.asp  </a:t>
            </a:r>
          </a:p>
          <a:p>
            <a:endParaRPr lang="en-US" baseline="0"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19</a:t>
            </a:fld>
            <a:endParaRPr lang="en-US" dirty="0"/>
          </a:p>
        </p:txBody>
      </p:sp>
    </p:spTree>
    <p:extLst>
      <p:ext uri="{BB962C8B-B14F-4D97-AF65-F5344CB8AC3E}">
        <p14:creationId xmlns:p14="http://schemas.microsoft.com/office/powerpoint/2010/main" val="2916769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presentation, you will learn about wheat stem rust. First, we will explain the complex biology and historical significance of this pathogen in agriculture.  Then, we will discuss the challenges presented by the emergence of new, virulent strains of wheat stem rust, the current status of control efforts.  By the end of the presentation, we hope</a:t>
            </a:r>
            <a:r>
              <a:rPr lang="en-US" baseline="0" dirty="0" smtClean="0">
                <a:solidFill>
                  <a:srgbClr val="FF0000"/>
                </a:solidFill>
              </a:rPr>
              <a:t> you recognize the potential importance of this pathogen, how to identify it, and who to contact with that information.</a:t>
            </a:r>
          </a:p>
          <a:p>
            <a:endParaRPr lang="en-US" b="1" baseline="0" dirty="0" smtClean="0">
              <a:solidFill>
                <a:srgbClr val="FF0000"/>
              </a:solidFill>
            </a:endParaRPr>
          </a:p>
          <a:p>
            <a:endParaRPr lang="en-US" b="1" baseline="0" dirty="0" smtClean="0">
              <a:solidFill>
                <a:srgbClr val="FF0000"/>
              </a:solidFill>
            </a:endParaRPr>
          </a:p>
          <a:p>
            <a:endParaRPr lang="en-US" b="1" baseline="0" dirty="0" smtClean="0">
              <a:solidFill>
                <a:srgbClr val="FF0000"/>
              </a:solidFill>
            </a:endParaRPr>
          </a:p>
          <a:p>
            <a:endParaRPr lang="en-US" b="1" baseline="0" dirty="0" smtClean="0">
              <a:solidFill>
                <a:srgbClr val="FF0000"/>
              </a:solidFill>
            </a:endParaRPr>
          </a:p>
        </p:txBody>
      </p:sp>
      <p:sp>
        <p:nvSpPr>
          <p:cNvPr id="4" name="Slide Number Placeholder 3"/>
          <p:cNvSpPr>
            <a:spLocks noGrp="1"/>
          </p:cNvSpPr>
          <p:nvPr>
            <p:ph type="sldNum" sz="quarter" idx="10"/>
          </p:nvPr>
        </p:nvSpPr>
        <p:spPr/>
        <p:txBody>
          <a:bodyPr/>
          <a:lstStyle/>
          <a:p>
            <a:fld id="{E6DFFB8D-055D-49A2-A0F8-A474BAF9A557}" type="slidenum">
              <a:rPr lang="en-US" smtClean="0"/>
              <a:pPr/>
              <a:t>2</a:t>
            </a:fld>
            <a:endParaRPr lang="en-US" dirty="0"/>
          </a:p>
        </p:txBody>
      </p:sp>
    </p:spTree>
    <p:extLst>
      <p:ext uri="{BB962C8B-B14F-4D97-AF65-F5344CB8AC3E}">
        <p14:creationId xmlns:p14="http://schemas.microsoft.com/office/powerpoint/2010/main" val="2916769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new,</a:t>
            </a:r>
            <a:r>
              <a:rPr lang="en-US" baseline="0" dirty="0" smtClean="0"/>
              <a:t> virulent strains of stem rust like Ug99 were to make it to the United States, the greatest threat would be to areas with the largest wheat production.  Places like Kansas, Nebraska, South Dakota, North Dakota, and Minnesota. Areas shown in yellow, red, and orange on the map pictured.  However, it is important to consider that stem rust will survive on minor wheat operations in the south were the climate is favorable and blow North. Much of the spread across Africa and into the Middle East is a direct result of rust spores carried by the wind.  So, it is important to be vigilant everywhere.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References:</a:t>
            </a:r>
          </a:p>
          <a:p>
            <a:r>
              <a:rPr lang="en-US" dirty="0" smtClean="0"/>
              <a:t>De Wolf, E., T. Murray, P. Paul, L. Osborne, and A. </a:t>
            </a:r>
            <a:r>
              <a:rPr lang="en-US" dirty="0" err="1" smtClean="0"/>
              <a:t>Tenuta</a:t>
            </a:r>
            <a:r>
              <a:rPr lang="en-US" dirty="0" smtClean="0"/>
              <a:t>. 2011. Identification and Management of Stem Rust on Wheat and Barley. USDA-CREES Extension IPM 2009-41533-05331.  </a:t>
            </a:r>
          </a:p>
          <a:p>
            <a:r>
              <a:rPr lang="en-US" dirty="0" smtClean="0"/>
              <a:t>	Accessed 2/26/2011 at-</a:t>
            </a:r>
            <a:r>
              <a:rPr lang="en-US" baseline="0" dirty="0" smtClean="0"/>
              <a:t>   </a:t>
            </a:r>
          </a:p>
          <a:p>
            <a:r>
              <a:rPr lang="en-US" baseline="0" dirty="0" smtClean="0"/>
              <a:t>     	</a:t>
            </a:r>
            <a:r>
              <a:rPr lang="en-US" dirty="0" smtClean="0"/>
              <a:t>http://plantpath.wsu.edu/people/faculty/murray/Stem%20Rust%20Man%20WA.pdf</a:t>
            </a:r>
          </a:p>
          <a:p>
            <a:endParaRPr lang="en-US"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20</a:t>
            </a:fld>
            <a:endParaRPr lang="en-US" dirty="0"/>
          </a:p>
        </p:txBody>
      </p:sp>
    </p:spTree>
    <p:extLst>
      <p:ext uri="{BB962C8B-B14F-4D97-AF65-F5344CB8AC3E}">
        <p14:creationId xmlns:p14="http://schemas.microsoft.com/office/powerpoint/2010/main" val="1624260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0" i="0" u="none" strike="noStrike" kern="1200" baseline="0" dirty="0" smtClean="0">
                <a:solidFill>
                  <a:schemeClr val="tx1"/>
                </a:solidFill>
                <a:latin typeface="+mn-lt"/>
                <a:ea typeface="+mn-ea"/>
                <a:cs typeface="+mn-cs"/>
              </a:rPr>
              <a:t>The Global Cereal Rust Monitoring System (GCRMS) is an international coalition that is collecting and disseminating information on stem rust incidence and severity.</a:t>
            </a:r>
          </a:p>
          <a:p>
            <a:r>
              <a:rPr lang="en-US" sz="1200" b="0" i="0" u="none" strike="noStrike" kern="1200" baseline="0" dirty="0" smtClean="0">
                <a:solidFill>
                  <a:schemeClr val="tx1"/>
                </a:solidFill>
                <a:latin typeface="+mn-lt"/>
                <a:ea typeface="+mn-ea"/>
                <a:cs typeface="+mn-cs"/>
              </a:rPr>
              <a:t>The GCRMS integrates and disseminates up-to-date information.  Currently 15 </a:t>
            </a:r>
            <a:r>
              <a:rPr lang="en-US" sz="1200" kern="1200" dirty="0" smtClean="0">
                <a:solidFill>
                  <a:schemeClr val="tx1"/>
                </a:solidFill>
                <a:effectLst/>
                <a:latin typeface="+mn-lt"/>
                <a:ea typeface="+mn-ea"/>
                <a:cs typeface="+mn-cs"/>
              </a:rPr>
              <a:t>leading, wheat-producing </a:t>
            </a:r>
            <a:r>
              <a:rPr lang="en-US" sz="1200" b="0" i="0" u="none" strike="noStrike" kern="1200" baseline="0" dirty="0" smtClean="0">
                <a:solidFill>
                  <a:schemeClr val="tx1"/>
                </a:solidFill>
                <a:latin typeface="+mn-lt"/>
                <a:ea typeface="+mn-ea"/>
                <a:cs typeface="+mn-cs"/>
              </a:rPr>
              <a:t>countries </a:t>
            </a:r>
            <a:r>
              <a:rPr lang="en-US" sz="1200" kern="1200" dirty="0" smtClean="0">
                <a:solidFill>
                  <a:schemeClr val="tx1"/>
                </a:solidFill>
                <a:effectLst/>
                <a:latin typeface="+mn-lt"/>
                <a:ea typeface="+mn-ea"/>
                <a:cs typeface="+mn-cs"/>
              </a:rPr>
              <a:t>and countries at risk from stem rust Ug99 </a:t>
            </a:r>
            <a:r>
              <a:rPr lang="en-US" sz="1200" b="0" i="0" u="none" strike="noStrike" kern="1200" baseline="0" dirty="0" smtClean="0">
                <a:solidFill>
                  <a:schemeClr val="tx1"/>
                </a:solidFill>
                <a:latin typeface="+mn-lt"/>
                <a:ea typeface="+mn-ea"/>
                <a:cs typeface="+mn-cs"/>
              </a:rPr>
              <a:t>are reporting standardized survey information in multiple languages via Rust SPORE (http://www.fao.org/agriculture/crops/rust/en/).</a:t>
            </a:r>
          </a:p>
          <a:p>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Scientists are screening wheat varieties, </a:t>
            </a:r>
            <a:r>
              <a:rPr lang="en-US" sz="1200" b="0" i="0" u="none" strike="noStrike" kern="1200" baseline="0" dirty="0" err="1" smtClean="0">
                <a:solidFill>
                  <a:schemeClr val="tx1"/>
                </a:solidFill>
                <a:latin typeface="+mn-lt"/>
                <a:ea typeface="+mn-ea"/>
                <a:cs typeface="+mn-cs"/>
              </a:rPr>
              <a:t>germplasm</a:t>
            </a:r>
            <a:r>
              <a:rPr lang="en-US" sz="1200" b="0" i="0" u="none" strike="noStrike" kern="1200" baseline="0" dirty="0" smtClean="0">
                <a:solidFill>
                  <a:schemeClr val="tx1"/>
                </a:solidFill>
                <a:latin typeface="+mn-lt"/>
                <a:ea typeface="+mn-ea"/>
                <a:cs typeface="+mn-cs"/>
              </a:rPr>
              <a:t> collections, and advanced breeding materials for resistance to Ug99.  Currently 85-95% of the varieties that have been screened are susceptible to Ug99.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Scientists are also increasing their efforts to breed new resistance into high-yield cultivars.</a:t>
            </a:r>
          </a:p>
          <a:p>
            <a:endParaRPr lang="en-US" dirty="0" smtClean="0"/>
          </a:p>
          <a:p>
            <a:endParaRPr lang="en-US" dirty="0" smtClean="0"/>
          </a:p>
          <a:p>
            <a:r>
              <a:rPr lang="en-US" dirty="0" smtClean="0"/>
              <a:t>References:</a:t>
            </a:r>
          </a:p>
          <a:p>
            <a:r>
              <a:rPr lang="es-ES" sz="1200" b="0" i="0" u="none" strike="noStrike" kern="1200" baseline="0" dirty="0" smtClean="0">
                <a:solidFill>
                  <a:schemeClr val="tx1"/>
                </a:solidFill>
                <a:latin typeface="+mn-lt"/>
                <a:ea typeface="+mn-ea"/>
                <a:cs typeface="+mn-cs"/>
              </a:rPr>
              <a:t>Singh, R. P.,  D. P. </a:t>
            </a:r>
            <a:r>
              <a:rPr lang="es-ES" sz="1200" b="0" i="0" u="none" strike="noStrike" kern="1200" baseline="0" dirty="0" err="1" smtClean="0">
                <a:solidFill>
                  <a:schemeClr val="tx1"/>
                </a:solidFill>
                <a:latin typeface="+mn-lt"/>
                <a:ea typeface="+mn-ea"/>
                <a:cs typeface="+mn-cs"/>
              </a:rPr>
              <a:t>Hodson</a:t>
            </a:r>
            <a:r>
              <a:rPr lang="es-ES" sz="1200" b="0" i="0" u="none" strike="noStrike" kern="1200" baseline="0" dirty="0" smtClean="0">
                <a:solidFill>
                  <a:schemeClr val="tx1"/>
                </a:solidFill>
                <a:latin typeface="+mn-lt"/>
                <a:ea typeface="+mn-ea"/>
                <a:cs typeface="+mn-cs"/>
              </a:rPr>
              <a:t>, J. Huerta-Espino, Y. </a:t>
            </a:r>
            <a:r>
              <a:rPr lang="es-ES" sz="1200" b="0" i="0" u="none" strike="noStrike" kern="1200" baseline="0" dirty="0" err="1" smtClean="0">
                <a:solidFill>
                  <a:schemeClr val="tx1"/>
                </a:solidFill>
                <a:latin typeface="+mn-lt"/>
                <a:ea typeface="+mn-ea"/>
                <a:cs typeface="+mn-cs"/>
              </a:rPr>
              <a:t>Jin</a:t>
            </a:r>
            <a:r>
              <a:rPr lang="es-E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 </a:t>
            </a:r>
            <a:r>
              <a:rPr lang="en-US" sz="1200" b="0" i="0" u="none" strike="noStrike" kern="1200" baseline="0" dirty="0" err="1" smtClean="0">
                <a:solidFill>
                  <a:schemeClr val="tx1"/>
                </a:solidFill>
                <a:latin typeface="+mn-lt"/>
                <a:ea typeface="+mn-ea"/>
                <a:cs typeface="+mn-cs"/>
              </a:rPr>
              <a:t>Njau</a:t>
            </a:r>
            <a:r>
              <a:rPr lang="en-US" sz="1200" b="0" i="0" u="none" strike="noStrike" kern="1200" baseline="0" dirty="0" smtClean="0">
                <a:solidFill>
                  <a:schemeClr val="tx1"/>
                </a:solidFill>
                <a:latin typeface="+mn-lt"/>
                <a:ea typeface="+mn-ea"/>
                <a:cs typeface="+mn-cs"/>
              </a:rPr>
              <a:t>, R. </a:t>
            </a:r>
            <a:r>
              <a:rPr lang="en-US" sz="1200" b="0" i="0" u="none" strike="noStrike" kern="1200" baseline="0" dirty="0" err="1" smtClean="0">
                <a:solidFill>
                  <a:schemeClr val="tx1"/>
                </a:solidFill>
                <a:latin typeface="+mn-lt"/>
                <a:ea typeface="+mn-ea"/>
                <a:cs typeface="+mn-cs"/>
              </a:rPr>
              <a:t>Wanyera</a:t>
            </a:r>
            <a:r>
              <a:rPr lang="en-US" sz="1200" b="0" i="0" u="none" strike="noStrike" kern="1200" baseline="0" dirty="0" smtClean="0">
                <a:solidFill>
                  <a:schemeClr val="tx1"/>
                </a:solidFill>
                <a:latin typeface="+mn-lt"/>
                <a:ea typeface="+mn-ea"/>
                <a:cs typeface="+mn-cs"/>
              </a:rPr>
              <a:t>, S. A. Herrera-</a:t>
            </a:r>
            <a:r>
              <a:rPr lang="en-US" sz="1200" b="0" i="0" u="none" strike="noStrike" kern="1200" baseline="0" dirty="0" err="1" smtClean="0">
                <a:solidFill>
                  <a:schemeClr val="tx1"/>
                </a:solidFill>
                <a:latin typeface="+mn-lt"/>
                <a:ea typeface="+mn-ea"/>
                <a:cs typeface="+mn-cs"/>
              </a:rPr>
              <a:t>Foessel</a:t>
            </a:r>
            <a:r>
              <a:rPr lang="en-US" sz="1200" b="0" i="0" u="none" strike="noStrike" kern="1200" baseline="0" dirty="0" smtClean="0">
                <a:solidFill>
                  <a:schemeClr val="tx1"/>
                </a:solidFill>
                <a:latin typeface="+mn-lt"/>
                <a:ea typeface="+mn-ea"/>
                <a:cs typeface="+mn-cs"/>
              </a:rPr>
              <a:t>, and R. W. Ward.  2008.  Will Stem Rust Destroy the World’s Wheat Crop?  Advances in Agronomy, Volume 98, pp. 271-308.  </a:t>
            </a:r>
          </a:p>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21</a:t>
            </a:fld>
            <a:endParaRPr lang="en-US" dirty="0"/>
          </a:p>
        </p:txBody>
      </p:sp>
    </p:spTree>
    <p:extLst>
      <p:ext uri="{BB962C8B-B14F-4D97-AF65-F5344CB8AC3E}">
        <p14:creationId xmlns:p14="http://schemas.microsoft.com/office/powerpoint/2010/main" val="760021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Early detection of stem rust is critical to the response in North America</a:t>
            </a:r>
            <a:r>
              <a:rPr lang="en-US" baseline="0" dirty="0" smtClean="0"/>
              <a:t> therefore it is importance that </a:t>
            </a:r>
            <a:r>
              <a:rPr lang="en-US" sz="1200" baseline="0" dirty="0" smtClean="0"/>
              <a:t>you can recognize the threat of stem rust and be watchful for plants that have the symptoms.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Plants do not usually show obvious disease symptoms until 7 to 15 days after infection.</a:t>
            </a:r>
            <a:r>
              <a:rPr lang="en-US" baseline="0" dirty="0" smtClean="0"/>
              <a:t>  Early </a:t>
            </a:r>
            <a:r>
              <a:rPr lang="en-US" sz="1200" baseline="0" dirty="0" smtClean="0"/>
              <a:t>s</a:t>
            </a:r>
            <a:r>
              <a:rPr lang="en-US" sz="1200" dirty="0" smtClean="0"/>
              <a:t>ymptoms include oval to elongate lesions that are generally reddish-brown in color (see picture on far right with inset). </a:t>
            </a:r>
            <a:r>
              <a:rPr lang="en-US" dirty="0" smtClean="0"/>
              <a:t>The lesions (also</a:t>
            </a:r>
            <a:r>
              <a:rPr lang="en-US" baseline="0" dirty="0" smtClean="0"/>
              <a:t> referred to as </a:t>
            </a:r>
            <a:r>
              <a:rPr lang="en-US" dirty="0" smtClean="0"/>
              <a:t>pustules) may be abundant and produced on both leaf surfaces and stems of wheat.  </a:t>
            </a:r>
            <a:r>
              <a:rPr lang="en-US" sz="1200" dirty="0" smtClean="0"/>
              <a:t>In the later stages of the disease, pustules produce numerous black sooty spores. Severe infestations with many stem lesions may weaken plant stems and result in lodging. </a:t>
            </a:r>
            <a:r>
              <a:rPr lang="en-US" sz="1200" baseline="0" dirty="0" smtClean="0"/>
              <a:t> </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References:</a:t>
            </a:r>
            <a:endParaRPr lang="en-US" baseline="0" dirty="0" smtClean="0"/>
          </a:p>
          <a:p>
            <a:r>
              <a:rPr lang="en-US" dirty="0" smtClean="0"/>
              <a:t>De Wolf, E., T. Murray, P. Paul, L. Osborne, and A. </a:t>
            </a:r>
            <a:r>
              <a:rPr lang="en-US" dirty="0" err="1" smtClean="0"/>
              <a:t>Tenuta</a:t>
            </a:r>
            <a:r>
              <a:rPr lang="en-US" dirty="0" smtClean="0"/>
              <a:t>. 2011. Identification and Management of Stem Rust on Wheat and Barley. USDA-CREES Extension IPM 2009-41533-05331.  </a:t>
            </a:r>
          </a:p>
          <a:p>
            <a:r>
              <a:rPr lang="en-US" dirty="0" smtClean="0"/>
              <a:t>	Accessed 2/26/2011 at-</a:t>
            </a:r>
            <a:r>
              <a:rPr lang="en-US" baseline="0" dirty="0" smtClean="0"/>
              <a:t> </a:t>
            </a:r>
          </a:p>
          <a:p>
            <a:r>
              <a:rPr lang="en-US" baseline="0" dirty="0" smtClean="0"/>
              <a:t>     	</a:t>
            </a:r>
            <a:r>
              <a:rPr lang="en-US" dirty="0" smtClean="0"/>
              <a:t>http://plantpath.wsu.edu/people/faculty/murray/Stem%20Rust%20Man%20WA.pdf</a:t>
            </a:r>
          </a:p>
          <a:p>
            <a:r>
              <a:rPr lang="en-US" sz="1200" b="0" i="0" u="none" strike="noStrike" kern="1200" baseline="0" dirty="0" smtClean="0">
                <a:solidFill>
                  <a:schemeClr val="tx1"/>
                </a:solidFill>
                <a:latin typeface="+mn-lt"/>
                <a:ea typeface="+mn-ea"/>
                <a:cs typeface="+mn-cs"/>
              </a:rPr>
              <a:t>Marsalis, M. A. and N. P. Goldberg.  2011.  Leaf, stem and stripe rust diseases of wheat.  Guide A-415.  Cooperative Extension Service, College of Agriculture and Home Economics, New Mexico State University.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6DFFB8D-055D-49A2-A0F8-A474BAF9A557}" type="slidenum">
              <a:rPr lang="en-US" smtClean="0"/>
              <a:pPr/>
              <a:t>22</a:t>
            </a:fld>
            <a:endParaRPr lang="en-US" dirty="0"/>
          </a:p>
        </p:txBody>
      </p:sp>
    </p:spTree>
    <p:extLst>
      <p:ext uri="{BB962C8B-B14F-4D97-AF65-F5344CB8AC3E}">
        <p14:creationId xmlns:p14="http://schemas.microsoft.com/office/powerpoint/2010/main" val="3263281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Diagnostic features and images for leaf rust (A), stripe rust (B), and stem rust</a:t>
            </a:r>
            <a:r>
              <a:rPr lang="en-US" sz="1200" baseline="0" dirty="0" smtClean="0"/>
              <a:t> (C) </a:t>
            </a:r>
            <a:r>
              <a:rPr lang="en-US" sz="1200" dirty="0" smtClean="0"/>
              <a:t>of wheat and barley. Insets show close-up images of lesions.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Differentiating the rust diseases can be difficult, but with practice they can be reliably identified. Begin by considering broad characteristics such as which plant parts are affected (see diagram of plant parts at</a:t>
            </a:r>
            <a:r>
              <a:rPr lang="en-US" sz="1200" baseline="0" dirty="0" smtClean="0"/>
              <a:t> top right</a:t>
            </a:r>
            <a:r>
              <a:rPr lang="en-US" sz="1200" dirty="0" smtClean="0"/>
              <a:t>) or the arrangement of the blister-like lesions on plants. These characteristics will often separate one or more of these diseases quickly. Continue by examining less obvious characteristics including lesion size, shape, and color to either confirm the diagnosis or separate the more similar diseases.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For example, stripe rust is the only one of these diseases to have the blister-like lesions organized into stripes on the leaves (Photo B). If the lesions are scattered on the affected plant parts, both stem rust and leaf rust are a possibility and additional characteristics must be considered. Leaf rust typically causes small, round lesions on the leaf blades and leaf sheaths</a:t>
            </a:r>
            <a:r>
              <a:rPr lang="en-US" sz="1200" baseline="0" dirty="0" smtClean="0"/>
              <a:t> (Photo A)</a:t>
            </a:r>
            <a:r>
              <a:rPr lang="en-US" sz="1200" dirty="0" smtClean="0"/>
              <a:t>. In comparison, stem rust causes oval or elongated lesions and is capable of infecting nearly all above-ground parts of the plant, most notably the true stems (Photo C).  Stem rust also causes visible tearing of the outer layers of plant tissue (Photo C).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All three diseases have unique interactions with common varieties of wheat and barley.  These interactions can modify the disease symptoms resulting in things like</a:t>
            </a:r>
            <a:r>
              <a:rPr lang="en-US" sz="1200" baseline="0" dirty="0" smtClean="0"/>
              <a:t> </a:t>
            </a:r>
            <a:r>
              <a:rPr lang="en-US" sz="1200" dirty="0" smtClean="0"/>
              <a:t>reduced lesion size and varying amounts of yellow or tan tissue surrounding the lesions. Thus,</a:t>
            </a:r>
            <a:r>
              <a:rPr lang="en-US" sz="1200" baseline="0" dirty="0" smtClean="0"/>
              <a:t> it is important to notify your local extension agent if you encounter these rusts so the identification can be verified by trained professionals.  </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References:</a:t>
            </a:r>
          </a:p>
          <a:p>
            <a:r>
              <a:rPr lang="en-US" dirty="0" smtClean="0"/>
              <a:t>De Wolf, E., T. Murray, P. Paul, L. Osborne, and A. </a:t>
            </a:r>
            <a:r>
              <a:rPr lang="en-US" dirty="0" err="1" smtClean="0"/>
              <a:t>Tenuta</a:t>
            </a:r>
            <a:r>
              <a:rPr lang="en-US" dirty="0" smtClean="0"/>
              <a:t>. 2011. Identification and Management of Stem Rust on Wheat and Barley. USDA-CREES Extension IPM 2009-41533-05331.  </a:t>
            </a:r>
          </a:p>
          <a:p>
            <a:r>
              <a:rPr lang="en-US" dirty="0" smtClean="0"/>
              <a:t>	Accessed 2/26/2011 at-</a:t>
            </a:r>
            <a:r>
              <a:rPr lang="en-US" baseline="0" dirty="0" smtClean="0"/>
              <a:t> </a:t>
            </a:r>
          </a:p>
          <a:p>
            <a:r>
              <a:rPr lang="en-US" baseline="0" dirty="0" smtClean="0"/>
              <a:t>     	</a:t>
            </a:r>
            <a:r>
              <a:rPr lang="en-US" dirty="0" smtClean="0"/>
              <a:t>http://plantpath.wsu.edu/people/faculty/murray/Stem%20Rust%20Man%20WA.pdf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Early recognition and reporting of suspicious samples will allow appropriate grower responses to minimize spread and crop loss!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24</a:t>
            </a:fld>
            <a:endParaRPr lang="en-US" dirty="0"/>
          </a:p>
        </p:txBody>
      </p:sp>
    </p:spTree>
    <p:extLst>
      <p:ext uri="{BB962C8B-B14F-4D97-AF65-F5344CB8AC3E}">
        <p14:creationId xmlns:p14="http://schemas.microsoft.com/office/powerpoint/2010/main" val="3537059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a:p>
            <a:endParaRPr lang="en-US" dirty="0"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940013-CAAE-457A-A310-CC7EFF219402}" type="slidenum">
              <a:rPr lang="en-US" smtClean="0"/>
              <a:pPr/>
              <a:t>25</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8F6E35-FCC2-4203-BA01-94CB67D7E7C3}"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00D72-8D29-41C9-BD0B-6D9AC2DB1717}" type="slidenum">
              <a:rPr lang="en-US" smtClean="0">
                <a:ea typeface="ＭＳ Ｐゴシック" pitchFamily="34" charset="-128"/>
              </a:rPr>
              <a:pPr/>
              <a:t>30</a:t>
            </a:fld>
            <a:endParaRPr lang="en-US"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31</a:t>
            </a:fld>
            <a:endParaRPr lang="en-US" dirty="0"/>
          </a:p>
        </p:txBody>
      </p:sp>
    </p:spTree>
    <p:extLst>
      <p:ext uri="{BB962C8B-B14F-4D97-AF65-F5344CB8AC3E}">
        <p14:creationId xmlns:p14="http://schemas.microsoft.com/office/powerpoint/2010/main" val="896442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32</a:t>
            </a:fld>
            <a:endParaRPr lang="en-US" dirty="0"/>
          </a:p>
        </p:txBody>
      </p:sp>
    </p:spTree>
    <p:extLst>
      <p:ext uri="{BB962C8B-B14F-4D97-AF65-F5344CB8AC3E}">
        <p14:creationId xmlns:p14="http://schemas.microsoft.com/office/powerpoint/2010/main" val="89644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Rusts are a diverse group of plant pathogens with over 120 genera and 6,000 species. These fungi are obligate parasites on plants.  As an obligate parasite, they require a host plant to complete their life cycle.  </a:t>
            </a:r>
          </a:p>
          <a:p>
            <a:endParaRPr lang="en-US" baseline="0" dirty="0" smtClean="0"/>
          </a:p>
          <a:p>
            <a:r>
              <a:rPr lang="en-US" baseline="0" dirty="0" smtClean="0"/>
              <a:t>As a group, rust fungi attack a wide variety of plants and can infect stems, leaves, fruits, and seeds. However, rust fungi are normally only able to attack specific groups of plants. For example, the rust fungi that infect corn are different than those that attack wheat. </a:t>
            </a:r>
          </a:p>
          <a:p>
            <a:endParaRPr lang="en-US" baseline="0" dirty="0" smtClean="0"/>
          </a:p>
          <a:p>
            <a:r>
              <a:rPr lang="en-US" baseline="0" dirty="0" smtClean="0"/>
              <a:t>Rusts are one of the most problematic group of pathogens in horticulture and agriculture. </a:t>
            </a:r>
            <a:r>
              <a:rPr lang="en-US" sz="1200" b="0" kern="1200" dirty="0" smtClean="0">
                <a:solidFill>
                  <a:schemeClr val="tx1"/>
                </a:solidFill>
                <a:effectLst/>
                <a:latin typeface="+mn-lt"/>
                <a:ea typeface="+mn-ea"/>
                <a:cs typeface="+mn-cs"/>
              </a:rPr>
              <a:t>They get their name from the color of the spore masses seen on an infected plant which is similar to the color or rust on metal. </a:t>
            </a:r>
            <a:r>
              <a:rPr lang="en-US" baseline="0" dirty="0" smtClean="0"/>
              <a:t>Most notably, rusts that infect cereal crops like wheat, oats, barley, and rye can result in dramatic economic losses that we discuss in more detail later. </a:t>
            </a:r>
          </a:p>
          <a:p>
            <a:endParaRPr lang="en-US" baseline="0" dirty="0" smtClean="0"/>
          </a:p>
          <a:p>
            <a:endParaRPr lang="en-US" baseline="0" dirty="0" smtClean="0"/>
          </a:p>
          <a:p>
            <a:r>
              <a:rPr lang="en-US" baseline="0" dirty="0" smtClean="0"/>
              <a:t>References:</a:t>
            </a:r>
          </a:p>
          <a:p>
            <a:r>
              <a:rPr lang="en-US" dirty="0" smtClean="0"/>
              <a:t>Manitoba Agriculture,</a:t>
            </a:r>
            <a:r>
              <a:rPr lang="en-US" baseline="0" dirty="0" smtClean="0"/>
              <a:t> Food, and Rural Initiatives.  2011.  Stem rust in wheat, barley, and oats.  </a:t>
            </a:r>
          </a:p>
          <a:p>
            <a:r>
              <a:rPr lang="en-US" baseline="0" dirty="0" smtClean="0"/>
              <a:t>	Accessed 2/26/2012-   </a:t>
            </a:r>
          </a:p>
          <a:p>
            <a:r>
              <a:rPr lang="en-US" baseline="0" dirty="0" smtClean="0"/>
              <a:t>     	</a:t>
            </a:r>
            <a:r>
              <a:rPr lang="en-US" dirty="0" smtClean="0"/>
              <a:t>http://www.gov.mb.ca/agriculture/crops/diseases/fac15s00.html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USDA/ARS.  2008.  Cereal rusts and their hosts.  Cereal Disease Laboratory.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Accessed 2/26/2012-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http://www.ars.usda.gov/Main/docs.htm?docid=9855</a:t>
            </a:r>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3</a:t>
            </a:fld>
            <a:endParaRPr lang="en-US" dirty="0"/>
          </a:p>
        </p:txBody>
      </p:sp>
    </p:spTree>
    <p:extLst>
      <p:ext uri="{BB962C8B-B14F-4D97-AF65-F5344CB8AC3E}">
        <p14:creationId xmlns:p14="http://schemas.microsoft.com/office/powerpoint/2010/main" val="3489780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33</a:t>
            </a:fld>
            <a:endParaRPr lang="en-US" dirty="0"/>
          </a:p>
        </p:txBody>
      </p:sp>
    </p:spTree>
    <p:extLst>
      <p:ext uri="{BB962C8B-B14F-4D97-AF65-F5344CB8AC3E}">
        <p14:creationId xmlns:p14="http://schemas.microsoft.com/office/powerpoint/2010/main" val="8964423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34</a:t>
            </a:fld>
            <a:endParaRPr lang="en-US" dirty="0"/>
          </a:p>
        </p:txBody>
      </p:sp>
    </p:spTree>
    <p:extLst>
      <p:ext uri="{BB962C8B-B14F-4D97-AF65-F5344CB8AC3E}">
        <p14:creationId xmlns:p14="http://schemas.microsoft.com/office/powerpoint/2010/main" val="89644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Wheat stem rust,</a:t>
            </a:r>
            <a:r>
              <a:rPr lang="en-US" baseline="0" dirty="0" smtClean="0"/>
              <a:t> also referred to as stem rust or black rust, is caused by the fungus, </a:t>
            </a:r>
            <a:r>
              <a:rPr lang="en-US" i="1" baseline="0" dirty="0" smtClean="0"/>
              <a:t>Puccinia graminis  </a:t>
            </a:r>
            <a:r>
              <a:rPr lang="en-US" baseline="0" dirty="0" smtClean="0"/>
              <a:t>f. sp</a:t>
            </a:r>
            <a:r>
              <a:rPr lang="en-US" i="1" baseline="0" dirty="0" smtClean="0"/>
              <a:t>. </a:t>
            </a:r>
            <a:r>
              <a:rPr lang="en-US" i="1" baseline="0" dirty="0" err="1" smtClean="0"/>
              <a:t>tritici</a:t>
            </a:r>
            <a:r>
              <a:rPr lang="en-US" i="0" baseline="0" dirty="0" smtClean="0"/>
              <a:t> </a:t>
            </a:r>
            <a:r>
              <a:rPr lang="en-US" i="1" baseline="0" dirty="0" smtClean="0"/>
              <a:t> </a:t>
            </a:r>
            <a:r>
              <a:rPr lang="en-US" i="0" baseline="0" dirty="0" smtClean="0"/>
              <a:t>which occurs worldwide.</a:t>
            </a:r>
            <a:r>
              <a:rPr lang="en-US" baseline="0" dirty="0" smtClean="0"/>
              <a:t> This particular rust infects </a:t>
            </a:r>
            <a:r>
              <a:rPr lang="en-US" sz="1200" baseline="0" dirty="0" smtClean="0"/>
              <a:t>s</a:t>
            </a:r>
            <a:r>
              <a:rPr lang="en-US" sz="1200" dirty="0" smtClean="0"/>
              <a:t>tems, leaf sheaths, leaf blades, and the head</a:t>
            </a:r>
            <a:r>
              <a:rPr lang="en-US" sz="1200" baseline="0" dirty="0" smtClean="0"/>
              <a:t> of wheat plants.  Wind-blown spores of the fungus that land on green wheat plants cause the initial infection.  Infections are very evident on the stems where they produce reddish-brown, oval-shaped, elongated lesions.</a:t>
            </a:r>
            <a:endParaRPr lang="en-US" sz="1200" dirty="0" smtClean="0"/>
          </a:p>
          <a:p>
            <a:endParaRPr lang="en-US" baseline="0" dirty="0" smtClean="0"/>
          </a:p>
          <a:p>
            <a:r>
              <a:rPr lang="en-US" baseline="0" dirty="0" smtClean="0"/>
              <a:t>The </a:t>
            </a:r>
            <a:r>
              <a:rPr lang="en-US" i="1" baseline="0" dirty="0" smtClean="0"/>
              <a:t>f. sp.</a:t>
            </a:r>
            <a:r>
              <a:rPr lang="en-US" baseline="0" dirty="0" smtClean="0"/>
              <a:t> In the scientific name stands for </a:t>
            </a:r>
            <a:r>
              <a:rPr lang="en-US" i="1" baseline="0" dirty="0" smtClean="0"/>
              <a:t>forma specialis</a:t>
            </a:r>
            <a:r>
              <a:rPr lang="en-US" i="0" baseline="0" dirty="0" smtClean="0"/>
              <a:t>, a term applied to parasites that have a very specific host range</a:t>
            </a:r>
            <a:r>
              <a:rPr lang="en-US" baseline="0" dirty="0" smtClean="0"/>
              <a:t>. The important hosts infected by </a:t>
            </a:r>
            <a:r>
              <a:rPr lang="en-US" i="1" baseline="0" dirty="0" smtClean="0"/>
              <a:t>Puccinia graminis  </a:t>
            </a:r>
            <a:r>
              <a:rPr lang="en-US" baseline="0" dirty="0" smtClean="0"/>
              <a:t>f. sp</a:t>
            </a:r>
            <a:r>
              <a:rPr lang="en-US" i="1" baseline="0" dirty="0" smtClean="0"/>
              <a:t>. tritici</a:t>
            </a:r>
            <a:r>
              <a:rPr lang="en-US" i="0" baseline="0" dirty="0" smtClean="0"/>
              <a:t>  </a:t>
            </a:r>
            <a:r>
              <a:rPr lang="en-US" baseline="0" dirty="0" smtClean="0"/>
              <a:t>are wheat (</a:t>
            </a:r>
            <a:r>
              <a:rPr lang="en-US" i="1" baseline="0" dirty="0" err="1" smtClean="0"/>
              <a:t>Triticum</a:t>
            </a:r>
            <a:r>
              <a:rPr lang="en-US" i="1" baseline="0" dirty="0" smtClean="0"/>
              <a:t> </a:t>
            </a:r>
            <a:r>
              <a:rPr lang="en-US" baseline="0" dirty="0" smtClean="0"/>
              <a:t>spp.) and barley (</a:t>
            </a:r>
            <a:r>
              <a:rPr lang="en-US" i="1" baseline="0" dirty="0" err="1" smtClean="0"/>
              <a:t>Hordeum</a:t>
            </a:r>
            <a:r>
              <a:rPr lang="en-US" i="1" baseline="0" dirty="0" smtClean="0"/>
              <a:t> </a:t>
            </a:r>
            <a:r>
              <a:rPr lang="en-US" i="1" baseline="0" dirty="0" err="1" smtClean="0"/>
              <a:t>vulgare</a:t>
            </a:r>
            <a:r>
              <a:rPr lang="en-US" baseline="0" dirty="0" smtClean="0"/>
              <a:t>). Barberry (</a:t>
            </a:r>
            <a:r>
              <a:rPr lang="en-US" i="1" baseline="0" dirty="0" smtClean="0"/>
              <a:t>Berberis </a:t>
            </a:r>
            <a:r>
              <a:rPr lang="en-US" baseline="0" dirty="0" smtClean="0"/>
              <a:t>spp.) or related species of </a:t>
            </a:r>
            <a:r>
              <a:rPr lang="en-US" i="1" baseline="0" dirty="0" smtClean="0"/>
              <a:t>Mahonia</a:t>
            </a:r>
            <a:r>
              <a:rPr lang="en-US" baseline="0" dirty="0" smtClean="0"/>
              <a:t> and </a:t>
            </a:r>
            <a:r>
              <a:rPr lang="en-US" i="1" baseline="0" dirty="0" smtClean="0"/>
              <a:t>Mahoberberis</a:t>
            </a:r>
            <a:r>
              <a:rPr lang="en-US" baseline="0" dirty="0" smtClean="0"/>
              <a:t> in the family Berberidaceae are alternate hosts. </a:t>
            </a:r>
          </a:p>
          <a:p>
            <a:endParaRPr lang="en-US" baseline="0" dirty="0" smtClean="0"/>
          </a:p>
          <a:p>
            <a:r>
              <a:rPr lang="en-US" sz="1200" b="0" i="0" u="none" strike="noStrike" kern="1200" baseline="0" dirty="0" smtClean="0">
                <a:solidFill>
                  <a:schemeClr val="tx1"/>
                </a:solidFill>
                <a:latin typeface="+mn-lt"/>
                <a:ea typeface="+mn-ea"/>
                <a:cs typeface="+mn-cs"/>
              </a:rPr>
              <a:t>Note: Oats (</a:t>
            </a:r>
            <a:r>
              <a:rPr lang="en-US" sz="1200" b="0" i="1" u="none" strike="noStrike" kern="1200" baseline="0" dirty="0" err="1" smtClean="0">
                <a:solidFill>
                  <a:schemeClr val="tx1"/>
                </a:solidFill>
                <a:latin typeface="+mn-lt"/>
                <a:ea typeface="+mn-ea"/>
                <a:cs typeface="+mn-cs"/>
              </a:rPr>
              <a:t>Avena</a:t>
            </a:r>
            <a:r>
              <a:rPr lang="en-US" sz="1200" b="0" i="1" u="none" strike="noStrike" kern="1200" baseline="0" dirty="0" smtClean="0">
                <a:solidFill>
                  <a:schemeClr val="tx1"/>
                </a:solidFill>
                <a:latin typeface="+mn-lt"/>
                <a:ea typeface="+mn-ea"/>
                <a:cs typeface="+mn-cs"/>
              </a:rPr>
              <a:t> sativa</a:t>
            </a:r>
            <a:r>
              <a:rPr lang="en-US" sz="1200" b="0" i="0" u="none" strike="noStrike" kern="1200" baseline="0" dirty="0" smtClean="0">
                <a:solidFill>
                  <a:schemeClr val="tx1"/>
                </a:solidFill>
                <a:latin typeface="+mn-lt"/>
                <a:ea typeface="+mn-ea"/>
                <a:cs typeface="+mn-cs"/>
              </a:rPr>
              <a:t>), Italian ryegrass (</a:t>
            </a:r>
            <a:r>
              <a:rPr lang="en-US" sz="1200" b="0" i="1" u="none" strike="noStrike" kern="1200" baseline="0" dirty="0" err="1" smtClean="0">
                <a:solidFill>
                  <a:schemeClr val="tx1"/>
                </a:solidFill>
                <a:latin typeface="+mn-lt"/>
                <a:ea typeface="+mn-ea"/>
                <a:cs typeface="+mn-cs"/>
              </a:rPr>
              <a:t>Lolium</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multiflorum</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rye (</a:t>
            </a:r>
            <a:r>
              <a:rPr lang="en-US" sz="1200" b="0" i="1" u="none" strike="noStrike" kern="1200" baseline="0" dirty="0" err="1" smtClean="0">
                <a:solidFill>
                  <a:schemeClr val="tx1"/>
                </a:solidFill>
                <a:latin typeface="+mn-lt"/>
                <a:ea typeface="+mn-ea"/>
                <a:cs typeface="+mn-cs"/>
              </a:rPr>
              <a:t>Secale</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cereale</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wild barley (</a:t>
            </a:r>
            <a:r>
              <a:rPr lang="en-US" sz="1200" b="0" i="1" u="none" strike="noStrike" kern="1200" baseline="0" dirty="0" err="1" smtClean="0">
                <a:solidFill>
                  <a:schemeClr val="tx1"/>
                </a:solidFill>
                <a:latin typeface="+mn-lt"/>
                <a:ea typeface="+mn-ea"/>
                <a:cs typeface="+mn-cs"/>
              </a:rPr>
              <a:t>Hordeum</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leporinum</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goatgrass</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Aegilops</a:t>
            </a:r>
            <a:r>
              <a:rPr lang="en-US" sz="1200" b="0" i="0" u="none" strike="noStrike" kern="1200" baseline="0" dirty="0" smtClean="0">
                <a:solidFill>
                  <a:schemeClr val="tx1"/>
                </a:solidFill>
                <a:latin typeface="+mn-lt"/>
                <a:ea typeface="+mn-ea"/>
                <a:cs typeface="+mn-cs"/>
              </a:rPr>
              <a:t> spp.), timothy (</a:t>
            </a:r>
            <a:r>
              <a:rPr lang="en-US" i="1" dirty="0" err="1" smtClean="0"/>
              <a:t>Phleum</a:t>
            </a:r>
            <a:r>
              <a:rPr lang="en-US" i="1" dirty="0" smtClean="0"/>
              <a:t> </a:t>
            </a:r>
            <a:r>
              <a:rPr lang="en-US" i="1" dirty="0" err="1" smtClean="0"/>
              <a:t>pratense</a:t>
            </a:r>
            <a:r>
              <a:rPr lang="en-US" sz="1200" b="0" i="0" u="none" strike="noStrike" kern="1200" baseline="0" dirty="0" smtClean="0">
                <a:solidFill>
                  <a:schemeClr val="tx1"/>
                </a:solidFill>
                <a:latin typeface="+mn-lt"/>
                <a:ea typeface="+mn-ea"/>
                <a:cs typeface="+mn-cs"/>
              </a:rPr>
              <a:t>), fescue (</a:t>
            </a:r>
            <a:r>
              <a:rPr lang="en-US" sz="1200" b="0" i="1" u="none" strike="noStrike" kern="1200" baseline="0" dirty="0" err="1" smtClean="0">
                <a:solidFill>
                  <a:schemeClr val="tx1"/>
                </a:solidFill>
                <a:latin typeface="+mn-lt"/>
                <a:ea typeface="+mn-ea"/>
                <a:cs typeface="+mn-cs"/>
              </a:rPr>
              <a:t>Festuca</a:t>
            </a:r>
            <a:r>
              <a:rPr lang="en-US" sz="1200" b="0" i="0" u="none" strike="noStrike" kern="1200" baseline="0" dirty="0" smtClean="0">
                <a:solidFill>
                  <a:schemeClr val="tx1"/>
                </a:solidFill>
                <a:latin typeface="+mn-lt"/>
                <a:ea typeface="+mn-ea"/>
                <a:cs typeface="+mn-cs"/>
              </a:rPr>
              <a:t> spp.), bluegrass (</a:t>
            </a:r>
            <a:r>
              <a:rPr lang="en-US" i="1" dirty="0" err="1" smtClean="0"/>
              <a:t>Poa</a:t>
            </a:r>
            <a:r>
              <a:rPr lang="en-US" i="1" dirty="0" smtClean="0"/>
              <a:t> </a:t>
            </a:r>
            <a:r>
              <a:rPr lang="en-US" i="1" dirty="0" err="1" smtClean="0"/>
              <a:t>pratensis</a:t>
            </a:r>
            <a:r>
              <a:rPr lang="en-US" dirty="0" smtClean="0"/>
              <a:t>)</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orchardgrass</a:t>
            </a:r>
            <a:r>
              <a:rPr lang="en-US" sz="1200" b="0" i="0" u="none" strike="noStrike" kern="1200" baseline="0" dirty="0" smtClean="0">
                <a:solidFill>
                  <a:schemeClr val="tx1"/>
                </a:solidFill>
                <a:latin typeface="+mn-lt"/>
                <a:ea typeface="+mn-ea"/>
                <a:cs typeface="+mn-cs"/>
              </a:rPr>
              <a:t> (</a:t>
            </a:r>
            <a:r>
              <a:rPr lang="en-US" i="1" dirty="0" err="1" smtClean="0"/>
              <a:t>Dactylis</a:t>
            </a:r>
            <a:r>
              <a:rPr lang="en-US" i="1" dirty="0" smtClean="0"/>
              <a:t> </a:t>
            </a:r>
            <a:r>
              <a:rPr lang="en-US" i="1" dirty="0" err="1" smtClean="0"/>
              <a:t>glomerata</a:t>
            </a:r>
            <a:r>
              <a:rPr lang="en-US" dirty="0" smtClean="0"/>
              <a:t>) </a:t>
            </a:r>
            <a:r>
              <a:rPr lang="en-US" sz="1200" b="0" i="0" u="none" strike="noStrike" kern="1200" baseline="0" dirty="0" smtClean="0">
                <a:solidFill>
                  <a:schemeClr val="tx1"/>
                </a:solidFill>
                <a:latin typeface="+mn-lt"/>
                <a:ea typeface="+mn-ea"/>
                <a:cs typeface="+mn-cs"/>
              </a:rPr>
              <a:t>, and </a:t>
            </a:r>
            <a:r>
              <a:rPr lang="en-US" sz="1200" b="0" i="0" u="none" strike="noStrike" kern="1200" baseline="0" dirty="0" err="1" smtClean="0">
                <a:solidFill>
                  <a:schemeClr val="tx1"/>
                </a:solidFill>
                <a:latin typeface="+mn-lt"/>
                <a:ea typeface="+mn-ea"/>
                <a:cs typeface="+mn-cs"/>
              </a:rPr>
              <a:t>turfgrasses</a:t>
            </a:r>
            <a:r>
              <a:rPr lang="en-US" sz="1200" b="0" i="0" u="none" strike="noStrike" kern="1200" baseline="0" dirty="0" smtClean="0">
                <a:solidFill>
                  <a:schemeClr val="tx1"/>
                </a:solidFill>
                <a:latin typeface="+mn-lt"/>
                <a:ea typeface="+mn-ea"/>
                <a:cs typeface="+mn-cs"/>
              </a:rPr>
              <a:t> have also been reported as minor hosts.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baseline="0"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Anikster</a:t>
            </a:r>
            <a:r>
              <a:rPr lang="en-US" dirty="0" smtClean="0"/>
              <a:t> Y, 1984. The </a:t>
            </a:r>
            <a:r>
              <a:rPr lang="en-US" dirty="0" err="1" smtClean="0"/>
              <a:t>formae</a:t>
            </a:r>
            <a:r>
              <a:rPr lang="en-US" dirty="0" smtClean="0"/>
              <a:t> </a:t>
            </a:r>
            <a:r>
              <a:rPr lang="en-US" dirty="0" err="1" smtClean="0"/>
              <a:t>speciales</a:t>
            </a:r>
            <a:r>
              <a:rPr lang="en-US" dirty="0" smtClean="0"/>
              <a:t> In: Bushnell WR, </a:t>
            </a:r>
            <a:r>
              <a:rPr lang="en-US" dirty="0" err="1" smtClean="0"/>
              <a:t>Roelfs</a:t>
            </a:r>
            <a:r>
              <a:rPr lang="en-US" dirty="0" smtClean="0"/>
              <a:t> AP, eds. The Cereal Rusts Vol. I. Orlando, USA: Academic Press, 115-130.</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CABI Invasive Species Compendium.  2013.  </a:t>
            </a:r>
            <a:r>
              <a:rPr lang="en-US" b="0" i="1" baseline="0" dirty="0" err="1" smtClean="0"/>
              <a:t>Pucinia</a:t>
            </a:r>
            <a:r>
              <a:rPr lang="en-US" b="0" i="1" baseline="0" dirty="0" smtClean="0"/>
              <a:t> </a:t>
            </a:r>
            <a:r>
              <a:rPr lang="en-US" b="0" i="1" baseline="0" dirty="0" err="1" smtClean="0"/>
              <a:t>graminis</a:t>
            </a:r>
            <a:r>
              <a:rPr lang="en-US" b="0" i="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	accessed 9/6/2013-</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	http://www.cabi.org/isc/?compid=5&amp;dsid=45797&amp;loadmodule=datasheet&amp;page=481&amp;site=144 </a:t>
            </a:r>
          </a:p>
          <a:p>
            <a:r>
              <a:rPr lang="en-US" dirty="0" smtClean="0"/>
              <a:t>Manitoba Agriculture,</a:t>
            </a:r>
            <a:r>
              <a:rPr lang="en-US" baseline="0" dirty="0" smtClean="0"/>
              <a:t> Food, and Rural Initiatives.  2011.  Stem rust in wheat, barley, and oats.  </a:t>
            </a:r>
          </a:p>
          <a:p>
            <a:r>
              <a:rPr lang="en-US" baseline="0" dirty="0" smtClean="0"/>
              <a:t>	Accessed 2/26/2012-   </a:t>
            </a:r>
          </a:p>
          <a:p>
            <a:r>
              <a:rPr lang="en-US" baseline="0" dirty="0" smtClean="0"/>
              <a:t>    	 </a:t>
            </a:r>
            <a:r>
              <a:rPr lang="en-US" dirty="0" smtClean="0"/>
              <a:t>http://www.gov.mb.ca/agriculture/crops/diseases/fac15s00.html</a:t>
            </a:r>
          </a:p>
          <a:p>
            <a:r>
              <a:rPr lang="en-US" dirty="0" smtClean="0"/>
              <a:t>USDA/APHIS/PPQ.  2011.  Plant pest information program: </a:t>
            </a:r>
            <a:r>
              <a:rPr lang="en-US" baseline="0" dirty="0" smtClean="0"/>
              <a:t>barberry. </a:t>
            </a:r>
          </a:p>
          <a:p>
            <a:r>
              <a:rPr lang="en-US" baseline="0" dirty="0" smtClean="0"/>
              <a:t>	</a:t>
            </a:r>
            <a:r>
              <a:rPr lang="en-US" dirty="0" smtClean="0"/>
              <a:t>Accessed 2/26/2012-   </a:t>
            </a:r>
            <a:br>
              <a:rPr lang="en-US" dirty="0" smtClean="0"/>
            </a:br>
            <a:r>
              <a:rPr lang="en-US" dirty="0" smtClean="0"/>
              <a:t>    	 </a:t>
            </a:r>
            <a:r>
              <a:rPr lang="en-US" baseline="0" dirty="0" smtClean="0"/>
              <a:t>http://www.aphis.usda.gov/plant_health/plant_pest_info/barberry/index.shtml.</a:t>
            </a:r>
          </a:p>
          <a:p>
            <a:endParaRPr lang="en-US" baseline="0" dirty="0" smtClean="0"/>
          </a:p>
          <a:p>
            <a:endParaRPr lang="en-US" baseline="0" dirty="0" smtClean="0"/>
          </a:p>
          <a:p>
            <a:endParaRPr lang="en-US" b="1" baseline="0"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4</a:t>
            </a:fld>
            <a:endParaRPr lang="en-US" dirty="0"/>
          </a:p>
        </p:txBody>
      </p:sp>
    </p:spTree>
    <p:extLst>
      <p:ext uri="{BB962C8B-B14F-4D97-AF65-F5344CB8AC3E}">
        <p14:creationId xmlns:p14="http://schemas.microsoft.com/office/powerpoint/2010/main" val="3478460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Stem rust is</a:t>
            </a:r>
            <a:r>
              <a:rPr lang="en-US" baseline="0" dirty="0" smtClean="0"/>
              <a:t> one of the most important disease associated with wheat around the world.  Rust infection results in a drastic reduction in plant growth and crop yield (up to 70%) because it can infect the leaves, stems, and heads of a developing plant (see top photo).  The plant loses nutrients to the rust fungus and damage to the tissues compromises photosynthesis and metabolism. </a:t>
            </a:r>
            <a:r>
              <a:rPr lang="en-US" sz="1200" kern="1200" dirty="0" smtClean="0">
                <a:solidFill>
                  <a:schemeClr val="tx1"/>
                </a:solidFill>
                <a:effectLst/>
                <a:latin typeface="+mn-lt"/>
                <a:ea typeface="+mn-ea"/>
                <a:cs typeface="+mn-cs"/>
              </a:rPr>
              <a:t>The plant also loses water through the wounds. </a:t>
            </a:r>
            <a:r>
              <a:rPr lang="en-US" baseline="0" dirty="0" smtClean="0"/>
              <a:t>The result of infection is stunted and desiccated wheat plants producing only small, withered grain.  The fungus can also weaken stems to the point that stalks fall over (lodge) which makes mechanical harvest impossible (see bottom photo). These weakened plants are also more susceptible to other secondary pathogens (fungi and/or diseases). </a:t>
            </a:r>
          </a:p>
          <a:p>
            <a:endParaRPr lang="en-US" dirty="0" smtClean="0"/>
          </a:p>
          <a:p>
            <a:endParaRPr lang="en-US" dirty="0" smtClean="0"/>
          </a:p>
          <a:p>
            <a:r>
              <a:rPr lang="en-US"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smtClean="0"/>
              <a:t>Biello</a:t>
            </a:r>
            <a:r>
              <a:rPr lang="en-US" b="0" dirty="0" smtClean="0"/>
              <a:t>, D.  2009.  Global Wheat Crop Threatened by Fungus: A Q&amp;A with Han Joachim Braun. </a:t>
            </a:r>
            <a:r>
              <a:rPr lang="en-US" b="0" baseline="0" dirty="0" smtClean="0"/>
              <a:t> Scientific American.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t>
            </a:r>
            <a:r>
              <a:rPr lang="en-US" dirty="0" smtClean="0"/>
              <a:t>Accessed 2/26/12-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http://www.scientificamerican.com/article.cfm?id=global-wheat-crop-threatened-by-fungus</a:t>
            </a:r>
          </a:p>
          <a:p>
            <a:r>
              <a:rPr lang="en-US" dirty="0" smtClean="0"/>
              <a:t>De Wolf, E., T. Murray, P. Paul, L. Osborne, and A. </a:t>
            </a:r>
            <a:r>
              <a:rPr lang="en-US" dirty="0" err="1" smtClean="0"/>
              <a:t>Tenuta</a:t>
            </a:r>
            <a:r>
              <a:rPr lang="en-US" dirty="0" smtClean="0"/>
              <a:t>. 2011. Identification and Management of Stem Rust on Wheat and Barley. USDA-CREES Extension IPM 2009-41533-05331.  </a:t>
            </a:r>
            <a:br>
              <a:rPr lang="en-US" dirty="0" smtClean="0"/>
            </a:br>
            <a:r>
              <a:rPr lang="en-US" dirty="0" smtClean="0"/>
              <a:t>	Accessed 2/26/2011 at-</a:t>
            </a:r>
            <a:r>
              <a:rPr lang="en-US" baseline="0" dirty="0" smtClean="0"/>
              <a:t> 	</a:t>
            </a:r>
          </a:p>
          <a:p>
            <a:r>
              <a:rPr lang="en-US" baseline="0" dirty="0" smtClean="0"/>
              <a:t>	</a:t>
            </a:r>
            <a:r>
              <a:rPr lang="en-US" dirty="0" smtClean="0"/>
              <a:t>http://plantpath.wsu.edu/people/faculty/murray/Stem%20Rust%20Man%20WA.pdf</a:t>
            </a:r>
          </a:p>
          <a:p>
            <a:r>
              <a:rPr lang="en-US" dirty="0" smtClean="0"/>
              <a:t>Schumann, G.L. and K.J. Leonard.  2000.  Stem rust of wheat (black rust). </a:t>
            </a:r>
            <a:r>
              <a:rPr lang="en-US" i="0" dirty="0" smtClean="0"/>
              <a:t>The Plant Health Instructor</a:t>
            </a:r>
            <a:r>
              <a:rPr lang="en-US" dirty="0" smtClean="0"/>
              <a:t>. DOI: 10.1094/PHI-I-2000-0721-01.  </a:t>
            </a:r>
          </a:p>
          <a:p>
            <a:r>
              <a:rPr lang="en-US" dirty="0" smtClean="0"/>
              <a:t>     	Accessed 2/26/2012-  </a:t>
            </a:r>
          </a:p>
          <a:p>
            <a:r>
              <a:rPr lang="en-US" baseline="0" dirty="0" smtClean="0"/>
              <a:t>	http://www.apsnet.org/edcenter/intropp/lessons/fungi/Basidiomycetes/Pages/StemRust.aspx</a:t>
            </a:r>
          </a:p>
          <a:p>
            <a:endParaRPr lang="en-US"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5</a:t>
            </a:fld>
            <a:endParaRPr lang="en-US" dirty="0"/>
          </a:p>
        </p:txBody>
      </p:sp>
    </p:spTree>
    <p:extLst>
      <p:ext uri="{BB962C8B-B14F-4D97-AF65-F5344CB8AC3E}">
        <p14:creationId xmlns:p14="http://schemas.microsoft.com/office/powerpoint/2010/main" val="185546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Wheat stem rust also infects barberry, </a:t>
            </a:r>
            <a:r>
              <a:rPr lang="en-US" i="1" baseline="0" dirty="0" smtClean="0"/>
              <a:t>Berberis </a:t>
            </a:r>
            <a:r>
              <a:rPr lang="en-US" baseline="0" dirty="0" smtClean="0"/>
              <a:t>spp., and related species of </a:t>
            </a:r>
            <a:r>
              <a:rPr lang="en-US" i="1" baseline="0" dirty="0" smtClean="0"/>
              <a:t>Mahonia</a:t>
            </a:r>
            <a:r>
              <a:rPr lang="en-US" baseline="0" dirty="0" smtClean="0"/>
              <a:t> and </a:t>
            </a:r>
            <a:r>
              <a:rPr lang="en-US" i="1" baseline="0" dirty="0" smtClean="0"/>
              <a:t>Mahoberberis</a:t>
            </a:r>
            <a:r>
              <a:rPr lang="en-US" baseline="0" dirty="0" smtClean="0"/>
              <a:t> in the family Berberidaceae. These plants represent alternate hosts in the lifecycle of wheat stem rust.  The most important alternate host in the United States is common barberry, </a:t>
            </a:r>
            <a:r>
              <a:rPr lang="en-US" i="1" baseline="0" dirty="0" smtClean="0"/>
              <a:t>Berberis vulgaris </a:t>
            </a:r>
            <a:r>
              <a:rPr lang="en-US" i="0" baseline="0" dirty="0" smtClean="0"/>
              <a:t>(pictured here).  </a:t>
            </a:r>
            <a:r>
              <a:rPr lang="en-US" baseline="0" dirty="0" smtClean="0"/>
              <a:t>Common barberry is not native to the United States. It was introduced by early European settlers and </a:t>
            </a:r>
            <a:r>
              <a:rPr lang="en-US" sz="1200" kern="1200" dirty="0" smtClean="0">
                <a:solidFill>
                  <a:schemeClr val="tx1"/>
                </a:solidFill>
                <a:effectLst/>
                <a:latin typeface="+mn-lt"/>
                <a:ea typeface="+mn-ea"/>
                <a:cs typeface="+mn-cs"/>
              </a:rPr>
              <a:t>was once present across much of the United States, but is rare now thanks to eradication programs. </a:t>
            </a:r>
            <a:r>
              <a:rPr lang="en-US" baseline="0" dirty="0" smtClean="0"/>
              <a:t>(see distribution map on next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Wheat, and to a much lesser extent, barley are key hosts due to their importance as economic crops. Barberry was an important alternate host because it was prevalent in areas where wheat is grown.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Barberry is a hardy plant and the fruit of the common barberry was prized by early Americans and used in a variety of foods such as pies, jellies, and jams.  Thus, it was frequently planted by farmers and often found in close proximity to wheat fields.  Barberry was further spread across the landscape and naturalized because the seeds of barberry are dispersed by birds. </a:t>
            </a:r>
            <a:r>
              <a:rPr lang="en-US" sz="1200" kern="1200" dirty="0" smtClean="0">
                <a:solidFill>
                  <a:schemeClr val="tx1"/>
                </a:solidFill>
                <a:effectLst/>
                <a:latin typeface="+mn-lt"/>
                <a:ea typeface="+mn-ea"/>
                <a:cs typeface="+mn-cs"/>
              </a:rPr>
              <a:t>Barberry was once found along fencerows, woodlots and other areas where birds might frequent.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list of stem rust-susceptible barberry, mahonia, and mahoberberis can be found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http://www.ars.usda.gov/Main/docs.htm?docid=9751</a:t>
            </a:r>
          </a:p>
          <a:p>
            <a:endParaRPr lang="en-US" dirty="0" smtClean="0"/>
          </a:p>
          <a:p>
            <a:endParaRPr lang="en-US" dirty="0" smtClean="0"/>
          </a:p>
          <a:p>
            <a:r>
              <a:rPr lang="en-US" dirty="0" smtClean="0"/>
              <a:t>References: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USDA/APHIS/PPQ.  2011.  Plants profile: </a:t>
            </a:r>
            <a:r>
              <a:rPr lang="en-US" i="1" dirty="0" smtClean="0"/>
              <a:t>Berberis vulgaris</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Accessed 2/26/2012-   </a:t>
            </a:r>
          </a:p>
          <a:p>
            <a:r>
              <a:rPr lang="en-US" dirty="0" smtClean="0"/>
              <a:t>     	http://plants.usda.gov/java/profile?symbol=BEVU&amp;mapType=nativity&amp;photoID=bevu_002_ahp.tif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USDA/ARS.  2005.  Barberry situation- past, present, and future. Cereal Disease Laboratory.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Accessed 2/26/2012-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http://www.ars.usda.gov/Main/docs.htm?docid=9749</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Whetstone, R. D., T. A. Atkinson, and D. D.</a:t>
            </a:r>
            <a:r>
              <a:rPr lang="en-US" baseline="0" dirty="0" smtClean="0"/>
              <a:t> Spaulding.  2011.  </a:t>
            </a:r>
            <a:r>
              <a:rPr lang="en-US" b="0" dirty="0" smtClean="0"/>
              <a:t>Berberidaceae.  Flora</a:t>
            </a:r>
            <a:r>
              <a:rPr lang="en-US" b="0" baseline="0" dirty="0" smtClean="0"/>
              <a:t> of North America, Volume 3.  </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	Accessed 2/26/2012 - </a:t>
            </a:r>
            <a:r>
              <a:rPr lang="en-US" dirty="0" smtClean="0"/>
              <a:t/>
            </a:r>
            <a:br>
              <a:rPr lang="en-US" dirty="0" smtClean="0"/>
            </a:br>
            <a:r>
              <a:rPr lang="en-US" baseline="0" dirty="0" smtClean="0"/>
              <a:t>     	</a:t>
            </a:r>
            <a:r>
              <a:rPr lang="en-US" dirty="0" smtClean="0"/>
              <a:t>http://www.efloras.org/florataxon.aspx?flora_id=1&amp;taxon_id=10100</a:t>
            </a:r>
          </a:p>
          <a:p>
            <a:endParaRPr lang="en-US"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6</a:t>
            </a:fld>
            <a:endParaRPr lang="en-US" dirty="0"/>
          </a:p>
        </p:txBody>
      </p:sp>
    </p:spTree>
    <p:extLst>
      <p:ext uri="{BB962C8B-B14F-4D97-AF65-F5344CB8AC3E}">
        <p14:creationId xmlns:p14="http://schemas.microsoft.com/office/powerpoint/2010/main" val="45044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DFFB8D-055D-49A2-A0F8-A474BAF9A557}" type="slidenum">
              <a:rPr lang="en-US" smtClean="0"/>
              <a:pPr/>
              <a:t>7</a:t>
            </a:fld>
            <a:endParaRPr lang="en-US" dirty="0"/>
          </a:p>
        </p:txBody>
      </p:sp>
    </p:spTree>
    <p:extLst>
      <p:ext uri="{BB962C8B-B14F-4D97-AF65-F5344CB8AC3E}">
        <p14:creationId xmlns:p14="http://schemas.microsoft.com/office/powerpoint/2010/main" val="416192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Fall year 1:</a:t>
            </a:r>
          </a:p>
          <a:p>
            <a:r>
              <a:rPr lang="en-US" sz="1200" kern="1200" dirty="0" smtClean="0">
                <a:solidFill>
                  <a:schemeClr val="tx1"/>
                </a:solidFill>
                <a:effectLst/>
                <a:latin typeface="+mn-lt"/>
                <a:ea typeface="+mn-ea"/>
                <a:cs typeface="+mn-cs"/>
              </a:rPr>
              <a:t>We begin this diagram when wheat is infected by wheat stem rust and you can see the reddish-brown, oval-shaped, elongated lesions on stems, leaf sheaths, leaf blades, and head of wheat plants during the growing season(s). In these lesions, we find fungal spores called </a:t>
            </a:r>
            <a:r>
              <a:rPr lang="en-US" sz="1200" kern="1200" dirty="0" err="1" smtClean="0">
                <a:solidFill>
                  <a:schemeClr val="tx1"/>
                </a:solidFill>
                <a:effectLst/>
                <a:latin typeface="+mn-lt"/>
                <a:ea typeface="+mn-ea"/>
                <a:cs typeface="+mn-cs"/>
              </a:rPr>
              <a:t>urediniospores</a:t>
            </a:r>
            <a:r>
              <a:rPr lang="en-US" sz="1200" kern="1200" dirty="0" smtClean="0">
                <a:solidFill>
                  <a:schemeClr val="tx1"/>
                </a:solidFill>
                <a:effectLst/>
                <a:latin typeface="+mn-lt"/>
                <a:ea typeface="+mn-ea"/>
                <a:cs typeface="+mn-cs"/>
              </a:rPr>
              <a:t> which are produced on </a:t>
            </a:r>
            <a:r>
              <a:rPr lang="en-US" sz="1200" kern="1200" dirty="0" err="1" smtClean="0">
                <a:solidFill>
                  <a:schemeClr val="tx1"/>
                </a:solidFill>
                <a:effectLst/>
                <a:latin typeface="+mn-lt"/>
                <a:ea typeface="+mn-ea"/>
                <a:cs typeface="+mn-cs"/>
              </a:rPr>
              <a:t>uredinia</a:t>
            </a:r>
            <a:r>
              <a:rPr lang="en-US" sz="1200" kern="1200" dirty="0" smtClean="0">
                <a:solidFill>
                  <a:schemeClr val="tx1"/>
                </a:solidFill>
                <a:effectLst/>
                <a:latin typeface="+mn-lt"/>
                <a:ea typeface="+mn-ea"/>
                <a:cs typeface="+mn-cs"/>
              </a:rPr>
              <a:t> (fruiting structures formed in the wheat tissues).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Urediniospores</a:t>
            </a:r>
            <a:r>
              <a:rPr lang="en-US" sz="1200" kern="1200" dirty="0" smtClean="0">
                <a:solidFill>
                  <a:schemeClr val="tx1"/>
                </a:solidFill>
                <a:effectLst/>
                <a:latin typeface="+mn-lt"/>
                <a:ea typeface="+mn-ea"/>
                <a:cs typeface="+mn-cs"/>
              </a:rPr>
              <a:t> are </a:t>
            </a:r>
            <a:r>
              <a:rPr lang="en-US" sz="1200" kern="1200" dirty="0" err="1" smtClean="0">
                <a:solidFill>
                  <a:schemeClr val="tx1"/>
                </a:solidFill>
                <a:effectLst/>
                <a:latin typeface="+mn-lt"/>
                <a:ea typeface="+mn-ea"/>
                <a:cs typeface="+mn-cs"/>
              </a:rPr>
              <a:t>dikayotic</a:t>
            </a:r>
            <a:r>
              <a:rPr lang="en-US" sz="1200" kern="1200" dirty="0" smtClean="0">
                <a:solidFill>
                  <a:schemeClr val="tx1"/>
                </a:solidFill>
                <a:effectLst/>
                <a:latin typeface="+mn-lt"/>
                <a:ea typeface="+mn-ea"/>
                <a:cs typeface="+mn-cs"/>
              </a:rPr>
              <a:t> spores which have a pair of un-fused haploid nucleus.  These spores can re-infect not only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already infected wheat but can also infect healthy wheat by entering the plant through the stomata.  These spores can easily be transmitted long distance by wind, sometimes up to hundreds of kilometers. This ability makes it possible for this disease to spread from a localized infestation to a worldwide epidemic in a short period</a:t>
            </a:r>
            <a:r>
              <a:rPr lang="en-US" sz="1200" kern="1200" baseline="0" dirty="0" smtClean="0">
                <a:solidFill>
                  <a:schemeClr val="tx1"/>
                </a:solidFill>
                <a:effectLst/>
                <a:latin typeface="+mn-lt"/>
                <a:ea typeface="+mn-ea"/>
                <a:cs typeface="+mn-cs"/>
              </a:rPr>
              <a:t> of time</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Winter year 1:</a:t>
            </a:r>
          </a:p>
          <a:p>
            <a:r>
              <a:rPr lang="en-US" sz="1200" kern="1200" dirty="0" smtClean="0">
                <a:solidFill>
                  <a:schemeClr val="tx1"/>
                </a:solidFill>
                <a:effectLst/>
                <a:latin typeface="+mn-lt"/>
                <a:ea typeface="+mn-ea"/>
                <a:cs typeface="+mn-cs"/>
              </a:rPr>
              <a:t>Because rust fungi are obligate parasites, if their hosts are dead (such as what happens the end of the wheat harvest), the fungi cannot survive to infect a</a:t>
            </a:r>
            <a:r>
              <a:rPr lang="en-US" sz="1200" kern="1200" baseline="0" dirty="0" smtClean="0">
                <a:solidFill>
                  <a:schemeClr val="tx1"/>
                </a:solidFill>
                <a:effectLst/>
                <a:latin typeface="+mn-lt"/>
                <a:ea typeface="+mn-ea"/>
                <a:cs typeface="+mn-cs"/>
              </a:rPr>
              <a:t> subsequent crop</a:t>
            </a:r>
            <a:r>
              <a:rPr lang="en-US" sz="1200" kern="1200" dirty="0" smtClean="0">
                <a:solidFill>
                  <a:schemeClr val="tx1"/>
                </a:solidFill>
                <a:effectLst/>
                <a:latin typeface="+mn-lt"/>
                <a:ea typeface="+mn-ea"/>
                <a:cs typeface="+mn-cs"/>
              </a:rPr>
              <a:t>.   When the temperature changes during</a:t>
            </a:r>
            <a:r>
              <a:rPr lang="en-US" sz="1200" kern="1200" baseline="0" dirty="0" smtClean="0">
                <a:solidFill>
                  <a:schemeClr val="tx1"/>
                </a:solidFill>
                <a:effectLst/>
                <a:latin typeface="+mn-lt"/>
                <a:ea typeface="+mn-ea"/>
                <a:cs typeface="+mn-cs"/>
              </a:rPr>
              <a:t> the fall, </a:t>
            </a:r>
            <a:r>
              <a:rPr lang="en-US" sz="1200" kern="1200" dirty="0" smtClean="0">
                <a:solidFill>
                  <a:schemeClr val="tx1"/>
                </a:solidFill>
                <a:effectLst/>
                <a:latin typeface="+mn-lt"/>
                <a:ea typeface="+mn-ea"/>
                <a:cs typeface="+mn-cs"/>
              </a:rPr>
              <a:t>this rust fungus starts producing a different type of spores which can survive the winter months and the cold temperatures. These spores are called </a:t>
            </a:r>
            <a:r>
              <a:rPr lang="en-US" sz="1200" kern="1200" dirty="0" err="1" smtClean="0">
                <a:solidFill>
                  <a:schemeClr val="tx1"/>
                </a:solidFill>
                <a:effectLst/>
                <a:latin typeface="+mn-lt"/>
                <a:ea typeface="+mn-ea"/>
                <a:cs typeface="+mn-cs"/>
              </a:rPr>
              <a:t>teliospores</a:t>
            </a:r>
            <a:r>
              <a:rPr lang="en-US" sz="1200" kern="1200" dirty="0" smtClean="0">
                <a:solidFill>
                  <a:schemeClr val="tx1"/>
                </a:solidFill>
                <a:effectLst/>
                <a:latin typeface="+mn-lt"/>
                <a:ea typeface="+mn-ea"/>
                <a:cs typeface="+mn-cs"/>
              </a:rPr>
              <a:t>.  They are black resting spores which have thick cell walls and two fused diploid nuclei which are produced on </a:t>
            </a:r>
            <a:r>
              <a:rPr lang="en-US" sz="1200" kern="1200" dirty="0" err="1" smtClean="0">
                <a:solidFill>
                  <a:schemeClr val="tx1"/>
                </a:solidFill>
                <a:effectLst/>
                <a:latin typeface="+mn-lt"/>
                <a:ea typeface="+mn-ea"/>
                <a:cs typeface="+mn-cs"/>
              </a:rPr>
              <a:t>telia</a:t>
            </a:r>
            <a:r>
              <a:rPr lang="en-US" sz="1200" kern="1200" dirty="0" smtClean="0">
                <a:solidFill>
                  <a:schemeClr val="tx1"/>
                </a:solidFill>
                <a:effectLst/>
                <a:latin typeface="+mn-lt"/>
                <a:ea typeface="+mn-ea"/>
                <a:cs typeface="+mn-cs"/>
              </a:rPr>
              <a:t> in the same lesions where the </a:t>
            </a:r>
            <a:r>
              <a:rPr lang="en-US" sz="1200" kern="1200" dirty="0" err="1" smtClean="0">
                <a:solidFill>
                  <a:schemeClr val="tx1"/>
                </a:solidFill>
                <a:effectLst/>
                <a:latin typeface="+mn-lt"/>
                <a:ea typeface="+mn-ea"/>
                <a:cs typeface="+mn-cs"/>
              </a:rPr>
              <a:t>urediniospores</a:t>
            </a:r>
            <a:r>
              <a:rPr lang="en-US" sz="1200" kern="1200" dirty="0" smtClean="0">
                <a:solidFill>
                  <a:schemeClr val="tx1"/>
                </a:solidFill>
                <a:effectLst/>
                <a:latin typeface="+mn-lt"/>
                <a:ea typeface="+mn-ea"/>
                <a:cs typeface="+mn-cs"/>
              </a:rPr>
              <a:t> appeared.  These</a:t>
            </a:r>
            <a:r>
              <a:rPr lang="en-US" sz="1200" kern="1200" baseline="0" dirty="0" smtClean="0">
                <a:solidFill>
                  <a:schemeClr val="tx1"/>
                </a:solidFill>
                <a:effectLst/>
                <a:latin typeface="+mn-lt"/>
                <a:ea typeface="+mn-ea"/>
                <a:cs typeface="+mn-cs"/>
              </a:rPr>
              <a:t> types of spores</a:t>
            </a:r>
            <a:r>
              <a:rPr lang="en-US" sz="1200" kern="1200" dirty="0" smtClean="0">
                <a:solidFill>
                  <a:schemeClr val="tx1"/>
                </a:solidFill>
                <a:effectLst/>
                <a:latin typeface="+mn-lt"/>
                <a:ea typeface="+mn-ea"/>
                <a:cs typeface="+mn-cs"/>
              </a:rPr>
              <a:t> can survive on wheat debris or volunteer wheat plants during winter season.</a:t>
            </a:r>
            <a:r>
              <a:rPr lang="en-US" dirty="0" smtClean="0">
                <a:effectLst/>
              </a:rPr>
              <a:t>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Spring</a:t>
            </a:r>
            <a:r>
              <a:rPr lang="en-US" sz="1200" kern="1200" baseline="0" dirty="0" smtClean="0">
                <a:solidFill>
                  <a:schemeClr val="tx1"/>
                </a:solidFill>
                <a:effectLst/>
                <a:latin typeface="+mn-lt"/>
                <a:ea typeface="+mn-ea"/>
                <a:cs typeface="+mn-cs"/>
              </a:rPr>
              <a:t> year 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weather conditions are favorable for the fungus once again, the </a:t>
            </a:r>
            <a:r>
              <a:rPr lang="en-US" sz="1200" kern="1200" dirty="0" err="1" smtClean="0">
                <a:solidFill>
                  <a:schemeClr val="tx1"/>
                </a:solidFill>
                <a:effectLst/>
                <a:latin typeface="+mn-lt"/>
                <a:ea typeface="+mn-ea"/>
                <a:cs typeface="+mn-cs"/>
              </a:rPr>
              <a:t>teliospores</a:t>
            </a:r>
            <a:r>
              <a:rPr lang="en-US" sz="1200" kern="1200" dirty="0" smtClean="0">
                <a:solidFill>
                  <a:schemeClr val="tx1"/>
                </a:solidFill>
                <a:effectLst/>
                <a:latin typeface="+mn-lt"/>
                <a:ea typeface="+mn-ea"/>
                <a:cs typeface="+mn-cs"/>
              </a:rPr>
              <a:t> that were produced</a:t>
            </a:r>
            <a:r>
              <a:rPr lang="en-US" sz="1200" kern="1200" baseline="0" dirty="0" smtClean="0">
                <a:solidFill>
                  <a:schemeClr val="tx1"/>
                </a:solidFill>
                <a:effectLst/>
                <a:latin typeface="+mn-lt"/>
                <a:ea typeface="+mn-ea"/>
                <a:cs typeface="+mn-cs"/>
              </a:rPr>
              <a:t> to survive the winter </a:t>
            </a:r>
            <a:r>
              <a:rPr lang="en-US" sz="1200" kern="1200" dirty="0" smtClean="0">
                <a:solidFill>
                  <a:schemeClr val="tx1"/>
                </a:solidFill>
                <a:effectLst/>
                <a:latin typeface="+mn-lt"/>
                <a:ea typeface="+mn-ea"/>
                <a:cs typeface="+mn-cs"/>
              </a:rPr>
              <a:t>germinate.  A germinated </a:t>
            </a:r>
            <a:r>
              <a:rPr lang="en-US" sz="1200" kern="1200" dirty="0" err="1" smtClean="0">
                <a:solidFill>
                  <a:schemeClr val="tx1"/>
                </a:solidFill>
                <a:effectLst/>
                <a:latin typeface="+mn-lt"/>
                <a:ea typeface="+mn-ea"/>
                <a:cs typeface="+mn-cs"/>
              </a:rPr>
              <a:t>teliospore</a:t>
            </a:r>
            <a:r>
              <a:rPr lang="en-US" sz="1200" kern="1200" dirty="0" smtClean="0">
                <a:solidFill>
                  <a:schemeClr val="tx1"/>
                </a:solidFill>
                <a:effectLst/>
                <a:latin typeface="+mn-lt"/>
                <a:ea typeface="+mn-ea"/>
                <a:cs typeface="+mn-cs"/>
              </a:rPr>
              <a:t> usually produces another form of spore called </a:t>
            </a:r>
            <a:r>
              <a:rPr lang="en-US" sz="1200" kern="1200" dirty="0" err="1" smtClean="0">
                <a:solidFill>
                  <a:schemeClr val="tx1"/>
                </a:solidFill>
                <a:effectLst/>
                <a:latin typeface="+mn-lt"/>
                <a:ea typeface="+mn-ea"/>
                <a:cs typeface="+mn-cs"/>
              </a:rPr>
              <a:t>basiodiospores</a:t>
            </a:r>
            <a:r>
              <a:rPr lang="en-US" sz="1200" kern="1200" dirty="0" smtClean="0">
                <a:solidFill>
                  <a:schemeClr val="tx1"/>
                </a:solidFill>
                <a:effectLst/>
                <a:latin typeface="+mn-lt"/>
                <a:ea typeface="+mn-ea"/>
                <a:cs typeface="+mn-cs"/>
              </a:rPr>
              <a:t>.  The </a:t>
            </a:r>
            <a:r>
              <a:rPr lang="en-US" sz="1200" kern="1200" dirty="0" err="1" smtClean="0">
                <a:solidFill>
                  <a:schemeClr val="tx1"/>
                </a:solidFill>
                <a:effectLst/>
                <a:latin typeface="+mn-lt"/>
                <a:ea typeface="+mn-ea"/>
                <a:cs typeface="+mn-cs"/>
              </a:rPr>
              <a:t>teliospores</a:t>
            </a:r>
            <a:r>
              <a:rPr lang="en-US" sz="1200" kern="1200" dirty="0" smtClean="0">
                <a:solidFill>
                  <a:schemeClr val="tx1"/>
                </a:solidFill>
                <a:effectLst/>
                <a:latin typeface="+mn-lt"/>
                <a:ea typeface="+mn-ea"/>
                <a:cs typeface="+mn-cs"/>
              </a:rPr>
              <a:t> produce four of these </a:t>
            </a:r>
            <a:r>
              <a:rPr lang="en-US" sz="1200" kern="1200" dirty="0" err="1" smtClean="0">
                <a:solidFill>
                  <a:schemeClr val="tx1"/>
                </a:solidFill>
                <a:effectLst/>
                <a:latin typeface="+mn-lt"/>
                <a:ea typeface="+mn-ea"/>
                <a:cs typeface="+mn-cs"/>
              </a:rPr>
              <a:t>basidiospores</a:t>
            </a:r>
            <a:r>
              <a:rPr lang="en-US" sz="1200" kern="1200" dirty="0" smtClean="0">
                <a:solidFill>
                  <a:schemeClr val="tx1"/>
                </a:solidFill>
                <a:effectLst/>
                <a:latin typeface="+mn-lt"/>
                <a:ea typeface="+mn-ea"/>
                <a:cs typeface="+mn-cs"/>
              </a:rPr>
              <a:t> (which are haploid spores) on </a:t>
            </a:r>
            <a:r>
              <a:rPr lang="en-US" sz="1200" kern="1200" dirty="0" err="1" smtClean="0">
                <a:solidFill>
                  <a:schemeClr val="tx1"/>
                </a:solidFill>
                <a:effectLst/>
                <a:latin typeface="+mn-lt"/>
                <a:ea typeface="+mn-ea"/>
                <a:cs typeface="+mn-cs"/>
              </a:rPr>
              <a:t>basidium</a:t>
            </a:r>
            <a:r>
              <a:rPr lang="en-US" sz="1200" kern="1200" dirty="0" smtClean="0">
                <a:solidFill>
                  <a:schemeClr val="tx1"/>
                </a:solidFill>
                <a:effectLst/>
                <a:latin typeface="+mn-lt"/>
                <a:ea typeface="+mn-ea"/>
                <a:cs typeface="+mn-cs"/>
              </a:rPr>
              <a:t>.  These</a:t>
            </a:r>
            <a:r>
              <a:rPr lang="en-US" sz="1200" kern="1200" baseline="0" dirty="0" smtClean="0">
                <a:solidFill>
                  <a:schemeClr val="tx1"/>
                </a:solidFill>
                <a:effectLst/>
                <a:latin typeface="+mn-lt"/>
                <a:ea typeface="+mn-ea"/>
                <a:cs typeface="+mn-cs"/>
              </a:rPr>
              <a:t> spores</a:t>
            </a:r>
            <a:r>
              <a:rPr lang="en-US" sz="1200" kern="1200" dirty="0" smtClean="0">
                <a:solidFill>
                  <a:schemeClr val="tx1"/>
                </a:solidFill>
                <a:effectLst/>
                <a:latin typeface="+mn-lt"/>
                <a:ea typeface="+mn-ea"/>
                <a:cs typeface="+mn-cs"/>
              </a:rPr>
              <a:t> are also easily blown away by wind.  </a:t>
            </a:r>
            <a:r>
              <a:rPr lang="en-US" sz="1200" kern="1200" dirty="0" err="1" smtClean="0">
                <a:solidFill>
                  <a:schemeClr val="tx1"/>
                </a:solidFill>
                <a:effectLst/>
                <a:latin typeface="+mn-lt"/>
                <a:ea typeface="+mn-ea"/>
                <a:cs typeface="+mn-cs"/>
              </a:rPr>
              <a:t>Basidiospores</a:t>
            </a:r>
            <a:r>
              <a:rPr lang="en-US" sz="1200" kern="1200" dirty="0" smtClean="0">
                <a:solidFill>
                  <a:schemeClr val="tx1"/>
                </a:solidFill>
                <a:effectLst/>
                <a:latin typeface="+mn-lt"/>
                <a:ea typeface="+mn-ea"/>
                <a:cs typeface="+mn-cs"/>
              </a:rPr>
              <a:t> cannot infect wheat but can infect alternate hosts such as common barberry.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they are inoculated on the young barberry leaves, they germinate and directly penetrate the epidermal cells, growing </a:t>
            </a:r>
            <a:r>
              <a:rPr lang="en-US" sz="1200" kern="1200" dirty="0" err="1" smtClean="0">
                <a:solidFill>
                  <a:schemeClr val="tx1"/>
                </a:solidFill>
                <a:effectLst/>
                <a:latin typeface="+mn-lt"/>
                <a:ea typeface="+mn-ea"/>
                <a:cs typeface="+mn-cs"/>
              </a:rPr>
              <a:t>intercellularly</a:t>
            </a:r>
            <a:r>
              <a:rPr lang="en-US" sz="1200" kern="1200" dirty="0" smtClean="0">
                <a:solidFill>
                  <a:schemeClr val="tx1"/>
                </a:solidFill>
                <a:effectLst/>
                <a:latin typeface="+mn-lt"/>
                <a:ea typeface="+mn-ea"/>
                <a:cs typeface="+mn-cs"/>
              </a:rPr>
              <a:t>. Mycelium colonized in the barberry leaf tissues forming </a:t>
            </a:r>
            <a:r>
              <a:rPr lang="en-US" sz="1200" kern="1200" dirty="0" err="1" smtClean="0">
                <a:solidFill>
                  <a:schemeClr val="tx1"/>
                </a:solidFill>
                <a:effectLst/>
                <a:latin typeface="+mn-lt"/>
                <a:ea typeface="+mn-ea"/>
                <a:cs typeface="+mn-cs"/>
              </a:rPr>
              <a:t>spermagonia</a:t>
            </a:r>
            <a:r>
              <a:rPr lang="en-US" sz="1200" kern="1200" dirty="0" smtClean="0">
                <a:solidFill>
                  <a:schemeClr val="tx1"/>
                </a:solidFill>
                <a:effectLst/>
                <a:latin typeface="+mn-lt"/>
                <a:ea typeface="+mn-ea"/>
                <a:cs typeface="+mn-cs"/>
              </a:rPr>
              <a:t> which are fruiting structures (usually produced on upper leaf surface).  These </a:t>
            </a:r>
            <a:r>
              <a:rPr lang="en-US" sz="1200" kern="1200" dirty="0" err="1" smtClean="0">
                <a:solidFill>
                  <a:schemeClr val="tx1"/>
                </a:solidFill>
                <a:effectLst/>
                <a:latin typeface="+mn-lt"/>
                <a:ea typeface="+mn-ea"/>
                <a:cs typeface="+mn-cs"/>
              </a:rPr>
              <a:t>spermagonia</a:t>
            </a:r>
            <a:r>
              <a:rPr lang="en-US" sz="1200" kern="1200" dirty="0" smtClean="0">
                <a:solidFill>
                  <a:schemeClr val="tx1"/>
                </a:solidFill>
                <a:effectLst/>
                <a:latin typeface="+mn-lt"/>
                <a:ea typeface="+mn-ea"/>
                <a:cs typeface="+mn-cs"/>
              </a:rPr>
              <a:t>, also known as </a:t>
            </a:r>
            <a:r>
              <a:rPr lang="en-US" sz="1200" kern="1200" dirty="0" err="1" smtClean="0">
                <a:solidFill>
                  <a:schemeClr val="tx1"/>
                </a:solidFill>
                <a:effectLst/>
                <a:latin typeface="+mn-lt"/>
                <a:ea typeface="+mn-ea"/>
                <a:cs typeface="+mn-cs"/>
              </a:rPr>
              <a:t>pycnia</a:t>
            </a:r>
            <a:r>
              <a:rPr lang="en-US" sz="1200" kern="1200" dirty="0" smtClean="0">
                <a:solidFill>
                  <a:schemeClr val="tx1"/>
                </a:solidFill>
                <a:effectLst/>
                <a:latin typeface="+mn-lt"/>
                <a:ea typeface="+mn-ea"/>
                <a:cs typeface="+mn-cs"/>
              </a:rPr>
              <a:t>, produce another type</a:t>
            </a:r>
            <a:r>
              <a:rPr lang="en-US" sz="1200" kern="1200" baseline="0" dirty="0" smtClean="0">
                <a:solidFill>
                  <a:schemeClr val="tx1"/>
                </a:solidFill>
                <a:effectLst/>
                <a:latin typeface="+mn-lt"/>
                <a:ea typeface="+mn-ea"/>
                <a:cs typeface="+mn-cs"/>
              </a:rPr>
              <a:t> of spore called </a:t>
            </a:r>
            <a:r>
              <a:rPr lang="en-US" sz="1200" kern="1200" dirty="0" err="1" smtClean="0">
                <a:solidFill>
                  <a:schemeClr val="tx1"/>
                </a:solidFill>
                <a:effectLst/>
                <a:latin typeface="+mn-lt"/>
                <a:ea typeface="+mn-ea"/>
                <a:cs typeface="+mn-cs"/>
              </a:rPr>
              <a:t>spermatia</a:t>
            </a:r>
            <a:r>
              <a:rPr lang="en-US" sz="1200" kern="1200" dirty="0" smtClean="0">
                <a:solidFill>
                  <a:schemeClr val="tx1"/>
                </a:solidFill>
                <a:effectLst/>
                <a:latin typeface="+mn-lt"/>
                <a:ea typeface="+mn-ea"/>
                <a:cs typeface="+mn-cs"/>
              </a:rPr>
              <a:t> (a.k.a. </a:t>
            </a:r>
            <a:r>
              <a:rPr lang="en-US" sz="1200" kern="1200" dirty="0" err="1" smtClean="0">
                <a:solidFill>
                  <a:schemeClr val="tx1"/>
                </a:solidFill>
                <a:effectLst/>
                <a:latin typeface="+mn-lt"/>
                <a:ea typeface="+mn-ea"/>
                <a:cs typeface="+mn-cs"/>
              </a:rPr>
              <a:t>pycniospores</a:t>
            </a:r>
            <a:r>
              <a:rPr lang="en-US" sz="1200" kern="1200" dirty="0" smtClean="0">
                <a:solidFill>
                  <a:schemeClr val="tx1"/>
                </a:solidFill>
                <a:effectLst/>
                <a:latin typeface="+mn-lt"/>
                <a:ea typeface="+mn-ea"/>
                <a:cs typeface="+mn-cs"/>
              </a:rPr>
              <a:t>) which are haploid spores and receptive hyphae.  </a:t>
            </a:r>
            <a:r>
              <a:rPr lang="en-US" sz="1200" kern="1200" dirty="0" err="1" smtClean="0">
                <a:solidFill>
                  <a:schemeClr val="tx1"/>
                </a:solidFill>
                <a:effectLst/>
                <a:latin typeface="+mn-lt"/>
                <a:ea typeface="+mn-ea"/>
                <a:cs typeface="+mn-cs"/>
              </a:rPr>
              <a:t>Spermatia</a:t>
            </a:r>
            <a:r>
              <a:rPr lang="en-US" sz="1200" kern="1200" dirty="0" smtClean="0">
                <a:solidFill>
                  <a:schemeClr val="tx1"/>
                </a:solidFill>
                <a:effectLst/>
                <a:latin typeface="+mn-lt"/>
                <a:ea typeface="+mn-ea"/>
                <a:cs typeface="+mn-cs"/>
              </a:rPr>
              <a:t> are produced in a sticky and sweet liquid which attracts insects and the insects carry then them to other </a:t>
            </a:r>
            <a:r>
              <a:rPr lang="en-US" sz="1200" kern="1200" dirty="0" err="1" smtClean="0">
                <a:solidFill>
                  <a:schemeClr val="tx1"/>
                </a:solidFill>
                <a:effectLst/>
                <a:latin typeface="+mn-lt"/>
                <a:ea typeface="+mn-ea"/>
                <a:cs typeface="+mn-cs"/>
              </a:rPr>
              <a:t>spermagonia</a:t>
            </a:r>
            <a:r>
              <a:rPr lang="en-US" sz="1200" kern="1200" dirty="0" smtClean="0">
                <a:solidFill>
                  <a:schemeClr val="tx1"/>
                </a:solidFill>
                <a:effectLst/>
                <a:latin typeface="+mn-lt"/>
                <a:ea typeface="+mn-ea"/>
                <a:cs typeface="+mn-cs"/>
              </a:rPr>
              <a:t> on other barberry.</a:t>
            </a:r>
            <a:r>
              <a:rPr lang="en-US" sz="1200" kern="1200" baseline="0" dirty="0" smtClean="0">
                <a:solidFill>
                  <a:schemeClr val="tx1"/>
                </a:solidFill>
                <a:effectLst/>
                <a:latin typeface="+mn-lt"/>
                <a:ea typeface="+mn-ea"/>
                <a:cs typeface="+mn-cs"/>
              </a:rPr>
              <a:t>  R</a:t>
            </a:r>
            <a:r>
              <a:rPr lang="en-US" sz="1200" kern="1200" dirty="0" smtClean="0">
                <a:solidFill>
                  <a:schemeClr val="tx1"/>
                </a:solidFill>
                <a:effectLst/>
                <a:latin typeface="+mn-lt"/>
                <a:ea typeface="+mn-ea"/>
                <a:cs typeface="+mn-cs"/>
              </a:rPr>
              <a:t>ain splashing can also transmit the </a:t>
            </a:r>
            <a:r>
              <a:rPr lang="en-US" sz="1200" kern="1200" dirty="0" err="1" smtClean="0">
                <a:solidFill>
                  <a:schemeClr val="tx1"/>
                </a:solidFill>
                <a:effectLst/>
                <a:latin typeface="+mn-lt"/>
                <a:ea typeface="+mn-ea"/>
                <a:cs typeface="+mn-cs"/>
              </a:rPr>
              <a:t>spermagonia</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this cooperation, sexual reproduction with fertilization occurs when </a:t>
            </a:r>
            <a:r>
              <a:rPr lang="en-US" sz="1200" kern="1200" dirty="0" err="1" smtClean="0">
                <a:solidFill>
                  <a:schemeClr val="tx1"/>
                </a:solidFill>
                <a:effectLst/>
                <a:latin typeface="+mn-lt"/>
                <a:ea typeface="+mn-ea"/>
                <a:cs typeface="+mn-cs"/>
              </a:rPr>
              <a:t>spermatia</a:t>
            </a:r>
            <a:r>
              <a:rPr lang="en-US" sz="1200" kern="1200" dirty="0" smtClean="0">
                <a:solidFill>
                  <a:schemeClr val="tx1"/>
                </a:solidFill>
                <a:effectLst/>
                <a:latin typeface="+mn-lt"/>
                <a:ea typeface="+mn-ea"/>
                <a:cs typeface="+mn-cs"/>
              </a:rPr>
              <a:t> contact receptive hyphae of different mating types. </a:t>
            </a:r>
            <a:r>
              <a:rPr lang="en-US" sz="1200" kern="1200" dirty="0" err="1" smtClean="0">
                <a:solidFill>
                  <a:schemeClr val="tx1"/>
                </a:solidFill>
                <a:effectLst/>
                <a:latin typeface="+mn-lt"/>
                <a:ea typeface="+mn-ea"/>
                <a:cs typeface="+mn-cs"/>
              </a:rPr>
              <a:t>Spermatia</a:t>
            </a:r>
            <a:r>
              <a:rPr lang="en-US" sz="1200" kern="1200" dirty="0" smtClean="0">
                <a:solidFill>
                  <a:schemeClr val="tx1"/>
                </a:solidFill>
                <a:effectLst/>
                <a:latin typeface="+mn-lt"/>
                <a:ea typeface="+mn-ea"/>
                <a:cs typeface="+mn-cs"/>
              </a:rPr>
              <a:t> are not able to infect plants, their only function</a:t>
            </a:r>
            <a:r>
              <a:rPr lang="en-US" sz="1200" kern="1200" baseline="0" dirty="0" smtClean="0">
                <a:solidFill>
                  <a:schemeClr val="tx1"/>
                </a:solidFill>
                <a:effectLst/>
                <a:latin typeface="+mn-lt"/>
                <a:ea typeface="+mn-ea"/>
                <a:cs typeface="+mn-cs"/>
              </a:rPr>
              <a:t> is in the process of sexual reproduction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Summer year 2:</a:t>
            </a:r>
          </a:p>
          <a:p>
            <a:r>
              <a:rPr lang="en-US" sz="1200" kern="1200" baseline="0" dirty="0" smtClean="0">
                <a:solidFill>
                  <a:schemeClr val="tx1"/>
                </a:solidFill>
                <a:effectLst/>
                <a:latin typeface="+mn-lt"/>
                <a:ea typeface="+mn-ea"/>
                <a:cs typeface="+mn-cs"/>
              </a:rPr>
              <a:t>Once this happens, </a:t>
            </a:r>
            <a:r>
              <a:rPr lang="en-US" sz="1200" kern="1200" baseline="0" dirty="0" err="1" smtClean="0">
                <a:solidFill>
                  <a:schemeClr val="tx1"/>
                </a:solidFill>
                <a:effectLst/>
                <a:latin typeface="+mn-lt"/>
                <a:ea typeface="+mn-ea"/>
                <a:cs typeface="+mn-cs"/>
              </a:rPr>
              <a:t>d</a:t>
            </a:r>
            <a:r>
              <a:rPr lang="en-US" sz="1200" kern="1200" dirty="0" err="1" smtClean="0">
                <a:solidFill>
                  <a:schemeClr val="tx1"/>
                </a:solidFill>
                <a:effectLst/>
                <a:latin typeface="+mn-lt"/>
                <a:ea typeface="+mn-ea"/>
                <a:cs typeface="+mn-cs"/>
              </a:rPr>
              <a:t>ikaryotic</a:t>
            </a:r>
            <a:r>
              <a:rPr lang="en-US" sz="1200" kern="1200" dirty="0" smtClean="0">
                <a:solidFill>
                  <a:schemeClr val="tx1"/>
                </a:solidFill>
                <a:effectLst/>
                <a:latin typeface="+mn-lt"/>
                <a:ea typeface="+mn-ea"/>
                <a:cs typeface="+mn-cs"/>
              </a:rPr>
              <a:t> hyphae develop and produce </a:t>
            </a:r>
            <a:r>
              <a:rPr lang="en-US" sz="1200" kern="1200" dirty="0" err="1" smtClean="0">
                <a:solidFill>
                  <a:schemeClr val="tx1"/>
                </a:solidFill>
                <a:effectLst/>
                <a:latin typeface="+mn-lt"/>
                <a:ea typeface="+mn-ea"/>
                <a:cs typeface="+mn-cs"/>
              </a:rPr>
              <a:t>aceia</a:t>
            </a:r>
            <a:r>
              <a:rPr lang="en-US" sz="1200" kern="1200" dirty="0" smtClean="0">
                <a:solidFill>
                  <a:schemeClr val="tx1"/>
                </a:solidFill>
                <a:effectLst/>
                <a:latin typeface="+mn-lt"/>
                <a:ea typeface="+mn-ea"/>
                <a:cs typeface="+mn-cs"/>
              </a:rPr>
              <a:t> which are also fruiting structures on lower side of barberry leaf surface. These structure produce</a:t>
            </a:r>
            <a:r>
              <a:rPr lang="en-US" sz="1200" kern="1200" baseline="0" dirty="0" smtClean="0">
                <a:solidFill>
                  <a:schemeClr val="tx1"/>
                </a:solidFill>
                <a:effectLst/>
                <a:latin typeface="+mn-lt"/>
                <a:ea typeface="+mn-ea"/>
                <a:cs typeface="+mn-cs"/>
              </a:rPr>
              <a:t> yet another type of spore called </a:t>
            </a:r>
            <a:r>
              <a:rPr lang="en-US" sz="1200" kern="1200" dirty="0" err="1" smtClean="0">
                <a:solidFill>
                  <a:schemeClr val="tx1"/>
                </a:solidFill>
                <a:effectLst/>
                <a:latin typeface="+mn-lt"/>
                <a:ea typeface="+mn-ea"/>
                <a:cs typeface="+mn-cs"/>
              </a:rPr>
              <a:t>aceiaspore</a:t>
            </a:r>
            <a:r>
              <a:rPr lang="en-US" sz="1200" kern="1200" dirty="0" smtClean="0">
                <a:solidFill>
                  <a:schemeClr val="tx1"/>
                </a:solidFill>
                <a:effectLst/>
                <a:latin typeface="+mn-lt"/>
                <a:ea typeface="+mn-ea"/>
                <a:cs typeface="+mn-cs"/>
              </a:rPr>
              <a:t>.  This</a:t>
            </a:r>
            <a:r>
              <a:rPr lang="en-US" sz="1200" kern="1200" baseline="0" dirty="0" smtClean="0">
                <a:solidFill>
                  <a:schemeClr val="tx1"/>
                </a:solidFill>
                <a:effectLst/>
                <a:latin typeface="+mn-lt"/>
                <a:ea typeface="+mn-ea"/>
                <a:cs typeface="+mn-cs"/>
              </a:rPr>
              <a:t> spore can then in</a:t>
            </a:r>
            <a:r>
              <a:rPr lang="en-US" sz="1200" kern="1200" dirty="0" smtClean="0">
                <a:solidFill>
                  <a:schemeClr val="tx1"/>
                </a:solidFill>
                <a:effectLst/>
                <a:latin typeface="+mn-lt"/>
                <a:ea typeface="+mn-ea"/>
                <a:cs typeface="+mn-cs"/>
              </a:rPr>
              <a:t>fect wheat that has</a:t>
            </a:r>
            <a:r>
              <a:rPr lang="en-US" sz="1200" kern="1200" baseline="0" dirty="0" smtClean="0">
                <a:solidFill>
                  <a:schemeClr val="tx1"/>
                </a:solidFill>
                <a:effectLst/>
                <a:latin typeface="+mn-lt"/>
                <a:ea typeface="+mn-ea"/>
                <a:cs typeface="+mn-cs"/>
              </a:rPr>
              <a:t> been planted in the spring by entering the </a:t>
            </a:r>
            <a:r>
              <a:rPr lang="en-US" sz="1200" kern="1200" dirty="0" smtClean="0">
                <a:solidFill>
                  <a:schemeClr val="tx1"/>
                </a:solidFill>
                <a:effectLst/>
                <a:latin typeface="+mn-lt"/>
                <a:ea typeface="+mn-ea"/>
                <a:cs typeface="+mn-cs"/>
              </a:rPr>
              <a:t>plant through the stomata.</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Dikaryotic</a:t>
            </a:r>
            <a:r>
              <a:rPr lang="en-US" sz="1200" kern="1200" dirty="0" smtClean="0">
                <a:solidFill>
                  <a:schemeClr val="tx1"/>
                </a:solidFill>
                <a:effectLst/>
                <a:latin typeface="+mn-lt"/>
                <a:ea typeface="+mn-ea"/>
                <a:cs typeface="+mn-cs"/>
              </a:rPr>
              <a:t> aeciospores have two different mating types of nuclei that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are released and thus infect wheat plants in the late spring. Infected aeciospores germinate and colonize the wheat tissues producing </a:t>
            </a:r>
            <a:r>
              <a:rPr lang="en-US" sz="1200" kern="1200" dirty="0" err="1" smtClean="0">
                <a:solidFill>
                  <a:schemeClr val="tx1"/>
                </a:solidFill>
                <a:effectLst/>
                <a:latin typeface="+mn-lt"/>
                <a:ea typeface="+mn-ea"/>
                <a:cs typeface="+mn-cs"/>
              </a:rPr>
              <a:t>mycelial</a:t>
            </a:r>
            <a:r>
              <a:rPr lang="en-US" sz="1200" kern="1200" dirty="0" smtClean="0">
                <a:solidFill>
                  <a:schemeClr val="tx1"/>
                </a:solidFill>
                <a:effectLst/>
                <a:latin typeface="+mn-lt"/>
                <a:ea typeface="+mn-ea"/>
                <a:cs typeface="+mn-cs"/>
              </a:rPr>
              <a:t> mats under the epidermis. These mats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produce </a:t>
            </a:r>
            <a:r>
              <a:rPr lang="en-US" sz="1200" kern="1200" dirty="0" err="1" smtClean="0">
                <a:solidFill>
                  <a:schemeClr val="tx1"/>
                </a:solidFill>
                <a:effectLst/>
                <a:latin typeface="+mn-lt"/>
                <a:ea typeface="+mn-ea"/>
                <a:cs typeface="+mn-cs"/>
              </a:rPr>
              <a:t>uredinia</a:t>
            </a:r>
            <a:r>
              <a:rPr lang="en-US" sz="1200" kern="1200" dirty="0" smtClean="0">
                <a:solidFill>
                  <a:schemeClr val="tx1"/>
                </a:solidFill>
                <a:effectLst/>
                <a:latin typeface="+mn-lt"/>
                <a:ea typeface="+mn-ea"/>
                <a:cs typeface="+mn-cs"/>
              </a:rPr>
              <a:t>, breaking out of the epidermis and producing </a:t>
            </a:r>
            <a:r>
              <a:rPr lang="en-US" sz="1200" kern="1200" dirty="0" err="1" smtClean="0">
                <a:solidFill>
                  <a:schemeClr val="tx1"/>
                </a:solidFill>
                <a:effectLst/>
                <a:latin typeface="+mn-lt"/>
                <a:ea typeface="+mn-ea"/>
                <a:cs typeface="+mn-cs"/>
              </a:rPr>
              <a:t>urediniospores</a:t>
            </a:r>
            <a:r>
              <a:rPr lang="en-US" sz="1200" kern="1200" dirty="0" smtClean="0">
                <a:solidFill>
                  <a:schemeClr val="tx1"/>
                </a:solidFill>
                <a:effectLst/>
                <a:latin typeface="+mn-lt"/>
                <a:ea typeface="+mn-ea"/>
                <a:cs typeface="+mn-cs"/>
              </a:rPr>
              <a:t> which begins the cycle again in fall of year 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life cycle of wheat stem rust repeats complex events such as infection to wheat plants with asexual reproduction on wheat plants, overwintering with genetic recombination including </a:t>
            </a:r>
            <a:r>
              <a:rPr lang="en-US" sz="1200" kern="1200" dirty="0" err="1" smtClean="0">
                <a:solidFill>
                  <a:schemeClr val="tx1"/>
                </a:solidFill>
                <a:effectLst/>
                <a:latin typeface="+mn-lt"/>
                <a:ea typeface="+mn-ea"/>
                <a:cs typeface="+mn-cs"/>
              </a:rPr>
              <a:t>karyogamy</a:t>
            </a:r>
            <a:r>
              <a:rPr lang="en-US" sz="1200" kern="1200" dirty="0" smtClean="0">
                <a:solidFill>
                  <a:schemeClr val="tx1"/>
                </a:solidFill>
                <a:effectLst/>
                <a:latin typeface="+mn-lt"/>
                <a:ea typeface="+mn-ea"/>
                <a:cs typeface="+mn-cs"/>
              </a:rPr>
              <a:t> and meiosis, infection to alternate hosts, common barberry, and sexual reproduction including </a:t>
            </a:r>
            <a:r>
              <a:rPr lang="en-US" sz="1200" kern="1200" dirty="0" err="1" smtClean="0">
                <a:solidFill>
                  <a:schemeClr val="tx1"/>
                </a:solidFill>
                <a:effectLst/>
                <a:latin typeface="+mn-lt"/>
                <a:ea typeface="+mn-ea"/>
                <a:cs typeface="+mn-cs"/>
              </a:rPr>
              <a:t>plasmogamy</a:t>
            </a:r>
            <a:r>
              <a:rPr lang="en-US" sz="1200" kern="1200" dirty="0" smtClean="0">
                <a:solidFill>
                  <a:schemeClr val="tx1"/>
                </a:solidFill>
                <a:effectLst/>
                <a:latin typeface="+mn-lt"/>
                <a:ea typeface="+mn-ea"/>
                <a:cs typeface="+mn-cs"/>
              </a:rPr>
              <a:t> with two different mating types.</a:t>
            </a:r>
            <a:r>
              <a:rPr lang="en-US" dirty="0" smtClean="0">
                <a:effectLst/>
              </a:rPr>
              <a:t> </a:t>
            </a:r>
          </a:p>
          <a:p>
            <a:endParaRPr lang="en-US" sz="1200" kern="1200" dirty="0" smtClean="0">
              <a:solidFill>
                <a:schemeClr val="tx1"/>
              </a:solidFill>
              <a:effectLst/>
              <a:latin typeface="+mn-lt"/>
              <a:ea typeface="+mn-ea"/>
              <a:cs typeface="+mn-cs"/>
            </a:endParaRP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References:</a:t>
            </a:r>
          </a:p>
          <a:p>
            <a:r>
              <a:rPr lang="en-US" sz="1200" kern="1200" dirty="0" err="1" smtClean="0">
                <a:solidFill>
                  <a:schemeClr val="tx1"/>
                </a:solidFill>
                <a:effectLst/>
                <a:latin typeface="+mn-lt"/>
                <a:ea typeface="+mn-ea"/>
                <a:cs typeface="+mn-cs"/>
              </a:rPr>
              <a:t>Agrios</a:t>
            </a:r>
            <a:r>
              <a:rPr lang="en-US" sz="1200" kern="1200" dirty="0" smtClean="0">
                <a:solidFill>
                  <a:schemeClr val="tx1"/>
                </a:solidFill>
                <a:effectLst/>
                <a:latin typeface="+mn-lt"/>
                <a:ea typeface="+mn-ea"/>
                <a:cs typeface="+mn-cs"/>
              </a:rPr>
              <a:t>, George N. 1997. Plant Pathology, fourth edition. Academic Press, San Diego.</a:t>
            </a:r>
          </a:p>
          <a:p>
            <a:r>
              <a:rPr lang="en-US" sz="1200" kern="1200" dirty="0" err="1" smtClean="0">
                <a:solidFill>
                  <a:schemeClr val="tx1"/>
                </a:solidFill>
                <a:effectLst/>
                <a:latin typeface="+mn-lt"/>
                <a:ea typeface="+mn-ea"/>
                <a:cs typeface="+mn-cs"/>
              </a:rPr>
              <a:t>Roelfs</a:t>
            </a:r>
            <a:r>
              <a:rPr lang="en-US" sz="1200" kern="1200" dirty="0" smtClean="0">
                <a:solidFill>
                  <a:schemeClr val="tx1"/>
                </a:solidFill>
                <a:effectLst/>
                <a:latin typeface="+mn-lt"/>
                <a:ea typeface="+mn-ea"/>
                <a:cs typeface="+mn-cs"/>
              </a:rPr>
              <a:t>, A.P.  1984. The Cereal Rusts. Vol2, Chapter 1. Academic Press, San Diego.</a:t>
            </a:r>
          </a:p>
          <a:p>
            <a:r>
              <a:rPr lang="en-US" sz="1200" kern="1200" dirty="0" smtClean="0">
                <a:solidFill>
                  <a:schemeClr val="tx1"/>
                </a:solidFill>
                <a:effectLst/>
                <a:latin typeface="+mn-lt"/>
                <a:ea typeface="+mn-ea"/>
                <a:cs typeface="+mn-cs"/>
              </a:rPr>
              <a:t>Schumann, G.L.; Leonard, K. J. (2000 (updated 2011)). "Stem rust of wheat (black rust)". The Plant Health Instructor. doi:10.1094/PHI-I-2000-0721-01. </a:t>
            </a:r>
          </a:p>
          <a:p>
            <a:r>
              <a:rPr lang="en-US" sz="1200" kern="1200" dirty="0" smtClean="0">
                <a:solidFill>
                  <a:schemeClr val="tx1"/>
                </a:solidFill>
                <a:effectLst/>
                <a:latin typeface="+mn-lt"/>
                <a:ea typeface="+mn-ea"/>
                <a:cs typeface="+mn-cs"/>
              </a:rPr>
              <a:t>	Accessed 8/30/2013-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http://www.apsnet.org/edcenter/intropp/lessons/fungi/Basidiomycetes/Pages/StemRust.aspx</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urediniospores</a:t>
            </a:r>
            <a:r>
              <a:rPr lang="en-US" sz="1200" kern="1200" dirty="0" smtClean="0">
                <a:solidFill>
                  <a:schemeClr val="tx1"/>
                </a:solidFill>
                <a:effectLst/>
                <a:latin typeface="+mn-lt"/>
                <a:ea typeface="+mn-ea"/>
                <a:cs typeface="+mn-cs"/>
              </a:rPr>
              <a:t> produced in infected wheat can survive mild winters in wheat residue or volunteer plants (plants that germinate from seeds that fall to the ground when wheat is harvested).  If winters are mild, no </a:t>
            </a:r>
            <a:r>
              <a:rPr lang="en-US" sz="1200" kern="1200" dirty="0" err="1" smtClean="0">
                <a:solidFill>
                  <a:schemeClr val="tx1"/>
                </a:solidFill>
                <a:effectLst/>
                <a:latin typeface="+mn-lt"/>
                <a:ea typeface="+mn-ea"/>
                <a:cs typeface="+mn-cs"/>
              </a:rPr>
              <a:t>teliospores</a:t>
            </a:r>
            <a:r>
              <a:rPr lang="en-US" sz="1200" kern="1200" dirty="0" smtClean="0">
                <a:solidFill>
                  <a:schemeClr val="tx1"/>
                </a:solidFill>
                <a:effectLst/>
                <a:latin typeface="+mn-lt"/>
                <a:ea typeface="+mn-ea"/>
                <a:cs typeface="+mn-cs"/>
              </a:rPr>
              <a:t> are produced which means that the </a:t>
            </a:r>
            <a:r>
              <a:rPr lang="en-US" sz="1200" kern="1200" dirty="0" err="1" smtClean="0">
                <a:solidFill>
                  <a:schemeClr val="tx1"/>
                </a:solidFill>
                <a:effectLst/>
                <a:latin typeface="+mn-lt"/>
                <a:ea typeface="+mn-ea"/>
                <a:cs typeface="+mn-cs"/>
              </a:rPr>
              <a:t>urediniospores</a:t>
            </a:r>
            <a:r>
              <a:rPr lang="en-US" sz="1200" kern="1200" dirty="0" smtClean="0">
                <a:solidFill>
                  <a:schemeClr val="tx1"/>
                </a:solidFill>
                <a:effectLst/>
                <a:latin typeface="+mn-lt"/>
                <a:ea typeface="+mn-ea"/>
                <a:cs typeface="+mn-cs"/>
              </a:rPr>
              <a:t> can then infect the next season’s wheat crop.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also means that barberry is not needed as an alternate host.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References:</a:t>
            </a:r>
          </a:p>
          <a:p>
            <a:r>
              <a:rPr lang="en-US" sz="1200" kern="1200" dirty="0" err="1" smtClean="0">
                <a:solidFill>
                  <a:schemeClr val="tx1"/>
                </a:solidFill>
                <a:effectLst/>
                <a:latin typeface="+mn-lt"/>
                <a:ea typeface="+mn-ea"/>
                <a:cs typeface="+mn-cs"/>
              </a:rPr>
              <a:t>Agrios</a:t>
            </a:r>
            <a:r>
              <a:rPr lang="en-US" sz="1200" kern="1200" dirty="0" smtClean="0">
                <a:solidFill>
                  <a:schemeClr val="tx1"/>
                </a:solidFill>
                <a:effectLst/>
                <a:latin typeface="+mn-lt"/>
                <a:ea typeface="+mn-ea"/>
                <a:cs typeface="+mn-cs"/>
              </a:rPr>
              <a:t>, George N. 1997. Plant Pathology, fourth edition. Academic Press, San Diego.</a:t>
            </a:r>
          </a:p>
          <a:p>
            <a:r>
              <a:rPr lang="en-US" sz="1200" kern="1200" dirty="0" err="1" smtClean="0">
                <a:solidFill>
                  <a:schemeClr val="tx1"/>
                </a:solidFill>
                <a:effectLst/>
                <a:latin typeface="+mn-lt"/>
                <a:ea typeface="+mn-ea"/>
                <a:cs typeface="+mn-cs"/>
              </a:rPr>
              <a:t>Roelfs</a:t>
            </a:r>
            <a:r>
              <a:rPr lang="en-US" sz="1200" kern="1200" dirty="0" smtClean="0">
                <a:solidFill>
                  <a:schemeClr val="tx1"/>
                </a:solidFill>
                <a:effectLst/>
                <a:latin typeface="+mn-lt"/>
                <a:ea typeface="+mn-ea"/>
                <a:cs typeface="+mn-cs"/>
              </a:rPr>
              <a:t>, A.P.  1984. The Cereal Rusts. Vol2, Chapter 1. Academic Press, San Diego.</a:t>
            </a:r>
          </a:p>
          <a:p>
            <a:r>
              <a:rPr lang="en-US" sz="1200" kern="1200" dirty="0" smtClean="0">
                <a:solidFill>
                  <a:schemeClr val="tx1"/>
                </a:solidFill>
                <a:effectLst/>
                <a:latin typeface="+mn-lt"/>
                <a:ea typeface="+mn-ea"/>
                <a:cs typeface="+mn-cs"/>
              </a:rPr>
              <a:t>Schumann, G.L.; Leonard, K. J. (2000 (updated 2011)). "Stem rust of wheat (black rust)". The Plant Health Instructor. doi:10.1094/PHI-I-2000-0721-01. </a:t>
            </a:r>
          </a:p>
          <a:p>
            <a:r>
              <a:rPr lang="en-US" sz="1200" kern="1200" dirty="0" smtClean="0">
                <a:solidFill>
                  <a:schemeClr val="tx1"/>
                </a:solidFill>
                <a:effectLst/>
                <a:latin typeface="+mn-lt"/>
                <a:ea typeface="+mn-ea"/>
                <a:cs typeface="+mn-cs"/>
              </a:rPr>
              <a:t>	Accessed 8/30/2013-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http://www.apsnet.org/edcenter/intropp/lessons/fungi/Basidiomycetes/Pages/StemRust.aspx</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E6DFFB8D-055D-49A2-A0F8-A474BAF9A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E7CF39F3-4030-42D3-9BA0-BE5B43F408A6}" type="datetimeFigureOut">
              <a:rPr lang="en-US" smtClean="0"/>
              <a:pPr/>
              <a:t>1/10/2014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AB7100BD-AC4D-4FCE-94D8-896E0E42BC5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CF39F3-4030-42D3-9BA0-BE5B43F408A6}" type="datetimeFigureOut">
              <a:rPr lang="en-US" smtClean="0"/>
              <a:pPr/>
              <a:t>1/10/2014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7100BD-AC4D-4FCE-94D8-896E0E42BC5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defRPr>
            </a:lvl1pPr>
          </a:lstStyle>
          <a:p>
            <a:fld id="{E7CF39F3-4030-42D3-9BA0-BE5B43F408A6}" type="datetimeFigureOut">
              <a:rPr lang="en-US" smtClean="0"/>
              <a:pPr/>
              <a:t>1/10/2014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defRPr>
            </a:lvl1pPr>
          </a:lstStyle>
          <a:p>
            <a:fld id="{AB7100BD-AC4D-4FCE-94D8-896E0E42BC5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www.npdn.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nifa.usda.gov/Extension/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nass.usda.gov/QuickStats/Create_Federal_All.j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globalrust.org/traction" TargetMode="External"/><Relationship Id="rId4" Type="http://schemas.openxmlformats.org/officeDocument/2006/relationships/hyperlink" Target="http://www.ars.usda.gov/main/site_main.htm?modecode=36-40-05-0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protectingusnow.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protectingusnow.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www.bugwood.org/" TargetMode="External"/><Relationship Id="rId3" Type="http://schemas.openxmlformats.org/officeDocument/2006/relationships/image" Target="../media/image32.jpeg"/><Relationship Id="rId7" Type="http://schemas.openxmlformats.org/officeDocument/2006/relationships/hyperlink" Target="http://eden.lsu.edu/Pages/default.aspx" TargetMode="External"/><Relationship Id="rId12" Type="http://schemas.openxmlformats.org/officeDocument/2006/relationships/hyperlink" Target="http://www.csrees.usda.go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www.aphis.usda.gov/plant_health/plant_pest_info/pest_detection/pestlist.shtml" TargetMode="External"/><Relationship Id="rId11" Type="http://schemas.openxmlformats.org/officeDocument/2006/relationships/hyperlink" Target="http://www.fs.fed.us/" TargetMode="External"/><Relationship Id="rId5" Type="http://schemas.openxmlformats.org/officeDocument/2006/relationships/hyperlink" Target="http://www.aphis.usda.gov/" TargetMode="External"/><Relationship Id="rId10" Type="http://schemas.openxmlformats.org/officeDocument/2006/relationships/hyperlink" Target="http://www.dhs.gov/index.shtm" TargetMode="External"/><Relationship Id="rId4" Type="http://schemas.openxmlformats.org/officeDocument/2006/relationships/image" Target="../media/image33.png"/><Relationship Id="rId9" Type="http://schemas.openxmlformats.org/officeDocument/2006/relationships/hyperlink" Target="http://www.npdn.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scientificamerican.com/article.cfm?id=global-wheat-crop-threatened-by-fung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plantpath.wsu.edu/people/faculty/murray/Stem%20Rust%20Man%20WA.pdf" TargetMode="External"/><Relationship Id="rId5" Type="http://schemas.openxmlformats.org/officeDocument/2006/relationships/hyperlink" Target="http://www.fao.org/docrep/006/y4011e/y4011e04.htm" TargetMode="External"/><Relationship Id="rId4" Type="http://schemas.openxmlformats.org/officeDocument/2006/relationships/hyperlink" Target="http://www.cabi.org/isc/?compid=5&amp;dsid=45797&amp;loadmodule=datasheet&amp;page=481&amp;site=144"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pnas.org/cgi/doi/10.1073/pnas.1019315108"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aces.nmsu.edu/pubs/_a/A-415.pdf" TargetMode="External"/><Relationship Id="rId5" Type="http://schemas.openxmlformats.org/officeDocument/2006/relationships/hyperlink" Target="http://www.gov.mb.ca/agriculture/crops/diseases/fac15s00.html" TargetMode="External"/><Relationship Id="rId4" Type="http://schemas.openxmlformats.org/officeDocument/2006/relationships/hyperlink" Target="http://www.fao.org/news/story/en/item/53813/icod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ars.usda.gov/research/npdr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ars.usda.gov/Main/docs.htm?docid=9749"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efloras.org/florataxon.aspx?flora_id=1&amp;taxon_id=10100" TargetMode="External"/><Relationship Id="rId3" Type="http://schemas.openxmlformats.org/officeDocument/2006/relationships/hyperlink" Target="http://www.ars.usda.gov/Main/docs.htm?docid=9855" TargetMode="External"/><Relationship Id="rId7" Type="http://schemas.openxmlformats.org/officeDocument/2006/relationships/hyperlink" Target="http://www.nass.usda.gov/Data_and_Statistics/index.as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aphis.usda.gov/plant_health/plant_pest_info/barberry/index.shtml" TargetMode="External"/><Relationship Id="rId5" Type="http://schemas.openxmlformats.org/officeDocument/2006/relationships/hyperlink" Target="http://www.ers.usda.gov/Briefing/Wheat/" TargetMode="External"/><Relationship Id="rId4" Type="http://schemas.openxmlformats.org/officeDocument/2006/relationships/hyperlink" Target="http://www.ars.usda.gov/Main/docs.htm?docid=991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ugwood.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www.bugwood.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1"/>
            <a:ext cx="9144000" cy="5029200"/>
          </a:xfrm>
        </p:spPr>
        <p:txBody>
          <a:bodyPr/>
          <a:lstStyle/>
          <a:p>
            <a:r>
              <a:rPr lang="en-US" sz="5400" dirty="0" smtClean="0"/>
              <a:t>Wheat </a:t>
            </a:r>
            <a:r>
              <a:rPr lang="en-US" sz="5400" dirty="0"/>
              <a:t>Stem Rust Ug99: Recognition, Risk, and Response.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228600" y="1219200"/>
            <a:ext cx="8714874" cy="4953000"/>
          </a:xfrm>
        </p:spPr>
        <p:txBody>
          <a:bodyPr/>
          <a:lstStyle/>
          <a:p>
            <a:pPr>
              <a:spcAft>
                <a:spcPts val="600"/>
              </a:spcAft>
              <a:buFont typeface="Arial" pitchFamily="34" charset="0"/>
              <a:buChar char="•"/>
            </a:pPr>
            <a:r>
              <a:rPr lang="en-US" sz="2800" dirty="0" smtClean="0"/>
              <a:t>Northern climates</a:t>
            </a:r>
          </a:p>
          <a:p>
            <a:pPr lvl="1">
              <a:spcAft>
                <a:spcPts val="600"/>
              </a:spcAft>
            </a:pPr>
            <a:r>
              <a:rPr lang="en-US" sz="2400" dirty="0" smtClean="0"/>
              <a:t>Resting structure for overwintering and genetic recombination and sexual reproduction on alternate host are needed to continue the life cycle</a:t>
            </a:r>
            <a:endParaRPr lang="en-US" sz="2400" dirty="0"/>
          </a:p>
          <a:p>
            <a:pPr>
              <a:spcAft>
                <a:spcPts val="600"/>
              </a:spcAft>
              <a:buFont typeface="Arial" pitchFamily="34" charset="0"/>
              <a:buChar char="•"/>
            </a:pPr>
            <a:r>
              <a:rPr lang="en-US" sz="2800" dirty="0" smtClean="0"/>
              <a:t>Southern climates</a:t>
            </a:r>
          </a:p>
          <a:p>
            <a:pPr lvl="1">
              <a:spcAft>
                <a:spcPts val="600"/>
              </a:spcAft>
            </a:pPr>
            <a:r>
              <a:rPr lang="en-US" sz="2400" dirty="0" smtClean="0"/>
              <a:t>Asexual reproduction to complete life cycle</a:t>
            </a:r>
          </a:p>
          <a:p>
            <a:pPr lvl="1">
              <a:spcAft>
                <a:spcPts val="600"/>
              </a:spcAft>
            </a:pPr>
            <a:r>
              <a:rPr lang="en-US" sz="2400" dirty="0" smtClean="0"/>
              <a:t>Overwintering occurs in </a:t>
            </a:r>
            <a:r>
              <a:rPr lang="en-US" sz="2400" dirty="0" err="1" smtClean="0"/>
              <a:t>urediniospore</a:t>
            </a:r>
            <a:r>
              <a:rPr lang="en-US" sz="2400" dirty="0" smtClean="0"/>
              <a:t> stage</a:t>
            </a:r>
          </a:p>
          <a:p>
            <a:pPr lvl="1">
              <a:spcAft>
                <a:spcPts val="600"/>
              </a:spcAft>
            </a:pPr>
            <a:r>
              <a:rPr lang="en-US" sz="2400" dirty="0" smtClean="0"/>
              <a:t>No resting structure or alternate host needed </a:t>
            </a:r>
          </a:p>
          <a:p>
            <a:pPr>
              <a:spcAft>
                <a:spcPts val="600"/>
              </a:spcAft>
              <a:buFont typeface="Arial" pitchFamily="34" charset="0"/>
              <a:buChar char="•"/>
            </a:pPr>
            <a:r>
              <a:rPr lang="en-US" sz="2800" dirty="0" smtClean="0"/>
              <a:t>Global warming will cause a change management strategies</a:t>
            </a:r>
            <a:endParaRPr lang="en-US" sz="2800" dirty="0"/>
          </a:p>
        </p:txBody>
      </p:sp>
    </p:spTree>
    <p:extLst>
      <p:ext uri="{BB962C8B-B14F-4D97-AF65-F5344CB8AC3E}">
        <p14:creationId xmlns:p14="http://schemas.microsoft.com/office/powerpoint/2010/main" val="194811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Historical significance - problem</a:t>
            </a:r>
            <a:endParaRPr lang="en-US" dirty="0"/>
          </a:p>
        </p:txBody>
      </p:sp>
      <p:sp>
        <p:nvSpPr>
          <p:cNvPr id="3" name="Content Placeholder 2"/>
          <p:cNvSpPr>
            <a:spLocks noGrp="1"/>
          </p:cNvSpPr>
          <p:nvPr>
            <p:ph idx="1"/>
          </p:nvPr>
        </p:nvSpPr>
        <p:spPr>
          <a:xfrm>
            <a:off x="228600" y="990600"/>
            <a:ext cx="8686800" cy="533400"/>
          </a:xfrm>
        </p:spPr>
        <p:txBody>
          <a:bodyPr/>
          <a:lstStyle/>
          <a:p>
            <a:pPr marL="457200" lvl="1" indent="0">
              <a:spcAft>
                <a:spcPts val="600"/>
              </a:spcAft>
              <a:buNone/>
            </a:pPr>
            <a:r>
              <a:rPr lang="en-US" dirty="0" smtClean="0"/>
              <a:t>1900 – 1960: severe outbreaks in the U.S. and Canada</a:t>
            </a:r>
          </a:p>
          <a:p>
            <a:pPr lvl="1">
              <a:spcAft>
                <a:spcPts val="600"/>
              </a:spcAft>
            </a:pPr>
            <a:endParaRPr lang="en-US" dirty="0" smtClean="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752600"/>
            <a:ext cx="6172200" cy="4114800"/>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8" name="Rectangle 7"/>
          <p:cNvSpPr/>
          <p:nvPr/>
        </p:nvSpPr>
        <p:spPr>
          <a:xfrm>
            <a:off x="381000" y="6400800"/>
            <a:ext cx="4572000" cy="369332"/>
          </a:xfrm>
          <a:prstGeom prst="rect">
            <a:avLst/>
          </a:prstGeom>
        </p:spPr>
        <p:txBody>
          <a:bodyPr>
            <a:spAutoFit/>
          </a:bodyPr>
          <a:lstStyle/>
          <a:p>
            <a:r>
              <a:rPr lang="en-US" sz="900" dirty="0" smtClean="0">
                <a:latin typeface="Arial" pitchFamily="34" charset="0"/>
                <a:cs typeface="Arial" pitchFamily="34" charset="0"/>
              </a:rPr>
              <a:t>Image Citation:  </a:t>
            </a:r>
            <a:r>
              <a:rPr lang="en-US" sz="900" dirty="0">
                <a:latin typeface="Arial" pitchFamily="34" charset="0"/>
                <a:cs typeface="Arial" pitchFamily="34" charset="0"/>
              </a:rPr>
              <a:t>United States Department of Agriculture, Agricultural Research Service</a:t>
            </a:r>
          </a:p>
        </p:txBody>
      </p:sp>
    </p:spTree>
    <p:extLst>
      <p:ext uri="{BB962C8B-B14F-4D97-AF65-F5344CB8AC3E}">
        <p14:creationId xmlns:p14="http://schemas.microsoft.com/office/powerpoint/2010/main" val="1021574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352800"/>
            <a:ext cx="3637758" cy="2514600"/>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2999" y="3352800"/>
            <a:ext cx="3598711" cy="2514600"/>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600" y="1066800"/>
            <a:ext cx="4953000" cy="2067878"/>
          </a:xfrm>
          <a:prstGeom prst="roundRect">
            <a:avLst>
              <a:gd name="adj" fmla="val 4167"/>
            </a:avLst>
          </a:prstGeom>
          <a:solidFill>
            <a:srgbClr val="FFFFFF"/>
          </a:solidFill>
          <a:ln w="28575"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3" name="Rectangle 12"/>
          <p:cNvSpPr/>
          <p:nvPr/>
        </p:nvSpPr>
        <p:spPr>
          <a:xfrm>
            <a:off x="381000" y="6324600"/>
            <a:ext cx="4572000" cy="369332"/>
          </a:xfrm>
          <a:prstGeom prst="rect">
            <a:avLst/>
          </a:prstGeom>
        </p:spPr>
        <p:txBody>
          <a:bodyPr>
            <a:spAutoFit/>
          </a:bodyPr>
          <a:lstStyle/>
          <a:p>
            <a:r>
              <a:rPr lang="en-US" sz="900" dirty="0" smtClean="0">
                <a:latin typeface="Arial" pitchFamily="34" charset="0"/>
                <a:cs typeface="Arial" pitchFamily="34" charset="0"/>
              </a:rPr>
              <a:t>Image Citation:  </a:t>
            </a:r>
            <a:r>
              <a:rPr lang="en-US" sz="900" dirty="0">
                <a:latin typeface="Arial" pitchFamily="34" charset="0"/>
                <a:cs typeface="Arial" pitchFamily="34" charset="0"/>
              </a:rPr>
              <a:t>United States Department of Agriculture, Agricultural Research Service</a:t>
            </a:r>
          </a:p>
        </p:txBody>
      </p:sp>
      <p:sp>
        <p:nvSpPr>
          <p:cNvPr id="20" name="Title 19"/>
          <p:cNvSpPr>
            <a:spLocks noGrp="1"/>
          </p:cNvSpPr>
          <p:nvPr>
            <p:ph type="title"/>
          </p:nvPr>
        </p:nvSpPr>
        <p:spPr>
          <a:xfrm>
            <a:off x="457200" y="76200"/>
            <a:ext cx="8229600" cy="838200"/>
          </a:xfrm>
        </p:spPr>
        <p:txBody>
          <a:bodyPr/>
          <a:lstStyle/>
          <a:p>
            <a:r>
              <a:rPr lang="en-US" dirty="0" smtClean="0"/>
              <a:t>Historical significance - solution</a:t>
            </a:r>
            <a:endParaRPr lang="en-US" dirty="0"/>
          </a:p>
        </p:txBody>
      </p:sp>
    </p:spTree>
    <p:extLst>
      <p:ext uri="{BB962C8B-B14F-4D97-AF65-F5344CB8AC3E}">
        <p14:creationId xmlns:p14="http://schemas.microsoft.com/office/powerpoint/2010/main" val="1563674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0" y="5562600"/>
            <a:ext cx="3397479" cy="276999"/>
          </a:xfrm>
          <a:prstGeom prst="rect">
            <a:avLst/>
          </a:prstGeom>
        </p:spPr>
        <p:txBody>
          <a:bodyPr wrap="square">
            <a:spAutoFit/>
          </a:bodyPr>
          <a:lstStyle/>
          <a:p>
            <a:r>
              <a:rPr lang="en-US" sz="1200" b="1" dirty="0" smtClean="0"/>
              <a:t>Norman Borlaug, father of the “green revolution.”</a:t>
            </a:r>
            <a:endParaRPr lang="en-US" sz="12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2946" y="1401569"/>
            <a:ext cx="3095625" cy="4127500"/>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0" y="3657600"/>
            <a:ext cx="3352800" cy="2394109"/>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3500" y="1179266"/>
            <a:ext cx="3352800" cy="2278662"/>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4" name="Title 13"/>
          <p:cNvSpPr>
            <a:spLocks noGrp="1"/>
          </p:cNvSpPr>
          <p:nvPr>
            <p:ph type="title"/>
          </p:nvPr>
        </p:nvSpPr>
        <p:spPr>
          <a:xfrm>
            <a:off x="457200" y="76200"/>
            <a:ext cx="8229600" cy="914400"/>
          </a:xfrm>
        </p:spPr>
        <p:txBody>
          <a:bodyPr/>
          <a:lstStyle/>
          <a:p>
            <a:r>
              <a:rPr lang="en-US" dirty="0" smtClean="0"/>
              <a:t>Historical significance - solutions</a:t>
            </a:r>
            <a:endParaRPr lang="en-US" dirty="0"/>
          </a:p>
        </p:txBody>
      </p:sp>
      <p:sp>
        <p:nvSpPr>
          <p:cNvPr id="16" name="Rectangle 15"/>
          <p:cNvSpPr/>
          <p:nvPr/>
        </p:nvSpPr>
        <p:spPr>
          <a:xfrm>
            <a:off x="457200" y="6306417"/>
            <a:ext cx="4572000" cy="369332"/>
          </a:xfrm>
          <a:prstGeom prst="rect">
            <a:avLst/>
          </a:prstGeom>
        </p:spPr>
        <p:txBody>
          <a:bodyPr>
            <a:spAutoFit/>
          </a:bodyPr>
          <a:lstStyle/>
          <a:p>
            <a:r>
              <a:rPr lang="en-US" sz="900" dirty="0">
                <a:latin typeface="Arial" pitchFamily="34" charset="0"/>
                <a:cs typeface="Arial" pitchFamily="34" charset="0"/>
              </a:rPr>
              <a:t>Image </a:t>
            </a:r>
            <a:r>
              <a:rPr lang="en-US" sz="900" dirty="0" smtClean="0">
                <a:latin typeface="Arial" pitchFamily="34" charset="0"/>
                <a:cs typeface="Arial" pitchFamily="34" charset="0"/>
              </a:rPr>
              <a:t>Citations:  </a:t>
            </a:r>
            <a:r>
              <a:rPr lang="en-US" sz="900" dirty="0">
                <a:latin typeface="Arial" pitchFamily="34" charset="0"/>
                <a:cs typeface="Arial" pitchFamily="34" charset="0"/>
              </a:rPr>
              <a:t>Clockwise from top left: </a:t>
            </a:r>
            <a:r>
              <a:rPr lang="en-US" sz="900" dirty="0" smtClean="0">
                <a:latin typeface="Arial" pitchFamily="34" charset="0"/>
                <a:cs typeface="Arial" pitchFamily="34" charset="0"/>
              </a:rPr>
              <a:t>pulic-domain-image.net, usaid.gov, publicdomainimage.net</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1109538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Historical significance - solutions</a:t>
            </a:r>
            <a:endParaRPr lang="en-US" dirty="0"/>
          </a:p>
        </p:txBody>
      </p:sp>
      <p:sp>
        <p:nvSpPr>
          <p:cNvPr id="5" name="Content Placeholder 4"/>
          <p:cNvSpPr>
            <a:spLocks noGrp="1"/>
          </p:cNvSpPr>
          <p:nvPr>
            <p:ph idx="1"/>
          </p:nvPr>
        </p:nvSpPr>
        <p:spPr>
          <a:xfrm>
            <a:off x="457200" y="1219200"/>
            <a:ext cx="8229600" cy="936718"/>
          </a:xfrm>
        </p:spPr>
        <p:txBody>
          <a:bodyPr/>
          <a:lstStyle/>
          <a:p>
            <a:pPr marL="0" lvl="1" indent="0" algn="ctr">
              <a:buNone/>
            </a:pPr>
            <a:r>
              <a:rPr lang="en-US" dirty="0"/>
              <a:t>Effective management by utilizing wheat cultivars that are resistant to stem rust fungus.</a:t>
            </a:r>
          </a:p>
          <a:p>
            <a:endParaRPr lang="en-US" dirty="0"/>
          </a:p>
        </p:txBody>
      </p:sp>
      <p:pic>
        <p:nvPicPr>
          <p:cNvPr id="4" name="Picture 3" descr="WVTstemrust2007 001.jpg"/>
          <p:cNvPicPr>
            <a:picLocks noChangeAspect="1"/>
          </p:cNvPicPr>
          <p:nvPr/>
        </p:nvPicPr>
        <p:blipFill>
          <a:blip r:embed="rId3" cstate="print"/>
          <a:srcRect l="10833" t="13750" r="25000" b="22500"/>
          <a:stretch>
            <a:fillRect/>
          </a:stretch>
        </p:blipFill>
        <p:spPr>
          <a:xfrm>
            <a:off x="2078712" y="2536918"/>
            <a:ext cx="5080456" cy="3364977"/>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457200" y="6248400"/>
            <a:ext cx="4572000" cy="230832"/>
          </a:xfrm>
          <a:prstGeom prst="rect">
            <a:avLst/>
          </a:prstGeom>
        </p:spPr>
        <p:txBody>
          <a:bodyPr>
            <a:spAutoFit/>
          </a:bodyPr>
          <a:lstStyle/>
          <a:p>
            <a:pPr lvl="0"/>
            <a:r>
              <a:rPr lang="en-US" sz="900" dirty="0">
                <a:solidFill>
                  <a:prstClr val="black"/>
                </a:solidFill>
                <a:latin typeface="Arial" pitchFamily="34" charset="0"/>
                <a:cs typeface="Arial" pitchFamily="34" charset="0"/>
              </a:rPr>
              <a:t>Image Citation:  </a:t>
            </a:r>
            <a:r>
              <a:rPr lang="en-US" sz="900" dirty="0" smtClean="0">
                <a:solidFill>
                  <a:prstClr val="black"/>
                </a:solidFill>
                <a:latin typeface="Arial" pitchFamily="34" charset="0"/>
                <a:cs typeface="Arial" pitchFamily="34" charset="0"/>
              </a:rPr>
              <a:t>Boyd Padgett, Louisiana State University</a:t>
            </a:r>
            <a:endParaRPr lang="en-US" sz="9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New challenges - U.S. outbreaks</a:t>
            </a:r>
            <a:endParaRPr lang="en-US" dirty="0"/>
          </a:p>
        </p:txBody>
      </p:sp>
      <p:sp>
        <p:nvSpPr>
          <p:cNvPr id="3" name="Content Placeholder 2"/>
          <p:cNvSpPr>
            <a:spLocks noGrp="1"/>
          </p:cNvSpPr>
          <p:nvPr>
            <p:ph idx="1"/>
          </p:nvPr>
        </p:nvSpPr>
        <p:spPr>
          <a:xfrm>
            <a:off x="228600" y="1219200"/>
            <a:ext cx="5791200" cy="4754563"/>
          </a:xfrm>
        </p:spPr>
        <p:txBody>
          <a:bodyPr/>
          <a:lstStyle/>
          <a:p>
            <a:pPr marL="457200" lvl="1" indent="0">
              <a:spcAft>
                <a:spcPts val="600"/>
              </a:spcAft>
              <a:buNone/>
            </a:pPr>
            <a:endParaRPr lang="en-US" sz="800" dirty="0" smtClean="0"/>
          </a:p>
          <a:p>
            <a:pPr lvl="1">
              <a:spcAft>
                <a:spcPts val="600"/>
              </a:spcAft>
              <a:buFont typeface="Arial" pitchFamily="34" charset="0"/>
              <a:buChar char="•"/>
            </a:pPr>
            <a:r>
              <a:rPr lang="en-US" dirty="0"/>
              <a:t>Stem rust is changing to overcome plant resistance.</a:t>
            </a:r>
          </a:p>
          <a:p>
            <a:pPr lvl="1">
              <a:spcAft>
                <a:spcPts val="600"/>
              </a:spcAft>
              <a:buFont typeface="Arial" pitchFamily="34" charset="0"/>
              <a:buChar char="•"/>
            </a:pPr>
            <a:r>
              <a:rPr lang="en-US" dirty="0" smtClean="0"/>
              <a:t>In 1985-1986, localized outbreaks</a:t>
            </a:r>
            <a:br>
              <a:rPr lang="en-US" dirty="0" smtClean="0"/>
            </a:br>
            <a:r>
              <a:rPr lang="en-US" dirty="0" smtClean="0"/>
              <a:t>affected wheat production the </a:t>
            </a:r>
            <a:br>
              <a:rPr lang="en-US" dirty="0" smtClean="0"/>
            </a:br>
            <a:r>
              <a:rPr lang="en-US" dirty="0" smtClean="0"/>
              <a:t>southern Great Plains.</a:t>
            </a:r>
          </a:p>
          <a:p>
            <a:pPr lvl="1">
              <a:spcAft>
                <a:spcPts val="600"/>
              </a:spcAft>
              <a:buFont typeface="Arial" pitchFamily="34" charset="0"/>
              <a:buChar char="•"/>
            </a:pPr>
            <a:r>
              <a:rPr lang="en-US" dirty="0" smtClean="0"/>
              <a:t>Localized outbreaks on barley </a:t>
            </a:r>
            <a:br>
              <a:rPr lang="en-US" dirty="0" smtClean="0"/>
            </a:br>
            <a:r>
              <a:rPr lang="en-US" dirty="0" smtClean="0"/>
              <a:t>with recent epidemics occurring </a:t>
            </a:r>
            <a:br>
              <a:rPr lang="en-US" dirty="0" smtClean="0"/>
            </a:br>
            <a:r>
              <a:rPr lang="en-US" dirty="0" smtClean="0"/>
              <a:t>in the northern Great Plains in </a:t>
            </a:r>
            <a:br>
              <a:rPr lang="en-US" dirty="0" smtClean="0"/>
            </a:br>
            <a:r>
              <a:rPr lang="en-US" dirty="0" smtClean="0"/>
              <a:t>1989 and early 1990’s.</a:t>
            </a:r>
          </a:p>
          <a:p>
            <a:pPr>
              <a:buNone/>
            </a:pPr>
            <a:endParaRPr lang="en-US" dirty="0"/>
          </a:p>
        </p:txBody>
      </p:sp>
      <p:pic>
        <p:nvPicPr>
          <p:cNvPr id="5" name="Picture 4" descr="WVTstemrust2007 006_Padgtett_LSU.jpg"/>
          <p:cNvPicPr>
            <a:picLocks noChangeAspect="1"/>
          </p:cNvPicPr>
          <p:nvPr/>
        </p:nvPicPr>
        <p:blipFill>
          <a:blip r:embed="rId3" cstate="print"/>
          <a:srcRect l="29167" r="36667" b="26250"/>
          <a:stretch>
            <a:fillRect/>
          </a:stretch>
        </p:blipFill>
        <p:spPr>
          <a:xfrm>
            <a:off x="6096000" y="1524000"/>
            <a:ext cx="2819400" cy="4057185"/>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8" name="Rectangle 7"/>
          <p:cNvSpPr/>
          <p:nvPr/>
        </p:nvSpPr>
        <p:spPr>
          <a:xfrm>
            <a:off x="457200" y="6248400"/>
            <a:ext cx="4572000" cy="230832"/>
          </a:xfrm>
          <a:prstGeom prst="rect">
            <a:avLst/>
          </a:prstGeom>
        </p:spPr>
        <p:txBody>
          <a:bodyPr>
            <a:spAutoFit/>
          </a:bodyPr>
          <a:lstStyle/>
          <a:p>
            <a:pPr lvl="0"/>
            <a:r>
              <a:rPr lang="en-US" sz="900" dirty="0">
                <a:solidFill>
                  <a:prstClr val="black"/>
                </a:solidFill>
                <a:latin typeface="Arial" pitchFamily="34" charset="0"/>
                <a:cs typeface="Arial" pitchFamily="34" charset="0"/>
              </a:rPr>
              <a:t>Image Citation:  </a:t>
            </a:r>
            <a:r>
              <a:rPr lang="en-US" sz="900" dirty="0" smtClean="0">
                <a:solidFill>
                  <a:prstClr val="black"/>
                </a:solidFill>
                <a:latin typeface="Arial" pitchFamily="34" charset="0"/>
                <a:cs typeface="Arial" pitchFamily="34" charset="0"/>
              </a:rPr>
              <a:t>Boyd Padgett, Louisiana State University</a:t>
            </a:r>
            <a:endParaRPr lang="en-US" sz="9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dirty="0" smtClean="0"/>
              <a:t>New challenges: Ug99</a:t>
            </a:r>
            <a:endParaRPr lang="en-US" dirty="0"/>
          </a:p>
        </p:txBody>
      </p:sp>
      <p:sp>
        <p:nvSpPr>
          <p:cNvPr id="3" name="Content Placeholder 2"/>
          <p:cNvSpPr>
            <a:spLocks noGrp="1"/>
          </p:cNvSpPr>
          <p:nvPr>
            <p:ph idx="1"/>
          </p:nvPr>
        </p:nvSpPr>
        <p:spPr/>
        <p:txBody>
          <a:bodyPr/>
          <a:lstStyle/>
          <a:p>
            <a:pPr marL="457200" indent="-457200">
              <a:buFont typeface="Arial" pitchFamily="34" charset="0"/>
              <a:buChar char="•"/>
            </a:pPr>
            <a:r>
              <a:rPr lang="en-US" sz="2800" dirty="0"/>
              <a:t>New genetic variant discovered in Uganda in 1999.</a:t>
            </a:r>
          </a:p>
          <a:p>
            <a:pPr marL="457200" indent="-457200">
              <a:buFont typeface="Arial" pitchFamily="34" charset="0"/>
              <a:buChar char="•"/>
            </a:pPr>
            <a:endParaRPr lang="en-US" sz="2800" dirty="0"/>
          </a:p>
          <a:p>
            <a:pPr marL="457200" indent="-457200">
              <a:buFont typeface="Arial" pitchFamily="34" charset="0"/>
              <a:buChar char="•"/>
            </a:pPr>
            <a:r>
              <a:rPr lang="en-US" sz="2800" dirty="0"/>
              <a:t>Overcomes the resistance provided by Sr31 gene.</a:t>
            </a:r>
          </a:p>
          <a:p>
            <a:pPr marL="457200" indent="-457200">
              <a:buFont typeface="Arial" pitchFamily="34" charset="0"/>
              <a:buChar char="•"/>
            </a:pPr>
            <a:endParaRPr lang="en-US" sz="2800" dirty="0"/>
          </a:p>
          <a:p>
            <a:pPr marL="457200" indent="-457200">
              <a:buFont typeface="Arial" pitchFamily="34" charset="0"/>
              <a:buChar char="•"/>
            </a:pPr>
            <a:r>
              <a:rPr lang="en-US" sz="2800" dirty="0"/>
              <a:t>Spread to Kenya, Ethiopia, Iran, Yemen.</a:t>
            </a:r>
          </a:p>
          <a:p>
            <a:pPr marL="457200" indent="-457200">
              <a:buFont typeface="Arial" pitchFamily="34" charset="0"/>
              <a:buChar char="•"/>
            </a:pPr>
            <a:endParaRPr lang="en-US" sz="2800" dirty="0"/>
          </a:p>
          <a:p>
            <a:pPr marL="457200" indent="-457200">
              <a:buFont typeface="Arial" pitchFamily="34" charset="0"/>
              <a:buChar char="•"/>
            </a:pPr>
            <a:r>
              <a:rPr lang="en-US" sz="2800" dirty="0"/>
              <a:t>New variants continue to evolve and overcome resistance provided by other genes (</a:t>
            </a:r>
            <a:r>
              <a:rPr lang="en-US" sz="2800" dirty="0" smtClean="0"/>
              <a:t>Sr24, Sr36).</a:t>
            </a:r>
            <a:endParaRPr lang="en-US" sz="2800" dirty="0"/>
          </a:p>
          <a:p>
            <a:endParaRPr lang="en-US" dirty="0"/>
          </a:p>
        </p:txBody>
      </p:sp>
    </p:spTree>
    <p:extLst>
      <p:ext uri="{BB962C8B-B14F-4D97-AF65-F5344CB8AC3E}">
        <p14:creationId xmlns:p14="http://schemas.microsoft.com/office/powerpoint/2010/main" val="774809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smtClean="0"/>
              <a:t>New challenges: Ug99 continued</a:t>
            </a:r>
            <a:endParaRPr lang="en-US" dirty="0"/>
          </a:p>
        </p:txBody>
      </p:sp>
      <p:sp>
        <p:nvSpPr>
          <p:cNvPr id="3" name="Content Placeholder 2"/>
          <p:cNvSpPr>
            <a:spLocks noGrp="1"/>
          </p:cNvSpPr>
          <p:nvPr>
            <p:ph idx="1"/>
          </p:nvPr>
        </p:nvSpPr>
        <p:spPr>
          <a:xfrm>
            <a:off x="457200" y="1219201"/>
            <a:ext cx="8229600" cy="1676400"/>
          </a:xfrm>
        </p:spPr>
        <p:txBody>
          <a:bodyPr/>
          <a:lstStyle/>
          <a:p>
            <a:pPr marL="0" indent="0">
              <a:buNone/>
            </a:pPr>
            <a:r>
              <a:rPr lang="en-US" sz="2800" dirty="0"/>
              <a:t>Previous rust epidemics suggest a continued spread through Africa, the Middle East, and Asia…and North America in the next decade. </a:t>
            </a:r>
          </a:p>
          <a:p>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74" y="3048000"/>
            <a:ext cx="4729546" cy="2863037"/>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6" name="Rectangle 15"/>
          <p:cNvSpPr/>
          <p:nvPr/>
        </p:nvSpPr>
        <p:spPr>
          <a:xfrm>
            <a:off x="261452" y="5943600"/>
            <a:ext cx="3548548" cy="276999"/>
          </a:xfrm>
          <a:prstGeom prst="rect">
            <a:avLst/>
          </a:prstGeom>
        </p:spPr>
        <p:txBody>
          <a:bodyPr wrap="square">
            <a:spAutoFit/>
          </a:bodyPr>
          <a:lstStyle/>
          <a:p>
            <a:r>
              <a:rPr lang="en-US" sz="1200" b="1" dirty="0" smtClean="0"/>
              <a:t>Rust spores blown into the air during harvest.</a:t>
            </a:r>
            <a:endParaRPr lang="en-US" sz="1200" b="1"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3162300"/>
            <a:ext cx="3600450" cy="2628900"/>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9" name="Rectangle 18"/>
          <p:cNvSpPr/>
          <p:nvPr/>
        </p:nvSpPr>
        <p:spPr>
          <a:xfrm>
            <a:off x="381000" y="6324600"/>
            <a:ext cx="4572000" cy="369332"/>
          </a:xfrm>
          <a:prstGeom prst="rect">
            <a:avLst/>
          </a:prstGeom>
        </p:spPr>
        <p:txBody>
          <a:bodyPr>
            <a:spAutoFit/>
          </a:bodyPr>
          <a:lstStyle/>
          <a:p>
            <a:r>
              <a:rPr lang="en-US" sz="900" dirty="0" smtClean="0">
                <a:latin typeface="Arial" pitchFamily="34" charset="0"/>
                <a:cs typeface="Arial" pitchFamily="34" charset="0"/>
              </a:rPr>
              <a:t>Image Citations:  </a:t>
            </a:r>
            <a:r>
              <a:rPr lang="en-US" sz="900" dirty="0">
                <a:latin typeface="Arial" pitchFamily="34" charset="0"/>
                <a:cs typeface="Arial" pitchFamily="34" charset="0"/>
              </a:rPr>
              <a:t>United States Department of Agriculture, Agricultural Research Service</a:t>
            </a:r>
          </a:p>
        </p:txBody>
      </p:sp>
    </p:spTree>
    <p:extLst>
      <p:ext uri="{BB962C8B-B14F-4D97-AF65-F5344CB8AC3E}">
        <p14:creationId xmlns:p14="http://schemas.microsoft.com/office/powerpoint/2010/main" val="975047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90600"/>
          </a:xfrm>
        </p:spPr>
        <p:txBody>
          <a:bodyPr/>
          <a:lstStyle/>
          <a:p>
            <a:r>
              <a:rPr lang="en-US" dirty="0" smtClean="0"/>
              <a:t>Why an issue?  Global wheat picture</a:t>
            </a:r>
            <a:endParaRPr lang="en-US" dirty="0"/>
          </a:p>
        </p:txBody>
      </p:sp>
      <p:sp>
        <p:nvSpPr>
          <p:cNvPr id="5" name="Content Placeholder 4"/>
          <p:cNvSpPr>
            <a:spLocks noGrp="1"/>
          </p:cNvSpPr>
          <p:nvPr>
            <p:ph idx="1"/>
          </p:nvPr>
        </p:nvSpPr>
        <p:spPr>
          <a:xfrm>
            <a:off x="457200" y="990600"/>
            <a:ext cx="8458200" cy="5564832"/>
          </a:xfrm>
        </p:spPr>
        <p:txBody>
          <a:bodyPr/>
          <a:lstStyle/>
          <a:p>
            <a:pPr marL="457200" indent="-457200">
              <a:buFont typeface="Arial" pitchFamily="34" charset="0"/>
              <a:buChar char="•"/>
            </a:pPr>
            <a:r>
              <a:rPr lang="en-US" dirty="0"/>
              <a:t>More wheat is </a:t>
            </a:r>
            <a:r>
              <a:rPr lang="en-US" dirty="0" smtClean="0"/>
              <a:t>grown</a:t>
            </a:r>
            <a:r>
              <a:rPr lang="en-US" dirty="0"/>
              <a:t> </a:t>
            </a:r>
            <a:r>
              <a:rPr lang="en-US" dirty="0" smtClean="0"/>
              <a:t>than </a:t>
            </a:r>
            <a:r>
              <a:rPr lang="en-US" dirty="0"/>
              <a:t>any other crop</a:t>
            </a:r>
            <a:r>
              <a:rPr lang="en-US" dirty="0" smtClean="0"/>
              <a:t>.</a:t>
            </a:r>
            <a:endParaRPr lang="en-US" sz="800" dirty="0"/>
          </a:p>
          <a:p>
            <a:pPr marL="457200" indent="-457200">
              <a:buFont typeface="Arial" pitchFamily="34" charset="0"/>
              <a:buChar char="•"/>
            </a:pPr>
            <a:r>
              <a:rPr lang="en-US" dirty="0"/>
              <a:t>Most </a:t>
            </a:r>
            <a:r>
              <a:rPr lang="en-US" dirty="0" smtClean="0"/>
              <a:t>important food</a:t>
            </a:r>
            <a:r>
              <a:rPr lang="en-US" dirty="0"/>
              <a:t> </a:t>
            </a:r>
            <a:r>
              <a:rPr lang="en-US" dirty="0" smtClean="0"/>
              <a:t>grain </a:t>
            </a:r>
            <a:r>
              <a:rPr lang="en-US" dirty="0"/>
              <a:t>source</a:t>
            </a:r>
            <a:r>
              <a:rPr lang="en-US" dirty="0" smtClean="0"/>
              <a:t>.</a:t>
            </a:r>
            <a:endParaRPr lang="en-US" sz="800" dirty="0"/>
          </a:p>
          <a:p>
            <a:pPr marL="457200" indent="-457200">
              <a:buFont typeface="Arial" pitchFamily="34" charset="0"/>
              <a:buChar char="•"/>
            </a:pPr>
            <a:r>
              <a:rPr lang="en-US" dirty="0" smtClean="0"/>
              <a:t>675 </a:t>
            </a:r>
            <a:r>
              <a:rPr lang="en-US" dirty="0"/>
              <a:t>million </a:t>
            </a:r>
            <a:r>
              <a:rPr lang="en-US" dirty="0" smtClean="0"/>
              <a:t>tons or 11,266,667 bushels in 2011.</a:t>
            </a:r>
            <a:endParaRPr lang="en-US" sz="800" dirty="0"/>
          </a:p>
          <a:p>
            <a:pPr marL="457200" indent="-457200">
              <a:buFont typeface="Arial" pitchFamily="34" charset="0"/>
              <a:buChar char="•"/>
            </a:pPr>
            <a:r>
              <a:rPr lang="en-US" dirty="0"/>
              <a:t>108 million </a:t>
            </a:r>
            <a:r>
              <a:rPr lang="en-US" dirty="0" smtClean="0"/>
              <a:t>tons or 1.8 million bushels were</a:t>
            </a:r>
            <a:r>
              <a:rPr lang="en-US" dirty="0"/>
              <a:t/>
            </a:r>
            <a:br>
              <a:rPr lang="en-US" dirty="0"/>
            </a:br>
            <a:r>
              <a:rPr lang="en-US" dirty="0" smtClean="0"/>
              <a:t> </a:t>
            </a:r>
            <a:r>
              <a:rPr lang="en-US" dirty="0"/>
              <a:t>imported into developing countries</a:t>
            </a:r>
            <a:r>
              <a:rPr lang="en-US" dirty="0" smtClean="0"/>
              <a:t>.</a:t>
            </a:r>
            <a:r>
              <a:rPr lang="en-US" sz="2800" dirty="0" smtClean="0">
                <a:solidFill>
                  <a:srgbClr val="FF0000"/>
                </a:solidFill>
              </a:rPr>
              <a:t> </a:t>
            </a:r>
            <a:endParaRPr lang="en-US" sz="800" dirty="0" smtClean="0">
              <a:solidFill>
                <a:srgbClr val="FF0000"/>
              </a:solidFill>
            </a:endParaRPr>
          </a:p>
          <a:p>
            <a:pPr marL="457200" indent="-457200">
              <a:buFont typeface="Arial" pitchFamily="34" charset="0"/>
              <a:buChar char="•"/>
            </a:pPr>
            <a:r>
              <a:rPr lang="en-US" dirty="0" smtClean="0"/>
              <a:t>Few </a:t>
            </a:r>
            <a:r>
              <a:rPr lang="en-US" dirty="0"/>
              <a:t>of the current </a:t>
            </a:r>
            <a:r>
              <a:rPr lang="en-US" dirty="0" smtClean="0"/>
              <a:t>cultivars </a:t>
            </a:r>
            <a:r>
              <a:rPr lang="en-US" dirty="0"/>
              <a:t>grown are </a:t>
            </a:r>
            <a:r>
              <a:rPr lang="en-US" dirty="0" smtClean="0"/>
              <a:t>resistant </a:t>
            </a:r>
            <a:r>
              <a:rPr lang="en-US" dirty="0"/>
              <a:t>to Ug99!</a:t>
            </a:r>
          </a:p>
          <a:p>
            <a:endParaRPr lang="en-US" dirty="0"/>
          </a:p>
        </p:txBody>
      </p:sp>
      <p:sp>
        <p:nvSpPr>
          <p:cNvPr id="8" name="Rectangle 7"/>
          <p:cNvSpPr/>
          <p:nvPr/>
        </p:nvSpPr>
        <p:spPr>
          <a:xfrm>
            <a:off x="152400" y="6477000"/>
            <a:ext cx="4572000" cy="230832"/>
          </a:xfrm>
          <a:prstGeom prst="rect">
            <a:avLst/>
          </a:prstGeom>
        </p:spPr>
        <p:txBody>
          <a:bodyPr>
            <a:spAutoFit/>
          </a:bodyPr>
          <a:lstStyle/>
          <a:p>
            <a:r>
              <a:rPr lang="en-US" sz="900" dirty="0" smtClean="0">
                <a:latin typeface="Arial" pitchFamily="34" charset="0"/>
                <a:cs typeface="Arial" pitchFamily="34" charset="0"/>
              </a:rPr>
              <a:t>Image Citation:  Food and Agricultural Organization of the United Nations</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3763182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Why an issue-  U.S. wheat picture</a:t>
            </a:r>
            <a:endParaRPr lang="en-US" dirty="0"/>
          </a:p>
        </p:txBody>
      </p:sp>
      <p:sp>
        <p:nvSpPr>
          <p:cNvPr id="4" name="Content Placeholder 3"/>
          <p:cNvSpPr>
            <a:spLocks noGrp="1"/>
          </p:cNvSpPr>
          <p:nvPr>
            <p:ph idx="1"/>
          </p:nvPr>
        </p:nvSpPr>
        <p:spPr>
          <a:xfrm>
            <a:off x="457200" y="1295400"/>
            <a:ext cx="8229600" cy="4525963"/>
          </a:xfrm>
        </p:spPr>
        <p:txBody>
          <a:bodyPr/>
          <a:lstStyle/>
          <a:p>
            <a:pPr marL="457200" indent="-457200">
              <a:buFont typeface="Arial" pitchFamily="34" charset="0"/>
              <a:buChar char="•"/>
            </a:pPr>
            <a:r>
              <a:rPr lang="en-US" dirty="0"/>
              <a:t>Important producer of wheat- fourth largest in the world</a:t>
            </a:r>
            <a:r>
              <a:rPr lang="en-US" dirty="0" smtClean="0"/>
              <a:t>.</a:t>
            </a:r>
            <a:endParaRPr lang="en-US" dirty="0"/>
          </a:p>
          <a:p>
            <a:pPr marL="457200" indent="-457200">
              <a:buFont typeface="Arial" pitchFamily="34" charset="0"/>
              <a:buChar char="•"/>
            </a:pPr>
            <a:r>
              <a:rPr lang="en-US" dirty="0"/>
              <a:t>Third largest food crop in U.S. in acreage and gross farm receipts</a:t>
            </a:r>
            <a:r>
              <a:rPr lang="en-US" dirty="0" smtClean="0"/>
              <a:t>.</a:t>
            </a:r>
            <a:endParaRPr lang="en-US" dirty="0"/>
          </a:p>
          <a:p>
            <a:pPr marL="457200" indent="-457200">
              <a:buFont typeface="Arial" pitchFamily="34" charset="0"/>
              <a:buChar char="•"/>
            </a:pPr>
            <a:r>
              <a:rPr lang="en-US" dirty="0"/>
              <a:t>45 million acres harvested = 2 billion bushels each year</a:t>
            </a:r>
            <a:r>
              <a:rPr lang="en-US" dirty="0" smtClean="0"/>
              <a:t>.</a:t>
            </a:r>
            <a:endParaRPr lang="en-US" dirty="0"/>
          </a:p>
          <a:p>
            <a:pPr marL="457200" indent="-457200">
              <a:buFont typeface="Arial" pitchFamily="34" charset="0"/>
              <a:buChar char="•"/>
            </a:pPr>
            <a:r>
              <a:rPr lang="en-US" dirty="0"/>
              <a:t>Over half of U.S. wheat crop is exported</a:t>
            </a:r>
            <a:r>
              <a:rPr lang="en-US" dirty="0" smtClean="0"/>
              <a:t>.</a:t>
            </a:r>
            <a:endParaRPr lang="en-US" dirty="0"/>
          </a:p>
          <a:p>
            <a:pPr marL="457200" indent="-457200">
              <a:buFont typeface="Arial" pitchFamily="34" charset="0"/>
              <a:buChar char="•"/>
            </a:pPr>
            <a:r>
              <a:rPr lang="en-US" dirty="0"/>
              <a:t>240,000 farms = </a:t>
            </a:r>
            <a:r>
              <a:rPr lang="en-US" dirty="0" smtClean="0"/>
              <a:t> $14 </a:t>
            </a:r>
            <a:r>
              <a:rPr lang="en-US" dirty="0"/>
              <a:t>billion </a:t>
            </a:r>
            <a:r>
              <a:rPr lang="en-US" dirty="0" smtClean="0"/>
              <a:t>industry</a:t>
            </a:r>
            <a:r>
              <a:rPr lang="en-US" dirty="0"/>
              <a:t>.</a:t>
            </a:r>
          </a:p>
          <a:p>
            <a:endParaRPr lang="en-US" dirty="0"/>
          </a:p>
        </p:txBody>
      </p:sp>
    </p:spTree>
    <p:extLst>
      <p:ext uri="{BB962C8B-B14F-4D97-AF65-F5344CB8AC3E}">
        <p14:creationId xmlns:p14="http://schemas.microsoft.com/office/powerpoint/2010/main" val="2210489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371600"/>
            <a:ext cx="8229600" cy="4876800"/>
          </a:xfrm>
        </p:spPr>
        <p:txBody>
          <a:bodyPr/>
          <a:lstStyle/>
          <a:p>
            <a:pPr marL="0" indent="0">
              <a:buNone/>
            </a:pPr>
            <a:r>
              <a:rPr lang="en-US" dirty="0" smtClean="0"/>
              <a:t>Recognition</a:t>
            </a:r>
          </a:p>
          <a:p>
            <a:pPr marL="857250" lvl="1" indent="-457200">
              <a:buFont typeface="Arial" pitchFamily="34" charset="0"/>
              <a:buChar char="•"/>
            </a:pPr>
            <a:r>
              <a:rPr lang="en-US" dirty="0" smtClean="0"/>
              <a:t>biology and characteristics</a:t>
            </a:r>
          </a:p>
          <a:p>
            <a:pPr marL="0" indent="0">
              <a:buNone/>
            </a:pPr>
            <a:r>
              <a:rPr lang="en-US" dirty="0" smtClean="0"/>
              <a:t>Risk</a:t>
            </a:r>
          </a:p>
          <a:p>
            <a:pPr marL="857250" lvl="1" indent="-457200">
              <a:buFont typeface="Arial" pitchFamily="34" charset="0"/>
              <a:buChar char="•"/>
            </a:pPr>
            <a:r>
              <a:rPr lang="en-US" dirty="0" smtClean="0"/>
              <a:t>Historical significance</a:t>
            </a:r>
          </a:p>
          <a:p>
            <a:pPr marL="857250" lvl="1" indent="-457200">
              <a:buFont typeface="Arial" pitchFamily="34" charset="0"/>
              <a:buChar char="•"/>
            </a:pPr>
            <a:r>
              <a:rPr lang="en-US" dirty="0" smtClean="0"/>
              <a:t>New challenges: Ug99</a:t>
            </a:r>
          </a:p>
          <a:p>
            <a:pPr marL="857250" lvl="1" indent="-457200">
              <a:buFont typeface="Arial" pitchFamily="34" charset="0"/>
              <a:buChar char="•"/>
            </a:pPr>
            <a:r>
              <a:rPr lang="en-US" dirty="0" smtClean="0"/>
              <a:t>Current status</a:t>
            </a:r>
          </a:p>
          <a:p>
            <a:pPr marL="0" indent="0">
              <a:buNone/>
            </a:pPr>
            <a:r>
              <a:rPr lang="en-US" dirty="0" smtClean="0"/>
              <a:t>Response</a:t>
            </a:r>
          </a:p>
          <a:p>
            <a:pPr marL="857250" lvl="1" indent="-457200">
              <a:buFont typeface="Arial" pitchFamily="34" charset="0"/>
              <a:buChar char="•"/>
            </a:pPr>
            <a:r>
              <a:rPr lang="en-US" dirty="0" smtClean="0"/>
              <a:t>How to look for stem rust</a:t>
            </a:r>
          </a:p>
          <a:p>
            <a:pPr marL="857250" lvl="1" indent="-457200">
              <a:buFont typeface="Arial" pitchFamily="34" charset="0"/>
              <a:buChar char="•"/>
            </a:pPr>
            <a:r>
              <a:rPr lang="en-US" dirty="0" smtClean="0"/>
              <a:t>How to report stem rust</a:t>
            </a:r>
            <a:endParaRPr lang="en-US" dirty="0"/>
          </a:p>
        </p:txBody>
      </p:sp>
      <p:sp>
        <p:nvSpPr>
          <p:cNvPr id="6" name="Rounded Rectangle 5"/>
          <p:cNvSpPr/>
          <p:nvPr/>
        </p:nvSpPr>
        <p:spPr>
          <a:xfrm>
            <a:off x="5029200" y="2362200"/>
            <a:ext cx="3885079" cy="2819400"/>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200" y="152400"/>
            <a:ext cx="8229600" cy="838200"/>
          </a:xfrm>
        </p:spPr>
        <p:txBody>
          <a:bodyPr/>
          <a:lstStyle/>
          <a:p>
            <a:r>
              <a:rPr lang="en-US" dirty="0" smtClean="0"/>
              <a:t>Outline</a:t>
            </a:r>
            <a:endParaRPr lang="en-US" dirty="0"/>
          </a:p>
        </p:txBody>
      </p:sp>
    </p:spTree>
    <p:extLst>
      <p:ext uri="{BB962C8B-B14F-4D97-AF65-F5344CB8AC3E}">
        <p14:creationId xmlns:p14="http://schemas.microsoft.com/office/powerpoint/2010/main" val="557842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Current Estimate of Disease Risk</a:t>
            </a:r>
            <a:endParaRPr lang="en-US" dirty="0"/>
          </a:p>
        </p:txBody>
      </p:sp>
      <p:sp>
        <p:nvSpPr>
          <p:cNvPr id="6" name="Content Placeholder 5"/>
          <p:cNvSpPr>
            <a:spLocks noGrp="1"/>
          </p:cNvSpPr>
          <p:nvPr>
            <p:ph idx="1"/>
          </p:nvPr>
        </p:nvSpPr>
        <p:spPr>
          <a:xfrm>
            <a:off x="457200" y="1143000"/>
            <a:ext cx="8229600" cy="4525963"/>
          </a:xfrm>
        </p:spPr>
        <p:txBody>
          <a:bodyPr/>
          <a:lstStyle/>
          <a:p>
            <a:r>
              <a:rPr lang="en-US" sz="2800" dirty="0" smtClean="0"/>
              <a:t>Largest  wheat production = greatest risk.</a:t>
            </a:r>
          </a:p>
          <a:p>
            <a:r>
              <a:rPr lang="en-US" sz="2800" dirty="0" smtClean="0"/>
              <a:t>The fungus will survive in the south and blow north.</a:t>
            </a:r>
          </a:p>
          <a:p>
            <a:r>
              <a:rPr lang="en-US" sz="2800" dirty="0" smtClean="0"/>
              <a:t>Stem rust is important everywhere!</a:t>
            </a:r>
            <a:endParaRPr lang="en-US" sz="2800" dirty="0"/>
          </a:p>
        </p:txBody>
      </p:sp>
      <p:pic>
        <p:nvPicPr>
          <p:cNvPr id="4" name="Picture 3"/>
          <p:cNvPicPr>
            <a:picLocks noChangeAspect="1"/>
          </p:cNvPicPr>
          <p:nvPr/>
        </p:nvPicPr>
        <p:blipFill>
          <a:blip r:embed="rId3" cstate="print"/>
          <a:stretch>
            <a:fillRect/>
          </a:stretch>
        </p:blipFill>
        <p:spPr>
          <a:xfrm>
            <a:off x="381000" y="3137044"/>
            <a:ext cx="4537314" cy="3492356"/>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5089299" y="3272135"/>
            <a:ext cx="3445101" cy="461665"/>
          </a:xfrm>
          <a:prstGeom prst="rect">
            <a:avLst/>
          </a:prstGeom>
          <a:solidFill>
            <a:schemeClr val="bg1"/>
          </a:solidFill>
        </p:spPr>
        <p:txBody>
          <a:bodyPr wrap="square" rtlCol="0">
            <a:spAutoFit/>
          </a:bodyPr>
          <a:lstStyle/>
          <a:p>
            <a:r>
              <a:rPr lang="en-US" sz="1200" dirty="0" smtClean="0"/>
              <a:t>Red indicates the greatest possible loss. Blue areas have the lowest risk. No risk in gray.</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What scientists are doing</a:t>
            </a:r>
            <a:endParaRPr lang="en-US" dirty="0"/>
          </a:p>
        </p:txBody>
      </p:sp>
      <p:sp>
        <p:nvSpPr>
          <p:cNvPr id="6" name="Content Placeholder 5"/>
          <p:cNvSpPr>
            <a:spLocks noGrp="1"/>
          </p:cNvSpPr>
          <p:nvPr>
            <p:ph idx="1"/>
          </p:nvPr>
        </p:nvSpPr>
        <p:spPr>
          <a:xfrm>
            <a:off x="457200" y="1371600"/>
            <a:ext cx="8229600" cy="4525963"/>
          </a:xfrm>
        </p:spPr>
        <p:txBody>
          <a:bodyPr/>
          <a:lstStyle/>
          <a:p>
            <a:pPr>
              <a:buFont typeface="Arial" pitchFamily="34" charset="0"/>
              <a:buChar char="•"/>
            </a:pPr>
            <a:r>
              <a:rPr lang="en-US" sz="2800" dirty="0"/>
              <a:t>Monitoring stem rust disease around the world with the </a:t>
            </a:r>
            <a:r>
              <a:rPr lang="en-US" sz="2800" dirty="0" smtClean="0"/>
              <a:t> Global Cereal Rust Monitoring System.</a:t>
            </a:r>
          </a:p>
          <a:p>
            <a:pPr>
              <a:buFont typeface="Arial" pitchFamily="34" charset="0"/>
              <a:buChar char="•"/>
            </a:pPr>
            <a:endParaRPr lang="en-US" sz="2800" dirty="0" smtClean="0"/>
          </a:p>
          <a:p>
            <a:pPr>
              <a:buFont typeface="Arial" pitchFamily="34" charset="0"/>
              <a:buChar char="•"/>
            </a:pPr>
            <a:r>
              <a:rPr lang="en-US" sz="2800" dirty="0" smtClean="0"/>
              <a:t>Screening varieties for resistance to Ug99 and other races of stem rust.</a:t>
            </a:r>
          </a:p>
          <a:p>
            <a:pPr>
              <a:buFont typeface="Arial" pitchFamily="34" charset="0"/>
              <a:buChar char="•"/>
            </a:pPr>
            <a:endParaRPr lang="en-US" sz="2800" dirty="0" smtClean="0"/>
          </a:p>
          <a:p>
            <a:pPr>
              <a:buFont typeface="Arial" pitchFamily="34" charset="0"/>
              <a:buChar char="•"/>
            </a:pPr>
            <a:r>
              <a:rPr lang="en-US" sz="2800" dirty="0" smtClean="0"/>
              <a:t>Enhancing efforts to breed new resistance into high-yield cultivars.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08126" cy="1143000"/>
          </a:xfrm>
        </p:spPr>
        <p:txBody>
          <a:bodyPr/>
          <a:lstStyle/>
          <a:p>
            <a:pPr algn="l"/>
            <a:r>
              <a:rPr lang="en-US" dirty="0" smtClean="0"/>
              <a:t>Identifying and reporting</a:t>
            </a:r>
            <a:r>
              <a:rPr lang="en-US" dirty="0"/>
              <a:t> </a:t>
            </a:r>
            <a:r>
              <a:rPr lang="en-US" dirty="0" smtClean="0"/>
              <a:t>rust</a:t>
            </a:r>
            <a:endParaRPr lang="en-US" dirty="0"/>
          </a:p>
        </p:txBody>
      </p:sp>
      <p:sp>
        <p:nvSpPr>
          <p:cNvPr id="6" name="Content Placeholder 5"/>
          <p:cNvSpPr>
            <a:spLocks noGrp="1"/>
          </p:cNvSpPr>
          <p:nvPr>
            <p:ph idx="1"/>
          </p:nvPr>
        </p:nvSpPr>
        <p:spPr>
          <a:xfrm>
            <a:off x="381000" y="1219200"/>
            <a:ext cx="7696200" cy="4525963"/>
          </a:xfrm>
        </p:spPr>
        <p:txBody>
          <a:bodyPr/>
          <a:lstStyle/>
          <a:p>
            <a:r>
              <a:rPr lang="en-US" sz="2800" dirty="0" smtClean="0"/>
              <a:t>Early detection is important!</a:t>
            </a:r>
          </a:p>
          <a:p>
            <a:endParaRPr lang="en-US" sz="1000" dirty="0" smtClean="0"/>
          </a:p>
          <a:p>
            <a:r>
              <a:rPr lang="en-US" sz="2800" dirty="0" smtClean="0"/>
              <a:t>Recognize the threat, know the symptoms.</a:t>
            </a:r>
          </a:p>
          <a:p>
            <a:pPr marL="0" indent="0">
              <a:buNone/>
            </a:pPr>
            <a:r>
              <a:rPr lang="en-US" sz="2400" dirty="0" smtClean="0"/>
              <a:t>     - No symptoms until 7-15 days post-infection.</a:t>
            </a:r>
            <a:endParaRPr lang="en-US" sz="2400" dirty="0"/>
          </a:p>
          <a:p>
            <a:pPr marL="0" indent="0">
              <a:buNone/>
            </a:pPr>
            <a:r>
              <a:rPr lang="en-US" sz="2400" dirty="0" smtClean="0"/>
              <a:t>     - Early </a:t>
            </a:r>
            <a:r>
              <a:rPr lang="en-US" sz="2400" dirty="0"/>
              <a:t>on, oval or elongate lesions </a:t>
            </a:r>
            <a:r>
              <a:rPr lang="en-US" sz="2400" dirty="0" smtClean="0"/>
              <a:t>that</a:t>
            </a:r>
            <a:br>
              <a:rPr lang="en-US" sz="2400" dirty="0" smtClean="0"/>
            </a:br>
            <a:r>
              <a:rPr lang="en-US" sz="2400" dirty="0" smtClean="0"/>
              <a:t>        are reddish-brown </a:t>
            </a:r>
            <a:r>
              <a:rPr lang="en-US" sz="2400" dirty="0"/>
              <a:t>in color. </a:t>
            </a:r>
            <a:r>
              <a:rPr lang="en-US" dirty="0" smtClean="0"/>
              <a:t>   </a:t>
            </a:r>
          </a:p>
          <a:p>
            <a:pPr marL="0" indent="0">
              <a:buNone/>
            </a:pPr>
            <a:r>
              <a:rPr lang="en-US" sz="2400" dirty="0"/>
              <a:t> </a:t>
            </a:r>
            <a:r>
              <a:rPr lang="en-US" sz="2400" dirty="0" smtClean="0"/>
              <a:t>    - Progresses </a:t>
            </a:r>
            <a:r>
              <a:rPr lang="en-US" sz="2400" dirty="0"/>
              <a:t>to pustules that  </a:t>
            </a:r>
            <a:r>
              <a:rPr lang="en-US" sz="2400" dirty="0" smtClean="0"/>
              <a:t>produce </a:t>
            </a:r>
            <a:br>
              <a:rPr lang="en-US" sz="2400" dirty="0" smtClean="0"/>
            </a:br>
            <a:r>
              <a:rPr lang="en-US" sz="2400" dirty="0" smtClean="0"/>
              <a:t>        numerous black </a:t>
            </a:r>
            <a:r>
              <a:rPr lang="en-US" sz="2400" dirty="0"/>
              <a:t>sooty spores. </a:t>
            </a:r>
            <a:r>
              <a:rPr lang="en-US" sz="2400" dirty="0" smtClean="0"/>
              <a:t>    </a:t>
            </a:r>
          </a:p>
          <a:p>
            <a:pPr marL="0" indent="0">
              <a:buNone/>
            </a:pPr>
            <a:r>
              <a:rPr lang="en-US" sz="2400" dirty="0"/>
              <a:t> </a:t>
            </a:r>
            <a:r>
              <a:rPr lang="en-US" sz="2400" dirty="0" smtClean="0"/>
              <a:t>    - Can </a:t>
            </a:r>
            <a:r>
              <a:rPr lang="en-US" sz="2400" dirty="0"/>
              <a:t>result in lodging</a:t>
            </a:r>
            <a:r>
              <a:rPr lang="en-US" sz="2400" dirty="0" smtClean="0"/>
              <a:t>.</a:t>
            </a:r>
          </a:p>
          <a:p>
            <a:pPr marL="0" indent="0">
              <a:buNone/>
            </a:pPr>
            <a:endParaRPr lang="en-US" sz="1000" dirty="0"/>
          </a:p>
          <a:p>
            <a:r>
              <a:rPr lang="en-US" sz="2800" b="1" dirty="0"/>
              <a:t>Report all instances of suspected rust to your local extension agent!</a:t>
            </a:r>
          </a:p>
          <a:p>
            <a:endParaRPr lang="en-US" sz="2800" dirty="0" smtClean="0"/>
          </a:p>
          <a:p>
            <a:pPr lvl="1">
              <a:buFont typeface="Arial" pitchFamily="34" charset="0"/>
              <a:buChar char="•"/>
            </a:pPr>
            <a:endParaRPr lang="en-US" sz="24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048000"/>
            <a:ext cx="2876386" cy="1910742"/>
          </a:xfrm>
          <a:prstGeom prst="roundRect">
            <a:avLst>
              <a:gd name="adj" fmla="val 8594"/>
            </a:avLst>
          </a:prstGeom>
          <a:solidFill>
            <a:srgbClr val="FFFFFF">
              <a:shade val="85000"/>
            </a:srgbClr>
          </a:solidFill>
          <a:ln w="28575">
            <a:solidFill>
              <a:schemeClr val="tx1"/>
            </a:solidFill>
          </a:ln>
          <a:effectLst/>
        </p:spPr>
      </p:pic>
      <p:sp>
        <p:nvSpPr>
          <p:cNvPr id="15" name="Rectangle 14"/>
          <p:cNvSpPr/>
          <p:nvPr/>
        </p:nvSpPr>
        <p:spPr>
          <a:xfrm>
            <a:off x="381000" y="6440016"/>
            <a:ext cx="4572000" cy="369332"/>
          </a:xfrm>
          <a:prstGeom prst="rect">
            <a:avLst/>
          </a:prstGeom>
        </p:spPr>
        <p:txBody>
          <a:bodyPr>
            <a:spAutoFit/>
          </a:bodyPr>
          <a:lstStyle/>
          <a:p>
            <a:r>
              <a:rPr lang="en-US" sz="900" dirty="0" smtClean="0">
                <a:latin typeface="Arial" pitchFamily="34" charset="0"/>
                <a:cs typeface="Arial" pitchFamily="34" charset="0"/>
              </a:rPr>
              <a:t>Image Citations:  Top – Boyd Padgett, Louisiana State University, Bottom - </a:t>
            </a:r>
            <a:r>
              <a:rPr lang="en-US" sz="900" dirty="0">
                <a:latin typeface="Arial" pitchFamily="34" charset="0"/>
                <a:cs typeface="Arial" pitchFamily="34" charset="0"/>
              </a:rPr>
              <a:t>United States Department of Agriculture, Agricultural Research Service</a:t>
            </a:r>
          </a:p>
        </p:txBody>
      </p:sp>
      <p:pic>
        <p:nvPicPr>
          <p:cNvPr id="17" name="Picture 16" descr="P1010920_Padgett_LSU_on stems_epidermis tearing.JPG"/>
          <p:cNvPicPr>
            <a:picLocks noChangeAspect="1"/>
          </p:cNvPicPr>
          <p:nvPr/>
        </p:nvPicPr>
        <p:blipFill rotWithShape="1">
          <a:blip r:embed="rId4" cstate="print"/>
          <a:srcRect l="32180" t="22122" r="31915" b="20021"/>
          <a:stretch/>
        </p:blipFill>
        <p:spPr>
          <a:xfrm>
            <a:off x="7401882" y="157942"/>
            <a:ext cx="1265704" cy="2732315"/>
          </a:xfrm>
          <a:prstGeom prst="roundRect">
            <a:avLst>
              <a:gd name="adj" fmla="val 8594"/>
            </a:avLst>
          </a:prstGeom>
          <a:solidFill>
            <a:srgbClr val="FFFFFF">
              <a:shade val="85000"/>
            </a:srgbClr>
          </a:solidFill>
          <a:ln w="28575">
            <a:solidFill>
              <a:schemeClr val="tx1"/>
            </a:solidFill>
          </a:ln>
          <a:effectLst/>
        </p:spPr>
      </p:pic>
    </p:spTree>
    <p:extLst>
      <p:ext uri="{BB962C8B-B14F-4D97-AF65-F5344CB8AC3E}">
        <p14:creationId xmlns:p14="http://schemas.microsoft.com/office/powerpoint/2010/main" val="138973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p:spPr>
        <p:txBody>
          <a:bodyPr/>
          <a:lstStyle/>
          <a:p>
            <a:r>
              <a:rPr lang="en-US" dirty="0" smtClean="0"/>
              <a:t>Recognize the threat:</a:t>
            </a:r>
            <a:br>
              <a:rPr lang="en-US" dirty="0" smtClean="0"/>
            </a:br>
            <a:r>
              <a:rPr lang="en-US" dirty="0" smtClean="0"/>
              <a:t>Identification of Rust Diseases</a:t>
            </a:r>
            <a:endParaRPr lang="en-US" dirty="0"/>
          </a:p>
        </p:txBody>
      </p:sp>
      <p:sp>
        <p:nvSpPr>
          <p:cNvPr id="3" name="Content Placeholder 2"/>
          <p:cNvSpPr>
            <a:spLocks noGrp="1"/>
          </p:cNvSpPr>
          <p:nvPr>
            <p:ph idx="1"/>
          </p:nvPr>
        </p:nvSpPr>
        <p:spPr/>
        <p:txBody>
          <a:bodyPr>
            <a:normAutofit/>
          </a:bodyPr>
          <a:lstStyle/>
          <a:p>
            <a:pPr marL="0" indent="0">
              <a:spcBef>
                <a:spcPts val="0"/>
              </a:spcBef>
              <a:spcAft>
                <a:spcPts val="0"/>
              </a:spcAft>
              <a:buNone/>
            </a:pPr>
            <a:r>
              <a:rPr lang="en-US" sz="2800" dirty="0" smtClean="0"/>
              <a:t>There are three cereal rusts of concern:</a:t>
            </a:r>
          </a:p>
          <a:p>
            <a:pPr>
              <a:spcBef>
                <a:spcPts val="0"/>
              </a:spcBef>
              <a:spcAft>
                <a:spcPts val="0"/>
              </a:spcAft>
            </a:pPr>
            <a:endParaRPr lang="en-US" dirty="0" smtClean="0"/>
          </a:p>
          <a:p>
            <a:pPr>
              <a:spcBef>
                <a:spcPts val="0"/>
              </a:spcBef>
              <a:spcAft>
                <a:spcPts val="0"/>
              </a:spcAft>
            </a:pPr>
            <a:endParaRPr lang="en-US" dirty="0" smtClean="0"/>
          </a:p>
          <a:p>
            <a:pPr>
              <a:spcBef>
                <a:spcPts val="0"/>
              </a:spcBef>
              <a:spcAft>
                <a:spcPts val="0"/>
              </a:spcAft>
            </a:pPr>
            <a:endParaRPr lang="en-US" dirty="0" smtClean="0"/>
          </a:p>
          <a:p>
            <a:pPr>
              <a:spcBef>
                <a:spcPts val="0"/>
              </a:spcBef>
              <a:spcAft>
                <a:spcPts val="0"/>
              </a:spcAft>
            </a:pPr>
            <a:endParaRPr lang="en-US" dirty="0" smtClean="0"/>
          </a:p>
          <a:p>
            <a:pPr>
              <a:spcBef>
                <a:spcPts val="0"/>
              </a:spcBef>
              <a:spcAft>
                <a:spcPts val="0"/>
              </a:spcAft>
            </a:pPr>
            <a:endParaRPr lang="en-US" dirty="0" smtClean="0"/>
          </a:p>
          <a:p>
            <a:pPr>
              <a:spcBef>
                <a:spcPts val="0"/>
              </a:spcBef>
              <a:spcAft>
                <a:spcPts val="0"/>
              </a:spcAft>
            </a:pPr>
            <a:endParaRPr lang="en-US" dirty="0" smtClean="0"/>
          </a:p>
          <a:p>
            <a:pPr>
              <a:spcBef>
                <a:spcPts val="0"/>
              </a:spcBef>
              <a:spcAft>
                <a:spcPts val="0"/>
              </a:spcAft>
            </a:pPr>
            <a:endParaRPr lang="en-US" dirty="0" smtClean="0"/>
          </a:p>
          <a:p>
            <a:pPr>
              <a:spcBef>
                <a:spcPts val="0"/>
              </a:spcBef>
              <a:spcAft>
                <a:spcPts val="0"/>
              </a:spcAft>
            </a:pPr>
            <a:endParaRPr lang="en-US" sz="2800" dirty="0" smtClean="0"/>
          </a:p>
        </p:txBody>
      </p:sp>
      <p:sp>
        <p:nvSpPr>
          <p:cNvPr id="20" name="Rectangle 19"/>
          <p:cNvSpPr/>
          <p:nvPr/>
        </p:nvSpPr>
        <p:spPr>
          <a:xfrm>
            <a:off x="381000" y="6440016"/>
            <a:ext cx="4572000" cy="230832"/>
          </a:xfrm>
          <a:prstGeom prst="rect">
            <a:avLst/>
          </a:prstGeom>
        </p:spPr>
        <p:txBody>
          <a:bodyPr>
            <a:spAutoFit/>
          </a:bodyPr>
          <a:lstStyle/>
          <a:p>
            <a:r>
              <a:rPr lang="en-US" sz="900" dirty="0" smtClean="0">
                <a:latin typeface="Arial" pitchFamily="34" charset="0"/>
                <a:cs typeface="Arial" pitchFamily="34" charset="0"/>
              </a:rPr>
              <a:t>Image Citation:  ??</a:t>
            </a:r>
            <a:endParaRPr lang="en-US" sz="900" dirty="0">
              <a:latin typeface="Arial" pitchFamily="34" charset="0"/>
              <a:cs typeface="Arial" pitchFamily="34" charset="0"/>
            </a:endParaRPr>
          </a:p>
        </p:txBody>
      </p:sp>
      <p:pic>
        <p:nvPicPr>
          <p:cNvPr id="6" name="Picture 2"/>
          <p:cNvPicPr>
            <a:picLocks noChangeAspect="1" noChangeArrowheads="1"/>
          </p:cNvPicPr>
          <p:nvPr/>
        </p:nvPicPr>
        <p:blipFill>
          <a:blip r:embed="rId3" cstate="print">
            <a:clrChange>
              <a:clrFrom>
                <a:srgbClr val="BDA673"/>
              </a:clrFrom>
              <a:clrTo>
                <a:srgbClr val="BDA673">
                  <a:alpha val="0"/>
                </a:srgbClr>
              </a:clrTo>
            </a:clrChange>
          </a:blip>
          <a:srcRect l="51613" t="37634" r="31965" b="8602"/>
          <a:stretch>
            <a:fillRect/>
          </a:stretch>
        </p:blipFill>
        <p:spPr bwMode="auto">
          <a:xfrm>
            <a:off x="1930263" y="2209800"/>
            <a:ext cx="1737360" cy="3102429"/>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5" name="Picture 2"/>
          <p:cNvPicPr>
            <a:picLocks noChangeAspect="1" noChangeArrowheads="1"/>
          </p:cNvPicPr>
          <p:nvPr/>
        </p:nvPicPr>
        <p:blipFill>
          <a:blip r:embed="rId4" cstate="print">
            <a:clrChange>
              <a:clrFrom>
                <a:srgbClr val="BDA673"/>
              </a:clrFrom>
              <a:clrTo>
                <a:srgbClr val="BDA673">
                  <a:alpha val="0"/>
                </a:srgbClr>
              </a:clrTo>
            </a:clrChange>
          </a:blip>
          <a:srcRect l="34018" t="41935" r="49560" b="4301"/>
          <a:stretch>
            <a:fillRect/>
          </a:stretch>
        </p:blipFill>
        <p:spPr bwMode="auto">
          <a:xfrm>
            <a:off x="3821108" y="2209328"/>
            <a:ext cx="1752600" cy="3129643"/>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9" name="TextBox 8"/>
          <p:cNvSpPr txBox="1"/>
          <p:nvPr/>
        </p:nvSpPr>
        <p:spPr>
          <a:xfrm>
            <a:off x="3933359" y="2221468"/>
            <a:ext cx="1590702" cy="369332"/>
          </a:xfrm>
          <a:prstGeom prst="rect">
            <a:avLst/>
          </a:prstGeom>
          <a:solidFill>
            <a:srgbClr val="FFE28F"/>
          </a:solidFill>
        </p:spPr>
        <p:txBody>
          <a:bodyPr wrap="square" rtlCol="0">
            <a:spAutoFit/>
          </a:bodyPr>
          <a:lstStyle/>
          <a:p>
            <a:r>
              <a:rPr lang="en-US" i="1" dirty="0" smtClean="0"/>
              <a:t>B.  Stripe Rust</a:t>
            </a:r>
            <a:endParaRPr lang="en-US" i="1" dirty="0"/>
          </a:p>
        </p:txBody>
      </p:sp>
      <p:pic>
        <p:nvPicPr>
          <p:cNvPr id="7" name="Picture 2"/>
          <p:cNvPicPr>
            <a:picLocks noChangeAspect="1" noChangeArrowheads="1"/>
          </p:cNvPicPr>
          <p:nvPr/>
        </p:nvPicPr>
        <p:blipFill>
          <a:blip r:embed="rId3" cstate="print">
            <a:clrChange>
              <a:clrFrom>
                <a:srgbClr val="BDA673"/>
              </a:clrFrom>
              <a:clrTo>
                <a:srgbClr val="BDA673">
                  <a:alpha val="0"/>
                </a:srgbClr>
              </a:clrTo>
            </a:clrChange>
          </a:blip>
          <a:srcRect l="34604" t="37634" r="48974" b="8602"/>
          <a:stretch>
            <a:fillRect/>
          </a:stretch>
        </p:blipFill>
        <p:spPr bwMode="auto">
          <a:xfrm>
            <a:off x="5726108" y="2199803"/>
            <a:ext cx="1752600" cy="3129643"/>
          </a:xfrm>
          <a:prstGeom prst="roundRect">
            <a:avLst>
              <a:gd name="adj" fmla="val 4167"/>
            </a:avLst>
          </a:prstGeom>
          <a:solidFill>
            <a:srgbClr val="FFFFFF"/>
          </a:solidFill>
          <a:ln w="381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13" name="TextBox 12"/>
          <p:cNvSpPr txBox="1"/>
          <p:nvPr/>
        </p:nvSpPr>
        <p:spPr>
          <a:xfrm>
            <a:off x="5661015" y="5410200"/>
            <a:ext cx="1882785" cy="461665"/>
          </a:xfrm>
          <a:prstGeom prst="rect">
            <a:avLst/>
          </a:prstGeom>
          <a:noFill/>
        </p:spPr>
        <p:txBody>
          <a:bodyPr wrap="square" rtlCol="0">
            <a:spAutoFit/>
          </a:bodyPr>
          <a:lstStyle/>
          <a:p>
            <a:r>
              <a:rPr lang="en-US" sz="1200" dirty="0" smtClean="0"/>
              <a:t>Stems, leaf sheaths, leaf blades, and head.</a:t>
            </a:r>
            <a:endParaRPr lang="en-US" sz="1200" dirty="0"/>
          </a:p>
        </p:txBody>
      </p:sp>
      <p:sp>
        <p:nvSpPr>
          <p:cNvPr id="18" name="TextBox 17"/>
          <p:cNvSpPr txBox="1"/>
          <p:nvPr/>
        </p:nvSpPr>
        <p:spPr>
          <a:xfrm>
            <a:off x="1930264" y="5373940"/>
            <a:ext cx="1749552" cy="646331"/>
          </a:xfrm>
          <a:prstGeom prst="rect">
            <a:avLst/>
          </a:prstGeom>
          <a:noFill/>
        </p:spPr>
        <p:txBody>
          <a:bodyPr wrap="square" rtlCol="0">
            <a:spAutoFit/>
          </a:bodyPr>
          <a:lstStyle/>
          <a:p>
            <a:r>
              <a:rPr lang="en-US" sz="1200" dirty="0" smtClean="0"/>
              <a:t>Leaf blades, leaf sheaths. Stem and heads, only rarely.</a:t>
            </a:r>
            <a:endParaRPr lang="en-US" sz="1200" dirty="0"/>
          </a:p>
        </p:txBody>
      </p:sp>
      <p:sp>
        <p:nvSpPr>
          <p:cNvPr id="19" name="TextBox 18"/>
          <p:cNvSpPr txBox="1"/>
          <p:nvPr/>
        </p:nvSpPr>
        <p:spPr>
          <a:xfrm>
            <a:off x="3756015" y="5410200"/>
            <a:ext cx="1882785" cy="461665"/>
          </a:xfrm>
          <a:prstGeom prst="rect">
            <a:avLst/>
          </a:prstGeom>
          <a:noFill/>
        </p:spPr>
        <p:txBody>
          <a:bodyPr wrap="square" rtlCol="0">
            <a:spAutoFit/>
          </a:bodyPr>
          <a:lstStyle/>
          <a:p>
            <a:r>
              <a:rPr lang="en-US" sz="1200" dirty="0" smtClean="0"/>
              <a:t>Stems, leaf sheaths, leaf blades, and head</a:t>
            </a:r>
            <a:endParaRPr lang="en-US" sz="1200" dirty="0"/>
          </a:p>
        </p:txBody>
      </p:sp>
      <p:sp>
        <p:nvSpPr>
          <p:cNvPr id="29" name="TextBox 28"/>
          <p:cNvSpPr txBox="1"/>
          <p:nvPr/>
        </p:nvSpPr>
        <p:spPr>
          <a:xfrm>
            <a:off x="2036242" y="2221468"/>
            <a:ext cx="1590702" cy="369332"/>
          </a:xfrm>
          <a:prstGeom prst="rect">
            <a:avLst/>
          </a:prstGeom>
          <a:solidFill>
            <a:srgbClr val="FFE28F"/>
          </a:solidFill>
        </p:spPr>
        <p:txBody>
          <a:bodyPr wrap="square" rtlCol="0">
            <a:spAutoFit/>
          </a:bodyPr>
          <a:lstStyle/>
          <a:p>
            <a:r>
              <a:rPr lang="en-US" i="1" dirty="0" smtClean="0"/>
              <a:t>A.  Leaf Rust</a:t>
            </a:r>
            <a:endParaRPr lang="en-US" i="1" dirty="0"/>
          </a:p>
        </p:txBody>
      </p:sp>
      <p:sp>
        <p:nvSpPr>
          <p:cNvPr id="30" name="TextBox 29"/>
          <p:cNvSpPr txBox="1"/>
          <p:nvPr/>
        </p:nvSpPr>
        <p:spPr>
          <a:xfrm>
            <a:off x="5839968" y="2228654"/>
            <a:ext cx="1627632" cy="369332"/>
          </a:xfrm>
          <a:prstGeom prst="rect">
            <a:avLst/>
          </a:prstGeom>
          <a:solidFill>
            <a:srgbClr val="FFE28F"/>
          </a:solidFill>
        </p:spPr>
        <p:txBody>
          <a:bodyPr wrap="square" rtlCol="0">
            <a:spAutoFit/>
          </a:bodyPr>
          <a:lstStyle/>
          <a:p>
            <a:r>
              <a:rPr lang="en-US" i="1" dirty="0"/>
              <a:t>C</a:t>
            </a:r>
            <a:r>
              <a:rPr lang="en-US" i="1" dirty="0" smtClean="0"/>
              <a:t>.  Stem Rust</a:t>
            </a:r>
            <a:endParaRPr lang="en-US" i="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noAutofit/>
          </a:bodyPr>
          <a:lstStyle/>
          <a:p>
            <a:r>
              <a:rPr lang="en-US" dirty="0" smtClean="0"/>
              <a:t>Response to Suspected Wheat Stem Rust Infestation</a:t>
            </a:r>
            <a:endParaRPr lang="en-US" i="1" dirty="0"/>
          </a:p>
        </p:txBody>
      </p:sp>
      <p:sp>
        <p:nvSpPr>
          <p:cNvPr id="3" name="Content Placeholder 2"/>
          <p:cNvSpPr>
            <a:spLocks noGrp="1"/>
          </p:cNvSpPr>
          <p:nvPr>
            <p:ph idx="1"/>
          </p:nvPr>
        </p:nvSpPr>
        <p:spPr>
          <a:xfrm>
            <a:off x="457200" y="1676400"/>
            <a:ext cx="8001000" cy="4221163"/>
          </a:xfrm>
        </p:spPr>
        <p:txBody>
          <a:bodyPr>
            <a:noAutofit/>
          </a:bodyPr>
          <a:lstStyle/>
          <a:p>
            <a:pPr marL="0" indent="0">
              <a:buNone/>
            </a:pPr>
            <a:r>
              <a:rPr lang="en-US" sz="2400" dirty="0" smtClean="0"/>
              <a:t>For </a:t>
            </a:r>
            <a:r>
              <a:rPr lang="en-US" sz="2400" dirty="0"/>
              <a:t>additional assistance identifying diseases of wheat or </a:t>
            </a:r>
            <a:r>
              <a:rPr lang="en-US" sz="2400" dirty="0" smtClean="0"/>
              <a:t>barley, contact your local NPDN lab or your local county extension office.</a:t>
            </a:r>
          </a:p>
          <a:p>
            <a:pPr lvl="1"/>
            <a:r>
              <a:rPr lang="en-US" sz="2400" dirty="0" smtClean="0"/>
              <a:t>Contact your state’s NPDN lab:</a:t>
            </a:r>
          </a:p>
          <a:p>
            <a:pPr lvl="2"/>
            <a:r>
              <a:rPr lang="en-US" dirty="0" smtClean="0"/>
              <a:t> </a:t>
            </a:r>
            <a:r>
              <a:rPr lang="en-US" dirty="0" smtClean="0">
                <a:hlinkClick r:id="rId3"/>
              </a:rPr>
              <a:t>http://www.npdn.org</a:t>
            </a:r>
            <a:r>
              <a:rPr lang="en-US" dirty="0" smtClean="0"/>
              <a:t> </a:t>
            </a:r>
          </a:p>
          <a:p>
            <a:pPr lvl="1"/>
            <a:r>
              <a:rPr lang="en-US" sz="2400" dirty="0" smtClean="0"/>
              <a:t>Contact your local count extension office:</a:t>
            </a:r>
          </a:p>
          <a:p>
            <a:pPr lvl="2"/>
            <a:r>
              <a:rPr lang="en-US" dirty="0" smtClean="0">
                <a:hlinkClick r:id="rId4"/>
              </a:rPr>
              <a:t>http://nifa.usda.gov/Extension/index.html </a:t>
            </a:r>
            <a:endParaRPr lang="en-US" dirty="0" smtClean="0"/>
          </a:p>
          <a:p>
            <a:pPr lvl="1"/>
            <a:endParaRPr lang="en-US" sz="2400" dirty="0" smtClean="0"/>
          </a:p>
          <a:p>
            <a:pPr marL="0" indent="0">
              <a:buNone/>
            </a:pPr>
            <a:r>
              <a:rPr lang="en-US" sz="2400" dirty="0" smtClean="0"/>
              <a:t>They will instruct you on  collecting samples for disease confirmation.</a:t>
            </a:r>
            <a:endParaRPr lang="en-US" sz="2400" dirty="0"/>
          </a:p>
          <a:p>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6200"/>
            <a:ext cx="8229600" cy="1143000"/>
          </a:xfrm>
        </p:spPr>
        <p:txBody>
          <a:bodyPr/>
          <a:lstStyle/>
          <a:p>
            <a:r>
              <a:rPr lang="en-US" dirty="0" smtClean="0"/>
              <a:t>Additional information resources</a:t>
            </a:r>
            <a:endParaRPr lang="en-US" dirty="0" smtClean="0">
              <a:ea typeface="ＭＳ Ｐゴシック" pitchFamily="-110" charset="-128"/>
            </a:endParaRPr>
          </a:p>
        </p:txBody>
      </p:sp>
      <p:sp>
        <p:nvSpPr>
          <p:cNvPr id="3" name="Content Placeholder 2"/>
          <p:cNvSpPr>
            <a:spLocks noGrp="1"/>
          </p:cNvSpPr>
          <p:nvPr>
            <p:ph idx="1"/>
          </p:nvPr>
        </p:nvSpPr>
        <p:spPr>
          <a:xfrm>
            <a:off x="457200" y="1371600"/>
            <a:ext cx="8229600" cy="4525963"/>
          </a:xfrm>
        </p:spPr>
        <p:txBody>
          <a:bodyPr>
            <a:noAutofit/>
          </a:bodyPr>
          <a:lstStyle/>
          <a:p>
            <a:pPr>
              <a:buFont typeface="Arial" pitchFamily="34" charset="0"/>
              <a:buChar char="•"/>
            </a:pPr>
            <a:r>
              <a:rPr lang="en-US" sz="2800" dirty="0" smtClean="0"/>
              <a:t>To see how much wheat and barley is grown in your state:</a:t>
            </a:r>
          </a:p>
          <a:p>
            <a:pPr lvl="1"/>
            <a:r>
              <a:rPr lang="en-US" sz="2000" dirty="0" smtClean="0"/>
              <a:t>USDA- National Agricultural Statistics Service, Quick Stats </a:t>
            </a:r>
            <a:r>
              <a:rPr lang="en-US" sz="2000" dirty="0" smtClean="0">
                <a:hlinkClick r:id="rId3"/>
              </a:rPr>
              <a:t>http://www.nass.usda.gov/QuickStats/Create_Federal_All.jsp</a:t>
            </a:r>
            <a:r>
              <a:rPr lang="en-US" sz="2000" dirty="0" smtClean="0"/>
              <a:t> </a:t>
            </a:r>
          </a:p>
          <a:p>
            <a:endParaRPr lang="en-US" sz="2000" dirty="0" smtClean="0"/>
          </a:p>
          <a:p>
            <a:r>
              <a:rPr lang="en-US" sz="2800" dirty="0" smtClean="0"/>
              <a:t>Other sources of cereal rust information:</a:t>
            </a:r>
          </a:p>
          <a:p>
            <a:pPr lvl="1"/>
            <a:r>
              <a:rPr lang="en-US" sz="2000" dirty="0" smtClean="0"/>
              <a:t>USDA Cereal Disease Lab, St. Paul, MN</a:t>
            </a:r>
          </a:p>
          <a:p>
            <a:pPr lvl="1">
              <a:buNone/>
            </a:pPr>
            <a:r>
              <a:rPr lang="en-US" sz="2000" dirty="0" smtClean="0"/>
              <a:t>	</a:t>
            </a:r>
            <a:r>
              <a:rPr lang="en-US" sz="2000" dirty="0" smtClean="0">
                <a:hlinkClick r:id="rId4"/>
              </a:rPr>
              <a:t>http://www.ars.usda.gov/main/site_main.htm?modecode=36-40-05-00</a:t>
            </a:r>
            <a:r>
              <a:rPr lang="en-US" sz="2000" dirty="0" smtClean="0"/>
              <a:t> </a:t>
            </a:r>
          </a:p>
          <a:p>
            <a:pPr lvl="1"/>
            <a:r>
              <a:rPr lang="en-US" sz="2000" dirty="0" smtClean="0"/>
              <a:t>Borlaug Global Rust Initiative </a:t>
            </a:r>
          </a:p>
          <a:p>
            <a:pPr lvl="1">
              <a:buNone/>
            </a:pPr>
            <a:r>
              <a:rPr lang="en-US" sz="2000" dirty="0" smtClean="0"/>
              <a:t>	</a:t>
            </a:r>
            <a:r>
              <a:rPr lang="en-US" sz="2000" dirty="0" smtClean="0">
                <a:hlinkClick r:id="rId5"/>
              </a:rPr>
              <a:t>http://www.globalrust.org/traction</a:t>
            </a:r>
            <a:r>
              <a:rPr lang="en-US" sz="2000" dirty="0" smtClean="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143000"/>
          </a:xfrm>
        </p:spPr>
        <p:txBody>
          <a:bodyPr/>
          <a:lstStyle/>
          <a:p>
            <a:r>
              <a:rPr lang="en-US" dirty="0" smtClean="0">
                <a:ea typeface="ＭＳ Ｐゴシック" pitchFamily="-110" charset="-128"/>
              </a:rPr>
              <a:t>Questions?</a:t>
            </a:r>
          </a:p>
        </p:txBody>
      </p:sp>
      <p:sp>
        <p:nvSpPr>
          <p:cNvPr id="47107" name="Content Placeholder 2"/>
          <p:cNvSpPr>
            <a:spLocks noGrp="1"/>
          </p:cNvSpPr>
          <p:nvPr>
            <p:ph idx="1"/>
          </p:nvPr>
        </p:nvSpPr>
        <p:spPr/>
        <p:txBody>
          <a:bodyPr/>
          <a:lstStyle/>
          <a:p>
            <a:r>
              <a:rPr lang="en-US" dirty="0">
                <a:ea typeface="ＭＳ Ｐゴシック" pitchFamily="34" charset="-128"/>
              </a:rPr>
              <a:t>For more information, check out </a:t>
            </a:r>
            <a:r>
              <a:rPr lang="en-US" dirty="0">
                <a:ea typeface="ＭＳ Ｐゴシック" pitchFamily="34" charset="-128"/>
                <a:hlinkClick r:id="rId3"/>
              </a:rPr>
              <a:t>www.protectingusnow.org</a:t>
            </a:r>
            <a:r>
              <a:rPr lang="en-US" dirty="0">
                <a:ea typeface="ＭＳ Ｐゴシック" pitchFamily="34" charset="-128"/>
              </a:rPr>
              <a:t>  </a:t>
            </a:r>
          </a:p>
          <a:p>
            <a:endParaRPr lang="en-US" dirty="0">
              <a:ea typeface="ＭＳ Ｐゴシック" pitchFamily="34" charset="-128"/>
            </a:endParaRPr>
          </a:p>
          <a:p>
            <a:r>
              <a:rPr lang="en-US" dirty="0">
                <a:ea typeface="ＭＳ Ｐゴシック" pitchFamily="34" charset="-128"/>
              </a:rPr>
              <a:t>You can also contact:</a:t>
            </a:r>
          </a:p>
          <a:p>
            <a:pPr lvl="1"/>
            <a:r>
              <a:rPr lang="en-US" sz="2400" dirty="0">
                <a:ea typeface="ＭＳ Ｐゴシック" pitchFamily="34" charset="-128"/>
              </a:rPr>
              <a:t>Amanda Hodges, Ph.D., Associate Extension Scientist, Department of Entomology and Nematology, University of Florida, achodges@ufl.edu</a:t>
            </a:r>
          </a:p>
          <a:p>
            <a:pPr lvl="1"/>
            <a:r>
              <a:rPr lang="en-US" sz="2400" dirty="0">
                <a:ea typeface="ＭＳ Ｐゴシック" pitchFamily="34" charset="-128"/>
              </a:rPr>
              <a:t>Stephanie D. Stocks, M.S., Assistant-In Extension Scientist, Department of Entomology and Nematology, University of Florida, sstocks@ufl.edu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Author and Publication Dates</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800" dirty="0" smtClean="0"/>
              <a:t>Erick </a:t>
            </a:r>
            <a:r>
              <a:rPr lang="en-US" sz="2800" dirty="0"/>
              <a:t>De </a:t>
            </a:r>
            <a:r>
              <a:rPr lang="en-US" sz="2800" dirty="0" smtClean="0"/>
              <a:t>Wolf, Ph.D., Department </a:t>
            </a:r>
            <a:r>
              <a:rPr lang="en-US" sz="2800" dirty="0"/>
              <a:t>of Plant </a:t>
            </a:r>
            <a:r>
              <a:rPr lang="en-US" sz="2800" dirty="0" smtClean="0"/>
              <a:t>Pathology, Kansas </a:t>
            </a:r>
            <a:r>
              <a:rPr lang="en-US" sz="2800" dirty="0"/>
              <a:t>State </a:t>
            </a:r>
            <a:r>
              <a:rPr lang="en-US" sz="2800" dirty="0" smtClean="0"/>
              <a:t>University</a:t>
            </a:r>
            <a:endParaRPr lang="en-US" sz="2800" dirty="0"/>
          </a:p>
          <a:p>
            <a:r>
              <a:rPr lang="en-US" sz="2800" dirty="0" smtClean="0"/>
              <a:t>Jennifer Weeks</a:t>
            </a:r>
            <a:r>
              <a:rPr lang="en-US" sz="2800" dirty="0"/>
              <a:t>, </a:t>
            </a:r>
            <a:r>
              <a:rPr lang="en-US" sz="2800" dirty="0" smtClean="0"/>
              <a:t>Ph.D., Department </a:t>
            </a:r>
            <a:r>
              <a:rPr lang="en-US" sz="2800" dirty="0"/>
              <a:t>of Entomology and Nematology,  University of Florida</a:t>
            </a:r>
          </a:p>
          <a:p>
            <a:r>
              <a:rPr lang="en-US" sz="2800" dirty="0" smtClean="0"/>
              <a:t>Marty Draper, Ph.D., USDA, National Institute of Food and Agriculture</a:t>
            </a:r>
          </a:p>
          <a:p>
            <a:r>
              <a:rPr lang="en-US" sz="2800" dirty="0" err="1" smtClean="0"/>
              <a:t>Keumchul</a:t>
            </a:r>
            <a:r>
              <a:rPr lang="en-US" sz="2800" dirty="0" smtClean="0"/>
              <a:t> Shin, M.S., DPM student, University of Florida</a:t>
            </a:r>
          </a:p>
          <a:p>
            <a:r>
              <a:rPr lang="en-US" sz="2800" dirty="0" smtClean="0"/>
              <a:t>Published June 2012</a:t>
            </a:r>
          </a:p>
          <a:p>
            <a:r>
              <a:rPr lang="en-US" sz="2800" dirty="0" smtClean="0"/>
              <a:t>Updated August 2013</a:t>
            </a:r>
            <a:endParaRPr lang="en-US" sz="2800" dirty="0"/>
          </a:p>
        </p:txBody>
      </p:sp>
    </p:spTree>
    <p:extLst>
      <p:ext uri="{BB962C8B-B14F-4D97-AF65-F5344CB8AC3E}">
        <p14:creationId xmlns:p14="http://schemas.microsoft.com/office/powerpoint/2010/main" val="272981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Editors</a:t>
            </a:r>
            <a:endParaRPr lang="en-US" dirty="0"/>
          </a:p>
        </p:txBody>
      </p:sp>
      <p:sp>
        <p:nvSpPr>
          <p:cNvPr id="3" name="Content Placeholder 2"/>
          <p:cNvSpPr>
            <a:spLocks noGrp="1"/>
          </p:cNvSpPr>
          <p:nvPr>
            <p:ph idx="1"/>
          </p:nvPr>
        </p:nvSpPr>
        <p:spPr/>
        <p:txBody>
          <a:bodyPr/>
          <a:lstStyle/>
          <a:p>
            <a:r>
              <a:rPr lang="en-US" dirty="0" smtClean="0"/>
              <a:t>Stephanie Stocks, M.S., Department of Entomology and Nematology, University of Florida</a:t>
            </a:r>
          </a:p>
          <a:p>
            <a:r>
              <a:rPr lang="en-US" dirty="0" smtClean="0"/>
              <a:t>Amanda Hodges, Ph.D., Department of Entomology and Nematology, University of Florida</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lvl="0"/>
            <a:r>
              <a:rPr lang="en-US" dirty="0" smtClean="0"/>
              <a:t>Educational Disclaimer and Citation</a:t>
            </a:r>
            <a:endParaRPr lang="en-US" dirty="0"/>
          </a:p>
        </p:txBody>
      </p:sp>
      <p:sp>
        <p:nvSpPr>
          <p:cNvPr id="3" name="Content Placeholder 2"/>
          <p:cNvSpPr>
            <a:spLocks noGrp="1"/>
          </p:cNvSpPr>
          <p:nvPr>
            <p:ph idx="1"/>
          </p:nvPr>
        </p:nvSpPr>
        <p:spPr/>
        <p:txBody>
          <a:bodyPr/>
          <a:lstStyle/>
          <a:p>
            <a:pPr defTabSz="914400" fontAlgn="auto">
              <a:spcAft>
                <a:spcPts val="0"/>
              </a:spcAft>
              <a:defRPr/>
            </a:pPr>
            <a:r>
              <a:rPr lang="en-US" sz="2800" dirty="0" smtClean="0"/>
              <a:t>This presentation can be used for educational purposes for NON-PROFIT workshops, trainings, etc.</a:t>
            </a:r>
          </a:p>
          <a:p>
            <a:pPr defTabSz="914400" fontAlgn="auto">
              <a:spcAft>
                <a:spcPts val="0"/>
              </a:spcAft>
              <a:defRPr/>
            </a:pPr>
            <a:endParaRPr lang="en-US" sz="2800" dirty="0" smtClean="0"/>
          </a:p>
          <a:p>
            <a:pPr lvl="0" defTabSz="914400" fontAlgn="auto">
              <a:spcAft>
                <a:spcPts val="0"/>
              </a:spcAft>
              <a:buFont typeface="Arial" pitchFamily="34" charset="0"/>
              <a:buChar char="•"/>
              <a:defRPr/>
            </a:pPr>
            <a:r>
              <a:rPr lang="en-US" sz="2800" dirty="0" smtClean="0"/>
              <a:t>Citation:</a:t>
            </a:r>
          </a:p>
          <a:p>
            <a:pPr lvl="1" defTabSz="914400" fontAlgn="auto">
              <a:spcAft>
                <a:spcPts val="0"/>
              </a:spcAft>
              <a:buFont typeface="Arial" pitchFamily="34" charset="0"/>
              <a:buChar char="•"/>
              <a:defRPr/>
            </a:pPr>
            <a:r>
              <a:rPr lang="en-US" sz="2400" dirty="0" smtClean="0"/>
              <a:t>De Wolf, E., J. A. Weeks, M. Draper, and K. Shin. 2012.  Wheat stem rust.  Accessed (add the date) – </a:t>
            </a:r>
            <a:r>
              <a:rPr lang="en-US" sz="2400" dirty="0" smtClean="0">
                <a:hlinkClick r:id="rId2"/>
              </a:rPr>
              <a:t>www.protectingusnow.org</a:t>
            </a:r>
            <a:r>
              <a:rPr lang="en-US" sz="2400" dirty="0" smtClean="0"/>
              <a:t>. </a:t>
            </a:r>
          </a:p>
          <a:p>
            <a:pPr lvl="1"/>
            <a:endParaRPr lang="en-US" dirty="0"/>
          </a:p>
        </p:txBody>
      </p:sp>
    </p:spTree>
    <p:extLst>
      <p:ext uri="{BB962C8B-B14F-4D97-AF65-F5344CB8AC3E}">
        <p14:creationId xmlns:p14="http://schemas.microsoft.com/office/powerpoint/2010/main" val="80332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838200"/>
          </a:xfrm>
        </p:spPr>
        <p:txBody>
          <a:bodyPr/>
          <a:lstStyle/>
          <a:p>
            <a:r>
              <a:rPr lang="en-US" dirty="0" smtClean="0"/>
              <a:t>Recognizing Rusts</a:t>
            </a:r>
            <a:endParaRPr lang="en-US" dirty="0"/>
          </a:p>
        </p:txBody>
      </p:sp>
      <p:sp>
        <p:nvSpPr>
          <p:cNvPr id="45" name="TextBox 44"/>
          <p:cNvSpPr txBox="1"/>
          <p:nvPr/>
        </p:nvSpPr>
        <p:spPr>
          <a:xfrm>
            <a:off x="1005840" y="5029200"/>
            <a:ext cx="1169744" cy="276999"/>
          </a:xfrm>
          <a:prstGeom prst="rect">
            <a:avLst/>
          </a:prstGeom>
          <a:noFill/>
        </p:spPr>
        <p:txBody>
          <a:bodyPr wrap="none" rtlCol="0">
            <a:spAutoFit/>
          </a:bodyPr>
          <a:lstStyle/>
          <a:p>
            <a:r>
              <a:rPr lang="en-US" sz="1200" b="1" dirty="0" smtClean="0"/>
              <a:t>Wheat leaf rust</a:t>
            </a:r>
            <a:endParaRPr lang="en-US" sz="1200" b="1" dirty="0"/>
          </a:p>
        </p:txBody>
      </p:sp>
      <p:sp>
        <p:nvSpPr>
          <p:cNvPr id="40" name="TextBox 39"/>
          <p:cNvSpPr txBox="1"/>
          <p:nvPr/>
        </p:nvSpPr>
        <p:spPr>
          <a:xfrm>
            <a:off x="3962400" y="5029200"/>
            <a:ext cx="1065356" cy="276999"/>
          </a:xfrm>
          <a:prstGeom prst="rect">
            <a:avLst/>
          </a:prstGeom>
          <a:noFill/>
        </p:spPr>
        <p:txBody>
          <a:bodyPr wrap="none" rtlCol="0">
            <a:spAutoFit/>
          </a:bodyPr>
          <a:lstStyle/>
          <a:p>
            <a:r>
              <a:rPr lang="en-US" sz="1200" b="1" dirty="0" smtClean="0"/>
              <a:t>Bean leaf rust</a:t>
            </a:r>
            <a:endParaRPr lang="en-US" sz="1200" b="1" dirty="0"/>
          </a:p>
        </p:txBody>
      </p:sp>
      <p:sp>
        <p:nvSpPr>
          <p:cNvPr id="37" name="TextBox 36"/>
          <p:cNvSpPr txBox="1"/>
          <p:nvPr/>
        </p:nvSpPr>
        <p:spPr>
          <a:xfrm>
            <a:off x="6927771" y="5057001"/>
            <a:ext cx="1134734" cy="276999"/>
          </a:xfrm>
          <a:prstGeom prst="rect">
            <a:avLst/>
          </a:prstGeom>
          <a:noFill/>
        </p:spPr>
        <p:txBody>
          <a:bodyPr wrap="none" rtlCol="0">
            <a:spAutoFit/>
          </a:bodyPr>
          <a:lstStyle/>
          <a:p>
            <a:r>
              <a:rPr lang="en-US" sz="1200" b="1" dirty="0" smtClean="0"/>
              <a:t>Oat crown rust</a:t>
            </a:r>
            <a:endParaRPr lang="en-US" sz="1200" b="1" dirty="0"/>
          </a:p>
        </p:txBody>
      </p:sp>
      <p:sp>
        <p:nvSpPr>
          <p:cNvPr id="46" name="Rectangle 45"/>
          <p:cNvSpPr/>
          <p:nvPr/>
        </p:nvSpPr>
        <p:spPr>
          <a:xfrm>
            <a:off x="381000" y="6412468"/>
            <a:ext cx="4572000" cy="369332"/>
          </a:xfrm>
          <a:prstGeom prst="rect">
            <a:avLst/>
          </a:prstGeom>
        </p:spPr>
        <p:txBody>
          <a:bodyPr>
            <a:spAutoFit/>
          </a:bodyPr>
          <a:lstStyle/>
          <a:p>
            <a:r>
              <a:rPr lang="en-US" sz="900" dirty="0" smtClean="0">
                <a:latin typeface="Arial" pitchFamily="34" charset="0"/>
                <a:cs typeface="Arial" pitchFamily="34" charset="0"/>
              </a:rPr>
              <a:t>Image Citations:  United States Department of Agriculture, Agricultural Research Service</a:t>
            </a:r>
            <a:endParaRPr lang="en-US" sz="900" dirty="0">
              <a:latin typeface="Arial" pitchFamily="34" charset="0"/>
              <a:cs typeface="Arial" pitchFamily="34" charset="0"/>
            </a:endParaRPr>
          </a:p>
        </p:txBody>
      </p:sp>
      <p:sp>
        <p:nvSpPr>
          <p:cNvPr id="49" name="Rounded Rectangle 48"/>
          <p:cNvSpPr/>
          <p:nvPr/>
        </p:nvSpPr>
        <p:spPr>
          <a:xfrm>
            <a:off x="6248400" y="1587546"/>
            <a:ext cx="2560320" cy="3474720"/>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ounded Rectangle 49"/>
          <p:cNvSpPr/>
          <p:nvPr/>
        </p:nvSpPr>
        <p:spPr>
          <a:xfrm>
            <a:off x="3276600" y="1537447"/>
            <a:ext cx="2560320" cy="3474720"/>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ounded Rectangle 50"/>
          <p:cNvSpPr/>
          <p:nvPr/>
        </p:nvSpPr>
        <p:spPr>
          <a:xfrm>
            <a:off x="381000" y="1537446"/>
            <a:ext cx="2560320" cy="3474720"/>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996520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image.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a:off x="0" y="200561"/>
            <a:ext cx="9143999" cy="1323439"/>
          </a:xfrm>
          <a:prstGeom prst="rect">
            <a:avLst/>
          </a:prstGeom>
        </p:spPr>
        <p:txBody>
          <a:bodyPr wrap="square">
            <a:spAutoFit/>
          </a:bodyPr>
          <a:lstStyle/>
          <a:p>
            <a:pPr algn="ctr">
              <a:defRPr/>
            </a:pPr>
            <a:endParaRPr lang="en-US" sz="1600" dirty="0" smtClean="0">
              <a:latin typeface="+mj-lt"/>
              <a:ea typeface="ＭＳ Ｐゴシック" pitchFamily="-110" charset="-128"/>
              <a:cs typeface="+mn-cs"/>
            </a:endParaRPr>
          </a:p>
          <a:p>
            <a:pPr algn="ctr">
              <a:defRPr/>
            </a:pPr>
            <a:endParaRPr lang="en-US" sz="1600" dirty="0">
              <a:latin typeface="+mj-lt"/>
              <a:ea typeface="ＭＳ Ｐゴシック" pitchFamily="-110" charset="-128"/>
            </a:endParaRPr>
          </a:p>
          <a:p>
            <a:pPr algn="ctr">
              <a:defRPr/>
            </a:pPr>
            <a:endParaRPr lang="en-US" sz="1600" dirty="0" smtClean="0">
              <a:latin typeface="+mj-lt"/>
              <a:ea typeface="ＭＳ Ｐゴシック" pitchFamily="-110" charset="-128"/>
              <a:cs typeface="+mn-cs"/>
            </a:endParaRPr>
          </a:p>
          <a:p>
            <a:pPr algn="ctr">
              <a:defRPr/>
            </a:pPr>
            <a:r>
              <a:rPr lang="en-US" sz="1600" dirty="0" smtClean="0">
                <a:latin typeface="+mj-lt"/>
                <a:ea typeface="ＭＳ Ｐゴシック" pitchFamily="-110" charset="-128"/>
                <a:cs typeface="+mn-cs"/>
              </a:rPr>
              <a:t>Much </a:t>
            </a:r>
            <a:r>
              <a:rPr lang="en-US" sz="1600" dirty="0">
                <a:latin typeface="+mj-lt"/>
                <a:ea typeface="ＭＳ Ｐゴシック" pitchFamily="-110" charset="-128"/>
                <a:cs typeface="+mn-cs"/>
              </a:rPr>
              <a:t>of the authorship of e-learning content has occurred through partnerships. </a:t>
            </a:r>
            <a:endParaRPr lang="en-US" sz="1600" dirty="0" smtClean="0">
              <a:latin typeface="+mj-lt"/>
              <a:ea typeface="ＭＳ Ｐゴシック" pitchFamily="-110" charset="-128"/>
              <a:cs typeface="+mn-cs"/>
            </a:endParaRPr>
          </a:p>
          <a:p>
            <a:pPr algn="ctr">
              <a:defRPr/>
            </a:pPr>
            <a:r>
              <a:rPr lang="en-US" sz="1600" dirty="0" smtClean="0">
                <a:latin typeface="+mj-lt"/>
                <a:ea typeface="ＭＳ Ｐゴシック" pitchFamily="-110" charset="-128"/>
                <a:cs typeface="+mn-cs"/>
              </a:rPr>
              <a:t>Some </a:t>
            </a:r>
            <a:r>
              <a:rPr lang="en-US" sz="1600" dirty="0">
                <a:latin typeface="+mj-lt"/>
                <a:ea typeface="ＭＳ Ｐゴシック" pitchFamily="-110" charset="-128"/>
                <a:cs typeface="+mn-cs"/>
              </a:rPr>
              <a:t>of our partnering organizations have included: </a:t>
            </a:r>
          </a:p>
        </p:txBody>
      </p:sp>
      <p:sp>
        <p:nvSpPr>
          <p:cNvPr id="51203" name="Title 1"/>
          <p:cNvSpPr>
            <a:spLocks noGrp="1"/>
          </p:cNvSpPr>
          <p:nvPr>
            <p:ph type="title"/>
          </p:nvPr>
        </p:nvSpPr>
        <p:spPr>
          <a:xfrm>
            <a:off x="457200" y="11875"/>
            <a:ext cx="8229600" cy="850405"/>
          </a:xfrm>
        </p:spPr>
        <p:txBody>
          <a:bodyPr/>
          <a:lstStyle/>
          <a:p>
            <a:r>
              <a:rPr lang="en-US" dirty="0" smtClean="0">
                <a:ea typeface="ＭＳ Ｐゴシック" pitchFamily="34" charset="-128"/>
              </a:rPr>
              <a:t>Our Partners</a:t>
            </a:r>
          </a:p>
        </p:txBody>
      </p:sp>
      <p:grpSp>
        <p:nvGrpSpPr>
          <p:cNvPr id="3" name="Group 2"/>
          <p:cNvGrpSpPr/>
          <p:nvPr/>
        </p:nvGrpSpPr>
        <p:grpSpPr>
          <a:xfrm>
            <a:off x="1527007" y="1470286"/>
            <a:ext cx="6339056" cy="4572000"/>
            <a:chOff x="1527007" y="1284443"/>
            <a:chExt cx="6339056" cy="4572000"/>
          </a:xfrm>
        </p:grpSpPr>
        <p:pic>
          <p:nvPicPr>
            <p:cNvPr id="19" name="Picture 18" descr="logos for ppt updated.png"/>
            <p:cNvPicPr>
              <a:picLocks noChangeAspect="1"/>
            </p:cNvPicPr>
            <p:nvPr/>
          </p:nvPicPr>
          <p:blipFill>
            <a:blip r:embed="rId4" cstate="print"/>
            <a:stretch>
              <a:fillRect/>
            </a:stretch>
          </p:blipFill>
          <p:spPr>
            <a:xfrm>
              <a:off x="1657513" y="1284443"/>
              <a:ext cx="5806677" cy="4572000"/>
            </a:xfrm>
            <a:prstGeom prst="rect">
              <a:avLst/>
            </a:prstGeom>
          </p:spPr>
        </p:pic>
        <p:grpSp>
          <p:nvGrpSpPr>
            <p:cNvPr id="2" name="Group 1"/>
            <p:cNvGrpSpPr/>
            <p:nvPr/>
          </p:nvGrpSpPr>
          <p:grpSpPr>
            <a:xfrm>
              <a:off x="1527007" y="1770063"/>
              <a:ext cx="6339056" cy="3948112"/>
              <a:chOff x="1527007" y="1770063"/>
              <a:chExt cx="6339056" cy="3948112"/>
            </a:xfrm>
            <a:noFill/>
          </p:grpSpPr>
          <p:sp>
            <p:nvSpPr>
              <p:cNvPr id="20" name="Rectangle 19"/>
              <p:cNvSpPr/>
              <p:nvPr/>
            </p:nvSpPr>
            <p:spPr>
              <a:xfrm>
                <a:off x="3060700" y="2646363"/>
                <a:ext cx="2598738" cy="431800"/>
              </a:xfrm>
              <a:prstGeom prst="rect">
                <a:avLst/>
              </a:prstGeom>
              <a:grpFill/>
            </p:spPr>
            <p:txBody>
              <a:bodyPr>
                <a:spAutoFit/>
              </a:bodyPr>
              <a:lstStyle/>
              <a:p>
                <a:pPr algn="ctr">
                  <a:defRPr/>
                </a:pPr>
                <a:r>
                  <a:rPr lang="en-US" sz="1100" dirty="0">
                    <a:solidFill>
                      <a:srgbClr val="000000"/>
                    </a:solidFill>
                    <a:latin typeface="+mj-lt"/>
                    <a:ea typeface="ＭＳ Ｐゴシック" pitchFamily="-110" charset="-128"/>
                    <a:cs typeface="+mn-cs"/>
                    <a:hlinkClick r:id=""/>
                  </a:rPr>
                  <a:t>Local and Regional Integrated </a:t>
                </a:r>
              </a:p>
              <a:p>
                <a:pPr algn="ctr">
                  <a:defRPr/>
                </a:pPr>
                <a:r>
                  <a:rPr lang="en-US" sz="1100" dirty="0">
                    <a:solidFill>
                      <a:srgbClr val="000000"/>
                    </a:solidFill>
                    <a:latin typeface="+mj-lt"/>
                    <a:ea typeface="ＭＳ Ｐゴシック" pitchFamily="-110" charset="-128"/>
                    <a:cs typeface="+mn-cs"/>
                    <a:hlinkClick r:id=""/>
                  </a:rPr>
                  <a:t>Pest Management programs (IPM)</a:t>
                </a:r>
                <a:endParaRPr lang="en-US" sz="1100" dirty="0">
                  <a:latin typeface="+mj-lt"/>
                  <a:ea typeface="ＭＳ Ｐゴシック" pitchFamily="-110" charset="-128"/>
                  <a:cs typeface="+mn-cs"/>
                </a:endParaRPr>
              </a:p>
            </p:txBody>
          </p:sp>
          <p:sp>
            <p:nvSpPr>
              <p:cNvPr id="21" name="Rectangle 20"/>
              <p:cNvSpPr/>
              <p:nvPr/>
            </p:nvSpPr>
            <p:spPr>
              <a:xfrm>
                <a:off x="1698457" y="3689350"/>
                <a:ext cx="1473200" cy="265113"/>
              </a:xfrm>
              <a:prstGeom prst="rect">
                <a:avLst/>
              </a:prstGeom>
              <a:grpFill/>
            </p:spPr>
            <p:txBody>
              <a:bodyPr>
                <a:spAutoFit/>
              </a:bodyPr>
              <a:lstStyle/>
              <a:p>
                <a:pPr algn="ctr">
                  <a:defRPr/>
                </a:pPr>
                <a:r>
                  <a:rPr lang="en-US" sz="1100" dirty="0">
                    <a:solidFill>
                      <a:srgbClr val="000000"/>
                    </a:solidFill>
                    <a:latin typeface="+mj-lt"/>
                    <a:ea typeface="ＭＳ Ｐゴシック" pitchFamily="-110" charset="-128"/>
                    <a:cs typeface="+mn-cs"/>
                    <a:hlinkClick r:id="rId5"/>
                  </a:rPr>
                  <a:t>USDA-APHIS</a:t>
                </a:r>
                <a:endParaRPr lang="en-US" sz="1100" dirty="0">
                  <a:latin typeface="+mj-lt"/>
                  <a:ea typeface="ＭＳ Ｐゴシック" pitchFamily="-110" charset="-128"/>
                  <a:cs typeface="+mn-cs"/>
                </a:endParaRPr>
              </a:p>
            </p:txBody>
          </p:sp>
          <p:sp>
            <p:nvSpPr>
              <p:cNvPr id="22" name="Rectangle 21"/>
              <p:cNvSpPr/>
              <p:nvPr/>
            </p:nvSpPr>
            <p:spPr>
              <a:xfrm>
                <a:off x="1527007" y="4957763"/>
                <a:ext cx="1909762" cy="646112"/>
              </a:xfrm>
              <a:prstGeom prst="rect">
                <a:avLst/>
              </a:prstGeom>
              <a:grpFill/>
            </p:spPr>
            <p:txBody>
              <a:bodyPr>
                <a:spAutoFit/>
              </a:bodyPr>
              <a:lstStyle/>
              <a:p>
                <a:pPr algn="ctr">
                  <a:defRPr/>
                </a:pPr>
                <a:r>
                  <a:rPr lang="en-US" sz="1100" dirty="0">
                    <a:solidFill>
                      <a:srgbClr val="000000"/>
                    </a:solidFill>
                    <a:latin typeface="+mj-lt"/>
                    <a:ea typeface="ＭＳ Ｐゴシック" pitchFamily="-110" charset="-128"/>
                    <a:cs typeface="+mn-cs"/>
                    <a:hlinkClick r:id="rId6"/>
                  </a:rPr>
                  <a:t>Cooperative Agriculture Pest Survey Program (CAPS)</a:t>
                </a:r>
                <a:endParaRPr lang="en-US" sz="1100" dirty="0">
                  <a:latin typeface="+mj-lt"/>
                  <a:ea typeface="ＭＳ Ｐゴシック" pitchFamily="-110" charset="-128"/>
                  <a:cs typeface="+mn-cs"/>
                </a:endParaRPr>
              </a:p>
              <a:p>
                <a:pPr>
                  <a:defRPr/>
                </a:pPr>
                <a:endParaRPr lang="en-US" sz="1400" dirty="0">
                  <a:ea typeface="ＭＳ Ｐゴシック" pitchFamily="-110" charset="-128"/>
                  <a:cs typeface="+mn-cs"/>
                </a:endParaRPr>
              </a:p>
            </p:txBody>
          </p:sp>
          <p:sp>
            <p:nvSpPr>
              <p:cNvPr id="23" name="Rectangle 22"/>
              <p:cNvSpPr/>
              <p:nvPr/>
            </p:nvSpPr>
            <p:spPr>
              <a:xfrm>
                <a:off x="3582988" y="3740150"/>
                <a:ext cx="1611312" cy="600075"/>
              </a:xfrm>
              <a:prstGeom prst="rect">
                <a:avLst/>
              </a:prstGeom>
              <a:grpFill/>
            </p:spPr>
            <p:txBody>
              <a:bodyPr>
                <a:spAutoFit/>
              </a:bodyPr>
              <a:lstStyle/>
              <a:p>
                <a:pPr algn="ctr">
                  <a:defRPr/>
                </a:pPr>
                <a:r>
                  <a:rPr lang="en-US" sz="1100" dirty="0">
                    <a:solidFill>
                      <a:srgbClr val="000000"/>
                    </a:solidFill>
                    <a:latin typeface="+mj-lt"/>
                    <a:ea typeface="ＭＳ Ｐゴシック" pitchFamily="-110" charset="-128"/>
                    <a:cs typeface="+mn-cs"/>
                    <a:hlinkClick r:id="rId7"/>
                  </a:rPr>
                  <a:t>Extension Disaster Education Network (EDEN)</a:t>
                </a:r>
                <a:endParaRPr lang="en-US" sz="1400" dirty="0">
                  <a:ea typeface="ＭＳ Ｐゴシック" pitchFamily="-110" charset="-128"/>
                  <a:cs typeface="+mn-cs"/>
                </a:endParaRPr>
              </a:p>
            </p:txBody>
          </p:sp>
          <p:sp>
            <p:nvSpPr>
              <p:cNvPr id="24" name="Rectangle 23"/>
              <p:cNvSpPr/>
              <p:nvPr/>
            </p:nvSpPr>
            <p:spPr>
              <a:xfrm>
                <a:off x="3395663" y="4711700"/>
                <a:ext cx="1973262" cy="815975"/>
              </a:xfrm>
              <a:prstGeom prst="rect">
                <a:avLst/>
              </a:prstGeom>
              <a:grpFill/>
            </p:spPr>
            <p:txBody>
              <a:bodyPr>
                <a:spAutoFit/>
              </a:bodyPr>
              <a:lstStyle/>
              <a:p>
                <a:pPr algn="ctr">
                  <a:defRPr/>
                </a:pPr>
                <a:r>
                  <a:rPr lang="en-US" sz="1100" dirty="0">
                    <a:solidFill>
                      <a:srgbClr val="000000"/>
                    </a:solidFill>
                    <a:latin typeface="+mj-lt"/>
                    <a:ea typeface="ＭＳ Ｐゴシック" pitchFamily="-110" charset="-128"/>
                    <a:cs typeface="+mn-cs"/>
                    <a:hlinkClick r:id=""/>
                  </a:rPr>
                  <a:t>National Plant Board (NPB) and</a:t>
                </a:r>
              </a:p>
              <a:p>
                <a:pPr algn="ctr">
                  <a:defRPr/>
                </a:pPr>
                <a:r>
                  <a:rPr lang="en-US" sz="1100" dirty="0">
                    <a:solidFill>
                      <a:srgbClr val="000000"/>
                    </a:solidFill>
                    <a:latin typeface="+mj-lt"/>
                    <a:ea typeface="ＭＳ Ｐゴシック" pitchFamily="-110" charset="-128"/>
                    <a:cs typeface="+mn-cs"/>
                    <a:hlinkClick r:id=""/>
                  </a:rPr>
                  <a:t>State Departments of Agriculture</a:t>
                </a:r>
                <a:endParaRPr lang="en-US" sz="1100" dirty="0">
                  <a:latin typeface="+mj-lt"/>
                  <a:ea typeface="ＭＳ Ｐゴシック" pitchFamily="-110" charset="-128"/>
                  <a:cs typeface="+mn-cs"/>
                </a:endParaRPr>
              </a:p>
              <a:p>
                <a:pPr>
                  <a:defRPr/>
                </a:pPr>
                <a:endParaRPr lang="en-US" sz="1400" dirty="0">
                  <a:ea typeface="ＭＳ Ｐゴシック" pitchFamily="-110" charset="-128"/>
                  <a:cs typeface="+mn-cs"/>
                </a:endParaRPr>
              </a:p>
            </p:txBody>
          </p:sp>
          <p:sp>
            <p:nvSpPr>
              <p:cNvPr id="25" name="Rectangle 24"/>
              <p:cNvSpPr/>
              <p:nvPr/>
            </p:nvSpPr>
            <p:spPr>
              <a:xfrm>
                <a:off x="4846638" y="1770063"/>
                <a:ext cx="3019425" cy="431800"/>
              </a:xfrm>
              <a:prstGeom prst="rect">
                <a:avLst/>
              </a:prstGeom>
              <a:grpFill/>
            </p:spPr>
            <p:txBody>
              <a:bodyPr>
                <a:spAutoFit/>
              </a:bodyPr>
              <a:lstStyle/>
              <a:p>
                <a:pPr algn="ctr">
                  <a:defRPr/>
                </a:pPr>
                <a:r>
                  <a:rPr lang="en-US" sz="1100" dirty="0">
                    <a:solidFill>
                      <a:srgbClr val="000000"/>
                    </a:solidFill>
                    <a:latin typeface="+mj-lt"/>
                    <a:ea typeface="ＭＳ Ｐゴシック" pitchFamily="-110" charset="-128"/>
                    <a:cs typeface="+mn-cs"/>
                    <a:hlinkClick r:id=""/>
                  </a:rPr>
                  <a:t>Center for Invasive Species and Ecosystem Health </a:t>
                </a:r>
              </a:p>
              <a:p>
                <a:pPr algn="ctr">
                  <a:defRPr/>
                </a:pPr>
                <a:r>
                  <a:rPr lang="en-US" sz="1100" dirty="0">
                    <a:solidFill>
                      <a:srgbClr val="000000"/>
                    </a:solidFill>
                    <a:latin typeface="+mj-lt"/>
                    <a:ea typeface="ＭＳ Ｐゴシック" pitchFamily="-110" charset="-128"/>
                    <a:cs typeface="+mn-cs"/>
                    <a:hlinkClick r:id=""/>
                  </a:rPr>
                  <a:t>(i.e. the </a:t>
                </a:r>
                <a:r>
                  <a:rPr lang="en-US" sz="1100" dirty="0">
                    <a:solidFill>
                      <a:srgbClr val="000000"/>
                    </a:solidFill>
                    <a:latin typeface="+mj-lt"/>
                    <a:ea typeface="ＭＳ Ｐゴシック" pitchFamily="-110" charset="-128"/>
                    <a:cs typeface="+mn-cs"/>
                    <a:hlinkClick r:id="rId8"/>
                  </a:rPr>
                  <a:t>Bugwood Network)</a:t>
                </a:r>
                <a:endParaRPr lang="en-US" sz="1100" dirty="0">
                  <a:latin typeface="+mj-lt"/>
                  <a:ea typeface="ＭＳ Ｐゴシック" pitchFamily="-110" charset="-128"/>
                  <a:cs typeface="+mn-cs"/>
                </a:endParaRPr>
              </a:p>
            </p:txBody>
          </p:sp>
          <p:sp>
            <p:nvSpPr>
              <p:cNvPr id="28" name="Rectangle 27"/>
              <p:cNvSpPr/>
              <p:nvPr/>
            </p:nvSpPr>
            <p:spPr>
              <a:xfrm>
                <a:off x="5172075" y="5286375"/>
                <a:ext cx="2514600" cy="431800"/>
              </a:xfrm>
              <a:prstGeom prst="rect">
                <a:avLst/>
              </a:prstGeom>
              <a:grpFill/>
            </p:spPr>
            <p:txBody>
              <a:bodyPr>
                <a:spAutoFit/>
              </a:bodyPr>
              <a:lstStyle/>
              <a:p>
                <a:pPr algn="ctr">
                  <a:defRPr/>
                </a:pPr>
                <a:r>
                  <a:rPr lang="en-US" sz="1100" dirty="0">
                    <a:solidFill>
                      <a:srgbClr val="000000"/>
                    </a:solidFill>
                    <a:latin typeface="+mj-lt"/>
                    <a:ea typeface="ＭＳ Ｐゴシック" pitchFamily="-110" charset="-128"/>
                    <a:cs typeface="+mn-cs"/>
                    <a:hlinkClick r:id="rId9"/>
                  </a:rPr>
                  <a:t>National Plant Diagnostic Network (NPDN)</a:t>
                </a:r>
                <a:endParaRPr lang="en-US" sz="1100" dirty="0">
                  <a:latin typeface="+mj-lt"/>
                  <a:ea typeface="ＭＳ Ｐゴシック" pitchFamily="-110" charset="-128"/>
                  <a:cs typeface="+mn-cs"/>
                </a:endParaRPr>
              </a:p>
            </p:txBody>
          </p:sp>
          <p:sp>
            <p:nvSpPr>
              <p:cNvPr id="29" name="Rectangle 28"/>
              <p:cNvSpPr/>
              <p:nvPr/>
            </p:nvSpPr>
            <p:spPr>
              <a:xfrm>
                <a:off x="5410200" y="2905125"/>
                <a:ext cx="1779588" cy="431800"/>
              </a:xfrm>
              <a:prstGeom prst="rect">
                <a:avLst/>
              </a:prstGeom>
              <a:grpFill/>
            </p:spPr>
            <p:txBody>
              <a:bodyPr>
                <a:spAutoFit/>
              </a:bodyPr>
              <a:lstStyle/>
              <a:p>
                <a:pPr algn="ctr">
                  <a:defRPr/>
                </a:pPr>
                <a:r>
                  <a:rPr lang="en-US" sz="1100" dirty="0">
                    <a:solidFill>
                      <a:srgbClr val="000000"/>
                    </a:solidFill>
                    <a:latin typeface="+mj-lt"/>
                    <a:ea typeface="ＭＳ Ｐゴシック" pitchFamily="-110" charset="-128"/>
                    <a:cs typeface="+mn-cs"/>
                    <a:hlinkClick r:id="rId10"/>
                  </a:rPr>
                  <a:t>U.S. Department of Homeland Security (DHS) </a:t>
                </a:r>
                <a:endParaRPr lang="en-US" sz="1100" dirty="0">
                  <a:latin typeface="+mj-lt"/>
                  <a:ea typeface="ＭＳ Ｐゴシック" pitchFamily="-110" charset="-128"/>
                  <a:cs typeface="+mn-cs"/>
                </a:endParaRPr>
              </a:p>
            </p:txBody>
          </p:sp>
          <p:sp>
            <p:nvSpPr>
              <p:cNvPr id="30" name="Rectangle 29"/>
              <p:cNvSpPr/>
              <p:nvPr/>
            </p:nvSpPr>
            <p:spPr>
              <a:xfrm>
                <a:off x="5316538" y="4252913"/>
                <a:ext cx="1957387" cy="261937"/>
              </a:xfrm>
              <a:prstGeom prst="rect">
                <a:avLst/>
              </a:prstGeom>
              <a:grpFill/>
            </p:spPr>
            <p:txBody>
              <a:bodyPr>
                <a:spAutoFit/>
              </a:bodyPr>
              <a:lstStyle/>
              <a:p>
                <a:pPr algn="ctr">
                  <a:defRPr/>
                </a:pPr>
                <a:r>
                  <a:rPr lang="en-US" sz="1100" dirty="0">
                    <a:solidFill>
                      <a:srgbClr val="000000"/>
                    </a:solidFill>
                    <a:latin typeface="+mj-lt"/>
                    <a:ea typeface="ＭＳ Ｐゴシック" pitchFamily="-110" charset="-128"/>
                    <a:cs typeface="+mn-cs"/>
                    <a:hlinkClick r:id="rId11"/>
                  </a:rPr>
                  <a:t>U.S. Forest Service</a:t>
                </a:r>
              </a:p>
            </p:txBody>
          </p:sp>
          <p:sp>
            <p:nvSpPr>
              <p:cNvPr id="31" name="Rectangle 30"/>
              <p:cNvSpPr/>
              <p:nvPr/>
            </p:nvSpPr>
            <p:spPr>
              <a:xfrm>
                <a:off x="1677326" y="2008519"/>
                <a:ext cx="1762125" cy="430887"/>
              </a:xfrm>
              <a:prstGeom prst="rect">
                <a:avLst/>
              </a:prstGeom>
              <a:grpFill/>
            </p:spPr>
            <p:txBody>
              <a:bodyPr wrap="square">
                <a:spAutoFit/>
              </a:bodyPr>
              <a:lstStyle/>
              <a:p>
                <a:pPr algn="ctr" fontAlgn="ctr">
                  <a:defRPr/>
                </a:pPr>
                <a:r>
                  <a:rPr lang="en-US" sz="1100" dirty="0">
                    <a:latin typeface="+mj-lt"/>
                    <a:ea typeface="ＭＳ Ｐゴシック" pitchFamily="-110" charset="-128"/>
                    <a:cs typeface="+mn-cs"/>
                    <a:hlinkClick r:id="rId12"/>
                  </a:rPr>
                  <a:t>National Institute of Food and Agriculture (NIFA)</a:t>
                </a:r>
                <a:endParaRPr lang="en-US" sz="1100" dirty="0">
                  <a:latin typeface="+mj-lt"/>
                  <a:ea typeface="ＭＳ Ｐゴシック" pitchFamily="-110" charset="-128"/>
                  <a:cs typeface="+mn-cs"/>
                </a:endParaRPr>
              </a:p>
            </p:txBody>
          </p:sp>
        </p:grpSp>
      </p:grpSp>
    </p:spTree>
    <p:extLst>
      <p:ext uri="{BB962C8B-B14F-4D97-AF65-F5344CB8AC3E}">
        <p14:creationId xmlns:p14="http://schemas.microsoft.com/office/powerpoint/2010/main" val="456218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762000"/>
            <a:ext cx="8229600" cy="5334000"/>
          </a:xfrm>
        </p:spPr>
        <p:txBody>
          <a:bodyPr/>
          <a:lstStyle/>
          <a:p>
            <a:pPr>
              <a:buFont typeface="Arial" pitchFamily="34" charset="0"/>
              <a:buChar char="•"/>
            </a:pPr>
            <a:r>
              <a:rPr lang="en-US" sz="1600" dirty="0" err="1"/>
              <a:t>Agrios</a:t>
            </a:r>
            <a:r>
              <a:rPr lang="en-US" sz="1600" dirty="0"/>
              <a:t>, George N. 1997. Plant Pathology, fourth edition. Academic Press, San Diego</a:t>
            </a:r>
            <a:r>
              <a:rPr lang="en-US" sz="1600" dirty="0" smtClean="0"/>
              <a:t>.</a:t>
            </a:r>
          </a:p>
          <a:p>
            <a:pPr>
              <a:buFont typeface="Arial" pitchFamily="34" charset="0"/>
              <a:buChar char="•"/>
            </a:pPr>
            <a:r>
              <a:rPr lang="en-US" sz="1600" dirty="0" err="1" smtClean="0"/>
              <a:t>Anikster</a:t>
            </a:r>
            <a:r>
              <a:rPr lang="en-US" sz="1600" dirty="0" smtClean="0"/>
              <a:t> </a:t>
            </a:r>
            <a:r>
              <a:rPr lang="en-US" sz="1600" dirty="0"/>
              <a:t>Y, 1984. The </a:t>
            </a:r>
            <a:r>
              <a:rPr lang="en-US" sz="1600" dirty="0" err="1"/>
              <a:t>formae</a:t>
            </a:r>
            <a:r>
              <a:rPr lang="en-US" sz="1600" dirty="0"/>
              <a:t> </a:t>
            </a:r>
            <a:r>
              <a:rPr lang="en-US" sz="1600" dirty="0" err="1"/>
              <a:t>speciales</a:t>
            </a:r>
            <a:r>
              <a:rPr lang="en-US" sz="1600" dirty="0"/>
              <a:t> In: Bushnell WR, </a:t>
            </a:r>
            <a:r>
              <a:rPr lang="en-US" sz="1600" dirty="0" err="1"/>
              <a:t>Roelfs</a:t>
            </a:r>
            <a:r>
              <a:rPr lang="en-US" sz="1600" dirty="0"/>
              <a:t> AP, eds. The Cereal Rusts Vol. I. Orlando, USA: Academic Press, 115-130.</a:t>
            </a:r>
            <a:r>
              <a:rPr lang="en-US" sz="1600" dirty="0" smtClean="0"/>
              <a:t>Biello</a:t>
            </a:r>
            <a:r>
              <a:rPr lang="en-US" sz="1600" dirty="0"/>
              <a:t>, D.  2009.  Global Wheat Crop Threatened by Fungus: A Q&amp;A with Han Joachim Braun.  Scientific </a:t>
            </a:r>
            <a:r>
              <a:rPr lang="en-US" sz="1600" dirty="0" smtClean="0"/>
              <a:t>American</a:t>
            </a:r>
            <a:r>
              <a:rPr lang="en-US" sz="1600" dirty="0"/>
              <a:t>.  Accessed 2/26/12-  </a:t>
            </a:r>
            <a:endParaRPr lang="en-US" sz="1600" dirty="0" smtClean="0"/>
          </a:p>
          <a:p>
            <a:pPr lvl="1">
              <a:buFont typeface="Calibri" panose="020F0502020204030204" pitchFamily="34" charset="0"/>
              <a:buChar char="—"/>
            </a:pPr>
            <a:r>
              <a:rPr lang="en-US" sz="1400" dirty="0" smtClean="0">
                <a:hlinkClick r:id="rId3"/>
              </a:rPr>
              <a:t>http</a:t>
            </a:r>
            <a:r>
              <a:rPr lang="en-US" sz="1400" dirty="0">
                <a:hlinkClick r:id="rId3"/>
              </a:rPr>
              <a:t>://</a:t>
            </a:r>
            <a:r>
              <a:rPr lang="en-US" sz="1400" dirty="0" smtClean="0">
                <a:hlinkClick r:id="rId3"/>
              </a:rPr>
              <a:t>www.scientificamerican.com/article.cfm?id=global-wheat-crop-threatened-by-fungus</a:t>
            </a:r>
            <a:r>
              <a:rPr lang="en-US" sz="1400" dirty="0" smtClean="0"/>
              <a:t> </a:t>
            </a:r>
            <a:endParaRPr lang="en-US" sz="1400" dirty="0"/>
          </a:p>
          <a:p>
            <a:pPr defTabSz="914400" fontAlgn="auto">
              <a:spcBef>
                <a:spcPts val="0"/>
              </a:spcBef>
              <a:spcAft>
                <a:spcPts val="0"/>
              </a:spcAft>
              <a:defRPr/>
            </a:pPr>
            <a:r>
              <a:rPr lang="en-US" sz="1600" dirty="0"/>
              <a:t>CABI Invasive Species Compendium.  2013.  </a:t>
            </a:r>
            <a:r>
              <a:rPr lang="en-US" sz="1600" i="1" dirty="0" err="1"/>
              <a:t>Pucinia</a:t>
            </a:r>
            <a:r>
              <a:rPr lang="en-US" sz="1600" i="1" dirty="0"/>
              <a:t> </a:t>
            </a:r>
            <a:r>
              <a:rPr lang="en-US" sz="1600" i="1" dirty="0" err="1" smtClean="0"/>
              <a:t>graminis</a:t>
            </a:r>
            <a:r>
              <a:rPr lang="en-US" sz="1600" dirty="0" smtClean="0"/>
              <a:t>.  accessed 9/6/2013-</a:t>
            </a:r>
          </a:p>
          <a:p>
            <a:pPr lvl="1" defTabSz="914400" fontAlgn="auto">
              <a:spcBef>
                <a:spcPts val="0"/>
              </a:spcBef>
              <a:spcAft>
                <a:spcPts val="0"/>
              </a:spcAft>
              <a:buFont typeface="Calibri" panose="020F0502020204030204" pitchFamily="34" charset="0"/>
              <a:buChar char="—"/>
              <a:defRPr/>
            </a:pPr>
            <a:r>
              <a:rPr lang="en-US" sz="1400" dirty="0" smtClean="0">
                <a:hlinkClick r:id="rId4"/>
              </a:rPr>
              <a:t>http</a:t>
            </a:r>
            <a:r>
              <a:rPr lang="en-US" sz="1400" dirty="0">
                <a:hlinkClick r:id="rId4"/>
              </a:rPr>
              <a:t>://www.cabi.org/isc/?</a:t>
            </a:r>
            <a:r>
              <a:rPr lang="en-US" sz="1400" dirty="0" smtClean="0">
                <a:hlinkClick r:id="rId4"/>
              </a:rPr>
              <a:t>compid=5&amp;dsid=45797&amp;loadmodule=datasheet&amp;page=481&amp;site=144</a:t>
            </a:r>
            <a:r>
              <a:rPr lang="en-US" sz="1400" dirty="0" smtClean="0"/>
              <a:t>  </a:t>
            </a:r>
          </a:p>
          <a:p>
            <a:pPr defTabSz="914400" fontAlgn="auto">
              <a:spcBef>
                <a:spcPts val="0"/>
              </a:spcBef>
              <a:spcAft>
                <a:spcPts val="0"/>
              </a:spcAft>
              <a:defRPr/>
            </a:pPr>
            <a:r>
              <a:rPr lang="en-US" sz="1600" dirty="0" smtClean="0"/>
              <a:t>Curtis</a:t>
            </a:r>
            <a:r>
              <a:rPr lang="en-US" sz="1600" dirty="0"/>
              <a:t>, B. C.  2002.  Wheat in the world.  </a:t>
            </a:r>
            <a:r>
              <a:rPr lang="en-US" sz="1600" i="1" dirty="0"/>
              <a:t>In </a:t>
            </a:r>
            <a:r>
              <a:rPr lang="en-US" sz="1600" dirty="0"/>
              <a:t>B. C. Curtis, S. </a:t>
            </a:r>
            <a:r>
              <a:rPr lang="en-US" sz="1600" dirty="0" err="1"/>
              <a:t>Rajaram</a:t>
            </a:r>
            <a:r>
              <a:rPr lang="en-US" sz="1600" dirty="0"/>
              <a:t>, and H. Gomez Macpherson (eds.), </a:t>
            </a:r>
            <a:r>
              <a:rPr lang="en-US" sz="1600" dirty="0" smtClean="0"/>
              <a:t> Bread </a:t>
            </a:r>
            <a:r>
              <a:rPr lang="en-US" sz="1600" dirty="0"/>
              <a:t>Wheat: Improvement and Production.  Food and Agriculture Organization of the United </a:t>
            </a:r>
            <a:r>
              <a:rPr lang="en-US" sz="1600" dirty="0" smtClean="0"/>
              <a:t>Nations</a:t>
            </a:r>
            <a:r>
              <a:rPr lang="en-US" sz="1600" dirty="0"/>
              <a:t>, Rome, Italy.   Accessed 2/26/2012 </a:t>
            </a:r>
            <a:r>
              <a:rPr lang="en-US" sz="1600" dirty="0" smtClean="0">
                <a:hlinkClick r:id="rId5"/>
              </a:rPr>
              <a:t>–</a:t>
            </a:r>
            <a:r>
              <a:rPr lang="en-US" sz="1600" dirty="0" smtClean="0"/>
              <a:t> </a:t>
            </a:r>
          </a:p>
          <a:p>
            <a:pPr lvl="1" defTabSz="914400" fontAlgn="auto">
              <a:spcBef>
                <a:spcPts val="0"/>
              </a:spcBef>
              <a:spcAft>
                <a:spcPts val="0"/>
              </a:spcAft>
              <a:buFont typeface="Calibri" panose="020F0502020204030204" pitchFamily="34" charset="0"/>
              <a:buChar char="—"/>
              <a:defRPr/>
            </a:pPr>
            <a:r>
              <a:rPr lang="en-US" sz="1400" dirty="0" smtClean="0">
                <a:hlinkClick r:id="rId5"/>
              </a:rPr>
              <a:t>http</a:t>
            </a:r>
            <a:r>
              <a:rPr lang="en-US" sz="1400" dirty="0">
                <a:hlinkClick r:id="rId5"/>
              </a:rPr>
              <a:t>://</a:t>
            </a:r>
            <a:r>
              <a:rPr lang="en-US" sz="1400" dirty="0" smtClean="0">
                <a:hlinkClick r:id="rId5"/>
              </a:rPr>
              <a:t>www.fao.org/docrep/006/y4011e/y4011e04.htm</a:t>
            </a:r>
            <a:endParaRPr lang="en-US" sz="1400" dirty="0" smtClean="0"/>
          </a:p>
          <a:p>
            <a:pPr>
              <a:buFont typeface="Arial" pitchFamily="34" charset="0"/>
              <a:buChar char="•"/>
            </a:pPr>
            <a:r>
              <a:rPr lang="en-US" sz="1600" dirty="0"/>
              <a:t>De Wolf, E., T. Murray, P. Paul, L. Osborne, A. </a:t>
            </a:r>
            <a:r>
              <a:rPr lang="en-US" sz="1600" dirty="0" err="1"/>
              <a:t>Tenuta</a:t>
            </a:r>
            <a:r>
              <a:rPr lang="en-US" sz="1600" dirty="0"/>
              <a:t>, and M. </a:t>
            </a:r>
            <a:r>
              <a:rPr lang="en-US" sz="1600" dirty="0" err="1"/>
              <a:t>Stadtlander</a:t>
            </a:r>
            <a:r>
              <a:rPr lang="en-US" sz="1600" dirty="0"/>
              <a:t>. 2010.  Identifying Rust Diseases </a:t>
            </a:r>
            <a:r>
              <a:rPr lang="en-US" sz="1600" dirty="0" smtClean="0"/>
              <a:t>of </a:t>
            </a:r>
            <a:r>
              <a:rPr lang="en-US" sz="1600" dirty="0"/>
              <a:t>Wheat and Barley.  USDA-CREES Extension IPM 2009-41533-05331.</a:t>
            </a:r>
          </a:p>
          <a:p>
            <a:pPr>
              <a:buFont typeface="Arial" pitchFamily="34" charset="0"/>
              <a:buChar char="•"/>
            </a:pPr>
            <a:r>
              <a:rPr lang="en-US" sz="1600" dirty="0" smtClean="0"/>
              <a:t>De </a:t>
            </a:r>
            <a:r>
              <a:rPr lang="en-US" sz="1600" dirty="0"/>
              <a:t>Wolf, E</a:t>
            </a:r>
            <a:r>
              <a:rPr lang="en-US" sz="1600" dirty="0" smtClean="0"/>
              <a:t>., T</a:t>
            </a:r>
            <a:r>
              <a:rPr lang="en-US" sz="1600" dirty="0"/>
              <a:t>. Murray, P. Paul, L. Osborne, and A. </a:t>
            </a:r>
            <a:r>
              <a:rPr lang="en-US" sz="1600" dirty="0" err="1"/>
              <a:t>Tenuta</a:t>
            </a:r>
            <a:r>
              <a:rPr lang="en-US" sz="1600" dirty="0"/>
              <a:t>. 2011. Identification and Management of Stem </a:t>
            </a:r>
            <a:r>
              <a:rPr lang="en-US" sz="1600" dirty="0" smtClean="0"/>
              <a:t>Rust </a:t>
            </a:r>
            <a:r>
              <a:rPr lang="en-US" sz="1600" dirty="0"/>
              <a:t>on Wheat and Barley. </a:t>
            </a:r>
            <a:r>
              <a:rPr lang="en-US" sz="1600" dirty="0" smtClean="0"/>
              <a:t>USDA-CREES </a:t>
            </a:r>
            <a:r>
              <a:rPr lang="en-US" sz="1600" dirty="0"/>
              <a:t>Extension IPM 2009-41533-05331. </a:t>
            </a:r>
            <a:r>
              <a:rPr lang="en-US" sz="1600" dirty="0" smtClean="0"/>
              <a:t>  Accessed </a:t>
            </a:r>
            <a:r>
              <a:rPr lang="en-US" sz="1600" dirty="0"/>
              <a:t>2/26/2011 </a:t>
            </a:r>
            <a:r>
              <a:rPr lang="en-US" sz="1600" dirty="0" smtClean="0">
                <a:hlinkClick r:id="rId6"/>
              </a:rPr>
              <a:t>–</a:t>
            </a:r>
            <a:r>
              <a:rPr lang="en-US" sz="1600" dirty="0" smtClean="0"/>
              <a:t> </a:t>
            </a:r>
          </a:p>
          <a:p>
            <a:pPr lvl="1">
              <a:buFont typeface="Calibri" panose="020F0502020204030204" pitchFamily="34" charset="0"/>
              <a:buChar char="—"/>
            </a:pPr>
            <a:r>
              <a:rPr lang="en-US" sz="1400" u="sng" dirty="0" smtClean="0">
                <a:solidFill>
                  <a:srgbClr val="0000FF"/>
                </a:solidFill>
                <a:hlinkClick r:id="rId6"/>
              </a:rPr>
              <a:t>http</a:t>
            </a:r>
            <a:r>
              <a:rPr lang="en-US" sz="1400" u="sng" dirty="0">
                <a:solidFill>
                  <a:srgbClr val="0000FF"/>
                </a:solidFill>
                <a:hlinkClick r:id="rId6"/>
              </a:rPr>
              <a:t>://</a:t>
            </a:r>
            <a:r>
              <a:rPr lang="en-US" sz="1400" u="sng" dirty="0" smtClean="0">
                <a:solidFill>
                  <a:srgbClr val="0000FF"/>
                </a:solidFill>
                <a:hlinkClick r:id="rId6"/>
              </a:rPr>
              <a:t>plantpath.wsu.edu/people/faculty/murray/Stem%20Rust%20Man%20WA.pdf</a:t>
            </a:r>
            <a:endParaRPr lang="en-US" sz="1400" u="sng" dirty="0" smtClean="0">
              <a:solidFill>
                <a:srgbClr val="0000FF"/>
              </a:solidFill>
            </a:endParaRPr>
          </a:p>
          <a:p>
            <a:r>
              <a:rPr lang="en-US" sz="1600" dirty="0" err="1"/>
              <a:t>Dubin</a:t>
            </a:r>
            <a:r>
              <a:rPr lang="en-US" sz="1600" dirty="0"/>
              <a:t>, H. J. and J. P. Brennan.  2009.  Combating stem and leaf rust of wheat- historical perspective, impacts, and lessons learned.  International Food Policy Research Institute (IFPRI) Discussion Paper 00910. Accessed 2/26/2012 </a:t>
            </a:r>
            <a:r>
              <a:rPr lang="en-US" sz="1600" dirty="0" smtClean="0"/>
              <a:t>– </a:t>
            </a:r>
          </a:p>
          <a:p>
            <a:pPr lvl="1"/>
            <a:r>
              <a:rPr lang="en-US" sz="1400" u="sng" dirty="0" smtClean="0">
                <a:solidFill>
                  <a:srgbClr val="0000FF"/>
                </a:solidFill>
              </a:rPr>
              <a:t>http</a:t>
            </a:r>
            <a:r>
              <a:rPr lang="en-US" sz="1400" u="sng" dirty="0">
                <a:solidFill>
                  <a:srgbClr val="0000FF"/>
                </a:solidFill>
              </a:rPr>
              <a:t>://www.ifpri.org/sites/default/files/publications/ifpridp00910.pdf </a:t>
            </a:r>
          </a:p>
          <a:p>
            <a:pPr>
              <a:buFont typeface="Arial" pitchFamily="34" charset="0"/>
              <a:buChar char="•"/>
            </a:pPr>
            <a:endParaRPr lang="en-US" sz="1600" u="sng" dirty="0">
              <a:solidFill>
                <a:srgbClr val="0000FF"/>
              </a:solidFill>
            </a:endParaRPr>
          </a:p>
          <a:p>
            <a:endParaRPr lang="en-US" sz="1600" dirty="0"/>
          </a:p>
          <a:p>
            <a:pPr defTabSz="914400" fontAlgn="auto">
              <a:spcBef>
                <a:spcPts val="0"/>
              </a:spcBef>
              <a:spcAft>
                <a:spcPts val="0"/>
              </a:spcAft>
              <a:buFont typeface="Arial" pitchFamily="34" charset="0"/>
              <a:buChar char="•"/>
              <a:defRPr/>
            </a:pPr>
            <a:endParaRPr lang="en-US" sz="1600" dirty="0"/>
          </a:p>
          <a:p>
            <a:pPr defTabSz="914400" fontAlgn="auto">
              <a:spcBef>
                <a:spcPts val="0"/>
              </a:spcBef>
              <a:spcAft>
                <a:spcPts val="0"/>
              </a:spcAft>
              <a:buFont typeface="Arial" pitchFamily="34" charset="0"/>
              <a:buChar char="•"/>
              <a:defRPr/>
            </a:pPr>
            <a:endParaRPr lang="en-US" sz="1600" dirty="0"/>
          </a:p>
          <a:p>
            <a:pPr marL="0" indent="0">
              <a:buNone/>
            </a:pPr>
            <a:endParaRPr lang="en-US" sz="1600" dirty="0"/>
          </a:p>
          <a:p>
            <a:endParaRPr lang="en-US" dirty="0"/>
          </a:p>
        </p:txBody>
      </p:sp>
    </p:spTree>
    <p:extLst>
      <p:ext uri="{BB962C8B-B14F-4D97-AF65-F5344CB8AC3E}">
        <p14:creationId xmlns:p14="http://schemas.microsoft.com/office/powerpoint/2010/main" val="33888694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066800"/>
            <a:ext cx="8229600" cy="5105400"/>
          </a:xfrm>
        </p:spPr>
        <p:txBody>
          <a:bodyPr/>
          <a:lstStyle/>
          <a:p>
            <a:r>
              <a:rPr lang="en-US" sz="1600" dirty="0" err="1"/>
              <a:t>Duplessis</a:t>
            </a:r>
            <a:r>
              <a:rPr lang="en-US" sz="1600" dirty="0"/>
              <a:t>, S., et. al.  2011. Obligate </a:t>
            </a:r>
            <a:r>
              <a:rPr lang="en-US" sz="1600" dirty="0" err="1"/>
              <a:t>biotrophy</a:t>
            </a:r>
            <a:r>
              <a:rPr lang="en-US" sz="1600" dirty="0"/>
              <a:t> features unraveled by the genomic analysis of rust fungi.  PNAS 108 (22) 9166-9171. Accessed 2/26/2012 - </a:t>
            </a:r>
          </a:p>
          <a:p>
            <a:pPr lvl="1"/>
            <a:r>
              <a:rPr lang="en-US" sz="1400" dirty="0" smtClean="0">
                <a:hlinkClick r:id="rId3"/>
              </a:rPr>
              <a:t>www.pnas.org/cgi/doi/10.1073/pnas.1019315108</a:t>
            </a:r>
            <a:endParaRPr lang="en-US" sz="1400" dirty="0"/>
          </a:p>
          <a:p>
            <a:r>
              <a:rPr lang="en-US" sz="1600" dirty="0" smtClean="0"/>
              <a:t>FAO </a:t>
            </a:r>
            <a:r>
              <a:rPr lang="en-US" sz="1600" dirty="0"/>
              <a:t>(Food and Agriculture Organization of the United Nations).  2011.  Global wheat production </a:t>
            </a:r>
            <a:r>
              <a:rPr lang="en-US" sz="1600" dirty="0" smtClean="0"/>
              <a:t>to </a:t>
            </a:r>
            <a:r>
              <a:rPr lang="en-US" sz="1600" dirty="0"/>
              <a:t>increase in 2011.  Accessed 2/26/2011 – </a:t>
            </a:r>
            <a:endParaRPr lang="en-US" sz="1600" dirty="0" smtClean="0"/>
          </a:p>
          <a:p>
            <a:pPr lvl="1"/>
            <a:r>
              <a:rPr lang="en-US" sz="1400" dirty="0" smtClean="0">
                <a:hlinkClick r:id="rId4"/>
              </a:rPr>
              <a:t>http</a:t>
            </a:r>
            <a:r>
              <a:rPr lang="en-US" sz="1400" dirty="0">
                <a:hlinkClick r:id="rId4"/>
              </a:rPr>
              <a:t>://www.fao.org/news/story/en/item/53813/icode/</a:t>
            </a:r>
            <a:endParaRPr lang="en-US" sz="1400" dirty="0"/>
          </a:p>
          <a:p>
            <a:pPr defTabSz="914400" fontAlgn="auto">
              <a:spcBef>
                <a:spcPts val="0"/>
              </a:spcBef>
              <a:spcAft>
                <a:spcPts val="0"/>
              </a:spcAft>
              <a:defRPr/>
            </a:pPr>
            <a:r>
              <a:rPr lang="en-US" sz="1600" dirty="0"/>
              <a:t>FAO.  2011.  Rust spore- a global wheat rust monitoring system.  Accessed 2/26/2012- </a:t>
            </a:r>
            <a:endParaRPr lang="en-US" sz="1600" dirty="0" smtClean="0"/>
          </a:p>
          <a:p>
            <a:pPr lvl="1" defTabSz="914400" fontAlgn="auto">
              <a:spcBef>
                <a:spcPts val="0"/>
              </a:spcBef>
              <a:spcAft>
                <a:spcPts val="0"/>
              </a:spcAft>
              <a:defRPr/>
            </a:pPr>
            <a:r>
              <a:rPr lang="en-US" sz="1400" u="sng" dirty="0" smtClean="0">
                <a:solidFill>
                  <a:srgbClr val="0000FF"/>
                </a:solidFill>
              </a:rPr>
              <a:t>http</a:t>
            </a:r>
            <a:r>
              <a:rPr lang="en-US" sz="1400" u="sng" dirty="0">
                <a:solidFill>
                  <a:srgbClr val="0000FF"/>
                </a:solidFill>
              </a:rPr>
              <a:t>://www.fao.org/agriculture/crops/rust/stem/rust-report/stem-ug99racettksk/en/</a:t>
            </a:r>
          </a:p>
          <a:p>
            <a:r>
              <a:rPr lang="en-US" sz="1600" dirty="0" smtClean="0"/>
              <a:t>Manitoba </a:t>
            </a:r>
            <a:r>
              <a:rPr lang="en-US" sz="1600" dirty="0"/>
              <a:t>Agriculture, Food, and Rural Initiatives.  2011.  Stem rust in wheat, barley, and oats.  Accessed </a:t>
            </a:r>
            <a:r>
              <a:rPr lang="en-US" sz="1600" dirty="0" smtClean="0"/>
              <a:t>2/26/2012-   </a:t>
            </a:r>
          </a:p>
          <a:p>
            <a:pPr lvl="1"/>
            <a:r>
              <a:rPr lang="en-US" sz="1400" dirty="0" smtClean="0">
                <a:hlinkClick r:id="rId5"/>
              </a:rPr>
              <a:t>http</a:t>
            </a:r>
            <a:r>
              <a:rPr lang="en-US" sz="1400" dirty="0">
                <a:hlinkClick r:id="rId5"/>
              </a:rPr>
              <a:t>://www.gov.mb.ca/agriculture/crops/diseases/fac15s00.html</a:t>
            </a:r>
            <a:endParaRPr lang="en-US" sz="1400" dirty="0"/>
          </a:p>
          <a:p>
            <a:r>
              <a:rPr lang="en-US" sz="1600" dirty="0"/>
              <a:t>Marsalis, M. A. and N. P. Goldberg.  2011.  Leaf, stem and stripe rust diseases of wheat.  Guide A-415.  </a:t>
            </a:r>
            <a:r>
              <a:rPr lang="en-US" sz="1600" dirty="0" smtClean="0"/>
              <a:t>Cooperative </a:t>
            </a:r>
            <a:r>
              <a:rPr lang="en-US" sz="1600" dirty="0"/>
              <a:t>Extension Service, College of Agriculture and Home Economics, New Mexico State </a:t>
            </a:r>
            <a:r>
              <a:rPr lang="en-US" sz="1600" dirty="0" smtClean="0"/>
              <a:t>University</a:t>
            </a:r>
            <a:r>
              <a:rPr lang="en-US" sz="1600" dirty="0"/>
              <a:t>. Accessed 2/26/2012 - </a:t>
            </a:r>
            <a:endParaRPr lang="en-US" sz="1600" dirty="0" smtClean="0"/>
          </a:p>
          <a:p>
            <a:pPr lvl="1"/>
            <a:r>
              <a:rPr lang="en-US" sz="1400" dirty="0" smtClean="0">
                <a:hlinkClick r:id="rId6"/>
              </a:rPr>
              <a:t>http</a:t>
            </a:r>
            <a:r>
              <a:rPr lang="en-US" sz="1400" dirty="0">
                <a:hlinkClick r:id="rId6"/>
              </a:rPr>
              <a:t>://aces.nmsu.edu/pubs/_a/A-415.pdf</a:t>
            </a:r>
            <a:endParaRPr lang="en-US" sz="1400" dirty="0"/>
          </a:p>
          <a:p>
            <a:endParaRPr lang="en-US" sz="1600" dirty="0"/>
          </a:p>
          <a:p>
            <a:pPr defTabSz="914400" fontAlgn="auto">
              <a:spcBef>
                <a:spcPts val="0"/>
              </a:spcBef>
              <a:spcAft>
                <a:spcPts val="0"/>
              </a:spcAft>
              <a:buFont typeface="Arial" pitchFamily="34" charset="0"/>
              <a:buChar char="•"/>
              <a:defRPr/>
            </a:pPr>
            <a:endParaRPr lang="en-US" sz="1600" dirty="0"/>
          </a:p>
          <a:p>
            <a:pPr defTabSz="914400" fontAlgn="auto">
              <a:spcBef>
                <a:spcPts val="0"/>
              </a:spcBef>
              <a:spcAft>
                <a:spcPts val="0"/>
              </a:spcAft>
              <a:buFont typeface="Arial" pitchFamily="34" charset="0"/>
              <a:buChar char="•"/>
              <a:defRPr/>
            </a:pPr>
            <a:endParaRPr lang="en-US" sz="1600" dirty="0"/>
          </a:p>
          <a:p>
            <a:pPr marL="0" indent="0">
              <a:buNone/>
            </a:pPr>
            <a:endParaRPr lang="en-US" sz="1600" dirty="0"/>
          </a:p>
          <a:p>
            <a:endParaRPr lang="en-US" dirty="0"/>
          </a:p>
        </p:txBody>
      </p:sp>
    </p:spTree>
    <p:extLst>
      <p:ext uri="{BB962C8B-B14F-4D97-AF65-F5344CB8AC3E}">
        <p14:creationId xmlns:p14="http://schemas.microsoft.com/office/powerpoint/2010/main" val="4144686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457200" y="1066800"/>
            <a:ext cx="8305800" cy="5334000"/>
          </a:xfrm>
        </p:spPr>
        <p:txBody>
          <a:bodyPr/>
          <a:lstStyle/>
          <a:p>
            <a:pPr>
              <a:buFont typeface="Arial" pitchFamily="34" charset="0"/>
              <a:buChar char="•"/>
            </a:pPr>
            <a:r>
              <a:rPr lang="en-US" sz="1600" dirty="0"/>
              <a:t>Murray, T., </a:t>
            </a:r>
            <a:r>
              <a:rPr lang="en-US" sz="1600" dirty="0" err="1"/>
              <a:t>Milus</a:t>
            </a:r>
            <a:r>
              <a:rPr lang="en-US" sz="1600" dirty="0"/>
              <a:t>, G., </a:t>
            </a:r>
            <a:r>
              <a:rPr lang="en-US" sz="1600" dirty="0" err="1"/>
              <a:t>DeWolf</a:t>
            </a:r>
            <a:r>
              <a:rPr lang="en-US" sz="1600" dirty="0"/>
              <a:t>, E., Dill-</a:t>
            </a:r>
            <a:r>
              <a:rPr lang="en-US" sz="1600" dirty="0" err="1"/>
              <a:t>Macky</a:t>
            </a:r>
            <a:r>
              <a:rPr lang="en-US" sz="1600" dirty="0"/>
              <a:t>, R., </a:t>
            </a:r>
            <a:r>
              <a:rPr lang="en-US" sz="1600" dirty="0" err="1"/>
              <a:t>Steffenson</a:t>
            </a:r>
            <a:r>
              <a:rPr lang="en-US" sz="1600" dirty="0"/>
              <a:t>, B., </a:t>
            </a:r>
            <a:r>
              <a:rPr lang="en-US" sz="1600" dirty="0" err="1"/>
              <a:t>Wegulo</a:t>
            </a:r>
            <a:r>
              <a:rPr lang="en-US" sz="1600" dirty="0"/>
              <a:t>, S., Bergstrom, G., </a:t>
            </a:r>
            <a:r>
              <a:rPr lang="en-US" sz="1600" dirty="0" err="1"/>
              <a:t>Sorrells</a:t>
            </a:r>
            <a:r>
              <a:rPr lang="en-US" sz="1600" dirty="0"/>
              <a:t>, M., McMullen, M., Paul, P., Hunger, R., </a:t>
            </a:r>
            <a:r>
              <a:rPr lang="en-US" sz="1600" dirty="0" err="1"/>
              <a:t>Mundt</a:t>
            </a:r>
            <a:r>
              <a:rPr lang="en-US" sz="1600" dirty="0"/>
              <a:t>, C., </a:t>
            </a:r>
            <a:r>
              <a:rPr lang="en-US" sz="1600" dirty="0" err="1"/>
              <a:t>Isard</a:t>
            </a:r>
            <a:r>
              <a:rPr lang="en-US" sz="1600" dirty="0"/>
              <a:t>, S., Stein, J., Baker, H., </a:t>
            </a:r>
            <a:r>
              <a:rPr lang="en-US" sz="1600" dirty="0" err="1"/>
              <a:t>Bulluck</a:t>
            </a:r>
            <a:r>
              <a:rPr lang="en-US" sz="1600" dirty="0"/>
              <a:t>, R., Divan, C., Engle, J., </a:t>
            </a:r>
            <a:r>
              <a:rPr lang="en-US" sz="1600" dirty="0" err="1"/>
              <a:t>Hebbar</a:t>
            </a:r>
            <a:r>
              <a:rPr lang="en-US" sz="1600" dirty="0"/>
              <a:t>, P., Bowden, B., Carson, M., Chen, X., Jin, Y., Marshall, D., Smith, K., and </a:t>
            </a:r>
            <a:r>
              <a:rPr lang="en-US" sz="1600" dirty="0" err="1"/>
              <a:t>Szabo</a:t>
            </a:r>
            <a:r>
              <a:rPr lang="en-US" sz="1600" dirty="0"/>
              <a:t>, L.  2010.  Recovery plan for stem rust of wheat caused by </a:t>
            </a:r>
            <a:r>
              <a:rPr lang="en-US" sz="1600" i="1" dirty="0" err="1"/>
              <a:t>Puccinia</a:t>
            </a:r>
            <a:r>
              <a:rPr lang="en-US" sz="1600" i="1" dirty="0"/>
              <a:t> </a:t>
            </a:r>
            <a:r>
              <a:rPr lang="en-US" sz="1600" i="1" dirty="0" err="1"/>
              <a:t>graminis</a:t>
            </a:r>
            <a:r>
              <a:rPr lang="en-US" sz="1600" i="1" dirty="0"/>
              <a:t> </a:t>
            </a:r>
            <a:r>
              <a:rPr lang="en-US" sz="1600" dirty="0"/>
              <a:t>f. sp. </a:t>
            </a:r>
            <a:r>
              <a:rPr lang="en-US" sz="1600" i="1" dirty="0" err="1"/>
              <a:t>tritici</a:t>
            </a:r>
            <a:r>
              <a:rPr lang="en-US" sz="1600" dirty="0"/>
              <a:t> Ug99.  National Plant Disease Recovery System, a cooperative project of The APS (American </a:t>
            </a:r>
            <a:r>
              <a:rPr lang="en-US" sz="1600" dirty="0" err="1"/>
              <a:t>Phytopathological</a:t>
            </a:r>
            <a:r>
              <a:rPr lang="en-US" sz="1600" dirty="0"/>
              <a:t> Society)/USDA.  Accessed 2/26/2012 </a:t>
            </a:r>
            <a:r>
              <a:rPr lang="en-US" sz="1600" dirty="0">
                <a:hlinkClick r:id="rId3"/>
              </a:rPr>
              <a:t>–</a:t>
            </a:r>
            <a:r>
              <a:rPr lang="en-US" sz="1600" dirty="0"/>
              <a:t> </a:t>
            </a:r>
          </a:p>
          <a:p>
            <a:pPr lvl="1">
              <a:buFont typeface="Calibri" panose="020F0502020204030204" pitchFamily="34" charset="0"/>
              <a:buChar char="—"/>
            </a:pPr>
            <a:r>
              <a:rPr lang="en-US" sz="1400" u="sng" dirty="0">
                <a:hlinkClick r:id="rId3"/>
              </a:rPr>
              <a:t>http://www.ars.usda.gov/research/npdrs</a:t>
            </a:r>
            <a:r>
              <a:rPr lang="en-US" sz="1400" dirty="0">
                <a:hlinkClick r:id="rId3"/>
              </a:rPr>
              <a:t>. </a:t>
            </a:r>
            <a:endParaRPr lang="es-ES" sz="1400" dirty="0"/>
          </a:p>
          <a:p>
            <a:pPr>
              <a:buFont typeface="Arial" pitchFamily="34" charset="0"/>
              <a:buChar char="•"/>
            </a:pPr>
            <a:r>
              <a:rPr lang="en-US" sz="1600" dirty="0" err="1" smtClean="0"/>
              <a:t>Roelfs</a:t>
            </a:r>
            <a:r>
              <a:rPr lang="en-US" sz="1600" dirty="0"/>
              <a:t>, A. P.  1982.  Effects of barberry eradication on stem rust in the United States. Plant Disease 66: 177-81</a:t>
            </a:r>
            <a:r>
              <a:rPr lang="en-US" sz="1600" dirty="0" smtClean="0"/>
              <a:t>.</a:t>
            </a:r>
          </a:p>
          <a:p>
            <a:pPr>
              <a:buFont typeface="Arial" pitchFamily="34" charset="0"/>
              <a:buChar char="•"/>
            </a:pPr>
            <a:r>
              <a:rPr lang="en-US" sz="1600" dirty="0" err="1"/>
              <a:t>Roelfs</a:t>
            </a:r>
            <a:r>
              <a:rPr lang="en-US" sz="1600" dirty="0"/>
              <a:t>, A.P.  1984. The Cereal Rusts. Vol2, Chapter 1. Academic Press, San Diego</a:t>
            </a:r>
            <a:r>
              <a:rPr lang="en-US" sz="1600" dirty="0" smtClean="0"/>
              <a:t>.</a:t>
            </a:r>
            <a:endParaRPr lang="en-US" sz="1600" dirty="0"/>
          </a:p>
          <a:p>
            <a:pPr>
              <a:buFont typeface="Arial" pitchFamily="34" charset="0"/>
              <a:buChar char="•"/>
            </a:pPr>
            <a:r>
              <a:rPr lang="es-ES" sz="1600" dirty="0" err="1" smtClean="0"/>
              <a:t>Singh,R</a:t>
            </a:r>
            <a:r>
              <a:rPr lang="es-ES" sz="1600" dirty="0"/>
              <a:t>. P.,  D. P. </a:t>
            </a:r>
            <a:r>
              <a:rPr lang="es-ES" sz="1600" dirty="0" err="1"/>
              <a:t>Hodson</a:t>
            </a:r>
            <a:r>
              <a:rPr lang="es-ES" sz="1600" dirty="0"/>
              <a:t>, J. Huerta-Espino, Y. </a:t>
            </a:r>
            <a:r>
              <a:rPr lang="es-ES" sz="1600" dirty="0" err="1"/>
              <a:t>Jin</a:t>
            </a:r>
            <a:r>
              <a:rPr lang="es-ES" sz="1600" dirty="0"/>
              <a:t>, </a:t>
            </a:r>
            <a:r>
              <a:rPr lang="en-US" sz="1600" dirty="0"/>
              <a:t>P. </a:t>
            </a:r>
            <a:r>
              <a:rPr lang="en-US" sz="1600" dirty="0" err="1"/>
              <a:t>Njau</a:t>
            </a:r>
            <a:r>
              <a:rPr lang="en-US" sz="1600" dirty="0"/>
              <a:t>, R. </a:t>
            </a:r>
            <a:r>
              <a:rPr lang="en-US" sz="1600" dirty="0" err="1"/>
              <a:t>Wanyera</a:t>
            </a:r>
            <a:r>
              <a:rPr lang="en-US" sz="1600" dirty="0"/>
              <a:t>, S. A. Herrera-</a:t>
            </a:r>
            <a:r>
              <a:rPr lang="en-US" sz="1600" dirty="0" err="1"/>
              <a:t>Foessel</a:t>
            </a:r>
            <a:r>
              <a:rPr lang="en-US" sz="1600" dirty="0"/>
              <a:t>, and R. </a:t>
            </a:r>
            <a:r>
              <a:rPr lang="en-US" sz="1600" dirty="0" smtClean="0"/>
              <a:t>W</a:t>
            </a:r>
            <a:r>
              <a:rPr lang="en-US" sz="1600" dirty="0"/>
              <a:t>. Ward.  2008.  Will Stem Rust Destroy </a:t>
            </a:r>
            <a:r>
              <a:rPr lang="en-US" sz="1600" dirty="0" smtClean="0"/>
              <a:t>the World’s </a:t>
            </a:r>
            <a:r>
              <a:rPr lang="en-US" sz="1600" dirty="0"/>
              <a:t>Wheat Crop?  Advances in Agronomy, Volume 98, </a:t>
            </a:r>
            <a:r>
              <a:rPr lang="en-US" sz="1600" dirty="0" smtClean="0"/>
              <a:t> pp</a:t>
            </a:r>
            <a:r>
              <a:rPr lang="en-US" sz="1600" dirty="0"/>
              <a:t>. 271-308</a:t>
            </a:r>
            <a:r>
              <a:rPr lang="en-US" sz="1600" dirty="0" smtClean="0"/>
              <a:t>.</a:t>
            </a:r>
          </a:p>
          <a:p>
            <a:r>
              <a:rPr lang="en-US" sz="1600" dirty="0" smtClean="0"/>
              <a:t>Schumann</a:t>
            </a:r>
            <a:r>
              <a:rPr lang="en-US" sz="1600" dirty="0"/>
              <a:t>, G.L. and K.J. Leonard.  2000.  Stem rust of wheat (black rust). The Plant Health Instructor. </a:t>
            </a:r>
            <a:r>
              <a:rPr lang="en-US" sz="1600" dirty="0" smtClean="0"/>
              <a:t>DOI</a:t>
            </a:r>
            <a:r>
              <a:rPr lang="en-US" sz="1600" dirty="0"/>
              <a:t>: 10.1094/PHI-I-2000-0721-01.  Accessed 2/26/2012-  </a:t>
            </a:r>
            <a:endParaRPr lang="en-US" sz="1600" dirty="0" smtClean="0"/>
          </a:p>
          <a:p>
            <a:pPr lvl="1"/>
            <a:r>
              <a:rPr lang="en-US" sz="1400" u="sng" dirty="0" smtClean="0">
                <a:solidFill>
                  <a:srgbClr val="0000FF"/>
                </a:solidFill>
              </a:rPr>
              <a:t>http</a:t>
            </a:r>
            <a:r>
              <a:rPr lang="en-US" sz="1400" u="sng" dirty="0">
                <a:solidFill>
                  <a:srgbClr val="0000FF"/>
                </a:solidFill>
              </a:rPr>
              <a:t>://www.apsnet.org/edcenter/intropp/lessons/fungi/Basidiomycetes/Pages/StemRust.aspx</a:t>
            </a:r>
          </a:p>
          <a:p>
            <a:pPr defTabSz="914400" fontAlgn="auto">
              <a:spcBef>
                <a:spcPts val="0"/>
              </a:spcBef>
              <a:spcAft>
                <a:spcPts val="0"/>
              </a:spcAft>
              <a:buFont typeface="Arial" pitchFamily="34" charset="0"/>
              <a:buChar char="•"/>
              <a:defRPr/>
            </a:pPr>
            <a:r>
              <a:rPr lang="en-US" sz="1600" dirty="0"/>
              <a:t>USDA/ARS.  2005.  Barberry situation- past, present, and future. Cereal Disease Laboratory.  Accessed </a:t>
            </a:r>
            <a:r>
              <a:rPr lang="en-US" sz="1600" dirty="0" smtClean="0"/>
              <a:t>2/26/2012- </a:t>
            </a:r>
          </a:p>
          <a:p>
            <a:pPr lvl="1" defTabSz="914400" fontAlgn="auto">
              <a:spcBef>
                <a:spcPts val="0"/>
              </a:spcBef>
              <a:spcAft>
                <a:spcPts val="0"/>
              </a:spcAft>
              <a:buFont typeface="Arial" pitchFamily="34" charset="0"/>
              <a:buChar char="•"/>
              <a:defRPr/>
            </a:pPr>
            <a:r>
              <a:rPr lang="en-US" sz="1200" dirty="0" smtClean="0"/>
              <a:t> </a:t>
            </a:r>
            <a:r>
              <a:rPr lang="en-US" sz="1400" dirty="0">
                <a:solidFill>
                  <a:srgbClr val="0000FF"/>
                </a:solidFill>
                <a:hlinkClick r:id="rId4"/>
              </a:rPr>
              <a:t>http://</a:t>
            </a:r>
            <a:r>
              <a:rPr lang="en-US" sz="1400" dirty="0" smtClean="0">
                <a:solidFill>
                  <a:srgbClr val="0000FF"/>
                </a:solidFill>
                <a:hlinkClick r:id="rId4"/>
              </a:rPr>
              <a:t>www.ars.usda.gov/Main/docs.htm?docid=9749</a:t>
            </a:r>
            <a:endParaRPr lang="en-US" sz="1400" dirty="0" smtClean="0">
              <a:solidFill>
                <a:srgbClr val="0000FF"/>
              </a:solidFill>
            </a:endParaRPr>
          </a:p>
          <a:p>
            <a:endParaRPr lang="en-US" sz="1600" u="sng" dirty="0">
              <a:solidFill>
                <a:srgbClr val="0000FF"/>
              </a:solidFill>
            </a:endParaRPr>
          </a:p>
          <a:p>
            <a:pPr defTabSz="914400" fontAlgn="auto">
              <a:spcBef>
                <a:spcPts val="0"/>
              </a:spcBef>
              <a:spcAft>
                <a:spcPts val="0"/>
              </a:spcAft>
              <a:buFont typeface="Arial" pitchFamily="34" charset="0"/>
              <a:buChar char="•"/>
              <a:defRPr/>
            </a:pPr>
            <a:endParaRPr lang="en-US" sz="1600" dirty="0">
              <a:solidFill>
                <a:srgbClr val="0000FF"/>
              </a:solidFill>
            </a:endParaRPr>
          </a:p>
          <a:p>
            <a:endParaRPr lang="en-US" sz="1600" dirty="0"/>
          </a:p>
          <a:p>
            <a:pPr marL="0" indent="0">
              <a:buNone/>
            </a:pPr>
            <a:endParaRPr lang="en-US" sz="1600" dirty="0"/>
          </a:p>
          <a:p>
            <a:pPr marL="0" indent="0" defTabSz="914400" fontAlgn="auto">
              <a:spcBef>
                <a:spcPts val="0"/>
              </a:spcBef>
              <a:spcAft>
                <a:spcPts val="0"/>
              </a:spcAft>
              <a:buNone/>
              <a:defRPr/>
            </a:pPr>
            <a:endParaRPr lang="en-US" sz="1600" dirty="0"/>
          </a:p>
          <a:p>
            <a:endParaRPr lang="en-US" sz="1600" dirty="0"/>
          </a:p>
          <a:p>
            <a:endParaRPr lang="en-US" sz="1600" dirty="0"/>
          </a:p>
          <a:p>
            <a:endParaRPr lang="en-US" dirty="0"/>
          </a:p>
        </p:txBody>
      </p:sp>
    </p:spTree>
    <p:extLst>
      <p:ext uri="{BB962C8B-B14F-4D97-AF65-F5344CB8AC3E}">
        <p14:creationId xmlns:p14="http://schemas.microsoft.com/office/powerpoint/2010/main" val="1065951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987"/>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381000" y="1143000"/>
            <a:ext cx="8229600" cy="5105400"/>
          </a:xfrm>
        </p:spPr>
        <p:txBody>
          <a:bodyPr/>
          <a:lstStyle/>
          <a:p>
            <a:r>
              <a:rPr lang="en-US" sz="1600" dirty="0"/>
              <a:t>USDA/ARS.  2008.  Cereal rusts and their hosts.  Cereal Disease Laboratory.  Accessed 2/26/2012- </a:t>
            </a:r>
          </a:p>
          <a:p>
            <a:pPr lvl="1"/>
            <a:r>
              <a:rPr lang="en-US" sz="1200" dirty="0"/>
              <a:t> </a:t>
            </a:r>
            <a:r>
              <a:rPr lang="en-US" sz="1400" dirty="0">
                <a:hlinkClick r:id="rId3"/>
              </a:rPr>
              <a:t>http://www.ars.usda.gov/Main/docs.htm?docid=9855</a:t>
            </a:r>
            <a:endParaRPr lang="en-US" sz="1400" dirty="0"/>
          </a:p>
          <a:p>
            <a:r>
              <a:rPr lang="en-US" sz="1600" dirty="0"/>
              <a:t>USDA/ARS.  2011.  Cereal rusts and their hosts.  Cereal Disease Laboratory.  Accessed 2/26/2012-  </a:t>
            </a:r>
          </a:p>
          <a:p>
            <a:pPr lvl="1"/>
            <a:r>
              <a:rPr lang="en-US" sz="1400" u="sng" dirty="0">
                <a:solidFill>
                  <a:srgbClr val="0000FF"/>
                </a:solidFill>
                <a:hlinkClick r:id="rId4"/>
              </a:rPr>
              <a:t>http://www.ars.usda.gov/Main/docs.htm?docid=9910</a:t>
            </a:r>
            <a:endParaRPr lang="en-US" sz="1400" u="sng" dirty="0">
              <a:solidFill>
                <a:srgbClr val="0000FF"/>
              </a:solidFill>
            </a:endParaRPr>
          </a:p>
          <a:p>
            <a:r>
              <a:rPr lang="en-US" sz="1600" dirty="0"/>
              <a:t>USDA/ERS (Economic Research Service).  2011.  Briefing Room: wheat overview.  Accessed 2/26/2012 -  </a:t>
            </a:r>
          </a:p>
          <a:p>
            <a:pPr lvl="1"/>
            <a:r>
              <a:rPr lang="en-US" sz="1400" dirty="0">
                <a:hlinkClick r:id="rId5"/>
              </a:rPr>
              <a:t>http://www.ers.usda.gov/Briefing/Wheat/</a:t>
            </a:r>
            <a:endParaRPr lang="en-US" sz="1400" dirty="0"/>
          </a:p>
          <a:p>
            <a:r>
              <a:rPr lang="en-US" sz="1600" dirty="0" smtClean="0"/>
              <a:t>USDA/APHIS/PPQ</a:t>
            </a:r>
            <a:r>
              <a:rPr lang="en-US" sz="1600" dirty="0"/>
              <a:t>.  2011.  Plant pest information program: barberry. Accessed 2/26/2012-  </a:t>
            </a:r>
            <a:endParaRPr lang="en-US" sz="1600" dirty="0" smtClean="0"/>
          </a:p>
          <a:p>
            <a:pPr lvl="1"/>
            <a:r>
              <a:rPr lang="en-US" sz="1400" dirty="0" smtClean="0">
                <a:hlinkClick r:id="rId6"/>
              </a:rPr>
              <a:t>http</a:t>
            </a:r>
            <a:r>
              <a:rPr lang="en-US" sz="1400" dirty="0">
                <a:hlinkClick r:id="rId6"/>
              </a:rPr>
              <a:t>://www.aphis.usda.gov/plant_health/plant_pest_info/barberry/index.shtml</a:t>
            </a:r>
            <a:r>
              <a:rPr lang="en-US" sz="1200" dirty="0" smtClean="0"/>
              <a:t>.</a:t>
            </a:r>
            <a:endParaRPr lang="en-US" sz="1200" dirty="0"/>
          </a:p>
          <a:p>
            <a:pPr>
              <a:buFont typeface="Arial" pitchFamily="34" charset="0"/>
              <a:buChar char="•"/>
            </a:pPr>
            <a:r>
              <a:rPr lang="en-US" sz="1600" dirty="0" smtClean="0"/>
              <a:t>USDA/ERS</a:t>
            </a:r>
            <a:r>
              <a:rPr lang="en-US" sz="1600" dirty="0"/>
              <a:t>.  2011.  Wheat yearbook.  Accessed 2/26/2012  </a:t>
            </a:r>
            <a:r>
              <a:rPr lang="en-US" sz="1600" dirty="0" smtClean="0"/>
              <a:t>-</a:t>
            </a:r>
          </a:p>
          <a:p>
            <a:pPr lvl="1">
              <a:buFont typeface="Calibri" panose="020F0502020204030204" pitchFamily="34" charset="0"/>
              <a:buChar char="—"/>
            </a:pPr>
            <a:r>
              <a:rPr lang="en-US" sz="1400" u="sng" dirty="0" smtClean="0">
                <a:solidFill>
                  <a:srgbClr val="0000FF"/>
                </a:solidFill>
              </a:rPr>
              <a:t>http</a:t>
            </a:r>
            <a:r>
              <a:rPr lang="en-US" sz="1400" u="sng" dirty="0">
                <a:solidFill>
                  <a:srgbClr val="0000FF"/>
                </a:solidFill>
              </a:rPr>
              <a:t>://www.ers.usda.gov/Data/Wheat/Yearbook/WheatYearbookTable04.htm</a:t>
            </a:r>
          </a:p>
          <a:p>
            <a:pPr>
              <a:buFont typeface="Arial" pitchFamily="34" charset="0"/>
              <a:buChar char="•"/>
            </a:pPr>
            <a:r>
              <a:rPr lang="en-US" sz="1600" dirty="0" smtClean="0"/>
              <a:t>USDA/NASS </a:t>
            </a:r>
            <a:r>
              <a:rPr lang="en-US" sz="1600" dirty="0"/>
              <a:t>(National Agricultural Statistical Service).  2011.  Wheat: data and statistics.  Accessed </a:t>
            </a:r>
            <a:r>
              <a:rPr lang="en-US" sz="1600" dirty="0" smtClean="0"/>
              <a:t>2/26/2012 –</a:t>
            </a:r>
          </a:p>
          <a:p>
            <a:pPr lvl="1">
              <a:buFont typeface="Calibri" panose="020F0502020204030204" pitchFamily="34" charset="0"/>
              <a:buChar char="—"/>
            </a:pPr>
            <a:r>
              <a:rPr lang="en-US" sz="1400" dirty="0" smtClean="0">
                <a:hlinkClick r:id="rId7"/>
              </a:rPr>
              <a:t>http</a:t>
            </a:r>
            <a:r>
              <a:rPr lang="en-US" sz="1400" dirty="0">
                <a:hlinkClick r:id="rId7"/>
              </a:rPr>
              <a:t>://</a:t>
            </a:r>
            <a:r>
              <a:rPr lang="en-US" sz="1400" dirty="0" smtClean="0">
                <a:hlinkClick r:id="rId7"/>
              </a:rPr>
              <a:t>www.nass.usda.gov/Data_and_Statistics/index.asp</a:t>
            </a:r>
            <a:endParaRPr lang="en-US" sz="1400" dirty="0" smtClean="0"/>
          </a:p>
          <a:p>
            <a:pPr>
              <a:buFont typeface="Arial" pitchFamily="34" charset="0"/>
              <a:buChar char="•"/>
            </a:pPr>
            <a:r>
              <a:rPr lang="en-US" sz="1600" dirty="0"/>
              <a:t>Whetstone, R. D., T. A. Atkinson, and D. D. Spaulding.  2011.  Berberidaceae.  Flora of North America,  Volume 3.  Accessed 2/26/2012 </a:t>
            </a:r>
            <a:r>
              <a:rPr lang="en-US" sz="1600" dirty="0" smtClean="0">
                <a:hlinkClick r:id="rId8"/>
              </a:rPr>
              <a:t>–</a:t>
            </a:r>
            <a:endParaRPr lang="en-US" sz="1600" dirty="0" smtClean="0"/>
          </a:p>
          <a:p>
            <a:pPr lvl="1">
              <a:buFont typeface="Calibri" panose="020F0502020204030204" pitchFamily="34" charset="0"/>
              <a:buChar char="—"/>
            </a:pPr>
            <a:r>
              <a:rPr lang="en-US" sz="1400" dirty="0" smtClean="0">
                <a:hlinkClick r:id="rId8"/>
              </a:rPr>
              <a:t>http</a:t>
            </a:r>
            <a:r>
              <a:rPr lang="en-US" sz="1400" dirty="0">
                <a:hlinkClick r:id="rId8"/>
              </a:rPr>
              <a:t>://www.efloras.org/florataxon.aspx?flora_id=1&amp;taxon_id=10100</a:t>
            </a:r>
            <a:endParaRPr lang="en-US" sz="1400" dirty="0"/>
          </a:p>
          <a:p>
            <a:pPr>
              <a:buFont typeface="Arial" pitchFamily="34" charset="0"/>
              <a:buChar char="•"/>
            </a:pPr>
            <a:endParaRPr lang="en-US" sz="1600" dirty="0"/>
          </a:p>
          <a:p>
            <a:endParaRPr lang="en-US" sz="1600" dirty="0"/>
          </a:p>
          <a:p>
            <a:pPr marL="0" indent="0" defTabSz="914400" fontAlgn="auto">
              <a:spcBef>
                <a:spcPts val="0"/>
              </a:spcBef>
              <a:spcAft>
                <a:spcPts val="0"/>
              </a:spcAft>
              <a:buNone/>
              <a:defRPr/>
            </a:pPr>
            <a:endParaRPr lang="en-US" sz="1600" dirty="0"/>
          </a:p>
          <a:p>
            <a:endParaRPr lang="en-US" sz="1600" dirty="0"/>
          </a:p>
          <a:p>
            <a:endParaRPr lang="en-US" sz="1600" dirty="0"/>
          </a:p>
          <a:p>
            <a:endParaRPr lang="en-US" dirty="0"/>
          </a:p>
        </p:txBody>
      </p:sp>
    </p:spTree>
    <p:extLst>
      <p:ext uri="{BB962C8B-B14F-4D97-AF65-F5344CB8AC3E}">
        <p14:creationId xmlns:p14="http://schemas.microsoft.com/office/powerpoint/2010/main" val="663025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160" y="141268"/>
            <a:ext cx="9144000" cy="1569660"/>
          </a:xfrm>
          <a:prstGeom prst="rect">
            <a:avLst/>
          </a:prstGeom>
          <a:noFill/>
        </p:spPr>
        <p:txBody>
          <a:bodyPr wrap="square" rtlCol="0">
            <a:spAutoFit/>
          </a:bodyPr>
          <a:lstStyle/>
          <a:p>
            <a:pPr marL="342900" indent="-342900">
              <a:buFont typeface="Arial" pitchFamily="34" charset="0"/>
              <a:buChar char="•"/>
            </a:pPr>
            <a:endParaRPr lang="en-US" sz="3200" dirty="0" smtClean="0"/>
          </a:p>
          <a:p>
            <a:endParaRPr lang="en-US" sz="3200" dirty="0" smtClean="0"/>
          </a:p>
          <a:p>
            <a:endParaRPr lang="en-US" sz="3200" dirty="0" smtClean="0"/>
          </a:p>
        </p:txBody>
      </p:sp>
      <p:sp>
        <p:nvSpPr>
          <p:cNvPr id="2" name="Title 1"/>
          <p:cNvSpPr>
            <a:spLocks noGrp="1"/>
          </p:cNvSpPr>
          <p:nvPr>
            <p:ph type="title"/>
          </p:nvPr>
        </p:nvSpPr>
        <p:spPr>
          <a:xfrm>
            <a:off x="483704" y="141268"/>
            <a:ext cx="8229600" cy="1154132"/>
          </a:xfrm>
        </p:spPr>
        <p:txBody>
          <a:bodyPr/>
          <a:lstStyle/>
          <a:p>
            <a:r>
              <a:rPr lang="en-US" dirty="0" smtClean="0"/>
              <a:t>What is wheat stem rust?</a:t>
            </a:r>
            <a:endParaRPr lang="en-US" dirty="0"/>
          </a:p>
        </p:txBody>
      </p:sp>
      <p:sp>
        <p:nvSpPr>
          <p:cNvPr id="7" name="Content Placeholder 6"/>
          <p:cNvSpPr>
            <a:spLocks noGrp="1"/>
          </p:cNvSpPr>
          <p:nvPr>
            <p:ph idx="1"/>
          </p:nvPr>
        </p:nvSpPr>
        <p:spPr>
          <a:xfrm>
            <a:off x="304800" y="1371600"/>
            <a:ext cx="6553200" cy="5257800"/>
          </a:xfrm>
        </p:spPr>
        <p:txBody>
          <a:bodyPr/>
          <a:lstStyle/>
          <a:p>
            <a:pPr>
              <a:buFont typeface="Arial" pitchFamily="34" charset="0"/>
              <a:buChar char="•"/>
            </a:pPr>
            <a:r>
              <a:rPr lang="en-US" sz="2800" dirty="0" smtClean="0"/>
              <a:t>Fungus, </a:t>
            </a:r>
            <a:r>
              <a:rPr lang="en-US" sz="2800" i="1" dirty="0" smtClean="0"/>
              <a:t>Puccini </a:t>
            </a:r>
            <a:r>
              <a:rPr lang="en-US" sz="2800" i="1" dirty="0" err="1" smtClean="0"/>
              <a:t>graminis</a:t>
            </a:r>
            <a:r>
              <a:rPr lang="en-US" sz="2800" i="1" dirty="0" smtClean="0"/>
              <a:t>  </a:t>
            </a:r>
            <a:r>
              <a:rPr lang="en-US" sz="2800" dirty="0" smtClean="0"/>
              <a:t>f. sp</a:t>
            </a:r>
            <a:r>
              <a:rPr lang="en-US" sz="2800" i="1" dirty="0" smtClean="0"/>
              <a:t>. </a:t>
            </a:r>
            <a:r>
              <a:rPr lang="en-US" sz="2800" i="1" dirty="0" err="1" smtClean="0"/>
              <a:t>tritici</a:t>
            </a:r>
            <a:endParaRPr lang="en-US" sz="2800" i="1" dirty="0" smtClean="0"/>
          </a:p>
          <a:p>
            <a:pPr>
              <a:buFont typeface="Arial" pitchFamily="34" charset="0"/>
              <a:buChar char="•"/>
            </a:pPr>
            <a:endParaRPr lang="en-US" sz="800" i="1" dirty="0" smtClean="0"/>
          </a:p>
          <a:p>
            <a:pPr marL="285750" indent="-285750">
              <a:buFont typeface="Arial" pitchFamily="34" charset="0"/>
              <a:buChar char="•"/>
            </a:pPr>
            <a:r>
              <a:rPr lang="en-US" sz="2800" dirty="0" smtClean="0"/>
              <a:t>Common names:  </a:t>
            </a:r>
          </a:p>
          <a:p>
            <a:pPr marL="685800" lvl="1">
              <a:buFont typeface="Arial" pitchFamily="34" charset="0"/>
              <a:buChar char="•"/>
            </a:pPr>
            <a:r>
              <a:rPr lang="en-US" dirty="0" smtClean="0"/>
              <a:t>stem rust </a:t>
            </a:r>
          </a:p>
          <a:p>
            <a:pPr marL="685800" lvl="1">
              <a:buFont typeface="Arial" pitchFamily="34" charset="0"/>
              <a:buChar char="•"/>
            </a:pPr>
            <a:r>
              <a:rPr lang="en-US" dirty="0" smtClean="0"/>
              <a:t>black rust</a:t>
            </a:r>
          </a:p>
          <a:p>
            <a:pPr marL="685800" lvl="1">
              <a:buFont typeface="Arial" pitchFamily="34" charset="0"/>
              <a:buChar char="•"/>
            </a:pPr>
            <a:endParaRPr lang="en-US" sz="800" dirty="0" smtClean="0"/>
          </a:p>
          <a:p>
            <a:pPr>
              <a:buFont typeface="Arial" pitchFamily="34" charset="0"/>
              <a:buChar char="•"/>
            </a:pPr>
            <a:r>
              <a:rPr lang="en-US" sz="2800" dirty="0" smtClean="0"/>
              <a:t>Infects:</a:t>
            </a:r>
          </a:p>
          <a:p>
            <a:pPr marL="685800" lvl="1">
              <a:buFont typeface="Arial" pitchFamily="34" charset="0"/>
              <a:buChar char="•"/>
            </a:pPr>
            <a:r>
              <a:rPr lang="en-US" dirty="0" smtClean="0"/>
              <a:t>wheat</a:t>
            </a:r>
            <a:endParaRPr lang="en-US" dirty="0"/>
          </a:p>
          <a:p>
            <a:pPr marL="685800" lvl="1">
              <a:buFont typeface="Arial" pitchFamily="34" charset="0"/>
              <a:buChar char="•"/>
            </a:pPr>
            <a:r>
              <a:rPr lang="en-US" dirty="0" smtClean="0"/>
              <a:t>barley</a:t>
            </a:r>
          </a:p>
          <a:p>
            <a:pPr marL="685800" lvl="1">
              <a:buFont typeface="Arial" pitchFamily="34" charset="0"/>
              <a:buChar char="•"/>
            </a:pPr>
            <a:r>
              <a:rPr lang="en-US" dirty="0"/>
              <a:t>b</a:t>
            </a:r>
            <a:r>
              <a:rPr lang="en-US" dirty="0" smtClean="0"/>
              <a:t>arberry</a:t>
            </a:r>
          </a:p>
          <a:p>
            <a:pPr marL="685800" lvl="1">
              <a:buFont typeface="Arial" pitchFamily="34" charset="0"/>
              <a:buChar char="•"/>
            </a:pPr>
            <a:endParaRPr lang="en-US" sz="800" dirty="0"/>
          </a:p>
          <a:p>
            <a:r>
              <a:rPr lang="en-US" sz="2800" dirty="0" smtClean="0"/>
              <a:t>Occurs worldwide</a:t>
            </a:r>
            <a:endParaRPr lang="en-US" sz="2800" dirty="0"/>
          </a:p>
        </p:txBody>
      </p:sp>
      <p:sp>
        <p:nvSpPr>
          <p:cNvPr id="10" name="Rectangle 9"/>
          <p:cNvSpPr/>
          <p:nvPr/>
        </p:nvSpPr>
        <p:spPr>
          <a:xfrm>
            <a:off x="381000" y="6440016"/>
            <a:ext cx="4572000" cy="369332"/>
          </a:xfrm>
          <a:prstGeom prst="rect">
            <a:avLst/>
          </a:prstGeom>
        </p:spPr>
        <p:txBody>
          <a:bodyPr>
            <a:spAutoFit/>
          </a:bodyPr>
          <a:lstStyle/>
          <a:p>
            <a:r>
              <a:rPr lang="en-US" sz="900" dirty="0" smtClean="0">
                <a:latin typeface="Arial" pitchFamily="34" charset="0"/>
                <a:cs typeface="Arial" pitchFamily="34" charset="0"/>
              </a:rPr>
              <a:t>Image Citation:  United States Department of Agriculture, Agricultural </a:t>
            </a:r>
            <a:br>
              <a:rPr lang="en-US" sz="900" dirty="0" smtClean="0">
                <a:latin typeface="Arial" pitchFamily="34" charset="0"/>
                <a:cs typeface="Arial" pitchFamily="34" charset="0"/>
              </a:rPr>
            </a:br>
            <a:r>
              <a:rPr lang="en-US" sz="900" dirty="0" smtClean="0">
                <a:latin typeface="Arial" pitchFamily="34" charset="0"/>
                <a:cs typeface="Arial" pitchFamily="34" charset="0"/>
              </a:rPr>
              <a:t>Research Service</a:t>
            </a:r>
            <a:endParaRPr lang="en-US" sz="900" dirty="0">
              <a:latin typeface="Arial" pitchFamily="34" charset="0"/>
              <a:cs typeface="Arial" pitchFamily="34" charset="0"/>
            </a:endParaRPr>
          </a:p>
        </p:txBody>
      </p:sp>
      <p:sp>
        <p:nvSpPr>
          <p:cNvPr id="6" name="Rounded Rectangle 5"/>
          <p:cNvSpPr/>
          <p:nvPr/>
        </p:nvSpPr>
        <p:spPr>
          <a:xfrm>
            <a:off x="3962400" y="2081484"/>
            <a:ext cx="4799479" cy="3176315"/>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What does stem rust do?</a:t>
            </a:r>
            <a:endParaRPr lang="en-US" dirty="0"/>
          </a:p>
        </p:txBody>
      </p:sp>
      <p:sp>
        <p:nvSpPr>
          <p:cNvPr id="6" name="Content Placeholder 5"/>
          <p:cNvSpPr>
            <a:spLocks noGrp="1"/>
          </p:cNvSpPr>
          <p:nvPr>
            <p:ph idx="1"/>
          </p:nvPr>
        </p:nvSpPr>
        <p:spPr>
          <a:xfrm>
            <a:off x="457200" y="1600200"/>
            <a:ext cx="5333204" cy="4724400"/>
          </a:xfrm>
        </p:spPr>
        <p:txBody>
          <a:bodyPr/>
          <a:lstStyle/>
          <a:p>
            <a:pPr marL="285750" indent="-285750">
              <a:buFont typeface="Arial" pitchFamily="34" charset="0"/>
              <a:buChar char="•"/>
            </a:pPr>
            <a:r>
              <a:rPr lang="en-US" sz="2800" dirty="0"/>
              <a:t>Most important disease of </a:t>
            </a:r>
            <a:r>
              <a:rPr lang="en-US" sz="2800" dirty="0" smtClean="0"/>
              <a:t>wheat, globally!</a:t>
            </a:r>
            <a:endParaRPr lang="en-US" sz="2800" dirty="0"/>
          </a:p>
          <a:p>
            <a:pPr marL="0" indent="0">
              <a:buNone/>
            </a:pPr>
            <a:endParaRPr lang="en-US" sz="2800" dirty="0"/>
          </a:p>
          <a:p>
            <a:pPr marL="285750" indent="-285750">
              <a:buFont typeface="Arial" pitchFamily="34" charset="0"/>
              <a:buChar char="•"/>
            </a:pPr>
            <a:r>
              <a:rPr lang="en-US" sz="2800" dirty="0"/>
              <a:t>Drastically reduces growth and </a:t>
            </a:r>
            <a:r>
              <a:rPr lang="en-US" sz="2800" dirty="0" smtClean="0"/>
              <a:t>yield, up </a:t>
            </a:r>
            <a:r>
              <a:rPr lang="en-US" sz="2800" dirty="0"/>
              <a:t>to </a:t>
            </a:r>
            <a:r>
              <a:rPr lang="en-US" sz="2800" dirty="0" smtClean="0"/>
              <a:t>70 %!</a:t>
            </a:r>
            <a:endParaRPr lang="en-US" sz="2800" dirty="0"/>
          </a:p>
          <a:p>
            <a:pPr marL="0" indent="0">
              <a:buNone/>
            </a:pPr>
            <a:endParaRPr lang="en-US" sz="2800" dirty="0"/>
          </a:p>
          <a:p>
            <a:pPr lvl="0"/>
            <a:r>
              <a:rPr lang="en-US" sz="2800" dirty="0"/>
              <a:t>Brittle stems can fall over or “lodge” hampering mechanical harvest.</a:t>
            </a:r>
          </a:p>
          <a:p>
            <a:endParaRPr lang="en-US" dirty="0"/>
          </a:p>
        </p:txBody>
      </p:sp>
      <p:sp>
        <p:nvSpPr>
          <p:cNvPr id="5" name="TextBox 4"/>
          <p:cNvSpPr txBox="1"/>
          <p:nvPr/>
        </p:nvSpPr>
        <p:spPr>
          <a:xfrm>
            <a:off x="6160018" y="5600705"/>
            <a:ext cx="2437881" cy="276999"/>
          </a:xfrm>
          <a:prstGeom prst="rect">
            <a:avLst/>
          </a:prstGeom>
          <a:noFill/>
        </p:spPr>
        <p:txBody>
          <a:bodyPr wrap="square" rtlCol="0">
            <a:spAutoFit/>
          </a:bodyPr>
          <a:lstStyle/>
          <a:p>
            <a:r>
              <a:rPr lang="en-US" sz="1200" b="1" dirty="0" smtClean="0"/>
              <a:t>Lodging as a result of rust infection</a:t>
            </a:r>
            <a:r>
              <a:rPr lang="en-US" sz="1200" dirty="0" smtClean="0"/>
              <a:t>.</a:t>
            </a:r>
            <a:endParaRPr lang="en-US" sz="1200" dirty="0"/>
          </a:p>
        </p:txBody>
      </p:sp>
      <p:sp>
        <p:nvSpPr>
          <p:cNvPr id="12" name="Rectangle 11"/>
          <p:cNvSpPr/>
          <p:nvPr/>
        </p:nvSpPr>
        <p:spPr>
          <a:xfrm>
            <a:off x="381000" y="6248400"/>
            <a:ext cx="4572000" cy="646331"/>
          </a:xfrm>
          <a:prstGeom prst="rect">
            <a:avLst/>
          </a:prstGeom>
        </p:spPr>
        <p:txBody>
          <a:bodyPr>
            <a:spAutoFit/>
          </a:bodyPr>
          <a:lstStyle/>
          <a:p>
            <a:r>
              <a:rPr lang="en-US" sz="900" dirty="0" smtClean="0">
                <a:latin typeface="Arial" pitchFamily="34" charset="0"/>
                <a:cs typeface="Arial" pitchFamily="34" charset="0"/>
              </a:rPr>
              <a:t>Image Citations:  Top − </a:t>
            </a:r>
            <a:r>
              <a:rPr lang="en-US" sz="900" dirty="0">
                <a:latin typeface="Arial" pitchFamily="34" charset="0"/>
                <a:cs typeface="Arial" pitchFamily="34" charset="0"/>
              </a:rPr>
              <a:t>United States Department of Agriculture, </a:t>
            </a:r>
            <a:r>
              <a:rPr lang="en-US" sz="900" dirty="0" smtClean="0">
                <a:latin typeface="Arial" pitchFamily="34" charset="0"/>
                <a:cs typeface="Arial" pitchFamily="34" charset="0"/>
              </a:rPr>
              <a:t>Animal and Plant Health Inspection Service, Bottom</a:t>
            </a:r>
            <a:r>
              <a:rPr lang="en-US" sz="900" dirty="0">
                <a:latin typeface="Arial" pitchFamily="34" charset="0"/>
                <a:cs typeface="Arial" pitchFamily="34" charset="0"/>
              </a:rPr>
              <a:t> </a:t>
            </a:r>
            <a:r>
              <a:rPr lang="en-US" sz="900" dirty="0" smtClean="0">
                <a:latin typeface="Arial" pitchFamily="34" charset="0"/>
                <a:cs typeface="Arial" pitchFamily="34" charset="0"/>
              </a:rPr>
              <a:t>− </a:t>
            </a:r>
            <a:r>
              <a:rPr lang="en-US" sz="900" dirty="0">
                <a:latin typeface="Arial" pitchFamily="34" charset="0"/>
                <a:cs typeface="Arial" pitchFamily="34" charset="0"/>
              </a:rPr>
              <a:t>United States Department of Agriculture, Agricultural Research Service</a:t>
            </a:r>
          </a:p>
          <a:p>
            <a:endParaRPr lang="en-US" sz="900" dirty="0">
              <a:latin typeface="Arial" pitchFamily="34" charset="0"/>
              <a:cs typeface="Arial" pitchFamily="34" charset="0"/>
            </a:endParaRPr>
          </a:p>
        </p:txBody>
      </p:sp>
      <p:sp>
        <p:nvSpPr>
          <p:cNvPr id="13" name="Rounded Rectangle 12"/>
          <p:cNvSpPr/>
          <p:nvPr/>
        </p:nvSpPr>
        <p:spPr>
          <a:xfrm>
            <a:off x="5975653" y="1251472"/>
            <a:ext cx="2939228" cy="2177527"/>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5867400" y="3581400"/>
            <a:ext cx="3023118" cy="1952918"/>
          </a:xfrm>
          <a:prstGeom prst="roundRect">
            <a:avLst/>
          </a:prstGeom>
          <a:blipFill dpi="0" rotWithShape="1">
            <a:blip r:embed="rId4" cstate="print">
              <a:extLst>
                <a:ext uri="{28A0092B-C50C-407E-A947-70E740481C1C}">
                  <a14:useLocalDpi xmlns:a14="http://schemas.microsoft.com/office/drawing/2010/main" val="0"/>
                </a:ext>
              </a:extLst>
            </a:blip>
            <a:srcRect/>
            <a:stretch>
              <a:fillRect/>
            </a:stretch>
          </a:blip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1256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07600" y="76200"/>
            <a:ext cx="5336400" cy="1143000"/>
          </a:xfrm>
        </p:spPr>
        <p:txBody>
          <a:bodyPr/>
          <a:lstStyle/>
          <a:p>
            <a:r>
              <a:rPr lang="en-US" dirty="0" smtClean="0"/>
              <a:t>Hosts</a:t>
            </a:r>
            <a:endParaRPr lang="en-US" dirty="0"/>
          </a:p>
        </p:txBody>
      </p:sp>
      <p:sp>
        <p:nvSpPr>
          <p:cNvPr id="13" name="Rectangle 12"/>
          <p:cNvSpPr/>
          <p:nvPr/>
        </p:nvSpPr>
        <p:spPr>
          <a:xfrm>
            <a:off x="161546" y="6479232"/>
            <a:ext cx="5832375" cy="230832"/>
          </a:xfrm>
          <a:prstGeom prst="rect">
            <a:avLst/>
          </a:prstGeom>
        </p:spPr>
        <p:txBody>
          <a:bodyPr wrap="square">
            <a:spAutoFit/>
          </a:bodyPr>
          <a:lstStyle/>
          <a:p>
            <a:r>
              <a:rPr lang="en-US" sz="900" dirty="0" smtClean="0">
                <a:latin typeface="Arial" pitchFamily="34" charset="0"/>
                <a:cs typeface="Arial" pitchFamily="34" charset="0"/>
              </a:rPr>
              <a:t>Image Citations:  </a:t>
            </a:r>
            <a:r>
              <a:rPr lang="en-US" sz="900" dirty="0"/>
              <a:t>Leslie J. </a:t>
            </a:r>
            <a:r>
              <a:rPr lang="en-US" sz="900" dirty="0" err="1"/>
              <a:t>Mehrhoff</a:t>
            </a:r>
            <a:r>
              <a:rPr lang="en-US" sz="900" dirty="0"/>
              <a:t>, University of Connecticut, </a:t>
            </a:r>
            <a:r>
              <a:rPr lang="en-US" sz="900" dirty="0" smtClean="0"/>
              <a:t>Bugwood.org, #5448929 and Wikimedia Commons. </a:t>
            </a:r>
            <a:endParaRPr lang="en-US" sz="900" dirty="0">
              <a:latin typeface="Arial" pitchFamily="34" charset="0"/>
              <a:cs typeface="Arial"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8019"/>
          <a:stretch/>
        </p:blipFill>
        <p:spPr>
          <a:xfrm>
            <a:off x="3101179" y="1600200"/>
            <a:ext cx="5838382" cy="3566160"/>
          </a:xfrm>
          <a:prstGeom prst="roundRect">
            <a:avLst>
              <a:gd name="adj" fmla="val 8594"/>
            </a:avLst>
          </a:prstGeom>
          <a:solidFill>
            <a:srgbClr val="FFFFFF">
              <a:shade val="85000"/>
            </a:srgbClr>
          </a:solidFill>
          <a:ln w="28575">
            <a:solidFill>
              <a:schemeClr val="tx1"/>
            </a:solidFill>
          </a:ln>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32" y="3282758"/>
            <a:ext cx="3659468" cy="2743200"/>
          </a:xfrm>
          <a:prstGeom prst="roundRect">
            <a:avLst>
              <a:gd name="adj" fmla="val 8594"/>
            </a:avLst>
          </a:prstGeom>
          <a:solidFill>
            <a:srgbClr val="FFFFFF">
              <a:shade val="85000"/>
            </a:srgbClr>
          </a:solidFill>
          <a:ln w="28575">
            <a:solidFill>
              <a:schemeClr val="tx1"/>
            </a:solidFill>
          </a:ln>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000" y="150000"/>
            <a:ext cx="3657600" cy="2743200"/>
          </a:xfrm>
          <a:prstGeom prst="roundRect">
            <a:avLst>
              <a:gd name="adj" fmla="val 8594"/>
            </a:avLst>
          </a:prstGeom>
          <a:solidFill>
            <a:srgbClr val="FFFFFF">
              <a:shade val="85000"/>
            </a:srgbClr>
          </a:solidFill>
          <a:ln w="28575">
            <a:solidFill>
              <a:schemeClr val="tx1"/>
            </a:solidFill>
          </a:ln>
          <a:effectLst/>
        </p:spPr>
      </p:pic>
    </p:spTree>
    <p:extLst>
      <p:ext uri="{BB962C8B-B14F-4D97-AF65-F5344CB8AC3E}">
        <p14:creationId xmlns:p14="http://schemas.microsoft.com/office/powerpoint/2010/main" val="3266061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Common Barberry and Wheat in the United States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1715858"/>
            <a:ext cx="5833078" cy="3840480"/>
          </a:xfrm>
          <a:prstGeom prst="roundRect">
            <a:avLst>
              <a:gd name="adj" fmla="val 8594"/>
            </a:avLst>
          </a:prstGeom>
          <a:solidFill>
            <a:srgbClr val="FFFFFF">
              <a:shade val="85000"/>
            </a:srgbClr>
          </a:solidFill>
          <a:ln w="28575">
            <a:solidFill>
              <a:schemeClr val="tx1"/>
            </a:solidFill>
          </a:ln>
          <a:effectLst/>
        </p:spPr>
      </p:pic>
      <p:sp>
        <p:nvSpPr>
          <p:cNvPr id="4" name="TextBox 3"/>
          <p:cNvSpPr txBox="1"/>
          <p:nvPr/>
        </p:nvSpPr>
        <p:spPr>
          <a:xfrm>
            <a:off x="76200" y="1715858"/>
            <a:ext cx="2819400" cy="4893647"/>
          </a:xfrm>
          <a:prstGeom prst="rect">
            <a:avLst/>
          </a:prstGeom>
          <a:noFill/>
        </p:spPr>
        <p:txBody>
          <a:bodyPr wrap="square" rtlCol="0">
            <a:spAutoFit/>
          </a:bodyPr>
          <a:lstStyle/>
          <a:p>
            <a:r>
              <a:rPr lang="en-US" sz="2400" dirty="0" smtClean="0"/>
              <a:t>Dark green indicates states that have both barberry and wheat.</a:t>
            </a:r>
          </a:p>
          <a:p>
            <a:endParaRPr lang="en-US" sz="2400" dirty="0" smtClean="0"/>
          </a:p>
          <a:p>
            <a:r>
              <a:rPr lang="en-US" sz="2400" dirty="0" smtClean="0"/>
              <a:t>Light green indicates those states that have barberry but no wheat.</a:t>
            </a:r>
          </a:p>
          <a:p>
            <a:endParaRPr lang="en-US" sz="2400" dirty="0" smtClean="0"/>
          </a:p>
          <a:p>
            <a:r>
              <a:rPr lang="en-US" sz="2400" dirty="0" smtClean="0"/>
              <a:t>Yellow indicates those states that do not have barberry, but grow wheat.</a:t>
            </a:r>
            <a:endParaRPr lang="en-US" sz="2400" dirty="0"/>
          </a:p>
        </p:txBody>
      </p:sp>
    </p:spTree>
    <p:extLst>
      <p:ext uri="{BB962C8B-B14F-4D97-AF65-F5344CB8AC3E}">
        <p14:creationId xmlns:p14="http://schemas.microsoft.com/office/powerpoint/2010/main" val="2896621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Life Cycle of Wheat Stem Rust in Northern Climates</a:t>
            </a:r>
            <a:endParaRPr lang="en-US" sz="4000" dirty="0"/>
          </a:p>
        </p:txBody>
      </p:sp>
      <p:sp>
        <p:nvSpPr>
          <p:cNvPr id="45" name="Rectangle 44"/>
          <p:cNvSpPr/>
          <p:nvPr/>
        </p:nvSpPr>
        <p:spPr>
          <a:xfrm>
            <a:off x="0" y="6350169"/>
            <a:ext cx="6266702" cy="507831"/>
          </a:xfrm>
          <a:prstGeom prst="rect">
            <a:avLst/>
          </a:prstGeom>
        </p:spPr>
        <p:txBody>
          <a:bodyPr wrap="square">
            <a:spAutoFit/>
          </a:bodyPr>
          <a:lstStyle/>
          <a:p>
            <a:r>
              <a:rPr lang="en-US" sz="900" dirty="0" smtClean="0">
                <a:latin typeface="Arial" pitchFamily="34" charset="0"/>
                <a:cs typeface="Arial" pitchFamily="34" charset="0"/>
              </a:rPr>
              <a:t>Image Citations:  </a:t>
            </a:r>
          </a:p>
          <a:p>
            <a:r>
              <a:rPr lang="en-US" sz="900" dirty="0" smtClean="0">
                <a:latin typeface="Arial" pitchFamily="34" charset="0"/>
                <a:cs typeface="Arial" pitchFamily="34" charset="0"/>
              </a:rPr>
              <a:t>Wheat - </a:t>
            </a:r>
            <a:r>
              <a:rPr lang="en-US" sz="900" dirty="0" smtClean="0"/>
              <a:t>Mary Burrows, Montana State University, </a:t>
            </a:r>
            <a:r>
              <a:rPr lang="en-US" sz="900" dirty="0" smtClean="0">
                <a:hlinkClick r:id="rId3"/>
              </a:rPr>
              <a:t>www.bugwood.org</a:t>
            </a:r>
            <a:r>
              <a:rPr lang="en-US" sz="900" dirty="0" smtClean="0"/>
              <a:t>, #5418725; Barberry -  </a:t>
            </a:r>
            <a:r>
              <a:rPr lang="en-US" sz="900" dirty="0" err="1" smtClean="0"/>
              <a:t>Haruta</a:t>
            </a:r>
            <a:r>
              <a:rPr lang="en-US" sz="900" dirty="0" smtClean="0"/>
              <a:t> </a:t>
            </a:r>
            <a:r>
              <a:rPr lang="en-US" sz="900" dirty="0" err="1" smtClean="0"/>
              <a:t>Ovidiu</a:t>
            </a:r>
            <a:r>
              <a:rPr lang="en-US" sz="900" dirty="0" smtClean="0"/>
              <a:t>, University of Oradea, </a:t>
            </a:r>
            <a:r>
              <a:rPr lang="en-US" sz="900" dirty="0" smtClean="0">
                <a:hlinkClick r:id="rId3"/>
              </a:rPr>
              <a:t>www.bugwood.org</a:t>
            </a:r>
            <a:r>
              <a:rPr lang="en-US" sz="900" dirty="0" smtClean="0"/>
              <a:t>, #2168056 </a:t>
            </a:r>
            <a:endParaRPr lang="en-US" sz="900" dirty="0">
              <a:latin typeface="Arial" pitchFamily="34" charset="0"/>
              <a:cs typeface="Arial" pitchFamily="34" charset="0"/>
            </a:endParaRPr>
          </a:p>
        </p:txBody>
      </p:sp>
      <p:grpSp>
        <p:nvGrpSpPr>
          <p:cNvPr id="10" name="Group 9"/>
          <p:cNvGrpSpPr/>
          <p:nvPr/>
        </p:nvGrpSpPr>
        <p:grpSpPr>
          <a:xfrm>
            <a:off x="140788" y="1451205"/>
            <a:ext cx="8850812" cy="4568595"/>
            <a:chOff x="140788" y="1451205"/>
            <a:chExt cx="8850812" cy="4568595"/>
          </a:xfrm>
        </p:grpSpPr>
        <p:grpSp>
          <p:nvGrpSpPr>
            <p:cNvPr id="46" name="Group 45"/>
            <p:cNvGrpSpPr/>
            <p:nvPr/>
          </p:nvGrpSpPr>
          <p:grpSpPr>
            <a:xfrm>
              <a:off x="140788" y="1451205"/>
              <a:ext cx="8850812" cy="4568595"/>
              <a:chOff x="49350" y="1222605"/>
              <a:chExt cx="8850812" cy="4568595"/>
            </a:xfrm>
          </p:grpSpPr>
          <p:pic>
            <p:nvPicPr>
              <p:cNvPr id="47" name="Picture 8" descr="wheat stem rust (Puccinia graminis ) on European barberry (Berberis vulgaris ) - 2168057"/>
              <p:cNvPicPr>
                <a:picLocks noChangeAspect="1" noChangeArrowheads="1"/>
              </p:cNvPicPr>
              <p:nvPr/>
            </p:nvPicPr>
            <p:blipFill rotWithShape="1">
              <a:blip r:embed="rId4">
                <a:extLst>
                  <a:ext uri="{28A0092B-C50C-407E-A947-70E740481C1C}">
                    <a14:useLocalDpi xmlns:a14="http://schemas.microsoft.com/office/drawing/2010/main" val="0"/>
                  </a:ext>
                </a:extLst>
              </a:blip>
              <a:srcRect t="9685" b="13463"/>
              <a:stretch/>
            </p:blipFill>
            <p:spPr bwMode="auto">
              <a:xfrm rot="16200000">
                <a:off x="5899166" y="2406636"/>
                <a:ext cx="3807431" cy="2194560"/>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2461776" y="1230868"/>
                <a:ext cx="1192239" cy="369332"/>
              </a:xfrm>
              <a:prstGeom prst="rect">
                <a:avLst/>
              </a:prstGeom>
              <a:solidFill>
                <a:schemeClr val="accent6"/>
              </a:solidFill>
            </p:spPr>
            <p:txBody>
              <a:bodyPr wrap="square" rtlCol="0">
                <a:spAutoFit/>
              </a:bodyPr>
              <a:lstStyle/>
              <a:p>
                <a:r>
                  <a:rPr lang="en-US" b="1" dirty="0" smtClean="0"/>
                  <a:t>Fall Year 1</a:t>
                </a:r>
                <a:endParaRPr lang="en-US" b="1" dirty="0"/>
              </a:p>
            </p:txBody>
          </p:sp>
          <p:sp>
            <p:nvSpPr>
              <p:cNvPr id="49" name="TextBox 48"/>
              <p:cNvSpPr txBox="1"/>
              <p:nvPr/>
            </p:nvSpPr>
            <p:spPr>
              <a:xfrm>
                <a:off x="3810000" y="1222605"/>
                <a:ext cx="1429879" cy="369332"/>
              </a:xfrm>
              <a:prstGeom prst="rect">
                <a:avLst/>
              </a:prstGeom>
              <a:solidFill>
                <a:srgbClr val="00B0F0"/>
              </a:solidFill>
            </p:spPr>
            <p:txBody>
              <a:bodyPr wrap="none" rtlCol="0">
                <a:spAutoFit/>
              </a:bodyPr>
              <a:lstStyle/>
              <a:p>
                <a:pPr algn="ctr"/>
                <a:r>
                  <a:rPr lang="en-US" b="1" dirty="0" smtClean="0"/>
                  <a:t>Winter Year 1</a:t>
                </a:r>
                <a:endParaRPr lang="en-US" b="1" dirty="0"/>
              </a:p>
            </p:txBody>
          </p:sp>
          <p:sp>
            <p:nvSpPr>
              <p:cNvPr id="50" name="TextBox 49"/>
              <p:cNvSpPr txBox="1"/>
              <p:nvPr/>
            </p:nvSpPr>
            <p:spPr>
              <a:xfrm>
                <a:off x="5330415" y="1222605"/>
                <a:ext cx="1375185" cy="369332"/>
              </a:xfrm>
              <a:prstGeom prst="rect">
                <a:avLst/>
              </a:prstGeom>
              <a:solidFill>
                <a:srgbClr val="92D050"/>
              </a:solidFill>
            </p:spPr>
            <p:txBody>
              <a:bodyPr wrap="none" rtlCol="0">
                <a:spAutoFit/>
              </a:bodyPr>
              <a:lstStyle/>
              <a:p>
                <a:pPr algn="ctr"/>
                <a:r>
                  <a:rPr lang="en-US" b="1" dirty="0" smtClean="0"/>
                  <a:t>Spring Year 2</a:t>
                </a:r>
                <a:endParaRPr lang="en-US" b="1" dirty="0"/>
              </a:p>
            </p:txBody>
          </p:sp>
          <p:sp>
            <p:nvSpPr>
              <p:cNvPr id="51" name="Oval 50"/>
              <p:cNvSpPr/>
              <p:nvPr/>
            </p:nvSpPr>
            <p:spPr>
              <a:xfrm>
                <a:off x="4011896" y="1981200"/>
                <a:ext cx="914400" cy="914400"/>
              </a:xfrm>
              <a:prstGeom prst="ellipse">
                <a:avLst/>
              </a:prstGeom>
              <a:ln w="57150"/>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2" name="TextBox 51"/>
              <p:cNvSpPr txBox="1"/>
              <p:nvPr/>
            </p:nvSpPr>
            <p:spPr>
              <a:xfrm>
                <a:off x="3986913" y="2313801"/>
                <a:ext cx="974210" cy="276999"/>
              </a:xfrm>
              <a:prstGeom prst="rect">
                <a:avLst/>
              </a:prstGeom>
              <a:noFill/>
            </p:spPr>
            <p:txBody>
              <a:bodyPr wrap="square" rtlCol="0">
                <a:spAutoFit/>
              </a:bodyPr>
              <a:lstStyle/>
              <a:p>
                <a:pPr algn="ctr"/>
                <a:r>
                  <a:rPr lang="en-US" sz="1200" dirty="0" err="1" smtClean="0">
                    <a:solidFill>
                      <a:schemeClr val="bg1"/>
                    </a:solidFill>
                  </a:rPr>
                  <a:t>Teliospore</a:t>
                </a:r>
                <a:endParaRPr lang="en-US" sz="1200" dirty="0" smtClean="0">
                  <a:solidFill>
                    <a:schemeClr val="bg1"/>
                  </a:solidFill>
                </a:endParaRPr>
              </a:p>
            </p:txBody>
          </p:sp>
          <p:sp>
            <p:nvSpPr>
              <p:cNvPr id="53" name="Oval 52"/>
              <p:cNvSpPr/>
              <p:nvPr/>
            </p:nvSpPr>
            <p:spPr>
              <a:xfrm>
                <a:off x="5570828" y="1981200"/>
                <a:ext cx="914400" cy="914400"/>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8" name="TextBox 57"/>
              <p:cNvSpPr txBox="1"/>
              <p:nvPr/>
            </p:nvSpPr>
            <p:spPr>
              <a:xfrm>
                <a:off x="5550324" y="2313801"/>
                <a:ext cx="985719" cy="276999"/>
              </a:xfrm>
              <a:prstGeom prst="rect">
                <a:avLst/>
              </a:prstGeom>
              <a:noFill/>
            </p:spPr>
            <p:txBody>
              <a:bodyPr wrap="none" rtlCol="0">
                <a:spAutoFit/>
              </a:bodyPr>
              <a:lstStyle/>
              <a:p>
                <a:pPr algn="ctr"/>
                <a:r>
                  <a:rPr lang="en-US" sz="1200" dirty="0" err="1" smtClean="0"/>
                  <a:t>Basidiospore</a:t>
                </a:r>
                <a:endParaRPr lang="en-US" sz="1200" dirty="0" smtClean="0"/>
              </a:p>
            </p:txBody>
          </p:sp>
          <p:sp>
            <p:nvSpPr>
              <p:cNvPr id="59" name="TextBox 58"/>
              <p:cNvSpPr txBox="1"/>
              <p:nvPr/>
            </p:nvSpPr>
            <p:spPr>
              <a:xfrm>
                <a:off x="695739" y="4387822"/>
                <a:ext cx="825354" cy="369332"/>
              </a:xfrm>
              <a:prstGeom prst="rect">
                <a:avLst/>
              </a:prstGeom>
              <a:noFill/>
            </p:spPr>
            <p:txBody>
              <a:bodyPr wrap="none" rtlCol="0">
                <a:spAutoFit/>
              </a:bodyPr>
              <a:lstStyle/>
              <a:p>
                <a:pPr algn="ctr"/>
                <a:r>
                  <a:rPr lang="en-US" b="1" dirty="0" smtClean="0"/>
                  <a:t>Wheat</a:t>
                </a:r>
                <a:endParaRPr lang="en-US" b="1" dirty="0"/>
              </a:p>
            </p:txBody>
          </p:sp>
          <p:sp>
            <p:nvSpPr>
              <p:cNvPr id="60" name="Oval 59"/>
              <p:cNvSpPr/>
              <p:nvPr/>
            </p:nvSpPr>
            <p:spPr>
              <a:xfrm>
                <a:off x="2520319" y="1981200"/>
                <a:ext cx="9144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1" name="TextBox 60"/>
              <p:cNvSpPr txBox="1"/>
              <p:nvPr/>
            </p:nvSpPr>
            <p:spPr>
              <a:xfrm>
                <a:off x="2446523" y="2328830"/>
                <a:ext cx="1075039" cy="276999"/>
              </a:xfrm>
              <a:prstGeom prst="rect">
                <a:avLst/>
              </a:prstGeom>
              <a:noFill/>
            </p:spPr>
            <p:txBody>
              <a:bodyPr wrap="none" rtlCol="0">
                <a:spAutoFit/>
              </a:bodyPr>
              <a:lstStyle/>
              <a:p>
                <a:pPr algn="ctr"/>
                <a:r>
                  <a:rPr lang="en-US" sz="1200" dirty="0" err="1" smtClean="0"/>
                  <a:t>Urediniospore</a:t>
                </a:r>
                <a:endParaRPr lang="en-US" sz="1200" dirty="0" smtClean="0"/>
              </a:p>
            </p:txBody>
          </p:sp>
          <p:pic>
            <p:nvPicPr>
              <p:cNvPr id="62" name="Picture 6" descr="wheat stem rust (Puccinia graminis ) on common wheat (Triticum aestivum ) - 5418725"/>
              <p:cNvPicPr>
                <a:picLocks noChangeAspect="1" noChangeArrowheads="1"/>
              </p:cNvPicPr>
              <p:nvPr/>
            </p:nvPicPr>
            <p:blipFill rotWithShape="1">
              <a:blip r:embed="rId5">
                <a:extLst>
                  <a:ext uri="{28A0092B-C50C-407E-A947-70E740481C1C}">
                    <a14:useLocalDpi xmlns:a14="http://schemas.microsoft.com/office/drawing/2010/main" val="0"/>
                  </a:ext>
                </a:extLst>
              </a:blip>
              <a:srcRect l="7451" t="27778" r="17549" b="6348"/>
              <a:stretch/>
            </p:blipFill>
            <p:spPr bwMode="auto">
              <a:xfrm rot="5400000">
                <a:off x="-519079" y="2168629"/>
                <a:ext cx="3331417" cy="2194560"/>
              </a:xfrm>
              <a:prstGeom prst="rect">
                <a:avLst/>
              </a:prstGeom>
              <a:noFill/>
              <a:extLst>
                <a:ext uri="{909E8E84-426E-40DD-AFC4-6F175D3DCCD1}">
                  <a14:hiddenFill xmlns:a14="http://schemas.microsoft.com/office/drawing/2010/main">
                    <a:solidFill>
                      <a:srgbClr val="FFFFFF"/>
                    </a:solidFill>
                  </a14:hiddenFill>
                </a:ext>
              </a:extLst>
            </p:spPr>
          </p:pic>
          <p:sp>
            <p:nvSpPr>
              <p:cNvPr id="63" name="Oval 62"/>
              <p:cNvSpPr/>
              <p:nvPr/>
            </p:nvSpPr>
            <p:spPr>
              <a:xfrm>
                <a:off x="2527412" y="4114800"/>
                <a:ext cx="914400" cy="914400"/>
              </a:xfrm>
              <a:prstGeom prst="ellipse">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64" name="TextBox 63"/>
              <p:cNvSpPr txBox="1"/>
              <p:nvPr/>
            </p:nvSpPr>
            <p:spPr>
              <a:xfrm>
                <a:off x="2514600" y="4419600"/>
                <a:ext cx="905462" cy="276999"/>
              </a:xfrm>
              <a:prstGeom prst="rect">
                <a:avLst/>
              </a:prstGeom>
              <a:noFill/>
            </p:spPr>
            <p:txBody>
              <a:bodyPr wrap="square" rtlCol="0">
                <a:spAutoFit/>
              </a:bodyPr>
              <a:lstStyle/>
              <a:p>
                <a:pPr algn="ctr"/>
                <a:r>
                  <a:rPr lang="en-US" sz="1200" dirty="0" smtClean="0"/>
                  <a:t>Aeciospore</a:t>
                </a:r>
              </a:p>
            </p:txBody>
          </p:sp>
          <p:sp>
            <p:nvSpPr>
              <p:cNvPr id="66" name="Oval 65"/>
              <p:cNvSpPr/>
              <p:nvPr/>
            </p:nvSpPr>
            <p:spPr>
              <a:xfrm>
                <a:off x="5486400" y="4143748"/>
                <a:ext cx="914400" cy="9144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7" name="TextBox 66"/>
              <p:cNvSpPr txBox="1"/>
              <p:nvPr/>
            </p:nvSpPr>
            <p:spPr>
              <a:xfrm>
                <a:off x="5562600" y="4431671"/>
                <a:ext cx="821250" cy="276999"/>
              </a:xfrm>
              <a:prstGeom prst="rect">
                <a:avLst/>
              </a:prstGeom>
              <a:noFill/>
            </p:spPr>
            <p:txBody>
              <a:bodyPr wrap="none" rtlCol="0">
                <a:spAutoFit/>
              </a:bodyPr>
              <a:lstStyle/>
              <a:p>
                <a:pPr algn="ctr"/>
                <a:r>
                  <a:rPr lang="en-US" sz="1200" dirty="0" err="1" smtClean="0">
                    <a:solidFill>
                      <a:schemeClr val="bg1"/>
                    </a:solidFill>
                  </a:rPr>
                  <a:t>Spermatia</a:t>
                </a:r>
                <a:endParaRPr lang="en-US" sz="1200" dirty="0">
                  <a:solidFill>
                    <a:schemeClr val="bg1"/>
                  </a:solidFill>
                </a:endParaRPr>
              </a:p>
            </p:txBody>
          </p:sp>
          <p:sp>
            <p:nvSpPr>
              <p:cNvPr id="68" name="TextBox 67"/>
              <p:cNvSpPr txBox="1"/>
              <p:nvPr/>
            </p:nvSpPr>
            <p:spPr>
              <a:xfrm>
                <a:off x="7239000" y="5421868"/>
                <a:ext cx="1022460" cy="369332"/>
              </a:xfrm>
              <a:prstGeom prst="rect">
                <a:avLst/>
              </a:prstGeom>
              <a:noFill/>
            </p:spPr>
            <p:txBody>
              <a:bodyPr wrap="none" rtlCol="0">
                <a:spAutoFit/>
              </a:bodyPr>
              <a:lstStyle/>
              <a:p>
                <a:pPr algn="ctr"/>
                <a:r>
                  <a:rPr lang="en-US" b="1" dirty="0" smtClean="0"/>
                  <a:t>Barberry</a:t>
                </a:r>
                <a:endParaRPr lang="en-US" b="1" dirty="0"/>
              </a:p>
            </p:txBody>
          </p:sp>
          <p:cxnSp>
            <p:nvCxnSpPr>
              <p:cNvPr id="69" name="Straight Arrow Connector 68"/>
              <p:cNvCxnSpPr/>
              <p:nvPr/>
            </p:nvCxnSpPr>
            <p:spPr>
              <a:xfrm flipV="1">
                <a:off x="1981200" y="2514600"/>
                <a:ext cx="455996" cy="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3513323" y="2514599"/>
                <a:ext cx="455996" cy="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018461" y="2514598"/>
                <a:ext cx="455996" cy="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554404" y="2514597"/>
                <a:ext cx="455996" cy="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6" name="Picture 4" descr="C:\Users\sstocks\AppData\Local\Microsoft\Windows\Temporary Internet Files\Content.IE5\SA30PTUC\MC90008849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6200" y="4098028"/>
                <a:ext cx="1183827" cy="100584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Arrow Connector 76"/>
              <p:cNvCxnSpPr/>
              <p:nvPr/>
            </p:nvCxnSpPr>
            <p:spPr>
              <a:xfrm flipH="1">
                <a:off x="6448440" y="4600948"/>
                <a:ext cx="485760"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3645081" y="3429000"/>
                <a:ext cx="1572354" cy="369332"/>
              </a:xfrm>
              <a:prstGeom prst="rect">
                <a:avLst/>
              </a:prstGeom>
              <a:solidFill>
                <a:schemeClr val="accent2">
                  <a:lumMod val="60000"/>
                  <a:lumOff val="40000"/>
                </a:schemeClr>
              </a:solidFill>
            </p:spPr>
            <p:txBody>
              <a:bodyPr wrap="none" rtlCol="0">
                <a:spAutoFit/>
              </a:bodyPr>
              <a:lstStyle/>
              <a:p>
                <a:pPr algn="ctr"/>
                <a:r>
                  <a:rPr lang="en-US" b="1" dirty="0" smtClean="0"/>
                  <a:t>Summer Year 2</a:t>
                </a:r>
                <a:endParaRPr lang="en-US" b="1" dirty="0"/>
              </a:p>
            </p:txBody>
          </p:sp>
          <p:cxnSp>
            <p:nvCxnSpPr>
              <p:cNvPr id="79" name="Straight Arrow Connector 78"/>
              <p:cNvCxnSpPr/>
              <p:nvPr/>
            </p:nvCxnSpPr>
            <p:spPr>
              <a:xfrm flipH="1">
                <a:off x="4953000" y="4589931"/>
                <a:ext cx="485760"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3476640" y="4558099"/>
                <a:ext cx="485760"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1981200" y="4572488"/>
                <a:ext cx="485760" cy="0"/>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762000" y="4937126"/>
                <a:ext cx="799707" cy="369332"/>
              </a:xfrm>
              <a:prstGeom prst="rect">
                <a:avLst/>
              </a:prstGeom>
              <a:noFill/>
            </p:spPr>
            <p:txBody>
              <a:bodyPr wrap="none" rtlCol="0">
                <a:spAutoFit/>
              </a:bodyPr>
              <a:lstStyle/>
              <a:p>
                <a:pPr algn="ctr"/>
                <a:r>
                  <a:rPr lang="en-US" b="1" dirty="0" smtClean="0"/>
                  <a:t>Wheat</a:t>
                </a:r>
                <a:endParaRPr lang="en-US" b="1" dirty="0"/>
              </a:p>
            </p:txBody>
          </p:sp>
          <p:sp>
            <p:nvSpPr>
              <p:cNvPr id="83" name="TextBox 82"/>
              <p:cNvSpPr txBox="1"/>
              <p:nvPr/>
            </p:nvSpPr>
            <p:spPr>
              <a:xfrm>
                <a:off x="2152949" y="5269468"/>
                <a:ext cx="1662186" cy="369332"/>
              </a:xfrm>
              <a:prstGeom prst="rect">
                <a:avLst/>
              </a:prstGeom>
              <a:noFill/>
            </p:spPr>
            <p:txBody>
              <a:bodyPr wrap="none" rtlCol="0">
                <a:spAutoFit/>
              </a:bodyPr>
              <a:lstStyle/>
              <a:p>
                <a:pPr algn="ctr"/>
                <a:r>
                  <a:rPr lang="en-US" b="1" dirty="0" smtClean="0"/>
                  <a:t>Still on Barberry</a:t>
                </a:r>
                <a:endParaRPr lang="en-US" b="1" dirty="0"/>
              </a:p>
            </p:txBody>
          </p:sp>
        </p:grpSp>
        <p:cxnSp>
          <p:nvCxnSpPr>
            <p:cNvPr id="9" name="Straight Arrow Connector 8"/>
            <p:cNvCxnSpPr/>
            <p:nvPr/>
          </p:nvCxnSpPr>
          <p:spPr>
            <a:xfrm flipV="1">
              <a:off x="3048000" y="5332468"/>
              <a:ext cx="0" cy="2025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Life Cycle of Wheat Stem Rust in Southern Climates</a:t>
            </a:r>
            <a:endParaRPr lang="en-US" sz="4000" dirty="0"/>
          </a:p>
        </p:txBody>
      </p:sp>
      <p:sp>
        <p:nvSpPr>
          <p:cNvPr id="45" name="Rectangle 44"/>
          <p:cNvSpPr/>
          <p:nvPr/>
        </p:nvSpPr>
        <p:spPr>
          <a:xfrm>
            <a:off x="0" y="6350169"/>
            <a:ext cx="6266702" cy="507831"/>
          </a:xfrm>
          <a:prstGeom prst="rect">
            <a:avLst/>
          </a:prstGeom>
        </p:spPr>
        <p:txBody>
          <a:bodyPr wrap="square">
            <a:spAutoFit/>
          </a:bodyPr>
          <a:lstStyle/>
          <a:p>
            <a:r>
              <a:rPr lang="en-US" sz="900" dirty="0" smtClean="0">
                <a:latin typeface="Arial" pitchFamily="34" charset="0"/>
                <a:cs typeface="Arial" pitchFamily="34" charset="0"/>
              </a:rPr>
              <a:t>Image Citations:  </a:t>
            </a:r>
          </a:p>
          <a:p>
            <a:r>
              <a:rPr lang="en-US" sz="900" dirty="0" smtClean="0">
                <a:latin typeface="Arial" pitchFamily="34" charset="0"/>
                <a:cs typeface="Arial" pitchFamily="34" charset="0"/>
              </a:rPr>
              <a:t>Wheat - </a:t>
            </a:r>
            <a:r>
              <a:rPr lang="en-US" sz="900" dirty="0" smtClean="0"/>
              <a:t>Mary Burrows, Montana State University, </a:t>
            </a:r>
            <a:r>
              <a:rPr lang="en-US" sz="900" dirty="0" smtClean="0">
                <a:hlinkClick r:id="rId3"/>
              </a:rPr>
              <a:t>www.bugwood.org</a:t>
            </a:r>
            <a:r>
              <a:rPr lang="en-US" sz="900" dirty="0" smtClean="0"/>
              <a:t>, #5418725; fallen wheat -  </a:t>
            </a:r>
            <a:r>
              <a:rPr lang="en-US" sz="900" dirty="0"/>
              <a:t>William M. Brown Jr</a:t>
            </a:r>
            <a:r>
              <a:rPr lang="en-US" sz="900" dirty="0" smtClean="0"/>
              <a:t>., </a:t>
            </a:r>
            <a:r>
              <a:rPr lang="en-US" sz="900" dirty="0" smtClean="0">
                <a:hlinkClick r:id="rId3"/>
              </a:rPr>
              <a:t>www.bugwood.org</a:t>
            </a:r>
            <a:r>
              <a:rPr lang="en-US" sz="900" dirty="0" smtClean="0"/>
              <a:t>, #5357107</a:t>
            </a:r>
            <a:endParaRPr lang="en-US" sz="900" dirty="0">
              <a:latin typeface="Arial" pitchFamily="34" charset="0"/>
              <a:cs typeface="Arial" pitchFamily="34" charset="0"/>
            </a:endParaRPr>
          </a:p>
        </p:txBody>
      </p:sp>
      <p:grpSp>
        <p:nvGrpSpPr>
          <p:cNvPr id="36" name="Group 35"/>
          <p:cNvGrpSpPr/>
          <p:nvPr/>
        </p:nvGrpSpPr>
        <p:grpSpPr>
          <a:xfrm>
            <a:off x="140788" y="1451205"/>
            <a:ext cx="8927012" cy="4083853"/>
            <a:chOff x="140788" y="1451205"/>
            <a:chExt cx="8927012" cy="4083853"/>
          </a:xfrm>
        </p:grpSpPr>
        <p:grpSp>
          <p:nvGrpSpPr>
            <p:cNvPr id="37" name="Group 36"/>
            <p:cNvGrpSpPr/>
            <p:nvPr/>
          </p:nvGrpSpPr>
          <p:grpSpPr>
            <a:xfrm>
              <a:off x="140788" y="1451205"/>
              <a:ext cx="8927012" cy="4083853"/>
              <a:chOff x="140788" y="1451205"/>
              <a:chExt cx="8927012" cy="4083853"/>
            </a:xfrm>
          </p:grpSpPr>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l="31928" r="31466"/>
              <a:stretch/>
            </p:blipFill>
            <p:spPr>
              <a:xfrm>
                <a:off x="3962400" y="1920240"/>
                <a:ext cx="1193538" cy="2194560"/>
              </a:xfrm>
              <a:prstGeom prst="rect">
                <a:avLst/>
              </a:prstGeom>
            </p:spPr>
          </p:pic>
          <p:pic>
            <p:nvPicPr>
              <p:cNvPr id="40" name="Picture 6" descr="wheat stem rust (Puccinia graminis ) on common wheat (Triticum aestivum ) - 5418725"/>
              <p:cNvPicPr>
                <a:picLocks noChangeAspect="1" noChangeArrowheads="1"/>
              </p:cNvPicPr>
              <p:nvPr/>
            </p:nvPicPr>
            <p:blipFill rotWithShape="1">
              <a:blip r:embed="rId5">
                <a:extLst>
                  <a:ext uri="{28A0092B-C50C-407E-A947-70E740481C1C}">
                    <a14:useLocalDpi xmlns:a14="http://schemas.microsoft.com/office/drawing/2010/main" val="0"/>
                  </a:ext>
                </a:extLst>
              </a:blip>
              <a:srcRect l="7451" t="27778" r="17549" b="6348"/>
              <a:stretch/>
            </p:blipFill>
            <p:spPr bwMode="auto">
              <a:xfrm rot="5400000">
                <a:off x="6304811" y="2230200"/>
                <a:ext cx="3331417" cy="2194560"/>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2553214" y="1459468"/>
                <a:ext cx="1192239" cy="369332"/>
              </a:xfrm>
              <a:prstGeom prst="rect">
                <a:avLst/>
              </a:prstGeom>
              <a:solidFill>
                <a:schemeClr val="accent6"/>
              </a:solidFill>
            </p:spPr>
            <p:txBody>
              <a:bodyPr wrap="square" rtlCol="0">
                <a:spAutoFit/>
              </a:bodyPr>
              <a:lstStyle/>
              <a:p>
                <a:r>
                  <a:rPr lang="en-US" b="1" dirty="0" smtClean="0"/>
                  <a:t>Fall Year 1</a:t>
                </a:r>
                <a:endParaRPr lang="en-US" b="1" dirty="0"/>
              </a:p>
            </p:txBody>
          </p:sp>
          <p:sp>
            <p:nvSpPr>
              <p:cNvPr id="42" name="TextBox 41"/>
              <p:cNvSpPr txBox="1"/>
              <p:nvPr/>
            </p:nvSpPr>
            <p:spPr>
              <a:xfrm>
                <a:off x="3901438" y="1451205"/>
                <a:ext cx="1429879" cy="369332"/>
              </a:xfrm>
              <a:prstGeom prst="rect">
                <a:avLst/>
              </a:prstGeom>
              <a:solidFill>
                <a:srgbClr val="00B0F0"/>
              </a:solidFill>
            </p:spPr>
            <p:txBody>
              <a:bodyPr wrap="none" rtlCol="0">
                <a:spAutoFit/>
              </a:bodyPr>
              <a:lstStyle/>
              <a:p>
                <a:pPr algn="ctr"/>
                <a:r>
                  <a:rPr lang="en-US" b="1" dirty="0" smtClean="0"/>
                  <a:t>Winter Year 1</a:t>
                </a:r>
                <a:endParaRPr lang="en-US" b="1" dirty="0"/>
              </a:p>
            </p:txBody>
          </p:sp>
          <p:sp>
            <p:nvSpPr>
              <p:cNvPr id="43" name="TextBox 42"/>
              <p:cNvSpPr txBox="1"/>
              <p:nvPr/>
            </p:nvSpPr>
            <p:spPr>
              <a:xfrm>
                <a:off x="5421853" y="1451205"/>
                <a:ext cx="1375185" cy="369332"/>
              </a:xfrm>
              <a:prstGeom prst="rect">
                <a:avLst/>
              </a:prstGeom>
              <a:solidFill>
                <a:srgbClr val="92D050"/>
              </a:solidFill>
            </p:spPr>
            <p:txBody>
              <a:bodyPr wrap="none" rtlCol="0">
                <a:spAutoFit/>
              </a:bodyPr>
              <a:lstStyle/>
              <a:p>
                <a:pPr algn="ctr"/>
                <a:r>
                  <a:rPr lang="en-US" b="1" dirty="0" smtClean="0"/>
                  <a:t>Spring Year 2</a:t>
                </a:r>
                <a:endParaRPr lang="en-US" b="1" dirty="0"/>
              </a:p>
            </p:txBody>
          </p:sp>
          <p:sp>
            <p:nvSpPr>
              <p:cNvPr id="44" name="Oval 43"/>
              <p:cNvSpPr/>
              <p:nvPr/>
            </p:nvSpPr>
            <p:spPr>
              <a:xfrm>
                <a:off x="2611757" y="2209800"/>
                <a:ext cx="9144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4" name="TextBox 53"/>
              <p:cNvSpPr txBox="1"/>
              <p:nvPr/>
            </p:nvSpPr>
            <p:spPr>
              <a:xfrm>
                <a:off x="2537961" y="2557430"/>
                <a:ext cx="1075039" cy="276999"/>
              </a:xfrm>
              <a:prstGeom prst="rect">
                <a:avLst/>
              </a:prstGeom>
              <a:noFill/>
            </p:spPr>
            <p:txBody>
              <a:bodyPr wrap="none" rtlCol="0">
                <a:spAutoFit/>
              </a:bodyPr>
              <a:lstStyle/>
              <a:p>
                <a:pPr algn="ctr"/>
                <a:r>
                  <a:rPr lang="en-US" sz="1200" dirty="0" err="1" smtClean="0"/>
                  <a:t>Urediniospore</a:t>
                </a:r>
                <a:endParaRPr lang="en-US" sz="1200" dirty="0" smtClean="0"/>
              </a:p>
            </p:txBody>
          </p:sp>
          <p:pic>
            <p:nvPicPr>
              <p:cNvPr id="55" name="Picture 6" descr="wheat stem rust (Puccinia graminis ) on common wheat (Triticum aestivum ) - 5418725"/>
              <p:cNvPicPr>
                <a:picLocks noChangeAspect="1" noChangeArrowheads="1"/>
              </p:cNvPicPr>
              <p:nvPr/>
            </p:nvPicPr>
            <p:blipFill rotWithShape="1">
              <a:blip r:embed="rId5">
                <a:extLst>
                  <a:ext uri="{28A0092B-C50C-407E-A947-70E740481C1C}">
                    <a14:useLocalDpi xmlns:a14="http://schemas.microsoft.com/office/drawing/2010/main" val="0"/>
                  </a:ext>
                </a:extLst>
              </a:blip>
              <a:srcRect l="7451" t="27778" r="17549" b="6348"/>
              <a:stretch/>
            </p:blipFill>
            <p:spPr bwMode="auto">
              <a:xfrm rot="5400000">
                <a:off x="-427641" y="2397229"/>
                <a:ext cx="3331417" cy="2194560"/>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Arrow Connector 55"/>
              <p:cNvCxnSpPr/>
              <p:nvPr/>
            </p:nvCxnSpPr>
            <p:spPr>
              <a:xfrm flipV="1">
                <a:off x="2072638" y="2743200"/>
                <a:ext cx="455996" cy="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3604761" y="2743199"/>
                <a:ext cx="455996" cy="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5109899" y="2743198"/>
                <a:ext cx="455996" cy="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6645842" y="2743197"/>
                <a:ext cx="455996" cy="1"/>
              </a:xfrm>
              <a:prstGeom prst="straightConnector1">
                <a:avLst/>
              </a:prstGeom>
              <a:ln w="571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853438" y="5165726"/>
                <a:ext cx="799707" cy="369332"/>
              </a:xfrm>
              <a:prstGeom prst="rect">
                <a:avLst/>
              </a:prstGeom>
              <a:noFill/>
            </p:spPr>
            <p:txBody>
              <a:bodyPr wrap="none" rtlCol="0">
                <a:spAutoFit/>
              </a:bodyPr>
              <a:lstStyle/>
              <a:p>
                <a:pPr algn="ctr"/>
                <a:r>
                  <a:rPr lang="en-US" b="1" dirty="0" smtClean="0"/>
                  <a:t>Wheat</a:t>
                </a:r>
                <a:endParaRPr lang="en-US" b="1" dirty="0"/>
              </a:p>
            </p:txBody>
          </p:sp>
          <p:sp>
            <p:nvSpPr>
              <p:cNvPr id="73" name="Oval 72"/>
              <p:cNvSpPr/>
              <p:nvPr/>
            </p:nvSpPr>
            <p:spPr>
              <a:xfrm>
                <a:off x="5626238" y="2222334"/>
                <a:ext cx="914400"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4" name="TextBox 83"/>
              <p:cNvSpPr txBox="1"/>
              <p:nvPr/>
            </p:nvSpPr>
            <p:spPr>
              <a:xfrm>
                <a:off x="5552442" y="2569964"/>
                <a:ext cx="1075039" cy="276999"/>
              </a:xfrm>
              <a:prstGeom prst="rect">
                <a:avLst/>
              </a:prstGeom>
              <a:noFill/>
            </p:spPr>
            <p:txBody>
              <a:bodyPr wrap="none" rtlCol="0">
                <a:spAutoFit/>
              </a:bodyPr>
              <a:lstStyle/>
              <a:p>
                <a:pPr algn="ctr"/>
                <a:r>
                  <a:rPr lang="en-US" sz="1200" dirty="0" err="1" smtClean="0"/>
                  <a:t>Urediniospore</a:t>
                </a:r>
                <a:endParaRPr lang="en-US" sz="1200" dirty="0" smtClean="0"/>
              </a:p>
            </p:txBody>
          </p:sp>
          <p:sp>
            <p:nvSpPr>
              <p:cNvPr id="85" name="TextBox 84"/>
              <p:cNvSpPr txBox="1"/>
              <p:nvPr/>
            </p:nvSpPr>
            <p:spPr>
              <a:xfrm>
                <a:off x="7585890" y="4998697"/>
                <a:ext cx="799707" cy="369332"/>
              </a:xfrm>
              <a:prstGeom prst="rect">
                <a:avLst/>
              </a:prstGeom>
              <a:noFill/>
            </p:spPr>
            <p:txBody>
              <a:bodyPr wrap="none" rtlCol="0">
                <a:spAutoFit/>
              </a:bodyPr>
              <a:lstStyle/>
              <a:p>
                <a:pPr algn="ctr"/>
                <a:r>
                  <a:rPr lang="en-US" b="1" dirty="0" smtClean="0"/>
                  <a:t>Wheat</a:t>
                </a:r>
                <a:endParaRPr lang="en-US" b="1" dirty="0"/>
              </a:p>
            </p:txBody>
          </p:sp>
        </p:grpSp>
        <p:sp>
          <p:nvSpPr>
            <p:cNvPr id="38" name="TextBox 37"/>
            <p:cNvSpPr txBox="1"/>
            <p:nvPr/>
          </p:nvSpPr>
          <p:spPr>
            <a:xfrm>
              <a:off x="3680359" y="4185876"/>
              <a:ext cx="1882241" cy="646331"/>
            </a:xfrm>
            <a:prstGeom prst="rect">
              <a:avLst/>
            </a:prstGeom>
            <a:noFill/>
          </p:spPr>
          <p:txBody>
            <a:bodyPr wrap="square" rtlCol="0">
              <a:spAutoFit/>
            </a:bodyPr>
            <a:lstStyle/>
            <a:p>
              <a:pPr algn="ctr"/>
              <a:r>
                <a:rPr lang="en-US" b="1" dirty="0" smtClean="0"/>
                <a:t>Wheat residue or volunteer plants</a:t>
              </a:r>
              <a:endParaRPr lang="en-US" b="1" dirty="0"/>
            </a:p>
          </p:txBody>
        </p:sp>
      </p:grpSp>
    </p:spTree>
    <p:extLst>
      <p:ext uri="{BB962C8B-B14F-4D97-AF65-F5344CB8AC3E}">
        <p14:creationId xmlns:p14="http://schemas.microsoft.com/office/powerpoint/2010/main" val="12021718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mp;#x0D;&amp;#x0A;Wheat Stem Rust Ug99: Recognition, Risk, and Response.&amp;quot;&quot;/&gt;&lt;property id=&quot;20307&quot; value=&quot;256&quot;/&gt;&lt;/object&gt;&lt;object type=&quot;3&quot; unique_id=&quot;10005&quot;&gt;&lt;property id=&quot;20148&quot; value=&quot;5&quot;/&gt;&lt;property id=&quot;20300&quot; value=&quot;Slide 2 - &amp;quot;Outline&amp;quot;&quot;/&gt;&lt;property id=&quot;20307&quot; value=&quot;316&quot;/&gt;&lt;/object&gt;&lt;object type=&quot;3&quot; unique_id=&quot;10006&quot;&gt;&lt;property id=&quot;20148&quot; value=&quot;5&quot;/&gt;&lt;property id=&quot;20300&quot; value=&quot;Slide 3 - &amp;quot;Recognizing Rusts&amp;quot;&quot;/&gt;&lt;property id=&quot;20307&quot; value=&quot;319&quot;/&gt;&lt;/object&gt;&lt;object type=&quot;3&quot; unique_id=&quot;10007&quot;&gt;&lt;property id=&quot;20148&quot; value=&quot;5&quot;/&gt;&lt;property id=&quot;20300&quot; value=&quot;Slide 4 - &amp;quot;What is wheat stem rust?&amp;quot;&quot;/&gt;&lt;property id=&quot;20307&quot; value=&quot;299&quot;/&gt;&lt;/object&gt;&lt;object type=&quot;3&quot; unique_id=&quot;10008&quot;&gt;&lt;property id=&quot;20148&quot; value=&quot;5&quot;/&gt;&lt;property id=&quot;20300&quot; value=&quot;Slide 5 - &amp;quot;What does stem rust do?&amp;quot;&quot;/&gt;&lt;property id=&quot;20307&quot; value=&quot;333&quot;/&gt;&lt;/object&gt;&lt;object type=&quot;3&quot; unique_id=&quot;10009&quot;&gt;&lt;property id=&quot;20148&quot; value=&quot;5&quot;/&gt;&lt;property id=&quot;20300&quot; value=&quot;Slide 6 - &amp;quot;Hosts&amp;quot;&quot;/&gt;&lt;property id=&quot;20307&quot; value=&quot;326&quot;/&gt;&lt;/object&gt;&lt;object type=&quot;3&quot; unique_id=&quot;10010&quot;&gt;&lt;property id=&quot;20148&quot; value=&quot;5&quot;/&gt;&lt;property id=&quot;20300&quot; value=&quot;Slide 7 - &amp;quot;Hosts&amp;quot;&quot;/&gt;&lt;property id=&quot;20307&quot; value=&quot;325&quot;/&gt;&lt;/object&gt;&lt;object type=&quot;3&quot; unique_id=&quot;10011&quot;&gt;&lt;property id=&quot;20148&quot; value=&quot;5&quot;/&gt;&lt;property id=&quot;20300&quot; value=&quot;Slide 8 - &amp;quot;Life cycle on wheat&amp;quot;&quot;/&gt;&lt;property id=&quot;20307&quot; value=&quot;293&quot;/&gt;&lt;/object&gt;&lt;object type=&quot;3&quot; unique_id=&quot;10012&quot;&gt;&lt;property id=&quot;20148&quot; value=&quot;5&quot;/&gt;&lt;property id=&quot;20300&quot; value=&quot;Slide 9 - &amp;quot;Asexual Reproduction on Wheat&amp;quot;&quot;/&gt;&lt;property id=&quot;20307&quot; value=&quot;310&quot;/&gt;&lt;/object&gt;&lt;object type=&quot;3&quot; unique_id=&quot;10013&quot;&gt;&lt;property id=&quot;20148&quot; value=&quot;5&quot;/&gt;&lt;property id=&quot;20300&quot; value=&quot;Slide 10 - &amp;quot;Life cycle on barberry&amp;quot;&quot;/&gt;&lt;property id=&quot;20307&quot; value=&quot;339&quot;/&gt;&lt;/object&gt;&lt;object type=&quot;3&quot; unique_id=&quot;10014&quot;&gt;&lt;property id=&quot;20148&quot; value=&quot;5&quot;/&gt;&lt;property id=&quot;20300&quot; value=&quot;Slide 12 - &amp;quot;Historical significance - problem&amp;quot;&quot;/&gt;&lt;property id=&quot;20307&quot; value=&quot;309&quot;/&gt;&lt;/object&gt;&lt;object type=&quot;3&quot; unique_id=&quot;10015&quot;&gt;&lt;property id=&quot;20148&quot; value=&quot;5&quot;/&gt;&lt;property id=&quot;20300&quot; value=&quot;Slide 13 - &amp;quot;Historical significance - solution&amp;quot;&quot;/&gt;&lt;property id=&quot;20307&quot; value=&quot;312&quot;/&gt;&lt;/object&gt;&lt;object type=&quot;3&quot; unique_id=&quot;10016&quot;&gt;&lt;property id=&quot;20148&quot; value=&quot;5&quot;/&gt;&lt;property id=&quot;20300&quot; value=&quot;Slide 14 - &amp;quot;Historical significance - solutions&amp;quot;&quot;/&gt;&lt;property id=&quot;20307&quot; value=&quot;330&quot;/&gt;&lt;/object&gt;&lt;object type=&quot;3&quot; unique_id=&quot;10017&quot;&gt;&lt;property id=&quot;20148&quot; value=&quot;5&quot;/&gt;&lt;property id=&quot;20300&quot; value=&quot;Slide 15 - &amp;quot;Historical significance - solutions&amp;quot;&quot;/&gt;&lt;property id=&quot;20307&quot; value=&quot;300&quot;/&gt;&lt;/object&gt;&lt;object type=&quot;3&quot; unique_id=&quot;10018&quot;&gt;&lt;property id=&quot;20148&quot; value=&quot;5&quot;/&gt;&lt;property id=&quot;20300&quot; value=&quot;Slide 16 - &amp;quot;New challenges - U.S. outbreaks&amp;quot;&quot;/&gt;&lt;property id=&quot;20307&quot; value=&quot;301&quot;/&gt;&lt;/object&gt;&lt;object type=&quot;3&quot; unique_id=&quot;10019&quot;&gt;&lt;property id=&quot;20148&quot; value=&quot;5&quot;/&gt;&lt;property id=&quot;20300&quot; value=&quot;Slide 17 - &amp;quot;New challenges: Ug99&amp;quot;&quot;/&gt;&lt;property id=&quot;20307&quot; value=&quot;331&quot;/&gt;&lt;/object&gt;&lt;object type=&quot;3&quot; unique_id=&quot;10020&quot;&gt;&lt;property id=&quot;20148&quot; value=&quot;5&quot;/&gt;&lt;property id=&quot;20300&quot; value=&quot;Slide 18 - &amp;quot;New challenges: Ug99 continued&amp;quot;&quot;/&gt;&lt;property id=&quot;20307&quot; value=&quot;337&quot;/&gt;&lt;/object&gt;&lt;object type=&quot;3&quot; unique_id=&quot;10021&quot;&gt;&lt;property id=&quot;20148&quot; value=&quot;5&quot;/&gt;&lt;property id=&quot;20300&quot; value=&quot;Slide 19 - &amp;quot;Why an issue?  Global wheat picture&amp;quot;&quot;/&gt;&lt;property id=&quot;20307&quot; value=&quot;332&quot;/&gt;&lt;/object&gt;&lt;object type=&quot;3&quot; unique_id=&quot;10022&quot;&gt;&lt;property id=&quot;20148&quot; value=&quot;5&quot;/&gt;&lt;property id=&quot;20300&quot; value=&quot;Slide 20 - &amp;quot;Why an issue-  U.S. wheat picture&amp;quot;&quot;/&gt;&lt;property id=&quot;20307&quot; value=&quot;334&quot;/&gt;&lt;/object&gt;&lt;object type=&quot;3&quot; unique_id=&quot;10023&quot;&gt;&lt;property id=&quot;20148&quot; value=&quot;5&quot;/&gt;&lt;property id=&quot;20300&quot; value=&quot;Slide 21 - &amp;quot;Current Estimate of Disease Risk&amp;quot;&quot;/&gt;&lt;property id=&quot;20307&quot; value=&quot;307&quot;/&gt;&lt;/object&gt;&lt;object type=&quot;3&quot; unique_id=&quot;10024&quot;&gt;&lt;property id=&quot;20148&quot; value=&quot;5&quot;/&gt;&lt;property id=&quot;20300&quot; value=&quot;Slide 23 - &amp;quot;What scientists are doing&amp;quot;&quot;/&gt;&lt;property id=&quot;20307&quot; value=&quot;308&quot;/&gt;&lt;/object&gt;&lt;object type=&quot;3&quot; unique_id=&quot;10025&quot;&gt;&lt;property id=&quot;20148&quot; value=&quot;5&quot;/&gt;&lt;property id=&quot;20300&quot; value=&quot;Slide 24 - &amp;quot;Identifying and reporting rust&amp;quot;&quot;/&gt;&lt;property id=&quot;20307&quot; value=&quot;315&quot;/&gt;&lt;/object&gt;&lt;object type=&quot;3&quot; unique_id=&quot;10026&quot;&gt;&lt;property id=&quot;20148&quot; value=&quot;5&quot;/&gt;&lt;property id=&quot;20300&quot; value=&quot;Slide 25 - &amp;quot;Recognize the threat:&amp;#x0D;&amp;#x0A;Identification of Rust Diseases&amp;quot;&quot;/&gt;&lt;property id=&quot;20307&quot; value=&quot;291&quot;/&gt;&lt;/object&gt;&lt;object type=&quot;3&quot; unique_id=&quot;10027&quot;&gt;&lt;property id=&quot;20148&quot; value=&quot;5&quot;/&gt;&lt;property id=&quot;20300&quot; value=&quot;Slide 26 - &amp;quot;Responding&amp;quot;&quot;/&gt;&lt;property id=&quot;20307&quot; value=&quot;258&quot;/&gt;&lt;/object&gt;&lt;object type=&quot;3&quot; unique_id=&quot;10028&quot;&gt;&lt;property id=&quot;20148&quot; value=&quot;5&quot;/&gt;&lt;property id=&quot;20300&quot; value=&quot;Slide 27 - &amp;quot;Additional information resources&amp;quot;&quot;/&gt;&lt;property id=&quot;20307&quot; value=&quot;277&quot;/&gt;&lt;/object&gt;&lt;object type=&quot;3&quot; unique_id=&quot;10029&quot;&gt;&lt;property id=&quot;20148&quot; value=&quot;5&quot;/&gt;&lt;property id=&quot;20300&quot; value=&quot;Slide 28 - &amp;quot;Questions?&amp;quot;&quot;/&gt;&lt;property id=&quot;20307&quot; value=&quot;278&quot;/&gt;&lt;/object&gt;&lt;object type=&quot;3&quot; unique_id=&quot;10030&quot;&gt;&lt;property id=&quot;20148&quot; value=&quot;5&quot;/&gt;&lt;property id=&quot;20300&quot; value=&quot;Slide 29 - &amp;quot;Author and Publication Dates&amp;quot;&quot;/&gt;&lt;property id=&quot;20307&quot; value=&quot;324&quot;/&gt;&lt;/object&gt;&lt;object type=&quot;3&quot; unique_id=&quot;10032&quot;&gt;&lt;property id=&quot;20148&quot; value=&quot;5&quot;/&gt;&lt;property id=&quot;20300&quot; value=&quot;Slide 30 - &amp;quot;Editors&amp;quot;&quot;/&gt;&lt;property id=&quot;20307&quot; value=&quot;340&quot;/&gt;&lt;/object&gt;&lt;object type=&quot;3&quot; unique_id=&quot;10033&quot;&gt;&lt;property id=&quot;20148&quot; value=&quot;5&quot;/&gt;&lt;property id=&quot;20300&quot; value=&quot;Slide 31 - &amp;quot;Educational Disclaimer and Citation&amp;quot;&quot;/&gt;&lt;property id=&quot;20307&quot; value=&quot;322&quot;/&gt;&lt;/object&gt;&lt;object type=&quot;3&quot; unique_id=&quot;10034&quot;&gt;&lt;property id=&quot;20148&quot; value=&quot;5&quot;/&gt;&lt;property id=&quot;20300&quot; value=&quot;Slide 32 - &amp;quot;Our Partners&amp;quot;&quot;/&gt;&lt;property id=&quot;20307&quot; value=&quot;320&quot;/&gt;&lt;/object&gt;&lt;object type=&quot;3&quot; unique_id=&quot;10035&quot;&gt;&lt;property id=&quot;20148&quot; value=&quot;5&quot;/&gt;&lt;property id=&quot;20300&quot; value=&quot;Slide 33 - &amp;quot;References&amp;quot;&quot;/&gt;&lt;property id=&quot;20307&quot; value=&quot;321&quot;/&gt;&lt;/object&gt;&lt;object type=&quot;3&quot; unique_id=&quot;10036&quot;&gt;&lt;property id=&quot;20148&quot; value=&quot;5&quot;/&gt;&lt;property id=&quot;20300&quot; value=&quot;Slide 34 - &amp;quot;References&amp;quot;&quot;/&gt;&lt;property id=&quot;20307&quot; value=&quot;338&quot;/&gt;&lt;/object&gt;&lt;object type=&quot;3&quot; unique_id=&quot;10037&quot;&gt;&lt;property id=&quot;20148&quot; value=&quot;5&quot;/&gt;&lt;property id=&quot;20300&quot; value=&quot;Slide 35 - &amp;quot;References&amp;quot;&quot;/&gt;&lt;property id=&quot;20307&quot; value=&quot;335&quot;/&gt;&lt;/object&gt;&lt;object type=&quot;3&quot; unique_id=&quot;10038&quot;&gt;&lt;property id=&quot;20148&quot; value=&quot;5&quot;/&gt;&lt;property id=&quot;20300&quot; value=&quot;Slide 36 - &amp;quot;References&amp;quot;&quot;/&gt;&lt;property id=&quot;20307&quot; value=&quot;336&quot;/&gt;&lt;/object&gt;&lt;object type=&quot;3&quot; unique_id=&quot;10039&quot;&gt;&lt;property id=&quot;20148&quot; value=&quot;5&quot;/&gt;&lt;property id=&quot;20300&quot; value=&quot;Slide 11 - &amp;quot;Outline&amp;quot;&quot;/&gt;&lt;property id=&quot;20307&quot; value=&quot;341&quot;/&gt;&lt;/object&gt;&lt;object type=&quot;3&quot; unique_id=&quot;10040&quot;&gt;&lt;property id=&quot;20148&quot; value=&quot;5&quot;/&gt;&lt;property id=&quot;20300&quot; value=&quot;Slide 22 - &amp;quot;Outline&amp;quot;&quot;/&gt;&lt;property id=&quot;20307&quot; value=&quot;342&quot;/&gt;&lt;/object&gt;&lt;/object&gt;&lt;/object&gt;&lt;/database&gt;"/>
  <p:tag name="SECTOMILLISECCONVERTED" val="1"/>
</p:tagLst>
</file>

<file path=ppt/theme/theme1.xml><?xml version="1.0" encoding="utf-8"?>
<a:theme xmlns:a="http://schemas.openxmlformats.org/drawingml/2006/main" name="ppt760.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ppt760.tmp</Template>
  <TotalTime>28207</TotalTime>
  <Words>6303</Words>
  <Application>Microsoft Office PowerPoint</Application>
  <PresentationFormat>On-screen Show (4:3)</PresentationFormat>
  <Paragraphs>597</Paragraphs>
  <Slides>34</Slides>
  <Notes>31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ppt760.tmp</vt:lpstr>
      <vt:lpstr>Wheat Stem Rust Ug99: Recognition, Risk, and Response.</vt:lpstr>
      <vt:lpstr>Outline</vt:lpstr>
      <vt:lpstr>Recognizing Rusts</vt:lpstr>
      <vt:lpstr>What is wheat stem rust?</vt:lpstr>
      <vt:lpstr>What does stem rust do?</vt:lpstr>
      <vt:lpstr>Hosts</vt:lpstr>
      <vt:lpstr>Distribution of Common Barberry and Wheat in the United States</vt:lpstr>
      <vt:lpstr>Life Cycle of Wheat Stem Rust in Northern Climates</vt:lpstr>
      <vt:lpstr>Life Cycle of Wheat Stem Rust in Southern Climates</vt:lpstr>
      <vt:lpstr>Summary</vt:lpstr>
      <vt:lpstr>Historical significance - problem</vt:lpstr>
      <vt:lpstr>Historical significance - solution</vt:lpstr>
      <vt:lpstr>Historical significance - solutions</vt:lpstr>
      <vt:lpstr>Historical significance - solutions</vt:lpstr>
      <vt:lpstr>New challenges - U.S. outbreaks</vt:lpstr>
      <vt:lpstr>New challenges: Ug99</vt:lpstr>
      <vt:lpstr>New challenges: Ug99 continued</vt:lpstr>
      <vt:lpstr>Why an issue?  Global wheat picture</vt:lpstr>
      <vt:lpstr>Why an issue-  U.S. wheat picture</vt:lpstr>
      <vt:lpstr>Current Estimate of Disease Risk</vt:lpstr>
      <vt:lpstr>What scientists are doing</vt:lpstr>
      <vt:lpstr>Identifying and reporting rust</vt:lpstr>
      <vt:lpstr>Recognize the threat: Identification of Rust Diseases</vt:lpstr>
      <vt:lpstr>Response to Suspected Wheat Stem Rust Infestation</vt:lpstr>
      <vt:lpstr>Additional information resources</vt:lpstr>
      <vt:lpstr>Questions?</vt:lpstr>
      <vt:lpstr>Author and Publication Dates</vt:lpstr>
      <vt:lpstr>Editors</vt:lpstr>
      <vt:lpstr>Educational Disclaimer and Citation</vt:lpstr>
      <vt:lpstr>Our Partners</vt:lpstr>
      <vt:lpstr>References</vt:lpstr>
      <vt:lpstr>References</vt:lpstr>
      <vt:lpstr>References</vt:lpstr>
      <vt:lpstr>References</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and Responding  to Wheat Stem Rust</dc:title>
  <dc:creator>Martin A Draper</dc:creator>
  <cp:lastModifiedBy>IFAS Entomology &amp; Nematology</cp:lastModifiedBy>
  <cp:revision>977</cp:revision>
  <dcterms:created xsi:type="dcterms:W3CDTF">2011-02-07T14:45:00Z</dcterms:created>
  <dcterms:modified xsi:type="dcterms:W3CDTF">2014-01-10T20:35:09Z</dcterms:modified>
</cp:coreProperties>
</file>