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0"/>
  </p:notesMasterIdLst>
  <p:sldIdLst>
    <p:sldId id="256" r:id="rId7"/>
    <p:sldId id="257" r:id="rId8"/>
    <p:sldId id="292" r:id="rId9"/>
    <p:sldId id="259" r:id="rId10"/>
    <p:sldId id="294" r:id="rId11"/>
    <p:sldId id="299" r:id="rId12"/>
    <p:sldId id="305" r:id="rId13"/>
    <p:sldId id="303" r:id="rId14"/>
    <p:sldId id="295" r:id="rId15"/>
    <p:sldId id="304" r:id="rId16"/>
    <p:sldId id="266" r:id="rId17"/>
    <p:sldId id="301" r:id="rId18"/>
    <p:sldId id="297" r:id="rId19"/>
    <p:sldId id="298" r:id="rId20"/>
    <p:sldId id="308" r:id="rId21"/>
    <p:sldId id="307" r:id="rId22"/>
    <p:sldId id="273" r:id="rId23"/>
    <p:sldId id="274" r:id="rId24"/>
    <p:sldId id="290" r:id="rId25"/>
    <p:sldId id="293" r:id="rId26"/>
    <p:sldId id="283" r:id="rId27"/>
    <p:sldId id="300" r:id="rId28"/>
    <p:sldId id="30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F0C"/>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84330" autoAdjust="0"/>
  </p:normalViewPr>
  <p:slideViewPr>
    <p:cSldViewPr>
      <p:cViewPr varScale="1">
        <p:scale>
          <a:sx n="97" d="100"/>
          <a:sy n="97" d="100"/>
        </p:scale>
        <p:origin x="19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24759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adult oak</a:t>
            </a:r>
            <a:r>
              <a:rPr lang="en-US" sz="1200" kern="1200" baseline="0" dirty="0" smtClean="0">
                <a:solidFill>
                  <a:schemeClr val="tx1"/>
                </a:solidFill>
                <a:effectLst/>
                <a:latin typeface="+mn-lt"/>
                <a:ea typeface="+mn-ea"/>
                <a:cs typeface="+mn-cs"/>
              </a:rPr>
              <a:t> splendour beetle will lay clusters of 5-6 eggs at a time</a:t>
            </a:r>
            <a:r>
              <a:rPr lang="en-US" sz="1200" kern="1200" dirty="0" smtClean="0">
                <a:solidFill>
                  <a:schemeClr val="tx1"/>
                </a:solidFill>
                <a:effectLst/>
                <a:latin typeface="+mn-lt"/>
                <a:ea typeface="+mn-ea"/>
                <a:cs typeface="+mn-cs"/>
              </a:rPr>
              <a:t> into bark crevices.</a:t>
            </a:r>
            <a:r>
              <a:rPr lang="en-US" sz="1200" kern="1200" baseline="0" dirty="0" smtClean="0">
                <a:solidFill>
                  <a:schemeClr val="tx1"/>
                </a:solidFill>
                <a:effectLst/>
                <a:latin typeface="+mn-lt"/>
                <a:ea typeface="+mn-ea"/>
                <a:cs typeface="+mn-cs"/>
              </a:rPr>
              <a:t> They take about 7-14 days to hatch.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8</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In</a:t>
            </a:r>
            <a:r>
              <a:rPr lang="en-US" i="0" baseline="0" dirty="0" smtClean="0"/>
              <a:t> Europe, it has been reported that oak splendour beetle the </a:t>
            </a:r>
            <a:r>
              <a:rPr lang="en-US" i="0" dirty="0" smtClean="0"/>
              <a:t>completes one generate in a two year period. Between May</a:t>
            </a:r>
            <a:r>
              <a:rPr lang="en-US" i="0" baseline="0" dirty="0" smtClean="0"/>
              <a:t> and June of the first year, adults emerge from the host tree. Around early August, females deposit eggs in crevices of trees which take 7-14 days to hatch. The larvae feed on cambial tissues in the tree and create larval galleries until around November when they overwinter. In March of the following year, larvae continue feeding and go through 5 instars. In early September, the larvae again overwinter and pupate in the following April. Completing one generation, the adults emerge around May to mate and deposit eggs. </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5</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time of the year to survey is</a:t>
            </a:r>
            <a:r>
              <a:rPr lang="en-US" baseline="0" dirty="0" smtClean="0"/>
              <a:t> May through August when the larvae and adults are most active. </a:t>
            </a:r>
            <a:r>
              <a:rPr lang="en-US" sz="1200" i="1" dirty="0" err="1" smtClean="0"/>
              <a:t>Agrilus</a:t>
            </a:r>
            <a:r>
              <a:rPr lang="en-US" sz="1200" i="1" dirty="0" smtClean="0"/>
              <a:t> </a:t>
            </a:r>
            <a:r>
              <a:rPr lang="en-US" sz="1200" i="1" dirty="0" err="1" smtClean="0"/>
              <a:t>biguttatus</a:t>
            </a:r>
            <a:r>
              <a:rPr lang="en-US" sz="1200" i="1" dirty="0" smtClean="0"/>
              <a:t> </a:t>
            </a:r>
            <a:r>
              <a:rPr lang="en-US" sz="1200" i="0" dirty="0" smtClean="0"/>
              <a:t>is</a:t>
            </a:r>
            <a:r>
              <a:rPr lang="en-US" sz="1200" i="0" baseline="0" dirty="0" smtClean="0"/>
              <a:t> difficult to monitor because it does not have any known trapping methods that work extremely well. The best way of monitoring is with visual surveying by looking for tree damage and the presence of the pest in any of its four life stages. Common warning signs of infestation are larval galleries beneath the bark, D-shaped exit holes, bark splitting and tree dieback. If an infestation is suspected, sweeping of foliage is recommended in sunny areas. If the D-shaped exit holes are present, it is advised to remove some of the tree bark to inspect for larval galleries or pupae.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Some resources suggest trying a p</a:t>
            </a:r>
            <a:r>
              <a:rPr lang="en-US" dirty="0" smtClean="0"/>
              <a:t>urple prism trap without a</a:t>
            </a:r>
            <a:r>
              <a:rPr lang="en-US" baseline="0" dirty="0" smtClean="0"/>
              <a:t> lure in high risk areas like forests and nurseries. Traps should not be used as a main focus of monitoring because they have very limited success for the oak splendour beetle.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method is to look for </a:t>
            </a:r>
            <a:r>
              <a:rPr lang="en-US" i="1" baseline="0" dirty="0" err="1" smtClean="0"/>
              <a:t>Cerceris</a:t>
            </a:r>
            <a:r>
              <a:rPr lang="en-US" baseline="0" dirty="0" smtClean="0"/>
              <a:t> wasps. These are ground-nesting wasps that collect the beetles and store them in the nest. The wasps are known to collect </a:t>
            </a:r>
            <a:r>
              <a:rPr lang="en-US" i="1" baseline="0" dirty="0" err="1" smtClean="0"/>
              <a:t>Agrilus</a:t>
            </a:r>
            <a:r>
              <a:rPr lang="en-US" i="1" baseline="0" dirty="0" smtClean="0"/>
              <a:t> </a:t>
            </a:r>
            <a:r>
              <a:rPr lang="en-US" i="1" baseline="0" dirty="0" err="1" smtClean="0"/>
              <a:t>biguttatus</a:t>
            </a:r>
            <a:r>
              <a:rPr lang="en-US" i="1" baseline="0" dirty="0" smtClean="0"/>
              <a:t> </a:t>
            </a:r>
            <a:r>
              <a:rPr lang="en-US" i="0" baseline="0" dirty="0" smtClean="0"/>
              <a:t>and the nests of </a:t>
            </a:r>
            <a:r>
              <a:rPr lang="en-US" i="1" baseline="0" dirty="0" err="1" smtClean="0"/>
              <a:t>Cerceris</a:t>
            </a:r>
            <a:r>
              <a:rPr lang="en-US" i="0" baseline="0" dirty="0" smtClean="0"/>
              <a:t> wasps can provide a collection of beetles to confirm infestation of nearby hosts. </a:t>
            </a:r>
            <a:endParaRPr lang="en-US" i="1" dirty="0" smtClean="0"/>
          </a:p>
          <a:p>
            <a:endParaRPr lang="en-US" dirty="0" smtClean="0"/>
          </a:p>
          <a:p>
            <a:r>
              <a:rPr lang="en-US" dirty="0" smtClean="0"/>
              <a:t>Information Sources: 1</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12</a:t>
            </a:fld>
            <a:endParaRPr lang="en-US" dirty="0"/>
          </a:p>
        </p:txBody>
      </p:sp>
    </p:spTree>
    <p:extLst>
      <p:ext uri="{BB962C8B-B14F-4D97-AF65-F5344CB8AC3E}">
        <p14:creationId xmlns:p14="http://schemas.microsoft.com/office/powerpoint/2010/main" val="245796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Cerceris</a:t>
            </a:r>
            <a:r>
              <a:rPr lang="en-US" dirty="0" smtClean="0"/>
              <a:t> wasps are</a:t>
            </a:r>
            <a:r>
              <a:rPr lang="en-US" baseline="0" dirty="0" smtClean="0"/>
              <a:t> a natural control of the oak splendour beetle. </a:t>
            </a:r>
            <a:r>
              <a:rPr lang="en-US" i="1" baseline="0" dirty="0" err="1" smtClean="0"/>
              <a:t>Cerceris</a:t>
            </a:r>
            <a:r>
              <a:rPr lang="en-US" i="1" baseline="0" dirty="0" smtClean="0"/>
              <a:t> </a:t>
            </a:r>
            <a:r>
              <a:rPr lang="en-US" i="0" baseline="0" dirty="0" smtClean="0"/>
              <a:t>wasps are a natural predator of the oak splendour beetle and will collect the pest in their nests. It is not known if a species of this wasp is preferential to the oak splendour beetle. </a:t>
            </a:r>
            <a:r>
              <a:rPr lang="en-US" baseline="0" dirty="0" smtClean="0"/>
              <a:t>Additionally, these wasps can aid in monitoring for the oak </a:t>
            </a:r>
            <a:r>
              <a:rPr lang="en-US" baseline="0" smtClean="0"/>
              <a:t>pest. </a:t>
            </a:r>
            <a:r>
              <a:rPr lang="en-US" sz="1200" i="1" kern="1200" smtClean="0">
                <a:solidFill>
                  <a:schemeClr val="tx1"/>
                </a:solidFill>
                <a:latin typeface="+mn-lt"/>
                <a:ea typeface="+mn-ea"/>
                <a:cs typeface="+mn-cs"/>
              </a:rPr>
              <a:t>Cerceris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fumipennis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is a species that is known in the United States</a:t>
            </a:r>
            <a:r>
              <a:rPr lang="en-US" sz="1200" i="0" kern="1200" baseline="0" dirty="0" smtClean="0">
                <a:solidFill>
                  <a:schemeClr val="tx1"/>
                </a:solidFill>
                <a:latin typeface="+mn-lt"/>
                <a:ea typeface="+mn-ea"/>
                <a:cs typeface="+mn-cs"/>
              </a:rPr>
              <a:t> and has been utilized in the monitoring of the emerald ash borer. </a:t>
            </a:r>
            <a:endParaRPr lang="en-US" i="1" dirty="0" smtClean="0"/>
          </a:p>
          <a:p>
            <a:endParaRPr lang="en-US" dirty="0" smtClean="0"/>
          </a:p>
          <a:p>
            <a:r>
              <a:rPr lang="en-US" dirty="0" smtClean="0"/>
              <a:t>Information Sources: 1, 9</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13</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oak splendour beetle is very cryptic and chemical control can be extremely difficult and unsuccessful. As a result, cultural control is the best method for dealing with the pest. Cultural controls include general sanitation and </a:t>
            </a:r>
            <a:r>
              <a:rPr lang="en-US" baseline="0" dirty="0" err="1" smtClean="0"/>
              <a:t>silviculture</a:t>
            </a:r>
            <a:r>
              <a:rPr lang="en-US" baseline="0" dirty="0" smtClean="0"/>
              <a:t>. General sanitation includes removal of extremely infested hosts and host materials. This can be done by burning or chipping infested hosts to destroy all life stages of </a:t>
            </a:r>
            <a:r>
              <a:rPr lang="en-US" i="1" baseline="0" dirty="0" err="1" smtClean="0"/>
              <a:t>Agrilus</a:t>
            </a:r>
            <a:r>
              <a:rPr lang="en-US" i="1" baseline="0" dirty="0" smtClean="0"/>
              <a:t> </a:t>
            </a:r>
            <a:r>
              <a:rPr lang="en-US" i="1" baseline="0" dirty="0" err="1" smtClean="0"/>
              <a:t>biguttatus</a:t>
            </a:r>
            <a:r>
              <a:rPr lang="en-US" i="1" baseline="0" dirty="0" smtClean="0"/>
              <a:t>. </a:t>
            </a:r>
            <a:r>
              <a:rPr lang="en-US" i="0" baseline="0" dirty="0" smtClean="0"/>
              <a:t>Also, </a:t>
            </a:r>
            <a:r>
              <a:rPr lang="en-US" i="0" baseline="0" dirty="0" err="1" smtClean="0"/>
              <a:t>silviculture</a:t>
            </a:r>
            <a:r>
              <a:rPr lang="en-US" i="0" baseline="0" dirty="0" smtClean="0"/>
              <a:t> is highly recommended in areas of susceptible hosts. These practices can include pruning or thinning out trees to prevent infestation as well as cleaning. Inspection of trees should be fairly frequent and vehicles used for host transportation should be kept clean to prevent dispersal of the pest. </a:t>
            </a:r>
            <a:endParaRPr lang="en-US" baseline="0" dirty="0" smtClean="0"/>
          </a:p>
          <a:p>
            <a:endParaRPr lang="en-US" baseline="0" dirty="0" smtClean="0"/>
          </a:p>
          <a:p>
            <a:r>
              <a:rPr lang="en-US" dirty="0" smtClean="0"/>
              <a:t>Information Sources: 8</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203995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http://www.npdn.org/home</a:t>
            </a:r>
            <a:endParaRPr lang="en-US" baseline="0" dirty="0" smtClean="0"/>
          </a:p>
          <a:p>
            <a:endParaRPr lang="en-US" baseline="0" dirty="0" smtClean="0"/>
          </a:p>
          <a:p>
            <a:r>
              <a:rPr lang="en-US" baseline="0" dirty="0" smtClean="0"/>
              <a:t>The sample specimen should be submitted along with accompanying documentation using the PPQ form 391.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4"/>
              </a:rPr>
              <a:t>https://www.aphis.usda.gov/library/forms/pdf/PPQ_Form_391.pdf </a:t>
            </a:r>
            <a:endParaRPr lang="en-US" sz="1600" dirty="0" smtClean="0"/>
          </a:p>
          <a:p>
            <a:endParaRPr lang="en-US" dirty="0" smtClean="0"/>
          </a:p>
          <a:p>
            <a:r>
              <a:rPr lang="en-US" dirty="0" smtClean="0"/>
              <a:t>Your local diagnostic lab is part of your local cooperative</a:t>
            </a:r>
            <a:r>
              <a:rPr lang="en-US" baseline="0" dirty="0" smtClean="0"/>
              <a:t> extension service or your state department of agriculture. Your local lab will also have a specific form. All local labs may not be a member of NPDN. However, all labs should report new pest and pathogen detections to local regulatory officials. </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15</a:t>
            </a:fld>
            <a:endParaRPr lang="en-US" dirty="0"/>
          </a:p>
        </p:txBody>
      </p:sp>
    </p:spTree>
    <p:extLst>
      <p:ext uri="{BB962C8B-B14F-4D97-AF65-F5344CB8AC3E}">
        <p14:creationId xmlns:p14="http://schemas.microsoft.com/office/powerpoint/2010/main" val="251386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new pest and pathogen records must be reported to your</a:t>
            </a:r>
            <a:r>
              <a:rPr lang="en-US" dirty="0" smtClean="0"/>
              <a:t> State</a:t>
            </a:r>
            <a:r>
              <a:rPr lang="en-US" baseline="0" dirty="0" smtClean="0"/>
              <a:t> Plant Health Director (SPHD) and your </a:t>
            </a:r>
            <a:r>
              <a:rPr lang="en-US" dirty="0" smtClean="0"/>
              <a:t>State Plant Regulatory Official (SPRO)</a:t>
            </a:r>
            <a:r>
              <a:rPr lang="en-US" baseline="0" dirty="0" smtClean="0"/>
              <a:t>. The SPRO is a State Department of Agriculture Employee and the SPHD is a USDA-APHIS-PPQ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191210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extLst>
      <p:ext uri="{BB962C8B-B14F-4D97-AF65-F5344CB8AC3E}">
        <p14:creationId xmlns:p14="http://schemas.microsoft.com/office/powerpoint/2010/main" val="61268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20</a:t>
            </a:fld>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oak splendour beetle (</a:t>
            </a:r>
            <a:r>
              <a:rPr lang="en-US" i="1" dirty="0" err="1" smtClean="0"/>
              <a:t>Agrilus</a:t>
            </a:r>
            <a:r>
              <a:rPr lang="en-US" i="1" dirty="0" smtClean="0"/>
              <a:t> </a:t>
            </a:r>
            <a:r>
              <a:rPr lang="en-US" i="1" dirty="0" err="1" smtClean="0"/>
              <a:t>bigittatus</a:t>
            </a:r>
            <a:r>
              <a:rPr lang="en-US" i="1" baseline="0" dirty="0" smtClean="0"/>
              <a:t>) </a:t>
            </a:r>
            <a:r>
              <a:rPr lang="en-US" i="0" baseline="0" dirty="0" smtClean="0"/>
              <a:t>is also commonly known as the oak buprestid beetle, the two spotted oak borer, the metallic beetle, or the oak jewel beetle. It is closely related to the emerald ash borer which is a pest that causes severe problems in the United States annually. Currently, the oak splendour beetle is isolated to areas in Europe, northern Africa, Siberia and the Middle East where they cause damage to oak forest, ornamental trees and nursery trade. There is a risk that they will eventually spread to more areas of the globe. </a:t>
            </a:r>
            <a:endParaRPr lang="en-US" dirty="0" smtClean="0"/>
          </a:p>
          <a:p>
            <a:endParaRPr lang="en-US" dirty="0" smtClean="0"/>
          </a:p>
          <a:p>
            <a:r>
              <a:rPr lang="en-US" dirty="0" smtClean="0"/>
              <a:t>Information sources:</a:t>
            </a:r>
            <a:r>
              <a:rPr lang="en-US" baseline="0" dirty="0" smtClean="0"/>
              <a:t> 4, 6</a:t>
            </a:r>
            <a:endParaRPr lang="en-US" dirty="0" smtClean="0"/>
          </a:p>
          <a:p>
            <a:endParaRPr lang="en-US" sz="1600"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oak</a:t>
            </a:r>
            <a:r>
              <a:rPr lang="en-US" baseline="0" dirty="0" smtClean="0"/>
              <a:t> splendour beetle is a pest in </a:t>
            </a:r>
            <a:r>
              <a:rPr lang="en-US" sz="1200" b="0" i="0" u="none" strike="noStrike" kern="1200" baseline="0" dirty="0" smtClean="0">
                <a:solidFill>
                  <a:schemeClr val="tx1"/>
                </a:solidFill>
                <a:latin typeface="+mn-lt"/>
                <a:ea typeface="+mn-ea"/>
                <a:cs typeface="+mn-cs"/>
              </a:rPr>
              <a:t>Europe, Russian Asia, northern Africa, and the Middle East. Although it has yet to invade the United States, there is risk that it will in the future due to suitable climate and vegetation. This pest could seriously threaten forest ecosystems. The pest could potentially enter the United States through wood products and wood packing materials such as </a:t>
            </a:r>
            <a:r>
              <a:rPr lang="en-US" sz="1200" b="0" i="0" u="none" strike="noStrike" kern="1200" baseline="0" dirty="0" err="1" smtClean="0">
                <a:solidFill>
                  <a:schemeClr val="tx1"/>
                </a:solidFill>
                <a:latin typeface="+mn-lt"/>
                <a:ea typeface="+mn-ea"/>
                <a:cs typeface="+mn-cs"/>
              </a:rPr>
              <a:t>dunnage</a:t>
            </a:r>
            <a:r>
              <a:rPr lang="en-US" sz="1200" b="0" i="0" u="none" strike="noStrike" kern="1200" baseline="0" dirty="0" smtClean="0">
                <a:solidFill>
                  <a:schemeClr val="tx1"/>
                </a:solidFill>
                <a:latin typeface="+mn-lt"/>
                <a:ea typeface="+mn-ea"/>
                <a:cs typeface="+mn-cs"/>
              </a:rPr>
              <a:t> and crating.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Information sources:</a:t>
            </a:r>
            <a:r>
              <a:rPr lang="en-US" baseline="0" dirty="0" smtClean="0"/>
              <a:t> 4, 6</a:t>
            </a:r>
            <a:endParaRPr lang="en-US" sz="1600"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168399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Oak Splendour</a:t>
            </a:r>
            <a:r>
              <a:rPr lang="en-US" sz="1200" kern="1200" baseline="0" dirty="0" smtClean="0">
                <a:solidFill>
                  <a:schemeClr val="tx1"/>
                </a:solidFill>
                <a:effectLst/>
                <a:latin typeface="+mn-lt"/>
                <a:ea typeface="+mn-ea"/>
                <a:cs typeface="+mn-cs"/>
              </a:rPr>
              <a:t> beetle is a pest of mainly </a:t>
            </a:r>
            <a:r>
              <a:rPr lang="en-US" sz="1200" kern="1200" dirty="0" smtClean="0">
                <a:solidFill>
                  <a:schemeClr val="tx1"/>
                </a:solidFill>
                <a:effectLst/>
                <a:latin typeface="+mn-lt"/>
                <a:ea typeface="+mn-ea"/>
                <a:cs typeface="+mn-cs"/>
              </a:rPr>
              <a:t>Oak (</a:t>
            </a:r>
            <a:r>
              <a:rPr lang="en-US" sz="1200" i="1" kern="1200" dirty="0" err="1" smtClean="0">
                <a:solidFill>
                  <a:schemeClr val="tx1"/>
                </a:solidFill>
                <a:effectLst/>
                <a:latin typeface="+mn-lt"/>
                <a:ea typeface="+mn-ea"/>
                <a:cs typeface="+mn-cs"/>
              </a:rPr>
              <a:t>Quercus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Other susceptible trees are </a:t>
            </a:r>
            <a:r>
              <a:rPr lang="en-US" sz="1200" kern="1200" dirty="0" smtClean="0">
                <a:solidFill>
                  <a:schemeClr val="tx1"/>
                </a:solidFill>
                <a:effectLst/>
                <a:latin typeface="+mn-lt"/>
                <a:ea typeface="+mn-ea"/>
                <a:cs typeface="+mn-cs"/>
              </a:rPr>
              <a:t>Chestnut (</a:t>
            </a:r>
            <a:r>
              <a:rPr lang="en-US" sz="1200" i="1" kern="1200" dirty="0" err="1" smtClean="0">
                <a:solidFill>
                  <a:schemeClr val="tx1"/>
                </a:solidFill>
                <a:effectLst/>
                <a:latin typeface="+mn-lt"/>
                <a:ea typeface="+mn-ea"/>
                <a:cs typeface="+mn-cs"/>
              </a:rPr>
              <a:t>Castanea</a:t>
            </a:r>
            <a:r>
              <a:rPr lang="en-US" sz="1200" kern="1200" dirty="0" smtClean="0">
                <a:solidFill>
                  <a:schemeClr val="tx1"/>
                </a:solidFill>
                <a:effectLst/>
                <a:latin typeface="+mn-lt"/>
                <a:ea typeface="+mn-ea"/>
                <a:cs typeface="+mn-cs"/>
              </a:rPr>
              <a:t>) and beech (</a:t>
            </a:r>
            <a:r>
              <a:rPr lang="en-US" sz="1200" i="1" kern="1200" dirty="0" err="1" smtClean="0">
                <a:solidFill>
                  <a:schemeClr val="tx1"/>
                </a:solidFill>
                <a:effectLst/>
                <a:latin typeface="+mn-lt"/>
                <a:ea typeface="+mn-ea"/>
                <a:cs typeface="+mn-cs"/>
              </a:rPr>
              <a:t>Fagus</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endParaRPr lang="en-US"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Primary hosts:</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cerris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(European turkey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ilex </a:t>
            </a:r>
            <a:r>
              <a:rPr lang="en-US" sz="1200" b="0" i="0" u="none" strike="noStrike" kern="1200" baseline="0" dirty="0" smtClean="0">
                <a:solidFill>
                  <a:schemeClr val="tx1"/>
                </a:solidFill>
                <a:latin typeface="+mn-lt"/>
                <a:ea typeface="+mn-ea"/>
                <a:cs typeface="+mn-cs"/>
              </a:rPr>
              <a:t>(Holly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petraea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(Durmast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pubescens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(Downy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robur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(English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suber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(Cork oak)</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hosts:</a:t>
            </a:r>
          </a:p>
          <a:p>
            <a:r>
              <a:rPr lang="en-US" sz="1200" b="0" i="1" u="none" strike="noStrike" kern="1200" baseline="0" dirty="0" err="1" smtClean="0">
                <a:solidFill>
                  <a:schemeClr val="tx1"/>
                </a:solidFill>
                <a:latin typeface="+mn-lt"/>
                <a:ea typeface="+mn-ea"/>
                <a:cs typeface="+mn-cs"/>
              </a:rPr>
              <a:t>Castanea</a:t>
            </a:r>
            <a:r>
              <a:rPr lang="en-US" sz="1200" b="0" i="1" u="none" strike="noStrike" kern="1200" baseline="0" dirty="0" smtClean="0">
                <a:solidFill>
                  <a:schemeClr val="tx1"/>
                </a:solidFill>
                <a:latin typeface="+mn-lt"/>
                <a:ea typeface="+mn-ea"/>
                <a:cs typeface="+mn-cs"/>
              </a:rPr>
              <a:t> sativa </a:t>
            </a:r>
            <a:r>
              <a:rPr lang="en-US" sz="1200" b="0" i="0" u="none" strike="noStrike" kern="1200" baseline="0" dirty="0" smtClean="0">
                <a:solidFill>
                  <a:schemeClr val="tx1"/>
                </a:solidFill>
                <a:latin typeface="+mn-lt"/>
                <a:ea typeface="+mn-ea"/>
                <a:cs typeface="+mn-cs"/>
              </a:rPr>
              <a:t>(European chestnut), </a:t>
            </a:r>
          </a:p>
          <a:p>
            <a:r>
              <a:rPr lang="en-US" sz="1200" b="0" i="1" u="none" strike="noStrike" kern="1200" baseline="0" dirty="0" err="1" smtClean="0">
                <a:solidFill>
                  <a:schemeClr val="tx1"/>
                </a:solidFill>
                <a:latin typeface="+mn-lt"/>
                <a:ea typeface="+mn-ea"/>
                <a:cs typeface="+mn-cs"/>
              </a:rPr>
              <a:t>Cytisus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scoparius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Scotchbroom</a:t>
            </a:r>
            <a:r>
              <a:rPr lang="en-US" sz="1200" b="0" i="0" u="none" strike="noStrike" kern="1200" baseline="0" dirty="0" smtClean="0">
                <a:solidFill>
                  <a:schemeClr val="tx1"/>
                </a:solidFill>
                <a:latin typeface="+mn-lt"/>
                <a:ea typeface="+mn-ea"/>
                <a:cs typeface="+mn-cs"/>
              </a:rPr>
              <a:t>), </a:t>
            </a:r>
          </a:p>
          <a:p>
            <a:r>
              <a:rPr lang="en-US" sz="1200" b="0" i="1" u="none" strike="noStrike" kern="1200" baseline="0" dirty="0" err="1" smtClean="0">
                <a:solidFill>
                  <a:schemeClr val="tx1"/>
                </a:solidFill>
                <a:latin typeface="+mn-lt"/>
                <a:ea typeface="+mn-ea"/>
                <a:cs typeface="+mn-cs"/>
              </a:rPr>
              <a:t>Fagus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(Beech) </a:t>
            </a:r>
          </a:p>
          <a:p>
            <a:r>
              <a:rPr lang="en-US" sz="1200" b="0" i="1" u="none" strike="noStrike" kern="1200" baseline="0" dirty="0" err="1" smtClean="0">
                <a:solidFill>
                  <a:schemeClr val="tx1"/>
                </a:solidFill>
                <a:latin typeface="+mn-lt"/>
                <a:ea typeface="+mn-ea"/>
                <a:cs typeface="+mn-cs"/>
              </a:rPr>
              <a:t>Fagus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sylvatica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(European beech),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pyrenaica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(Pyrenean oak), </a:t>
            </a:r>
          </a:p>
          <a:p>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rubra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(Northern red oak) 	</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oak splendour beetle </a:t>
            </a:r>
            <a:r>
              <a:rPr lang="en-US" i="0" dirty="0" smtClean="0"/>
              <a:t>will</a:t>
            </a:r>
            <a:r>
              <a:rPr lang="en-US" i="0" baseline="0" dirty="0" smtClean="0"/>
              <a:t> slowly damage hosts until they eventually die after several generations of invasion. Some common initial signs are yellowing or dry leaves along with girdling. The host tree can experience dieback and thinning at the crown. Other key damage includes D-shaped exit holes</a:t>
            </a:r>
            <a:r>
              <a:rPr lang="en-US" sz="1200" b="0" i="0" u="none" strike="noStrike" kern="1200" baseline="0" dirty="0" smtClean="0">
                <a:solidFill>
                  <a:schemeClr val="tx1"/>
                </a:solidFill>
                <a:latin typeface="+mn-lt"/>
                <a:ea typeface="+mn-ea"/>
                <a:cs typeface="+mn-cs"/>
              </a:rPr>
              <a:t> 3 to 4mm </a:t>
            </a:r>
            <a:r>
              <a:rPr lang="en-US" i="0" baseline="0" dirty="0" smtClean="0"/>
              <a:t>where adults emerged from the host. If these signs are present, it is recommended that bark be removed and check the tree for </a:t>
            </a:r>
            <a:r>
              <a:rPr lang="en-US" i="0" baseline="0" dirty="0" err="1" smtClean="0"/>
              <a:t>zig-zag</a:t>
            </a:r>
            <a:r>
              <a:rPr lang="en-US" i="0" baseline="0" dirty="0" smtClean="0"/>
              <a:t> galleries created by feeding larvae. Often, woodpecker damage increases along with the presence of this pest as a result of the larvae in host tissues. Furthermore, any signs of tree death should be examined. </a:t>
            </a:r>
          </a:p>
          <a:p>
            <a:endParaRPr lang="en-US" i="1" dirty="0" smtClean="0"/>
          </a:p>
          <a:p>
            <a:r>
              <a:rPr lang="en-US" dirty="0" smtClean="0"/>
              <a:t>Information Sources: 1</a:t>
            </a: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extLst>
      <p:ext uri="{BB962C8B-B14F-4D97-AF65-F5344CB8AC3E}">
        <p14:creationId xmlns:p14="http://schemas.microsoft.com/office/powerpoint/2010/main" val="157943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adults are a greenish color with a shiny metallic</a:t>
            </a:r>
            <a:r>
              <a:rPr lang="en-US" baseline="0" dirty="0" smtClean="0"/>
              <a:t> appearance. Their bodies are 8-13mm long with short antennae on the head. Also commonly referred to as the two spotted oak borer, this pest has white spots located on the lower elytra. The elytra are the hard wing covers found on beetles. In late Spring, they will emerge from the host and create a distinct D-shaped hole in the bark before mating and laying eggs.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7</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extLst>
      <p:ext uri="{BB962C8B-B14F-4D97-AF65-F5344CB8AC3E}">
        <p14:creationId xmlns:p14="http://schemas.microsoft.com/office/powerpoint/2010/main" val="97488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The oak splendour beetle is commonly mistaken for other beetles in the same genus. Both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ater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guerini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look very similar and are the more commonly misidentified because of the white spots present on their elytra. In the United States, the oak splendour beetle may also be mistake for other pests including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planipennis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(Emerald ash borer),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cuprescens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cyanescens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derasofasciatus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hypericici</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obsoletoguttatus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pilosovittatus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and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sinuatus</a:t>
            </a:r>
            <a:r>
              <a:rPr lang="en-US" sz="1200" b="0" i="0" u="none" strike="noStrike" kern="1200" baseline="0" dirty="0" smtClean="0">
                <a:solidFill>
                  <a:schemeClr val="tx1"/>
                </a:solidFill>
                <a:latin typeface="+mn-lt"/>
                <a:ea typeface="+mn-ea"/>
                <a:cs typeface="+mn-cs"/>
              </a:rPr>
              <a:t>. These can usually be ruled out due to the lack of white spots on the wing covers.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emerald ash borer is an invasive pest of limited distribution in the United States. It is reportable in some areas. The emerald ash borer is a common pest of ash trees. This pest is a green metallic color but lacks spots on the wing covers.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ater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has short and sharp ends on their elytra whereas the oak splendour beetle has more rounded tips on their elytra. Furthermore, the oak splendour beetle only has two spots of white further down on the wing covers while </a:t>
            </a:r>
            <a:r>
              <a:rPr lang="en-US" sz="1200" b="0" i="1" u="none" strike="noStrike" kern="1200" baseline="0" dirty="0" err="1" smtClean="0">
                <a:solidFill>
                  <a:schemeClr val="tx1"/>
                </a:solidFill>
                <a:latin typeface="+mn-lt"/>
                <a:ea typeface="+mn-ea"/>
                <a:cs typeface="+mn-cs"/>
              </a:rPr>
              <a:t>Agrilus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ater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often has three white spots. </a:t>
            </a:r>
            <a:endParaRPr lang="en-US" sz="1200" b="0" i="1"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Similar</a:t>
            </a:r>
            <a:r>
              <a:rPr lang="en-US" i="0" baseline="0" dirty="0" smtClean="0"/>
              <a:t> to </a:t>
            </a:r>
            <a:r>
              <a:rPr lang="en-US" i="1" baseline="0" dirty="0" err="1" smtClean="0"/>
              <a:t>Agrilus</a:t>
            </a:r>
            <a:r>
              <a:rPr lang="en-US" i="1" baseline="0" dirty="0" smtClean="0"/>
              <a:t> </a:t>
            </a:r>
            <a:r>
              <a:rPr lang="en-US" i="1" baseline="0" dirty="0" err="1" smtClean="0"/>
              <a:t>ater</a:t>
            </a:r>
            <a:r>
              <a:rPr lang="en-US" i="1" baseline="0" dirty="0" smtClean="0"/>
              <a:t>, </a:t>
            </a:r>
            <a:r>
              <a:rPr lang="en-US" i="1" dirty="0" err="1" smtClean="0"/>
              <a:t>Agrilus</a:t>
            </a:r>
            <a:r>
              <a:rPr lang="en-US" i="1" dirty="0" smtClean="0"/>
              <a:t> </a:t>
            </a:r>
            <a:r>
              <a:rPr lang="en-US" i="1" dirty="0" err="1" smtClean="0"/>
              <a:t>guerini</a:t>
            </a:r>
            <a:r>
              <a:rPr lang="en-US" i="1" dirty="0" smtClean="0"/>
              <a:t> </a:t>
            </a:r>
            <a:r>
              <a:rPr lang="en-US" i="0" baseline="0" dirty="0" smtClean="0"/>
              <a:t>has three white spots. Moreover, the tips of the elytra are long, sharp and pointed which is very distinct from the oak splendour beetle. </a:t>
            </a:r>
            <a:endParaRPr lang="en-US" dirty="0" smtClean="0"/>
          </a:p>
          <a:p>
            <a:endParaRPr lang="en-US" dirty="0" smtClean="0"/>
          </a:p>
          <a:p>
            <a:endParaRPr lang="en-US" dirty="0" smtClean="0"/>
          </a:p>
          <a:p>
            <a:r>
              <a:rPr lang="en-US" dirty="0" smtClean="0"/>
              <a:t>Information sources:</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extLst>
      <p:ext uri="{BB962C8B-B14F-4D97-AF65-F5344CB8AC3E}">
        <p14:creationId xmlns:p14="http://schemas.microsoft.com/office/powerpoint/2010/main" val="51809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Pupation will occur in</a:t>
            </a:r>
            <a:r>
              <a:rPr lang="en-US" baseline="0" dirty="0" smtClean="0"/>
              <a:t> the Spring of the second year of a single generation. </a:t>
            </a:r>
            <a:r>
              <a:rPr lang="en-US" dirty="0" smtClean="0"/>
              <a:t> Pupae are generally white and found within</a:t>
            </a:r>
            <a:r>
              <a:rPr lang="en-US" baseline="0" dirty="0" smtClean="0"/>
              <a:t> the chambers formed in plant tissues by the larvae.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a:t> </a:t>
            </a:r>
            <a:r>
              <a:rPr lang="en-US" baseline="0" dirty="0" smtClean="0"/>
              <a:t>6</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Oak splendour</a:t>
            </a:r>
            <a:r>
              <a:rPr lang="en-US" baseline="0" dirty="0" smtClean="0"/>
              <a:t> beetle larvae are white, legless creatures up to 40mm in length. They have two darker horn like protrusions from the end of their abdomens called </a:t>
            </a:r>
            <a:r>
              <a:rPr lang="en-US" sz="1200" kern="1200" dirty="0" err="1" smtClean="0">
                <a:solidFill>
                  <a:schemeClr val="tx1"/>
                </a:solidFill>
                <a:latin typeface="+mn-lt"/>
                <a:ea typeface="+mn-ea"/>
                <a:cs typeface="+mn-cs"/>
              </a:rPr>
              <a:t>urogomphi</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baseline="0" dirty="0" smtClean="0"/>
              <a:t>and the first body segment directly behind the head is wider than the other segments. </a:t>
            </a:r>
            <a:r>
              <a:rPr lang="en-US" dirty="0" smtClean="0"/>
              <a:t>Larvae will complete 5 instars</a:t>
            </a:r>
            <a:r>
              <a:rPr lang="en-US" baseline="0" dirty="0" smtClean="0"/>
              <a:t> as they eat through the plant tissues creating larval galleries. As they eat, they produce frass which can be an early warning sign of host infection.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4, 6</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extLst>
      <p:ext uri="{BB962C8B-B14F-4D97-AF65-F5344CB8AC3E}">
        <p14:creationId xmlns:p14="http://schemas.microsoft.com/office/powerpoint/2010/main" val="387336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69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854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849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46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8"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27.png"/><Relationship Id="rId4" Type="http://schemas.openxmlformats.org/officeDocument/2006/relationships/hyperlink" Target="https://www.aphis.usda.gov/library/forms/pdf/PPQ_Form_391.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nationalplantboard.org/membershi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839200" cy="4114801"/>
          </a:xfrm>
        </p:spPr>
        <p:txBody>
          <a:bodyPr/>
          <a:lstStyle/>
          <a:p>
            <a:r>
              <a:rPr lang="en-US" sz="6000" dirty="0" smtClean="0"/>
              <a:t>Oak Splendour Beetle</a:t>
            </a:r>
            <a:br>
              <a:rPr lang="en-US" sz="6000" dirty="0" smtClean="0"/>
            </a:br>
            <a:r>
              <a:rPr lang="en-US" sz="6000" i="1" dirty="0" err="1" smtClean="0"/>
              <a:t>Agrilus</a:t>
            </a:r>
            <a:r>
              <a:rPr lang="en-US" sz="6000" i="1" dirty="0" smtClean="0"/>
              <a:t> </a:t>
            </a:r>
            <a:r>
              <a:rPr lang="en-US" sz="6000" i="1" dirty="0" err="1" smtClean="0"/>
              <a:t>biguttatus</a:t>
            </a:r>
            <a:endParaRPr lang="en-US" sz="5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1143000"/>
          </a:xfrm>
        </p:spPr>
        <p:txBody>
          <a:bodyPr/>
          <a:lstStyle/>
          <a:p>
            <a:r>
              <a:rPr lang="en-US" dirty="0" smtClean="0"/>
              <a:t>Identification </a:t>
            </a:r>
            <a:endParaRPr lang="en-US" dirty="0"/>
          </a:p>
        </p:txBody>
      </p:sp>
      <p:sp>
        <p:nvSpPr>
          <p:cNvPr id="3" name="Content Placeholder 2"/>
          <p:cNvSpPr>
            <a:spLocks noGrp="1"/>
          </p:cNvSpPr>
          <p:nvPr>
            <p:ph idx="1"/>
          </p:nvPr>
        </p:nvSpPr>
        <p:spPr>
          <a:xfrm>
            <a:off x="3733800" y="2057400"/>
            <a:ext cx="5867400" cy="3276599"/>
          </a:xfrm>
        </p:spPr>
        <p:txBody>
          <a:bodyPr/>
          <a:lstStyle/>
          <a:p>
            <a:r>
              <a:rPr lang="en-US" dirty="0" smtClean="0"/>
              <a:t>Eggs</a:t>
            </a:r>
          </a:p>
          <a:p>
            <a:pPr lvl="1"/>
            <a:r>
              <a:rPr lang="en-US" dirty="0" smtClean="0"/>
              <a:t>Clusters of 5-6 eggs</a:t>
            </a:r>
          </a:p>
          <a:p>
            <a:pPr lvl="1"/>
            <a:r>
              <a:rPr lang="en-US" dirty="0" smtClean="0"/>
              <a:t>7-14 days</a:t>
            </a:r>
          </a:p>
        </p:txBody>
      </p:sp>
      <p:sp>
        <p:nvSpPr>
          <p:cNvPr id="5" name="TextBox 4"/>
          <p:cNvSpPr txBox="1"/>
          <p:nvPr/>
        </p:nvSpPr>
        <p:spPr>
          <a:xfrm>
            <a:off x="0" y="6324600"/>
            <a:ext cx="5791200" cy="338554"/>
          </a:xfrm>
          <a:prstGeom prst="rect">
            <a:avLst/>
          </a:prstGeom>
          <a:noFill/>
        </p:spPr>
        <p:txBody>
          <a:bodyPr wrap="square" rtlCol="0">
            <a:spAutoFit/>
          </a:bodyPr>
          <a:lstStyle/>
          <a:p>
            <a:r>
              <a:rPr lang="en-US" sz="800" dirty="0" smtClean="0"/>
              <a:t>Image credits</a:t>
            </a:r>
            <a:r>
              <a:rPr lang="en-US" sz="800" dirty="0"/>
              <a:t>: oak splendour beetle (</a:t>
            </a:r>
            <a:r>
              <a:rPr lang="en-US" sz="800" i="1" dirty="0" err="1"/>
              <a:t>Agrilus</a:t>
            </a:r>
            <a:r>
              <a:rPr lang="en-US" sz="800" i="1" dirty="0"/>
              <a:t> </a:t>
            </a:r>
            <a:r>
              <a:rPr lang="en-US" sz="800" i="1" dirty="0" err="1"/>
              <a:t>biguttatus</a:t>
            </a:r>
            <a:r>
              <a:rPr lang="en-US" sz="800" dirty="0"/>
              <a:t>) (</a:t>
            </a:r>
            <a:r>
              <a:rPr lang="en-US" sz="800" dirty="0" err="1"/>
              <a:t>Fabricius</a:t>
            </a:r>
            <a:r>
              <a:rPr lang="en-US" sz="800" dirty="0"/>
              <a:t>, 1776</a:t>
            </a:r>
            <a:r>
              <a:rPr lang="en-US" sz="800" dirty="0" smtClean="0"/>
              <a:t>) </a:t>
            </a:r>
            <a:r>
              <a:rPr lang="en-US" sz="800" dirty="0"/>
              <a:t>- Louis-Michel </a:t>
            </a:r>
            <a:r>
              <a:rPr lang="en-US" sz="800" dirty="0" err="1"/>
              <a:t>Nageleisen</a:t>
            </a:r>
            <a:r>
              <a:rPr lang="en-US" sz="800" dirty="0"/>
              <a:t>, </a:t>
            </a:r>
            <a:r>
              <a:rPr lang="en-US" sz="800" dirty="0" err="1"/>
              <a:t>Département</a:t>
            </a:r>
            <a:r>
              <a:rPr lang="en-US" sz="800" dirty="0"/>
              <a:t> de la Santé des </a:t>
            </a:r>
            <a:r>
              <a:rPr lang="en-US" sz="800" dirty="0" err="1"/>
              <a:t>Forêts</a:t>
            </a:r>
            <a:r>
              <a:rPr lang="en-US" sz="800" dirty="0" smtClean="0"/>
              <a:t>, - </a:t>
            </a:r>
            <a:r>
              <a:rPr lang="en-US" sz="800" dirty="0" err="1" smtClean="0"/>
              <a:t>Bugwood.org</a:t>
            </a:r>
            <a:r>
              <a:rPr lang="en-US" sz="800" dirty="0" smtClean="0"/>
              <a:t>, #</a:t>
            </a:r>
            <a:r>
              <a:rPr lang="en-US" sz="800" dirty="0"/>
              <a:t>2515033</a:t>
            </a:r>
            <a:endParaRPr lang="en-US" sz="800" dirty="0" smtClean="0"/>
          </a:p>
        </p:txBody>
      </p:sp>
      <p:sp>
        <p:nvSpPr>
          <p:cNvPr id="6" name="TextBox 5"/>
          <p:cNvSpPr txBox="1"/>
          <p:nvPr/>
        </p:nvSpPr>
        <p:spPr>
          <a:xfrm>
            <a:off x="228600" y="5334000"/>
            <a:ext cx="3733800" cy="646331"/>
          </a:xfrm>
          <a:prstGeom prst="rect">
            <a:avLst/>
          </a:prstGeom>
          <a:noFill/>
        </p:spPr>
        <p:txBody>
          <a:bodyPr wrap="square" rtlCol="0">
            <a:spAutoFit/>
          </a:bodyPr>
          <a:lstStyle/>
          <a:p>
            <a:pPr algn="ctr"/>
            <a:r>
              <a:rPr lang="en-US" dirty="0" smtClean="0"/>
              <a:t>Adult female laying eggs into a crevice in the bark of a tree</a:t>
            </a:r>
            <a:endParaRPr lang="en-US" dirty="0"/>
          </a:p>
        </p:txBody>
      </p:sp>
      <p:pic>
        <p:nvPicPr>
          <p:cNvPr id="8" name="Picture 7"/>
          <p:cNvPicPr>
            <a:picLocks noChangeAspect="1"/>
          </p:cNvPicPr>
          <p:nvPr/>
        </p:nvPicPr>
        <p:blipFill>
          <a:blip r:embed="rId3"/>
          <a:stretch>
            <a:fillRect/>
          </a:stretch>
        </p:blipFill>
        <p:spPr>
          <a:xfrm>
            <a:off x="1066800" y="1066800"/>
            <a:ext cx="1981200" cy="402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83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Life cycle</a:t>
            </a:r>
            <a:endParaRPr lang="en-US" dirty="0"/>
          </a:p>
        </p:txBody>
      </p:sp>
      <p:sp>
        <p:nvSpPr>
          <p:cNvPr id="10" name="Up Arrow 9"/>
          <p:cNvSpPr/>
          <p:nvPr/>
        </p:nvSpPr>
        <p:spPr>
          <a:xfrm rot="3142500">
            <a:off x="2582270" y="1163251"/>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9068428">
            <a:off x="2589257" y="4135927"/>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6094849" y="3810000"/>
            <a:ext cx="3048000" cy="1477328"/>
          </a:xfrm>
          <a:prstGeom prst="rect">
            <a:avLst/>
          </a:prstGeom>
          <a:noFill/>
        </p:spPr>
        <p:txBody>
          <a:bodyPr wrap="square" rtlCol="0">
            <a:spAutoFit/>
          </a:bodyPr>
          <a:lstStyle/>
          <a:p>
            <a:pPr algn="ctr"/>
            <a:r>
              <a:rPr lang="en-US" b="1" dirty="0" smtClean="0"/>
              <a:t>Larvae</a:t>
            </a:r>
            <a:br>
              <a:rPr lang="en-US" b="1" dirty="0" smtClean="0"/>
            </a:br>
            <a:endParaRPr lang="en-US" dirty="0" smtClean="0"/>
          </a:p>
          <a:p>
            <a:pPr algn="ctr"/>
            <a:r>
              <a:rPr lang="en-US" dirty="0" smtClean="0"/>
              <a:t/>
            </a:r>
            <a:br>
              <a:rPr lang="en-US" dirty="0" smtClean="0"/>
            </a:br>
            <a:endParaRPr lang="en-US" dirty="0" smtClean="0"/>
          </a:p>
          <a:p>
            <a:pPr algn="ctr"/>
            <a:endParaRPr lang="en-US" dirty="0"/>
          </a:p>
        </p:txBody>
      </p:sp>
      <p:sp>
        <p:nvSpPr>
          <p:cNvPr id="17" name="TextBox 16"/>
          <p:cNvSpPr txBox="1"/>
          <p:nvPr/>
        </p:nvSpPr>
        <p:spPr>
          <a:xfrm>
            <a:off x="152400" y="3886200"/>
            <a:ext cx="2438400" cy="369332"/>
          </a:xfrm>
          <a:prstGeom prst="rect">
            <a:avLst/>
          </a:prstGeom>
          <a:noFill/>
        </p:spPr>
        <p:txBody>
          <a:bodyPr wrap="square" rtlCol="0">
            <a:spAutoFit/>
          </a:bodyPr>
          <a:lstStyle/>
          <a:p>
            <a:pPr algn="ctr"/>
            <a:r>
              <a:rPr lang="en-US" b="1" dirty="0" smtClean="0"/>
              <a:t>Adult</a:t>
            </a:r>
          </a:p>
        </p:txBody>
      </p:sp>
      <p:sp>
        <p:nvSpPr>
          <p:cNvPr id="18" name="TextBox 17"/>
          <p:cNvSpPr txBox="1"/>
          <p:nvPr/>
        </p:nvSpPr>
        <p:spPr>
          <a:xfrm>
            <a:off x="-11589" y="6172200"/>
            <a:ext cx="4724400" cy="584776"/>
          </a:xfrm>
          <a:prstGeom prst="rect">
            <a:avLst/>
          </a:prstGeom>
          <a:noFill/>
        </p:spPr>
        <p:txBody>
          <a:bodyPr wrap="square" rtlCol="0">
            <a:spAutoFit/>
          </a:bodyPr>
          <a:lstStyle/>
          <a:p>
            <a:r>
              <a:rPr lang="en-US" sz="800" dirty="0" smtClean="0"/>
              <a:t>Image credit: </a:t>
            </a:r>
            <a:r>
              <a:rPr lang="en-US" sz="800" dirty="0" err="1"/>
              <a:t>invasive.org</a:t>
            </a:r>
            <a:r>
              <a:rPr lang="en-US" sz="800" dirty="0"/>
              <a:t> (2005</a:t>
            </a:r>
            <a:r>
              <a:rPr lang="en-US" sz="800" dirty="0" smtClean="0"/>
              <a:t>)</a:t>
            </a:r>
            <a:r>
              <a:rPr lang="en-US" sz="800" i="1" dirty="0" smtClean="0"/>
              <a:t>; </a:t>
            </a:r>
            <a:r>
              <a:rPr lang="en-US" sz="800" i="1" dirty="0" err="1"/>
              <a:t>Agrilus</a:t>
            </a:r>
            <a:r>
              <a:rPr lang="en-US" sz="800" i="1" dirty="0"/>
              <a:t> </a:t>
            </a:r>
            <a:r>
              <a:rPr lang="en-US" sz="800" i="1" dirty="0" err="1"/>
              <a:t>biguttatus</a:t>
            </a:r>
            <a:r>
              <a:rPr lang="en-US" sz="800" i="1" dirty="0"/>
              <a:t> </a:t>
            </a:r>
            <a:r>
              <a:rPr lang="en-US" sz="800" dirty="0"/>
              <a:t>pupae. Louis-</a:t>
            </a:r>
            <a:r>
              <a:rPr lang="en-US" sz="800" dirty="0" smtClean="0"/>
              <a:t>Michel </a:t>
            </a:r>
            <a:r>
              <a:rPr lang="en-US" sz="800" dirty="0" err="1" smtClean="0"/>
              <a:t>Nageleisen</a:t>
            </a:r>
            <a:r>
              <a:rPr lang="en-US" sz="800" dirty="0"/>
              <a:t>, </a:t>
            </a:r>
            <a:r>
              <a:rPr lang="en-US" sz="800" dirty="0" err="1"/>
              <a:t>Département</a:t>
            </a:r>
            <a:r>
              <a:rPr lang="en-US" sz="800" dirty="0"/>
              <a:t> de la Santé </a:t>
            </a:r>
            <a:r>
              <a:rPr lang="en-US" sz="800" dirty="0" smtClean="0"/>
              <a:t>des </a:t>
            </a:r>
            <a:r>
              <a:rPr lang="en-US" sz="800" dirty="0" err="1" smtClean="0"/>
              <a:t>Forêts</a:t>
            </a:r>
            <a:r>
              <a:rPr lang="en-US" sz="800" dirty="0"/>
              <a:t>, </a:t>
            </a:r>
            <a:r>
              <a:rPr lang="en-US" sz="800" dirty="0" err="1"/>
              <a:t>Bugwood.org</a:t>
            </a:r>
            <a:endParaRPr lang="en-US" sz="800" dirty="0"/>
          </a:p>
          <a:p>
            <a:r>
              <a:rPr lang="en-US" sz="800" dirty="0" smtClean="0"/>
              <a:t> </a:t>
            </a:r>
            <a:endParaRPr lang="en-US" sz="800" dirty="0"/>
          </a:p>
          <a:p>
            <a:endParaRPr lang="en-US" sz="800" dirty="0" smtClean="0"/>
          </a:p>
        </p:txBody>
      </p:sp>
      <p:sp>
        <p:nvSpPr>
          <p:cNvPr id="19" name="Up Arrow 18"/>
          <p:cNvSpPr/>
          <p:nvPr/>
        </p:nvSpPr>
        <p:spPr>
          <a:xfrm rot="13323206">
            <a:off x="5713432" y="4288219"/>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3657600" y="5134244"/>
            <a:ext cx="1828800" cy="1754327"/>
          </a:xfrm>
          <a:prstGeom prst="rect">
            <a:avLst/>
          </a:prstGeom>
          <a:noFill/>
        </p:spPr>
        <p:txBody>
          <a:bodyPr wrap="square" rtlCol="0">
            <a:spAutoFit/>
          </a:bodyPr>
          <a:lstStyle/>
          <a:p>
            <a:pPr algn="ctr"/>
            <a:r>
              <a:rPr lang="en-US" b="1" dirty="0" smtClean="0"/>
              <a:t>Pupae</a:t>
            </a:r>
          </a:p>
          <a:p>
            <a:pPr algn="ctr"/>
            <a:endParaRPr lang="en-US" b="1" dirty="0" smtClean="0"/>
          </a:p>
          <a:p>
            <a:pPr algn="ctr"/>
            <a:endParaRPr lang="en-US" b="1" dirty="0" smtClean="0"/>
          </a:p>
          <a:p>
            <a:pPr algn="ctr"/>
            <a:endParaRPr lang="en-US" dirty="0" smtClean="0"/>
          </a:p>
          <a:p>
            <a:pPr algn="ctr"/>
            <a:r>
              <a:rPr lang="en-US" dirty="0" smtClean="0"/>
              <a:t/>
            </a:r>
            <a:br>
              <a:rPr lang="en-US" dirty="0" smtClean="0"/>
            </a:br>
            <a:endParaRPr lang="en-US" dirty="0"/>
          </a:p>
        </p:txBody>
      </p:sp>
      <p:sp>
        <p:nvSpPr>
          <p:cNvPr id="23" name="TextBox 22"/>
          <p:cNvSpPr txBox="1"/>
          <p:nvPr/>
        </p:nvSpPr>
        <p:spPr>
          <a:xfrm>
            <a:off x="3657600" y="1295400"/>
            <a:ext cx="1752600" cy="923330"/>
          </a:xfrm>
          <a:prstGeom prst="rect">
            <a:avLst/>
          </a:prstGeom>
          <a:noFill/>
        </p:spPr>
        <p:txBody>
          <a:bodyPr wrap="square" rtlCol="0">
            <a:spAutoFit/>
          </a:bodyPr>
          <a:lstStyle/>
          <a:p>
            <a:pPr algn="ctr"/>
            <a:r>
              <a:rPr lang="en-US" b="1" dirty="0" smtClean="0"/>
              <a:t>Eggs</a:t>
            </a:r>
          </a:p>
          <a:p>
            <a:pPr algn="ctr"/>
            <a:r>
              <a:rPr lang="en-US" dirty="0" smtClean="0"/>
              <a:t>7-14 days</a:t>
            </a:r>
            <a:br>
              <a:rPr lang="en-US" dirty="0" smtClean="0"/>
            </a:br>
            <a:endParaRPr lang="en-US" dirty="0"/>
          </a:p>
        </p:txBody>
      </p:sp>
      <p:sp>
        <p:nvSpPr>
          <p:cNvPr id="24" name="Up Arrow 23"/>
          <p:cNvSpPr/>
          <p:nvPr/>
        </p:nvSpPr>
        <p:spPr>
          <a:xfrm rot="7735665">
            <a:off x="5708340" y="1164342"/>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304799" y="2590800"/>
            <a:ext cx="2724665"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l="12792" r="14112"/>
          <a:stretch/>
        </p:blipFill>
        <p:spPr>
          <a:xfrm rot="16200000">
            <a:off x="6864595" y="1822206"/>
            <a:ext cx="1286900" cy="2671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938588" y="3505200"/>
            <a:ext cx="126682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24600" y="1143000"/>
            <a:ext cx="2434897" cy="353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Monitoring </a:t>
            </a:r>
            <a:endParaRPr lang="en-US" dirty="0"/>
          </a:p>
        </p:txBody>
      </p:sp>
      <p:sp>
        <p:nvSpPr>
          <p:cNvPr id="5" name="TextBox 4"/>
          <p:cNvSpPr txBox="1"/>
          <p:nvPr/>
        </p:nvSpPr>
        <p:spPr>
          <a:xfrm>
            <a:off x="152400" y="6172200"/>
            <a:ext cx="4724400" cy="707886"/>
          </a:xfrm>
          <a:prstGeom prst="rect">
            <a:avLst/>
          </a:prstGeom>
          <a:noFill/>
        </p:spPr>
        <p:txBody>
          <a:bodyPr wrap="square" rtlCol="0">
            <a:spAutoFit/>
          </a:bodyPr>
          <a:lstStyle/>
          <a:p>
            <a:r>
              <a:rPr lang="en-US" sz="800" dirty="0" smtClean="0"/>
              <a:t>Image credits: visual </a:t>
            </a:r>
            <a:r>
              <a:rPr lang="en-US" sz="800" dirty="0"/>
              <a:t>tree </a:t>
            </a:r>
            <a:r>
              <a:rPr lang="en-US" sz="800" dirty="0" smtClean="0"/>
              <a:t>inspection  </a:t>
            </a:r>
            <a:r>
              <a:rPr lang="en-US" sz="800" dirty="0"/>
              <a:t>-  Andrew </a:t>
            </a:r>
            <a:r>
              <a:rPr lang="en-US" sz="800" dirty="0" err="1"/>
              <a:t>Koeser</a:t>
            </a:r>
            <a:r>
              <a:rPr lang="en-US" sz="800" dirty="0"/>
              <a:t>, International Society of </a:t>
            </a:r>
            <a:r>
              <a:rPr lang="en-US" sz="800" dirty="0" smtClean="0"/>
              <a:t>Arboriculture</a:t>
            </a:r>
            <a:r>
              <a:rPr lang="en-US" sz="800" dirty="0"/>
              <a:t> </a:t>
            </a:r>
            <a:r>
              <a:rPr lang="en-US" sz="800" dirty="0" smtClean="0"/>
              <a:t>- </a:t>
            </a:r>
            <a:r>
              <a:rPr lang="en-US" sz="800" dirty="0" err="1" smtClean="0"/>
              <a:t>Bugwood.org</a:t>
            </a:r>
            <a:r>
              <a:rPr lang="en-US" sz="800" dirty="0" smtClean="0"/>
              <a:t>, #5375278</a:t>
            </a:r>
            <a:r>
              <a:rPr lang="en-US" sz="800" dirty="0"/>
              <a:t>, emerald ash borer (</a:t>
            </a:r>
            <a:r>
              <a:rPr lang="en-US" sz="800" i="1" dirty="0" err="1"/>
              <a:t>Agrilus</a:t>
            </a:r>
            <a:r>
              <a:rPr lang="en-US" sz="800" i="1" dirty="0"/>
              <a:t> </a:t>
            </a:r>
            <a:r>
              <a:rPr lang="en-US" sz="800" i="1" dirty="0" err="1"/>
              <a:t>planipennis</a:t>
            </a:r>
            <a:r>
              <a:rPr lang="en-US" sz="800" dirty="0"/>
              <a:t>) </a:t>
            </a:r>
            <a:r>
              <a:rPr lang="en-US" sz="800" dirty="0" err="1"/>
              <a:t>Fairmaire</a:t>
            </a:r>
            <a:r>
              <a:rPr lang="en-US" sz="800" dirty="0"/>
              <a:t>, </a:t>
            </a:r>
            <a:r>
              <a:rPr lang="en-US" sz="800" dirty="0" smtClean="0"/>
              <a:t>1888 </a:t>
            </a:r>
            <a:r>
              <a:rPr lang="en-US" sz="800" dirty="0"/>
              <a:t>- Dawn Dailey O'Brien, Cornell University, </a:t>
            </a:r>
            <a:r>
              <a:rPr lang="en-US" sz="800" dirty="0" smtClean="0"/>
              <a:t> - </a:t>
            </a:r>
            <a:r>
              <a:rPr lang="en-US" sz="800" dirty="0" err="1" smtClean="0"/>
              <a:t>Bugwood.org</a:t>
            </a:r>
            <a:r>
              <a:rPr lang="en-US" sz="800" dirty="0" smtClean="0"/>
              <a:t>, #</a:t>
            </a:r>
            <a:r>
              <a:rPr lang="en-US" sz="800" dirty="0"/>
              <a:t>5458354</a:t>
            </a:r>
          </a:p>
          <a:p>
            <a:r>
              <a:rPr lang="en-US" sz="800" dirty="0" smtClean="0"/>
              <a:t> </a:t>
            </a:r>
            <a:endParaRPr lang="en-US" sz="800" dirty="0"/>
          </a:p>
          <a:p>
            <a:endParaRPr lang="en-US" sz="800" dirty="0" smtClean="0"/>
          </a:p>
        </p:txBody>
      </p:sp>
      <p:sp>
        <p:nvSpPr>
          <p:cNvPr id="4" name="Content Placeholder 3"/>
          <p:cNvSpPr>
            <a:spLocks noGrp="1"/>
          </p:cNvSpPr>
          <p:nvPr>
            <p:ph idx="1"/>
          </p:nvPr>
        </p:nvSpPr>
        <p:spPr>
          <a:xfrm>
            <a:off x="533400" y="1752600"/>
            <a:ext cx="8229600" cy="4525963"/>
          </a:xfrm>
        </p:spPr>
        <p:txBody>
          <a:bodyPr/>
          <a:lstStyle/>
          <a:p>
            <a:r>
              <a:rPr lang="en-US" dirty="0" smtClean="0"/>
              <a:t>Visual surveying for:</a:t>
            </a:r>
          </a:p>
          <a:p>
            <a:pPr lvl="1"/>
            <a:r>
              <a:rPr lang="en-US" dirty="0" smtClean="0"/>
              <a:t>D-shaped exit holes</a:t>
            </a:r>
          </a:p>
          <a:p>
            <a:pPr lvl="1"/>
            <a:r>
              <a:rPr lang="en-US" dirty="0" smtClean="0"/>
              <a:t>Larval galleries</a:t>
            </a:r>
          </a:p>
          <a:p>
            <a:pPr lvl="1"/>
            <a:r>
              <a:rPr lang="en-US" dirty="0" smtClean="0"/>
              <a:t>Tree dieback</a:t>
            </a:r>
          </a:p>
          <a:p>
            <a:r>
              <a:rPr lang="en-US" dirty="0" smtClean="0"/>
              <a:t>Purple prism traps</a:t>
            </a:r>
          </a:p>
          <a:p>
            <a:r>
              <a:rPr lang="en-US" i="1" dirty="0" err="1" smtClean="0"/>
              <a:t>Cerceris</a:t>
            </a:r>
            <a:r>
              <a:rPr lang="en-US" dirty="0" smtClean="0"/>
              <a:t> wasps</a:t>
            </a:r>
          </a:p>
        </p:txBody>
      </p:sp>
      <p:pic>
        <p:nvPicPr>
          <p:cNvPr id="6" name="Picture 5"/>
          <p:cNvPicPr>
            <a:picLocks noChangeAspect="1"/>
          </p:cNvPicPr>
          <p:nvPr/>
        </p:nvPicPr>
        <p:blipFill rotWithShape="1">
          <a:blip r:embed="rId4"/>
          <a:srcRect b="3605"/>
          <a:stretch/>
        </p:blipFill>
        <p:spPr>
          <a:xfrm>
            <a:off x="4800600" y="2819400"/>
            <a:ext cx="2092920" cy="2742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539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Natural Control</a:t>
            </a:r>
            <a:endParaRPr lang="en-US" dirty="0"/>
          </a:p>
        </p:txBody>
      </p:sp>
      <p:sp>
        <p:nvSpPr>
          <p:cNvPr id="3" name="Content Placeholder 2"/>
          <p:cNvSpPr>
            <a:spLocks noGrp="1"/>
          </p:cNvSpPr>
          <p:nvPr>
            <p:ph idx="1"/>
          </p:nvPr>
        </p:nvSpPr>
        <p:spPr>
          <a:xfrm>
            <a:off x="914400" y="1981200"/>
            <a:ext cx="5257800" cy="3048000"/>
          </a:xfrm>
        </p:spPr>
        <p:txBody>
          <a:bodyPr/>
          <a:lstStyle/>
          <a:p>
            <a:r>
              <a:rPr lang="en-US" i="1" dirty="0" err="1" smtClean="0"/>
              <a:t>Cerceris</a:t>
            </a:r>
            <a:r>
              <a:rPr lang="en-US" dirty="0" smtClean="0"/>
              <a:t> wasps</a:t>
            </a:r>
          </a:p>
        </p:txBody>
      </p:sp>
      <p:sp>
        <p:nvSpPr>
          <p:cNvPr id="10" name="TextBox 9"/>
          <p:cNvSpPr txBox="1"/>
          <p:nvPr/>
        </p:nvSpPr>
        <p:spPr>
          <a:xfrm>
            <a:off x="3936" y="6248400"/>
            <a:ext cx="5482464" cy="338554"/>
          </a:xfrm>
          <a:prstGeom prst="rect">
            <a:avLst/>
          </a:prstGeom>
          <a:noFill/>
        </p:spPr>
        <p:txBody>
          <a:bodyPr wrap="square" rtlCol="0">
            <a:spAutoFit/>
          </a:bodyPr>
          <a:lstStyle/>
          <a:p>
            <a:r>
              <a:rPr lang="en-US" sz="800" dirty="0" smtClean="0"/>
              <a:t>Image credits</a:t>
            </a:r>
            <a:r>
              <a:rPr lang="en-US" sz="800" dirty="0"/>
              <a:t>: </a:t>
            </a:r>
            <a:r>
              <a:rPr lang="en-US" sz="800" dirty="0" err="1"/>
              <a:t>Sphecid</a:t>
            </a:r>
            <a:r>
              <a:rPr lang="en-US" sz="800" dirty="0"/>
              <a:t> wasp (</a:t>
            </a:r>
            <a:r>
              <a:rPr lang="en-US" sz="800" i="1" dirty="0" err="1"/>
              <a:t>Cerceris</a:t>
            </a:r>
            <a:r>
              <a:rPr lang="en-US" sz="800" i="1" dirty="0"/>
              <a:t> </a:t>
            </a:r>
            <a:r>
              <a:rPr lang="en-US" sz="800" i="1" dirty="0" err="1"/>
              <a:t>bicornuta</a:t>
            </a:r>
            <a:r>
              <a:rPr lang="en-US" sz="800" dirty="0"/>
              <a:t>) Guerin-</a:t>
            </a:r>
            <a:r>
              <a:rPr lang="en-US" sz="800" dirty="0" err="1"/>
              <a:t>Meneville</a:t>
            </a:r>
            <a:r>
              <a:rPr lang="en-US" sz="800" dirty="0"/>
              <a:t>, </a:t>
            </a:r>
            <a:r>
              <a:rPr lang="en-US" sz="800" dirty="0" smtClean="0"/>
              <a:t>1844 </a:t>
            </a:r>
            <a:r>
              <a:rPr lang="en-US" sz="800" dirty="0"/>
              <a:t>-  Johnny N. </a:t>
            </a:r>
            <a:r>
              <a:rPr lang="en-US" sz="800" dirty="0" smtClean="0"/>
              <a:t>Dell - </a:t>
            </a:r>
            <a:r>
              <a:rPr lang="en-US" sz="800" dirty="0" err="1" smtClean="0"/>
              <a:t>Bugwood.org</a:t>
            </a:r>
            <a:r>
              <a:rPr lang="en-US" sz="800" dirty="0" smtClean="0"/>
              <a:t>, #5387761</a:t>
            </a:r>
            <a:r>
              <a:rPr lang="en-US" sz="800" dirty="0"/>
              <a:t>; </a:t>
            </a:r>
            <a:r>
              <a:rPr lang="en-US" sz="800" dirty="0" err="1"/>
              <a:t>Sphecid</a:t>
            </a:r>
            <a:r>
              <a:rPr lang="en-US" sz="800" dirty="0"/>
              <a:t> wasp (</a:t>
            </a:r>
            <a:r>
              <a:rPr lang="en-US" sz="800" i="1" dirty="0" err="1"/>
              <a:t>Cerceris</a:t>
            </a:r>
            <a:r>
              <a:rPr lang="en-US" sz="800" i="1" dirty="0"/>
              <a:t> </a:t>
            </a:r>
            <a:r>
              <a:rPr lang="en-US" sz="800" i="1" dirty="0" err="1"/>
              <a:t>bicornuta</a:t>
            </a:r>
            <a:r>
              <a:rPr lang="en-US" sz="800" dirty="0"/>
              <a:t>) Guerin-</a:t>
            </a:r>
            <a:r>
              <a:rPr lang="en-US" sz="800" dirty="0" err="1"/>
              <a:t>Meneville</a:t>
            </a:r>
            <a:r>
              <a:rPr lang="en-US" sz="800" dirty="0"/>
              <a:t>, </a:t>
            </a:r>
            <a:r>
              <a:rPr lang="en-US" sz="800" dirty="0" smtClean="0"/>
              <a:t>1844 </a:t>
            </a:r>
            <a:r>
              <a:rPr lang="en-US" sz="800" dirty="0"/>
              <a:t>- Johnny N. </a:t>
            </a:r>
            <a:r>
              <a:rPr lang="en-US" sz="800" dirty="0" smtClean="0"/>
              <a:t>Dell</a:t>
            </a:r>
            <a:r>
              <a:rPr lang="en-US" sz="800" dirty="0"/>
              <a:t> </a:t>
            </a:r>
            <a:r>
              <a:rPr lang="en-US" sz="800" dirty="0" smtClean="0"/>
              <a:t>- </a:t>
            </a:r>
            <a:r>
              <a:rPr lang="en-US" sz="800" dirty="0" err="1" smtClean="0"/>
              <a:t>Bugwood.org</a:t>
            </a:r>
            <a:r>
              <a:rPr lang="en-US" sz="800" dirty="0" smtClean="0"/>
              <a:t>, #</a:t>
            </a:r>
            <a:r>
              <a:rPr lang="en-US" sz="800" dirty="0"/>
              <a:t>5347053</a:t>
            </a:r>
          </a:p>
        </p:txBody>
      </p:sp>
      <p:pic>
        <p:nvPicPr>
          <p:cNvPr id="4" name="Picture 3"/>
          <p:cNvPicPr>
            <a:picLocks noChangeAspect="1"/>
          </p:cNvPicPr>
          <p:nvPr/>
        </p:nvPicPr>
        <p:blipFill rotWithShape="1">
          <a:blip r:embed="rId3"/>
          <a:srcRect b="6333"/>
          <a:stretch/>
        </p:blipFill>
        <p:spPr>
          <a:xfrm>
            <a:off x="5638800" y="1676401"/>
            <a:ext cx="2743200" cy="252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b="4682"/>
          <a:stretch/>
        </p:blipFill>
        <p:spPr>
          <a:xfrm>
            <a:off x="2819400" y="3505200"/>
            <a:ext cx="3162300" cy="2068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Control</a:t>
            </a:r>
            <a:endParaRPr lang="en-US" dirty="0"/>
          </a:p>
        </p:txBody>
      </p:sp>
      <p:sp>
        <p:nvSpPr>
          <p:cNvPr id="3" name="Content Placeholder 2"/>
          <p:cNvSpPr>
            <a:spLocks noGrp="1"/>
          </p:cNvSpPr>
          <p:nvPr>
            <p:ph idx="1"/>
          </p:nvPr>
        </p:nvSpPr>
        <p:spPr>
          <a:xfrm>
            <a:off x="762000" y="1676400"/>
            <a:ext cx="3810000" cy="4525963"/>
          </a:xfrm>
        </p:spPr>
        <p:txBody>
          <a:bodyPr/>
          <a:lstStyle/>
          <a:p>
            <a:r>
              <a:rPr lang="en-US" dirty="0" smtClean="0"/>
              <a:t>General Sanitation </a:t>
            </a:r>
          </a:p>
          <a:p>
            <a:pPr lvl="1"/>
            <a:r>
              <a:rPr lang="en-US" dirty="0" smtClean="0"/>
              <a:t>Removal of infested hosts</a:t>
            </a:r>
          </a:p>
          <a:p>
            <a:r>
              <a:rPr lang="en-US" dirty="0" err="1" smtClean="0"/>
              <a:t>Silviculture</a:t>
            </a:r>
            <a:endParaRPr lang="en-US" dirty="0" smtClean="0"/>
          </a:p>
          <a:p>
            <a:pPr lvl="1"/>
            <a:r>
              <a:rPr lang="en-US" dirty="0" smtClean="0"/>
              <a:t>Pruning </a:t>
            </a:r>
          </a:p>
          <a:p>
            <a:pPr lvl="1"/>
            <a:r>
              <a:rPr lang="en-US" dirty="0" smtClean="0"/>
              <a:t>Cleaning </a:t>
            </a:r>
          </a:p>
        </p:txBody>
      </p:sp>
      <p:sp>
        <p:nvSpPr>
          <p:cNvPr id="5" name="TextBox 4"/>
          <p:cNvSpPr txBox="1"/>
          <p:nvPr/>
        </p:nvSpPr>
        <p:spPr>
          <a:xfrm>
            <a:off x="152400" y="6400800"/>
            <a:ext cx="4724400" cy="215444"/>
          </a:xfrm>
          <a:prstGeom prst="rect">
            <a:avLst/>
          </a:prstGeom>
          <a:noFill/>
        </p:spPr>
        <p:txBody>
          <a:bodyPr wrap="square" rtlCol="0">
            <a:spAutoFit/>
          </a:bodyPr>
          <a:lstStyle/>
          <a:p>
            <a:r>
              <a:rPr lang="en-US" sz="800" dirty="0" smtClean="0"/>
              <a:t>Image credits</a:t>
            </a:r>
            <a:r>
              <a:rPr lang="en-US" sz="800" dirty="0"/>
              <a:t>: </a:t>
            </a:r>
            <a:r>
              <a:rPr lang="en-US" sz="800" dirty="0" err="1"/>
              <a:t>Silvicultural</a:t>
            </a:r>
            <a:r>
              <a:rPr lang="en-US" sz="800" dirty="0"/>
              <a:t> research </a:t>
            </a:r>
            <a:r>
              <a:rPr lang="en-US" sz="800" dirty="0" smtClean="0"/>
              <a:t>- </a:t>
            </a:r>
            <a:r>
              <a:rPr lang="en-US" sz="800" dirty="0"/>
              <a:t>http://</a:t>
            </a:r>
            <a:r>
              <a:rPr lang="en-US" sz="800" dirty="0" err="1"/>
              <a:t>www.nrcan.gc.ca</a:t>
            </a:r>
            <a:r>
              <a:rPr lang="en-US" sz="800" dirty="0"/>
              <a:t>/forests/industry/tools-research/13341</a:t>
            </a:r>
          </a:p>
        </p:txBody>
      </p:sp>
      <p:pic>
        <p:nvPicPr>
          <p:cNvPr id="4" name="Picture 3"/>
          <p:cNvPicPr>
            <a:picLocks noChangeAspect="1"/>
          </p:cNvPicPr>
          <p:nvPr/>
        </p:nvPicPr>
        <p:blipFill>
          <a:blip r:embed="rId3"/>
          <a:stretch>
            <a:fillRect/>
          </a:stretch>
        </p:blipFill>
        <p:spPr>
          <a:xfrm>
            <a:off x="4876800" y="2209800"/>
            <a:ext cx="3464140" cy="237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46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419600" cy="1143000"/>
          </a:xfrm>
        </p:spPr>
        <p:txBody>
          <a:bodyPr/>
          <a:lstStyle/>
          <a:p>
            <a:r>
              <a:rPr lang="en-US" dirty="0" smtClean="0"/>
              <a:t>Suspect Sample Submissions</a:t>
            </a:r>
            <a:endParaRPr lang="en-US" dirty="0"/>
          </a:p>
        </p:txBody>
      </p:sp>
      <p:sp>
        <p:nvSpPr>
          <p:cNvPr id="3" name="Content Placeholder 2"/>
          <p:cNvSpPr>
            <a:spLocks noGrp="1"/>
          </p:cNvSpPr>
          <p:nvPr>
            <p:ph idx="1"/>
          </p:nvPr>
        </p:nvSpPr>
        <p:spPr>
          <a:xfrm>
            <a:off x="4648200" y="1600200"/>
            <a:ext cx="4343400" cy="4068763"/>
          </a:xfrm>
        </p:spPr>
        <p:txBody>
          <a:bodyPr/>
          <a:lstStyle/>
          <a:p>
            <a:r>
              <a:rPr lang="en-US" sz="2800" dirty="0" smtClean="0"/>
              <a:t>Contact your State Department of Agriculture or University Cooperative Extension laboratory </a:t>
            </a:r>
          </a:p>
          <a:p>
            <a:pPr lvl="1"/>
            <a:r>
              <a:rPr lang="en-US" sz="1600" dirty="0">
                <a:hlinkClick r:id="rId3"/>
              </a:rPr>
              <a:t>http://</a:t>
            </a:r>
            <a:r>
              <a:rPr lang="en-US" sz="1600" dirty="0" err="1">
                <a:hlinkClick r:id="rId3"/>
              </a:rPr>
              <a:t>www.npdn.org</a:t>
            </a:r>
            <a:r>
              <a:rPr lang="en-US" sz="1600" dirty="0">
                <a:hlinkClick r:id="rId3"/>
              </a:rPr>
              <a:t>/</a:t>
            </a:r>
            <a:r>
              <a:rPr lang="en-US" sz="1600" dirty="0" smtClean="0">
                <a:hlinkClick r:id="rId3"/>
              </a:rPr>
              <a:t>home</a:t>
            </a:r>
            <a:endParaRPr lang="en-US" sz="1600" dirty="0" smtClean="0"/>
          </a:p>
          <a:p>
            <a:r>
              <a:rPr lang="en-US" sz="2800" dirty="0" smtClean="0"/>
              <a:t>PPQ </a:t>
            </a:r>
            <a:r>
              <a:rPr lang="en-US" sz="2800" dirty="0"/>
              <a:t>form 391, Specimens for </a:t>
            </a:r>
            <a:r>
              <a:rPr lang="en-US" sz="2800" dirty="0" smtClean="0"/>
              <a:t>Determination</a:t>
            </a:r>
          </a:p>
          <a:p>
            <a:pPr lvl="1"/>
            <a:r>
              <a:rPr lang="en-US" sz="1600" dirty="0">
                <a:hlinkClick r:id="rId4"/>
              </a:rPr>
              <a:t>https://www.aphis.usda.gov/library/forms/pdf/PPQ_Form_391.pdf </a:t>
            </a:r>
            <a:endParaRPr lang="en-US" sz="16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5"/>
          <a:stretch>
            <a:fillRect/>
          </a:stretch>
        </p:blipFill>
        <p:spPr>
          <a:xfrm>
            <a:off x="304800" y="304800"/>
            <a:ext cx="4267200" cy="550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915"/>
          </a:xfrm>
          <a:prstGeom prst="rect">
            <a:avLst/>
          </a:prstGeom>
          <a:noFill/>
        </p:spPr>
        <p:txBody>
          <a:bodyPr wrap="square" rtlCol="0">
            <a:spAutoFit/>
          </a:bodyPr>
          <a:lstStyle/>
          <a:p>
            <a:pPr marL="0" lvl="1"/>
            <a:r>
              <a:rPr lang="en-US" sz="1050" dirty="0" smtClean="0"/>
              <a:t>Image credits: </a:t>
            </a:r>
            <a:r>
              <a:rPr lang="en-US" sz="1000" dirty="0" smtClean="0">
                <a:hlinkClick r:id="rId4"/>
              </a:rPr>
              <a:t>https</a:t>
            </a:r>
            <a:r>
              <a:rPr lang="en-US" sz="1000" dirty="0">
                <a:hlinkClick r:id="rId4"/>
              </a:rPr>
              <a:t>://www.aphis.usda.gov/library/forms/pdf/PPQ_Form_391.pdf </a:t>
            </a:r>
            <a:endParaRPr lang="en-US" sz="1000" dirty="0"/>
          </a:p>
          <a:p>
            <a:endParaRPr lang="en-US" dirty="0"/>
          </a:p>
        </p:txBody>
      </p:sp>
      <p:sp>
        <p:nvSpPr>
          <p:cNvPr id="6" name="Rectangle 5"/>
          <p:cNvSpPr/>
          <p:nvPr/>
        </p:nvSpPr>
        <p:spPr>
          <a:xfrm>
            <a:off x="33867" y="5867400"/>
            <a:ext cx="4572000" cy="677108"/>
          </a:xfrm>
          <a:prstGeom prst="rect">
            <a:avLst/>
          </a:prstGeom>
        </p:spPr>
        <p:txBody>
          <a:bodyPr>
            <a:spAutoFit/>
          </a:bodyPr>
          <a:lstStyle/>
          <a:p>
            <a:pPr algn="ctr"/>
            <a:r>
              <a:rPr lang="en-US" sz="1900" dirty="0" smtClean="0"/>
              <a:t>An example of a PPQ form for sample submissions </a:t>
            </a:r>
            <a:endParaRPr lang="en-US" sz="1900" dirty="0"/>
          </a:p>
        </p:txBody>
      </p:sp>
    </p:spTree>
    <p:extLst>
      <p:ext uri="{BB962C8B-B14F-4D97-AF65-F5344CB8AC3E}">
        <p14:creationId xmlns:p14="http://schemas.microsoft.com/office/powerpoint/2010/main" val="427163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3048000" y="1371600"/>
            <a:ext cx="6096000" cy="4525963"/>
          </a:xfrm>
        </p:spPr>
        <p:txBody>
          <a:bodyPr/>
          <a:lstStyle/>
          <a:p>
            <a:r>
              <a:rPr lang="en-US" dirty="0"/>
              <a:t>Contact your State Plant Health Director</a:t>
            </a:r>
          </a:p>
          <a:p>
            <a:pPr lvl="1"/>
            <a:r>
              <a:rPr lang="en-US" dirty="0">
                <a:hlinkClick r:id="rId3"/>
              </a:rPr>
              <a:t>https://www.aphis.usda.gov/aphis/ourfocus/planthealth/ppq-program-overview/ct_sphd</a:t>
            </a:r>
            <a:endParaRPr lang="en-US" dirty="0"/>
          </a:p>
          <a:p>
            <a:r>
              <a:rPr lang="en-US" dirty="0" smtClean="0"/>
              <a:t>Contact </a:t>
            </a:r>
            <a:r>
              <a:rPr lang="en-US" dirty="0"/>
              <a:t>your State Plant Regulatory Official </a:t>
            </a:r>
          </a:p>
          <a:p>
            <a:pPr lvl="1"/>
            <a:r>
              <a:rPr lang="en-US" dirty="0">
                <a:hlinkClick r:id="rId4"/>
              </a:rPr>
              <a:t>http://nationalplantboard.org/membership</a:t>
            </a:r>
            <a:r>
              <a:rPr lang="en-US" dirty="0" smtClean="0">
                <a:hlinkClick r:id="rId4"/>
              </a:rPr>
              <a:t>/</a:t>
            </a:r>
            <a:endParaRPr lang="en-US" dirty="0"/>
          </a:p>
        </p:txBody>
      </p:sp>
      <p:pic>
        <p:nvPicPr>
          <p:cNvPr id="5" name="Picture 4"/>
          <p:cNvPicPr>
            <a:picLocks noChangeAspect="1"/>
          </p:cNvPicPr>
          <p:nvPr/>
        </p:nvPicPr>
        <p:blipFill>
          <a:blip r:embed="rId5"/>
          <a:stretch>
            <a:fillRect/>
          </a:stretch>
        </p:blipFill>
        <p:spPr>
          <a:xfrm>
            <a:off x="381000" y="4419600"/>
            <a:ext cx="2489200" cy="1117600"/>
          </a:xfrm>
          <a:prstGeom prst="rect">
            <a:avLst/>
          </a:prstGeom>
        </p:spPr>
      </p:pic>
      <p:pic>
        <p:nvPicPr>
          <p:cNvPr id="7" name="Picture 6"/>
          <p:cNvPicPr>
            <a:picLocks noChangeAspect="1"/>
          </p:cNvPicPr>
          <p:nvPr/>
        </p:nvPicPr>
        <p:blipFill>
          <a:blip r:embed="rId6"/>
          <a:stretch>
            <a:fillRect/>
          </a:stretch>
        </p:blipFill>
        <p:spPr>
          <a:xfrm>
            <a:off x="685800" y="1752600"/>
            <a:ext cx="1803817" cy="1828800"/>
          </a:xfrm>
          <a:prstGeom prst="rect">
            <a:avLst/>
          </a:prstGeom>
        </p:spPr>
      </p:pic>
      <p:sp>
        <p:nvSpPr>
          <p:cNvPr id="8" name="TextBox 7"/>
          <p:cNvSpPr txBox="1"/>
          <p:nvPr/>
        </p:nvSpPr>
        <p:spPr>
          <a:xfrm>
            <a:off x="304800" y="6400800"/>
            <a:ext cx="5638800" cy="530915"/>
          </a:xfrm>
          <a:prstGeom prst="rect">
            <a:avLst/>
          </a:prstGeom>
          <a:noFill/>
        </p:spPr>
        <p:txBody>
          <a:bodyPr wrap="square" rtlCol="0">
            <a:spAutoFit/>
          </a:bodyPr>
          <a:lstStyle/>
          <a:p>
            <a:pPr marL="0" lvl="1"/>
            <a:r>
              <a:rPr lang="en-US" sz="1050" dirty="0" smtClean="0"/>
              <a:t>Image credits</a:t>
            </a:r>
            <a:r>
              <a:rPr lang="en-US" sz="1050" dirty="0"/>
              <a:t>: </a:t>
            </a:r>
            <a:r>
              <a:rPr lang="en-US" sz="1050" dirty="0">
                <a:hlinkClick r:id="rId7"/>
              </a:rPr>
              <a:t>http://</a:t>
            </a:r>
            <a:r>
              <a:rPr lang="en-US" sz="1050" dirty="0" err="1">
                <a:hlinkClick r:id="rId7"/>
              </a:rPr>
              <a:t>www.usda.gov</a:t>
            </a:r>
            <a:r>
              <a:rPr lang="en-US" sz="1050" dirty="0">
                <a:hlinkClick r:id="rId7"/>
              </a:rPr>
              <a:t>/</a:t>
            </a:r>
            <a:r>
              <a:rPr lang="en-US" sz="1050" dirty="0" err="1">
                <a:hlinkClick r:id="rId7"/>
              </a:rPr>
              <a:t>wps</a:t>
            </a:r>
            <a:r>
              <a:rPr lang="en-US" sz="1050" dirty="0">
                <a:hlinkClick r:id="rId7"/>
              </a:rPr>
              <a:t>/portal/</a:t>
            </a:r>
            <a:r>
              <a:rPr lang="en-US" sz="1050" dirty="0" err="1">
                <a:hlinkClick r:id="rId7"/>
              </a:rPr>
              <a:t>usda</a:t>
            </a:r>
            <a:r>
              <a:rPr lang="en-US" sz="1050" dirty="0">
                <a:hlinkClick r:id="rId7"/>
              </a:rPr>
              <a:t>/</a:t>
            </a:r>
            <a:r>
              <a:rPr lang="en-US" sz="1050" dirty="0" err="1" smtClean="0">
                <a:hlinkClick r:id="rId7"/>
              </a:rPr>
              <a:t>usdahome</a:t>
            </a:r>
            <a:r>
              <a:rPr lang="en-US" sz="1050" dirty="0" smtClean="0"/>
              <a:t>; </a:t>
            </a:r>
            <a:r>
              <a:rPr lang="en-US" sz="1050" dirty="0" smtClean="0">
                <a:hlinkClick r:id="rId8"/>
              </a:rPr>
              <a:t>http://</a:t>
            </a:r>
            <a:r>
              <a:rPr lang="en-US" sz="1050" dirty="0" err="1" smtClean="0">
                <a:hlinkClick r:id="rId8"/>
              </a:rPr>
              <a:t>nationalplantboard.org</a:t>
            </a:r>
            <a:r>
              <a:rPr lang="en-US" sz="1050" dirty="0">
                <a:hlinkClick r:id="rId8"/>
              </a:rPr>
              <a:t>/</a:t>
            </a:r>
            <a:endParaRPr lang="en-US" sz="1000" dirty="0"/>
          </a:p>
          <a:p>
            <a:endParaRPr lang="en-US" dirty="0"/>
          </a:p>
        </p:txBody>
      </p:sp>
    </p:spTree>
    <p:extLst>
      <p:ext uri="{BB962C8B-B14F-4D97-AF65-F5344CB8AC3E}">
        <p14:creationId xmlns:p14="http://schemas.microsoft.com/office/powerpoint/2010/main" val="249609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Morgan Pinkerton</a:t>
            </a:r>
          </a:p>
          <a:p>
            <a:pPr lvl="1"/>
            <a:r>
              <a:rPr lang="en-US" dirty="0"/>
              <a:t>Lab Technician, Department of Entomology and Nematology, University of Florida</a:t>
            </a:r>
          </a:p>
          <a:p>
            <a:r>
              <a:rPr lang="en-US" dirty="0" smtClean="0"/>
              <a:t>Amanda </a:t>
            </a:r>
            <a:r>
              <a:rPr lang="en-US" dirty="0"/>
              <a:t>Hodges, Ph.D.</a:t>
            </a:r>
          </a:p>
          <a:p>
            <a:pPr lvl="1"/>
            <a:r>
              <a:rPr lang="en-US" dirty="0">
                <a:ea typeface="ＭＳ Ｐゴシック" pitchFamily="34" charset="-128"/>
                <a:cs typeface="Calibri"/>
              </a:rPr>
              <a:t>Associate Extension Scientist, Department of Entomology and Nematology, University of </a:t>
            </a:r>
            <a:r>
              <a:rPr lang="en-US" dirty="0" smtClean="0">
                <a:ea typeface="ＭＳ Ｐゴシック" pitchFamily="34" charset="-128"/>
                <a:cs typeface="Calibri"/>
              </a:rPr>
              <a:t>Florida</a:t>
            </a:r>
          </a:p>
          <a:p>
            <a:pPr marL="457200" lvl="1" indent="0">
              <a:buNone/>
            </a:pPr>
            <a:r>
              <a:rPr lang="en-US" dirty="0" smtClean="0">
                <a:ea typeface="ＭＳ Ｐゴシック" pitchFamily="34" charset="-128"/>
                <a:cs typeface="Calibri"/>
              </a:rPr>
              <a:t>Publication date: October 2016</a:t>
            </a:r>
            <a:r>
              <a:rPr lang="en-US" dirty="0" smtClean="0">
                <a:ea typeface="ＭＳ Ｐゴシック" pitchFamily="34" charset="-128"/>
                <a:cs typeface="Calibri"/>
              </a:rPr>
              <a:t> </a:t>
            </a:r>
            <a:endParaRPr lang="en-US" dirty="0">
              <a:ea typeface="ＭＳ Ｐゴシック" pitchFamily="34" charset="-128"/>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Reviewers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Catherine A. </a:t>
            </a:r>
            <a:r>
              <a:rPr lang="en-US" dirty="0" err="1"/>
              <a:t>Marzolf</a:t>
            </a:r>
            <a:endParaRPr lang="en-US" dirty="0"/>
          </a:p>
          <a:p>
            <a:pPr lvl="1"/>
            <a:r>
              <a:rPr lang="en-US"/>
              <a:t>Assistant State Plant Health Director, USDA APHIS PPQ</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Educational Disclaimer and Citation</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a:xfrm>
            <a:off x="457200" y="1143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can be used for educational purposes for NON-PROFIT workshops, trainings,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Citation</a:t>
            </a:r>
            <a:r>
              <a:rPr kumimoji="0" lang="en-US" sz="3200" b="0" i="0" u="none" strike="noStrike" kern="1200" cap="none" spc="0" normalizeH="0" baseline="0" noProof="0" dirty="0" smtClean="0">
                <a:ln>
                  <a:noFill/>
                </a:ln>
                <a:effectLst/>
                <a:uLnTx/>
                <a:uFillTx/>
                <a:latin typeface="+mn-lt"/>
                <a:ea typeface="+mn-ea"/>
                <a:cs typeface="+mn-cs"/>
              </a:rPr>
              <a:t>: Pinkerton,</a:t>
            </a:r>
            <a:r>
              <a:rPr kumimoji="0" lang="en-US" sz="3200" b="0" i="0" u="none" strike="noStrike" kern="1200" cap="none" spc="0" normalizeH="0" noProof="0" dirty="0" smtClean="0">
                <a:ln>
                  <a:noFill/>
                </a:ln>
                <a:effectLst/>
                <a:uLnTx/>
                <a:uFillTx/>
                <a:latin typeface="+mn-lt"/>
                <a:ea typeface="+mn-ea"/>
                <a:cs typeface="+mn-cs"/>
              </a:rPr>
              <a:t> Morgan and Amanda Hodges. 2016. Oak </a:t>
            </a:r>
            <a:r>
              <a:rPr kumimoji="0" lang="en-US" sz="3200" b="0" i="0" u="none" strike="noStrike" kern="1200" cap="none" spc="0" normalizeH="0" noProof="0" dirty="0" err="1" smtClean="0">
                <a:ln>
                  <a:noFill/>
                </a:ln>
                <a:effectLst/>
                <a:uLnTx/>
                <a:uFillTx/>
                <a:latin typeface="+mn-lt"/>
                <a:ea typeface="+mn-ea"/>
                <a:cs typeface="+mn-cs"/>
              </a:rPr>
              <a:t>splendour</a:t>
            </a:r>
            <a:r>
              <a:rPr kumimoji="0" lang="en-US" sz="3200" b="0" i="0" u="none" strike="noStrike" kern="1200" cap="none" spc="0" normalizeH="0" noProof="0" dirty="0" smtClean="0">
                <a:ln>
                  <a:noFill/>
                </a:ln>
                <a:effectLst/>
                <a:uLnTx/>
                <a:uFillTx/>
                <a:latin typeface="+mn-lt"/>
                <a:ea typeface="+mn-ea"/>
                <a:cs typeface="+mn-cs"/>
              </a:rPr>
              <a:t> beetle – </a:t>
            </a:r>
            <a:r>
              <a:rPr kumimoji="0" lang="en-US" sz="3200" b="0" i="1" u="none" strike="noStrike" kern="1200" cap="none" spc="0" normalizeH="0" noProof="0" dirty="0" err="1" smtClean="0">
                <a:ln>
                  <a:noFill/>
                </a:ln>
                <a:effectLst/>
                <a:uLnTx/>
                <a:uFillTx/>
                <a:latin typeface="+mn-lt"/>
                <a:ea typeface="+mn-ea"/>
                <a:cs typeface="+mn-cs"/>
              </a:rPr>
              <a:t>Agrilus</a:t>
            </a:r>
            <a:r>
              <a:rPr kumimoji="0" lang="en-US" sz="3200" b="0" i="1" u="none" strike="noStrike" kern="1200" cap="none" spc="0" normalizeH="0" noProof="0" dirty="0" smtClean="0">
                <a:ln>
                  <a:noFill/>
                </a:ln>
                <a:effectLst/>
                <a:uLnTx/>
                <a:uFillTx/>
                <a:latin typeface="+mn-lt"/>
                <a:ea typeface="+mn-ea"/>
                <a:cs typeface="+mn-cs"/>
              </a:rPr>
              <a:t> </a:t>
            </a:r>
            <a:r>
              <a:rPr kumimoji="0" lang="en-US" sz="3200" b="0" i="1" u="none" strike="noStrike" kern="1200" cap="none" spc="0" normalizeH="0" noProof="0" dirty="0" err="1" smtClean="0">
                <a:ln>
                  <a:noFill/>
                </a:ln>
                <a:effectLst/>
                <a:uLnTx/>
                <a:uFillTx/>
                <a:latin typeface="+mn-lt"/>
                <a:ea typeface="+mn-ea"/>
                <a:cs typeface="+mn-cs"/>
              </a:rPr>
              <a:t>biguttatus</a:t>
            </a:r>
            <a:r>
              <a:rPr lang="en-US" sz="3200" i="1" dirty="0" smtClean="0"/>
              <a:t>. </a:t>
            </a:r>
          </a:p>
          <a:p>
            <a:pPr marR="0" lvl="0" algn="l" defTabSz="914400" rtl="0" eaLnBrk="1" fontAlgn="auto" latinLnBrk="0" hangingPunct="1">
              <a:lnSpc>
                <a:spcPct val="100000"/>
              </a:lnSpc>
              <a:spcBef>
                <a:spcPct val="20000"/>
              </a:spcBef>
              <a:spcAft>
                <a:spcPts val="0"/>
              </a:spcAft>
              <a:buClrTx/>
              <a:buSzTx/>
              <a:tabLst/>
              <a:defRPr/>
            </a:pPr>
            <a:r>
              <a:rPr kumimoji="0" lang="en-US" sz="3200" b="0" i="1" u="none" strike="noStrike" kern="1200" cap="none" spc="0" normalizeH="0" noProof="0" dirty="0">
                <a:ln>
                  <a:noFill/>
                </a:ln>
                <a:effectLst/>
                <a:uLnTx/>
                <a:uFillTx/>
                <a:latin typeface="+mn-lt"/>
                <a:ea typeface="+mn-ea"/>
                <a:cs typeface="+mn-cs"/>
              </a:rPr>
              <a:t> </a:t>
            </a:r>
            <a:r>
              <a:rPr kumimoji="0" lang="en-US" sz="3200" b="0" i="1" u="none" strike="noStrike" kern="1200" cap="none" spc="0" normalizeH="0" noProof="0" dirty="0" smtClean="0">
                <a:ln>
                  <a:noFill/>
                </a:ln>
                <a:effectLst/>
                <a:uLnTx/>
                <a:uFillTx/>
                <a:latin typeface="+mn-lt"/>
                <a:ea typeface="+mn-ea"/>
                <a:cs typeface="+mn-cs"/>
              </a:rPr>
              <a:t>   </a:t>
            </a:r>
            <a:r>
              <a:rPr kumimoji="0" lang="en-US" sz="3200" b="0" u="none" strike="noStrike" kern="1200" cap="none" spc="0" normalizeH="0" noProof="0" dirty="0" smtClean="0">
                <a:ln>
                  <a:noFill/>
                </a:ln>
                <a:effectLst/>
                <a:uLnTx/>
                <a:uFillTx/>
                <a:latin typeface="+mn-lt"/>
                <a:ea typeface="+mn-ea"/>
                <a:cs typeface="+mn-cs"/>
              </a:rPr>
              <a:t>Accessed (add the date)</a:t>
            </a:r>
          </a:p>
          <a:p>
            <a:pPr marR="0" lvl="0" algn="l" defTabSz="914400" rtl="0" eaLnBrk="1" fontAlgn="auto" latinLnBrk="0" hangingPunct="1">
              <a:lnSpc>
                <a:spcPct val="100000"/>
              </a:lnSpc>
              <a:spcBef>
                <a:spcPct val="20000"/>
              </a:spcBef>
              <a:spcAft>
                <a:spcPts val="0"/>
              </a:spcAft>
              <a:buClrTx/>
              <a:buSzTx/>
              <a:tabLst/>
              <a:defRPr/>
            </a:pPr>
            <a:r>
              <a:rPr lang="en-US" sz="3200" i="0"/>
              <a:t> </a:t>
            </a:r>
            <a:r>
              <a:rPr lang="en-US" sz="3200" i="0" smtClean="0"/>
              <a:t>   www.protectingusnow.org</a:t>
            </a:r>
            <a:endParaRPr kumimoji="0" lang="en-U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solidFill>
                  <a:schemeClr val="tx1"/>
                </a:solidFill>
              </a:rPr>
              <a:t>Oak Splendour</a:t>
            </a:r>
            <a:r>
              <a:rPr lang="en-US" dirty="0"/>
              <a:t> </a:t>
            </a:r>
            <a:r>
              <a:rPr lang="en-US" dirty="0" smtClean="0"/>
              <a:t>Beetle </a:t>
            </a:r>
            <a:endParaRPr lang="en-US" sz="4400" b="0" dirty="0">
              <a:solidFill>
                <a:schemeClr val="tx1"/>
              </a:solidFill>
            </a:endParaRPr>
          </a:p>
        </p:txBody>
      </p:sp>
      <p:sp>
        <p:nvSpPr>
          <p:cNvPr id="3" name="Subtitle 2"/>
          <p:cNvSpPr>
            <a:spLocks noGrp="1"/>
          </p:cNvSpPr>
          <p:nvPr>
            <p:ph idx="1"/>
          </p:nvPr>
        </p:nvSpPr>
        <p:spPr/>
        <p:txBody>
          <a:bodyPr>
            <a:normAutofit/>
          </a:bodyPr>
          <a:lstStyle/>
          <a:p>
            <a:r>
              <a:rPr lang="en-US" dirty="0" smtClean="0"/>
              <a:t>Other common names: </a:t>
            </a:r>
            <a:r>
              <a:rPr lang="en-US" dirty="0"/>
              <a:t>oak buprestid beetle, two spotted oak </a:t>
            </a:r>
            <a:r>
              <a:rPr lang="en-US" dirty="0" smtClean="0"/>
              <a:t>borer, metallic beetle, oak jewel beetle </a:t>
            </a:r>
          </a:p>
          <a:p>
            <a:r>
              <a:rPr lang="en-US" dirty="0" smtClean="0"/>
              <a:t>Closely related to the emerald </a:t>
            </a:r>
            <a:r>
              <a:rPr lang="en-US" dirty="0"/>
              <a:t>a</a:t>
            </a:r>
            <a:r>
              <a:rPr lang="en-US" dirty="0" smtClean="0"/>
              <a:t>sh </a:t>
            </a:r>
            <a:r>
              <a:rPr lang="en-US" dirty="0"/>
              <a:t>b</a:t>
            </a:r>
            <a:r>
              <a:rPr lang="en-US" dirty="0" smtClean="0"/>
              <a:t>orer</a:t>
            </a:r>
          </a:p>
          <a:p>
            <a:r>
              <a:rPr lang="en-US" dirty="0" smtClean="0"/>
              <a:t>Pest of Europe, </a:t>
            </a:r>
            <a:r>
              <a:rPr lang="en-US" dirty="0"/>
              <a:t>northern Africa</a:t>
            </a:r>
            <a:r>
              <a:rPr lang="en-US" dirty="0" smtClean="0"/>
              <a:t>, Siberia </a:t>
            </a:r>
            <a:r>
              <a:rPr lang="en-US" dirty="0"/>
              <a:t>and the Middle East</a:t>
            </a:r>
            <a:endParaRPr lang="en-US" dirty="0" smtClean="0"/>
          </a:p>
          <a:p>
            <a:r>
              <a:rPr lang="en-US" dirty="0" smtClean="0"/>
              <a:t>Causes damages to oak forests, ornamental trees, and nursery trade</a:t>
            </a:r>
          </a:p>
          <a:p>
            <a:endParaRPr lang="en-US" dirty="0"/>
          </a:p>
          <a:p>
            <a:endParaRPr lang="en-US" dirty="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830997"/>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p:txBody>
      </p:sp>
      <p:sp>
        <p:nvSpPr>
          <p:cNvPr id="51203" name="Title 1"/>
          <p:cNvSpPr>
            <a:spLocks noGrp="1"/>
          </p:cNvSpPr>
          <p:nvPr>
            <p:ph type="title"/>
          </p:nvPr>
        </p:nvSpPr>
        <p:spPr/>
        <p:txBody>
          <a:bodyPr/>
          <a:lstStyle/>
          <a:p>
            <a:r>
              <a:rPr lang="en-US" dirty="0" smtClean="0">
                <a:ea typeface="ＭＳ Ｐゴシック" pitchFamily="34" charset="-128"/>
              </a:rPr>
              <a:t>Our Partners</a:t>
            </a:r>
          </a:p>
        </p:txBody>
      </p:sp>
      <p:sp>
        <p:nvSpPr>
          <p:cNvPr id="5" name="Content Placeholder 4"/>
          <p:cNvSpPr>
            <a:spLocks noGrp="1"/>
          </p:cNvSpPr>
          <p:nvPr>
            <p:ph idx="1"/>
          </p:nvPr>
        </p:nvSpPr>
        <p:spPr>
          <a:xfrm>
            <a:off x="457200" y="1371600"/>
            <a:ext cx="8229600" cy="4525963"/>
          </a:xfrm>
        </p:spPr>
        <p:txBody>
          <a:bodyPr/>
          <a:lstStyle/>
          <a:p>
            <a:r>
              <a:rPr lang="en-US" sz="2200" dirty="0"/>
              <a:t>United States Department of </a:t>
            </a:r>
            <a:r>
              <a:rPr lang="en-US" sz="2200" dirty="0" smtClean="0"/>
              <a:t>Agriculture, National </a:t>
            </a:r>
            <a:r>
              <a:rPr lang="en-US" sz="2200" dirty="0"/>
              <a:t>Institute of Food and Agriculture </a:t>
            </a:r>
            <a:r>
              <a:rPr lang="en-US" sz="2200" dirty="0" smtClean="0"/>
              <a:t>(USDA NIFA</a:t>
            </a:r>
            <a:r>
              <a:rPr lang="en-US" sz="2200" dirty="0"/>
              <a:t>)</a:t>
            </a:r>
          </a:p>
          <a:p>
            <a:r>
              <a:rPr lang="en-US" sz="2200" dirty="0"/>
              <a:t>United States Department of Agriculture, Animal and </a:t>
            </a:r>
            <a:r>
              <a:rPr lang="en-US" sz="2200" dirty="0" smtClean="0"/>
              <a:t>Plant </a:t>
            </a:r>
            <a:r>
              <a:rPr lang="en-US" sz="2200" dirty="0"/>
              <a:t>Health Inspection Service, Plant Protection </a:t>
            </a:r>
            <a:r>
              <a:rPr lang="en-US" sz="2200" dirty="0" smtClean="0"/>
              <a:t>and Quarantine (USDA APHIS PPQ)</a:t>
            </a:r>
            <a:endParaRPr lang="en-US" sz="2200" dirty="0"/>
          </a:p>
          <a:p>
            <a:r>
              <a:rPr lang="en-US" sz="2200" dirty="0"/>
              <a:t>Cooperative Agriculture </a:t>
            </a:r>
            <a:r>
              <a:rPr lang="en-US" sz="2200" dirty="0" smtClean="0"/>
              <a:t>Pest </a:t>
            </a:r>
            <a:r>
              <a:rPr lang="en-US" sz="2200" dirty="0"/>
              <a:t>Survey (CAPS) Program</a:t>
            </a:r>
          </a:p>
          <a:p>
            <a:r>
              <a:rPr lang="en-US" sz="2200" smtClean="0"/>
              <a:t>National </a:t>
            </a:r>
            <a:r>
              <a:rPr lang="en-US" sz="2200" dirty="0"/>
              <a:t>Plant Board (</a:t>
            </a:r>
            <a:r>
              <a:rPr lang="en-US" sz="2200" dirty="0" smtClean="0"/>
              <a:t>NPB)</a:t>
            </a:r>
            <a:endParaRPr lang="en-US" sz="2200" dirty="0"/>
          </a:p>
          <a:p>
            <a:r>
              <a:rPr lang="en-US" sz="2200" dirty="0" smtClean="0"/>
              <a:t>States Department </a:t>
            </a:r>
            <a:r>
              <a:rPr lang="en-US" sz="2200" dirty="0"/>
              <a:t>of </a:t>
            </a:r>
            <a:r>
              <a:rPr lang="en-US" sz="2200" dirty="0" smtClean="0"/>
              <a:t>Agriculture</a:t>
            </a:r>
          </a:p>
          <a:p>
            <a:r>
              <a:rPr lang="en-US" sz="2200" dirty="0" smtClean="0"/>
              <a:t>Extension </a:t>
            </a:r>
            <a:r>
              <a:rPr lang="en-US" sz="2200" dirty="0"/>
              <a:t>Disaster </a:t>
            </a:r>
            <a:r>
              <a:rPr lang="en-US" sz="2200" dirty="0" smtClean="0"/>
              <a:t>Education </a:t>
            </a:r>
            <a:r>
              <a:rPr lang="en-US" sz="2200" dirty="0"/>
              <a:t>Network (EDEN</a:t>
            </a:r>
            <a:r>
              <a:rPr lang="en-US" sz="2200" dirty="0" smtClean="0"/>
              <a:t>)</a:t>
            </a:r>
          </a:p>
          <a:p>
            <a:r>
              <a:rPr lang="en-US" sz="2200" dirty="0"/>
              <a:t>Center for Invasive Species </a:t>
            </a:r>
            <a:r>
              <a:rPr lang="en-US" sz="2200" dirty="0" smtClean="0"/>
              <a:t>and </a:t>
            </a:r>
            <a:r>
              <a:rPr lang="en-US" sz="2200" dirty="0"/>
              <a:t>Ecosystem Health (Bugwood</a:t>
            </a:r>
            <a:r>
              <a:rPr lang="en-US" sz="2200" dirty="0" smtClean="0"/>
              <a:t>)</a:t>
            </a:r>
          </a:p>
          <a:p>
            <a:r>
              <a:rPr lang="en-US" sz="2200" dirty="0"/>
              <a:t>National Plant Diagnostic </a:t>
            </a:r>
            <a:r>
              <a:rPr lang="en-US" sz="2200" dirty="0" smtClean="0"/>
              <a:t>Network </a:t>
            </a:r>
            <a:r>
              <a:rPr lang="en-US" sz="2200" dirty="0"/>
              <a:t>(NPDN</a:t>
            </a:r>
            <a:r>
              <a:rPr lang="en-US" sz="2200" dirty="0" smtClean="0"/>
              <a:t>)</a:t>
            </a:r>
          </a:p>
          <a:p>
            <a:r>
              <a:rPr lang="en-US" sz="2200" dirty="0"/>
              <a:t>U.S. Department of </a:t>
            </a:r>
            <a:r>
              <a:rPr lang="en-US" sz="2200" dirty="0" smtClean="0"/>
              <a:t>Homeland </a:t>
            </a:r>
            <a:r>
              <a:rPr lang="en-US" sz="2200" dirty="0"/>
              <a:t>Security (DHS</a:t>
            </a:r>
            <a:r>
              <a:rPr lang="en-US" sz="2200" dirty="0" smtClean="0"/>
              <a:t>)</a:t>
            </a:r>
          </a:p>
          <a:p>
            <a:r>
              <a:rPr lang="en-US" sz="2200" dirty="0"/>
              <a:t>U.S. Forest Service </a:t>
            </a:r>
            <a:r>
              <a:rPr lang="en-US" sz="2200" dirty="0" smtClean="0"/>
              <a:t>(</a:t>
            </a:r>
            <a:r>
              <a:rPr lang="en-US" sz="2200" dirty="0"/>
              <a:t>USFS)</a:t>
            </a:r>
          </a:p>
        </p:txBody>
      </p:sp>
    </p:spTree>
    <p:extLst>
      <p:ext uri="{BB962C8B-B14F-4D97-AF65-F5344CB8AC3E}">
        <p14:creationId xmlns:p14="http://schemas.microsoft.com/office/powerpoint/2010/main" val="414207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143000"/>
            <a:ext cx="8763000" cy="4800600"/>
          </a:xfrm>
        </p:spPr>
        <p:txBody>
          <a:bodyPr>
            <a:noAutofit/>
          </a:bodyPr>
          <a:lstStyle/>
          <a:p>
            <a:pPr marL="457200" indent="-457200">
              <a:buFont typeface="+mj-lt"/>
              <a:buAutoNum type="arabicPeriod"/>
            </a:pPr>
            <a:r>
              <a:rPr lang="en-US" sz="2000" dirty="0"/>
              <a:t>Anonymous. Exotic Wood Borer/Bark Beetle. Purdue University. Accessed 3/10/2016. </a:t>
            </a:r>
          </a:p>
          <a:p>
            <a:pPr lvl="1"/>
            <a:r>
              <a:rPr lang="en-US" sz="1600" dirty="0" err="1"/>
              <a:t>download.ceris.purdue.edu</a:t>
            </a:r>
            <a:r>
              <a:rPr lang="en-US" sz="1600" dirty="0"/>
              <a:t>/file/</a:t>
            </a:r>
            <a:r>
              <a:rPr lang="en-US" sz="1600" dirty="0" smtClean="0"/>
              <a:t>1975</a:t>
            </a:r>
            <a:endParaRPr lang="en-US" sz="2000" dirty="0" smtClean="0"/>
          </a:p>
          <a:p>
            <a:pPr marL="457200" indent="-457200">
              <a:buFont typeface="+mj-lt"/>
              <a:buAutoNum type="arabicPeriod"/>
            </a:pPr>
            <a:r>
              <a:rPr lang="en-US" sz="2000" dirty="0" smtClean="0"/>
              <a:t>Anonymous</a:t>
            </a:r>
            <a:r>
              <a:rPr lang="en-US" sz="2000" dirty="0"/>
              <a:t>. Oak Splendor Beetle-</a:t>
            </a:r>
            <a:r>
              <a:rPr lang="en-US" sz="2000" dirty="0" err="1"/>
              <a:t>Agrilus</a:t>
            </a:r>
            <a:r>
              <a:rPr lang="en-US" sz="2000" dirty="0"/>
              <a:t> </a:t>
            </a:r>
            <a:r>
              <a:rPr lang="en-US" sz="2000" dirty="0" err="1"/>
              <a:t>biguttatus</a:t>
            </a:r>
            <a:r>
              <a:rPr lang="en-US" sz="2000" dirty="0"/>
              <a:t> (</a:t>
            </a:r>
            <a:r>
              <a:rPr lang="en-US" sz="2000" dirty="0" err="1"/>
              <a:t>Fabricus</a:t>
            </a:r>
            <a:r>
              <a:rPr lang="en-US" sz="2000" dirty="0" smtClean="0"/>
              <a:t>). United States Department of Agriculture. Accessed 3/10/2016. </a:t>
            </a:r>
          </a:p>
          <a:p>
            <a:pPr lvl="1"/>
            <a:r>
              <a:rPr lang="en-US" sz="1600" dirty="0"/>
              <a:t>http://</a:t>
            </a:r>
            <a:r>
              <a:rPr lang="en-US" sz="1600" dirty="0" err="1"/>
              <a:t>www.fs.fed.us</a:t>
            </a:r>
            <a:r>
              <a:rPr lang="en-US" sz="1600" dirty="0"/>
              <a:t>/</a:t>
            </a:r>
            <a:r>
              <a:rPr lang="en-US" sz="1600" dirty="0" err="1"/>
              <a:t>foresthealth</a:t>
            </a:r>
            <a:r>
              <a:rPr lang="en-US" sz="1600" dirty="0"/>
              <a:t>/technology/</a:t>
            </a:r>
            <a:r>
              <a:rPr lang="en-US" sz="1600" dirty="0" err="1" smtClean="0"/>
              <a:t>invasives_agrilusbiguttatus_riskmaps.shtml</a:t>
            </a:r>
            <a:endParaRPr lang="en-US" sz="1600" dirty="0" smtClean="0"/>
          </a:p>
          <a:p>
            <a:pPr marL="457200" indent="-457200">
              <a:buFont typeface="+mj-lt"/>
              <a:buAutoNum type="arabicPeriod"/>
            </a:pPr>
            <a:r>
              <a:rPr lang="en-US" sz="2000" dirty="0" smtClean="0"/>
              <a:t>Barclay</a:t>
            </a:r>
            <a:r>
              <a:rPr lang="en-US" sz="2000" dirty="0"/>
              <a:t>, H.J. and L. Humble. 2009. Probability models to facilitate a declaration that an exotic insect species </a:t>
            </a:r>
            <a:r>
              <a:rPr lang="en-US" sz="2000" dirty="0" smtClean="0"/>
              <a:t>has not </a:t>
            </a:r>
            <a:r>
              <a:rPr lang="en-US" sz="2000" dirty="0"/>
              <a:t>yet invaded an area. Biological Invasions 11: 1267-1280</a:t>
            </a:r>
            <a:r>
              <a:rPr lang="en-US" sz="2000" dirty="0" smtClean="0"/>
              <a:t>. Accessed 3/10/2016. </a:t>
            </a:r>
          </a:p>
          <a:p>
            <a:pPr lvl="1"/>
            <a:r>
              <a:rPr lang="en-US" sz="1600" dirty="0" err="1"/>
              <a:t>caps.ceris.purdue.edu</a:t>
            </a:r>
            <a:r>
              <a:rPr lang="en-US" sz="1600" dirty="0"/>
              <a:t>/</a:t>
            </a:r>
            <a:r>
              <a:rPr lang="en-US" sz="1600" dirty="0" err="1"/>
              <a:t>dmm</a:t>
            </a:r>
            <a:r>
              <a:rPr lang="en-US" sz="1600" dirty="0"/>
              <a:t>/1175</a:t>
            </a:r>
            <a:endParaRPr lang="en-US" sz="1600" dirty="0" smtClean="0"/>
          </a:p>
          <a:p>
            <a:pPr marL="457200" indent="-457200">
              <a:buFont typeface="+mj-lt"/>
              <a:buAutoNum type="arabicPeriod"/>
            </a:pPr>
            <a:r>
              <a:rPr lang="en-US" sz="2000" dirty="0"/>
              <a:t>Davis, E.E., S. French, and R. C. </a:t>
            </a:r>
            <a:r>
              <a:rPr lang="en-US" sz="2000" dirty="0" err="1"/>
              <a:t>Venette</a:t>
            </a:r>
            <a:r>
              <a:rPr lang="en-US" sz="2000" dirty="0"/>
              <a:t>. 2005. Mini Risk Assessment Metallic Beetle: </a:t>
            </a:r>
            <a:r>
              <a:rPr lang="en-US" sz="2000" dirty="0" err="1"/>
              <a:t>Agrilus</a:t>
            </a:r>
            <a:r>
              <a:rPr lang="en-US" sz="2000" dirty="0"/>
              <a:t> </a:t>
            </a:r>
            <a:r>
              <a:rPr lang="en-US" sz="2000" dirty="0" err="1"/>
              <a:t>biguttatus</a:t>
            </a:r>
            <a:r>
              <a:rPr lang="en-US" sz="2000" dirty="0"/>
              <a:t> </a:t>
            </a:r>
            <a:r>
              <a:rPr lang="en-US" sz="2000" dirty="0" err="1"/>
              <a:t>Fabricius</a:t>
            </a:r>
            <a:r>
              <a:rPr lang="en-US" sz="2000" dirty="0"/>
              <a:t> [</a:t>
            </a:r>
            <a:r>
              <a:rPr lang="en-US" sz="2000" dirty="0" err="1"/>
              <a:t>Coleoptera</a:t>
            </a:r>
            <a:r>
              <a:rPr lang="en-US" sz="2000" dirty="0"/>
              <a:t>: </a:t>
            </a:r>
            <a:r>
              <a:rPr lang="en-US" sz="2000" dirty="0" err="1"/>
              <a:t>Buprestidae</a:t>
            </a:r>
            <a:r>
              <a:rPr lang="en-US" sz="2000" dirty="0"/>
              <a:t>]. Accessed 3/10/2016. </a:t>
            </a:r>
          </a:p>
          <a:p>
            <a:pPr lvl="1"/>
            <a:r>
              <a:rPr lang="en-US" sz="1600" dirty="0"/>
              <a:t>https://</a:t>
            </a:r>
            <a:r>
              <a:rPr lang="en-US" sz="1600" dirty="0" err="1"/>
              <a:t>www.researchgate.net</a:t>
            </a:r>
            <a:r>
              <a:rPr lang="en-US" sz="1600" dirty="0"/>
              <a:t>/publication/268001382_Mini_Risk_Assessment_Metallic_Beetle_Agrilus_biguttatus_Fabricius_Coleoptera_Buprestidae_A_B_C</a:t>
            </a:r>
          </a:p>
          <a:p>
            <a:pPr marL="0" indent="0">
              <a:buNone/>
            </a:pP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1"/>
            <a:ext cx="8229600" cy="1143000"/>
          </a:xfrm>
        </p:spPr>
        <p:txBody>
          <a:bodyPr/>
          <a:lstStyle/>
          <a:p>
            <a:r>
              <a:rPr lang="en-US" sz="4000" dirty="0" smtClean="0"/>
              <a:t>References</a:t>
            </a:r>
            <a:endParaRPr lang="en-US" sz="4000" dirty="0"/>
          </a:p>
        </p:txBody>
      </p:sp>
      <p:sp>
        <p:nvSpPr>
          <p:cNvPr id="3" name="Content Placeholder 2"/>
          <p:cNvSpPr>
            <a:spLocks noGrp="1"/>
          </p:cNvSpPr>
          <p:nvPr>
            <p:ph idx="1"/>
          </p:nvPr>
        </p:nvSpPr>
        <p:spPr>
          <a:xfrm>
            <a:off x="228600" y="1066800"/>
            <a:ext cx="8686800" cy="4525963"/>
          </a:xfrm>
        </p:spPr>
        <p:txBody>
          <a:bodyPr/>
          <a:lstStyle/>
          <a:p>
            <a:pPr marL="457200" indent="-457200">
              <a:buFont typeface="+mj-lt"/>
              <a:buAutoNum type="arabicPeriod" startAt="5"/>
            </a:pPr>
            <a:r>
              <a:rPr lang="en-US" sz="2000" dirty="0"/>
              <a:t>Denman, S. and N. Brown. 2011. Schematic diagram of the life cycle of </a:t>
            </a:r>
            <a:r>
              <a:rPr lang="en-US" sz="2000" dirty="0" err="1"/>
              <a:t>Agrilus</a:t>
            </a:r>
            <a:r>
              <a:rPr lang="en-US" sz="2000" dirty="0"/>
              <a:t> </a:t>
            </a:r>
            <a:r>
              <a:rPr lang="en-US" sz="2000" dirty="0" err="1"/>
              <a:t>biguttatus</a:t>
            </a:r>
            <a:r>
              <a:rPr lang="en-US" sz="2000" dirty="0"/>
              <a:t> on native oak trees in Britain - from egg to adult. Forest Research. Accessed 3/10/2016. </a:t>
            </a:r>
          </a:p>
          <a:p>
            <a:pPr lvl="1"/>
            <a:r>
              <a:rPr lang="en-US" sz="1600" dirty="0"/>
              <a:t>http://</a:t>
            </a:r>
            <a:r>
              <a:rPr lang="en-US" sz="1600" dirty="0" err="1"/>
              <a:t>www.forestry.gov.uk</a:t>
            </a:r>
            <a:r>
              <a:rPr lang="en-US" sz="1600" dirty="0"/>
              <a:t>/</a:t>
            </a:r>
            <a:r>
              <a:rPr lang="en-US" sz="1600" dirty="0" err="1"/>
              <a:t>pdf</a:t>
            </a:r>
            <a:r>
              <a:rPr lang="en-US" sz="1600" dirty="0"/>
              <a:t>/</a:t>
            </a:r>
            <a:r>
              <a:rPr lang="en-US" sz="1600" dirty="0" err="1"/>
              <a:t>AOD_poster_Agrilus_biguttatus.pdf</a:t>
            </a:r>
            <a:r>
              <a:rPr lang="en-US" sz="1600" dirty="0"/>
              <a:t>/$FILE/</a:t>
            </a:r>
            <a:r>
              <a:rPr lang="en-US" sz="1600" dirty="0" err="1"/>
              <a:t>AOD_poster_Agrilus_biguttatus.pdf</a:t>
            </a:r>
            <a:endParaRPr lang="en-US" sz="1600" dirty="0"/>
          </a:p>
          <a:p>
            <a:pPr marL="457200" indent="-457200">
              <a:buFont typeface="+mj-lt"/>
              <a:buAutoNum type="arabicPeriod" startAt="6"/>
            </a:pPr>
            <a:r>
              <a:rPr lang="en-US" sz="2000" dirty="0" err="1" smtClean="0"/>
              <a:t>Noma</a:t>
            </a:r>
            <a:r>
              <a:rPr lang="en-US" sz="2000" dirty="0"/>
              <a:t>, T., et al. 2010. Oak splendor beetle </a:t>
            </a:r>
            <a:r>
              <a:rPr lang="en-US" sz="2000" i="1" dirty="0" err="1"/>
              <a:t>Agrilus</a:t>
            </a:r>
            <a:r>
              <a:rPr lang="en-US" sz="2000" i="1" dirty="0"/>
              <a:t> </a:t>
            </a:r>
            <a:r>
              <a:rPr lang="en-US" sz="2000" i="1" dirty="0" err="1"/>
              <a:t>biguttatus</a:t>
            </a:r>
            <a:r>
              <a:rPr lang="en-US" sz="2000" i="1" dirty="0"/>
              <a:t>. </a:t>
            </a:r>
            <a:r>
              <a:rPr lang="en-US" sz="2000" dirty="0"/>
              <a:t>Michigan State University’s. Accessed 3/10/2016. </a:t>
            </a:r>
          </a:p>
          <a:p>
            <a:pPr lvl="1"/>
            <a:r>
              <a:rPr lang="en-US" sz="1600" dirty="0"/>
              <a:t>http://</a:t>
            </a:r>
            <a:r>
              <a:rPr lang="en-US" sz="1600" dirty="0" err="1"/>
              <a:t>www.ipm.msu.edu</a:t>
            </a:r>
            <a:r>
              <a:rPr lang="en-US" sz="1600" dirty="0"/>
              <a:t>/uploads/files/</a:t>
            </a:r>
            <a:r>
              <a:rPr lang="en-US" sz="1600" dirty="0" err="1"/>
              <a:t>forecasting_invasion_risks</a:t>
            </a:r>
            <a:r>
              <a:rPr lang="en-US" sz="1600" dirty="0"/>
              <a:t>/</a:t>
            </a:r>
            <a:r>
              <a:rPr lang="en-US" sz="1600" dirty="0" err="1" smtClean="0"/>
              <a:t>oaksplendorbeetle.pdf</a:t>
            </a:r>
            <a:endParaRPr lang="en-US" sz="1600" dirty="0" smtClean="0"/>
          </a:p>
          <a:p>
            <a:pPr marL="457200" indent="-457200">
              <a:buFont typeface="+mj-lt"/>
              <a:buAutoNum type="arabicPeriod" startAt="7"/>
            </a:pPr>
            <a:r>
              <a:rPr lang="en-US" sz="2000" dirty="0" err="1" smtClean="0"/>
              <a:t>Silagyi</a:t>
            </a:r>
            <a:r>
              <a:rPr lang="en-US" sz="2000" dirty="0" smtClean="0"/>
              <a:t>, A.J. 2011. Survey </a:t>
            </a:r>
            <a:r>
              <a:rPr lang="en-US" sz="2000" dirty="0"/>
              <a:t>guideline for </a:t>
            </a:r>
            <a:r>
              <a:rPr lang="en-US" sz="2000" dirty="0" err="1"/>
              <a:t>Agrilus</a:t>
            </a:r>
            <a:r>
              <a:rPr lang="en-US" sz="2000" dirty="0"/>
              <a:t> </a:t>
            </a:r>
            <a:r>
              <a:rPr lang="en-US" sz="2000" dirty="0" err="1"/>
              <a:t>biguttatus</a:t>
            </a:r>
            <a:r>
              <a:rPr lang="en-US" sz="2000" dirty="0"/>
              <a:t> (</a:t>
            </a:r>
            <a:r>
              <a:rPr lang="en-US" sz="2000" dirty="0" err="1"/>
              <a:t>Coleoptera</a:t>
            </a:r>
            <a:r>
              <a:rPr lang="en-US" sz="2000" dirty="0"/>
              <a:t>: </a:t>
            </a:r>
            <a:r>
              <a:rPr lang="en-US" sz="2000" dirty="0" err="1"/>
              <a:t>Buprestidae</a:t>
            </a:r>
            <a:r>
              <a:rPr lang="en-US" sz="2000" dirty="0"/>
              <a:t>)</a:t>
            </a:r>
            <a:r>
              <a:rPr lang="en-US" sz="2000" dirty="0" smtClean="0"/>
              <a:t>, the </a:t>
            </a:r>
            <a:r>
              <a:rPr lang="en-US" sz="2000" dirty="0"/>
              <a:t>oak splendor </a:t>
            </a:r>
            <a:r>
              <a:rPr lang="en-US" sz="2000" dirty="0" smtClean="0"/>
              <a:t>beetle. Accessed 3/10/2015. </a:t>
            </a:r>
          </a:p>
          <a:p>
            <a:pPr lvl="1"/>
            <a:r>
              <a:rPr lang="en-US" sz="1600" dirty="0" err="1"/>
              <a:t>caps.ceris.purdue.edu</a:t>
            </a:r>
            <a:r>
              <a:rPr lang="en-US" sz="1600" dirty="0"/>
              <a:t>/</a:t>
            </a:r>
            <a:r>
              <a:rPr lang="en-US" sz="1600" dirty="0" err="1"/>
              <a:t>dmm</a:t>
            </a:r>
            <a:r>
              <a:rPr lang="en-US" sz="1600" dirty="0"/>
              <a:t>/1175</a:t>
            </a:r>
            <a:endParaRPr lang="en-US" sz="1600" dirty="0" smtClean="0"/>
          </a:p>
          <a:p>
            <a:pPr marL="457200" indent="-457200">
              <a:buFont typeface="+mj-lt"/>
              <a:buAutoNum type="arabicPeriod" startAt="8"/>
            </a:pPr>
            <a:r>
              <a:rPr lang="en-US" sz="2000" dirty="0" smtClean="0"/>
              <a:t>USDA–APHIS. </a:t>
            </a:r>
            <a:r>
              <a:rPr lang="en-US" sz="2000" dirty="0"/>
              <a:t>2011. New Pest Response Guidelines: Exotic Wood-Boring and Bark Beetles. USDA–APHIS–PPQ–EDP-Emergency Management, Riverdale, Maryland. </a:t>
            </a:r>
            <a:r>
              <a:rPr lang="en-US" sz="2000" dirty="0" smtClean="0"/>
              <a:t>Accessed 3/10/2016. </a:t>
            </a:r>
            <a:endParaRPr lang="en-US" sz="2000" dirty="0"/>
          </a:p>
          <a:p>
            <a:pPr lvl="1"/>
            <a:r>
              <a:rPr lang="en-US" sz="1600" dirty="0"/>
              <a:t>https://</a:t>
            </a:r>
            <a:r>
              <a:rPr lang="en-US" sz="1600" dirty="0" err="1"/>
              <a:t>www.aphis.usda.gov</a:t>
            </a:r>
            <a:r>
              <a:rPr lang="en-US" sz="1600" dirty="0"/>
              <a:t>/</a:t>
            </a:r>
            <a:r>
              <a:rPr lang="en-US" sz="1600" dirty="0" err="1"/>
              <a:t>import_export</a:t>
            </a:r>
            <a:r>
              <a:rPr lang="en-US" sz="1600" dirty="0"/>
              <a:t>/plants/manuals/emergency/downloads/</a:t>
            </a:r>
            <a:r>
              <a:rPr lang="en-US" sz="1600" dirty="0" err="1"/>
              <a:t>nprg-</a:t>
            </a:r>
            <a:r>
              <a:rPr lang="en-US" sz="1600" dirty="0" err="1" smtClean="0"/>
              <a:t>wood_boring_bark_beetles.pdf</a:t>
            </a:r>
            <a:endParaRPr lang="en-US" sz="1600" dirty="0" smtClean="0"/>
          </a:p>
          <a:p>
            <a:endParaRPr lang="en-US" sz="2000" dirty="0"/>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1"/>
            <a:ext cx="8229600" cy="1143000"/>
          </a:xfrm>
        </p:spPr>
        <p:txBody>
          <a:bodyPr/>
          <a:lstStyle/>
          <a:p>
            <a:r>
              <a:rPr lang="en-US" sz="4000" dirty="0" smtClean="0"/>
              <a:t>References</a:t>
            </a:r>
            <a:endParaRPr lang="en-US" sz="4000" dirty="0"/>
          </a:p>
        </p:txBody>
      </p:sp>
      <p:sp>
        <p:nvSpPr>
          <p:cNvPr id="3" name="Content Placeholder 2"/>
          <p:cNvSpPr>
            <a:spLocks noGrp="1"/>
          </p:cNvSpPr>
          <p:nvPr>
            <p:ph idx="1"/>
          </p:nvPr>
        </p:nvSpPr>
        <p:spPr>
          <a:xfrm>
            <a:off x="228600" y="1066800"/>
            <a:ext cx="8686800" cy="4525963"/>
          </a:xfrm>
        </p:spPr>
        <p:txBody>
          <a:bodyPr/>
          <a:lstStyle/>
          <a:p>
            <a:pPr marL="457200" indent="-457200">
              <a:buFont typeface="+mj-lt"/>
              <a:buAutoNum type="arabicPeriod" startAt="9"/>
            </a:pPr>
            <a:r>
              <a:rPr lang="en-US" sz="2000" dirty="0" smtClean="0"/>
              <a:t>USDA. 2014. </a:t>
            </a:r>
            <a:r>
              <a:rPr lang="en-US" sz="2000" dirty="0"/>
              <a:t>Questions and </a:t>
            </a:r>
            <a:r>
              <a:rPr lang="en-US" sz="2000" dirty="0" smtClean="0"/>
              <a:t>Answers: USDA’s </a:t>
            </a:r>
            <a:r>
              <a:rPr lang="en-US" sz="2000" dirty="0"/>
              <a:t>Emerald Ash Borer </a:t>
            </a:r>
            <a:r>
              <a:rPr lang="en-US" sz="2000" dirty="0" err="1"/>
              <a:t>Biocontrol</a:t>
            </a:r>
            <a:r>
              <a:rPr lang="en-US" sz="2000" dirty="0"/>
              <a:t> </a:t>
            </a:r>
            <a:r>
              <a:rPr lang="en-US" sz="2000" dirty="0" smtClean="0"/>
              <a:t>Program. USDA: Animal and Plant Health Inspection Service, Plant Protection and Quarantine. Accessed 6/22/2016. </a:t>
            </a:r>
          </a:p>
          <a:p>
            <a:pPr lvl="1"/>
            <a:r>
              <a:rPr lang="en-US" sz="1600" dirty="0"/>
              <a:t>https://</a:t>
            </a:r>
            <a:r>
              <a:rPr lang="en-US" sz="1600" dirty="0" err="1"/>
              <a:t>www.aphis.usda.gov</a:t>
            </a:r>
            <a:r>
              <a:rPr lang="en-US" sz="1600" dirty="0"/>
              <a:t>/publications/</a:t>
            </a:r>
            <a:r>
              <a:rPr lang="en-US" sz="1600" dirty="0" err="1"/>
              <a:t>plant_health</a:t>
            </a:r>
            <a:r>
              <a:rPr lang="en-US" sz="1600" dirty="0"/>
              <a:t>/2014/</a:t>
            </a:r>
            <a:r>
              <a:rPr lang="en-US" sz="1600" dirty="0" err="1"/>
              <a:t>faq_eab_biocontrol.pdf</a:t>
            </a:r>
            <a:endParaRPr lang="en-US" sz="1600" dirty="0"/>
          </a:p>
        </p:txBody>
      </p:sp>
    </p:spTree>
    <p:extLst>
      <p:ext uri="{BB962C8B-B14F-4D97-AF65-F5344CB8AC3E}">
        <p14:creationId xmlns:p14="http://schemas.microsoft.com/office/powerpoint/2010/main" val="368252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Oak Splendour Beetle suitable climate in the U.S.</a:t>
            </a:r>
            <a:endParaRPr lang="en-US" dirty="0"/>
          </a:p>
        </p:txBody>
      </p:sp>
      <p:sp>
        <p:nvSpPr>
          <p:cNvPr id="14" name="TextBox 13"/>
          <p:cNvSpPr txBox="1"/>
          <p:nvPr/>
        </p:nvSpPr>
        <p:spPr>
          <a:xfrm>
            <a:off x="0" y="6324600"/>
            <a:ext cx="5943600" cy="461665"/>
          </a:xfrm>
          <a:prstGeom prst="rect">
            <a:avLst/>
          </a:prstGeom>
          <a:noFill/>
        </p:spPr>
        <p:txBody>
          <a:bodyPr wrap="square" rtlCol="0">
            <a:spAutoFit/>
          </a:bodyPr>
          <a:lstStyle/>
          <a:p>
            <a:r>
              <a:rPr lang="en-US" sz="800" dirty="0" smtClean="0"/>
              <a:t>Image credits</a:t>
            </a:r>
            <a:r>
              <a:rPr lang="en-US" sz="800" dirty="0"/>
              <a:t>: Figure 2 </a:t>
            </a:r>
            <a:r>
              <a:rPr lang="en-US" sz="800" dirty="0" smtClean="0"/>
              <a:t>- </a:t>
            </a:r>
            <a:r>
              <a:rPr lang="en-US" sz="800" dirty="0"/>
              <a:t>Davis, E.E., S. French, and R. C. </a:t>
            </a:r>
            <a:r>
              <a:rPr lang="en-US" sz="800" dirty="0" err="1" smtClean="0"/>
              <a:t>Venette</a:t>
            </a:r>
            <a:r>
              <a:rPr lang="en-US" sz="800" dirty="0" smtClean="0"/>
              <a:t>. - https</a:t>
            </a:r>
            <a:r>
              <a:rPr lang="en-US" sz="800" dirty="0"/>
              <a:t>://</a:t>
            </a:r>
            <a:r>
              <a:rPr lang="en-US" sz="800" dirty="0" err="1"/>
              <a:t>www.researchgate.net</a:t>
            </a:r>
            <a:r>
              <a:rPr lang="en-US" sz="800" dirty="0"/>
              <a:t>/publication/268001382_Mini_Risk_Assessment_Metallic_Beetle_Agrilus_biguttatus_Fabricius_Coleoptera_Buprestidae_A_B_C</a:t>
            </a:r>
          </a:p>
          <a:p>
            <a:endParaRPr lang="en-US" sz="800" dirty="0"/>
          </a:p>
        </p:txBody>
      </p:sp>
      <p:pic>
        <p:nvPicPr>
          <p:cNvPr id="2" name="Picture 1"/>
          <p:cNvPicPr>
            <a:picLocks noChangeAspect="1"/>
          </p:cNvPicPr>
          <p:nvPr/>
        </p:nvPicPr>
        <p:blipFill rotWithShape="1">
          <a:blip r:embed="rId3"/>
          <a:srcRect l="12552" r="13597"/>
          <a:stretch/>
        </p:blipFill>
        <p:spPr>
          <a:xfrm>
            <a:off x="685800" y="2133600"/>
            <a:ext cx="4261526" cy="2806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5257800" y="2819400"/>
            <a:ext cx="2895600" cy="1569660"/>
          </a:xfrm>
          <a:prstGeom prst="rect">
            <a:avLst/>
          </a:prstGeom>
        </p:spPr>
        <p:txBody>
          <a:bodyPr wrap="square">
            <a:spAutoFit/>
          </a:bodyPr>
          <a:lstStyle/>
          <a:p>
            <a:r>
              <a:rPr lang="en-US" sz="2400" dirty="0" smtClean="0"/>
              <a:t>     Potential </a:t>
            </a:r>
            <a:r>
              <a:rPr lang="en-US" sz="2400" dirty="0"/>
              <a:t>areas in the U.S. for the </a:t>
            </a:r>
            <a:r>
              <a:rPr lang="en-US" sz="2400" dirty="0" smtClean="0"/>
              <a:t>oak splendour beetle </a:t>
            </a:r>
            <a:r>
              <a:rPr lang="en-US" sz="2400" dirty="0"/>
              <a:t>to invade.  </a:t>
            </a:r>
          </a:p>
        </p:txBody>
      </p:sp>
      <p:sp>
        <p:nvSpPr>
          <p:cNvPr id="5" name="Rectangle 4"/>
          <p:cNvSpPr/>
          <p:nvPr/>
        </p:nvSpPr>
        <p:spPr>
          <a:xfrm>
            <a:off x="5257800" y="2895600"/>
            <a:ext cx="304800" cy="304800"/>
          </a:xfrm>
          <a:prstGeom prst="rect">
            <a:avLst/>
          </a:prstGeom>
          <a:solidFill>
            <a:srgbClr val="D4FF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13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0"/>
          </a:xfrm>
        </p:spPr>
        <p:txBody>
          <a:bodyPr>
            <a:normAutofit/>
          </a:bodyPr>
          <a:lstStyle/>
          <a:p>
            <a:r>
              <a:rPr lang="en-US" dirty="0" smtClean="0"/>
              <a:t>Pest of Oak Trees (</a:t>
            </a:r>
            <a:r>
              <a:rPr lang="en-US" i="1" dirty="0" err="1" smtClean="0"/>
              <a:t>Quercus</a:t>
            </a:r>
            <a:r>
              <a:rPr lang="en-US" dirty="0" smtClean="0"/>
              <a:t>)</a:t>
            </a:r>
            <a:endParaRPr lang="en-US" sz="4400" b="0" dirty="0">
              <a:solidFill>
                <a:schemeClr val="tx1"/>
              </a:solidFill>
            </a:endParaRPr>
          </a:p>
        </p:txBody>
      </p:sp>
      <p:sp>
        <p:nvSpPr>
          <p:cNvPr id="7" name="TextBox 6"/>
          <p:cNvSpPr txBox="1"/>
          <p:nvPr/>
        </p:nvSpPr>
        <p:spPr>
          <a:xfrm>
            <a:off x="0" y="6150114"/>
            <a:ext cx="6248400" cy="461665"/>
          </a:xfrm>
          <a:prstGeom prst="rect">
            <a:avLst/>
          </a:prstGeom>
          <a:noFill/>
        </p:spPr>
        <p:txBody>
          <a:bodyPr wrap="square" rtlCol="0">
            <a:spAutoFit/>
          </a:bodyPr>
          <a:lstStyle/>
          <a:p>
            <a:r>
              <a:rPr lang="en-US" sz="800" dirty="0" smtClean="0"/>
              <a:t>Image credits</a:t>
            </a:r>
            <a:r>
              <a:rPr lang="en-US" sz="800" dirty="0"/>
              <a:t>: English oak (</a:t>
            </a:r>
            <a:r>
              <a:rPr lang="en-US" sz="800" i="1" dirty="0" err="1"/>
              <a:t>Quercus</a:t>
            </a:r>
            <a:r>
              <a:rPr lang="en-US" sz="800" i="1" dirty="0"/>
              <a:t> </a:t>
            </a:r>
            <a:r>
              <a:rPr lang="en-US" sz="800" i="1" dirty="0" err="1"/>
              <a:t>robur</a:t>
            </a:r>
            <a:r>
              <a:rPr lang="en-US" sz="800" dirty="0"/>
              <a:t>) L</a:t>
            </a:r>
            <a:r>
              <a:rPr lang="en-US" sz="800" dirty="0" smtClean="0"/>
              <a:t>. </a:t>
            </a:r>
            <a:r>
              <a:rPr lang="en-US" sz="800" dirty="0"/>
              <a:t>- Richard </a:t>
            </a:r>
            <a:r>
              <a:rPr lang="en-US" sz="800" dirty="0" smtClean="0"/>
              <a:t>Webb</a:t>
            </a:r>
            <a:r>
              <a:rPr lang="en-US" sz="800" dirty="0"/>
              <a:t> </a:t>
            </a:r>
            <a:r>
              <a:rPr lang="en-US" sz="800" dirty="0" smtClean="0"/>
              <a:t>- </a:t>
            </a:r>
            <a:r>
              <a:rPr lang="en-US" sz="800" dirty="0" err="1" smtClean="0"/>
              <a:t>Bugwood.org</a:t>
            </a:r>
            <a:r>
              <a:rPr lang="en-US" sz="800" dirty="0" smtClean="0"/>
              <a:t>, #1480410; downy </a:t>
            </a:r>
            <a:r>
              <a:rPr lang="en-US" sz="800" dirty="0"/>
              <a:t>oak (</a:t>
            </a:r>
            <a:r>
              <a:rPr lang="en-US" sz="800" i="1" dirty="0" err="1"/>
              <a:t>Quercus</a:t>
            </a:r>
            <a:r>
              <a:rPr lang="en-US" sz="800" i="1" dirty="0"/>
              <a:t> </a:t>
            </a:r>
            <a:r>
              <a:rPr lang="en-US" sz="800" i="1" dirty="0" err="1"/>
              <a:t>pubescens</a:t>
            </a:r>
            <a:r>
              <a:rPr lang="en-US" sz="800" dirty="0"/>
              <a:t>) </a:t>
            </a:r>
            <a:r>
              <a:rPr lang="en-US" sz="800" dirty="0" err="1"/>
              <a:t>Willd</a:t>
            </a:r>
            <a:r>
              <a:rPr lang="en-US" sz="800" dirty="0" smtClean="0"/>
              <a:t>. </a:t>
            </a:r>
            <a:r>
              <a:rPr lang="en-US" sz="800" dirty="0"/>
              <a:t>- Robert </a:t>
            </a:r>
            <a:r>
              <a:rPr lang="en-US" sz="800" dirty="0" err="1"/>
              <a:t>Vidéki</a:t>
            </a:r>
            <a:r>
              <a:rPr lang="en-US" sz="800" dirty="0"/>
              <a:t>, </a:t>
            </a:r>
            <a:r>
              <a:rPr lang="en-US" sz="800" dirty="0" err="1"/>
              <a:t>Doronicum</a:t>
            </a:r>
            <a:r>
              <a:rPr lang="en-US" sz="800" dirty="0"/>
              <a:t> </a:t>
            </a:r>
            <a:r>
              <a:rPr lang="en-US" sz="800" dirty="0" err="1" smtClean="0"/>
              <a:t>Kft</a:t>
            </a:r>
            <a:r>
              <a:rPr lang="en-US" sz="800" dirty="0" smtClean="0"/>
              <a:t>.</a:t>
            </a:r>
            <a:r>
              <a:rPr lang="en-US" sz="800" dirty="0"/>
              <a:t> </a:t>
            </a:r>
            <a:r>
              <a:rPr lang="en-US" sz="800" dirty="0" smtClean="0"/>
              <a:t>- </a:t>
            </a:r>
            <a:r>
              <a:rPr lang="en-US" sz="800" dirty="0" err="1" smtClean="0"/>
              <a:t>Bugwood.org</a:t>
            </a:r>
            <a:r>
              <a:rPr lang="en-US" sz="800" dirty="0" smtClean="0"/>
              <a:t>, #5396237</a:t>
            </a:r>
            <a:r>
              <a:rPr lang="en-US" sz="800" dirty="0"/>
              <a:t>; cork oak (</a:t>
            </a:r>
            <a:r>
              <a:rPr lang="en-US" sz="800" i="1" dirty="0" err="1"/>
              <a:t>Quercus</a:t>
            </a:r>
            <a:r>
              <a:rPr lang="en-US" sz="800" i="1" dirty="0"/>
              <a:t> </a:t>
            </a:r>
            <a:r>
              <a:rPr lang="en-US" sz="800" i="1" dirty="0" err="1"/>
              <a:t>suber</a:t>
            </a:r>
            <a:r>
              <a:rPr lang="en-US" sz="800" dirty="0"/>
              <a:t>) L</a:t>
            </a:r>
            <a:r>
              <a:rPr lang="en-US" sz="800" dirty="0" smtClean="0"/>
              <a:t>. </a:t>
            </a:r>
            <a:r>
              <a:rPr lang="en-US" sz="800" dirty="0"/>
              <a:t>- William M. </a:t>
            </a:r>
            <a:r>
              <a:rPr lang="en-US" sz="800" dirty="0" err="1"/>
              <a:t>Ciesla</a:t>
            </a:r>
            <a:r>
              <a:rPr lang="en-US" sz="800" dirty="0"/>
              <a:t>, Forest Health Management </a:t>
            </a:r>
            <a:r>
              <a:rPr lang="en-US" sz="800" dirty="0" smtClean="0"/>
              <a:t>International - </a:t>
            </a:r>
            <a:r>
              <a:rPr lang="en-US" sz="800" dirty="0" err="1" smtClean="0"/>
              <a:t>Bugwood.org</a:t>
            </a:r>
            <a:r>
              <a:rPr lang="en-US" sz="800" dirty="0" smtClean="0"/>
              <a:t>, #</a:t>
            </a:r>
            <a:r>
              <a:rPr lang="en-US" sz="800" dirty="0"/>
              <a:t>3943053</a:t>
            </a:r>
          </a:p>
        </p:txBody>
      </p:sp>
      <p:pic>
        <p:nvPicPr>
          <p:cNvPr id="3" name="Picture 2"/>
          <p:cNvPicPr>
            <a:picLocks noChangeAspect="1"/>
          </p:cNvPicPr>
          <p:nvPr/>
        </p:nvPicPr>
        <p:blipFill rotWithShape="1">
          <a:blip r:embed="rId3"/>
          <a:srcRect b="5356"/>
          <a:stretch/>
        </p:blipFill>
        <p:spPr>
          <a:xfrm>
            <a:off x="304800" y="2667000"/>
            <a:ext cx="2726979" cy="1718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b="4182"/>
          <a:stretch/>
        </p:blipFill>
        <p:spPr>
          <a:xfrm>
            <a:off x="3453108" y="1828800"/>
            <a:ext cx="2237785" cy="3297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srcRect t="1" b="5748"/>
          <a:stretch/>
        </p:blipFill>
        <p:spPr>
          <a:xfrm>
            <a:off x="6019800" y="2743201"/>
            <a:ext cx="2848597" cy="1795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a:t>
            </a:r>
            <a:endParaRPr lang="en-US" dirty="0"/>
          </a:p>
        </p:txBody>
      </p:sp>
      <p:sp>
        <p:nvSpPr>
          <p:cNvPr id="12" name="TextBox 11"/>
          <p:cNvSpPr txBox="1"/>
          <p:nvPr/>
        </p:nvSpPr>
        <p:spPr>
          <a:xfrm>
            <a:off x="0" y="6150114"/>
            <a:ext cx="6096000" cy="338554"/>
          </a:xfrm>
          <a:prstGeom prst="rect">
            <a:avLst/>
          </a:prstGeom>
          <a:noFill/>
        </p:spPr>
        <p:txBody>
          <a:bodyPr wrap="square" rtlCol="0">
            <a:spAutoFit/>
          </a:bodyPr>
          <a:lstStyle/>
          <a:p>
            <a:r>
              <a:rPr lang="en-US" sz="800" dirty="0" smtClean="0"/>
              <a:t>Image credits: </a:t>
            </a:r>
            <a:r>
              <a:rPr lang="en-US" sz="800" dirty="0"/>
              <a:t> D-shaped exit holes from A. </a:t>
            </a:r>
            <a:r>
              <a:rPr lang="en-US" sz="800" dirty="0" err="1" smtClean="0"/>
              <a:t>biguttatus</a:t>
            </a:r>
            <a:r>
              <a:rPr lang="en-US" sz="800" dirty="0"/>
              <a:t> </a:t>
            </a:r>
            <a:r>
              <a:rPr lang="en-US" sz="800" dirty="0" smtClean="0"/>
              <a:t>- </a:t>
            </a:r>
            <a:r>
              <a:rPr lang="en-US" sz="800" dirty="0"/>
              <a:t>C. </a:t>
            </a:r>
            <a:r>
              <a:rPr lang="en-US" sz="800" dirty="0" err="1" smtClean="0"/>
              <a:t>Bystrowski</a:t>
            </a:r>
            <a:r>
              <a:rPr lang="en-US" sz="800" dirty="0"/>
              <a:t>; oak splendour beetle (</a:t>
            </a:r>
            <a:r>
              <a:rPr lang="en-US" sz="800" i="1" dirty="0" err="1"/>
              <a:t>Agrilus</a:t>
            </a:r>
            <a:r>
              <a:rPr lang="en-US" sz="800" i="1" dirty="0"/>
              <a:t> </a:t>
            </a:r>
            <a:r>
              <a:rPr lang="en-US" sz="800" i="1" dirty="0" err="1"/>
              <a:t>biguttatus</a:t>
            </a:r>
            <a:r>
              <a:rPr lang="en-US" sz="800" dirty="0"/>
              <a:t>) (</a:t>
            </a:r>
            <a:r>
              <a:rPr lang="en-US" sz="800" dirty="0" err="1"/>
              <a:t>Fabricius</a:t>
            </a:r>
            <a:r>
              <a:rPr lang="en-US" sz="800" dirty="0"/>
              <a:t>, 1776</a:t>
            </a:r>
            <a:r>
              <a:rPr lang="en-US" sz="800" dirty="0" smtClean="0"/>
              <a:t>) </a:t>
            </a:r>
            <a:r>
              <a:rPr lang="en-US" sz="800" dirty="0"/>
              <a:t>- </a:t>
            </a:r>
            <a:r>
              <a:rPr lang="en-US" sz="800" dirty="0" err="1"/>
              <a:t>Gyorgy</a:t>
            </a:r>
            <a:r>
              <a:rPr lang="en-US" sz="800" dirty="0"/>
              <a:t> </a:t>
            </a:r>
            <a:r>
              <a:rPr lang="en-US" sz="800" dirty="0" err="1"/>
              <a:t>Csoka</a:t>
            </a:r>
            <a:r>
              <a:rPr lang="en-US" sz="800" dirty="0"/>
              <a:t>, Hungary Forest Research </a:t>
            </a:r>
            <a:r>
              <a:rPr lang="en-US" sz="800" dirty="0" smtClean="0"/>
              <a:t>Institute</a:t>
            </a:r>
            <a:r>
              <a:rPr lang="en-US" sz="800" dirty="0"/>
              <a:t> </a:t>
            </a:r>
            <a:r>
              <a:rPr lang="en-US" sz="800" dirty="0" smtClean="0"/>
              <a:t>- </a:t>
            </a:r>
            <a:r>
              <a:rPr lang="en-US" sz="800" dirty="0" err="1" smtClean="0"/>
              <a:t>Bugwood.org</a:t>
            </a:r>
            <a:r>
              <a:rPr lang="en-US" sz="800" dirty="0" smtClean="0"/>
              <a:t>, #</a:t>
            </a:r>
            <a:r>
              <a:rPr lang="en-US" sz="800" dirty="0"/>
              <a:t>1231054; </a:t>
            </a:r>
            <a:r>
              <a:rPr lang="en-US" sz="800" dirty="0" smtClean="0"/>
              <a:t>dieback </a:t>
            </a:r>
            <a:r>
              <a:rPr lang="en-US" sz="800" dirty="0"/>
              <a:t>- Joseph </a:t>
            </a:r>
            <a:r>
              <a:rPr lang="en-US" sz="800" dirty="0" err="1"/>
              <a:t>OBrien</a:t>
            </a:r>
            <a:r>
              <a:rPr lang="en-US" sz="800" dirty="0"/>
              <a:t>, USDA Forest </a:t>
            </a:r>
            <a:r>
              <a:rPr lang="en-US" sz="800" dirty="0" smtClean="0"/>
              <a:t>Service</a:t>
            </a:r>
            <a:r>
              <a:rPr lang="en-US" sz="800" dirty="0"/>
              <a:t> </a:t>
            </a:r>
            <a:r>
              <a:rPr lang="en-US" sz="800" dirty="0" smtClean="0"/>
              <a:t>- </a:t>
            </a:r>
            <a:r>
              <a:rPr lang="en-US" sz="800" dirty="0" err="1" smtClean="0"/>
              <a:t>Bugwood.org</a:t>
            </a:r>
            <a:r>
              <a:rPr lang="en-US" sz="800" dirty="0" smtClean="0"/>
              <a:t>, #</a:t>
            </a:r>
            <a:r>
              <a:rPr lang="en-US" sz="800" dirty="0"/>
              <a:t>5252015</a:t>
            </a:r>
          </a:p>
        </p:txBody>
      </p:sp>
      <p:pic>
        <p:nvPicPr>
          <p:cNvPr id="3" name="Picture 2"/>
          <p:cNvPicPr>
            <a:picLocks noChangeAspect="1"/>
          </p:cNvPicPr>
          <p:nvPr/>
        </p:nvPicPr>
        <p:blipFill>
          <a:blip r:embed="rId3"/>
          <a:stretch>
            <a:fillRect/>
          </a:stretch>
        </p:blipFill>
        <p:spPr>
          <a:xfrm>
            <a:off x="3657600" y="2057400"/>
            <a:ext cx="18794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b="2996"/>
          <a:stretch/>
        </p:blipFill>
        <p:spPr>
          <a:xfrm>
            <a:off x="6248400" y="1447800"/>
            <a:ext cx="2286000" cy="3349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81400" y="3962400"/>
            <a:ext cx="2031325" cy="369332"/>
          </a:xfrm>
          <a:prstGeom prst="rect">
            <a:avLst/>
          </a:prstGeom>
          <a:noFill/>
        </p:spPr>
        <p:txBody>
          <a:bodyPr wrap="none" rtlCol="0">
            <a:spAutoFit/>
          </a:bodyPr>
          <a:lstStyle/>
          <a:p>
            <a:r>
              <a:rPr lang="en-US" dirty="0" smtClean="0"/>
              <a:t>D-shaped exit holes</a:t>
            </a:r>
            <a:endParaRPr lang="en-US" dirty="0"/>
          </a:p>
        </p:txBody>
      </p:sp>
      <p:sp>
        <p:nvSpPr>
          <p:cNvPr id="6" name="TextBox 5"/>
          <p:cNvSpPr txBox="1"/>
          <p:nvPr/>
        </p:nvSpPr>
        <p:spPr>
          <a:xfrm>
            <a:off x="6248400" y="5181600"/>
            <a:ext cx="2230261" cy="369332"/>
          </a:xfrm>
          <a:prstGeom prst="rect">
            <a:avLst/>
          </a:prstGeom>
          <a:noFill/>
        </p:spPr>
        <p:txBody>
          <a:bodyPr wrap="none" rtlCol="0">
            <a:spAutoFit/>
          </a:bodyPr>
          <a:lstStyle/>
          <a:p>
            <a:r>
              <a:rPr lang="en-US" dirty="0" err="1" smtClean="0"/>
              <a:t>Zig-zag</a:t>
            </a:r>
            <a:r>
              <a:rPr lang="en-US" dirty="0" smtClean="0"/>
              <a:t> larval galleries</a:t>
            </a:r>
            <a:endParaRPr lang="en-US" dirty="0"/>
          </a:p>
        </p:txBody>
      </p:sp>
      <p:pic>
        <p:nvPicPr>
          <p:cNvPr id="7" name="Picture 6"/>
          <p:cNvPicPr>
            <a:picLocks noChangeAspect="1"/>
          </p:cNvPicPr>
          <p:nvPr/>
        </p:nvPicPr>
        <p:blipFill rotWithShape="1">
          <a:blip r:embed="rId5"/>
          <a:srcRect b="3907"/>
          <a:stretch/>
        </p:blipFill>
        <p:spPr>
          <a:xfrm>
            <a:off x="609600" y="1447800"/>
            <a:ext cx="2362200" cy="3384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371600" y="5181600"/>
            <a:ext cx="928898" cy="369332"/>
          </a:xfrm>
          <a:prstGeom prst="rect">
            <a:avLst/>
          </a:prstGeom>
          <a:noFill/>
        </p:spPr>
        <p:txBody>
          <a:bodyPr wrap="none" rtlCol="0">
            <a:spAutoFit/>
          </a:bodyPr>
          <a:lstStyle/>
          <a:p>
            <a:r>
              <a:rPr lang="en-US" dirty="0" smtClean="0"/>
              <a:t>Dieback</a:t>
            </a:r>
            <a:endParaRPr lang="en-US" dirty="0"/>
          </a:p>
        </p:txBody>
      </p:sp>
    </p:spTree>
    <p:extLst>
      <p:ext uri="{BB962C8B-B14F-4D97-AF65-F5344CB8AC3E}">
        <p14:creationId xmlns:p14="http://schemas.microsoft.com/office/powerpoint/2010/main" val="2139919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533400" y="1981201"/>
            <a:ext cx="3505200" cy="3581400"/>
          </a:xfrm>
        </p:spPr>
        <p:txBody>
          <a:bodyPr/>
          <a:lstStyle/>
          <a:p>
            <a:r>
              <a:rPr lang="en-US" sz="2800" dirty="0" smtClean="0"/>
              <a:t>Adults </a:t>
            </a:r>
          </a:p>
          <a:p>
            <a:pPr lvl="1"/>
            <a:r>
              <a:rPr lang="en-US" sz="2400" dirty="0" smtClean="0"/>
              <a:t>8-13mm long</a:t>
            </a:r>
          </a:p>
          <a:p>
            <a:pPr lvl="1"/>
            <a:r>
              <a:rPr lang="en-US" sz="2400" dirty="0" smtClean="0"/>
              <a:t>Green and metallic</a:t>
            </a:r>
          </a:p>
          <a:p>
            <a:pPr lvl="1"/>
            <a:r>
              <a:rPr lang="en-US" sz="2400" dirty="0" smtClean="0"/>
              <a:t>Two white spots on elytra </a:t>
            </a:r>
          </a:p>
          <a:p>
            <a:pPr lvl="1"/>
            <a:r>
              <a:rPr lang="en-US" sz="2400" dirty="0" smtClean="0"/>
              <a:t>Short antennae </a:t>
            </a:r>
          </a:p>
        </p:txBody>
      </p:sp>
      <p:sp>
        <p:nvSpPr>
          <p:cNvPr id="5" name="TextBox 4"/>
          <p:cNvSpPr txBox="1"/>
          <p:nvPr/>
        </p:nvSpPr>
        <p:spPr>
          <a:xfrm>
            <a:off x="0" y="6324600"/>
            <a:ext cx="5791200" cy="338554"/>
          </a:xfrm>
          <a:prstGeom prst="rect">
            <a:avLst/>
          </a:prstGeom>
          <a:noFill/>
        </p:spPr>
        <p:txBody>
          <a:bodyPr wrap="square" rtlCol="0">
            <a:spAutoFit/>
          </a:bodyPr>
          <a:lstStyle/>
          <a:p>
            <a:r>
              <a:rPr lang="en-US" sz="800" dirty="0" smtClean="0"/>
              <a:t>Image credits: </a:t>
            </a:r>
            <a:r>
              <a:rPr lang="en-US" sz="800" i="1" dirty="0" err="1"/>
              <a:t>Agrilus</a:t>
            </a:r>
            <a:r>
              <a:rPr lang="en-US" sz="800" i="1" dirty="0"/>
              <a:t> </a:t>
            </a:r>
            <a:r>
              <a:rPr lang="en-US" sz="800" i="1" dirty="0" err="1"/>
              <a:t>biguttatus</a:t>
            </a:r>
            <a:r>
              <a:rPr lang="en-US" sz="800" i="1" dirty="0"/>
              <a:t> </a:t>
            </a:r>
            <a:r>
              <a:rPr lang="en-US" sz="800" dirty="0" smtClean="0"/>
              <a:t>adult - Natasha </a:t>
            </a:r>
            <a:r>
              <a:rPr lang="en-US" sz="800" dirty="0"/>
              <a:t>Wright, </a:t>
            </a:r>
            <a:r>
              <a:rPr lang="en-US" sz="800" dirty="0" smtClean="0"/>
              <a:t>Florida Department </a:t>
            </a:r>
            <a:r>
              <a:rPr lang="en-US" sz="800" dirty="0"/>
              <a:t>of Agriculture </a:t>
            </a:r>
            <a:r>
              <a:rPr lang="en-US" sz="800" dirty="0" smtClean="0"/>
              <a:t>and Consumer Services</a:t>
            </a:r>
            <a:r>
              <a:rPr lang="en-US" sz="800" dirty="0"/>
              <a:t> </a:t>
            </a:r>
            <a:r>
              <a:rPr lang="en-US" sz="800" dirty="0" smtClean="0"/>
              <a:t>-</a:t>
            </a:r>
            <a:r>
              <a:rPr lang="en-US" sz="800" dirty="0" err="1" smtClean="0"/>
              <a:t>Bugwood.org</a:t>
            </a:r>
            <a:r>
              <a:rPr lang="en-US" sz="800" dirty="0" smtClean="0"/>
              <a:t>, #</a:t>
            </a:r>
            <a:r>
              <a:rPr lang="en-US" sz="800" dirty="0"/>
              <a:t>5284050</a:t>
            </a:r>
            <a:r>
              <a:rPr lang="en-US" sz="800" dirty="0" smtClean="0"/>
              <a:t>; </a:t>
            </a:r>
            <a:r>
              <a:rPr lang="en-US" sz="800" i="1" dirty="0" err="1" smtClean="0"/>
              <a:t>Agrilus</a:t>
            </a:r>
            <a:r>
              <a:rPr lang="en-US" sz="800" i="1" dirty="0" smtClean="0"/>
              <a:t> </a:t>
            </a:r>
            <a:r>
              <a:rPr lang="en-US" sz="800" i="1" dirty="0" err="1"/>
              <a:t>biguttatus</a:t>
            </a:r>
            <a:r>
              <a:rPr lang="en-US" sz="800" i="1" dirty="0"/>
              <a:t> </a:t>
            </a:r>
            <a:r>
              <a:rPr lang="en-US" sz="800" dirty="0" smtClean="0"/>
              <a:t>adult</a:t>
            </a:r>
            <a:r>
              <a:rPr lang="en-US" sz="800" dirty="0"/>
              <a:t> </a:t>
            </a:r>
            <a:r>
              <a:rPr lang="en-US" sz="800" dirty="0" smtClean="0"/>
              <a:t>- </a:t>
            </a:r>
            <a:r>
              <a:rPr lang="en-US" sz="800" dirty="0" err="1" smtClean="0"/>
              <a:t>Gyorgy</a:t>
            </a:r>
            <a:r>
              <a:rPr lang="en-US" sz="800" dirty="0"/>
              <a:t> </a:t>
            </a:r>
            <a:r>
              <a:rPr lang="en-US" sz="800" dirty="0" err="1" smtClean="0"/>
              <a:t>Csoka</a:t>
            </a:r>
            <a:r>
              <a:rPr lang="en-US" sz="800" dirty="0"/>
              <a:t>, Hungary Forest Research Institute</a:t>
            </a:r>
            <a:r>
              <a:rPr lang="en-US" sz="800" dirty="0" smtClean="0"/>
              <a:t>,- </a:t>
            </a:r>
            <a:r>
              <a:rPr lang="en-US" sz="800" dirty="0" err="1" smtClean="0"/>
              <a:t>Bugwood.org</a:t>
            </a:r>
            <a:r>
              <a:rPr lang="en-US" sz="800" dirty="0" smtClean="0"/>
              <a:t>, #</a:t>
            </a:r>
            <a:r>
              <a:rPr lang="en-US" sz="800" dirty="0"/>
              <a:t>5371055</a:t>
            </a:r>
          </a:p>
        </p:txBody>
      </p:sp>
      <p:pic>
        <p:nvPicPr>
          <p:cNvPr id="6" name="Picture 5"/>
          <p:cNvPicPr>
            <a:picLocks noChangeAspect="1"/>
          </p:cNvPicPr>
          <p:nvPr/>
        </p:nvPicPr>
        <p:blipFill>
          <a:blip r:embed="rId3"/>
          <a:stretch>
            <a:fillRect/>
          </a:stretch>
        </p:blipFill>
        <p:spPr>
          <a:xfrm flipH="1">
            <a:off x="5181600" y="3352800"/>
            <a:ext cx="3009900" cy="2163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b="4096"/>
          <a:stretch/>
        </p:blipFill>
        <p:spPr>
          <a:xfrm>
            <a:off x="4267200" y="1447800"/>
            <a:ext cx="1282700" cy="262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15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Lookalikes - Adults</a:t>
            </a:r>
            <a:endParaRPr lang="en-US" dirty="0"/>
          </a:p>
        </p:txBody>
      </p:sp>
      <p:sp>
        <p:nvSpPr>
          <p:cNvPr id="5" name="TextBox 4"/>
          <p:cNvSpPr txBox="1"/>
          <p:nvPr/>
        </p:nvSpPr>
        <p:spPr>
          <a:xfrm>
            <a:off x="152400" y="6096000"/>
            <a:ext cx="6096000" cy="307777"/>
          </a:xfrm>
          <a:prstGeom prst="rect">
            <a:avLst/>
          </a:prstGeom>
          <a:noFill/>
        </p:spPr>
        <p:txBody>
          <a:bodyPr wrap="square" rtlCol="0">
            <a:spAutoFit/>
          </a:bodyPr>
          <a:lstStyle/>
          <a:p>
            <a:r>
              <a:rPr lang="en-US" sz="700" dirty="0" smtClean="0"/>
              <a:t>Image credits</a:t>
            </a:r>
            <a:r>
              <a:rPr lang="en-US" sz="700" dirty="0"/>
              <a:t>: Metallic wood-boring beetle (</a:t>
            </a:r>
            <a:r>
              <a:rPr lang="en-US" sz="700" i="1" dirty="0" err="1"/>
              <a:t>Agrilus</a:t>
            </a:r>
            <a:r>
              <a:rPr lang="en-US" sz="700" i="1" dirty="0"/>
              <a:t> </a:t>
            </a:r>
            <a:r>
              <a:rPr lang="en-US" sz="700" i="1" dirty="0" err="1"/>
              <a:t>ater</a:t>
            </a:r>
            <a:r>
              <a:rPr lang="en-US" sz="700" dirty="0"/>
              <a:t>) </a:t>
            </a:r>
            <a:r>
              <a:rPr lang="en-US" sz="700" dirty="0" err="1" smtClean="0"/>
              <a:t>Linneaus</a:t>
            </a:r>
            <a:r>
              <a:rPr lang="en-US" sz="700" dirty="0" smtClean="0"/>
              <a:t> </a:t>
            </a:r>
            <a:r>
              <a:rPr lang="en-US" sz="700" dirty="0"/>
              <a:t>- Hanna Royals, Museum Collections: </a:t>
            </a:r>
            <a:r>
              <a:rPr lang="en-US" sz="700" dirty="0" err="1"/>
              <a:t>Coleoptera</a:t>
            </a:r>
            <a:r>
              <a:rPr lang="en-US" sz="700" dirty="0"/>
              <a:t>, USDA APHIS ITP</a:t>
            </a:r>
            <a:r>
              <a:rPr lang="en-US" sz="700" dirty="0" smtClean="0"/>
              <a:t>, -  </a:t>
            </a:r>
            <a:r>
              <a:rPr lang="en-US" sz="700" dirty="0" err="1"/>
              <a:t>Bugwood.org</a:t>
            </a:r>
            <a:r>
              <a:rPr lang="en-US" sz="700" dirty="0"/>
              <a:t> , #</a:t>
            </a:r>
            <a:r>
              <a:rPr lang="en-US" sz="700" dirty="0" smtClean="0"/>
              <a:t>5544512</a:t>
            </a:r>
            <a:r>
              <a:rPr lang="en-US" sz="700" dirty="0"/>
              <a:t>; </a:t>
            </a:r>
            <a:r>
              <a:rPr lang="en-US" sz="700" i="1" dirty="0" err="1"/>
              <a:t>Agrilus</a:t>
            </a:r>
            <a:r>
              <a:rPr lang="en-US" sz="700" i="1" dirty="0"/>
              <a:t> </a:t>
            </a:r>
            <a:r>
              <a:rPr lang="en-US" sz="700" i="1" dirty="0" err="1" smtClean="0"/>
              <a:t>guerini</a:t>
            </a:r>
            <a:r>
              <a:rPr lang="en-US" sz="700" i="1" dirty="0" smtClean="0"/>
              <a:t> </a:t>
            </a:r>
            <a:r>
              <a:rPr lang="en-US" sz="700" dirty="0" smtClean="0"/>
              <a:t>– H. </a:t>
            </a:r>
            <a:r>
              <a:rPr lang="en-US" sz="700" dirty="0" err="1" smtClean="0"/>
              <a:t>Bouyon</a:t>
            </a:r>
            <a:r>
              <a:rPr lang="en-US" sz="700" dirty="0" smtClean="0"/>
              <a:t> </a:t>
            </a:r>
            <a:r>
              <a:rPr lang="en-US" sz="700" dirty="0"/>
              <a:t>- </a:t>
            </a:r>
            <a:r>
              <a:rPr lang="en-US" sz="700" dirty="0" err="1"/>
              <a:t>inpn.mnhn.fr</a:t>
            </a:r>
            <a:r>
              <a:rPr lang="en-US" sz="700" dirty="0"/>
              <a:t> </a:t>
            </a:r>
          </a:p>
        </p:txBody>
      </p:sp>
      <p:sp>
        <p:nvSpPr>
          <p:cNvPr id="4" name="Rectangle 3"/>
          <p:cNvSpPr/>
          <p:nvPr/>
        </p:nvSpPr>
        <p:spPr>
          <a:xfrm>
            <a:off x="1676400" y="5181600"/>
            <a:ext cx="1324526" cy="369332"/>
          </a:xfrm>
          <a:prstGeom prst="rect">
            <a:avLst/>
          </a:prstGeom>
        </p:spPr>
        <p:txBody>
          <a:bodyPr wrap="none">
            <a:spAutoFit/>
          </a:bodyPr>
          <a:lstStyle/>
          <a:p>
            <a:r>
              <a:rPr lang="en-US" i="1" dirty="0" err="1"/>
              <a:t>Agrilus</a:t>
            </a:r>
            <a:r>
              <a:rPr lang="en-US" i="1" dirty="0"/>
              <a:t> </a:t>
            </a:r>
            <a:r>
              <a:rPr lang="en-US" i="1" dirty="0" err="1"/>
              <a:t>ater</a:t>
            </a:r>
            <a:r>
              <a:rPr lang="en-US" i="1" dirty="0"/>
              <a:t> </a:t>
            </a:r>
            <a:endParaRPr lang="en-US" dirty="0"/>
          </a:p>
        </p:txBody>
      </p:sp>
      <p:sp>
        <p:nvSpPr>
          <p:cNvPr id="7" name="Rectangle 6"/>
          <p:cNvSpPr/>
          <p:nvPr/>
        </p:nvSpPr>
        <p:spPr>
          <a:xfrm>
            <a:off x="5638800" y="5181600"/>
            <a:ext cx="1590525" cy="369332"/>
          </a:xfrm>
          <a:prstGeom prst="rect">
            <a:avLst/>
          </a:prstGeom>
        </p:spPr>
        <p:txBody>
          <a:bodyPr wrap="none">
            <a:spAutoFit/>
          </a:bodyPr>
          <a:lstStyle/>
          <a:p>
            <a:r>
              <a:rPr lang="en-US" i="1" dirty="0" err="1"/>
              <a:t>Agrilus</a:t>
            </a:r>
            <a:r>
              <a:rPr lang="en-US" i="1" dirty="0"/>
              <a:t> </a:t>
            </a:r>
            <a:r>
              <a:rPr lang="en-US" i="1" dirty="0" err="1"/>
              <a:t>guerini</a:t>
            </a:r>
            <a:r>
              <a:rPr lang="en-US" i="1" dirty="0"/>
              <a:t> </a:t>
            </a:r>
            <a:endParaRPr lang="en-US" dirty="0"/>
          </a:p>
        </p:txBody>
      </p:sp>
      <p:pic>
        <p:nvPicPr>
          <p:cNvPr id="8" name="Picture 7"/>
          <p:cNvPicPr>
            <a:picLocks noChangeAspect="1"/>
          </p:cNvPicPr>
          <p:nvPr/>
        </p:nvPicPr>
        <p:blipFill>
          <a:blip r:embed="rId3"/>
          <a:stretch>
            <a:fillRect/>
          </a:stretch>
        </p:blipFill>
        <p:spPr>
          <a:xfrm rot="5400000">
            <a:off x="677065" y="2294735"/>
            <a:ext cx="3213100" cy="1824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rot="16200000">
            <a:off x="4822092" y="2188307"/>
            <a:ext cx="3276600" cy="2100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331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4876800" y="2057400"/>
            <a:ext cx="3352800" cy="4525963"/>
          </a:xfrm>
        </p:spPr>
        <p:txBody>
          <a:bodyPr/>
          <a:lstStyle/>
          <a:p>
            <a:r>
              <a:rPr lang="en-US" dirty="0" smtClean="0"/>
              <a:t>Pupae</a:t>
            </a:r>
          </a:p>
          <a:p>
            <a:pPr lvl="1"/>
            <a:r>
              <a:rPr lang="en-US" dirty="0" smtClean="0"/>
              <a:t>White </a:t>
            </a:r>
          </a:p>
          <a:p>
            <a:pPr lvl="1"/>
            <a:r>
              <a:rPr lang="en-US" dirty="0" smtClean="0"/>
              <a:t>Pupate in Spring</a:t>
            </a:r>
          </a:p>
          <a:p>
            <a:pPr lvl="1"/>
            <a:r>
              <a:rPr lang="en-US" dirty="0" smtClean="0"/>
              <a:t>Found chambers in host tissues</a:t>
            </a:r>
          </a:p>
          <a:p>
            <a:pPr lvl="1"/>
            <a:endParaRPr lang="en-US" dirty="0" smtClean="0"/>
          </a:p>
          <a:p>
            <a:pPr lvl="1"/>
            <a:endParaRPr lang="en-US" dirty="0" smtClean="0"/>
          </a:p>
        </p:txBody>
      </p:sp>
      <p:sp>
        <p:nvSpPr>
          <p:cNvPr id="5" name="TextBox 4"/>
          <p:cNvSpPr txBox="1"/>
          <p:nvPr/>
        </p:nvSpPr>
        <p:spPr>
          <a:xfrm>
            <a:off x="12408" y="6400800"/>
            <a:ext cx="6317434" cy="338554"/>
          </a:xfrm>
          <a:prstGeom prst="rect">
            <a:avLst/>
          </a:prstGeom>
          <a:noFill/>
        </p:spPr>
        <p:txBody>
          <a:bodyPr wrap="square" rtlCol="0">
            <a:spAutoFit/>
          </a:bodyPr>
          <a:lstStyle/>
          <a:p>
            <a:r>
              <a:rPr lang="en-US" sz="800" dirty="0" smtClean="0"/>
              <a:t>Image credit</a:t>
            </a:r>
            <a:r>
              <a:rPr lang="en-US" sz="800" dirty="0"/>
              <a:t>: </a:t>
            </a:r>
            <a:r>
              <a:rPr lang="en-US" sz="800" i="1" dirty="0" err="1"/>
              <a:t>Agrilus</a:t>
            </a:r>
            <a:r>
              <a:rPr lang="en-US" sz="800" i="1" dirty="0"/>
              <a:t> </a:t>
            </a:r>
            <a:r>
              <a:rPr lang="en-US" sz="800" i="1" dirty="0" err="1"/>
              <a:t>biguttatus</a:t>
            </a:r>
            <a:r>
              <a:rPr lang="en-US" sz="800" i="1" dirty="0"/>
              <a:t> </a:t>
            </a:r>
            <a:r>
              <a:rPr lang="en-US" sz="800" dirty="0"/>
              <a:t>pupae. Louis-Michel </a:t>
            </a:r>
            <a:r>
              <a:rPr lang="en-US" sz="800" dirty="0" err="1"/>
              <a:t>Nageleisen</a:t>
            </a:r>
            <a:r>
              <a:rPr lang="en-US" sz="800" dirty="0"/>
              <a:t>, </a:t>
            </a:r>
            <a:r>
              <a:rPr lang="en-US" sz="800" dirty="0" err="1"/>
              <a:t>Département</a:t>
            </a:r>
            <a:r>
              <a:rPr lang="en-US" sz="800" dirty="0"/>
              <a:t> de la Santé des </a:t>
            </a:r>
            <a:r>
              <a:rPr lang="en-US" sz="800" dirty="0" err="1"/>
              <a:t>Forêts</a:t>
            </a:r>
            <a:r>
              <a:rPr lang="en-US" sz="800" dirty="0"/>
              <a:t>, </a:t>
            </a:r>
            <a:r>
              <a:rPr lang="en-US" sz="800" dirty="0" err="1" smtClean="0"/>
              <a:t>Bugwood.org</a:t>
            </a:r>
            <a:r>
              <a:rPr lang="en-US" sz="800" dirty="0" smtClean="0"/>
              <a:t>, #</a:t>
            </a:r>
            <a:r>
              <a:rPr lang="en-US" sz="800" dirty="0"/>
              <a:t>2515037</a:t>
            </a:r>
          </a:p>
          <a:p>
            <a:endParaRPr lang="en-US" sz="800" dirty="0" smtClean="0"/>
          </a:p>
        </p:txBody>
      </p:sp>
      <p:pic>
        <p:nvPicPr>
          <p:cNvPr id="6" name="Picture 5"/>
          <p:cNvPicPr>
            <a:picLocks noChangeAspect="1"/>
          </p:cNvPicPr>
          <p:nvPr/>
        </p:nvPicPr>
        <p:blipFill>
          <a:blip r:embed="rId3"/>
          <a:stretch>
            <a:fillRect/>
          </a:stretch>
        </p:blipFill>
        <p:spPr>
          <a:xfrm>
            <a:off x="533400" y="2133600"/>
            <a:ext cx="3962400" cy="2619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724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685800" y="1600200"/>
            <a:ext cx="4343400" cy="4525963"/>
          </a:xfrm>
        </p:spPr>
        <p:txBody>
          <a:bodyPr/>
          <a:lstStyle/>
          <a:p>
            <a:r>
              <a:rPr lang="en-US" dirty="0" smtClean="0"/>
              <a:t>Larvae</a:t>
            </a:r>
          </a:p>
          <a:p>
            <a:pPr lvl="1"/>
            <a:r>
              <a:rPr lang="en-US" dirty="0" smtClean="0"/>
              <a:t>White</a:t>
            </a:r>
          </a:p>
          <a:p>
            <a:pPr lvl="1"/>
            <a:r>
              <a:rPr lang="en-US" dirty="0" smtClean="0"/>
              <a:t>Legless</a:t>
            </a:r>
          </a:p>
          <a:p>
            <a:pPr lvl="1"/>
            <a:r>
              <a:rPr lang="en-US" dirty="0" smtClean="0"/>
              <a:t>10-40mm</a:t>
            </a:r>
          </a:p>
          <a:p>
            <a:pPr lvl="1"/>
            <a:r>
              <a:rPr lang="en-US" dirty="0" smtClean="0"/>
              <a:t>Two horn-like protrusions on abdomen</a:t>
            </a:r>
          </a:p>
          <a:p>
            <a:endParaRPr lang="en-US" dirty="0" smtClean="0"/>
          </a:p>
          <a:p>
            <a:pPr marL="457200" lvl="1" indent="0">
              <a:buNone/>
            </a:pPr>
            <a:endParaRPr lang="en-US" dirty="0" smtClean="0"/>
          </a:p>
        </p:txBody>
      </p:sp>
      <p:sp>
        <p:nvSpPr>
          <p:cNvPr id="5" name="TextBox 4"/>
          <p:cNvSpPr txBox="1"/>
          <p:nvPr/>
        </p:nvSpPr>
        <p:spPr>
          <a:xfrm>
            <a:off x="152400" y="6400800"/>
            <a:ext cx="5784034" cy="338554"/>
          </a:xfrm>
          <a:prstGeom prst="rect">
            <a:avLst/>
          </a:prstGeom>
          <a:noFill/>
        </p:spPr>
        <p:txBody>
          <a:bodyPr wrap="square" rtlCol="0">
            <a:spAutoFit/>
          </a:bodyPr>
          <a:lstStyle/>
          <a:p>
            <a:r>
              <a:rPr lang="en-US" sz="800" dirty="0" smtClean="0"/>
              <a:t>Image credits</a:t>
            </a:r>
            <a:r>
              <a:rPr lang="en-US" sz="800" dirty="0"/>
              <a:t>: oak splendour beetle (</a:t>
            </a:r>
            <a:r>
              <a:rPr lang="en-US" sz="800" i="1" dirty="0" err="1"/>
              <a:t>Agrilus</a:t>
            </a:r>
            <a:r>
              <a:rPr lang="en-US" sz="800" i="1" dirty="0"/>
              <a:t> </a:t>
            </a:r>
            <a:r>
              <a:rPr lang="en-US" sz="800" i="1" dirty="0" err="1"/>
              <a:t>biguttatus</a:t>
            </a:r>
            <a:r>
              <a:rPr lang="en-US" sz="800" dirty="0"/>
              <a:t>) (</a:t>
            </a:r>
            <a:r>
              <a:rPr lang="en-US" sz="800" dirty="0" err="1"/>
              <a:t>Fabricius</a:t>
            </a:r>
            <a:r>
              <a:rPr lang="en-US" sz="800" dirty="0"/>
              <a:t>, 1776</a:t>
            </a:r>
            <a:r>
              <a:rPr lang="en-US" sz="800" dirty="0" smtClean="0"/>
              <a:t>) </a:t>
            </a:r>
            <a:r>
              <a:rPr lang="en-US" sz="800" dirty="0"/>
              <a:t>- </a:t>
            </a:r>
            <a:r>
              <a:rPr lang="en-US" sz="800" dirty="0" err="1"/>
              <a:t>Gyorgy</a:t>
            </a:r>
            <a:r>
              <a:rPr lang="en-US" sz="800" dirty="0"/>
              <a:t> </a:t>
            </a:r>
            <a:r>
              <a:rPr lang="en-US" sz="800" dirty="0" err="1"/>
              <a:t>Csoka</a:t>
            </a:r>
            <a:r>
              <a:rPr lang="en-US" sz="800" dirty="0"/>
              <a:t>, Hungary Forest Research </a:t>
            </a:r>
            <a:r>
              <a:rPr lang="en-US" sz="800" dirty="0" smtClean="0"/>
              <a:t>Institute - </a:t>
            </a:r>
            <a:r>
              <a:rPr lang="en-US" sz="800" dirty="0" err="1" smtClean="0"/>
              <a:t>Bugwood.org</a:t>
            </a:r>
            <a:r>
              <a:rPr lang="en-US" sz="800" dirty="0" smtClean="0"/>
              <a:t>, #</a:t>
            </a:r>
            <a:r>
              <a:rPr lang="en-US" sz="800" dirty="0"/>
              <a:t>5371053</a:t>
            </a:r>
            <a:endParaRPr lang="en-US" sz="800" dirty="0" smtClean="0"/>
          </a:p>
        </p:txBody>
      </p:sp>
      <p:pic>
        <p:nvPicPr>
          <p:cNvPr id="4" name="Picture 3"/>
          <p:cNvPicPr>
            <a:picLocks noChangeAspect="1"/>
          </p:cNvPicPr>
          <p:nvPr/>
        </p:nvPicPr>
        <p:blipFill rotWithShape="1">
          <a:blip r:embed="rId3"/>
          <a:srcRect b="6158"/>
          <a:stretch/>
        </p:blipFill>
        <p:spPr>
          <a:xfrm>
            <a:off x="4267200" y="2057400"/>
            <a:ext cx="4191000" cy="261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523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41476</TotalTime>
  <Words>2911</Words>
  <Application>Microsoft Office PowerPoint</Application>
  <PresentationFormat>On-screen Show (4:3)</PresentationFormat>
  <Paragraphs>238</Paragraphs>
  <Slides>23</Slides>
  <Notes>20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23</vt:i4>
      </vt:variant>
    </vt:vector>
  </HeadingPairs>
  <TitlesOfParts>
    <vt:vector size="32" baseType="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Oak Splendour Beetle Agrilus biguttatus</vt:lpstr>
      <vt:lpstr>Oak Splendour Beetle </vt:lpstr>
      <vt:lpstr> Oak Splendour Beetle suitable climate in the U.S.</vt:lpstr>
      <vt:lpstr>Pest of Oak Trees (Quercus)</vt:lpstr>
      <vt:lpstr>Damage </vt:lpstr>
      <vt:lpstr>Identification </vt:lpstr>
      <vt:lpstr>Lookalikes - Adults</vt:lpstr>
      <vt:lpstr>Identification </vt:lpstr>
      <vt:lpstr>Identification </vt:lpstr>
      <vt:lpstr>Identification </vt:lpstr>
      <vt:lpstr>Life cycle</vt:lpstr>
      <vt:lpstr>Monitoring </vt:lpstr>
      <vt:lpstr>Natural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2579</cp:revision>
  <dcterms:created xsi:type="dcterms:W3CDTF">2011-05-04T16:26:50Z</dcterms:created>
  <dcterms:modified xsi:type="dcterms:W3CDTF">2017-01-31T15:40:13Z</dcterms:modified>
</cp:coreProperties>
</file>