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13" r:id="rId6"/>
  </p:sldMasterIdLst>
  <p:notesMasterIdLst>
    <p:notesMasterId r:id="rId30"/>
  </p:notesMasterIdLst>
  <p:sldIdLst>
    <p:sldId id="256" r:id="rId7"/>
    <p:sldId id="257" r:id="rId8"/>
    <p:sldId id="292" r:id="rId9"/>
    <p:sldId id="294" r:id="rId10"/>
    <p:sldId id="259" r:id="rId11"/>
    <p:sldId id="261" r:id="rId12"/>
    <p:sldId id="265" r:id="rId13"/>
    <p:sldId id="284" r:id="rId14"/>
    <p:sldId id="264" r:id="rId15"/>
    <p:sldId id="263" r:id="rId16"/>
    <p:sldId id="262" r:id="rId17"/>
    <p:sldId id="266" r:id="rId18"/>
    <p:sldId id="267" r:id="rId19"/>
    <p:sldId id="268" r:id="rId20"/>
    <p:sldId id="269" r:id="rId21"/>
    <p:sldId id="270" r:id="rId22"/>
    <p:sldId id="273" r:id="rId23"/>
    <p:sldId id="274" r:id="rId24"/>
    <p:sldId id="290" r:id="rId25"/>
    <p:sldId id="293" r:id="rId26"/>
    <p:sldId id="283" r:id="rId27"/>
    <p:sldId id="276" r:id="rId28"/>
    <p:sldId id="29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A0A0A"/>
    <a:srgbClr val="64C8FA"/>
    <a:srgbClr val="0000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628" autoAdjust="0"/>
  </p:normalViewPr>
  <p:slideViewPr>
    <p:cSldViewPr>
      <p:cViewPr varScale="1">
        <p:scale>
          <a:sx n="59" d="100"/>
          <a:sy n="59" d="100"/>
        </p:scale>
        <p:origin x="3114" y="72"/>
      </p:cViewPr>
      <p:guideLst>
        <p:guide orient="horz" pos="2160"/>
        <p:guide pos="2880"/>
      </p:guideLst>
    </p:cSldViewPr>
  </p:slideViewPr>
  <p:outlineViewPr>
    <p:cViewPr>
      <p:scale>
        <a:sx n="33" d="100"/>
        <a:sy n="33" d="100"/>
      </p:scale>
      <p:origin x="0" y="40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panose="020B0604020202020204" pitchFamily="34" charset="0"/>
              </a:defRPr>
            </a:lvl1pPr>
          </a:lstStyle>
          <a:p>
            <a:fld id="{C66941EB-5D87-4A61-B593-EA9C30CA290D}" type="datetimeFigureOut">
              <a:rPr lang="en-US" altLang="en-US"/>
              <a:pPr/>
              <a:t>1/30/2017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2CD5C307-05BB-440F-8D7B-D11495CA801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8CDAA67-6162-4EBE-AD7B-7CBD54C81D61}"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sz="1200" dirty="0" smtClean="0"/>
              <a:t>Larvae can grow up to 40-45mm (1.57-1.77in) in length. Younger larvae are blackish-grey to dark green while older larvae become reddish-brown or whitish-yellow. The sides of the body have dark and light bands along its length. On the dorsal side, larvae have two dark semilunar spots on each segment except for the prothorax. Bright yellow stripes also run along the length of the body. </a:t>
            </a:r>
          </a:p>
          <a:p>
            <a:pPr eaLnBrk="1" hangingPunct="1">
              <a:lnSpc>
                <a:spcPct val="80000"/>
              </a:lnSpc>
            </a:pPr>
            <a:endParaRPr lang="en-US" altLang="en-US" sz="1200" dirty="0" smtClean="0"/>
          </a:p>
          <a:p>
            <a:pPr eaLnBrk="1" hangingPunct="1">
              <a:lnSpc>
                <a:spcPct val="80000"/>
              </a:lnSpc>
              <a:spcBef>
                <a:spcPct val="0"/>
              </a:spcBef>
            </a:pPr>
            <a:r>
              <a:rPr lang="en-US" altLang="en-US" sz="1200" dirty="0" smtClean="0"/>
              <a:t>Information sources: 6</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F2732DE-3DCD-4444-9660-3F84A2D400FF}"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200" dirty="0" smtClean="0"/>
              <a:t>Eggs are laid in spherical, flattened clusters. The females cover the egg clusters with hair-like scales that can be pale orange, light yellow, or pink. Clusters are roughly 0.4 to 0.7mm (&lt;1/16in)  in diameter.</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Information sources: 3</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912A65C-26AD-428E-9496-13137A747895}"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200" dirty="0" smtClean="0"/>
              <a:t>Females lay clusters of eggs on the under sides of leaves. The eggs will hatch in around 4 days depending on the temperature. Larval soon begin feeding on plant tissues and causing extensive damage to the host. The Egyptian cotton worm larvae will complete six instars over a three week period in most warmer climates. Cooler regions require additional development time. Larvae will push downward in the soil and pupate where there is solid ground 3 to 5cm (approx. 1 3/16 to 2in) deep. The larvae will form a clay “cell” or cocoon and pupates within 5-6 hours. In the winter, pupae can overwinter in the ground. Adults will emerge at night and live for 5-10 days and typically lay eggs during their first night. In warmer climates, it is estimated that the Egyptian cotton worm completes anywhere between 2 and 9 generations annually. </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At temperatures of 18°C (64°F) and 36°C (97°F), eggs can hatch at 2 and 9 days respectively. In the same temperatures, the larval stage lasted on average 10 and 35 days, and the pupal stage required 8 and 27 days, respectively (</a:t>
            </a:r>
            <a:r>
              <a:rPr lang="en-US" altLang="en-US" sz="1200" dirty="0" err="1" smtClean="0"/>
              <a:t>Ocete</a:t>
            </a:r>
            <a:r>
              <a:rPr lang="en-US" altLang="en-US" sz="1200" dirty="0" smtClean="0"/>
              <a:t> Rubio, 1984). </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Information sources: 5, 14, 16</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1AE0263-12A3-4770-9E7A-94441CA30E90}"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ea typeface="+mn-ea"/>
                <a:cs typeface="+mn-cs"/>
              </a:rPr>
              <a:t>The moths can disperse over a long distance (1.5km during a period of 4 hours overnight) in search of new host plants. In warm climates, up to 8-9 generations are possible and the pest can overwinter as pupae in the soil. </a:t>
            </a:r>
            <a:r>
              <a:rPr lang="en-US" i="1" dirty="0" smtClean="0">
                <a:ea typeface="+mn-ea"/>
                <a:cs typeface="+mn-cs"/>
              </a:rPr>
              <a:t>S. </a:t>
            </a:r>
            <a:r>
              <a:rPr lang="en-US" i="1" dirty="0" err="1" smtClean="0">
                <a:ea typeface="+mn-ea"/>
                <a:cs typeface="+mn-cs"/>
              </a:rPr>
              <a:t>littoralis</a:t>
            </a:r>
            <a:r>
              <a:rPr lang="en-US" i="1" dirty="0" smtClean="0">
                <a:ea typeface="+mn-ea"/>
                <a:cs typeface="+mn-cs"/>
              </a:rPr>
              <a:t> </a:t>
            </a:r>
            <a:r>
              <a:rPr lang="en-US" dirty="0" smtClean="0">
                <a:ea typeface="+mn-ea"/>
                <a:cs typeface="+mn-cs"/>
              </a:rPr>
              <a:t>has been noted outside its normal range in Europe, but this is likely due to movement of plant materials. </a:t>
            </a:r>
          </a:p>
          <a:p>
            <a:pPr>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Information sources: 3, 4, 17</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8B0EC4E-8112-4D11-BC38-27EA8047E21B}"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ea typeface="+mn-ea"/>
                <a:cs typeface="+mn-cs"/>
              </a:rPr>
              <a:t>The Cooperative Agricultural Pest Survey (CAPS) approved method is a trap and lure. A plastic bucket trap [</a:t>
            </a:r>
            <a:r>
              <a:rPr lang="en-US" dirty="0" err="1" smtClean="0">
                <a:ea typeface="+mn-ea"/>
                <a:cs typeface="+mn-cs"/>
              </a:rPr>
              <a:t>unitrap</a:t>
            </a:r>
            <a:r>
              <a:rPr lang="en-US" dirty="0" smtClean="0">
                <a:ea typeface="+mn-ea"/>
                <a:cs typeface="+mn-cs"/>
              </a:rPr>
              <a:t>] with dry kill strip is the approved trap. It is </a:t>
            </a:r>
            <a:r>
              <a:rPr lang="en-US" dirty="0" err="1" smtClean="0">
                <a:ea typeface="+mn-ea"/>
                <a:cs typeface="+mn-cs"/>
              </a:rPr>
              <a:t>reccomended</a:t>
            </a:r>
            <a:r>
              <a:rPr lang="en-US" dirty="0" smtClean="0">
                <a:ea typeface="+mn-ea"/>
                <a:cs typeface="+mn-cs"/>
              </a:rPr>
              <a:t> that the lure be changes every 84 days (12 weeks).</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Information sources: 1</a:t>
            </a:r>
          </a:p>
          <a:p>
            <a:pPr eaLnBrk="1" fontAlgn="auto" hangingPunct="1">
              <a:spcBef>
                <a:spcPts val="0"/>
              </a:spcBef>
              <a:spcAft>
                <a:spcPts val="0"/>
              </a:spcAft>
              <a:defRPr/>
            </a:pPr>
            <a:endParaRPr lang="en-US" dirty="0" smtClean="0">
              <a:ea typeface="+mn-ea"/>
              <a:cs typeface="+mn-cs"/>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480C2188-D149-4E3B-A873-0967DB73D320}" type="slidenum">
              <a:rPr lang="en-US" altLang="en-US" sz="1200"/>
              <a:pPr eaLnBrk="1" hangingPunct="1"/>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1200" i="1" dirty="0" smtClean="0"/>
              <a:t>S. </a:t>
            </a:r>
            <a:r>
              <a:rPr lang="en-US" altLang="en-US" sz="1200" i="1" dirty="0" err="1" smtClean="0"/>
              <a:t>littoralis</a:t>
            </a:r>
            <a:r>
              <a:rPr lang="en-US" altLang="en-US" sz="1200" i="1" dirty="0" smtClean="0"/>
              <a:t> </a:t>
            </a:r>
            <a:r>
              <a:rPr lang="en-US" altLang="en-US" sz="1200" dirty="0" smtClean="0"/>
              <a:t>was previously treated with methyl-parathion in Egypt, but resistance has developed since 1968. Since then, organophosphates, synthetic </a:t>
            </a:r>
            <a:r>
              <a:rPr lang="en-US" altLang="en-US" sz="1200" dirty="0" err="1" smtClean="0"/>
              <a:t>pyrethroids</a:t>
            </a:r>
            <a:r>
              <a:rPr lang="en-US" altLang="en-US" sz="1200" dirty="0" smtClean="0"/>
              <a:t>, and other insecticides have been used but resistances has recently occurred in these as well. Limitation of synthetic </a:t>
            </a:r>
            <a:r>
              <a:rPr lang="en-US" altLang="en-US" sz="1200" dirty="0" err="1" smtClean="0"/>
              <a:t>pyrethroids</a:t>
            </a:r>
            <a:r>
              <a:rPr lang="en-US" altLang="en-US" sz="1200" dirty="0" smtClean="0"/>
              <a:t> to one applications per year on cotton in Egypt and as a result, resistance has significantly slowed.</a:t>
            </a:r>
          </a:p>
          <a:p>
            <a:pPr>
              <a:lnSpc>
                <a:spcPct val="80000"/>
              </a:lnSpc>
            </a:pPr>
            <a:endParaRPr lang="en-US" altLang="en-US" sz="1200" dirty="0" smtClean="0"/>
          </a:p>
          <a:p>
            <a:pPr>
              <a:lnSpc>
                <a:spcPct val="80000"/>
              </a:lnSpc>
            </a:pPr>
            <a:r>
              <a:rPr lang="en-US" altLang="en-US" sz="1200" dirty="0" smtClean="0"/>
              <a:t>Chemicals used against </a:t>
            </a:r>
            <a:r>
              <a:rPr lang="en-US" altLang="en-US" sz="1200" i="1" dirty="0" err="1" smtClean="0"/>
              <a:t>Spodoptera</a:t>
            </a:r>
            <a:r>
              <a:rPr lang="en-US" altLang="en-US" sz="1200" i="1" dirty="0" smtClean="0"/>
              <a:t> </a:t>
            </a:r>
            <a:r>
              <a:rPr lang="en-US" altLang="en-US" sz="1200" dirty="0" smtClean="0"/>
              <a:t>spp. also include insect growth regulators. In India, research has begun on various </a:t>
            </a:r>
            <a:r>
              <a:rPr lang="en-US" altLang="en-US" sz="1200" dirty="0" err="1" smtClean="0"/>
              <a:t>antifeedant</a:t>
            </a:r>
            <a:r>
              <a:rPr lang="en-US" altLang="en-US" sz="1200" dirty="0" smtClean="0"/>
              <a:t> compounds or extracts such as need extract and </a:t>
            </a:r>
            <a:r>
              <a:rPr lang="en-US" altLang="en-US" sz="1200" dirty="0" err="1" smtClean="0"/>
              <a:t>azadirachtin</a:t>
            </a:r>
            <a:r>
              <a:rPr lang="en-US" altLang="en-US" sz="1200" dirty="0" smtClean="0"/>
              <a:t>. </a:t>
            </a:r>
          </a:p>
          <a:p>
            <a:pPr>
              <a:lnSpc>
                <a:spcPct val="80000"/>
              </a:lnSpc>
            </a:pPr>
            <a:endParaRPr lang="en-US" altLang="en-US" sz="1200" b="1" dirty="0" smtClean="0"/>
          </a:p>
          <a:p>
            <a:pPr eaLnBrk="1" hangingPunct="1">
              <a:lnSpc>
                <a:spcPct val="80000"/>
              </a:lnSpc>
              <a:spcBef>
                <a:spcPct val="0"/>
              </a:spcBef>
            </a:pPr>
            <a:r>
              <a:rPr lang="en-US" altLang="en-US" sz="1200" dirty="0" smtClean="0"/>
              <a:t>Since resistance to pesticides is very common in this pest species, establishment in the U.S. could be devastating and very difficult to control. </a:t>
            </a:r>
          </a:p>
          <a:p>
            <a:pPr eaLnBrk="1" hangingPunct="1">
              <a:lnSpc>
                <a:spcPct val="80000"/>
              </a:lnSpc>
              <a:spcBef>
                <a:spcPct val="0"/>
              </a:spcBef>
            </a:pPr>
            <a:endParaRPr lang="en-US" altLang="en-US" sz="1200" b="1" dirty="0" smtClean="0"/>
          </a:p>
          <a:p>
            <a:pPr eaLnBrk="1" hangingPunct="1">
              <a:lnSpc>
                <a:spcPct val="80000"/>
              </a:lnSpc>
              <a:spcBef>
                <a:spcPct val="0"/>
              </a:spcBef>
            </a:pPr>
            <a:r>
              <a:rPr lang="en-US" altLang="en-US" sz="1200" b="1" dirty="0" smtClean="0"/>
              <a:t>Be sure to check with your local county extension agent regarding any restrictions on use of these pesticides as some may require an applicator</a:t>
            </a:r>
            <a:r>
              <a:rPr lang="ja-JP" altLang="en-US" sz="1200" b="1" dirty="0" smtClean="0"/>
              <a:t>’</a:t>
            </a:r>
            <a:r>
              <a:rPr lang="en-US" altLang="ja-JP" sz="1200" b="1" dirty="0" smtClean="0"/>
              <a:t>s license!</a:t>
            </a:r>
          </a:p>
          <a:p>
            <a:pPr eaLnBrk="1" hangingPunct="1">
              <a:lnSpc>
                <a:spcPct val="80000"/>
              </a:lnSpc>
              <a:spcBef>
                <a:spcPct val="0"/>
              </a:spcBef>
            </a:pPr>
            <a:endParaRPr lang="en-US" altLang="en-US" sz="1200" b="1" dirty="0" smtClean="0"/>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Information sources: 3</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79D5111-5E02-4B44-9537-20530E35CAD5}"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1200" dirty="0" smtClean="0"/>
              <a:t>Many studies on possible biological control of the two species of</a:t>
            </a:r>
            <a:r>
              <a:rPr lang="en-US" altLang="en-US" sz="1200" i="1" dirty="0" smtClean="0"/>
              <a:t> </a:t>
            </a:r>
            <a:r>
              <a:rPr lang="en-US" altLang="en-US" sz="1200" i="1" dirty="0" err="1" smtClean="0"/>
              <a:t>Spodoptera</a:t>
            </a:r>
            <a:r>
              <a:rPr lang="en-US" altLang="en-US" sz="1200" i="1" dirty="0" smtClean="0"/>
              <a:t> </a:t>
            </a:r>
            <a:r>
              <a:rPr lang="en-US" altLang="en-US" sz="1200" dirty="0" smtClean="0"/>
              <a:t>have occurred. Parasites (braconids, </a:t>
            </a:r>
            <a:r>
              <a:rPr lang="en-US" altLang="en-US" sz="1200" dirty="0" err="1" smtClean="0"/>
              <a:t>encyrtids</a:t>
            </a:r>
            <a:r>
              <a:rPr lang="en-US" altLang="en-US" sz="1200" dirty="0" smtClean="0"/>
              <a:t>, tachinids, </a:t>
            </a:r>
            <a:r>
              <a:rPr lang="en-US" altLang="en-US" sz="1200" dirty="0" err="1" smtClean="0"/>
              <a:t>ichneumonids</a:t>
            </a:r>
            <a:r>
              <a:rPr lang="en-US" altLang="en-US" sz="1200" dirty="0" smtClean="0"/>
              <a:t>) and predators have shown some success. It has also been noted that nuclear </a:t>
            </a:r>
            <a:r>
              <a:rPr lang="en-US" altLang="en-US" sz="1200" dirty="0" err="1" smtClean="0"/>
              <a:t>polyhedosis</a:t>
            </a:r>
            <a:r>
              <a:rPr lang="en-US" altLang="en-US" sz="1200" dirty="0" smtClean="0"/>
              <a:t>, fungi, and microsporidia have proven effective. Furthermore, parasitic nematodes such as </a:t>
            </a:r>
            <a:r>
              <a:rPr lang="en-US" altLang="en-US" sz="1200" i="1" dirty="0" err="1" smtClean="0"/>
              <a:t>Neoaplectana</a:t>
            </a:r>
            <a:r>
              <a:rPr lang="en-US" altLang="en-US" sz="1200" i="1" dirty="0" smtClean="0"/>
              <a:t> </a:t>
            </a:r>
            <a:r>
              <a:rPr lang="en-US" altLang="en-US" sz="1200" i="1" dirty="0" err="1" smtClean="0"/>
              <a:t>carpocapsae</a:t>
            </a:r>
            <a:r>
              <a:rPr lang="en-US" altLang="en-US" sz="1200" i="1" dirty="0" smtClean="0"/>
              <a:t> </a:t>
            </a:r>
            <a:r>
              <a:rPr lang="en-US" altLang="en-US" sz="1200" dirty="0" smtClean="0"/>
              <a:t>have been tested but not shown successful results in practice. In the past, </a:t>
            </a:r>
            <a:r>
              <a:rPr lang="en-US" altLang="en-US" sz="1200" i="1" dirty="0" smtClean="0"/>
              <a:t>Bacillus </a:t>
            </a:r>
            <a:r>
              <a:rPr lang="en-US" altLang="en-US" sz="1200" i="1" dirty="0" err="1" smtClean="0"/>
              <a:t>thuringiensis</a:t>
            </a:r>
            <a:r>
              <a:rPr lang="en-US" altLang="en-US" sz="1200" i="1" dirty="0" smtClean="0"/>
              <a:t> </a:t>
            </a:r>
            <a:r>
              <a:rPr lang="en-US" altLang="en-US" sz="1200" dirty="0" smtClean="0"/>
              <a:t>has been used on Egyptian cotton worm, but resistance to many strains has occurred. </a:t>
            </a:r>
          </a:p>
          <a:p>
            <a:pPr eaLnBrk="1" hangingPunct="1">
              <a:lnSpc>
                <a:spcPct val="80000"/>
              </a:lnSpc>
              <a:spcBef>
                <a:spcPct val="0"/>
              </a:spcBef>
            </a:pPr>
            <a:endParaRPr lang="en-US" altLang="en-US" sz="1200" b="1" dirty="0" smtClean="0"/>
          </a:p>
          <a:p>
            <a:pPr eaLnBrk="1" hangingPunct="1">
              <a:lnSpc>
                <a:spcPct val="80000"/>
              </a:lnSpc>
              <a:spcBef>
                <a:spcPct val="0"/>
              </a:spcBef>
            </a:pPr>
            <a:r>
              <a:rPr lang="en-US" altLang="en-US" sz="1200" dirty="0" smtClean="0"/>
              <a:t>One strain, </a:t>
            </a:r>
            <a:r>
              <a:rPr lang="en-US" altLang="en-US" sz="1200" dirty="0" err="1" smtClean="0"/>
              <a:t>XenTari</a:t>
            </a:r>
            <a:r>
              <a:rPr lang="en-US" altLang="en-US" sz="1200" baseline="30000" dirty="0" smtClean="0"/>
              <a:t>® </a:t>
            </a:r>
            <a:r>
              <a:rPr lang="en-US" altLang="en-US" sz="1200" dirty="0" smtClean="0"/>
              <a:t>is effective with little resistance thus far against </a:t>
            </a:r>
            <a:r>
              <a:rPr lang="en-US" altLang="en-US" sz="1200" i="1" dirty="0" smtClean="0"/>
              <a:t>S. </a:t>
            </a:r>
            <a:r>
              <a:rPr lang="en-US" altLang="en-US" sz="1200" i="1" dirty="0" err="1" smtClean="0"/>
              <a:t>littoralis</a:t>
            </a:r>
            <a:r>
              <a:rPr lang="en-US" altLang="en-US" sz="1200" dirty="0" smtClean="0"/>
              <a:t> larvae and is widely used in </a:t>
            </a:r>
            <a:r>
              <a:rPr lang="en-US" altLang="en-US" sz="1200" dirty="0" err="1" smtClean="0"/>
              <a:t>Spodoptera</a:t>
            </a:r>
            <a:r>
              <a:rPr lang="en-US" altLang="en-US" sz="1200" dirty="0" smtClean="0"/>
              <a:t> control. This strain of </a:t>
            </a:r>
            <a:r>
              <a:rPr lang="en-US" altLang="en-US" sz="1200" i="1" dirty="0" smtClean="0"/>
              <a:t>Bacillus </a:t>
            </a:r>
            <a:r>
              <a:rPr lang="en-US" altLang="en-US" sz="1200" i="1" dirty="0" err="1" smtClean="0"/>
              <a:t>thuringiensis</a:t>
            </a:r>
            <a:r>
              <a:rPr lang="en-US" altLang="en-US" sz="1200" dirty="0" smtClean="0"/>
              <a:t> </a:t>
            </a:r>
            <a:r>
              <a:rPr lang="en-US" altLang="en-US" sz="1200" i="1" dirty="0" err="1" smtClean="0"/>
              <a:t>aizawai</a:t>
            </a:r>
            <a:r>
              <a:rPr lang="en-US" altLang="en-US" sz="1200" i="1" dirty="0" smtClean="0"/>
              <a:t> </a:t>
            </a:r>
            <a:r>
              <a:rPr lang="en-US" altLang="en-US" sz="1200" dirty="0" smtClean="0"/>
              <a:t>(ABTS-1857) contains two additional toxin proteins that make it more effective on Egyptian cotton worm. As with most caterpillars, earlier larvae are more susceptible to control and as a result, early treatment is the most effective. As a whole, integrated pest management techniques are recommended for control and limitation of resistance. </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Information sources: 3, </a:t>
            </a:r>
            <a:r>
              <a:rPr lang="en-US" altLang="en-US" sz="600" dirty="0" smtClean="0"/>
              <a:t>17</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CAEDBEF-DB42-4D3F-A63B-470F9A3E241C}" type="slidenum">
              <a:rPr lang="en-US" altLang="en-US" sz="1200"/>
              <a:pPr eaLnBrk="1" hangingPunct="1"/>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5C307-05BB-440F-8D7B-D11495CA8019}" type="slidenum">
              <a:rPr lang="en-US" altLang="en-US" smtClean="0"/>
              <a:pPr/>
              <a:t>17</a:t>
            </a:fld>
            <a:endParaRPr lang="en-US" altLang="en-US"/>
          </a:p>
        </p:txBody>
      </p:sp>
    </p:spTree>
    <p:extLst>
      <p:ext uri="{BB962C8B-B14F-4D97-AF65-F5344CB8AC3E}">
        <p14:creationId xmlns:p14="http://schemas.microsoft.com/office/powerpoint/2010/main" val="1665592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4E258B0-65E1-4355-81C6-38656F3B0F65}" type="slidenum">
              <a:rPr lang="en-US" altLang="en-US" sz="1200"/>
              <a:pPr eaLnBrk="1" hangingPunct="1"/>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5C307-05BB-440F-8D7B-D11495CA8019}" type="slidenum">
              <a:rPr lang="en-US" altLang="en-US" smtClean="0"/>
              <a:pPr/>
              <a:t>19</a:t>
            </a:fld>
            <a:endParaRPr lang="en-US" altLang="en-US"/>
          </a:p>
        </p:txBody>
      </p:sp>
    </p:spTree>
    <p:extLst>
      <p:ext uri="{BB962C8B-B14F-4D97-AF65-F5344CB8AC3E}">
        <p14:creationId xmlns:p14="http://schemas.microsoft.com/office/powerpoint/2010/main" val="80917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1200" dirty="0" smtClean="0"/>
              <a:t>There are two species of cotton leaf worm that are geographically isolated; </a:t>
            </a:r>
            <a:r>
              <a:rPr lang="en-US" altLang="en-US" sz="1200" i="1" dirty="0" smtClean="0"/>
              <a:t>S. </a:t>
            </a:r>
            <a:r>
              <a:rPr lang="en-US" altLang="en-US" sz="1200" i="1" dirty="0" err="1" smtClean="0"/>
              <a:t>litura</a:t>
            </a:r>
            <a:r>
              <a:rPr lang="en-US" altLang="en-US" sz="1200" i="1" dirty="0" smtClean="0"/>
              <a:t> and S. </a:t>
            </a:r>
            <a:r>
              <a:rPr lang="en-US" altLang="en-US" sz="1200" i="1" dirty="0" err="1" smtClean="0"/>
              <a:t>littoralis</a:t>
            </a:r>
            <a:r>
              <a:rPr lang="en-US" altLang="en-US" sz="1200" dirty="0" smtClean="0"/>
              <a:t>. </a:t>
            </a:r>
            <a:r>
              <a:rPr lang="en-US" altLang="en-US" sz="1200" i="1" dirty="0" smtClean="0"/>
              <a:t>S. </a:t>
            </a:r>
            <a:r>
              <a:rPr lang="en-US" altLang="en-US" sz="1200" i="1" dirty="0" err="1" smtClean="0"/>
              <a:t>litura</a:t>
            </a:r>
            <a:r>
              <a:rPr lang="en-US" altLang="en-US" sz="1200" i="1" dirty="0" smtClean="0"/>
              <a:t> </a:t>
            </a:r>
            <a:r>
              <a:rPr lang="en-US" altLang="en-US" sz="1200" dirty="0" smtClean="0"/>
              <a:t>is found in Asia while </a:t>
            </a:r>
            <a:r>
              <a:rPr lang="en-US" altLang="en-US" sz="1200" i="1" dirty="0" smtClean="0"/>
              <a:t>S. </a:t>
            </a:r>
            <a:r>
              <a:rPr lang="en-US" altLang="en-US" sz="1200" i="1" dirty="0" err="1" smtClean="0"/>
              <a:t>littoralis</a:t>
            </a:r>
            <a:r>
              <a:rPr lang="en-US" altLang="en-US" sz="1200" i="1" dirty="0" smtClean="0"/>
              <a:t> </a:t>
            </a:r>
            <a:r>
              <a:rPr lang="en-US" altLang="en-US" sz="1200" dirty="0" smtClean="0"/>
              <a:t>is primarily in Africa. Some literature cites the two as the same species. </a:t>
            </a:r>
          </a:p>
          <a:p>
            <a:pPr>
              <a:lnSpc>
                <a:spcPct val="80000"/>
              </a:lnSpc>
            </a:pPr>
            <a:endParaRPr lang="en-US" altLang="en-US" sz="1200" dirty="0" smtClean="0"/>
          </a:p>
          <a:p>
            <a:pPr>
              <a:lnSpc>
                <a:spcPct val="80000"/>
              </a:lnSpc>
            </a:pPr>
            <a:r>
              <a:rPr lang="en-US" altLang="en-US" sz="1200" dirty="0" smtClean="0"/>
              <a:t>As far as </a:t>
            </a:r>
            <a:r>
              <a:rPr lang="en-US" altLang="en-US" sz="1200" i="1" dirty="0" smtClean="0"/>
              <a:t>S. </a:t>
            </a:r>
            <a:r>
              <a:rPr lang="en-US" altLang="en-US" sz="1200" i="1" dirty="0" err="1" smtClean="0"/>
              <a:t>littoralis</a:t>
            </a:r>
            <a:r>
              <a:rPr lang="en-US" altLang="en-US" sz="1200" i="1" dirty="0" smtClean="0"/>
              <a:t> </a:t>
            </a:r>
            <a:r>
              <a:rPr lang="en-US" altLang="en-US" sz="1200" dirty="0" smtClean="0"/>
              <a:t>is concerned, the distribution includes most parts of Africa, southern or </a:t>
            </a:r>
            <a:r>
              <a:rPr lang="en-US" altLang="en-US" sz="1200" dirty="0" err="1" smtClean="0"/>
              <a:t>mediterranean</a:t>
            </a:r>
            <a:r>
              <a:rPr lang="en-US" altLang="en-US" sz="1200" dirty="0" smtClean="0"/>
              <a:t> Europe and the middle east. Some of the locations include Greece, Italy, Malta, Portugal, Spain, Israel, Syria, and Turkey. </a:t>
            </a:r>
          </a:p>
          <a:p>
            <a:pPr eaLnBrk="1" hangingPunct="1">
              <a:lnSpc>
                <a:spcPct val="80000"/>
              </a:lnSpc>
              <a:spcBef>
                <a:spcPct val="0"/>
              </a:spcBef>
            </a:pPr>
            <a:endParaRPr lang="en-US" altLang="en-US" sz="1200" i="1" dirty="0" smtClean="0"/>
          </a:p>
          <a:p>
            <a:pPr eaLnBrk="1" hangingPunct="1">
              <a:lnSpc>
                <a:spcPct val="80000"/>
              </a:lnSpc>
              <a:spcBef>
                <a:spcPct val="0"/>
              </a:spcBef>
            </a:pPr>
            <a:r>
              <a:rPr lang="en-US" altLang="en-US" sz="1200" i="1" dirty="0" err="1" smtClean="0"/>
              <a:t>Spodoptera</a:t>
            </a:r>
            <a:r>
              <a:rPr lang="en-US" altLang="en-US" sz="1200" i="1" dirty="0" smtClean="0"/>
              <a:t> </a:t>
            </a:r>
            <a:r>
              <a:rPr lang="en-US" altLang="en-US" sz="1200" i="1" dirty="0" err="1" smtClean="0"/>
              <a:t>littoralis</a:t>
            </a:r>
            <a:r>
              <a:rPr lang="en-US" altLang="en-US" sz="1200" dirty="0" smtClean="0"/>
              <a:t> is native to Africa, the Middle East and the Mediterranean countries of Europe. This pest can be found in greenhouse crops including tomato, pepper and melon in Spain, Italy, and Greece. </a:t>
            </a:r>
            <a:r>
              <a:rPr lang="en-US" altLang="en-US" sz="1200" i="1" dirty="0" smtClean="0"/>
              <a:t>S. </a:t>
            </a:r>
            <a:r>
              <a:rPr lang="en-US" altLang="en-US" sz="1200" i="1" dirty="0" err="1" smtClean="0"/>
              <a:t>littoralis</a:t>
            </a:r>
            <a:r>
              <a:rPr lang="en-US" altLang="en-US" sz="1200" i="1" dirty="0" smtClean="0"/>
              <a:t> </a:t>
            </a:r>
            <a:r>
              <a:rPr lang="en-US" altLang="en-US" sz="1200" dirty="0" smtClean="0"/>
              <a:t>has not yet established in northern Europe due to the colder climate, but there is still a risk that it could eventually. Furthermore, there is a risk of introduction to other locations through shipments of plants. </a:t>
            </a:r>
          </a:p>
          <a:p>
            <a:pPr eaLnBrk="1" hangingPunct="1">
              <a:lnSpc>
                <a:spcPct val="80000"/>
              </a:lnSpc>
              <a:spcBef>
                <a:spcPct val="0"/>
              </a:spcBef>
            </a:pPr>
            <a:r>
              <a:rPr lang="en-US" altLang="en-US" sz="1200" dirty="0" smtClean="0"/>
              <a:t>box</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Information sources: 3, 8, 16</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E61D5D5-7361-4A9E-A3AF-BA5D4B51B0D6}" type="slidenum">
              <a:rPr lang="en-US" altLang="en-US" sz="1200"/>
              <a:pPr eaLnBrk="1" hangingPunct="1"/>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E51FD1F-0238-4681-9B30-7601A54ADF00}" type="slidenum">
              <a:rPr lang="en-US" altLang="en-US" sz="1200"/>
              <a:pPr eaLnBrk="1" hangingPunct="1"/>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86A16C7-CE9B-41DC-A074-8A01747C0C9B}" type="slidenum">
              <a:rPr lang="en-US" altLang="en-US" sz="1200"/>
              <a:pPr eaLnBrk="1" hangingPunct="1"/>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5C307-05BB-440F-8D7B-D11495CA8019}" type="slidenum">
              <a:rPr lang="en-US" altLang="en-US" smtClean="0"/>
              <a:pPr/>
              <a:t>22</a:t>
            </a:fld>
            <a:endParaRPr lang="en-US" altLang="en-US"/>
          </a:p>
        </p:txBody>
      </p:sp>
    </p:spTree>
    <p:extLst>
      <p:ext uri="{BB962C8B-B14F-4D97-AF65-F5344CB8AC3E}">
        <p14:creationId xmlns:p14="http://schemas.microsoft.com/office/powerpoint/2010/main" val="3427706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5C307-05BB-440F-8D7B-D11495CA8019}" type="slidenum">
              <a:rPr lang="en-US" altLang="en-US" smtClean="0"/>
              <a:pPr/>
              <a:t>23</a:t>
            </a:fld>
            <a:endParaRPr lang="en-US" altLang="en-US"/>
          </a:p>
        </p:txBody>
      </p:sp>
    </p:spTree>
    <p:extLst>
      <p:ext uri="{BB962C8B-B14F-4D97-AF65-F5344CB8AC3E}">
        <p14:creationId xmlns:p14="http://schemas.microsoft.com/office/powerpoint/2010/main" val="259620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ea typeface="+mn-ea"/>
                <a:cs typeface="+mn-cs"/>
              </a:rPr>
              <a:t>In the U.S., this species has been intercepted over 170 times. Even so, it has yet to establish in North America. Nonetheless, </a:t>
            </a:r>
            <a:r>
              <a:rPr lang="en-US" i="1" dirty="0" smtClean="0">
                <a:ea typeface="+mn-ea"/>
                <a:cs typeface="+mn-cs"/>
              </a:rPr>
              <a:t>S. </a:t>
            </a:r>
            <a:r>
              <a:rPr lang="en-US" i="1" dirty="0" err="1" smtClean="0">
                <a:ea typeface="+mn-ea"/>
                <a:cs typeface="+mn-cs"/>
              </a:rPr>
              <a:t>littoralis</a:t>
            </a:r>
            <a:r>
              <a:rPr lang="en-US" i="1" dirty="0" smtClean="0">
                <a:ea typeface="+mn-ea"/>
                <a:cs typeface="+mn-cs"/>
              </a:rPr>
              <a:t> </a:t>
            </a:r>
            <a:r>
              <a:rPr lang="en-US" dirty="0" smtClean="0">
                <a:ea typeface="+mn-ea"/>
                <a:cs typeface="+mn-cs"/>
              </a:rPr>
              <a:t> is on the CAPS Priority Pest List for 2017 Commodity and Taxonomic Surveys for Oaks. </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Information sources: 10, 15, 16</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22789742-1265-4F9F-B05E-8C6894A80A4E}" type="slidenum">
              <a:rPr lang="en-US" altLang="en-US" sz="1200"/>
              <a:pPr eaLnBrk="1" hangingPunct="1"/>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200" dirty="0" smtClean="0"/>
              <a:t>Higher values (red) indicate a higher risk for the establishment of this pest while lower (blue) values suggest a much lower risk. </a:t>
            </a:r>
          </a:p>
          <a:p>
            <a:pPr eaLnBrk="1" hangingPunct="1">
              <a:lnSpc>
                <a:spcPct val="80000"/>
              </a:lnSpc>
              <a:spcBef>
                <a:spcPct val="0"/>
              </a:spcBef>
            </a:pPr>
            <a:endParaRPr lang="en-US" altLang="en-US" sz="1200" dirty="0" smtClean="0"/>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This risk map developed by USDA-APHIS-PPQ-CPHST  in 2011 shows that many parts of the United States have a high risk for the establishment of this pest based on host availability and climate. According to the USDA (1982) the potential range for this species may be limited to the west coast and the lower southwestern and southeastern United States. However, seasonal migrations could occur to other parts of the country. </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Information sources: 16, 18</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Map citation: USDA-APHIS-PPQ-CPHST. </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9BB6E96-B746-40AD-9CFE-DC24850769F3}"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lnSpc>
                <a:spcPct val="80000"/>
              </a:lnSpc>
              <a:spcBef>
                <a:spcPct val="0"/>
              </a:spcBef>
            </a:pPr>
            <a:r>
              <a:rPr lang="en-US" altLang="en-US" sz="1200" dirty="0" smtClean="0"/>
              <a:t>The pest has a wide host range and will feed on oaks as a secondary host (</a:t>
            </a:r>
            <a:r>
              <a:rPr lang="en-US" altLang="en-US" sz="1200" dirty="0" err="1" smtClean="0"/>
              <a:t>Salama</a:t>
            </a:r>
            <a:r>
              <a:rPr lang="en-US" altLang="en-US" sz="1200" dirty="0" smtClean="0"/>
              <a:t>  et  al.,  1970).</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Major Hosts</a:t>
            </a:r>
          </a:p>
          <a:p>
            <a:pPr eaLnBrk="1" hangingPunct="1">
              <a:lnSpc>
                <a:spcPct val="80000"/>
              </a:lnSpc>
              <a:spcBef>
                <a:spcPct val="0"/>
              </a:spcBef>
            </a:pPr>
            <a:r>
              <a:rPr lang="en-US" altLang="en-US" sz="1200" i="1" dirty="0" err="1" smtClean="0"/>
              <a:t>Abelmoschus</a:t>
            </a:r>
            <a:r>
              <a:rPr lang="en-US" altLang="en-US" sz="1200" i="1" dirty="0" smtClean="0"/>
              <a:t> </a:t>
            </a:r>
            <a:r>
              <a:rPr lang="en-US" altLang="en-US" sz="1200" i="1" dirty="0" err="1" smtClean="0"/>
              <a:t>esculentus</a:t>
            </a:r>
            <a:r>
              <a:rPr lang="en-US" altLang="en-US" sz="1200" i="1" dirty="0" smtClean="0"/>
              <a:t> (</a:t>
            </a:r>
            <a:r>
              <a:rPr lang="en-US" altLang="en-US" sz="1200" dirty="0" smtClean="0"/>
              <a:t>okra)</a:t>
            </a:r>
            <a:r>
              <a:rPr lang="en-US" altLang="en-US" sz="1200" i="1" dirty="0" smtClean="0"/>
              <a:t>, Allium spp. (</a:t>
            </a:r>
            <a:r>
              <a:rPr lang="en-US" altLang="en-US" sz="1200" dirty="0" smtClean="0"/>
              <a:t>onion</a:t>
            </a:r>
            <a:r>
              <a:rPr lang="en-US" altLang="en-US" sz="1200" i="1" dirty="0" smtClean="0"/>
              <a:t>), </a:t>
            </a:r>
            <a:r>
              <a:rPr lang="en-US" altLang="en-US" sz="1200" i="1" dirty="0" err="1" smtClean="0"/>
              <a:t>Amaranthus</a:t>
            </a:r>
            <a:r>
              <a:rPr lang="en-US" altLang="en-US" sz="1200" i="1" dirty="0" smtClean="0"/>
              <a:t> spp. (</a:t>
            </a:r>
            <a:r>
              <a:rPr lang="en-US" altLang="en-US" sz="1200" dirty="0" smtClean="0"/>
              <a:t>pigweed, </a:t>
            </a:r>
            <a:r>
              <a:rPr lang="en-US" altLang="en-US" sz="1200" dirty="0" err="1" smtClean="0"/>
              <a:t>amaranthus</a:t>
            </a:r>
            <a:r>
              <a:rPr lang="en-US" altLang="en-US" sz="1200" i="1" dirty="0" smtClean="0"/>
              <a:t>), </a:t>
            </a:r>
            <a:r>
              <a:rPr lang="en-US" altLang="en-US" sz="1200" i="1" dirty="0" err="1" smtClean="0"/>
              <a:t>Apios</a:t>
            </a:r>
            <a:r>
              <a:rPr lang="en-US" altLang="en-US" sz="1200" i="1" dirty="0" smtClean="0"/>
              <a:t> spp. (</a:t>
            </a:r>
            <a:r>
              <a:rPr lang="en-US" altLang="en-US" sz="1200" dirty="0" smtClean="0"/>
              <a:t>groundnut)</a:t>
            </a:r>
            <a:r>
              <a:rPr lang="en-US" altLang="en-US" sz="1200" i="1" dirty="0" smtClean="0"/>
              <a:t>, </a:t>
            </a:r>
            <a:r>
              <a:rPr lang="en-US" altLang="en-US" sz="1200" i="1" dirty="0" err="1" smtClean="0"/>
              <a:t>Arachis</a:t>
            </a:r>
            <a:r>
              <a:rPr lang="en-US" altLang="en-US" sz="1200" i="1" dirty="0" smtClean="0"/>
              <a:t> </a:t>
            </a:r>
            <a:r>
              <a:rPr lang="en-US" altLang="en-US" sz="1200" i="1" dirty="0" err="1" smtClean="0"/>
              <a:t>hypogaea</a:t>
            </a:r>
            <a:r>
              <a:rPr lang="en-US" altLang="en-US" sz="1200" i="1" dirty="0" smtClean="0"/>
              <a:t> </a:t>
            </a:r>
            <a:r>
              <a:rPr lang="en-US" altLang="en-US" sz="1200" dirty="0" smtClean="0"/>
              <a:t>(peanut)</a:t>
            </a:r>
            <a:r>
              <a:rPr lang="en-US" altLang="en-US" sz="1200" i="1" dirty="0" smtClean="0"/>
              <a:t>, Beta vulgaris (</a:t>
            </a:r>
            <a:r>
              <a:rPr lang="en-US" altLang="en-US" sz="1200" dirty="0" smtClean="0"/>
              <a:t>beet)</a:t>
            </a:r>
            <a:r>
              <a:rPr lang="en-US" altLang="en-US" sz="1200" i="1" dirty="0" smtClean="0"/>
              <a:t>, Brassica </a:t>
            </a:r>
            <a:r>
              <a:rPr lang="en-US" altLang="en-US" sz="1200" i="1" dirty="0" err="1" smtClean="0"/>
              <a:t>oleracea</a:t>
            </a:r>
            <a:r>
              <a:rPr lang="en-US" altLang="en-US" sz="1200" i="1" dirty="0" smtClean="0"/>
              <a:t> (</a:t>
            </a:r>
            <a:r>
              <a:rPr lang="en-US" altLang="en-US" sz="1200" dirty="0" smtClean="0"/>
              <a:t>cabbage, broccoli</a:t>
            </a:r>
            <a:r>
              <a:rPr lang="en-US" altLang="en-US" sz="1200" i="1" dirty="0" smtClean="0"/>
              <a:t>), Brassica </a:t>
            </a:r>
            <a:r>
              <a:rPr lang="en-US" altLang="en-US" sz="1200" i="1" dirty="0" err="1" smtClean="0"/>
              <a:t>rapa</a:t>
            </a:r>
            <a:r>
              <a:rPr lang="en-US" altLang="en-US" sz="1200" i="1" dirty="0" smtClean="0"/>
              <a:t> (</a:t>
            </a:r>
            <a:r>
              <a:rPr lang="en-US" altLang="en-US" sz="1200" dirty="0" smtClean="0"/>
              <a:t>turnip</a:t>
            </a:r>
            <a:r>
              <a:rPr lang="en-US" altLang="en-US" sz="1200" i="1" dirty="0" smtClean="0"/>
              <a:t>), Brassica spp. (</a:t>
            </a:r>
            <a:r>
              <a:rPr lang="en-US" altLang="en-US" sz="1200" dirty="0" smtClean="0"/>
              <a:t>mustards</a:t>
            </a:r>
            <a:r>
              <a:rPr lang="en-US" altLang="en-US" sz="1200" i="1" dirty="0" smtClean="0"/>
              <a:t>), Camellia </a:t>
            </a:r>
            <a:r>
              <a:rPr lang="en-US" altLang="en-US" sz="1200" i="1" dirty="0" err="1" smtClean="0"/>
              <a:t>sinensis</a:t>
            </a:r>
            <a:r>
              <a:rPr lang="en-US" altLang="en-US" sz="1200" i="1" dirty="0" smtClean="0"/>
              <a:t> (</a:t>
            </a:r>
            <a:r>
              <a:rPr lang="en-US" altLang="en-US" sz="1200" dirty="0" smtClean="0"/>
              <a:t>tea</a:t>
            </a:r>
            <a:r>
              <a:rPr lang="en-US" altLang="en-US" sz="1200" i="1" dirty="0" smtClean="0"/>
              <a:t>), Capsicum </a:t>
            </a:r>
            <a:r>
              <a:rPr lang="en-US" altLang="en-US" sz="1200" i="1" dirty="0" err="1" smtClean="0"/>
              <a:t>annuum</a:t>
            </a:r>
            <a:r>
              <a:rPr lang="en-US" altLang="en-US" sz="1200" i="1" dirty="0" smtClean="0"/>
              <a:t> (p</a:t>
            </a:r>
            <a:r>
              <a:rPr lang="en-US" altLang="en-US" sz="1200" dirty="0" smtClean="0"/>
              <a:t>eppe</a:t>
            </a:r>
            <a:r>
              <a:rPr lang="en-US" altLang="en-US" sz="1200" i="1" dirty="0" smtClean="0"/>
              <a:t>r), Chrysanthemum spp., </a:t>
            </a:r>
            <a:r>
              <a:rPr lang="en-US" altLang="en-US" sz="1200" i="1" dirty="0" err="1" smtClean="0"/>
              <a:t>Citrullus</a:t>
            </a:r>
            <a:r>
              <a:rPr lang="en-US" altLang="en-US" sz="1200" i="1" dirty="0" smtClean="0"/>
              <a:t> </a:t>
            </a:r>
            <a:r>
              <a:rPr lang="en-US" altLang="en-US" sz="1200" i="1" dirty="0" err="1" smtClean="0"/>
              <a:t>lanatus</a:t>
            </a:r>
            <a:r>
              <a:rPr lang="en-US" altLang="en-US" sz="1200" i="1" dirty="0" smtClean="0"/>
              <a:t> (</a:t>
            </a:r>
            <a:r>
              <a:rPr lang="en-US" altLang="en-US" sz="1200" dirty="0" smtClean="0"/>
              <a:t>watermelon</a:t>
            </a:r>
            <a:r>
              <a:rPr lang="en-US" altLang="en-US" sz="1200" i="1" dirty="0" smtClean="0"/>
              <a:t>), Citrus spp., </a:t>
            </a:r>
            <a:r>
              <a:rPr lang="en-US" altLang="en-US" sz="1200" i="1" dirty="0" err="1" smtClean="0"/>
              <a:t>Coffea</a:t>
            </a:r>
            <a:r>
              <a:rPr lang="en-US" altLang="en-US" sz="1200" i="1" dirty="0" smtClean="0"/>
              <a:t> </a:t>
            </a:r>
            <a:r>
              <a:rPr lang="en-US" altLang="en-US" sz="1200" i="1" dirty="0" err="1" smtClean="0"/>
              <a:t>arabica</a:t>
            </a:r>
            <a:r>
              <a:rPr lang="en-US" altLang="en-US" sz="1200" i="1" dirty="0" smtClean="0"/>
              <a:t> (</a:t>
            </a:r>
            <a:r>
              <a:rPr lang="en-US" altLang="en-US" sz="1200" dirty="0" smtClean="0"/>
              <a:t>coffee</a:t>
            </a:r>
            <a:r>
              <a:rPr lang="en-US" altLang="en-US" sz="1200" i="1" dirty="0" smtClean="0"/>
              <a:t>), </a:t>
            </a:r>
            <a:r>
              <a:rPr lang="en-US" altLang="en-US" sz="1200" i="1" dirty="0" err="1" smtClean="0"/>
              <a:t>Colocasia</a:t>
            </a:r>
            <a:r>
              <a:rPr lang="en-US" altLang="en-US" sz="1200" i="1" dirty="0" smtClean="0"/>
              <a:t> </a:t>
            </a:r>
            <a:r>
              <a:rPr lang="en-US" altLang="en-US" sz="1200" i="1" dirty="0" err="1" smtClean="0"/>
              <a:t>esculenta</a:t>
            </a:r>
            <a:r>
              <a:rPr lang="en-US" altLang="en-US" sz="1200" i="1" dirty="0" smtClean="0"/>
              <a:t> (t</a:t>
            </a:r>
            <a:r>
              <a:rPr lang="en-US" altLang="en-US" sz="1200" dirty="0" smtClean="0"/>
              <a:t>aro</a:t>
            </a:r>
            <a:r>
              <a:rPr lang="en-US" altLang="en-US" sz="1200" i="1" dirty="0" smtClean="0"/>
              <a:t>), </a:t>
            </a:r>
            <a:r>
              <a:rPr lang="en-US" altLang="en-US" sz="1200" i="1" dirty="0" err="1" smtClean="0"/>
              <a:t>Corchorus</a:t>
            </a:r>
            <a:r>
              <a:rPr lang="en-US" altLang="en-US" sz="1200" i="1" dirty="0" smtClean="0"/>
              <a:t> spp. </a:t>
            </a:r>
            <a:r>
              <a:rPr lang="en-US" altLang="en-US" sz="1200" dirty="0" smtClean="0"/>
              <a:t>(jute</a:t>
            </a:r>
            <a:r>
              <a:rPr lang="en-US" altLang="en-US" sz="1200" i="1" dirty="0" smtClean="0"/>
              <a:t>), </a:t>
            </a:r>
            <a:r>
              <a:rPr lang="en-US" altLang="en-US" sz="1200" i="1" dirty="0" err="1" smtClean="0"/>
              <a:t>Cucumis</a:t>
            </a:r>
            <a:r>
              <a:rPr lang="en-US" altLang="en-US" sz="1200" i="1" dirty="0" smtClean="0"/>
              <a:t> spp. (</a:t>
            </a:r>
            <a:r>
              <a:rPr lang="en-US" altLang="en-US" sz="1200" dirty="0" smtClean="0"/>
              <a:t>squash, pumpkin</a:t>
            </a:r>
            <a:r>
              <a:rPr lang="en-US" altLang="en-US" sz="1200" i="1" dirty="0" smtClean="0"/>
              <a:t>), </a:t>
            </a:r>
            <a:r>
              <a:rPr lang="en-US" altLang="en-US" sz="1200" i="1" dirty="0" err="1" smtClean="0"/>
              <a:t>Cynara</a:t>
            </a:r>
            <a:r>
              <a:rPr lang="en-US" altLang="en-US" sz="1200" i="1" dirty="0" smtClean="0"/>
              <a:t> </a:t>
            </a:r>
            <a:r>
              <a:rPr lang="en-US" altLang="en-US" sz="1200" i="1" dirty="0" err="1" smtClean="0"/>
              <a:t>cardunculus</a:t>
            </a:r>
            <a:r>
              <a:rPr lang="en-US" altLang="en-US" sz="1200" i="1" dirty="0" smtClean="0"/>
              <a:t> (</a:t>
            </a:r>
            <a:r>
              <a:rPr lang="en-US" altLang="en-US" sz="1200" dirty="0" smtClean="0"/>
              <a:t>artichok</a:t>
            </a:r>
            <a:r>
              <a:rPr lang="en-US" altLang="en-US" sz="1200" i="1" dirty="0" smtClean="0"/>
              <a:t>e), </a:t>
            </a:r>
            <a:r>
              <a:rPr lang="en-US" altLang="en-US" sz="1200" i="1" dirty="0" err="1" smtClean="0"/>
              <a:t>Daucus</a:t>
            </a:r>
            <a:r>
              <a:rPr lang="en-US" altLang="en-US" sz="1200" i="1" dirty="0" smtClean="0"/>
              <a:t> </a:t>
            </a:r>
            <a:r>
              <a:rPr lang="en-US" altLang="en-US" sz="1200" i="1" dirty="0" err="1" smtClean="0"/>
              <a:t>carota</a:t>
            </a:r>
            <a:r>
              <a:rPr lang="en-US" altLang="en-US" sz="1200" i="1" dirty="0" smtClean="0"/>
              <a:t> (</a:t>
            </a:r>
            <a:r>
              <a:rPr lang="en-US" altLang="en-US" sz="1200" dirty="0" smtClean="0"/>
              <a:t>carrot</a:t>
            </a:r>
            <a:r>
              <a:rPr lang="en-US" altLang="en-US" sz="1200" i="1" dirty="0" smtClean="0"/>
              <a:t>), Dianthus </a:t>
            </a:r>
            <a:r>
              <a:rPr lang="en-US" altLang="en-US" sz="1200" i="1" dirty="0" err="1" smtClean="0"/>
              <a:t>caryophyllus</a:t>
            </a:r>
            <a:r>
              <a:rPr lang="en-US" altLang="en-US" sz="1200" i="1" dirty="0" smtClean="0"/>
              <a:t> </a:t>
            </a:r>
            <a:r>
              <a:rPr lang="en-US" altLang="en-US" sz="1200" dirty="0" smtClean="0"/>
              <a:t>(carnation</a:t>
            </a:r>
            <a:r>
              <a:rPr lang="en-US" altLang="en-US" sz="1200" i="1" dirty="0" smtClean="0"/>
              <a:t>), </a:t>
            </a:r>
            <a:r>
              <a:rPr lang="en-US" altLang="en-US" sz="1200" i="1" dirty="0" err="1" smtClean="0"/>
              <a:t>Ficus</a:t>
            </a:r>
            <a:r>
              <a:rPr lang="en-US" altLang="en-US" sz="1200" i="1" dirty="0" smtClean="0"/>
              <a:t> spp. </a:t>
            </a:r>
            <a:r>
              <a:rPr lang="en-US" altLang="en-US" sz="1200" dirty="0" smtClean="0"/>
              <a:t>(fig</a:t>
            </a:r>
            <a:r>
              <a:rPr lang="en-US" altLang="en-US" sz="1200" i="1" dirty="0" smtClean="0"/>
              <a:t>), Glycine max (</a:t>
            </a:r>
            <a:r>
              <a:rPr lang="en-US" altLang="en-US" sz="1200" dirty="0" smtClean="0"/>
              <a:t>soybean</a:t>
            </a:r>
            <a:r>
              <a:rPr lang="en-US" altLang="en-US" sz="1200" i="1" dirty="0" smtClean="0"/>
              <a:t>), </a:t>
            </a:r>
            <a:r>
              <a:rPr lang="en-US" altLang="en-US" sz="1200" i="1" dirty="0" err="1" smtClean="0"/>
              <a:t>Gossypium</a:t>
            </a:r>
            <a:r>
              <a:rPr lang="en-US" altLang="en-US" sz="1200" i="1" dirty="0" smtClean="0"/>
              <a:t> spp. (</a:t>
            </a:r>
            <a:r>
              <a:rPr lang="en-US" altLang="en-US" sz="1200" dirty="0" smtClean="0"/>
              <a:t>cotton</a:t>
            </a:r>
            <a:r>
              <a:rPr lang="en-US" altLang="en-US" sz="1200" i="1" dirty="0" smtClean="0"/>
              <a:t>), Helianthus </a:t>
            </a:r>
            <a:r>
              <a:rPr lang="en-US" altLang="en-US" sz="1200" i="1" dirty="0" err="1" smtClean="0"/>
              <a:t>annuus</a:t>
            </a:r>
            <a:r>
              <a:rPr lang="en-US" altLang="en-US" sz="1200" i="1" dirty="0" smtClean="0"/>
              <a:t> (</a:t>
            </a:r>
            <a:r>
              <a:rPr lang="en-US" altLang="en-US" sz="1200" dirty="0" smtClean="0"/>
              <a:t>sunflower</a:t>
            </a:r>
            <a:r>
              <a:rPr lang="en-US" altLang="en-US" sz="1200" i="1" dirty="0" smtClean="0"/>
              <a:t>), Ipomoea </a:t>
            </a:r>
            <a:r>
              <a:rPr lang="en-US" altLang="en-US" sz="1200" i="1" dirty="0" err="1" smtClean="0"/>
              <a:t>batatas</a:t>
            </a:r>
            <a:r>
              <a:rPr lang="en-US" altLang="en-US" sz="1200" i="1" dirty="0" smtClean="0"/>
              <a:t> (</a:t>
            </a:r>
            <a:r>
              <a:rPr lang="en-US" altLang="en-US" sz="1200" dirty="0" smtClean="0"/>
              <a:t>sweet potato</a:t>
            </a:r>
            <a:r>
              <a:rPr lang="en-US" altLang="en-US" sz="1200" i="1" dirty="0" smtClean="0"/>
              <a:t>), </a:t>
            </a:r>
            <a:r>
              <a:rPr lang="en-US" altLang="en-US" sz="1200" i="1" dirty="0" err="1" smtClean="0"/>
              <a:t>Lactuca</a:t>
            </a:r>
            <a:r>
              <a:rPr lang="en-US" altLang="en-US" sz="1200" i="1" dirty="0" smtClean="0"/>
              <a:t> sativa (</a:t>
            </a:r>
            <a:r>
              <a:rPr lang="en-US" altLang="en-US" sz="1200" dirty="0" smtClean="0"/>
              <a:t>lettuce</a:t>
            </a:r>
            <a:r>
              <a:rPr lang="en-US" altLang="en-US" sz="1200" i="1" dirty="0" smtClean="0"/>
              <a:t>), </a:t>
            </a:r>
            <a:r>
              <a:rPr lang="en-US" altLang="en-US" sz="1200" i="1" dirty="0" err="1" smtClean="0"/>
              <a:t>Linum</a:t>
            </a:r>
            <a:r>
              <a:rPr lang="en-US" altLang="en-US" sz="1200" i="1" dirty="0" smtClean="0"/>
              <a:t> spp. (</a:t>
            </a:r>
            <a:r>
              <a:rPr lang="en-US" altLang="en-US" sz="1200" dirty="0" smtClean="0"/>
              <a:t>flax)</a:t>
            </a:r>
            <a:r>
              <a:rPr lang="en-US" altLang="en-US" sz="1200" i="1" dirty="0" smtClean="0"/>
              <a:t>, </a:t>
            </a:r>
            <a:r>
              <a:rPr lang="en-US" altLang="en-US" sz="1200" i="1" dirty="0" err="1" smtClean="0"/>
              <a:t>Medicago</a:t>
            </a:r>
            <a:r>
              <a:rPr lang="en-US" altLang="en-US" sz="1200" i="1" dirty="0" smtClean="0"/>
              <a:t> sativa </a:t>
            </a:r>
            <a:r>
              <a:rPr lang="en-US" altLang="en-US" sz="1200" dirty="0" smtClean="0"/>
              <a:t>(alfalfa</a:t>
            </a:r>
            <a:r>
              <a:rPr lang="en-US" altLang="en-US" sz="1200" i="1" dirty="0" smtClean="0"/>
              <a:t>), </a:t>
            </a:r>
            <a:r>
              <a:rPr lang="en-US" altLang="en-US" sz="1200" i="1" dirty="0" err="1" smtClean="0"/>
              <a:t>Morus</a:t>
            </a:r>
            <a:r>
              <a:rPr lang="en-US" altLang="en-US" sz="1200" i="1" dirty="0" smtClean="0"/>
              <a:t> spp. (</a:t>
            </a:r>
            <a:r>
              <a:rPr lang="en-US" altLang="en-US" sz="1200" dirty="0" smtClean="0"/>
              <a:t>mulberry</a:t>
            </a:r>
            <a:r>
              <a:rPr lang="en-US" altLang="en-US" sz="1200" i="1" dirty="0" smtClean="0"/>
              <a:t>), Musa spp. (</a:t>
            </a:r>
            <a:r>
              <a:rPr lang="en-US" altLang="en-US" sz="1200" dirty="0" smtClean="0"/>
              <a:t>banana, plantain</a:t>
            </a:r>
            <a:r>
              <a:rPr lang="en-US" altLang="en-US" sz="1200" i="1" dirty="0" smtClean="0"/>
              <a:t>), </a:t>
            </a:r>
            <a:r>
              <a:rPr lang="en-US" altLang="en-US" sz="1200" i="1" dirty="0" err="1" smtClean="0"/>
              <a:t>Nicotiana</a:t>
            </a:r>
            <a:r>
              <a:rPr lang="en-US" altLang="en-US" sz="1200" i="1" dirty="0" smtClean="0"/>
              <a:t> </a:t>
            </a:r>
            <a:r>
              <a:rPr lang="en-US" altLang="en-US" sz="1200" i="1" dirty="0" err="1" smtClean="0"/>
              <a:t>tabacum</a:t>
            </a:r>
            <a:r>
              <a:rPr lang="en-US" altLang="en-US" sz="1200" i="1" dirty="0" smtClean="0"/>
              <a:t> (</a:t>
            </a:r>
            <a:r>
              <a:rPr lang="en-US" altLang="en-US" sz="1200" dirty="0" smtClean="0"/>
              <a:t>tobacco</a:t>
            </a:r>
            <a:r>
              <a:rPr lang="en-US" altLang="en-US" sz="1200" i="1" dirty="0" smtClean="0"/>
              <a:t>), </a:t>
            </a:r>
            <a:r>
              <a:rPr lang="en-US" altLang="en-US" sz="1200" i="1" dirty="0" err="1" smtClean="0"/>
              <a:t>Oryza</a:t>
            </a:r>
            <a:r>
              <a:rPr lang="en-US" altLang="en-US" sz="1200" i="1" dirty="0" smtClean="0"/>
              <a:t> sativa (</a:t>
            </a:r>
            <a:r>
              <a:rPr lang="en-US" altLang="en-US" sz="1200" dirty="0" smtClean="0"/>
              <a:t>rice</a:t>
            </a:r>
            <a:r>
              <a:rPr lang="en-US" altLang="en-US" sz="1200" i="1" dirty="0" smtClean="0"/>
              <a:t>), </a:t>
            </a:r>
            <a:r>
              <a:rPr lang="en-US" altLang="en-US" sz="1200" i="1" dirty="0" err="1" smtClean="0"/>
              <a:t>Pennisetum</a:t>
            </a:r>
            <a:r>
              <a:rPr lang="en-US" altLang="en-US" sz="1200" i="1" dirty="0" smtClean="0"/>
              <a:t> </a:t>
            </a:r>
            <a:r>
              <a:rPr lang="en-US" altLang="en-US" sz="1200" i="1" dirty="0" err="1" smtClean="0"/>
              <a:t>glaucum</a:t>
            </a:r>
            <a:r>
              <a:rPr lang="en-US" altLang="en-US" sz="1200" i="1" dirty="0" smtClean="0"/>
              <a:t> (</a:t>
            </a:r>
            <a:r>
              <a:rPr lang="en-US" altLang="en-US" sz="1200" dirty="0" smtClean="0"/>
              <a:t>pearl millet</a:t>
            </a:r>
            <a:r>
              <a:rPr lang="en-US" altLang="en-US" sz="1200" i="1" dirty="0" smtClean="0"/>
              <a:t>), </a:t>
            </a:r>
            <a:r>
              <a:rPr lang="en-US" altLang="en-US" sz="1200" i="1" dirty="0" err="1" smtClean="0"/>
              <a:t>Persea</a:t>
            </a:r>
            <a:r>
              <a:rPr lang="en-US" altLang="en-US" sz="1200" i="1" dirty="0" smtClean="0"/>
              <a:t> </a:t>
            </a:r>
            <a:r>
              <a:rPr lang="en-US" altLang="en-US" sz="1200" i="1" dirty="0" err="1" smtClean="0"/>
              <a:t>americana</a:t>
            </a:r>
            <a:r>
              <a:rPr lang="en-US" altLang="en-US" sz="1200" i="1" dirty="0" smtClean="0"/>
              <a:t> (</a:t>
            </a:r>
            <a:r>
              <a:rPr lang="en-US" altLang="en-US" sz="1200" dirty="0" smtClean="0"/>
              <a:t>avocado</a:t>
            </a:r>
            <a:r>
              <a:rPr lang="en-US" altLang="en-US" sz="1200" i="1" dirty="0" smtClean="0"/>
              <a:t>), </a:t>
            </a:r>
            <a:r>
              <a:rPr lang="en-US" altLang="en-US" sz="1200" i="1" dirty="0" err="1" smtClean="0"/>
              <a:t>Phaseolus</a:t>
            </a:r>
            <a:r>
              <a:rPr lang="en-US" altLang="en-US" sz="1200" i="1" dirty="0" smtClean="0"/>
              <a:t> spp.</a:t>
            </a:r>
            <a:r>
              <a:rPr lang="en-US" altLang="en-US" sz="1200" dirty="0" smtClean="0"/>
              <a:t> (bean</a:t>
            </a:r>
            <a:r>
              <a:rPr lang="en-US" altLang="en-US" sz="1200" i="1" dirty="0" smtClean="0"/>
              <a:t>), </a:t>
            </a:r>
            <a:r>
              <a:rPr lang="en-US" altLang="en-US" sz="1200" i="1" dirty="0" err="1" smtClean="0"/>
              <a:t>Pisum</a:t>
            </a:r>
            <a:r>
              <a:rPr lang="en-US" altLang="en-US" sz="1200" i="1" dirty="0" smtClean="0"/>
              <a:t> </a:t>
            </a:r>
            <a:r>
              <a:rPr lang="en-US" altLang="en-US" sz="1200" i="1" dirty="0" err="1" smtClean="0"/>
              <a:t>sativum</a:t>
            </a:r>
            <a:r>
              <a:rPr lang="en-US" altLang="en-US" sz="1200" i="1" dirty="0" smtClean="0"/>
              <a:t> (</a:t>
            </a:r>
            <a:r>
              <a:rPr lang="en-US" altLang="en-US" sz="1200" dirty="0" smtClean="0"/>
              <a:t>pe</a:t>
            </a:r>
            <a:r>
              <a:rPr lang="en-US" altLang="en-US" sz="1200" i="1" dirty="0" smtClean="0"/>
              <a:t>a), </a:t>
            </a:r>
            <a:r>
              <a:rPr lang="en-US" altLang="en-US" sz="1200" i="1" dirty="0" err="1" smtClean="0"/>
              <a:t>Prunus</a:t>
            </a:r>
            <a:r>
              <a:rPr lang="en-US" altLang="en-US" sz="1200" i="1" dirty="0" smtClean="0"/>
              <a:t> </a:t>
            </a:r>
            <a:r>
              <a:rPr lang="en-US" altLang="en-US" sz="1200" i="1" dirty="0" err="1" smtClean="0"/>
              <a:t>domestica</a:t>
            </a:r>
            <a:r>
              <a:rPr lang="en-US" altLang="en-US" sz="1200" i="1" dirty="0" smtClean="0"/>
              <a:t> </a:t>
            </a:r>
            <a:r>
              <a:rPr lang="en-US" altLang="en-US" sz="1200" dirty="0" smtClean="0"/>
              <a:t>(plum</a:t>
            </a:r>
            <a:r>
              <a:rPr lang="en-US" altLang="en-US" sz="1200" i="1" dirty="0" smtClean="0"/>
              <a:t>), </a:t>
            </a:r>
            <a:r>
              <a:rPr lang="en-US" altLang="en-US" sz="1200" i="1" dirty="0" err="1" smtClean="0"/>
              <a:t>Psidium</a:t>
            </a:r>
            <a:r>
              <a:rPr lang="en-US" altLang="en-US" sz="1200" i="1" dirty="0" smtClean="0"/>
              <a:t> </a:t>
            </a:r>
            <a:r>
              <a:rPr lang="en-US" altLang="en-US" sz="1200" i="1" dirty="0" err="1" smtClean="0"/>
              <a:t>guajava</a:t>
            </a:r>
            <a:r>
              <a:rPr lang="en-US" altLang="en-US" sz="1200" i="1" dirty="0" smtClean="0"/>
              <a:t> (</a:t>
            </a:r>
            <a:r>
              <a:rPr lang="en-US" altLang="en-US" sz="1200" dirty="0" smtClean="0"/>
              <a:t>guava</a:t>
            </a:r>
            <a:r>
              <a:rPr lang="en-US" altLang="en-US" sz="1200" i="1" dirty="0" smtClean="0"/>
              <a:t>), </a:t>
            </a:r>
            <a:r>
              <a:rPr lang="en-US" altLang="en-US" sz="1200" i="1" dirty="0" err="1" smtClean="0"/>
              <a:t>Punica</a:t>
            </a:r>
            <a:r>
              <a:rPr lang="en-US" altLang="en-US" sz="1200" i="1" dirty="0" smtClean="0"/>
              <a:t> </a:t>
            </a:r>
            <a:r>
              <a:rPr lang="en-US" altLang="en-US" sz="1200" i="1" dirty="0" err="1" smtClean="0"/>
              <a:t>granatum</a:t>
            </a:r>
            <a:r>
              <a:rPr lang="en-US" altLang="en-US" sz="1200" i="1" dirty="0" smtClean="0"/>
              <a:t> (</a:t>
            </a:r>
            <a:r>
              <a:rPr lang="en-US" altLang="en-US" sz="1200" dirty="0" smtClean="0"/>
              <a:t>pomegranate</a:t>
            </a:r>
            <a:r>
              <a:rPr lang="en-US" altLang="en-US" sz="1200" i="1" dirty="0" smtClean="0"/>
              <a:t>), </a:t>
            </a:r>
            <a:r>
              <a:rPr lang="en-US" altLang="en-US" sz="1200" i="1" dirty="0" err="1" smtClean="0"/>
              <a:t>Raphanus</a:t>
            </a:r>
            <a:r>
              <a:rPr lang="en-US" altLang="en-US" sz="1200" i="1" dirty="0" smtClean="0"/>
              <a:t> </a:t>
            </a:r>
            <a:r>
              <a:rPr lang="en-US" altLang="en-US" sz="1200" i="1" dirty="0" err="1" smtClean="0"/>
              <a:t>sativus</a:t>
            </a:r>
            <a:r>
              <a:rPr lang="en-US" altLang="en-US" sz="1200" i="1" dirty="0" smtClean="0"/>
              <a:t> (</a:t>
            </a:r>
            <a:r>
              <a:rPr lang="en-US" altLang="en-US" sz="1200" dirty="0" smtClean="0"/>
              <a:t>radish</a:t>
            </a:r>
            <a:r>
              <a:rPr lang="en-US" altLang="en-US" sz="1200" i="1" dirty="0" smtClean="0"/>
              <a:t>), Rosa spp. </a:t>
            </a:r>
            <a:r>
              <a:rPr lang="en-US" altLang="en-US" sz="1200" dirty="0" smtClean="0"/>
              <a:t>(rose</a:t>
            </a:r>
            <a:r>
              <a:rPr lang="en-US" altLang="en-US" sz="1200" i="1" dirty="0" smtClean="0"/>
              <a:t>), </a:t>
            </a:r>
            <a:r>
              <a:rPr lang="en-US" altLang="en-US" sz="1200" i="1" dirty="0" err="1" smtClean="0"/>
              <a:t>Saccharum</a:t>
            </a:r>
            <a:r>
              <a:rPr lang="en-US" altLang="en-US" sz="1200" i="1" dirty="0" smtClean="0"/>
              <a:t> </a:t>
            </a:r>
            <a:r>
              <a:rPr lang="en-US" altLang="en-US" sz="1200" i="1" dirty="0" err="1" smtClean="0"/>
              <a:t>officinarum</a:t>
            </a:r>
            <a:r>
              <a:rPr lang="en-US" altLang="en-US" sz="1200" i="1" dirty="0" smtClean="0"/>
              <a:t> (</a:t>
            </a:r>
            <a:r>
              <a:rPr lang="en-US" altLang="en-US" sz="1200" dirty="0" smtClean="0"/>
              <a:t>sugarcane</a:t>
            </a:r>
            <a:r>
              <a:rPr lang="en-US" altLang="en-US" sz="1200" i="1" dirty="0" smtClean="0"/>
              <a:t>), </a:t>
            </a:r>
            <a:r>
              <a:rPr lang="en-US" altLang="en-US" sz="1200" i="1" dirty="0" err="1" smtClean="0"/>
              <a:t>Solanum</a:t>
            </a:r>
            <a:r>
              <a:rPr lang="en-US" altLang="en-US" sz="1200" i="1" dirty="0" smtClean="0"/>
              <a:t> </a:t>
            </a:r>
            <a:r>
              <a:rPr lang="en-US" altLang="en-US" sz="1200" i="1" dirty="0" err="1" smtClean="0"/>
              <a:t>lycopersicum</a:t>
            </a:r>
            <a:r>
              <a:rPr lang="en-US" altLang="en-US" sz="1200" i="1" dirty="0" smtClean="0"/>
              <a:t> (</a:t>
            </a:r>
            <a:r>
              <a:rPr lang="en-US" altLang="en-US" sz="1200" dirty="0" smtClean="0"/>
              <a:t>tomato)</a:t>
            </a:r>
            <a:r>
              <a:rPr lang="en-US" altLang="en-US" sz="1200" i="1" dirty="0" smtClean="0"/>
              <a:t>, </a:t>
            </a:r>
            <a:r>
              <a:rPr lang="en-US" altLang="en-US" sz="1200" i="1" dirty="0" err="1" smtClean="0"/>
              <a:t>Solanum</a:t>
            </a:r>
            <a:r>
              <a:rPr lang="en-US" altLang="en-US" sz="1200" i="1" dirty="0" smtClean="0"/>
              <a:t> </a:t>
            </a:r>
            <a:r>
              <a:rPr lang="en-US" altLang="en-US" sz="1200" i="1" dirty="0" err="1" smtClean="0"/>
              <a:t>melongena</a:t>
            </a:r>
            <a:r>
              <a:rPr lang="en-US" altLang="en-US" sz="1200" i="1" dirty="0" smtClean="0"/>
              <a:t> (</a:t>
            </a:r>
            <a:r>
              <a:rPr lang="en-US" altLang="en-US" sz="1200" dirty="0" smtClean="0"/>
              <a:t>eggplant</a:t>
            </a:r>
            <a:r>
              <a:rPr lang="en-US" altLang="en-US" sz="1200" i="1" dirty="0" smtClean="0"/>
              <a:t>), </a:t>
            </a:r>
            <a:r>
              <a:rPr lang="en-US" altLang="en-US" sz="1200" i="1" dirty="0" err="1" smtClean="0"/>
              <a:t>Solanum</a:t>
            </a:r>
            <a:r>
              <a:rPr lang="en-US" altLang="en-US" sz="1200" i="1" dirty="0" smtClean="0"/>
              <a:t> </a:t>
            </a:r>
            <a:r>
              <a:rPr lang="en-US" altLang="en-US" sz="1200" i="1" dirty="0" err="1" smtClean="0"/>
              <a:t>tuberosum</a:t>
            </a:r>
            <a:r>
              <a:rPr lang="en-US" altLang="en-US" sz="1200" i="1" dirty="0" smtClean="0"/>
              <a:t> (</a:t>
            </a:r>
            <a:r>
              <a:rPr lang="en-US" altLang="en-US" sz="1200" dirty="0" smtClean="0"/>
              <a:t>potato), </a:t>
            </a:r>
            <a:r>
              <a:rPr lang="en-US" altLang="en-US" sz="1200" i="1" dirty="0" smtClean="0"/>
              <a:t>Sorghum bicolor (</a:t>
            </a:r>
            <a:r>
              <a:rPr lang="en-US" altLang="en-US" sz="1200" dirty="0" smtClean="0"/>
              <a:t>sorghum</a:t>
            </a:r>
            <a:r>
              <a:rPr lang="en-US" altLang="en-US" sz="1200" i="1" dirty="0" smtClean="0"/>
              <a:t>), </a:t>
            </a:r>
            <a:r>
              <a:rPr lang="en-US" altLang="en-US" sz="1200" i="1" dirty="0" err="1" smtClean="0"/>
              <a:t>Spinacia</a:t>
            </a:r>
            <a:r>
              <a:rPr lang="en-US" altLang="en-US" sz="1200" i="1" dirty="0" smtClean="0"/>
              <a:t> spp. (</a:t>
            </a:r>
            <a:r>
              <a:rPr lang="en-US" altLang="en-US" sz="1200" dirty="0" smtClean="0"/>
              <a:t>spinach</a:t>
            </a:r>
            <a:r>
              <a:rPr lang="en-US" altLang="en-US" sz="1200" i="1" dirty="0" smtClean="0"/>
              <a:t>), </a:t>
            </a:r>
            <a:r>
              <a:rPr lang="en-US" altLang="en-US" sz="1200" i="1" dirty="0" err="1" smtClean="0"/>
              <a:t>Theobroma</a:t>
            </a:r>
            <a:r>
              <a:rPr lang="en-US" altLang="en-US" sz="1200" i="1" dirty="0" smtClean="0"/>
              <a:t> cacao (</a:t>
            </a:r>
            <a:r>
              <a:rPr lang="en-US" altLang="en-US" sz="1200" dirty="0" smtClean="0"/>
              <a:t>cacao</a:t>
            </a:r>
            <a:r>
              <a:rPr lang="en-US" altLang="en-US" sz="1200" i="1" dirty="0" smtClean="0"/>
              <a:t>), </a:t>
            </a:r>
            <a:r>
              <a:rPr lang="en-US" altLang="en-US" sz="1200" i="1" dirty="0" err="1" smtClean="0"/>
              <a:t>Trifolium</a:t>
            </a:r>
            <a:r>
              <a:rPr lang="en-US" altLang="en-US" sz="1200" i="1" dirty="0" smtClean="0"/>
              <a:t> spp. </a:t>
            </a:r>
            <a:r>
              <a:rPr lang="en-US" altLang="en-US" sz="1200" dirty="0" smtClean="0"/>
              <a:t>(clover</a:t>
            </a:r>
            <a:r>
              <a:rPr lang="en-US" altLang="en-US" sz="1200" i="1" dirty="0" smtClean="0"/>
              <a:t>), </a:t>
            </a:r>
            <a:r>
              <a:rPr lang="en-US" altLang="en-US" sz="1200" i="1" dirty="0" err="1" smtClean="0"/>
              <a:t>Triticum</a:t>
            </a:r>
            <a:r>
              <a:rPr lang="en-US" altLang="en-US" sz="1200" i="1" dirty="0" smtClean="0"/>
              <a:t> </a:t>
            </a:r>
            <a:r>
              <a:rPr lang="en-US" altLang="en-US" sz="1200" i="1" dirty="0" err="1" smtClean="0"/>
              <a:t>aestivum</a:t>
            </a:r>
            <a:r>
              <a:rPr lang="en-US" altLang="en-US" sz="1200" i="1" dirty="0" smtClean="0"/>
              <a:t> (</a:t>
            </a:r>
            <a:r>
              <a:rPr lang="en-US" altLang="en-US" sz="1200" dirty="0" smtClean="0"/>
              <a:t>wheat</a:t>
            </a:r>
            <a:r>
              <a:rPr lang="en-US" altLang="en-US" sz="1200" i="1" dirty="0" smtClean="0"/>
              <a:t>), </a:t>
            </a:r>
            <a:r>
              <a:rPr lang="en-US" altLang="en-US" sz="1200" i="1" dirty="0" err="1" smtClean="0"/>
              <a:t>Vicia</a:t>
            </a:r>
            <a:r>
              <a:rPr lang="en-US" altLang="en-US" sz="1200" i="1" dirty="0" smtClean="0"/>
              <a:t> </a:t>
            </a:r>
            <a:r>
              <a:rPr lang="en-US" altLang="en-US" sz="1200" i="1" dirty="0" err="1" smtClean="0"/>
              <a:t>faba</a:t>
            </a:r>
            <a:r>
              <a:rPr lang="en-US" altLang="en-US" sz="1200" i="1" dirty="0" smtClean="0"/>
              <a:t> </a:t>
            </a:r>
            <a:r>
              <a:rPr lang="en-US" altLang="en-US" sz="1200" dirty="0" smtClean="0"/>
              <a:t>(broad bean</a:t>
            </a:r>
            <a:r>
              <a:rPr lang="en-US" altLang="en-US" sz="1200" i="1" dirty="0" smtClean="0"/>
              <a:t>), </a:t>
            </a:r>
            <a:r>
              <a:rPr lang="en-US" altLang="en-US" sz="1200" i="1" dirty="0" err="1" smtClean="0"/>
              <a:t>Vigna</a:t>
            </a:r>
            <a:r>
              <a:rPr lang="en-US" altLang="en-US" sz="1200" i="1" dirty="0" smtClean="0"/>
              <a:t> spp. (</a:t>
            </a:r>
            <a:r>
              <a:rPr lang="en-US" altLang="en-US" sz="1200" dirty="0" smtClean="0"/>
              <a:t>cowpea, black-eyed pea</a:t>
            </a:r>
            <a:r>
              <a:rPr lang="en-US" altLang="en-US" sz="1200" i="1" dirty="0" smtClean="0"/>
              <a:t>), </a:t>
            </a:r>
            <a:r>
              <a:rPr lang="en-US" altLang="en-US" sz="1200" i="1" dirty="0" err="1" smtClean="0"/>
              <a:t>Vitis</a:t>
            </a:r>
            <a:r>
              <a:rPr lang="en-US" altLang="en-US" sz="1200" i="1" dirty="0" smtClean="0"/>
              <a:t> </a:t>
            </a:r>
            <a:r>
              <a:rPr lang="en-US" altLang="en-US" sz="1200" i="1" dirty="0" err="1" smtClean="0"/>
              <a:t>vinifera</a:t>
            </a:r>
            <a:r>
              <a:rPr lang="en-US" altLang="en-US" sz="1200" i="1" dirty="0" smtClean="0"/>
              <a:t> (grape), </a:t>
            </a:r>
            <a:r>
              <a:rPr lang="en-US" altLang="en-US" sz="1200" dirty="0" smtClean="0"/>
              <a:t>and</a:t>
            </a:r>
            <a:r>
              <a:rPr lang="en-US" altLang="en-US" sz="1200" i="1" dirty="0" smtClean="0"/>
              <a:t> </a:t>
            </a:r>
            <a:r>
              <a:rPr lang="en-US" altLang="en-US" sz="1200" i="1" dirty="0" err="1" smtClean="0"/>
              <a:t>Zea</a:t>
            </a:r>
            <a:r>
              <a:rPr lang="en-US" altLang="en-US" sz="1200" i="1" dirty="0" smtClean="0"/>
              <a:t> mays (</a:t>
            </a:r>
            <a:r>
              <a:rPr lang="en-US" altLang="en-US" sz="1200" dirty="0" smtClean="0"/>
              <a:t>corn</a:t>
            </a:r>
            <a:r>
              <a:rPr lang="en-US" altLang="en-US" sz="1200" i="1" dirty="0" smtClean="0"/>
              <a:t>).</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Minor hosts include but not limited to:</a:t>
            </a:r>
          </a:p>
          <a:p>
            <a:pPr eaLnBrk="1" hangingPunct="1">
              <a:lnSpc>
                <a:spcPct val="80000"/>
              </a:lnSpc>
              <a:spcBef>
                <a:spcPct val="0"/>
              </a:spcBef>
            </a:pPr>
            <a:r>
              <a:rPr lang="en-US" altLang="en-US" sz="1200" i="1" dirty="0" smtClean="0"/>
              <a:t>Casuarina </a:t>
            </a:r>
            <a:r>
              <a:rPr lang="en-US" altLang="en-US" sz="1200" i="1" dirty="0" err="1" smtClean="0"/>
              <a:t>equisetifolia</a:t>
            </a:r>
            <a:r>
              <a:rPr lang="en-US" altLang="en-US" sz="1200" i="1" dirty="0" smtClean="0"/>
              <a:t> </a:t>
            </a:r>
            <a:r>
              <a:rPr lang="en-US" altLang="en-US" sz="1200" dirty="0" smtClean="0"/>
              <a:t>(she-oak) </a:t>
            </a:r>
            <a:r>
              <a:rPr lang="en-US" altLang="en-US" sz="1200" i="1" dirty="0" err="1" smtClean="0"/>
              <a:t>Quercus</a:t>
            </a:r>
            <a:r>
              <a:rPr lang="en-US" altLang="en-US" sz="1200" i="1" dirty="0" smtClean="0"/>
              <a:t> </a:t>
            </a:r>
            <a:r>
              <a:rPr lang="en-US" altLang="en-US" sz="1200" i="1" dirty="0" err="1" smtClean="0"/>
              <a:t>petraea</a:t>
            </a:r>
            <a:r>
              <a:rPr lang="en-US" altLang="en-US" sz="1200" i="1" dirty="0" smtClean="0"/>
              <a:t> </a:t>
            </a:r>
            <a:r>
              <a:rPr lang="en-US" altLang="en-US" sz="1200" dirty="0" smtClean="0"/>
              <a:t>(durmast oak), and </a:t>
            </a:r>
            <a:r>
              <a:rPr lang="en-US" altLang="en-US" sz="1200" i="1" dirty="0" err="1" smtClean="0"/>
              <a:t>Pinus</a:t>
            </a:r>
            <a:r>
              <a:rPr lang="en-US" altLang="en-US" sz="1200" i="1" dirty="0" smtClean="0"/>
              <a:t> </a:t>
            </a:r>
            <a:r>
              <a:rPr lang="en-US" altLang="en-US" sz="1200" dirty="0" smtClean="0"/>
              <a:t>spp. (pine)</a:t>
            </a:r>
          </a:p>
          <a:p>
            <a:pPr eaLnBrk="1" hangingPunct="1">
              <a:lnSpc>
                <a:spcPct val="80000"/>
              </a:lnSpc>
              <a:spcBef>
                <a:spcPct val="0"/>
              </a:spcBef>
            </a:pPr>
            <a:endParaRPr lang="en-US" altLang="en-US" sz="1200" dirty="0" smtClean="0"/>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Information sources: 13, 16</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AD36AA6-674C-4930-A780-5F9EEACC0F3B}"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200" dirty="0" smtClean="0"/>
              <a:t>Most damage occurs from larval feeding. Larvae prefer to feed on young leaves and shoots, but can also feed on stalks, bolls, buds and fruit. Larval gnawing can expose plant tissues making the host much more susceptible to disease. The Egyptian cotton worm can cause </a:t>
            </a:r>
            <a:r>
              <a:rPr lang="en-US" altLang="en-US" sz="1200" dirty="0" err="1" smtClean="0"/>
              <a:t>skeletonization</a:t>
            </a:r>
            <a:r>
              <a:rPr lang="en-US" altLang="en-US" sz="1200" dirty="0" smtClean="0"/>
              <a:t> and intense scaring of plant tissues. Older instars will chew large holes or completely defoliate plants. </a:t>
            </a:r>
          </a:p>
          <a:p>
            <a:pPr eaLnBrk="1" hangingPunct="1">
              <a:lnSpc>
                <a:spcPct val="80000"/>
              </a:lnSpc>
              <a:spcBef>
                <a:spcPct val="0"/>
              </a:spcBef>
            </a:pPr>
            <a:endParaRPr lang="en-US" altLang="en-US" sz="1200" dirty="0" smtClean="0"/>
          </a:p>
          <a:p>
            <a:pPr>
              <a:lnSpc>
                <a:spcPct val="80000"/>
              </a:lnSpc>
            </a:pPr>
            <a:r>
              <a:rPr lang="en-US" altLang="en-US" sz="1200" dirty="0" smtClean="0"/>
              <a:t>On cotton, leaves are heavily attacked and bolls have large holes in them from which yellowish-green to dark-green larval excrement protrudes. </a:t>
            </a:r>
          </a:p>
          <a:p>
            <a:pPr>
              <a:lnSpc>
                <a:spcPct val="80000"/>
              </a:lnSpc>
            </a:pPr>
            <a:r>
              <a:rPr lang="en-US" altLang="en-US" sz="1200" dirty="0" smtClean="0"/>
              <a:t>On tobacco, leaves develop irregular, brownish-red patches and the stem base may be gnawed off. </a:t>
            </a:r>
          </a:p>
          <a:p>
            <a:pPr>
              <a:lnSpc>
                <a:spcPct val="80000"/>
              </a:lnSpc>
            </a:pPr>
            <a:r>
              <a:rPr lang="en-US" altLang="en-US" sz="1200" dirty="0" smtClean="0"/>
              <a:t>On maize, the stems are often mined and young grains in the ear may be injured. </a:t>
            </a:r>
          </a:p>
          <a:p>
            <a:pPr eaLnBrk="1" hangingPunct="1">
              <a:lnSpc>
                <a:spcPct val="80000"/>
              </a:lnSpc>
              <a:spcBef>
                <a:spcPct val="0"/>
              </a:spcBef>
            </a:pPr>
            <a:endParaRPr lang="en-US" altLang="en-US" sz="1200" dirty="0" smtClean="0"/>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Information sources: 3, 16</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61DA4ADE-8637-4680-8396-12682E1F936C}"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200" dirty="0" smtClean="0"/>
              <a:t>Adult moths are difficult to distinguish visually from related species. The Egyptian cotton worm is a grey-brown moth with specific variegated patterns on the forewings. Hindwings are a pale white color. The body is 15-20mm (0.6–0.8in) long and the wingspan is 30-38mm (1.18 -1.5in). </a:t>
            </a:r>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Information sources: 7</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E1DC72E6-3049-496F-9931-6FAFC2A954DD}"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Many of the species of </a:t>
            </a:r>
            <a:r>
              <a:rPr lang="en-US" altLang="en-US" i="1" dirty="0" err="1" smtClean="0"/>
              <a:t>Spodoptera</a:t>
            </a:r>
            <a:r>
              <a:rPr lang="en-US" altLang="en-US" i="1" dirty="0" smtClean="0"/>
              <a:t> </a:t>
            </a:r>
            <a:r>
              <a:rPr lang="en-US" altLang="en-US" dirty="0" smtClean="0"/>
              <a:t>look very similar so identification is difficult. </a:t>
            </a:r>
            <a:r>
              <a:rPr lang="en-US" altLang="en-US" i="1" dirty="0" smtClean="0"/>
              <a:t>S. </a:t>
            </a:r>
            <a:r>
              <a:rPr lang="en-US" altLang="en-US" i="1" dirty="0" err="1" smtClean="0"/>
              <a:t>littoralis</a:t>
            </a:r>
            <a:r>
              <a:rPr lang="en-US" altLang="en-US" i="1" dirty="0" smtClean="0"/>
              <a:t> </a:t>
            </a:r>
            <a:r>
              <a:rPr lang="en-US" altLang="en-US" dirty="0" smtClean="0"/>
              <a:t>is often confused with </a:t>
            </a:r>
            <a:r>
              <a:rPr lang="en-US" altLang="en-US" i="1" dirty="0" smtClean="0"/>
              <a:t>S. </a:t>
            </a:r>
            <a:r>
              <a:rPr lang="en-US" altLang="en-US" i="1" dirty="0" err="1" smtClean="0"/>
              <a:t>litura</a:t>
            </a:r>
            <a:r>
              <a:rPr lang="en-US" altLang="en-US" i="1" dirty="0" smtClean="0"/>
              <a:t>, </a:t>
            </a:r>
            <a:r>
              <a:rPr lang="en-US" altLang="en-US" dirty="0" smtClean="0"/>
              <a:t>but both are not established in the continental United States. Dissection and examination of adult genitalia is the only method for identification. Other lookalikes include </a:t>
            </a:r>
            <a:r>
              <a:rPr lang="en-US" altLang="en-US" i="1" dirty="0" smtClean="0"/>
              <a:t>S. </a:t>
            </a:r>
            <a:r>
              <a:rPr lang="en-US" altLang="en-US" i="1" dirty="0" err="1" smtClean="0"/>
              <a:t>dolichos</a:t>
            </a:r>
            <a:r>
              <a:rPr lang="en-US" altLang="en-US" i="1" dirty="0" smtClean="0"/>
              <a:t>, S. </a:t>
            </a:r>
            <a:r>
              <a:rPr lang="en-US" altLang="en-US" i="1" dirty="0" err="1" smtClean="0"/>
              <a:t>latifascia</a:t>
            </a:r>
            <a:r>
              <a:rPr lang="en-US" altLang="en-US" i="1" dirty="0" smtClean="0"/>
              <a:t>, S. </a:t>
            </a:r>
            <a:r>
              <a:rPr lang="en-US" altLang="en-US" i="1" dirty="0" err="1" smtClean="0"/>
              <a:t>ornithogalli</a:t>
            </a:r>
            <a:r>
              <a:rPr lang="en-US" altLang="en-US" i="1" dirty="0" smtClean="0"/>
              <a:t>, </a:t>
            </a:r>
            <a:r>
              <a:rPr lang="en-US" altLang="en-US" dirty="0" smtClean="0"/>
              <a:t>and </a:t>
            </a:r>
            <a:r>
              <a:rPr lang="en-US" altLang="en-US" i="1" dirty="0" smtClean="0"/>
              <a:t>S. </a:t>
            </a:r>
            <a:r>
              <a:rPr lang="en-US" altLang="en-US" i="1" dirty="0" err="1" smtClean="0"/>
              <a:t>pulchella</a:t>
            </a:r>
            <a:r>
              <a:rPr lang="en-US" altLang="en-US" i="1" dirty="0" smtClean="0"/>
              <a:t>. </a:t>
            </a:r>
            <a:endParaRPr lang="en-US" altLang="en-US" dirty="0" smtClean="0"/>
          </a:p>
          <a:p>
            <a:pPr eaLnBrk="1" hangingPunct="1">
              <a:spcBef>
                <a:spcPct val="0"/>
              </a:spcBef>
            </a:pPr>
            <a:endParaRPr lang="en-US" altLang="en-US" dirty="0" smtClean="0"/>
          </a:p>
          <a:p>
            <a:r>
              <a:rPr lang="en-US" altLang="en-US" i="1" dirty="0" smtClean="0"/>
              <a:t>S. </a:t>
            </a:r>
            <a:r>
              <a:rPr lang="en-US" altLang="en-US" i="1" dirty="0" err="1" smtClean="0"/>
              <a:t>latifascia</a:t>
            </a:r>
            <a:r>
              <a:rPr lang="en-US" altLang="en-US" i="1" dirty="0" smtClean="0"/>
              <a:t> </a:t>
            </a:r>
            <a:r>
              <a:rPr lang="en-US" altLang="en-US" dirty="0" smtClean="0"/>
              <a:t>–In U.S. </a:t>
            </a:r>
            <a:r>
              <a:rPr lang="en-US" altLang="en-US" i="1" dirty="0" smtClean="0"/>
              <a:t>S. </a:t>
            </a:r>
            <a:r>
              <a:rPr lang="en-US" altLang="en-US" i="1" dirty="0" err="1" smtClean="0"/>
              <a:t>latifascia</a:t>
            </a:r>
            <a:r>
              <a:rPr lang="en-US" altLang="en-US" i="1" dirty="0" smtClean="0"/>
              <a:t> </a:t>
            </a:r>
            <a:r>
              <a:rPr lang="en-US" altLang="en-US" dirty="0" smtClean="0"/>
              <a:t>is distributed in the Southeast </a:t>
            </a:r>
          </a:p>
          <a:p>
            <a:endParaRPr lang="en-US" altLang="en-US" dirty="0" smtClean="0"/>
          </a:p>
          <a:p>
            <a:r>
              <a:rPr lang="en-US" altLang="en-US" i="1" dirty="0" smtClean="0"/>
              <a:t>S. </a:t>
            </a:r>
            <a:r>
              <a:rPr lang="en-US" altLang="en-US" i="1" dirty="0" err="1" smtClean="0"/>
              <a:t>ornithogalli</a:t>
            </a:r>
            <a:r>
              <a:rPr lang="en-US" altLang="en-US" i="1" dirty="0" smtClean="0"/>
              <a:t> </a:t>
            </a:r>
            <a:r>
              <a:rPr lang="en-US" altLang="en-US" dirty="0" smtClean="0"/>
              <a:t>– widely distributed across U.S.</a:t>
            </a:r>
          </a:p>
          <a:p>
            <a:endParaRPr lang="en-US" altLang="en-US" dirty="0" smtClean="0"/>
          </a:p>
          <a:p>
            <a:pPr eaLnBrk="1" hangingPunct="1">
              <a:spcBef>
                <a:spcPct val="0"/>
              </a:spcBef>
            </a:pPr>
            <a:r>
              <a:rPr lang="en-US" altLang="en-US" i="1" dirty="0" smtClean="0"/>
              <a:t>S. </a:t>
            </a:r>
            <a:r>
              <a:rPr lang="en-US" altLang="en-US" i="1" dirty="0" err="1" smtClean="0"/>
              <a:t>praefica</a:t>
            </a:r>
            <a:r>
              <a:rPr lang="en-US" altLang="en-US" dirty="0" smtClean="0"/>
              <a:t> – Distributed in western North America from Washington south to California and east to Kansas; also Alberta, Canada</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References: 1, 12</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E18286E-6F58-45A9-82F0-10B7E6E10AB6}"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200" dirty="0" smtClean="0"/>
              <a:t>Initially, pupae are green with a reddish color, but quickly turn dark reddish brown. Pupae are cylindrical and 14 to 20 x 5mm (approx. 9/16 to 13/16 x 3/16in). The last segment has two strong spines as indicated by the lower images on the slide. </a:t>
            </a:r>
          </a:p>
          <a:p>
            <a:pPr eaLnBrk="1" hangingPunct="1">
              <a:lnSpc>
                <a:spcPct val="80000"/>
              </a:lnSpc>
              <a:spcBef>
                <a:spcPct val="0"/>
              </a:spcBef>
            </a:pPr>
            <a:endParaRPr lang="en-US" altLang="en-US" sz="1200" dirty="0" smtClean="0"/>
          </a:p>
          <a:p>
            <a:pPr eaLnBrk="1" hangingPunct="1">
              <a:lnSpc>
                <a:spcPct val="80000"/>
              </a:lnSpc>
              <a:spcBef>
                <a:spcPct val="0"/>
              </a:spcBef>
            </a:pPr>
            <a:endParaRPr lang="en-US" altLang="en-US" sz="1200" dirty="0" smtClean="0"/>
          </a:p>
          <a:p>
            <a:pPr eaLnBrk="1" hangingPunct="1">
              <a:lnSpc>
                <a:spcPct val="80000"/>
              </a:lnSpc>
              <a:spcBef>
                <a:spcPct val="0"/>
              </a:spcBef>
            </a:pPr>
            <a:r>
              <a:rPr lang="en-US" altLang="en-US" sz="1200" dirty="0" smtClean="0"/>
              <a:t>Information sources: 11, 16</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B8980EE-4BFD-4FC7-B513-996E0EFB079F}"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77000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368545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173461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Click to edit Master text styles</a:t>
            </a:r>
          </a:p>
        </p:txBody>
      </p:sp>
    </p:spTree>
    <p:extLst>
      <p:ext uri="{BB962C8B-B14F-4D97-AF65-F5344CB8AC3E}">
        <p14:creationId xmlns:p14="http://schemas.microsoft.com/office/powerpoint/2010/main" val="489894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Click to 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197835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9888" y="498475"/>
            <a:ext cx="5895975" cy="4397375"/>
          </a:xfrm>
          <a:prstGeom prst="rect">
            <a:avLst/>
          </a:prstGeom>
          <a:noFill/>
          <a:ln w="38100">
            <a:solidFill>
              <a:srgbClr val="003366"/>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41200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061059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anose="020B0604020202020204" pitchFamily="34" charset="0"/>
              </a:defRPr>
            </a:lvl1pPr>
          </a:lstStyle>
          <a:p>
            <a:fld id="{36011AB2-0EA5-4FBD-9E12-C3A1D9BB4BEE}" type="datetimeFigureOut">
              <a:rPr lang="en-US" altLang="en-US"/>
              <a:pPr/>
              <a:t>1/30/2017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anose="020B0604020202020204" pitchFamily="34" charset="0"/>
              </a:defRPr>
            </a:lvl1pPr>
          </a:lstStyle>
          <a:p>
            <a:fld id="{5BEB60CA-1267-4E96-8750-D9642ACADCFB}" type="slidenum">
              <a:rPr lang="en-US" altLang="en-US"/>
              <a:pPr/>
              <a:t>‹#›</a:t>
            </a:fld>
            <a:endParaRPr lang="en-US" altLang="en-US"/>
          </a:p>
        </p:txBody>
      </p:sp>
    </p:spTree>
    <p:extLst>
      <p:ext uri="{BB962C8B-B14F-4D97-AF65-F5344CB8AC3E}">
        <p14:creationId xmlns:p14="http://schemas.microsoft.com/office/powerpoint/2010/main" val="841593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599700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3649189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344441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148852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Click to edit Master text styles</a:t>
            </a:r>
          </a:p>
        </p:txBody>
      </p:sp>
    </p:spTree>
    <p:extLst>
      <p:ext uri="{BB962C8B-B14F-4D97-AF65-F5344CB8AC3E}">
        <p14:creationId xmlns:p14="http://schemas.microsoft.com/office/powerpoint/2010/main" val="814020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Click to 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1396635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9888" y="498475"/>
            <a:ext cx="5895975" cy="4397375"/>
          </a:xfrm>
          <a:prstGeom prst="rect">
            <a:avLst/>
          </a:prstGeom>
          <a:noFill/>
          <a:ln w="38100">
            <a:solidFill>
              <a:srgbClr val="003366"/>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2548877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106463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anose="020B0604020202020204" pitchFamily="34" charset="0"/>
              </a:defRPr>
            </a:lvl1pPr>
          </a:lstStyle>
          <a:p>
            <a:fld id="{6DAC7044-6737-4BEC-917C-0EDC8B6EC630}" type="datetimeFigureOut">
              <a:rPr lang="en-US" altLang="en-US"/>
              <a:pPr/>
              <a:t>1/30/2017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anose="020B0604020202020204" pitchFamily="34" charset="0"/>
              </a:defRPr>
            </a:lvl1pPr>
          </a:lstStyle>
          <a:p>
            <a:fld id="{80775EE4-131E-4699-B942-41D3B61A641B}" type="slidenum">
              <a:rPr lang="en-US" altLang="en-US"/>
              <a:pPr/>
              <a:t>‹#›</a:t>
            </a:fld>
            <a:endParaRPr lang="en-US" altLang="en-US"/>
          </a:p>
        </p:txBody>
      </p:sp>
    </p:spTree>
    <p:extLst>
      <p:ext uri="{BB962C8B-B14F-4D97-AF65-F5344CB8AC3E}">
        <p14:creationId xmlns:p14="http://schemas.microsoft.com/office/powerpoint/2010/main" val="728180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603680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3345998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1434909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Click to edit Master text styles</a:t>
            </a:r>
          </a:p>
        </p:txBody>
      </p:sp>
    </p:spTree>
    <p:extLst>
      <p:ext uri="{BB962C8B-B14F-4D97-AF65-F5344CB8AC3E}">
        <p14:creationId xmlns:p14="http://schemas.microsoft.com/office/powerpoint/2010/main" val="1862911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Click to 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264822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201191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9888" y="498475"/>
            <a:ext cx="5895975" cy="4397375"/>
          </a:xfrm>
          <a:prstGeom prst="rect">
            <a:avLst/>
          </a:prstGeom>
          <a:noFill/>
          <a:ln w="38100">
            <a:solidFill>
              <a:srgbClr val="003366"/>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983639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089689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anose="020B0604020202020204" pitchFamily="34" charset="0"/>
              </a:defRPr>
            </a:lvl1pPr>
          </a:lstStyle>
          <a:p>
            <a:fld id="{1B84EE47-2D1E-428A-947E-B1DDE4A6FE11}" type="datetimeFigureOut">
              <a:rPr lang="en-US" altLang="en-US"/>
              <a:pPr/>
              <a:t>1/30/2017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anose="020B0604020202020204" pitchFamily="34" charset="0"/>
              </a:defRPr>
            </a:lvl1pPr>
          </a:lstStyle>
          <a:p>
            <a:fld id="{7F1E067E-B27F-45DC-824F-E6160C5E616D}" type="slidenum">
              <a:rPr lang="en-US" altLang="en-US"/>
              <a:pPr/>
              <a:t>‹#›</a:t>
            </a:fld>
            <a:endParaRPr lang="en-US" altLang="en-US"/>
          </a:p>
        </p:txBody>
      </p:sp>
    </p:spTree>
    <p:extLst>
      <p:ext uri="{BB962C8B-B14F-4D97-AF65-F5344CB8AC3E}">
        <p14:creationId xmlns:p14="http://schemas.microsoft.com/office/powerpoint/2010/main" val="1070006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78397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8548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307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33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8961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1344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5490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055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61058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Click to edit Master text styles</a:t>
            </a:r>
          </a:p>
        </p:txBody>
      </p:sp>
    </p:spTree>
    <p:extLst>
      <p:ext uri="{BB962C8B-B14F-4D97-AF65-F5344CB8AC3E}">
        <p14:creationId xmlns:p14="http://schemas.microsoft.com/office/powerpoint/2010/main" val="1490929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0"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2625410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p:nvPr>
        </p:nvSpPr>
        <p:spPr>
          <a:xfrm>
            <a:off x="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2677258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hoto slide">
    <p:spTree>
      <p:nvGrpSpPr>
        <p:cNvPr id="1" name=""/>
        <p:cNvGrpSpPr/>
        <p:nvPr/>
      </p:nvGrpSpPr>
      <p:grpSpPr>
        <a:xfrm>
          <a:off x="0" y="0"/>
          <a:ext cx="0" cy="0"/>
          <a:chOff x="0" y="0"/>
          <a:chExt cx="0" cy="0"/>
        </a:xfrm>
      </p:grpSpPr>
      <p:pic>
        <p:nvPicPr>
          <p:cNvPr id="4" name="Picture 3"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p:nvPr>
        </p:nvSpPr>
        <p:spPr>
          <a:xfrm>
            <a:off x="0"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7" name="Text Placeholder 5"/>
          <p:cNvSpPr>
            <a:spLocks noGrp="1"/>
          </p:cNvSpPr>
          <p:nvPr>
            <p:ph type="body" sz="quarter" idx="15"/>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Click to edit Master text styles</a:t>
            </a:r>
          </a:p>
        </p:txBody>
      </p:sp>
    </p:spTree>
    <p:extLst>
      <p:ext uri="{BB962C8B-B14F-4D97-AF65-F5344CB8AC3E}">
        <p14:creationId xmlns:p14="http://schemas.microsoft.com/office/powerpoint/2010/main" val="3353535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291565" y="4735407"/>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Click to 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0"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24709177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9888" y="498475"/>
            <a:ext cx="5895975" cy="4397375"/>
          </a:xfrm>
          <a:prstGeom prst="rect">
            <a:avLst/>
          </a:prstGeom>
          <a:noFill/>
          <a:ln w="38100">
            <a:solidFill>
              <a:srgbClr val="003366"/>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0"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2523930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rtlCol="0">
            <a:normAutofit/>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0"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709885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22024703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4122693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3621022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52682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smtClean="0"/>
              <a:t>Click to edit Master text styles</a:t>
            </a:r>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6" name="Text Placeholder 3"/>
          <p:cNvSpPr>
            <a:spLocks noGrp="1"/>
          </p:cNvSpPr>
          <p:nvPr>
            <p:ph type="body" sz="quarter" idx="10"/>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2738690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108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55497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928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53702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924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23479772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90292" y="237003"/>
            <a:ext cx="8363415" cy="7551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3"/>
          </p:nvPr>
        </p:nvSpPr>
        <p:spPr>
          <a:xfrm>
            <a:off x="901148" y="5452129"/>
            <a:ext cx="7315199" cy="501651"/>
          </a:xfrm>
          <a:prstGeom prst="rect">
            <a:avLst/>
          </a:prstGeom>
        </p:spPr>
        <p:txBody>
          <a:bodyPr/>
          <a:lstStyle>
            <a:lvl1pPr>
              <a:buFontTx/>
              <a:buNone/>
              <a:defRPr sz="12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378303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pic>
        <p:nvPicPr>
          <p:cNvPr id="4" name="Picture 1" descr="nationalquarantine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9888" y="498475"/>
            <a:ext cx="5895975" cy="4397375"/>
          </a:xfrm>
          <a:prstGeom prst="rect">
            <a:avLst/>
          </a:prstGeom>
          <a:noFill/>
          <a:ln w="38100">
            <a:solidFill>
              <a:srgbClr val="003366"/>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
        <p:nvSpPr>
          <p:cNvPr id="8" name="Text Placeholder 9"/>
          <p:cNvSpPr>
            <a:spLocks noGrp="1"/>
          </p:cNvSpPr>
          <p:nvPr>
            <p:ph type="body" sz="quarter" idx="14"/>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smtClean="0"/>
              <a:t>Click to edit Master text styles</a:t>
            </a:r>
          </a:p>
        </p:txBody>
      </p:sp>
      <p:sp>
        <p:nvSpPr>
          <p:cNvPr id="6" name="Text Placeholder 3"/>
          <p:cNvSpPr>
            <a:spLocks noGrp="1"/>
          </p:cNvSpPr>
          <p:nvPr>
            <p:ph type="body" sz="quarter" idx="10"/>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Tree>
    <p:extLst>
      <p:ext uri="{BB962C8B-B14F-4D97-AF65-F5344CB8AC3E}">
        <p14:creationId xmlns:p14="http://schemas.microsoft.com/office/powerpoint/2010/main" val="357508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pPr lvl="0"/>
            <a:r>
              <a:rPr lang="en-US" noProof="0" dirty="0" smtClean="0"/>
              <a:t>Click icon to add picture</a:t>
            </a:r>
            <a:endParaRPr lang="en-US" noProof="0" dirty="0"/>
          </a:p>
        </p:txBody>
      </p:sp>
      <p:sp>
        <p:nvSpPr>
          <p:cNvPr id="5" name="Text Placeholder 3"/>
          <p:cNvSpPr>
            <a:spLocks noGrp="1"/>
          </p:cNvSpPr>
          <p:nvPr>
            <p:ph type="body" sz="quarter" idx="10"/>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6" name="Text Placeholder 9"/>
          <p:cNvSpPr>
            <a:spLocks noGrp="1"/>
          </p:cNvSpPr>
          <p:nvPr>
            <p:ph type="body" sz="quarter" idx="14"/>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85279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anose="020B0604020202020204" pitchFamily="34" charset="0"/>
              </a:defRPr>
            </a:lvl1pPr>
          </a:lstStyle>
          <a:p>
            <a:fld id="{B922D2DE-B6E1-480F-822B-5A7C366B1709}" type="datetimeFigureOut">
              <a:rPr lang="en-US" altLang="en-US"/>
              <a:pPr/>
              <a:t>1/30/2017</a:t>
            </a:fld>
            <a:endParaRPr lang="en-US"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panose="020B0604020202020204" pitchFamily="34" charset="0"/>
              </a:defRPr>
            </a:lvl1pPr>
          </a:lstStyle>
          <a:p>
            <a:fld id="{6A158321-3A3A-46BD-9022-BAFDCF1C53DC}" type="slidenum">
              <a:rPr lang="en-US" altLang="en-US"/>
              <a:pPr/>
              <a:t>‹#›</a:t>
            </a:fld>
            <a:endParaRPr lang="en-US" altLang="en-US"/>
          </a:p>
        </p:txBody>
      </p:sp>
    </p:spTree>
    <p:extLst>
      <p:ext uri="{BB962C8B-B14F-4D97-AF65-F5344CB8AC3E}">
        <p14:creationId xmlns:p14="http://schemas.microsoft.com/office/powerpoint/2010/main" val="1242798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0410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4.jpeg"/><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fontAlgn="auto">
              <a:spcBef>
                <a:spcPct val="20000"/>
              </a:spcBef>
              <a:spcAft>
                <a:spcPts val="0"/>
              </a:spcAft>
              <a:defRPr/>
            </a:pPr>
            <a:endParaRPr lang="en-US" dirty="0">
              <a:solidFill>
                <a:schemeClr val="tx1"/>
              </a:solidFill>
              <a:latin typeface="+mn-lt"/>
              <a:ea typeface="+mn-ea"/>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9"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375" y="6108700"/>
            <a:ext cx="21002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76938"/>
            <a:ext cx="9117012" cy="52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338" r:id="rId4"/>
    <p:sldLayoutId id="2147484299" r:id="rId5"/>
    <p:sldLayoutId id="2147484339" r:id="rId6"/>
    <p:sldLayoutId id="2147484300" r:id="rId7"/>
    <p:sldLayoutId id="2147484340" r:id="rId8"/>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fontAlgn="auto">
              <a:spcBef>
                <a:spcPct val="20000"/>
              </a:spcBef>
              <a:spcAft>
                <a:spcPts val="0"/>
              </a:spcAft>
              <a:defRPr/>
            </a:pPr>
            <a:endParaRPr lang="en-US" dirty="0">
              <a:solidFill>
                <a:schemeClr val="tx1"/>
              </a:solidFill>
              <a:latin typeface="+mn-lt"/>
              <a:ea typeface="+mn-ea"/>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25"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41" r:id="rId4"/>
    <p:sldLayoutId id="2147484304" r:id="rId5"/>
    <p:sldLayoutId id="2147484342" r:id="rId6"/>
    <p:sldLayoutId id="2147484305" r:id="rId7"/>
    <p:sldLayoutId id="2147484343" r:id="rId8"/>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fontAlgn="auto">
              <a:spcBef>
                <a:spcPct val="20000"/>
              </a:spcBef>
              <a:spcAft>
                <a:spcPts val="0"/>
              </a:spcAft>
              <a:defRPr/>
            </a:pPr>
            <a:endParaRPr lang="en-US" dirty="0">
              <a:solidFill>
                <a:schemeClr val="tx1"/>
              </a:solidFill>
              <a:latin typeface="+mn-lt"/>
              <a:ea typeface="+mn-ea"/>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221"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2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44" r:id="rId4"/>
    <p:sldLayoutId id="2147484309" r:id="rId5"/>
    <p:sldLayoutId id="2147484345" r:id="rId6"/>
    <p:sldLayoutId id="2147484310" r:id="rId7"/>
    <p:sldLayoutId id="2147484346" r:id="rId8"/>
  </p:sldLayoutIdLst>
  <p:txStyles>
    <p:titleStyle>
      <a:lvl1pPr algn="ctr" rtl="0" eaLnBrk="0" fontAlgn="base" hangingPunct="0">
        <a:spcBef>
          <a:spcPct val="0"/>
        </a:spcBef>
        <a:spcAft>
          <a:spcPct val="0"/>
        </a:spcAft>
        <a:defRPr sz="4400" kern="1200">
          <a:solidFill>
            <a:schemeClr val="bg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0"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 Placeholder 10"/>
          <p:cNvSpPr txBox="1">
            <a:spLocks/>
          </p:cNvSpPr>
          <p:nvPr/>
        </p:nvSpPr>
        <p:spPr>
          <a:xfrm>
            <a:off x="0" y="6276975"/>
            <a:ext cx="6581775" cy="581025"/>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indent="-342900" fontAlgn="auto">
              <a:spcBef>
                <a:spcPct val="20000"/>
              </a:spcBef>
              <a:spcAft>
                <a:spcPts val="0"/>
              </a:spcAft>
              <a:defRPr/>
            </a:pPr>
            <a:endParaRPr lang="en-US" dirty="0">
              <a:solidFill>
                <a:schemeClr val="tx1"/>
              </a:solidFill>
              <a:latin typeface="+mn-lt"/>
              <a:ea typeface="+mn-ea"/>
            </a:endParaRPr>
          </a:p>
        </p:txBody>
      </p:sp>
      <p:sp>
        <p:nvSpPr>
          <p:cNvPr id="10" name="Rectangle 9"/>
          <p:cNvSpPr/>
          <p:nvPr/>
        </p:nvSpPr>
        <p:spPr>
          <a:xfrm>
            <a:off x="0" y="892175"/>
            <a:ext cx="9144000" cy="5965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17" name="Picture 11" descr="orange ifas log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319"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20" name="Text Placeholder 10"/>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47" r:id="rId4"/>
    <p:sldLayoutId id="2147484314" r:id="rId5"/>
    <p:sldLayoutId id="2147484348" r:id="rId6"/>
    <p:sldLayoutId id="2147484315" r:id="rId7"/>
    <p:sldLayoutId id="2147484349" r:id="rId8"/>
  </p:sldLayoutIdLst>
  <p:txStyles>
    <p:titleStyle>
      <a:lvl1pPr algn="ctr" rtl="0" eaLnBrk="0" fontAlgn="base" hangingPunct="0">
        <a:spcBef>
          <a:spcPct val="0"/>
        </a:spcBef>
        <a:spcAft>
          <a:spcPct val="0"/>
        </a:spcAft>
        <a:defRPr sz="4400" kern="1200">
          <a:solidFill>
            <a:schemeClr val="bg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Text Placeholder 2"/>
          <p:cNvSpPr>
            <a:spLocks noGrp="1"/>
          </p:cNvSpPr>
          <p:nvPr>
            <p:ph type="body" idx="1"/>
          </p:nvPr>
        </p:nvSpPr>
        <p:spPr bwMode="auto">
          <a:xfrm>
            <a:off x="457200" y="1600200"/>
            <a:ext cx="8229600"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7412" name="Picture 6" descr="orange ifas logo.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977063" y="6069013"/>
            <a:ext cx="21002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6988" y="5910263"/>
            <a:ext cx="9117012" cy="53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50" r:id="rId10"/>
    <p:sldLayoutId id="2147484325" r:id="rId11"/>
    <p:sldLayoutId id="2147484351" r:id="rId12"/>
    <p:sldLayoutId id="2147484326" r:id="rId13"/>
    <p:sldLayoutId id="2147484327" r:id="rId14"/>
    <p:sldLayoutId id="2147484328" r:id="rId15"/>
    <p:sldLayoutId id="2147484329" r:id="rId16"/>
  </p:sldLayoutIdLst>
  <p:txStyles>
    <p:titleStyle>
      <a:lvl1pPr algn="ctr" rtl="0" eaLnBrk="0" fontAlgn="base" hangingPunct="0">
        <a:spcBef>
          <a:spcPct val="0"/>
        </a:spcBef>
        <a:spcAft>
          <a:spcPct val="0"/>
        </a:spcAft>
        <a:defRPr sz="4400" kern="1200">
          <a:solidFill>
            <a:schemeClr val="bg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6" descr="Picture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33" charset="-128"/>
        </a:defRPr>
      </a:lvl1pPr>
      <a:lvl2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2pPr>
      <a:lvl3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3pPr>
      <a:lvl4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4pPr>
      <a:lvl5pPr algn="ctr" defTabSz="457200" rtl="0" eaLnBrk="0" fontAlgn="base" hangingPunct="0">
        <a:spcBef>
          <a:spcPct val="0"/>
        </a:spcBef>
        <a:spcAft>
          <a:spcPct val="0"/>
        </a:spcAft>
        <a:defRPr sz="4400">
          <a:solidFill>
            <a:schemeClr val="tx1"/>
          </a:solidFill>
          <a:latin typeface="Calibri" pitchFamily="33" charset="0"/>
          <a:ea typeface="MS PGothic" panose="020B0600070205080204" pitchFamily="34" charset="-128"/>
          <a:cs typeface="ＭＳ Ｐゴシック" pitchFamily="33" charset="-128"/>
        </a:defRPr>
      </a:lvl5pPr>
      <a:lvl6pPr marL="4572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3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50.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50.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3.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457200" y="1066800"/>
            <a:ext cx="8458200" cy="4419600"/>
          </a:xfrm>
        </p:spPr>
        <p:txBody>
          <a:bodyPr/>
          <a:lstStyle/>
          <a:p>
            <a:pPr eaLnBrk="1" hangingPunct="1"/>
            <a:r>
              <a:rPr lang="en-US" altLang="en-US" sz="6600" smtClean="0"/>
              <a:t>Egyptian cotton worm</a:t>
            </a:r>
            <a:br>
              <a:rPr lang="en-US" altLang="en-US" sz="6600" smtClean="0"/>
            </a:br>
            <a:r>
              <a:rPr lang="en-US" altLang="en-US" sz="5400" i="1" smtClean="0"/>
              <a:t>Spodoptera littoralis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a:xfrm>
            <a:off x="4572000" y="76200"/>
            <a:ext cx="4114800" cy="1143000"/>
          </a:xfrm>
        </p:spPr>
        <p:txBody>
          <a:bodyPr/>
          <a:lstStyle/>
          <a:p>
            <a:pPr eaLnBrk="1" hangingPunct="1"/>
            <a:r>
              <a:rPr lang="en-US" altLang="en-US" smtClean="0"/>
              <a:t>Identification</a:t>
            </a:r>
          </a:p>
        </p:txBody>
      </p:sp>
      <p:sp>
        <p:nvSpPr>
          <p:cNvPr id="40962" name="Content Placeholder 1"/>
          <p:cNvSpPr>
            <a:spLocks noGrp="1"/>
          </p:cNvSpPr>
          <p:nvPr>
            <p:ph idx="1"/>
          </p:nvPr>
        </p:nvSpPr>
        <p:spPr>
          <a:xfrm>
            <a:off x="4724400" y="1219200"/>
            <a:ext cx="4267200" cy="4648200"/>
          </a:xfrm>
        </p:spPr>
        <p:txBody>
          <a:bodyPr/>
          <a:lstStyle/>
          <a:p>
            <a:pPr eaLnBrk="1" hangingPunct="1">
              <a:lnSpc>
                <a:spcPct val="80000"/>
              </a:lnSpc>
            </a:pPr>
            <a:r>
              <a:rPr lang="en-US" altLang="en-US" sz="2700" smtClean="0"/>
              <a:t>Larvae</a:t>
            </a:r>
          </a:p>
          <a:p>
            <a:pPr lvl="1" eaLnBrk="1" hangingPunct="1">
              <a:lnSpc>
                <a:spcPct val="80000"/>
              </a:lnSpc>
            </a:pPr>
            <a:r>
              <a:rPr lang="en-US" altLang="en-US" sz="2400" smtClean="0"/>
              <a:t>length of 40-45mm (1.57–1.77in) length</a:t>
            </a:r>
          </a:p>
          <a:p>
            <a:pPr lvl="1" eaLnBrk="1" hangingPunct="1">
              <a:lnSpc>
                <a:spcPct val="80000"/>
              </a:lnSpc>
            </a:pPr>
            <a:r>
              <a:rPr lang="en-US" altLang="en-US" sz="2400" smtClean="0"/>
              <a:t>Hairless</a:t>
            </a:r>
          </a:p>
          <a:p>
            <a:pPr lvl="1" eaLnBrk="1" hangingPunct="1">
              <a:lnSpc>
                <a:spcPct val="80000"/>
              </a:lnSpc>
            </a:pPr>
            <a:r>
              <a:rPr lang="en-US" altLang="en-US" sz="2400" smtClean="0"/>
              <a:t>Blackish-grey to dark-green, becoming reddish-brown or whitish-yellow</a:t>
            </a:r>
          </a:p>
          <a:p>
            <a:pPr lvl="1" eaLnBrk="1" hangingPunct="1">
              <a:lnSpc>
                <a:spcPct val="80000"/>
              </a:lnSpc>
            </a:pPr>
            <a:r>
              <a:rPr lang="en-US" altLang="en-US" sz="2400" smtClean="0"/>
              <a:t>sides of body with alternating dark and light longitudinal bands</a:t>
            </a:r>
          </a:p>
          <a:p>
            <a:pPr lvl="1" eaLnBrk="1" hangingPunct="1">
              <a:lnSpc>
                <a:spcPct val="80000"/>
              </a:lnSpc>
            </a:pPr>
            <a:r>
              <a:rPr lang="en-US" altLang="en-US" sz="2400" smtClean="0"/>
              <a:t>bright-yellow stripe along the length of the dorsal surface </a:t>
            </a:r>
          </a:p>
        </p:txBody>
      </p:sp>
      <p:sp>
        <p:nvSpPr>
          <p:cNvPr id="40963" name="TextBox 4"/>
          <p:cNvSpPr txBox="1">
            <a:spLocks noChangeArrowheads="1"/>
          </p:cNvSpPr>
          <p:nvPr/>
        </p:nvSpPr>
        <p:spPr bwMode="auto">
          <a:xfrm>
            <a:off x="0" y="6273800"/>
            <a:ext cx="617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t>Image credits: </a:t>
            </a:r>
          </a:p>
          <a:p>
            <a:pPr eaLnBrk="1" hangingPunct="1"/>
            <a:r>
              <a:rPr lang="en-US" altLang="en-US" sz="800"/>
              <a:t>Top – Forstwirtschaft, Bugwood.org, #0660005</a:t>
            </a:r>
          </a:p>
          <a:p>
            <a:pPr eaLnBrk="1" hangingPunct="1"/>
            <a:r>
              <a:rPr lang="en-US" altLang="en-US" sz="800"/>
              <a:t>Middle image - Merle Shepard, Gerald R.Carner, and P.A.C Ooi. Bugwood.org, #5368053</a:t>
            </a:r>
          </a:p>
          <a:p>
            <a:pPr eaLnBrk="1" hangingPunct="1"/>
            <a:r>
              <a:rPr lang="en-US" altLang="en-US" sz="800"/>
              <a:t>Bottom - K. Kiritani, Bugwood.org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6491"/>
          <a:stretch>
            <a:fillRect/>
          </a:stretch>
        </p:blipFill>
        <p:spPr bwMode="auto">
          <a:xfrm>
            <a:off x="311150" y="657225"/>
            <a:ext cx="2620963" cy="163512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t="16499" b="10068"/>
          <a:stretch>
            <a:fillRect/>
          </a:stretch>
        </p:blipFill>
        <p:spPr bwMode="auto">
          <a:xfrm>
            <a:off x="311150" y="2447925"/>
            <a:ext cx="4006850" cy="167005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t="14229" r="7570" b="18372"/>
          <a:stretch>
            <a:fillRect/>
          </a:stretch>
        </p:blipFill>
        <p:spPr bwMode="auto">
          <a:xfrm>
            <a:off x="333375" y="4267200"/>
            <a:ext cx="3919538" cy="19050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a:xfrm>
            <a:off x="457200" y="274638"/>
            <a:ext cx="4114800" cy="1143000"/>
          </a:xfrm>
        </p:spPr>
        <p:txBody>
          <a:bodyPr/>
          <a:lstStyle/>
          <a:p>
            <a:pPr eaLnBrk="1" hangingPunct="1"/>
            <a:r>
              <a:rPr lang="en-US" altLang="en-US" smtClean="0"/>
              <a:t>Identification</a:t>
            </a:r>
          </a:p>
        </p:txBody>
      </p:sp>
      <p:sp>
        <p:nvSpPr>
          <p:cNvPr id="43010" name="Content Placeholder 1"/>
          <p:cNvSpPr>
            <a:spLocks noGrp="1"/>
          </p:cNvSpPr>
          <p:nvPr>
            <p:ph idx="1"/>
          </p:nvPr>
        </p:nvSpPr>
        <p:spPr>
          <a:xfrm>
            <a:off x="304800" y="1371600"/>
            <a:ext cx="4495800" cy="4495800"/>
          </a:xfrm>
        </p:spPr>
        <p:txBody>
          <a:bodyPr/>
          <a:lstStyle/>
          <a:p>
            <a:pPr eaLnBrk="1" hangingPunct="1"/>
            <a:r>
              <a:rPr lang="en-US" altLang="en-US" smtClean="0"/>
              <a:t>Eggs</a:t>
            </a:r>
          </a:p>
          <a:p>
            <a:pPr lvl="1" eaLnBrk="1" hangingPunct="1"/>
            <a:r>
              <a:rPr lang="en-US" altLang="en-US" smtClean="0"/>
              <a:t>Spherical, flattened clusters</a:t>
            </a:r>
          </a:p>
          <a:p>
            <a:pPr lvl="1" eaLnBrk="1" hangingPunct="1"/>
            <a:r>
              <a:rPr lang="en-US" altLang="en-US" smtClean="0"/>
              <a:t>0.6mm (&lt; 0.02in) in diameter</a:t>
            </a:r>
          </a:p>
          <a:p>
            <a:pPr lvl="1" eaLnBrk="1" hangingPunct="1"/>
            <a:r>
              <a:rPr lang="en-US" altLang="en-US" smtClean="0"/>
              <a:t>Clusters of 100-300 eggs</a:t>
            </a:r>
          </a:p>
          <a:p>
            <a:pPr lvl="1" eaLnBrk="1" hangingPunct="1"/>
            <a:r>
              <a:rPr lang="en-US" altLang="en-US" smtClean="0"/>
              <a:t>Covered in hairy, pale orange, light yellow or pink scales</a:t>
            </a:r>
          </a:p>
        </p:txBody>
      </p:sp>
      <p:sp>
        <p:nvSpPr>
          <p:cNvPr id="43011" name="TextBox 3"/>
          <p:cNvSpPr txBox="1">
            <a:spLocks noChangeArrowheads="1"/>
          </p:cNvSpPr>
          <p:nvPr/>
        </p:nvSpPr>
        <p:spPr bwMode="auto">
          <a:xfrm>
            <a:off x="0" y="62738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t>Image credits:  </a:t>
            </a:r>
          </a:p>
          <a:p>
            <a:pPr eaLnBrk="1" hangingPunct="1"/>
            <a:r>
              <a:rPr lang="en-US" altLang="en-US" sz="800"/>
              <a:t>upper image- Eggs covered with hairy scales (Merle Shepard, Gerald R.Carner, and P.A.C Ooi, Insects and their Natural Enemies Associated with Vegetables and Soybean in Southeast Asia, Bugwood.org)</a:t>
            </a:r>
          </a:p>
          <a:p>
            <a:pPr eaLnBrk="1" hangingPunct="1"/>
            <a:r>
              <a:rPr lang="en-US" altLang="en-US" sz="800"/>
              <a:t>bottom image - Emerging larvae (Amy Carmichael, Queensland University of Technology, PaDIL)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t="8046" b="4373"/>
          <a:stretch>
            <a:fillRect/>
          </a:stretch>
        </p:blipFill>
        <p:spPr bwMode="auto">
          <a:xfrm>
            <a:off x="5918200" y="685800"/>
            <a:ext cx="2603500" cy="23622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94388" y="3276600"/>
            <a:ext cx="2625725" cy="254952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a:xfrm>
            <a:off x="457200" y="0"/>
            <a:ext cx="8229600" cy="1143000"/>
          </a:xfrm>
        </p:spPr>
        <p:txBody>
          <a:bodyPr/>
          <a:lstStyle/>
          <a:p>
            <a:pPr eaLnBrk="1" hangingPunct="1"/>
            <a:r>
              <a:rPr lang="en-US" altLang="en-US" smtClean="0"/>
              <a:t>Life cycle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24446" t="23553" r="19032" b="7532"/>
          <a:stretch>
            <a:fillRect/>
          </a:stretch>
        </p:blipFill>
        <p:spPr bwMode="auto">
          <a:xfrm>
            <a:off x="3460750" y="1036638"/>
            <a:ext cx="2400300" cy="1951037"/>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b="7945"/>
          <a:stretch>
            <a:fillRect/>
          </a:stretch>
        </p:blipFill>
        <p:spPr bwMode="auto">
          <a:xfrm>
            <a:off x="6400800" y="2093913"/>
            <a:ext cx="2590800" cy="159067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7075" y="3962400"/>
            <a:ext cx="2609850" cy="18288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b="11133"/>
          <a:stretch>
            <a:fillRect/>
          </a:stretch>
        </p:blipFill>
        <p:spPr bwMode="auto">
          <a:xfrm>
            <a:off x="307975" y="2157413"/>
            <a:ext cx="2387600" cy="1589087"/>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10" name="Up Arrow 9"/>
          <p:cNvSpPr/>
          <p:nvPr/>
        </p:nvSpPr>
        <p:spPr>
          <a:xfrm rot="3123663">
            <a:off x="2506662" y="1222376"/>
            <a:ext cx="80962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1" name="Up Arrow 10"/>
          <p:cNvSpPr/>
          <p:nvPr/>
        </p:nvSpPr>
        <p:spPr>
          <a:xfrm rot="14058293">
            <a:off x="6160293" y="4056857"/>
            <a:ext cx="811213"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2" name="Up Arrow 11"/>
          <p:cNvSpPr/>
          <p:nvPr/>
        </p:nvSpPr>
        <p:spPr>
          <a:xfrm rot="19068428">
            <a:off x="2284413" y="3906838"/>
            <a:ext cx="811212"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 name="Up Arrow 12"/>
          <p:cNvSpPr/>
          <p:nvPr/>
        </p:nvSpPr>
        <p:spPr>
          <a:xfrm rot="7435788">
            <a:off x="5998369" y="1096169"/>
            <a:ext cx="811212"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5066" name="TextBox 13"/>
          <p:cNvSpPr txBox="1">
            <a:spLocks noChangeArrowheads="1"/>
          </p:cNvSpPr>
          <p:nvPr/>
        </p:nvSpPr>
        <p:spPr bwMode="auto">
          <a:xfrm>
            <a:off x="3900488" y="301783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t>4 days</a:t>
            </a:r>
          </a:p>
        </p:txBody>
      </p:sp>
      <p:sp>
        <p:nvSpPr>
          <p:cNvPr id="45067" name="TextBox 15"/>
          <p:cNvSpPr txBox="1">
            <a:spLocks noChangeArrowheads="1"/>
          </p:cNvSpPr>
          <p:nvPr/>
        </p:nvSpPr>
        <p:spPr bwMode="auto">
          <a:xfrm>
            <a:off x="3886200" y="5859463"/>
            <a:ext cx="1333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t>8 - 27 days</a:t>
            </a:r>
          </a:p>
        </p:txBody>
      </p:sp>
      <p:sp>
        <p:nvSpPr>
          <p:cNvPr id="45068" name="TextBox 16"/>
          <p:cNvSpPr txBox="1">
            <a:spLocks noChangeArrowheads="1"/>
          </p:cNvSpPr>
          <p:nvPr/>
        </p:nvSpPr>
        <p:spPr bwMode="auto">
          <a:xfrm>
            <a:off x="685800" y="3897313"/>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t>5  - 10 days</a:t>
            </a:r>
          </a:p>
        </p:txBody>
      </p:sp>
      <p:sp>
        <p:nvSpPr>
          <p:cNvPr id="45069" name="TextBox 17"/>
          <p:cNvSpPr txBox="1">
            <a:spLocks noChangeArrowheads="1"/>
          </p:cNvSpPr>
          <p:nvPr/>
        </p:nvSpPr>
        <p:spPr bwMode="auto">
          <a:xfrm>
            <a:off x="0" y="6372225"/>
            <a:ext cx="7696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800"/>
              <a:t>Image credit:  Adult: Bernard Fransen, Bugwood.org #5140026 Egg mass: O. Heikinheimo, Bugwood.org #06600064</a:t>
            </a:r>
          </a:p>
          <a:p>
            <a:pPr>
              <a:spcBef>
                <a:spcPct val="20000"/>
              </a:spcBef>
              <a:buFont typeface="Arial" panose="020B0604020202020204" pitchFamily="34" charset="0"/>
              <a:buChar char="•"/>
            </a:pPr>
            <a:r>
              <a:rPr lang="de-DE" altLang="en-US" sz="800"/>
              <a:t>Larva Biologische Bundesanstalt für Land- und Forstwirtschaft, Bugwood.org  #0660005 Pupa: Wolfgang  Wagner http://www.pyrgus.de/Spodoptera_littoralis_en.html</a:t>
            </a:r>
          </a:p>
        </p:txBody>
      </p:sp>
      <p:cxnSp>
        <p:nvCxnSpPr>
          <p:cNvPr id="16" name="Straight Arrow Connector 15"/>
          <p:cNvCxnSpPr>
            <a:cxnSpLocks noChangeShapeType="1"/>
          </p:cNvCxnSpPr>
          <p:nvPr/>
        </p:nvCxnSpPr>
        <p:spPr bwMode="auto">
          <a:xfrm>
            <a:off x="4076700" y="1989138"/>
            <a:ext cx="457200" cy="76200"/>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5071" name="TextBox 13"/>
          <p:cNvSpPr txBox="1">
            <a:spLocks noChangeArrowheads="1"/>
          </p:cNvSpPr>
          <p:nvPr/>
        </p:nvSpPr>
        <p:spPr bwMode="auto">
          <a:xfrm>
            <a:off x="7048500" y="3776663"/>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a:t>10 - 35 days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76200"/>
            <a:ext cx="8229600" cy="1143000"/>
          </a:xfrm>
        </p:spPr>
        <p:txBody>
          <a:bodyPr/>
          <a:lstStyle/>
          <a:p>
            <a:pPr eaLnBrk="1" hangingPunct="1"/>
            <a:r>
              <a:rPr lang="en-US" altLang="en-US" smtClean="0"/>
              <a:t>Hibernation and Dispersal</a:t>
            </a:r>
          </a:p>
        </p:txBody>
      </p:sp>
      <p:sp>
        <p:nvSpPr>
          <p:cNvPr id="47106" name="Subtitle 2"/>
          <p:cNvSpPr>
            <a:spLocks noGrp="1"/>
          </p:cNvSpPr>
          <p:nvPr>
            <p:ph idx="1"/>
          </p:nvPr>
        </p:nvSpPr>
        <p:spPr>
          <a:xfrm>
            <a:off x="457200" y="1295400"/>
            <a:ext cx="8686800" cy="4800600"/>
          </a:xfrm>
        </p:spPr>
        <p:txBody>
          <a:bodyPr/>
          <a:lstStyle/>
          <a:p>
            <a:pPr eaLnBrk="1" hangingPunct="1"/>
            <a:r>
              <a:rPr lang="en-US" altLang="en-US" sz="3000" smtClean="0"/>
              <a:t>Moths can fly and disperse up to 1.5km to new hosts.</a:t>
            </a:r>
          </a:p>
          <a:p>
            <a:pPr eaLnBrk="1" hangingPunct="1"/>
            <a:r>
              <a:rPr lang="en-US" altLang="en-US" sz="3000" smtClean="0"/>
              <a:t>In warm climates, up to 8-9 generations are possible per year. </a:t>
            </a:r>
          </a:p>
          <a:p>
            <a:pPr eaLnBrk="1" hangingPunct="1"/>
            <a:r>
              <a:rPr lang="en-US" altLang="en-US" sz="3000" smtClean="0"/>
              <a:t>Overwinters as pupa in</a:t>
            </a:r>
            <a:br>
              <a:rPr lang="en-US" altLang="en-US" sz="3000" smtClean="0"/>
            </a:br>
            <a:r>
              <a:rPr lang="en-US" altLang="en-US" sz="3000" smtClean="0"/>
              <a:t>the soil.</a:t>
            </a:r>
          </a:p>
        </p:txBody>
      </p:sp>
      <p:sp>
        <p:nvSpPr>
          <p:cNvPr id="47107" name="TextBox 5"/>
          <p:cNvSpPr txBox="1">
            <a:spLocks noChangeArrowheads="1"/>
          </p:cNvSpPr>
          <p:nvPr/>
        </p:nvSpPr>
        <p:spPr bwMode="auto">
          <a:xfrm>
            <a:off x="76200" y="6396038"/>
            <a:ext cx="510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t>Image credits:Bernard Fransen, Bugwood.org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76600"/>
            <a:ext cx="4114800" cy="2233613"/>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228600"/>
            <a:ext cx="4114800" cy="1143000"/>
          </a:xfrm>
        </p:spPr>
        <p:txBody>
          <a:bodyPr/>
          <a:lstStyle/>
          <a:p>
            <a:pPr eaLnBrk="1" hangingPunct="1"/>
            <a:r>
              <a:rPr lang="en-US" altLang="en-US" smtClean="0"/>
              <a:t>Monitoring</a:t>
            </a:r>
          </a:p>
        </p:txBody>
      </p:sp>
      <p:sp>
        <p:nvSpPr>
          <p:cNvPr id="49154" name="TextBox 3"/>
          <p:cNvSpPr txBox="1">
            <a:spLocks noChangeArrowheads="1"/>
          </p:cNvSpPr>
          <p:nvPr/>
        </p:nvSpPr>
        <p:spPr bwMode="auto">
          <a:xfrm>
            <a:off x="0" y="6372225"/>
            <a:ext cx="6248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t>Image credit: </a:t>
            </a:r>
          </a:p>
          <a:p>
            <a:pPr>
              <a:spcBef>
                <a:spcPct val="20000"/>
              </a:spcBef>
              <a:buFont typeface="Arial" panose="020B0604020202020204" pitchFamily="34" charset="0"/>
              <a:buChar char="•"/>
            </a:pPr>
            <a:r>
              <a:rPr lang="en-US" altLang="en-US" sz="800"/>
              <a:t>Bottom right: Andrew Derksen, USDA-APHIS, Bugwood.org #5440169. Left and top right: J. Brambila (USDA/APHIS/PPQ Eastern Region) and R. Meagher (USDA/ARS/CMAVE)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4038" y="381000"/>
            <a:ext cx="2014537" cy="2560638"/>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r="9978"/>
          <a:stretch>
            <a:fillRect/>
          </a:stretch>
        </p:blipFill>
        <p:spPr bwMode="auto">
          <a:xfrm>
            <a:off x="5105400" y="3173413"/>
            <a:ext cx="3073400" cy="2560637"/>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376363"/>
            <a:ext cx="3186113" cy="3592512"/>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49158" name="Rectangle 1"/>
          <p:cNvSpPr>
            <a:spLocks noChangeArrowheads="1"/>
          </p:cNvSpPr>
          <p:nvPr/>
        </p:nvSpPr>
        <p:spPr bwMode="auto">
          <a:xfrm>
            <a:off x="1143000" y="5086350"/>
            <a:ext cx="342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Plastic bucket trap cut in half to show its interior.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28600"/>
            <a:ext cx="4495800" cy="1143000"/>
          </a:xfrm>
        </p:spPr>
        <p:txBody>
          <a:bodyPr/>
          <a:lstStyle/>
          <a:p>
            <a:pPr eaLnBrk="1" hangingPunct="1"/>
            <a:r>
              <a:rPr lang="en-US" altLang="en-US" smtClean="0"/>
              <a:t>Chemical Control</a:t>
            </a:r>
          </a:p>
        </p:txBody>
      </p:sp>
      <p:sp>
        <p:nvSpPr>
          <p:cNvPr id="5" name="Content Placeholder 1"/>
          <p:cNvSpPr txBox="1">
            <a:spLocks/>
          </p:cNvSpPr>
          <p:nvPr/>
        </p:nvSpPr>
        <p:spPr>
          <a:xfrm>
            <a:off x="304800" y="1371600"/>
            <a:ext cx="4724400" cy="4495800"/>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n-US" sz="2800" dirty="0">
              <a:latin typeface="+mn-lt"/>
              <a:ea typeface="+mn-ea"/>
            </a:endParaRPr>
          </a:p>
        </p:txBody>
      </p:sp>
      <p:sp>
        <p:nvSpPr>
          <p:cNvPr id="51203" name="TextBox 5"/>
          <p:cNvSpPr txBox="1">
            <a:spLocks noChangeArrowheads="1"/>
          </p:cNvSpPr>
          <p:nvPr/>
        </p:nvSpPr>
        <p:spPr bwMode="auto">
          <a:xfrm>
            <a:off x="0" y="6396038"/>
            <a:ext cx="510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800"/>
              <a:t>Image credits: Todd Gilligan, LepIntercept, USDA APHIS ITP, Bugwood.org </a:t>
            </a:r>
          </a:p>
          <a:p>
            <a:pPr eaLnBrk="1" hangingPunct="1"/>
            <a:endParaRPr lang="en-US" altLang="en-US" sz="800"/>
          </a:p>
        </p:txBody>
      </p:sp>
      <p:sp>
        <p:nvSpPr>
          <p:cNvPr id="51204" name="Rectangle 1"/>
          <p:cNvSpPr>
            <a:spLocks noChangeArrowheads="1"/>
          </p:cNvSpPr>
          <p:nvPr/>
        </p:nvSpPr>
        <p:spPr bwMode="auto">
          <a:xfrm>
            <a:off x="754063" y="1371600"/>
            <a:ext cx="7543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3200"/>
              <a:t>Many populations of </a:t>
            </a:r>
            <a:r>
              <a:rPr lang="en-US" altLang="en-US" sz="3200" i="1"/>
              <a:t>S. littoralis </a:t>
            </a:r>
            <a:r>
              <a:rPr lang="en-US" altLang="en-US" sz="3200"/>
              <a:t>are extremely resistant to pesticides</a:t>
            </a:r>
          </a:p>
          <a:p>
            <a:pPr eaLnBrk="1" hangingPunct="1">
              <a:buFont typeface="Arial" panose="020B0604020202020204" pitchFamily="34" charset="0"/>
              <a:buChar char="•"/>
            </a:pPr>
            <a:r>
              <a:rPr lang="en-US" altLang="en-US" sz="3200"/>
              <a:t>Insect growth regulators are used against </a:t>
            </a:r>
            <a:r>
              <a:rPr lang="en-US" altLang="en-US" sz="3200" i="1"/>
              <a:t>Spodoptera </a:t>
            </a:r>
            <a:r>
              <a:rPr lang="en-US" altLang="en-US" sz="3200"/>
              <a:t>spp.</a:t>
            </a:r>
          </a:p>
          <a:p>
            <a:pPr eaLnBrk="1" hangingPunct="1">
              <a:buFont typeface="Arial" panose="020B0604020202020204" pitchFamily="34" charset="0"/>
              <a:buChar char="•"/>
            </a:pPr>
            <a:endParaRPr lang="en-US" altLang="en-US" sz="320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790950"/>
            <a:ext cx="6230938" cy="207645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638425" y="274638"/>
            <a:ext cx="6200775" cy="1143000"/>
          </a:xfrm>
        </p:spPr>
        <p:txBody>
          <a:bodyPr/>
          <a:lstStyle/>
          <a:p>
            <a:pPr eaLnBrk="1" hangingPunct="1"/>
            <a:r>
              <a:rPr lang="en-US" altLang="en-US" smtClean="0"/>
              <a:t>Biological Control</a:t>
            </a:r>
          </a:p>
        </p:txBody>
      </p:sp>
      <p:sp>
        <p:nvSpPr>
          <p:cNvPr id="53250" name="Content Placeholder 2"/>
          <p:cNvSpPr>
            <a:spLocks noGrp="1"/>
          </p:cNvSpPr>
          <p:nvPr>
            <p:ph idx="1"/>
          </p:nvPr>
        </p:nvSpPr>
        <p:spPr>
          <a:xfrm>
            <a:off x="2971800" y="1600200"/>
            <a:ext cx="5715000" cy="4525963"/>
          </a:xfrm>
        </p:spPr>
        <p:txBody>
          <a:bodyPr/>
          <a:lstStyle/>
          <a:p>
            <a:pPr eaLnBrk="1" hangingPunct="1"/>
            <a:r>
              <a:rPr lang="en-US" altLang="en-US" i="1" smtClean="0"/>
              <a:t>S. littoralis </a:t>
            </a:r>
            <a:r>
              <a:rPr lang="en-US" altLang="en-US" smtClean="0"/>
              <a:t>is resistant to many strains of </a:t>
            </a:r>
            <a:r>
              <a:rPr lang="en-US" altLang="en-US" i="1" smtClean="0"/>
              <a:t>Bacillus thuringiensis</a:t>
            </a:r>
            <a:r>
              <a:rPr lang="en-US" altLang="en-US" smtClean="0"/>
              <a:t>. </a:t>
            </a:r>
          </a:p>
          <a:p>
            <a:pPr eaLnBrk="1" hangingPunct="1"/>
            <a:r>
              <a:rPr lang="en-US" altLang="en-US" smtClean="0"/>
              <a:t>XenTari</a:t>
            </a:r>
            <a:r>
              <a:rPr lang="en-US" altLang="en-US" baseline="30000" smtClean="0"/>
              <a:t>® </a:t>
            </a:r>
            <a:r>
              <a:rPr lang="en-US" altLang="en-US" smtClean="0"/>
              <a:t>is particularly effective against </a:t>
            </a:r>
            <a:r>
              <a:rPr lang="en-US" altLang="en-US" i="1" smtClean="0"/>
              <a:t>S. littoralis</a:t>
            </a:r>
            <a:r>
              <a:rPr lang="en-US" altLang="en-US" smtClean="0"/>
              <a:t> larvae and is widely used in Spodoptera control. </a:t>
            </a:r>
            <a:endParaRPr lang="en-US" altLang="en-US" i="1" smtClean="0"/>
          </a:p>
        </p:txBody>
      </p:sp>
      <p:sp>
        <p:nvSpPr>
          <p:cNvPr id="53251" name="TextBox 3"/>
          <p:cNvSpPr txBox="1">
            <a:spLocks noChangeArrowheads="1"/>
          </p:cNvSpPr>
          <p:nvPr/>
        </p:nvSpPr>
        <p:spPr bwMode="auto">
          <a:xfrm>
            <a:off x="0" y="6273800"/>
            <a:ext cx="594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t>Image credit:</a:t>
            </a:r>
          </a:p>
          <a:p>
            <a:pPr eaLnBrk="1" hangingPunct="1"/>
            <a:r>
              <a:rPr lang="en-US" altLang="en-US" sz="800" i="1"/>
              <a:t>Bacillus thuringiensis: </a:t>
            </a:r>
            <a:r>
              <a:rPr lang="en-US" altLang="en-US" sz="800"/>
              <a:t>Dr. Sahay, wikimedia.com creative commons</a:t>
            </a:r>
            <a:endParaRPr lang="en-US" altLang="en-US" sz="800" i="1"/>
          </a:p>
          <a:p>
            <a:pPr eaLnBrk="1" hangingPunct="1"/>
            <a:r>
              <a:rPr lang="en-US" altLang="en-US" sz="800"/>
              <a:t>Nematodes:  Tesfamariam Mengistu, Department of Entomology and Nematology, University of Florida</a:t>
            </a:r>
          </a:p>
          <a:p>
            <a:pPr eaLnBrk="1" hangingPunct="1"/>
            <a:r>
              <a:rPr lang="en-US" altLang="en-US" sz="800"/>
              <a:t>Mites: Lance Osborne, Mid-Florida Research and Education Center, University of Florida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l="9962" t="10858" r="12234"/>
          <a:stretch>
            <a:fillRect/>
          </a:stretch>
        </p:blipFill>
        <p:spPr bwMode="auto">
          <a:xfrm>
            <a:off x="369888" y="152400"/>
            <a:ext cx="2268537" cy="1919288"/>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7" name="Picture 6" descr="dscf1012.jpg"/>
          <p:cNvPicPr>
            <a:picLocks noChangeAspect="1"/>
          </p:cNvPicPr>
          <p:nvPr/>
        </p:nvPicPr>
        <p:blipFill>
          <a:blip r:embed="rId4" cstate="print">
            <a:extLst>
              <a:ext uri="{28A0092B-C50C-407E-A947-70E740481C1C}">
                <a14:useLocalDpi xmlns:a14="http://schemas.microsoft.com/office/drawing/2010/main" val="0"/>
              </a:ext>
            </a:extLst>
          </a:blip>
          <a:srcRect l="12500" t="25555" r="25000" b="11111"/>
          <a:stretch>
            <a:fillRect/>
          </a:stretch>
        </p:blipFill>
        <p:spPr bwMode="auto">
          <a:xfrm>
            <a:off x="304800" y="4359275"/>
            <a:ext cx="2286000" cy="173672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8" name="Picture 7" descr="mite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2362200"/>
            <a:ext cx="2333625" cy="173672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2"/>
          <p:cNvSpPr>
            <a:spLocks noGrp="1"/>
          </p:cNvSpPr>
          <p:nvPr>
            <p:ph type="title"/>
          </p:nvPr>
        </p:nvSpPr>
        <p:spPr>
          <a:xfrm>
            <a:off x="457200" y="76200"/>
            <a:ext cx="8229600" cy="1143000"/>
          </a:xfrm>
        </p:spPr>
        <p:txBody>
          <a:bodyPr/>
          <a:lstStyle/>
          <a:p>
            <a:pPr eaLnBrk="1" hangingPunct="1"/>
            <a:r>
              <a:rPr lang="en-US" altLang="en-US" smtClean="0"/>
              <a:t>Author and Publication Dates</a:t>
            </a:r>
          </a:p>
        </p:txBody>
      </p:sp>
      <p:sp>
        <p:nvSpPr>
          <p:cNvPr id="55298" name="Content Placeholder 1"/>
          <p:cNvSpPr>
            <a:spLocks noGrp="1"/>
          </p:cNvSpPr>
          <p:nvPr>
            <p:ph idx="1"/>
          </p:nvPr>
        </p:nvSpPr>
        <p:spPr>
          <a:xfrm>
            <a:off x="457200" y="1295400"/>
            <a:ext cx="8534400" cy="4443413"/>
          </a:xfrm>
        </p:spPr>
        <p:txBody>
          <a:bodyPr/>
          <a:lstStyle/>
          <a:p>
            <a:pPr eaLnBrk="1" hangingPunct="1"/>
            <a:r>
              <a:rPr lang="en-US" altLang="en-US" dirty="0" smtClean="0"/>
              <a:t>Jennifer Carr</a:t>
            </a:r>
          </a:p>
          <a:p>
            <a:pPr lvl="1" eaLnBrk="1" hangingPunct="1"/>
            <a:r>
              <a:rPr lang="en-US" altLang="en-US" dirty="0" smtClean="0"/>
              <a:t>Laboratory Manager, Department of Entomology and Nematology, University of Florida </a:t>
            </a:r>
          </a:p>
          <a:p>
            <a:r>
              <a:rPr lang="en-US" altLang="en-US" dirty="0" smtClean="0"/>
              <a:t>Amanda Hodges, Ph.D.</a:t>
            </a:r>
          </a:p>
          <a:p>
            <a:pPr lvl="1"/>
            <a:r>
              <a:rPr lang="en-US" altLang="en-US" dirty="0" smtClean="0"/>
              <a:t>Associate Extension Scientist, Department of Entomology and Nematology, University of Florida</a:t>
            </a:r>
          </a:p>
          <a:p>
            <a:pPr eaLnBrk="1" hangingPunct="1"/>
            <a:r>
              <a:rPr lang="en-US" altLang="en-US" dirty="0" smtClean="0"/>
              <a:t>Publication date: October 2016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2"/>
          <p:cNvSpPr>
            <a:spLocks noGrp="1"/>
          </p:cNvSpPr>
          <p:nvPr>
            <p:ph type="title"/>
          </p:nvPr>
        </p:nvSpPr>
        <p:spPr/>
        <p:txBody>
          <a:bodyPr/>
          <a:lstStyle/>
          <a:p>
            <a:pPr eaLnBrk="1" hangingPunct="1"/>
            <a:r>
              <a:rPr lang="en-US" altLang="en-US" smtClean="0"/>
              <a:t>Reviewers</a:t>
            </a:r>
          </a:p>
        </p:txBody>
      </p:sp>
      <p:sp>
        <p:nvSpPr>
          <p:cNvPr id="56322" name="Content Placeholder 1"/>
          <p:cNvSpPr>
            <a:spLocks noGrp="1"/>
          </p:cNvSpPr>
          <p:nvPr>
            <p:ph idx="1"/>
          </p:nvPr>
        </p:nvSpPr>
        <p:spPr>
          <a:xfrm>
            <a:off x="457200" y="1295400"/>
            <a:ext cx="8229600" cy="4443413"/>
          </a:xfrm>
        </p:spPr>
        <p:txBody>
          <a:bodyPr/>
          <a:lstStyle/>
          <a:p>
            <a:r>
              <a:rPr lang="en-US" dirty="0"/>
              <a:t>Catherine A. </a:t>
            </a:r>
            <a:r>
              <a:rPr lang="en-US" dirty="0" err="1"/>
              <a:t>Marzolf</a:t>
            </a:r>
            <a:endParaRPr lang="en-US" dirty="0"/>
          </a:p>
          <a:p>
            <a:pPr lvl="1"/>
            <a:r>
              <a:rPr lang="en-US"/>
              <a:t>Assistant State Plant Health Director, USDA APHIS PPQ</a:t>
            </a:r>
          </a:p>
          <a:p>
            <a:pPr eaLnBrk="1" hangingPunct="1">
              <a:buFont typeface="Arial" panose="020B0604020202020204" pitchFamily="34" charset="0"/>
              <a:buNone/>
            </a:pPr>
            <a:r>
              <a:rPr lang="en-US" altLang="en-US" dirty="0" smtClean="0"/>
              <a:t/>
            </a:r>
            <a:br>
              <a:rPr lang="en-US" altLang="en-US" dirty="0" smtClean="0"/>
            </a:br>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lstStyle/>
          <a:p>
            <a:pPr algn="ctr" fontAlgn="auto">
              <a:spcAft>
                <a:spcPts val="0"/>
              </a:spcAft>
              <a:defRPr/>
            </a:pPr>
            <a:r>
              <a:rPr lang="en-US" sz="4400" dirty="0">
                <a:latin typeface="+mj-lt"/>
                <a:ea typeface="+mj-ea"/>
                <a:cs typeface="+mj-cs"/>
              </a:rPr>
              <a:t>Educational Disclaimer and Citation</a:t>
            </a:r>
          </a:p>
        </p:txBody>
      </p:sp>
      <p:sp>
        <p:nvSpPr>
          <p:cNvPr id="58370" name="Content Placeholder 2"/>
          <p:cNvSpPr txBox="1">
            <a:spLocks/>
          </p:cNvSpPr>
          <p:nvPr/>
        </p:nvSpPr>
        <p:spPr bwMode="auto">
          <a:xfrm>
            <a:off x="457200" y="16002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Arial" panose="020B0604020202020204" pitchFamily="34" charset="0"/>
              <a:buChar char="•"/>
            </a:pPr>
            <a:r>
              <a:rPr lang="en-US" altLang="en-US" sz="3200"/>
              <a:t>This presentation can be used for educational purposes for NON-PROFIT workshops, trainings, etc.</a:t>
            </a:r>
          </a:p>
          <a:p>
            <a:pPr eaLnBrk="1" hangingPunct="1">
              <a:spcBef>
                <a:spcPct val="20000"/>
              </a:spcBef>
              <a:buFont typeface="Arial" panose="020B0604020202020204" pitchFamily="34" charset="0"/>
              <a:buChar char="•"/>
            </a:pPr>
            <a:r>
              <a:rPr lang="en-US" altLang="en-US" sz="3200"/>
              <a:t>Citation:</a:t>
            </a:r>
          </a:p>
          <a:p>
            <a:pPr lvl="1" eaLnBrk="1" hangingPunct="1">
              <a:spcBef>
                <a:spcPct val="20000"/>
              </a:spcBef>
              <a:buFont typeface="Arial" panose="020B0604020202020204" pitchFamily="34" charset="0"/>
              <a:buChar char="–"/>
            </a:pPr>
            <a:r>
              <a:rPr lang="en-US" altLang="en-US" sz="2800"/>
              <a:t>Carr, Jennifer and Amanda Hodges.  2016.  Egyptian Cottonworm – </a:t>
            </a:r>
            <a:r>
              <a:rPr lang="en-US" altLang="en-US" sz="2800" i="1"/>
              <a:t>Spodoptera littoralis</a:t>
            </a:r>
            <a:r>
              <a:rPr lang="en-US" altLang="en-US" sz="2800"/>
              <a:t>. accessed (add the date) – www.protectingusnow.org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tLang="en-US" smtClean="0"/>
              <a:t>Egyptian cottonworm</a:t>
            </a:r>
          </a:p>
        </p:txBody>
      </p:sp>
      <p:sp>
        <p:nvSpPr>
          <p:cNvPr id="24578" name="Subtitle 2"/>
          <p:cNvSpPr>
            <a:spLocks noGrp="1"/>
          </p:cNvSpPr>
          <p:nvPr>
            <p:ph idx="1"/>
          </p:nvPr>
        </p:nvSpPr>
        <p:spPr>
          <a:xfrm>
            <a:off x="457200" y="1752600"/>
            <a:ext cx="4343400" cy="4525963"/>
          </a:xfrm>
        </p:spPr>
        <p:txBody>
          <a:bodyPr/>
          <a:lstStyle/>
          <a:p>
            <a:pPr eaLnBrk="1" hangingPunct="1"/>
            <a:r>
              <a:rPr lang="en-US" altLang="en-US" sz="2800" smtClean="0"/>
              <a:t>Native to Africa, the Middle East and the Mediterranean countries of Europe. </a:t>
            </a:r>
          </a:p>
          <a:p>
            <a:pPr eaLnBrk="1" hangingPunct="1"/>
            <a:r>
              <a:rPr lang="en-US" altLang="en-US" sz="2800" smtClean="0"/>
              <a:t>Greenhouse pest of tomato, pepper, and melon in Spain, Italy and Greece.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r="13448"/>
          <a:stretch>
            <a:fillRect/>
          </a:stretch>
        </p:blipFill>
        <p:spPr bwMode="auto">
          <a:xfrm>
            <a:off x="5105400" y="1828800"/>
            <a:ext cx="3657600" cy="2836863"/>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24580" name="TextBox 2"/>
          <p:cNvSpPr txBox="1">
            <a:spLocks noChangeArrowheads="1"/>
          </p:cNvSpPr>
          <p:nvPr/>
        </p:nvSpPr>
        <p:spPr bwMode="auto">
          <a:xfrm>
            <a:off x="152400" y="6315075"/>
            <a:ext cx="701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800"/>
              <a:t>Image citation: Esmat M. Hegazi, University of Alexandria, Bugwood.org </a:t>
            </a:r>
          </a:p>
          <a:p>
            <a:pPr eaLnBrk="1" hangingPunct="1"/>
            <a:endParaRPr lang="en-US" altLang="en-US" sz="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4" descr="background 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200025"/>
            <a:ext cx="9144000" cy="831850"/>
          </a:xfrm>
          <a:prstGeom prst="rect">
            <a:avLst/>
          </a:prstGeom>
        </p:spPr>
        <p:txBody>
          <a:bodyPr>
            <a:spAutoFit/>
          </a:bodyPr>
          <a:lstStyle/>
          <a:p>
            <a:pPr algn="ctr" fontAlgn="auto">
              <a:spcBef>
                <a:spcPts val="0"/>
              </a:spcBef>
              <a:spcAft>
                <a:spcPts val="0"/>
              </a:spcAft>
              <a:defRPr/>
            </a:pPr>
            <a:endParaRPr lang="en-US" sz="1600" dirty="0">
              <a:latin typeface="+mj-lt"/>
              <a:ea typeface="ＭＳ Ｐゴシック" pitchFamily="-110" charset="-128"/>
            </a:endParaRPr>
          </a:p>
          <a:p>
            <a:pPr algn="ctr" fontAlgn="auto">
              <a:spcBef>
                <a:spcPts val="0"/>
              </a:spcBef>
              <a:spcAft>
                <a:spcPts val="0"/>
              </a:spcAft>
              <a:defRPr/>
            </a:pPr>
            <a:endParaRPr lang="en-US" sz="1600" dirty="0">
              <a:latin typeface="+mj-lt"/>
              <a:ea typeface="ＭＳ Ｐゴシック" pitchFamily="-110" charset="-128"/>
            </a:endParaRPr>
          </a:p>
          <a:p>
            <a:pPr algn="ctr" fontAlgn="auto">
              <a:spcBef>
                <a:spcPts val="0"/>
              </a:spcBef>
              <a:spcAft>
                <a:spcPts val="0"/>
              </a:spcAft>
              <a:defRPr/>
            </a:pPr>
            <a:endParaRPr lang="en-US" sz="1600" dirty="0">
              <a:latin typeface="+mj-lt"/>
              <a:ea typeface="ＭＳ Ｐゴシック" pitchFamily="-110" charset="-128"/>
            </a:endParaRPr>
          </a:p>
        </p:txBody>
      </p:sp>
      <p:sp>
        <p:nvSpPr>
          <p:cNvPr id="59395" name="Title 1"/>
          <p:cNvSpPr>
            <a:spLocks noGrp="1"/>
          </p:cNvSpPr>
          <p:nvPr>
            <p:ph type="title"/>
          </p:nvPr>
        </p:nvSpPr>
        <p:spPr/>
        <p:txBody>
          <a:bodyPr/>
          <a:lstStyle/>
          <a:p>
            <a:pPr eaLnBrk="1" hangingPunct="1"/>
            <a:r>
              <a:rPr lang="en-US" altLang="en-US" smtClean="0"/>
              <a:t>Our Partners</a:t>
            </a:r>
          </a:p>
        </p:txBody>
      </p:sp>
      <p:sp>
        <p:nvSpPr>
          <p:cNvPr id="59396" name="Content Placeholder 4"/>
          <p:cNvSpPr>
            <a:spLocks noGrp="1"/>
          </p:cNvSpPr>
          <p:nvPr>
            <p:ph idx="1"/>
          </p:nvPr>
        </p:nvSpPr>
        <p:spPr>
          <a:xfrm>
            <a:off x="457200" y="1447800"/>
            <a:ext cx="8229600" cy="4525963"/>
          </a:xfrm>
        </p:spPr>
        <p:txBody>
          <a:bodyPr/>
          <a:lstStyle/>
          <a:p>
            <a:pPr eaLnBrk="1" hangingPunct="1"/>
            <a:r>
              <a:rPr lang="en-US" altLang="en-US" sz="2200" smtClean="0"/>
              <a:t>United States Department of Agriculture, National Institute of Food and Agriculture (USDA NIFA)</a:t>
            </a:r>
          </a:p>
          <a:p>
            <a:pPr eaLnBrk="1" hangingPunct="1"/>
            <a:r>
              <a:rPr lang="en-US" altLang="en-US" sz="2200" smtClean="0"/>
              <a:t>United States Department of Agriculture, Animal and Plant Health Inspection Service, Plant Protection and Quarantine (USDA APHIS PPQ)</a:t>
            </a:r>
          </a:p>
          <a:p>
            <a:pPr eaLnBrk="1" hangingPunct="1"/>
            <a:r>
              <a:rPr lang="en-US" altLang="en-US" sz="2200" smtClean="0"/>
              <a:t>Cooperative Agriculture Pest Survey (CAPS) Program</a:t>
            </a:r>
          </a:p>
          <a:p>
            <a:pPr eaLnBrk="1" hangingPunct="1"/>
            <a:r>
              <a:rPr lang="en-US" altLang="en-US" sz="2200" smtClean="0"/>
              <a:t>National Plant Board (NPB)</a:t>
            </a:r>
          </a:p>
          <a:p>
            <a:pPr eaLnBrk="1" hangingPunct="1"/>
            <a:r>
              <a:rPr lang="en-US" altLang="en-US" sz="2200" smtClean="0"/>
              <a:t>States Department of Agriculture</a:t>
            </a:r>
          </a:p>
          <a:p>
            <a:pPr eaLnBrk="1" hangingPunct="1"/>
            <a:r>
              <a:rPr lang="en-US" altLang="en-US" sz="2200" smtClean="0"/>
              <a:t>Extension Disaster Education Network (EDEN)</a:t>
            </a:r>
          </a:p>
          <a:p>
            <a:pPr eaLnBrk="1" hangingPunct="1"/>
            <a:r>
              <a:rPr lang="en-US" altLang="en-US" sz="2200" smtClean="0"/>
              <a:t>Center for Invasive Species and Ecosystem Health (Bugwood)</a:t>
            </a:r>
          </a:p>
          <a:p>
            <a:pPr eaLnBrk="1" hangingPunct="1"/>
            <a:r>
              <a:rPr lang="en-US" altLang="en-US" sz="2200" smtClean="0"/>
              <a:t>National Plant Diagnostic Network (NPDN)</a:t>
            </a:r>
          </a:p>
          <a:p>
            <a:pPr eaLnBrk="1" hangingPunct="1"/>
            <a:r>
              <a:rPr lang="en-US" altLang="en-US" sz="2200" smtClean="0"/>
              <a:t>U.S. Department of Homeland Security (DHS)</a:t>
            </a:r>
          </a:p>
          <a:p>
            <a:pPr eaLnBrk="1" hangingPunct="1"/>
            <a:r>
              <a:rPr lang="en-US" altLang="en-US" sz="2200" smtClean="0"/>
              <a:t>U.S. Forest Service (USFS)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fontScale="90000"/>
          </a:bodyPr>
          <a:lstStyle/>
          <a:p>
            <a:pPr eaLnBrk="1" hangingPunct="1">
              <a:defRPr/>
            </a:pPr>
            <a:r>
              <a:rPr lang="en-US" dirty="0" smtClean="0">
                <a:ea typeface="ＭＳ Ｐゴシック" pitchFamily="33" charset="-128"/>
              </a:rPr>
              <a:t>References</a:t>
            </a:r>
            <a:endParaRPr lang="en-US" dirty="0">
              <a:ea typeface="ＭＳ Ｐゴシック" pitchFamily="33" charset="-128"/>
            </a:endParaRPr>
          </a:p>
        </p:txBody>
      </p:sp>
      <p:sp>
        <p:nvSpPr>
          <p:cNvPr id="61442" name="Content Placeholder 1"/>
          <p:cNvSpPr>
            <a:spLocks noGrp="1"/>
          </p:cNvSpPr>
          <p:nvPr>
            <p:ph idx="1"/>
          </p:nvPr>
        </p:nvSpPr>
        <p:spPr>
          <a:xfrm>
            <a:off x="228600" y="914400"/>
            <a:ext cx="8686800" cy="4800600"/>
          </a:xfrm>
        </p:spPr>
        <p:txBody>
          <a:bodyPr/>
          <a:lstStyle/>
          <a:p>
            <a:pPr>
              <a:buFont typeface="Calibri" panose="020F0502020204030204" pitchFamily="34" charset="0"/>
              <a:buAutoNum type="arabicPeriod"/>
            </a:pPr>
            <a:r>
              <a:rPr lang="en-US" altLang="en-US" sz="2000" smtClean="0"/>
              <a:t>Brambila, J. 2009. Steps for the dissection of male </a:t>
            </a:r>
            <a:r>
              <a:rPr lang="en-US" altLang="en-US" sz="2000" i="1" smtClean="0"/>
              <a:t>Spodoptera </a:t>
            </a:r>
            <a:r>
              <a:rPr lang="en-US" altLang="en-US" sz="2000" smtClean="0"/>
              <a:t>moths (Lepidoptera: Noctuidae) and notes on distinguishing </a:t>
            </a:r>
            <a:r>
              <a:rPr lang="en-US" altLang="en-US" sz="2000" i="1" smtClean="0"/>
              <a:t>S. litura </a:t>
            </a:r>
            <a:r>
              <a:rPr lang="en-US" altLang="en-US" sz="2000" smtClean="0"/>
              <a:t>and </a:t>
            </a:r>
            <a:r>
              <a:rPr lang="en-US" altLang="en-US" sz="2000" i="1" smtClean="0"/>
              <a:t>S. littoralis </a:t>
            </a:r>
            <a:r>
              <a:rPr lang="en-US" altLang="en-US" sz="2000" smtClean="0"/>
              <a:t>from native </a:t>
            </a:r>
            <a:r>
              <a:rPr lang="en-US" altLang="en-US" sz="2000" i="1" smtClean="0"/>
              <a:t>Spodoptera </a:t>
            </a:r>
            <a:r>
              <a:rPr lang="en-US" altLang="en-US" sz="2000" smtClean="0"/>
              <a:t>species. USDA-APHIS-PPQ. http://caps.ceris.purdue.edu/webfm_send/2150 </a:t>
            </a:r>
          </a:p>
          <a:p>
            <a:pPr eaLnBrk="1" hangingPunct="1">
              <a:spcBef>
                <a:spcPct val="0"/>
              </a:spcBef>
              <a:buFont typeface="Calibri" panose="020F0502020204030204" pitchFamily="34" charset="0"/>
              <a:buAutoNum type="arabicPeriod"/>
            </a:pPr>
            <a:r>
              <a:rPr lang="en-US" altLang="en-US" sz="2000" smtClean="0"/>
              <a:t>Brambila, J. Jackson, L. and Meagher, R. Plastic Bucket Trap Protocol. USDA. 2010. </a:t>
            </a:r>
          </a:p>
          <a:p>
            <a:pPr>
              <a:buFont typeface="Calibri" panose="020F0502020204030204" pitchFamily="34" charset="0"/>
              <a:buAutoNum type="arabicPeriod"/>
            </a:pPr>
            <a:r>
              <a:rPr lang="en-US" altLang="en-US" sz="2000" smtClean="0"/>
              <a:t>CABI and EPPO, Data Sheets on Quarantine Pests </a:t>
            </a:r>
            <a:r>
              <a:rPr lang="en-US" altLang="en-US" sz="2000" i="1" smtClean="0"/>
              <a:t>Spodoptera littoralis </a:t>
            </a:r>
            <a:r>
              <a:rPr lang="en-US" altLang="en-US" sz="2000" smtClean="0"/>
              <a:t>and </a:t>
            </a:r>
            <a:r>
              <a:rPr lang="en-US" altLang="en-US" sz="2000" i="1" smtClean="0"/>
              <a:t>Spodoptera litura</a:t>
            </a:r>
            <a:r>
              <a:rPr lang="en-US" altLang="en-US" sz="2000" smtClean="0"/>
              <a:t>. Retrieved 7/1/2016 from https://www.eppo.int/QUARANTINE/data_sheets/insects/PRODLI_ds.pdf</a:t>
            </a:r>
          </a:p>
          <a:p>
            <a:pPr eaLnBrk="1" hangingPunct="1">
              <a:spcBef>
                <a:spcPct val="0"/>
              </a:spcBef>
              <a:buFont typeface="Calibri" panose="020F0502020204030204" pitchFamily="34" charset="0"/>
              <a:buAutoNum type="arabicPeriod"/>
            </a:pPr>
            <a:r>
              <a:rPr lang="en-US" altLang="en-US" sz="2000" smtClean="0"/>
              <a:t>Hachler, M. (1986) [Notes on three pests of subtropical ornamental plants captured in western Switzerland]. Mitteilungen der Schweizerischen Entomologischen Gesellschaft 59, 263-266. </a:t>
            </a:r>
          </a:p>
          <a:p>
            <a:pPr eaLnBrk="1" hangingPunct="1">
              <a:spcBef>
                <a:spcPct val="0"/>
              </a:spcBef>
              <a:buFont typeface="Calibri" panose="020F0502020204030204" pitchFamily="34" charset="0"/>
              <a:buAutoNum type="arabicPeriod"/>
            </a:pPr>
            <a:r>
              <a:rPr lang="en-US" altLang="en-US" sz="2000" smtClean="0"/>
              <a:t>Hassan, A. S., M. A. Moussa, and E. A. Nasr. 1960. Behavior of larvae and adults of the cotton leaf worm, Prodenia litura. Bulletin de la Société Entomologique d'Egypte 44:337-343. </a:t>
            </a:r>
          </a:p>
          <a:p>
            <a:pPr eaLnBrk="1" hangingPunct="1">
              <a:spcBef>
                <a:spcPct val="0"/>
              </a:spcBef>
              <a:buFont typeface="Calibri" panose="020F0502020204030204" pitchFamily="34" charset="0"/>
              <a:buAutoNum type="arabicPeriod"/>
            </a:pPr>
            <a:r>
              <a:rPr lang="en-US" altLang="en-US" sz="2000" smtClean="0"/>
              <a:t>Invasive Species Compendium. Spodoptera littoralis datasheet. Accessed 7/6/2016 from http://www.cabi.org/isc/datasheet/51070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fontScale="90000"/>
          </a:bodyPr>
          <a:lstStyle/>
          <a:p>
            <a:pPr eaLnBrk="1" hangingPunct="1">
              <a:defRPr/>
            </a:pPr>
            <a:r>
              <a:rPr lang="en-US" dirty="0" smtClean="0">
                <a:ea typeface="ＭＳ Ｐゴシック" pitchFamily="33" charset="-128"/>
              </a:rPr>
              <a:t>References</a:t>
            </a:r>
            <a:endParaRPr lang="en-US" dirty="0">
              <a:ea typeface="ＭＳ Ｐゴシック" pitchFamily="33" charset="-128"/>
            </a:endParaRPr>
          </a:p>
        </p:txBody>
      </p:sp>
      <p:sp>
        <p:nvSpPr>
          <p:cNvPr id="63490" name="Content Placeholder 1"/>
          <p:cNvSpPr>
            <a:spLocks noGrp="1"/>
          </p:cNvSpPr>
          <p:nvPr>
            <p:ph idx="1"/>
          </p:nvPr>
        </p:nvSpPr>
        <p:spPr>
          <a:xfrm>
            <a:off x="228600" y="762000"/>
            <a:ext cx="8686800" cy="5181600"/>
          </a:xfrm>
        </p:spPr>
        <p:txBody>
          <a:bodyPr/>
          <a:lstStyle/>
          <a:p>
            <a:pPr marL="457200" indent="-457200" eaLnBrk="1" hangingPunct="1">
              <a:buFont typeface="Calibri" panose="020F0502020204030204" pitchFamily="34" charset="0"/>
              <a:buAutoNum type="arabicPeriod" startAt="7"/>
            </a:pPr>
            <a:r>
              <a:rPr lang="en-US" altLang="en-US" sz="2000" smtClean="0"/>
              <a:t>Julieta Brambila USDA-APHIS-PPQ </a:t>
            </a:r>
            <a:r>
              <a:rPr lang="en-US" altLang="en-US" sz="2000" i="1" smtClean="0"/>
              <a:t>Identification notes for Spodoptera litura and Spodoptera littoralis (Lepidoptera: Noctuidae) and some native Spodoptera moths </a:t>
            </a:r>
            <a:r>
              <a:rPr lang="en-US" altLang="en-US" sz="2000" smtClean="0"/>
              <a:t>http://www.invasive.org/publications/aphis/Handout_Spodoptera_Wings_2013.pdf</a:t>
            </a:r>
          </a:p>
          <a:p>
            <a:pPr marL="457200" indent="-457200" eaLnBrk="1" hangingPunct="1">
              <a:buFont typeface="Calibri" panose="020F0502020204030204" pitchFamily="34" charset="0"/>
              <a:buAutoNum type="arabicPeriod" startAt="7"/>
            </a:pPr>
            <a:r>
              <a:rPr lang="en-US" altLang="en-US" sz="2000" smtClean="0"/>
              <a:t>Michigan State University’s invasive species factsheet. Egyptian cottonworm Spodoptera littoralis. Accessed 6/27/2017 from http://www.ipm.msu.edu/uploads/files/Forecasting_invasion_risks/egyptianCottonworm.pdf</a:t>
            </a:r>
          </a:p>
          <a:p>
            <a:pPr marL="457200" indent="-457200" eaLnBrk="1" hangingPunct="1">
              <a:buFont typeface="Calibri" panose="020F0502020204030204" pitchFamily="34" charset="0"/>
              <a:buAutoNum type="arabicPeriod" startAt="7"/>
            </a:pPr>
            <a:r>
              <a:rPr lang="en-US" altLang="en-US" sz="2000" smtClean="0"/>
              <a:t>Ocete Rubio, E. 1984. Study of the biological cycle of Spodoptera-littoralis at different temperatures Lepidoptera Noctuidae. Graellsia 40:195-206. </a:t>
            </a:r>
          </a:p>
          <a:p>
            <a:pPr marL="457200" indent="-457200" eaLnBrk="1" hangingPunct="1">
              <a:buFont typeface="Calibri" panose="020F0502020204030204" pitchFamily="34" charset="0"/>
              <a:buAutoNum type="arabicPeriod" startAt="7"/>
            </a:pPr>
            <a:r>
              <a:rPr lang="en-US" altLang="en-US" sz="2000" smtClean="0"/>
              <a:t>Pest Tracker. Accessed 7/1/2016 from http://pest.ceris.purdue.edu/map.php?code=ITBCFPA</a:t>
            </a:r>
          </a:p>
          <a:p>
            <a:pPr marL="457200" indent="-457200" eaLnBrk="1" hangingPunct="1">
              <a:buFont typeface="Calibri" panose="020F0502020204030204" pitchFamily="34" charset="0"/>
              <a:buAutoNum type="arabicPeriod" startAt="7"/>
            </a:pPr>
            <a:r>
              <a:rPr lang="en-US" altLang="en-US" sz="2000" smtClean="0"/>
              <a:t>Pinhey, E. C. G. 1975. Moths of Southern Africa. Descriptions and colour illustrations of 1183 species. Moths of Southern Africa. </a:t>
            </a:r>
          </a:p>
          <a:p>
            <a:pPr marL="457200" indent="-457200" eaLnBrk="1" hangingPunct="1">
              <a:buFont typeface="Calibri" panose="020F0502020204030204" pitchFamily="34" charset="0"/>
              <a:buAutoNum type="arabicPeriod" startAt="7"/>
            </a:pPr>
            <a:r>
              <a:rPr lang="en-US" altLang="en-US" sz="2000" smtClean="0"/>
              <a:t>Pogue, Michael. USDA Systemic Entomology Lab, Smithsonian Institution. CAPS Lepidoptera Workshop Noctuidae - presentation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fontScale="90000"/>
          </a:bodyPr>
          <a:lstStyle/>
          <a:p>
            <a:pPr eaLnBrk="1" hangingPunct="1">
              <a:defRPr/>
            </a:pPr>
            <a:r>
              <a:rPr lang="en-US" dirty="0" smtClean="0">
                <a:ea typeface="ＭＳ Ｐゴシック" pitchFamily="33" charset="-128"/>
              </a:rPr>
              <a:t>References</a:t>
            </a:r>
            <a:endParaRPr lang="en-US" dirty="0">
              <a:ea typeface="ＭＳ Ｐゴシック" pitchFamily="33" charset="-128"/>
            </a:endParaRPr>
          </a:p>
        </p:txBody>
      </p:sp>
      <p:sp>
        <p:nvSpPr>
          <p:cNvPr id="64514" name="Content Placeholder 1"/>
          <p:cNvSpPr>
            <a:spLocks noGrp="1"/>
          </p:cNvSpPr>
          <p:nvPr>
            <p:ph idx="1"/>
          </p:nvPr>
        </p:nvSpPr>
        <p:spPr>
          <a:xfrm>
            <a:off x="36513" y="685800"/>
            <a:ext cx="8991600" cy="5181600"/>
          </a:xfrm>
        </p:spPr>
        <p:txBody>
          <a:bodyPr/>
          <a:lstStyle/>
          <a:p>
            <a:pPr marL="457200" indent="-457200" eaLnBrk="1" hangingPunct="1">
              <a:buFont typeface="Calibri" panose="020F0502020204030204" pitchFamily="34" charset="0"/>
              <a:buAutoNum type="arabicPeriod" startAt="13"/>
            </a:pPr>
            <a:r>
              <a:rPr lang="en-US" altLang="en-US" sz="2000" smtClean="0"/>
              <a:t>Salama, H.S.; Dimetry, N.Z.; Salem, S.A. (1970) On the host preference and biology of the cotton leaf worm Spodoptera littoralis. Zeitung für Angewandte Entomologie 67, 261-266. </a:t>
            </a:r>
          </a:p>
          <a:p>
            <a:pPr marL="457200" indent="-457200" eaLnBrk="1" hangingPunct="1">
              <a:buFont typeface="Calibri" panose="020F0502020204030204" pitchFamily="34" charset="0"/>
              <a:buAutoNum type="arabicPeriod" startAt="13"/>
            </a:pPr>
            <a:r>
              <a:rPr lang="en-US" altLang="en-US" sz="2000" smtClean="0"/>
              <a:t>Salama, H. S. and A. Shoukry. 1972. Flight range of the moth of the cotton leafworm Spodoptera littoralis. Zeitschrift fuer Angewandte Entomologie 71(2):181-184.  </a:t>
            </a:r>
          </a:p>
          <a:p>
            <a:pPr marL="457200" indent="-457200" eaLnBrk="1" hangingPunct="1">
              <a:buFont typeface="Calibri" panose="020F0502020204030204" pitchFamily="34" charset="0"/>
              <a:buAutoNum type="arabicPeriod" startAt="13"/>
            </a:pPr>
            <a:r>
              <a:rPr lang="en-US" altLang="en-US" sz="2000" smtClean="0"/>
              <a:t>Salem, S. and H. S. Salama. 1985. Sex pheromones for mass trapping of Spodoptera littoralis (Boisd.) in Egypt. Journal of Applied Entomology/Zeitschrift fur Angewandte Entomologie 100: 316-319. </a:t>
            </a:r>
          </a:p>
          <a:p>
            <a:pPr marL="457200" indent="-457200" eaLnBrk="1" hangingPunct="1">
              <a:buFont typeface="Calibri" panose="020F0502020204030204" pitchFamily="34" charset="0"/>
              <a:buAutoNum type="arabicPeriod" startAt="13"/>
            </a:pPr>
            <a:r>
              <a:rPr lang="en-US" altLang="en-US" sz="2000" smtClean="0"/>
              <a:t>Sullivan, M. 2007. CPHST Pest Datasheet for Spodoptera littoralis. USDA-APHIS-PPQ-CPHST. Revised March 2014. </a:t>
            </a:r>
          </a:p>
          <a:p>
            <a:pPr marL="457200" indent="-457200" eaLnBrk="1" hangingPunct="1">
              <a:buFont typeface="Calibri" panose="020F0502020204030204" pitchFamily="34" charset="0"/>
              <a:buAutoNum type="arabicPeriod" startAt="13"/>
            </a:pPr>
            <a:r>
              <a:rPr lang="en-US" altLang="en-US" sz="2000" smtClean="0"/>
              <a:t>Valent Biosciences Corporation. Spodoptera littoralis. 2014. Accessed 7/6/2016 from http://cropprotection.valentbiosciences.com/valent-biosciences-corporation-biorational-crop-protection/insecticides/pests/spodoptera-littoralis</a:t>
            </a:r>
          </a:p>
          <a:p>
            <a:pPr marL="457200" indent="-457200" eaLnBrk="1" hangingPunct="1">
              <a:buFont typeface="Calibri" panose="020F0502020204030204" pitchFamily="34" charset="0"/>
              <a:buAutoNum type="arabicPeriod" startAt="13"/>
            </a:pPr>
            <a:r>
              <a:rPr lang="en-US" altLang="en-US" sz="2000" smtClean="0"/>
              <a:t>USDA. 1982. Pests not known to occur in the United States or of limited distribution, No. 25: Egyptian cottonworm., pp. 1-14. APHIS-PPQ, Hyattsville, MD.</a:t>
            </a:r>
          </a:p>
          <a:p>
            <a:pPr marL="457200" indent="-457200" eaLnBrk="1" hangingPunct="1">
              <a:buFont typeface="Calibri" panose="020F0502020204030204" pitchFamily="34" charset="0"/>
              <a:buAutoNum type="arabicPeriod" startAt="14"/>
            </a:pPr>
            <a:endParaRPr lang="en-US" altLang="en-US" sz="2000" smtClean="0"/>
          </a:p>
          <a:p>
            <a:pPr marL="457200" indent="-457200" eaLnBrk="1" hangingPunct="1">
              <a:buFont typeface="Calibri" panose="020F0502020204030204" pitchFamily="34" charset="0"/>
              <a:buAutoNum type="arabicPeriod" startAt="14"/>
            </a:pPr>
            <a:endParaRPr lang="en-US" altLang="en-US" sz="2000" smtClean="0"/>
          </a:p>
          <a:p>
            <a:pPr marL="457200" indent="-457200" eaLnBrk="1" hangingPunct="1">
              <a:buFont typeface="Calibri" panose="020F0502020204030204" pitchFamily="34" charset="0"/>
              <a:buAutoNum type="arabicPeriod" startAt="14"/>
            </a:pPr>
            <a:endParaRPr lang="en-US" alt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p:txBody>
          <a:bodyPr/>
          <a:lstStyle/>
          <a:p>
            <a:pPr eaLnBrk="1" hangingPunct="1"/>
            <a:r>
              <a:rPr lang="en-US" altLang="en-US" smtClean="0"/>
              <a:t>Egyptian Cottonworm</a:t>
            </a:r>
            <a:br>
              <a:rPr lang="en-US" altLang="en-US" smtClean="0"/>
            </a:br>
            <a:r>
              <a:rPr lang="en-US" altLang="en-US" smtClean="0"/>
              <a:t>Distribution in the U.S.</a:t>
            </a:r>
          </a:p>
        </p:txBody>
      </p:sp>
      <p:grpSp>
        <p:nvGrpSpPr>
          <p:cNvPr id="26626" name="Group 5223"/>
          <p:cNvGrpSpPr>
            <a:grpSpLocks/>
          </p:cNvGrpSpPr>
          <p:nvPr/>
        </p:nvGrpSpPr>
        <p:grpSpPr bwMode="auto">
          <a:xfrm>
            <a:off x="152400" y="5486400"/>
            <a:ext cx="6199188" cy="823913"/>
            <a:chOff x="438985" y="1486216"/>
            <a:chExt cx="3201236" cy="1043337"/>
          </a:xfrm>
        </p:grpSpPr>
        <p:sp>
          <p:nvSpPr>
            <p:cNvPr id="26629" name="TextBox 115"/>
            <p:cNvSpPr txBox="1">
              <a:spLocks noChangeArrowheads="1"/>
            </p:cNvSpPr>
            <p:nvPr/>
          </p:nvSpPr>
          <p:spPr bwMode="auto">
            <a:xfrm>
              <a:off x="635738" y="1486216"/>
              <a:ext cx="3004483" cy="10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300"/>
                </a:spcAft>
              </a:pPr>
              <a:r>
                <a:rPr lang="en-US" altLang="en-US" sz="1800"/>
                <a:t>No survey</a:t>
              </a:r>
              <a:br>
                <a:rPr lang="en-US" altLang="en-US" sz="1800"/>
              </a:br>
              <a:endParaRPr lang="en-US" altLang="en-US" sz="900"/>
            </a:p>
            <a:p>
              <a:pPr eaLnBrk="1" hangingPunct="1">
                <a:spcAft>
                  <a:spcPts val="300"/>
                </a:spcAft>
              </a:pPr>
              <a:r>
                <a:rPr lang="en-US" altLang="en-US" sz="1800"/>
                <a:t>Surveyed but not found</a:t>
              </a:r>
            </a:p>
          </p:txBody>
        </p:sp>
        <p:sp>
          <p:nvSpPr>
            <p:cNvPr id="7" name="Rectangle 6"/>
            <p:cNvSpPr/>
            <p:nvPr/>
          </p:nvSpPr>
          <p:spPr>
            <a:xfrm>
              <a:off x="438985" y="1657091"/>
              <a:ext cx="182811" cy="1829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438985" y="2258164"/>
              <a:ext cx="182811" cy="1829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6627" name="TextBox 2"/>
          <p:cNvSpPr txBox="1">
            <a:spLocks noChangeArrowheads="1"/>
          </p:cNvSpPr>
          <p:nvPr/>
        </p:nvSpPr>
        <p:spPr bwMode="auto">
          <a:xfrm>
            <a:off x="152400" y="6315075"/>
            <a:ext cx="701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t>Map citation: Center for Environmental and Research Information Systems (CERIS). Purdue University. "Survey Status of </a:t>
            </a:r>
          </a:p>
          <a:p>
            <a:pPr eaLnBrk="1" hangingPunct="1"/>
            <a:r>
              <a:rPr lang="en-US" altLang="en-US" sz="800"/>
              <a:t>Egyptian cottonworm – </a:t>
            </a:r>
            <a:r>
              <a:rPr lang="en-US" altLang="en-US" sz="800" i="1"/>
              <a:t>Spodoptera littoralis</a:t>
            </a:r>
            <a:r>
              <a:rPr lang="en-US" altLang="en-US" sz="800"/>
              <a:t> (2016)." Published: 06/21/2016. </a:t>
            </a:r>
          </a:p>
          <a:p>
            <a:pPr eaLnBrk="1" hangingPunct="1"/>
            <a:r>
              <a:rPr lang="en-US" altLang="en-US" sz="800"/>
              <a:t>http://pest.ceris.purdue.edu/map.php?code=ITBCFPA&amp;year=2016. Accessed: 06/27/2016.</a:t>
            </a:r>
          </a:p>
        </p:txBody>
      </p:sp>
      <p:pic>
        <p:nvPicPr>
          <p:cNvPr id="2356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9725" y="1752600"/>
            <a:ext cx="6781800" cy="3677346"/>
          </a:xfrm>
          <a:prstGeom prst="rect">
            <a:avLst/>
          </a:prstGeom>
          <a:noFill/>
          <a:ln>
            <a:noFill/>
          </a:ln>
          <a:effectLst>
            <a:glow rad="127000">
              <a:schemeClr val="tx1"/>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457200" y="-44450"/>
            <a:ext cx="8229600" cy="958850"/>
          </a:xfrm>
        </p:spPr>
        <p:txBody>
          <a:bodyPr/>
          <a:lstStyle/>
          <a:p>
            <a:pPr eaLnBrk="1" hangingPunct="1"/>
            <a:r>
              <a:rPr lang="en-US" altLang="en-US" sz="4000" smtClean="0"/>
              <a:t>Potential Distribution in the U.S.</a:t>
            </a:r>
          </a:p>
        </p:txBody>
      </p:sp>
      <p:sp>
        <p:nvSpPr>
          <p:cNvPr id="28674" name="TextBox 2"/>
          <p:cNvSpPr txBox="1">
            <a:spLocks noChangeArrowheads="1"/>
          </p:cNvSpPr>
          <p:nvPr/>
        </p:nvSpPr>
        <p:spPr bwMode="auto">
          <a:xfrm>
            <a:off x="165100" y="6299200"/>
            <a:ext cx="701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t>Map citation: USDA-APHIS-PPQ-CPHST. </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l="4385" t="5357" r="4292" b="3969"/>
          <a:stretch>
            <a:fillRect/>
          </a:stretch>
        </p:blipFill>
        <p:spPr bwMode="auto">
          <a:xfrm>
            <a:off x="1143000" y="838200"/>
            <a:ext cx="6781800" cy="5189538"/>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646238"/>
            <a:ext cx="2613025" cy="173672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eaLnBrk="1" hangingPunct="1">
              <a:defRPr/>
            </a:pPr>
            <a:r>
              <a:rPr lang="en-US" dirty="0" smtClean="0">
                <a:ea typeface="ＭＳ Ｐゴシック" pitchFamily="33" charset="-128"/>
              </a:rPr>
              <a:t>Pest of many herbaceous ornamentals and field crops</a:t>
            </a:r>
            <a:endParaRPr lang="en-US" dirty="0">
              <a:ea typeface="ＭＳ Ｐゴシック" pitchFamily="33" charset="-128"/>
            </a:endParaRPr>
          </a:p>
        </p:txBody>
      </p:sp>
      <p:sp>
        <p:nvSpPr>
          <p:cNvPr id="30723" name="TextBox 6"/>
          <p:cNvSpPr txBox="1">
            <a:spLocks noChangeArrowheads="1"/>
          </p:cNvSpPr>
          <p:nvPr/>
        </p:nvSpPr>
        <p:spPr bwMode="auto">
          <a:xfrm>
            <a:off x="0" y="6149975"/>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800"/>
              <a:t>Image credits: peppers – Grapes: public domain, wikimedia.com, Cabbage: public domain, wikimedia.com, Cotton: public domain, wikimedia.com Gerald Holmes, Valent USA Corporation, www.bugwood.org, #5340090; corn - Howard F. Schwartz, Colorado State University, www.bugwood.org, #5361595; tomatoes - Howard F. Schwartz, Colorado State University, www.bugwood.org, #5365838. </a:t>
            </a:r>
          </a:p>
          <a:p>
            <a:pPr eaLnBrk="1" hangingPunct="1"/>
            <a:endParaRPr lang="en-US" altLang="en-US" sz="80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19175" y="1201738"/>
            <a:ext cx="1736725" cy="262572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97250" y="1646238"/>
            <a:ext cx="2443163" cy="17399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2" name="Picture 11" descr="5361595-LGPT.jpg"/>
          <p:cNvPicPr>
            <a:picLocks noChangeAspect="1"/>
          </p:cNvPicPr>
          <p:nvPr/>
        </p:nvPicPr>
        <p:blipFill>
          <a:blip r:embed="rId6" cstate="print">
            <a:extLst>
              <a:ext uri="{28A0092B-C50C-407E-A947-70E740481C1C}">
                <a14:useLocalDpi xmlns:a14="http://schemas.microsoft.com/office/drawing/2010/main" val="0"/>
              </a:ext>
            </a:extLst>
          </a:blip>
          <a:srcRect l="13361" r="7587" b="6667"/>
          <a:stretch>
            <a:fillRect/>
          </a:stretch>
        </p:blipFill>
        <p:spPr bwMode="auto">
          <a:xfrm>
            <a:off x="3446463" y="3733800"/>
            <a:ext cx="2344737" cy="18288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3" name="Picture 12" descr="5365838-LGPT.jpg"/>
          <p:cNvPicPr>
            <a:picLocks noChangeAspect="1"/>
          </p:cNvPicPr>
          <p:nvPr/>
        </p:nvPicPr>
        <p:blipFill>
          <a:blip r:embed="rId7" cstate="print">
            <a:extLst>
              <a:ext uri="{28A0092B-C50C-407E-A947-70E740481C1C}">
                <a14:useLocalDpi xmlns:a14="http://schemas.microsoft.com/office/drawing/2010/main" val="0"/>
              </a:ext>
            </a:extLst>
          </a:blip>
          <a:srcRect l="7001" b="6667"/>
          <a:stretch>
            <a:fillRect/>
          </a:stretch>
        </p:blipFill>
        <p:spPr bwMode="auto">
          <a:xfrm>
            <a:off x="6019800" y="3733800"/>
            <a:ext cx="2743200" cy="18288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0" name="Picture 9" descr="5340090-LGPT.jpg"/>
          <p:cNvPicPr>
            <a:picLocks noChangeAspect="1"/>
          </p:cNvPicPr>
          <p:nvPr/>
        </p:nvPicPr>
        <p:blipFill>
          <a:blip r:embed="rId8" cstate="print">
            <a:extLst>
              <a:ext uri="{28A0092B-C50C-407E-A947-70E740481C1C}">
                <a14:useLocalDpi xmlns:a14="http://schemas.microsoft.com/office/drawing/2010/main" val="0"/>
              </a:ext>
            </a:extLst>
          </a:blip>
          <a:srcRect b="6667"/>
          <a:stretch>
            <a:fillRect/>
          </a:stretch>
        </p:blipFill>
        <p:spPr bwMode="auto">
          <a:xfrm>
            <a:off x="587375" y="3733800"/>
            <a:ext cx="2613025" cy="18288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5"/>
          <p:cNvSpPr txBox="1">
            <a:spLocks noChangeArrowheads="1"/>
          </p:cNvSpPr>
          <p:nvPr/>
        </p:nvSpPr>
        <p:spPr bwMode="auto">
          <a:xfrm>
            <a:off x="498475" y="6381750"/>
            <a:ext cx="5292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t>Image credits: Damage to fruit: Creative commons , A. M. Varela, icipe</a:t>
            </a:r>
          </a:p>
          <a:p>
            <a:pPr eaLnBrk="1" hangingPunct="1"/>
            <a:r>
              <a:rPr lang="en-US" altLang="en-US" sz="800"/>
              <a:t>Damage to leaves: Wolfgang Wagner</a:t>
            </a:r>
          </a:p>
        </p:txBody>
      </p:sp>
      <p:sp>
        <p:nvSpPr>
          <p:cNvPr id="32770" name="TextBox 1"/>
          <p:cNvSpPr txBox="1">
            <a:spLocks noChangeArrowheads="1"/>
          </p:cNvSpPr>
          <p:nvPr/>
        </p:nvSpPr>
        <p:spPr bwMode="auto">
          <a:xfrm>
            <a:off x="1143000" y="76200"/>
            <a:ext cx="2386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Damage to leaves</a:t>
            </a:r>
          </a:p>
        </p:txBody>
      </p:sp>
      <p:sp>
        <p:nvSpPr>
          <p:cNvPr id="32771" name="TextBox 3"/>
          <p:cNvSpPr txBox="1">
            <a:spLocks noChangeArrowheads="1"/>
          </p:cNvSpPr>
          <p:nvPr/>
        </p:nvSpPr>
        <p:spPr bwMode="auto">
          <a:xfrm>
            <a:off x="2022475" y="2962275"/>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Ricinus</a:t>
            </a:r>
          </a:p>
        </p:txBody>
      </p:sp>
      <p:sp>
        <p:nvSpPr>
          <p:cNvPr id="32772" name="TextBox 32"/>
          <p:cNvSpPr txBox="1">
            <a:spLocks noChangeArrowheads="1"/>
          </p:cNvSpPr>
          <p:nvPr/>
        </p:nvSpPr>
        <p:spPr bwMode="auto">
          <a:xfrm>
            <a:off x="6173788" y="76200"/>
            <a:ext cx="2144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Damage to fruit</a:t>
            </a:r>
          </a:p>
        </p:txBody>
      </p:sp>
      <p:sp>
        <p:nvSpPr>
          <p:cNvPr id="32773" name="TextBox 33"/>
          <p:cNvSpPr txBox="1">
            <a:spLocks noChangeArrowheads="1"/>
          </p:cNvSpPr>
          <p:nvPr/>
        </p:nvSpPr>
        <p:spPr bwMode="auto">
          <a:xfrm>
            <a:off x="6775450" y="3314700"/>
            <a:ext cx="941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a:t>Tomato</a:t>
            </a:r>
          </a:p>
        </p:txBody>
      </p:sp>
      <p:grpSp>
        <p:nvGrpSpPr>
          <p:cNvPr id="32774" name="Group 10"/>
          <p:cNvGrpSpPr>
            <a:grpSpLocks/>
          </p:cNvGrpSpPr>
          <p:nvPr/>
        </p:nvGrpSpPr>
        <p:grpSpPr bwMode="auto">
          <a:xfrm>
            <a:off x="990600" y="614363"/>
            <a:ext cx="7877175" cy="4100512"/>
            <a:chOff x="793992" y="698636"/>
            <a:chExt cx="7876857" cy="4102311"/>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7386" y="698636"/>
              <a:ext cx="3403463" cy="255382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5714" t="5106" r="3304" b="5070"/>
            <a:stretch>
              <a:fillRect/>
            </a:stretch>
          </p:blipFill>
          <p:spPr bwMode="auto">
            <a:xfrm>
              <a:off x="793992" y="711342"/>
              <a:ext cx="3046290" cy="235529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cxnSp>
          <p:nvCxnSpPr>
            <p:cNvPr id="13" name="Straight Arrow Connector 12"/>
            <p:cNvCxnSpPr>
              <a:cxnSpLocks noChangeShapeType="1"/>
            </p:cNvCxnSpPr>
            <p:nvPr/>
          </p:nvCxnSpPr>
          <p:spPr bwMode="auto">
            <a:xfrm>
              <a:off x="3048151" y="4724714"/>
              <a:ext cx="457182" cy="76233"/>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flipV="1">
              <a:off x="1670257" y="2464710"/>
              <a:ext cx="457182" cy="430401"/>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2295706" y="728811"/>
              <a:ext cx="528617" cy="276346"/>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a:off x="5638846" y="1850078"/>
              <a:ext cx="457182" cy="76233"/>
            </a:xfrm>
            <a:prstGeom prst="straightConnector1">
              <a:avLst/>
            </a:prstGeom>
            <a:noFill/>
            <a:ln w="25400">
              <a:solidFill>
                <a:srgbClr val="FF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pic>
        <p:nvPicPr>
          <p:cNvPr id="27"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833813"/>
            <a:ext cx="3657600" cy="2446337"/>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2"/>
          <p:cNvSpPr>
            <a:spLocks noGrp="1"/>
          </p:cNvSpPr>
          <p:nvPr>
            <p:ph type="title"/>
          </p:nvPr>
        </p:nvSpPr>
        <p:spPr/>
        <p:txBody>
          <a:bodyPr/>
          <a:lstStyle/>
          <a:p>
            <a:pPr eaLnBrk="1" hangingPunct="1"/>
            <a:r>
              <a:rPr lang="en-US" altLang="en-US" smtClean="0"/>
              <a:t>Identification</a:t>
            </a:r>
          </a:p>
        </p:txBody>
      </p:sp>
      <p:sp>
        <p:nvSpPr>
          <p:cNvPr id="34818" name="Content Placeholder 1"/>
          <p:cNvSpPr>
            <a:spLocks noGrp="1"/>
          </p:cNvSpPr>
          <p:nvPr>
            <p:ph idx="1"/>
          </p:nvPr>
        </p:nvSpPr>
        <p:spPr>
          <a:xfrm>
            <a:off x="457200" y="1143000"/>
            <a:ext cx="7924800" cy="1662113"/>
          </a:xfrm>
        </p:spPr>
        <p:txBody>
          <a:bodyPr/>
          <a:lstStyle/>
          <a:p>
            <a:pPr eaLnBrk="1" hangingPunct="1"/>
            <a:r>
              <a:rPr lang="en-US" altLang="en-US" smtClean="0"/>
              <a:t>Adults</a:t>
            </a:r>
          </a:p>
          <a:p>
            <a:pPr lvl="1" eaLnBrk="1" hangingPunct="1"/>
            <a:r>
              <a:rPr lang="en-US" altLang="en-US" smtClean="0"/>
              <a:t>Grey-brown body</a:t>
            </a:r>
          </a:p>
          <a:p>
            <a:pPr lvl="1" eaLnBrk="1" hangingPunct="1"/>
            <a:r>
              <a:rPr lang="en-US" altLang="en-US" smtClean="0"/>
              <a:t>15-20mm (0.6–0.8in) long</a:t>
            </a:r>
          </a:p>
        </p:txBody>
      </p:sp>
      <p:sp>
        <p:nvSpPr>
          <p:cNvPr id="34819" name="TextBox 3"/>
          <p:cNvSpPr txBox="1">
            <a:spLocks noChangeArrowheads="1"/>
          </p:cNvSpPr>
          <p:nvPr/>
        </p:nvSpPr>
        <p:spPr bwMode="auto">
          <a:xfrm>
            <a:off x="0" y="6519863"/>
            <a:ext cx="6324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t>Image credits: Left: Julieta Brambilla USDA  Right: O. Heikinheimo, Bugwood.org </a:t>
            </a:r>
          </a:p>
        </p:txBody>
      </p:sp>
      <p:pic>
        <p:nvPicPr>
          <p:cNvPr id="42" name="Picture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946400"/>
            <a:ext cx="5519737" cy="329565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4">
            <a:extLst>
              <a:ext uri="{28A0092B-C50C-407E-A947-70E740481C1C}">
                <a14:useLocalDpi xmlns:a14="http://schemas.microsoft.com/office/drawing/2010/main" val="0"/>
              </a:ext>
            </a:extLst>
          </a:blip>
          <a:srcRect l="7986" t="7300" r="13156" b="9343"/>
          <a:stretch>
            <a:fillRect/>
          </a:stretch>
        </p:blipFill>
        <p:spPr bwMode="auto">
          <a:xfrm>
            <a:off x="5969000" y="3549650"/>
            <a:ext cx="3033713" cy="2138363"/>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a:xfrm>
            <a:off x="457200" y="0"/>
            <a:ext cx="8229600" cy="1143000"/>
          </a:xfrm>
        </p:spPr>
        <p:txBody>
          <a:bodyPr/>
          <a:lstStyle/>
          <a:p>
            <a:pPr eaLnBrk="1" hangingPunct="1"/>
            <a:r>
              <a:rPr lang="en-US" altLang="en-US" smtClean="0"/>
              <a:t>Look Alikes - Adults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b="7024"/>
          <a:stretch>
            <a:fillRect/>
          </a:stretch>
        </p:blipFill>
        <p:spPr bwMode="auto">
          <a:xfrm>
            <a:off x="273050" y="2284413"/>
            <a:ext cx="2732088" cy="1700212"/>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36867" name="TextBox 13"/>
          <p:cNvSpPr txBox="1">
            <a:spLocks noChangeArrowheads="1"/>
          </p:cNvSpPr>
          <p:nvPr/>
        </p:nvSpPr>
        <p:spPr bwMode="auto">
          <a:xfrm>
            <a:off x="258763" y="4137025"/>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a:t>Spodoptera latifascia</a:t>
            </a:r>
          </a:p>
        </p:txBody>
      </p:sp>
      <p:sp>
        <p:nvSpPr>
          <p:cNvPr id="36868" name="TextBox 16"/>
          <p:cNvSpPr txBox="1">
            <a:spLocks noChangeArrowheads="1"/>
          </p:cNvSpPr>
          <p:nvPr/>
        </p:nvSpPr>
        <p:spPr bwMode="auto">
          <a:xfrm>
            <a:off x="0" y="6149975"/>
            <a:ext cx="6392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800"/>
              <a:t>Image credit: </a:t>
            </a:r>
            <a:r>
              <a:rPr lang="en-US" altLang="en-US" sz="800" i="1"/>
              <a:t>Spodoptera latifascia</a:t>
            </a:r>
            <a:r>
              <a:rPr lang="en-US" altLang="en-US" sz="800"/>
              <a:t> Lyle Buss, University of Florida, Bugwood.org</a:t>
            </a:r>
          </a:p>
          <a:p>
            <a:pPr eaLnBrk="1" hangingPunct="1">
              <a:buFont typeface="Arial" panose="020B0604020202020204" pitchFamily="34" charset="0"/>
              <a:buNone/>
            </a:pPr>
            <a:r>
              <a:rPr lang="en-US" altLang="en-US" sz="800" i="1"/>
              <a:t>Spodoptera ornithogalli </a:t>
            </a:r>
            <a:r>
              <a:rPr lang="en-US" altLang="en-US" sz="800"/>
              <a:t>Natasha Wright, Cook's Pest Control, Bugwood.org </a:t>
            </a:r>
            <a:r>
              <a:rPr lang="en-US" altLang="en-US" sz="800" b="1"/>
              <a:t> </a:t>
            </a:r>
          </a:p>
          <a:p>
            <a:pPr eaLnBrk="1" hangingPunct="1">
              <a:buFont typeface="Arial" panose="020B0604020202020204" pitchFamily="34" charset="0"/>
              <a:buNone/>
            </a:pPr>
            <a:r>
              <a:rPr lang="en-US" altLang="en-US" sz="800" i="1"/>
              <a:t>Spodoptera praefica: </a:t>
            </a:r>
            <a:r>
              <a:rPr lang="en-US" altLang="en-US" sz="800"/>
              <a:t>2012 Jim Moore, bugguide.net</a:t>
            </a:r>
          </a:p>
          <a:p>
            <a:pPr eaLnBrk="1" hangingPunct="1">
              <a:buFont typeface="Arial" panose="020B0604020202020204" pitchFamily="34" charset="0"/>
              <a:buNone/>
            </a:pPr>
            <a:r>
              <a:rPr lang="en-US" altLang="en-US" sz="800" i="1"/>
              <a:t>Spodoptera pulchella </a:t>
            </a:r>
            <a:r>
              <a:rPr lang="en-US" altLang="en-US" sz="800"/>
              <a:t>2012 Paul Dennehy</a:t>
            </a:r>
            <a:endParaRPr lang="en-US" altLang="en-US" sz="800" b="1"/>
          </a:p>
          <a:p>
            <a:pPr eaLnBrk="1" hangingPunct="1">
              <a:buFont typeface="Arial" panose="020B0604020202020204" pitchFamily="34" charset="0"/>
              <a:buNone/>
            </a:pPr>
            <a:endParaRPr lang="en-US" altLang="en-US" sz="800" b="1"/>
          </a:p>
          <a:p>
            <a:pPr eaLnBrk="1" hangingPunct="1"/>
            <a:endParaRPr lang="en-US" altLang="en-US" sz="80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2863" y="2284413"/>
            <a:ext cx="2438400" cy="18288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36870" name="TextBox 11"/>
          <p:cNvSpPr txBox="1">
            <a:spLocks noChangeArrowheads="1"/>
          </p:cNvSpPr>
          <p:nvPr/>
        </p:nvSpPr>
        <p:spPr bwMode="auto">
          <a:xfrm>
            <a:off x="6202363" y="4125913"/>
            <a:ext cx="274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a:t>Spodoptera praefica</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4850" y="1352550"/>
            <a:ext cx="2784475" cy="150812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36872" name="TextBox 18"/>
          <p:cNvSpPr txBox="1">
            <a:spLocks noChangeArrowheads="1"/>
          </p:cNvSpPr>
          <p:nvPr/>
        </p:nvSpPr>
        <p:spPr bwMode="auto">
          <a:xfrm>
            <a:off x="3244850" y="2951163"/>
            <a:ext cx="274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a:t>Spodoptera ornithogalli</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2025" y="3810000"/>
            <a:ext cx="2438400" cy="18288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36874" name="TextBox 11"/>
          <p:cNvSpPr txBox="1">
            <a:spLocks noChangeArrowheads="1"/>
          </p:cNvSpPr>
          <p:nvPr/>
        </p:nvSpPr>
        <p:spPr bwMode="auto">
          <a:xfrm>
            <a:off x="3349625" y="5653088"/>
            <a:ext cx="274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i="1"/>
              <a:t>Spodoptera pulchella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a:xfrm>
            <a:off x="457200" y="274638"/>
            <a:ext cx="4114800" cy="1143000"/>
          </a:xfrm>
        </p:spPr>
        <p:txBody>
          <a:bodyPr/>
          <a:lstStyle/>
          <a:p>
            <a:pPr eaLnBrk="1" hangingPunct="1"/>
            <a:r>
              <a:rPr lang="en-US" altLang="en-US" smtClean="0"/>
              <a:t>Identification</a:t>
            </a:r>
          </a:p>
        </p:txBody>
      </p:sp>
      <p:sp>
        <p:nvSpPr>
          <p:cNvPr id="38914" name="Content Placeholder 1"/>
          <p:cNvSpPr>
            <a:spLocks noGrp="1"/>
          </p:cNvSpPr>
          <p:nvPr>
            <p:ph idx="1"/>
          </p:nvPr>
        </p:nvSpPr>
        <p:spPr>
          <a:xfrm>
            <a:off x="304800" y="1371600"/>
            <a:ext cx="4191000" cy="4495800"/>
          </a:xfrm>
        </p:spPr>
        <p:txBody>
          <a:bodyPr/>
          <a:lstStyle/>
          <a:p>
            <a:pPr eaLnBrk="1" hangingPunct="1"/>
            <a:r>
              <a:rPr lang="en-US" altLang="en-US" smtClean="0"/>
              <a:t>Pupae </a:t>
            </a:r>
          </a:p>
          <a:p>
            <a:pPr lvl="1" eaLnBrk="1" hangingPunct="1"/>
            <a:r>
              <a:rPr lang="en-US" altLang="en-US" smtClean="0"/>
              <a:t>reddish-brown</a:t>
            </a:r>
          </a:p>
          <a:p>
            <a:pPr lvl="1" eaLnBrk="1" hangingPunct="1"/>
            <a:r>
              <a:rPr lang="en-US" altLang="en-US" smtClean="0"/>
              <a:t>14 to 20 x 5mm (9/16 to 13/16 x 3/16in) in length </a:t>
            </a:r>
          </a:p>
          <a:p>
            <a:pPr lvl="1" eaLnBrk="1" hangingPunct="1"/>
            <a:r>
              <a:rPr lang="en-US" altLang="en-US" smtClean="0"/>
              <a:t>Two small spines on the tip of the abdomen</a:t>
            </a:r>
          </a:p>
        </p:txBody>
      </p:sp>
      <p:sp>
        <p:nvSpPr>
          <p:cNvPr id="38915" name="TextBox 4"/>
          <p:cNvSpPr txBox="1">
            <a:spLocks noChangeArrowheads="1"/>
          </p:cNvSpPr>
          <p:nvPr/>
        </p:nvSpPr>
        <p:spPr bwMode="auto">
          <a:xfrm>
            <a:off x="0" y="62738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t>Image credits: </a:t>
            </a:r>
          </a:p>
          <a:p>
            <a:pPr eaLnBrk="1" hangingPunct="1"/>
            <a:r>
              <a:rPr lang="en-US" altLang="en-US" sz="800"/>
              <a:t>top image - Esmat M. Hegazi, University of Alexandria, Bugwood.org  #</a:t>
            </a:r>
            <a:r>
              <a:rPr lang="en-US" altLang="en-US" sz="800" b="1"/>
              <a:t>5140041 </a:t>
            </a:r>
          </a:p>
          <a:p>
            <a:pPr eaLnBrk="1" hangingPunct="1">
              <a:buFont typeface="Arial" panose="020B0604020202020204" pitchFamily="34" charset="0"/>
              <a:buNone/>
            </a:pPr>
            <a:r>
              <a:rPr lang="en-US" altLang="en-US" sz="800"/>
              <a:t>bottom image- Wolfgang Wagner </a:t>
            </a:r>
            <a:r>
              <a:rPr lang="de-DE" altLang="en-US" sz="800"/>
              <a:t>http://www.pyrgus.de/Spodoptera_littoralis_en.html</a:t>
            </a:r>
          </a:p>
          <a:p>
            <a:pPr eaLnBrk="1" hangingPunct="1"/>
            <a:endParaRPr lang="en-US" altLang="en-US" sz="8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b="8191"/>
          <a:stretch>
            <a:fillRect/>
          </a:stretch>
        </p:blipFill>
        <p:spPr bwMode="auto">
          <a:xfrm>
            <a:off x="4648200" y="3200400"/>
            <a:ext cx="3973513" cy="2446338"/>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3557" t="3391" r="3275" b="4549"/>
          <a:stretch>
            <a:fillRect/>
          </a:stretch>
        </p:blipFill>
        <p:spPr bwMode="auto">
          <a:xfrm flipH="1">
            <a:off x="5410200" y="685800"/>
            <a:ext cx="2552700" cy="2300288"/>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example">
  <a:themeElements>
    <a:clrScheme name="Custom 1">
      <a:dk1>
        <a:srgbClr val="FFFFFF"/>
      </a:dk1>
      <a:lt1>
        <a:sysClr val="window" lastClr="FFFFFF"/>
      </a:lt1>
      <a:dk2>
        <a:srgbClr val="FFFFFF"/>
      </a:dk2>
      <a:lt2>
        <a:srgbClr val="FFFFFF"/>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otect US PP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 ppt template</Template>
  <TotalTime>67181</TotalTime>
  <Words>3322</Words>
  <Application>Microsoft Office PowerPoint</Application>
  <PresentationFormat>On-screen Show (4:3)</PresentationFormat>
  <Paragraphs>247</Paragraphs>
  <Slides>23</Slides>
  <Notes>23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23</vt:i4>
      </vt:variant>
    </vt:vector>
  </HeadingPairs>
  <TitlesOfParts>
    <vt:vector size="33" baseType="lpstr">
      <vt:lpstr>ＭＳ Ｐゴシック</vt:lpstr>
      <vt:lpstr>ＭＳ Ｐゴシック</vt:lpstr>
      <vt:lpstr>Arial</vt:lpstr>
      <vt:lpstr>Calibri</vt:lpstr>
      <vt:lpstr>template example</vt:lpstr>
      <vt:lpstr>1_template example</vt:lpstr>
      <vt:lpstr>2_template example</vt:lpstr>
      <vt:lpstr>3_template example</vt:lpstr>
      <vt:lpstr>Custom Design</vt:lpstr>
      <vt:lpstr>Protect US PP 4</vt:lpstr>
      <vt:lpstr>Egyptian cotton worm Spodoptera littoralis</vt:lpstr>
      <vt:lpstr>Egyptian cottonworm</vt:lpstr>
      <vt:lpstr>Egyptian Cottonworm Distribution in the U.S.</vt:lpstr>
      <vt:lpstr>Potential Distribution in the U.S.</vt:lpstr>
      <vt:lpstr>Pest of many herbaceous ornamentals and field crops</vt:lpstr>
      <vt:lpstr>PowerPoint Presentation</vt:lpstr>
      <vt:lpstr>Identification</vt:lpstr>
      <vt:lpstr>Look Alikes - Adults</vt:lpstr>
      <vt:lpstr>Identification</vt:lpstr>
      <vt:lpstr>Identification</vt:lpstr>
      <vt:lpstr>Identification</vt:lpstr>
      <vt:lpstr>Life cycle</vt:lpstr>
      <vt:lpstr>Hibernation and Dispersal</vt:lpstr>
      <vt:lpstr>Monitoring</vt:lpstr>
      <vt:lpstr>Chemical Control</vt:lpstr>
      <vt:lpstr>Biological Control</vt:lpstr>
      <vt:lpstr>Author and Publication Dates</vt:lpstr>
      <vt:lpstr>Reviewers</vt:lpstr>
      <vt:lpstr>PowerPoint Presentation</vt:lpstr>
      <vt:lpstr>Our Partners</vt:lpstr>
      <vt:lpstr>References</vt:lpstr>
      <vt:lpstr>References</vt:lpstr>
      <vt:lpstr>References</vt:lpstr>
    </vt:vector>
  </TitlesOfParts>
  <Company>UF/IFAS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CARR,JENNIFER C</cp:lastModifiedBy>
  <cp:revision>2545</cp:revision>
  <dcterms:created xsi:type="dcterms:W3CDTF">2011-05-04T16:26:50Z</dcterms:created>
  <dcterms:modified xsi:type="dcterms:W3CDTF">2017-01-30T21:05:14Z</dcterms:modified>
</cp:coreProperties>
</file>