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13" r:id="rId6"/>
  </p:sldMasterIdLst>
  <p:notesMasterIdLst>
    <p:notesMasterId r:id="rId32"/>
  </p:notesMasterIdLst>
  <p:sldIdLst>
    <p:sldId id="256" r:id="rId7"/>
    <p:sldId id="257" r:id="rId8"/>
    <p:sldId id="302" r:id="rId9"/>
    <p:sldId id="307" r:id="rId10"/>
    <p:sldId id="259" r:id="rId11"/>
    <p:sldId id="294" r:id="rId12"/>
    <p:sldId id="299" r:id="rId13"/>
    <p:sldId id="305" r:id="rId14"/>
    <p:sldId id="303" r:id="rId15"/>
    <p:sldId id="295" r:id="rId16"/>
    <p:sldId id="304" r:id="rId17"/>
    <p:sldId id="266" r:id="rId18"/>
    <p:sldId id="301" r:id="rId19"/>
    <p:sldId id="296" r:id="rId20"/>
    <p:sldId id="297" r:id="rId21"/>
    <p:sldId id="298" r:id="rId22"/>
    <p:sldId id="310" r:id="rId23"/>
    <p:sldId id="311" r:id="rId24"/>
    <p:sldId id="273" r:id="rId25"/>
    <p:sldId id="274" r:id="rId26"/>
    <p:sldId id="290" r:id="rId27"/>
    <p:sldId id="293" r:id="rId28"/>
    <p:sldId id="283" r:id="rId29"/>
    <p:sldId id="300" r:id="rId30"/>
    <p:sldId id="30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E315"/>
    <a:srgbClr val="1721C2"/>
    <a:srgbClr val="438657"/>
    <a:srgbClr val="FA0A0A"/>
    <a:srgbClr val="64C8FA"/>
    <a:srgbClr val="000000"/>
    <a:srgbClr val="FF33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9" autoAdjust="0"/>
    <p:restoredTop sz="83415" autoAdjust="0"/>
  </p:normalViewPr>
  <p:slideViewPr>
    <p:cSldViewPr>
      <p:cViewPr varScale="1">
        <p:scale>
          <a:sx n="96" d="100"/>
          <a:sy n="96" d="100"/>
        </p:scale>
        <p:origin x="201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6CE7E-2346-44EA-A853-E3DD20734842}" type="datetimeFigureOut">
              <a:rPr lang="en-US" smtClean="0"/>
              <a:pPr/>
              <a:t>1/30/2017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A90EC-84E6-4F64-9E23-D2D711A03EA1}" type="slidenum">
              <a:rPr lang="en-US" smtClean="0"/>
              <a:pPr/>
              <a:t>‹#›</a:t>
            </a:fld>
            <a:endParaRPr lang="en-US" dirty="0"/>
          </a:p>
        </p:txBody>
      </p:sp>
    </p:spTree>
    <p:extLst>
      <p:ext uri="{BB962C8B-B14F-4D97-AF65-F5344CB8AC3E}">
        <p14:creationId xmlns:p14="http://schemas.microsoft.com/office/powerpoint/2010/main" val="247595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pdn.org/hom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aphis.usda.gov/library/forms/pdf/PPQ_Form_391.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spring, larvae</a:t>
            </a:r>
            <a:r>
              <a:rPr lang="en-US" baseline="0" dirty="0" smtClean="0"/>
              <a:t> will emerge from the eggs and begin feeding. Initially, the larvae are around 0.32cm (1/8in) but grow to lengths between 5.08-8.9cm (2-3.5in). The first instar will be smaller and black with long black hairs. The second instar, slightly larger, is brown with short hairs. The most distinct looking larvae are the fourth to sixth instars. They have light to dark gray bodies with some yellow flecks and long gray or gold hairs. Furthermore, they have double rows of blue and red warts. The typical pattern is five blue rows followed by six red rows but this is not always the case.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 1, 2, 6</a:t>
            </a:r>
          </a:p>
        </p:txBody>
      </p:sp>
      <p:sp>
        <p:nvSpPr>
          <p:cNvPr id="4" name="Slide Number Placeholder 3"/>
          <p:cNvSpPr>
            <a:spLocks noGrp="1"/>
          </p:cNvSpPr>
          <p:nvPr>
            <p:ph type="sldNum" sz="quarter" idx="10"/>
          </p:nvPr>
        </p:nvSpPr>
        <p:spPr/>
        <p:txBody>
          <a:bodyPr/>
          <a:lstStyle/>
          <a:p>
            <a:fld id="{5CCA90EC-84E6-4F64-9E23-D2D711A03EA1}" type="slidenum">
              <a:rPr lang="en-US" smtClean="0"/>
              <a:pPr/>
              <a:t>10</a:t>
            </a:fld>
            <a:endParaRPr lang="en-US" dirty="0"/>
          </a:p>
        </p:txBody>
      </p:sp>
    </p:spTree>
    <p:extLst>
      <p:ext uri="{BB962C8B-B14F-4D97-AF65-F5344CB8AC3E}">
        <p14:creationId xmlns:p14="http://schemas.microsoft.com/office/powerpoint/2010/main" val="387336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July or August,</a:t>
            </a:r>
            <a:r>
              <a:rPr lang="en-US" baseline="0" dirty="0" smtClean="0"/>
              <a:t> e</a:t>
            </a:r>
            <a:r>
              <a:rPr lang="en-US" dirty="0" smtClean="0"/>
              <a:t>gg masses are usually</a:t>
            </a:r>
            <a:r>
              <a:rPr lang="en-US" baseline="0" dirty="0" smtClean="0"/>
              <a:t> laid on directly on host trees but they can also be found on stones, walls, logs, furniture and most other outdoor objects. The egg masses are a buff color with yellowish fuzz from the female abdomen. Overtime they will lighten in color due to sun bleaching and weathering. Each egg mass can contain up to 1200 eggs and is on average 3.8cm by 1.905cm (1.5in by 0.75in) in size. Larvae develop in the egg and remain inside throughout the winter.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 1, 5, 6</a:t>
            </a:r>
          </a:p>
        </p:txBody>
      </p:sp>
      <p:sp>
        <p:nvSpPr>
          <p:cNvPr id="4" name="Slide Number Placeholder 3"/>
          <p:cNvSpPr>
            <a:spLocks noGrp="1"/>
          </p:cNvSpPr>
          <p:nvPr>
            <p:ph type="sldNum" sz="quarter" idx="10"/>
          </p:nvPr>
        </p:nvSpPr>
        <p:spPr/>
        <p:txBody>
          <a:bodyPr/>
          <a:lstStyle/>
          <a:p>
            <a:fld id="{5CCA90EC-84E6-4F64-9E23-D2D711A03EA1}" type="slidenum">
              <a:rPr lang="en-US" smtClean="0"/>
              <a:pPr/>
              <a:t>11</a:t>
            </a:fld>
            <a:endParaRPr lang="en-US" dirty="0"/>
          </a:p>
        </p:txBody>
      </p:sp>
    </p:spTree>
    <p:extLst>
      <p:ext uri="{BB962C8B-B14F-4D97-AF65-F5344CB8AC3E}">
        <p14:creationId xmlns:p14="http://schemas.microsoft.com/office/powerpoint/2010/main" val="3873365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err="1" smtClean="0"/>
              <a:t>Lymantria</a:t>
            </a:r>
            <a:r>
              <a:rPr lang="en-US" sz="1200" i="1" dirty="0" smtClean="0"/>
              <a:t> </a:t>
            </a:r>
            <a:r>
              <a:rPr lang="en-US" sz="1200" i="1" dirty="0" err="1" smtClean="0"/>
              <a:t>dispar</a:t>
            </a:r>
            <a:r>
              <a:rPr lang="en-US" sz="1200" i="1" dirty="0" smtClean="0"/>
              <a:t> </a:t>
            </a:r>
            <a:r>
              <a:rPr lang="en-US" sz="1200" i="1" dirty="0" err="1" smtClean="0"/>
              <a:t>asiatica</a:t>
            </a:r>
            <a:r>
              <a:rPr lang="en-US" sz="1200" i="1" dirty="0" smtClean="0"/>
              <a:t> </a:t>
            </a:r>
            <a:r>
              <a:rPr lang="en-US" sz="1200" i="0" dirty="0" smtClean="0"/>
              <a:t>will complete one generation</a:t>
            </a:r>
            <a:r>
              <a:rPr lang="en-US" sz="1200" i="0" baseline="0" dirty="0" smtClean="0"/>
              <a:t> per year. The damaging population levels will occur about every five to seven years. In late July to August, the adult females lay eggs on a wide variety of surfaces but often the host tree itself. The adults will die shortly after the eggs are laid. The eggs will take about four weeks to develop into larvae but the larvae will remain inside the eggs over the winter. In spring, following a period of warmth, the larvae emerge from the eggs. They begin to feed on host tissues and cause damage to the hosts during this stage. Around early July, pupation will occur. The pupae will develop for about 7-14 days before emerging as adults to mate and start the next generation.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r>
              <a:rPr lang="en-US" baseline="0" dirty="0" smtClean="0"/>
              <a:t> 1</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Pheromone traps can be used to monitor for the Asian gypsy moth. The recommend pheromone to use in delta, milk-carton, or tented traps is cis-7R,8S-epoxy-2-methyloctadecane which is commercially known as </a:t>
            </a:r>
            <a:r>
              <a:rPr lang="en-US" sz="1200" b="0" i="0" u="none" strike="noStrike" kern="1200" baseline="0" dirty="0" err="1" smtClean="0">
                <a:solidFill>
                  <a:schemeClr val="tx1"/>
                </a:solidFill>
                <a:latin typeface="+mn-lt"/>
                <a:ea typeface="+mn-ea"/>
                <a:cs typeface="+mn-cs"/>
              </a:rPr>
              <a:t>disparlure</a:t>
            </a:r>
            <a:r>
              <a:rPr lang="en-US" sz="1200" b="0" i="0" u="none" strike="noStrike" kern="1200" baseline="0" dirty="0" smtClean="0">
                <a:solidFill>
                  <a:schemeClr val="tx1"/>
                </a:solidFill>
                <a:latin typeface="+mn-lt"/>
                <a:ea typeface="+mn-ea"/>
                <a:cs typeface="+mn-cs"/>
              </a:rPr>
              <a:t>. These traps will attract male Asian gypsy moths This lure will also attract closely related moths including </a:t>
            </a:r>
            <a:r>
              <a:rPr lang="en-US" sz="1200" i="1" kern="1200" dirty="0" smtClean="0">
                <a:solidFill>
                  <a:schemeClr val="tx1"/>
                </a:solidFill>
                <a:effectLst/>
                <a:latin typeface="+mn-lt"/>
                <a:ea typeface="+mn-ea"/>
                <a:cs typeface="+mn-cs"/>
              </a:rPr>
              <a:t>L. </a:t>
            </a:r>
            <a:r>
              <a:rPr lang="en-US" sz="1200" i="1" kern="1200" dirty="0" err="1" smtClean="0">
                <a:solidFill>
                  <a:schemeClr val="tx1"/>
                </a:solidFill>
                <a:effectLst/>
                <a:latin typeface="+mn-lt"/>
                <a:ea typeface="+mn-ea"/>
                <a:cs typeface="+mn-cs"/>
              </a:rPr>
              <a:t>umbrosa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Lymantria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dispar</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hokkaidoensis</a:t>
            </a:r>
            <a:r>
              <a:rPr lang="en-US"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umbrosa</a:t>
            </a:r>
            <a:r>
              <a:rPr lang="en-US"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nesiobia</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L. </a:t>
            </a:r>
            <a:r>
              <a:rPr lang="en-US" sz="1200" i="1" kern="1200" dirty="0" err="1" smtClean="0">
                <a:solidFill>
                  <a:schemeClr val="tx1"/>
                </a:solidFill>
                <a:effectLst/>
                <a:latin typeface="+mn-lt"/>
                <a:ea typeface="+mn-ea"/>
                <a:cs typeface="+mn-cs"/>
              </a:rPr>
              <a:t>albescens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L. </a:t>
            </a:r>
            <a:r>
              <a:rPr lang="en-US" sz="1200" i="1" kern="1200" dirty="0" err="1" smtClean="0">
                <a:solidFill>
                  <a:schemeClr val="tx1"/>
                </a:solidFill>
                <a:effectLst/>
                <a:latin typeface="+mn-lt"/>
                <a:ea typeface="+mn-ea"/>
                <a:cs typeface="+mn-cs"/>
              </a:rPr>
              <a:t>dispar</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albescens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L. </a:t>
            </a:r>
            <a:r>
              <a:rPr lang="en-US" sz="1200" i="1" kern="1200" dirty="0" err="1" smtClean="0">
                <a:solidFill>
                  <a:schemeClr val="tx1"/>
                </a:solidFill>
                <a:effectLst/>
                <a:latin typeface="+mn-lt"/>
                <a:ea typeface="+mn-ea"/>
                <a:cs typeface="+mn-cs"/>
              </a:rPr>
              <a:t>postalba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L. d. </a:t>
            </a:r>
            <a:r>
              <a:rPr lang="en-US" sz="1200" i="1" kern="1200" dirty="0" err="1" smtClean="0">
                <a:solidFill>
                  <a:schemeClr val="tx1"/>
                </a:solidFill>
                <a:effectLst/>
                <a:latin typeface="+mn-lt"/>
                <a:ea typeface="+mn-ea"/>
                <a:cs typeface="+mn-cs"/>
              </a:rPr>
              <a:t>postalba</a:t>
            </a:r>
            <a:r>
              <a:rPr lang="en-US"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tsushimensis</a:t>
            </a:r>
            <a:r>
              <a:rPr lang="en-US" sz="1200" i="1" kern="1200" dirty="0" smtClean="0">
                <a:solidFill>
                  <a:schemeClr val="tx1"/>
                </a:solidFill>
                <a:effectLst/>
                <a:latin typeface="+mn-lt"/>
                <a:ea typeface="+mn-ea"/>
                <a:cs typeface="+mn-cs"/>
              </a:rPr>
              <a:t>, L. </a:t>
            </a:r>
            <a:r>
              <a:rPr lang="en-US" sz="1200" i="1" kern="1200" dirty="0" err="1" smtClean="0">
                <a:solidFill>
                  <a:schemeClr val="tx1"/>
                </a:solidFill>
                <a:effectLst/>
                <a:latin typeface="+mn-lt"/>
                <a:ea typeface="+mn-ea"/>
                <a:cs typeface="+mn-cs"/>
              </a:rPr>
              <a:t>albescens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tsushimensis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This monitoring system is recommended for high risk areas such as ports. Around 25 traps per square mile is suggested for extremely high risk areas and around 16 traps per square mile in areas surrounding the higher risk locations.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Light traps can also be used but they are rather ineffective and nonspecific so they are not recommended.</a:t>
            </a:r>
            <a:endParaRPr lang="en-US" dirty="0" smtClean="0"/>
          </a:p>
          <a:p>
            <a:endParaRPr lang="en-US" dirty="0" smtClean="0"/>
          </a:p>
          <a:p>
            <a:r>
              <a:rPr lang="en-US" dirty="0" smtClean="0"/>
              <a:t>Information Sources:</a:t>
            </a:r>
            <a:r>
              <a:rPr lang="en-US" baseline="0" dirty="0" smtClean="0"/>
              <a:t> 5, 8</a:t>
            </a:r>
          </a:p>
        </p:txBody>
      </p:sp>
      <p:sp>
        <p:nvSpPr>
          <p:cNvPr id="4" name="Slide Number Placeholder 3"/>
          <p:cNvSpPr>
            <a:spLocks noGrp="1"/>
          </p:cNvSpPr>
          <p:nvPr>
            <p:ph type="sldNum" sz="quarter" idx="10"/>
          </p:nvPr>
        </p:nvSpPr>
        <p:spPr/>
        <p:txBody>
          <a:bodyPr/>
          <a:lstStyle/>
          <a:p>
            <a:fld id="{5CCA90EC-84E6-4F64-9E23-D2D711A03EA1}" type="slidenum">
              <a:rPr lang="en-US" smtClean="0"/>
              <a:pPr/>
              <a:t>13</a:t>
            </a:fld>
            <a:endParaRPr lang="en-US" dirty="0"/>
          </a:p>
        </p:txBody>
      </p:sp>
    </p:spTree>
    <p:extLst>
      <p:ext uri="{BB962C8B-B14F-4D97-AF65-F5344CB8AC3E}">
        <p14:creationId xmlns:p14="http://schemas.microsoft.com/office/powerpoint/2010/main" val="2457963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Control</a:t>
            </a:r>
            <a:r>
              <a:rPr lang="en-US" i="0" baseline="0" dirty="0" smtClean="0"/>
              <a:t> methods for the Asian gypsy moth have been extensively researched. In areas of dense populations, aerial spraying is a common eradication technique. The chemicals typically used against </a:t>
            </a:r>
            <a:r>
              <a:rPr lang="en-US" sz="1200" i="1" dirty="0" err="1" smtClean="0"/>
              <a:t>Lymantria</a:t>
            </a:r>
            <a:r>
              <a:rPr lang="en-US" sz="1200" i="1" dirty="0" smtClean="0"/>
              <a:t> </a:t>
            </a:r>
            <a:r>
              <a:rPr lang="en-US" sz="1200" i="1" dirty="0" err="1" smtClean="0"/>
              <a:t>dispar</a:t>
            </a:r>
            <a:r>
              <a:rPr lang="en-US" sz="1200" i="1" dirty="0" smtClean="0"/>
              <a:t> </a:t>
            </a:r>
            <a:r>
              <a:rPr lang="en-US" sz="1200" i="1" dirty="0" err="1" smtClean="0"/>
              <a:t>asiatica</a:t>
            </a:r>
            <a:r>
              <a:rPr lang="en-US" sz="1200" i="1" dirty="0" smtClean="0"/>
              <a:t> </a:t>
            </a:r>
            <a:r>
              <a:rPr lang="en-US" sz="1200" i="0" dirty="0" smtClean="0"/>
              <a:t>are</a:t>
            </a:r>
            <a:r>
              <a:rPr lang="en-US" sz="1200" i="0" baseline="0" dirty="0" smtClean="0"/>
              <a:t> </a:t>
            </a:r>
            <a:r>
              <a:rPr lang="en-US" sz="1200" kern="1200" dirty="0" err="1" smtClean="0">
                <a:solidFill>
                  <a:schemeClr val="tx1"/>
                </a:solidFill>
                <a:effectLst/>
                <a:latin typeface="+mn-lt"/>
                <a:ea typeface="+mn-ea"/>
                <a:cs typeface="+mn-cs"/>
              </a:rPr>
              <a:t>diflubenzuron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Dimilin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carbaryl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Sevin</a:t>
            </a:r>
            <a:r>
              <a:rPr lang="en-US" sz="1200" kern="1200" dirty="0" smtClean="0">
                <a:solidFill>
                  <a:schemeClr val="tx1"/>
                </a:solidFill>
                <a:effectLst/>
                <a:latin typeface="+mn-lt"/>
                <a:ea typeface="+mn-ea"/>
                <a:cs typeface="+mn-cs"/>
              </a:rPr>
              <a:t>), and mimic (</a:t>
            </a:r>
            <a:r>
              <a:rPr lang="en-US" sz="1200" kern="1200" dirty="0" err="1" smtClean="0">
                <a:solidFill>
                  <a:schemeClr val="tx1"/>
                </a:solidFill>
                <a:effectLst/>
                <a:latin typeface="+mn-lt"/>
                <a:ea typeface="+mn-ea"/>
                <a:cs typeface="+mn-cs"/>
              </a:rPr>
              <a:t>tebufenozide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These chemicals are typically broad spectrum insecticides and can have harmful effects on other insect populations. In recent years, research for a </a:t>
            </a:r>
            <a:r>
              <a:rPr lang="en-US" sz="1200" kern="1200" baseline="0" dirty="0" err="1" smtClean="0">
                <a:solidFill>
                  <a:schemeClr val="tx1"/>
                </a:solidFill>
                <a:effectLst/>
                <a:latin typeface="+mn-lt"/>
                <a:ea typeface="+mn-ea"/>
                <a:cs typeface="+mn-cs"/>
              </a:rPr>
              <a:t>semiochemical</a:t>
            </a:r>
            <a:r>
              <a:rPr lang="en-US" sz="1200" kern="1200" baseline="0" dirty="0" smtClean="0">
                <a:solidFill>
                  <a:schemeClr val="tx1"/>
                </a:solidFill>
                <a:effectLst/>
                <a:latin typeface="+mn-lt"/>
                <a:ea typeface="+mn-ea"/>
                <a:cs typeface="+mn-cs"/>
              </a:rPr>
              <a:t> control has been mildly successful.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 method more specific to the Asian gypsy moth has been tested and is only available on the market as </a:t>
            </a:r>
            <a:r>
              <a:rPr lang="en-US" sz="1200" kern="1200" dirty="0" smtClean="0">
                <a:solidFill>
                  <a:schemeClr val="tx1"/>
                </a:solidFill>
                <a:effectLst/>
                <a:latin typeface="+mn-lt"/>
                <a:ea typeface="+mn-ea"/>
                <a:cs typeface="+mn-cs"/>
              </a:rPr>
              <a:t>Disrupt® II plastic laminated flake formulation of sex pheromone </a:t>
            </a:r>
            <a:r>
              <a:rPr lang="en-US" sz="1200" kern="1200" dirty="0" err="1" smtClean="0">
                <a:solidFill>
                  <a:schemeClr val="tx1"/>
                </a:solidFill>
                <a:effectLst/>
                <a:latin typeface="+mn-lt"/>
                <a:ea typeface="+mn-ea"/>
                <a:cs typeface="+mn-cs"/>
              </a:rPr>
              <a:t>disparlure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It is most effective at low populations levels and disrupts the mating of related gypsy moths. Currently research aims at developing a stronger synthetic pheromone to better disrupt the mating systems of the Asian gypsy moth.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Other broad spectrum sprays include </a:t>
            </a:r>
            <a:r>
              <a:rPr lang="en-US" sz="1200" i="0" kern="1200" baseline="0" dirty="0" err="1" smtClean="0">
                <a:solidFill>
                  <a:schemeClr val="tx1"/>
                </a:solidFill>
                <a:effectLst/>
                <a:latin typeface="+mn-lt"/>
                <a:ea typeface="+mn-ea"/>
                <a:cs typeface="+mn-cs"/>
              </a:rPr>
              <a:t>Baculovirus</a:t>
            </a:r>
            <a:r>
              <a:rPr lang="en-US" sz="1200" i="1" kern="1200" dirty="0" smtClean="0">
                <a:solidFill>
                  <a:schemeClr val="tx1"/>
                </a:solidFill>
                <a:effectLst/>
                <a:latin typeface="+mn-lt"/>
                <a:ea typeface="+mn-ea"/>
                <a:cs typeface="+mn-cs"/>
              </a:rPr>
              <a:t>).</a:t>
            </a:r>
            <a:r>
              <a:rPr lang="en-US" sz="1200" i="0" kern="1200" baseline="0" dirty="0" smtClean="0">
                <a:solidFill>
                  <a:schemeClr val="tx1"/>
                </a:solidFill>
                <a:effectLst/>
                <a:latin typeface="+mn-lt"/>
                <a:ea typeface="+mn-ea"/>
                <a:cs typeface="+mn-cs"/>
              </a:rPr>
              <a:t> </a:t>
            </a:r>
            <a:r>
              <a:rPr lang="en-US" dirty="0" err="1" smtClean="0"/>
              <a:t>Baculovirus</a:t>
            </a:r>
            <a:r>
              <a:rPr lang="en-US" dirty="0" smtClean="0"/>
              <a:t>, nuclear </a:t>
            </a:r>
            <a:r>
              <a:rPr lang="en-US" dirty="0" err="1" smtClean="0"/>
              <a:t>polyhedrosis</a:t>
            </a:r>
            <a:r>
              <a:rPr lang="en-US" dirty="0" smtClean="0"/>
              <a:t> virus (NPV) has</a:t>
            </a:r>
            <a:r>
              <a:rPr lang="en-US" baseline="0" dirty="0" smtClean="0"/>
              <a:t> proven effective on low population densities of the Asian gypsy moth but as the population increase, it becomes less effective. </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smtClean="0"/>
          </a:p>
          <a:p>
            <a:r>
              <a:rPr lang="en-US" dirty="0" smtClean="0"/>
              <a:t>Information sources: 3,</a:t>
            </a:r>
            <a:r>
              <a:rPr lang="en-US" baseline="0" dirty="0" smtClean="0"/>
              <a:t> 10</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14</a:t>
            </a:fld>
            <a:endParaRPr lang="en-US" dirty="0"/>
          </a:p>
        </p:txBody>
      </p:sp>
    </p:spTree>
    <p:extLst>
      <p:ext uri="{BB962C8B-B14F-4D97-AF65-F5344CB8AC3E}">
        <p14:creationId xmlns:p14="http://schemas.microsoft.com/office/powerpoint/2010/main" val="3154501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most common biological control for the Asian gypsy</a:t>
            </a:r>
            <a:r>
              <a:rPr lang="en-US" baseline="0" dirty="0" smtClean="0"/>
              <a:t> moth is </a:t>
            </a:r>
            <a:r>
              <a:rPr lang="en-US" i="1" dirty="0" smtClean="0"/>
              <a:t>Bacillus </a:t>
            </a:r>
            <a:r>
              <a:rPr lang="en-US" i="1" dirty="0" err="1" smtClean="0"/>
              <a:t>thuringiensis</a:t>
            </a:r>
            <a:r>
              <a:rPr lang="en-US" i="1" dirty="0" smtClean="0"/>
              <a:t> (</a:t>
            </a:r>
            <a:r>
              <a:rPr lang="en-US" i="1" dirty="0" err="1" smtClean="0"/>
              <a:t>Bt</a:t>
            </a:r>
            <a:r>
              <a:rPr lang="en-US" i="1" dirty="0" smtClean="0"/>
              <a:t>). </a:t>
            </a:r>
            <a:r>
              <a:rPr lang="en-US" i="0" dirty="0" smtClean="0"/>
              <a:t>The specific variety of </a:t>
            </a:r>
            <a:r>
              <a:rPr lang="en-US" i="1" dirty="0" err="1" smtClean="0"/>
              <a:t>Bt</a:t>
            </a:r>
            <a:r>
              <a:rPr lang="en-US" i="1" dirty="0" smtClean="0"/>
              <a:t> </a:t>
            </a:r>
            <a:r>
              <a:rPr lang="en-US" i="0" dirty="0" smtClean="0"/>
              <a:t>that</a:t>
            </a:r>
            <a:r>
              <a:rPr lang="en-US" i="0" baseline="0" dirty="0" smtClean="0"/>
              <a:t> targets all moths and butterflies is </a:t>
            </a:r>
            <a:r>
              <a:rPr lang="en-US" sz="1200" i="1" kern="1200" dirty="0" smtClean="0">
                <a:solidFill>
                  <a:schemeClr val="tx1"/>
                </a:solidFill>
                <a:effectLst/>
                <a:latin typeface="+mn-lt"/>
                <a:ea typeface="+mn-ea"/>
                <a:cs typeface="+mn-cs"/>
              </a:rPr>
              <a:t>Bacillus </a:t>
            </a:r>
            <a:r>
              <a:rPr lang="en-US" sz="1200" i="1" kern="1200" dirty="0" err="1" smtClean="0">
                <a:solidFill>
                  <a:schemeClr val="tx1"/>
                </a:solidFill>
                <a:effectLst/>
                <a:latin typeface="+mn-lt"/>
                <a:ea typeface="+mn-ea"/>
                <a:cs typeface="+mn-cs"/>
              </a:rPr>
              <a:t>thuringiensis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kurstaki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B.t.k</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i="1" kern="1200" baseline="0" dirty="0" err="1" smtClean="0">
                <a:solidFill>
                  <a:schemeClr val="tx1"/>
                </a:solidFill>
                <a:effectLst/>
                <a:latin typeface="+mn-lt"/>
                <a:ea typeface="+mn-ea"/>
                <a:cs typeface="+mn-cs"/>
              </a:rPr>
              <a:t>Bt</a:t>
            </a:r>
            <a:r>
              <a:rPr lang="en-US" sz="1200" i="0" kern="1200" baseline="0" dirty="0" smtClean="0">
                <a:solidFill>
                  <a:schemeClr val="tx1"/>
                </a:solidFill>
                <a:effectLst/>
                <a:latin typeface="+mn-lt"/>
                <a:ea typeface="+mn-ea"/>
                <a:cs typeface="+mn-cs"/>
              </a:rPr>
              <a:t> is a naturally occurring bacteria that interferes with larval stages as they feed. It is sprayed on foliage in spring as the larvae emerge from their eggs.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Small mammals and birds are known to feed on </a:t>
            </a:r>
            <a:r>
              <a:rPr lang="en-US" sz="1200" i="1" dirty="0" err="1" smtClean="0"/>
              <a:t>Lymantria</a:t>
            </a:r>
            <a:r>
              <a:rPr lang="en-US" sz="1200" i="1" dirty="0" smtClean="0"/>
              <a:t> </a:t>
            </a:r>
            <a:r>
              <a:rPr lang="en-US" sz="1200" i="1" dirty="0" err="1" smtClean="0"/>
              <a:t>dispar</a:t>
            </a:r>
            <a:r>
              <a:rPr lang="en-US" sz="1200" i="1" dirty="0" smtClean="0"/>
              <a:t> </a:t>
            </a:r>
            <a:r>
              <a:rPr lang="en-US" sz="1200" i="1" dirty="0" err="1" smtClean="0"/>
              <a:t>asiatica</a:t>
            </a:r>
            <a:r>
              <a:rPr lang="en-US" sz="1200" i="1" dirty="0" smtClean="0"/>
              <a:t> </a:t>
            </a:r>
            <a:r>
              <a:rPr lang="en-US" sz="1200" i="0" dirty="0" smtClean="0"/>
              <a:t>and are particularly effective when the population is at low levels</a:t>
            </a:r>
            <a:r>
              <a:rPr lang="en-US" sz="1200" i="0" baseline="0" dirty="0" smtClean="0"/>
              <a:t> but this would not naturally control an infestation.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Ants and ground beetles are some invertebrate predators of the Asian gypsy moth, but overall they are not as effective in controlling moth populations are vertebrate predators. Ants will attack early larvae and ground beetles typically target late larvae and pupae. This type of predation is most common when moth populations are very high.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Information Sources: 3,</a:t>
            </a:r>
            <a:r>
              <a:rPr lang="en-US" baseline="0" dirty="0" smtClean="0"/>
              <a:t> 4, 10</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15</a:t>
            </a:fld>
            <a:endParaRPr lang="en-US" dirty="0"/>
          </a:p>
        </p:txBody>
      </p:sp>
    </p:spTree>
    <p:extLst>
      <p:ext uri="{BB962C8B-B14F-4D97-AF65-F5344CB8AC3E}">
        <p14:creationId xmlns:p14="http://schemas.microsoft.com/office/powerpoint/2010/main" val="2088197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Cultural control methods include quick a few general techniques. One of the most important is port inspections to present future introductions of the Asian gypsy moth from spreading. Frequently, shipments to North America are checked when they leave their initially port and again upon arrival to their destination. General sanitation is also important to the control of many pests. This includes cleaning areas surrounding hosts and removing heavily infected plants. It is also important to not transport infected plant material including firewood. </a:t>
            </a:r>
            <a:r>
              <a:rPr lang="en-US" baseline="0" dirty="0" err="1" smtClean="0"/>
              <a:t>Siviculture</a:t>
            </a:r>
            <a:r>
              <a:rPr lang="en-US" baseline="0" dirty="0" smtClean="0"/>
              <a:t> is a specific type of sanitation often applied in pest eradication as a sustainable method of growth and health of forests. Recent research has looked into plant more resistant varieties of trees in order to lower population levels in heavily effected areas throughout Europe and Asia. If the moth were to invade in large numbers in North America, the same techniques could be implemented.  </a:t>
            </a:r>
          </a:p>
          <a:p>
            <a:endParaRPr lang="en-US" baseline="0" dirty="0" smtClean="0"/>
          </a:p>
          <a:p>
            <a:r>
              <a:rPr lang="en-US" dirty="0" smtClean="0"/>
              <a:t>Information Sources: 3,</a:t>
            </a:r>
            <a:r>
              <a:rPr lang="en-US" baseline="0" dirty="0" smtClean="0"/>
              <a:t> 10</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16</a:t>
            </a:fld>
            <a:endParaRPr lang="en-US" dirty="0"/>
          </a:p>
        </p:txBody>
      </p:sp>
    </p:spTree>
    <p:extLst>
      <p:ext uri="{BB962C8B-B14F-4D97-AF65-F5344CB8AC3E}">
        <p14:creationId xmlns:p14="http://schemas.microsoft.com/office/powerpoint/2010/main" val="2039953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a suspect pest has been located in the United States, a sample should be submitted for proper identification. Contact your local diagnostic lab to ship in a sample for identification. Information regarding your local diagnostic lab is available at National Plant Diagnostic Network (NPDN) website. The diagnostic lab information and available contacts are divided by state.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3"/>
              </a:rPr>
              <a:t>http://www.npdn.org/home</a:t>
            </a:r>
            <a:endParaRPr lang="en-US" baseline="0" dirty="0" smtClean="0"/>
          </a:p>
          <a:p>
            <a:endParaRPr lang="en-US" baseline="0" dirty="0" smtClean="0"/>
          </a:p>
          <a:p>
            <a:r>
              <a:rPr lang="en-US" baseline="0" dirty="0" smtClean="0"/>
              <a:t>The sample specimen should be submitted along with accompanying documentation using the PPQ form 391.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4"/>
              </a:rPr>
              <a:t>https://www.aphis.usda.gov/library/forms/pdf/PPQ_Form_391.pdf </a:t>
            </a:r>
            <a:endParaRPr lang="en-US" sz="1600" dirty="0" smtClean="0"/>
          </a:p>
          <a:p>
            <a:endParaRPr lang="en-US" dirty="0" smtClean="0"/>
          </a:p>
          <a:p>
            <a:r>
              <a:rPr lang="en-US" dirty="0" smtClean="0"/>
              <a:t>Your local diagnostic lab is part of your local cooperative</a:t>
            </a:r>
            <a:r>
              <a:rPr lang="en-US" baseline="0" dirty="0" smtClean="0"/>
              <a:t> extension service or your state department of agriculture. Your local lab will also have a specific form. All local labs may not be a member of NPDN. However, all labs should report new pest and pathogen detections to local regulatory officials. </a:t>
            </a:r>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17</a:t>
            </a:fld>
            <a:endParaRPr lang="en-US" dirty="0"/>
          </a:p>
        </p:txBody>
      </p:sp>
    </p:spTree>
    <p:extLst>
      <p:ext uri="{BB962C8B-B14F-4D97-AF65-F5344CB8AC3E}">
        <p14:creationId xmlns:p14="http://schemas.microsoft.com/office/powerpoint/2010/main" val="2513868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a:t>
            </a:r>
            <a:r>
              <a:rPr lang="en-US" baseline="0" dirty="0" smtClean="0"/>
              <a:t> that new pest and pathogen records must be reported to your</a:t>
            </a:r>
            <a:r>
              <a:rPr lang="en-US" dirty="0" smtClean="0"/>
              <a:t> State</a:t>
            </a:r>
            <a:r>
              <a:rPr lang="en-US" baseline="0" dirty="0" smtClean="0"/>
              <a:t> Plant Health Director (SPHD) and your </a:t>
            </a:r>
            <a:r>
              <a:rPr lang="en-US" dirty="0" smtClean="0"/>
              <a:t>State Plant Regulatory Official (SPRO)</a:t>
            </a:r>
            <a:r>
              <a:rPr lang="en-US" baseline="0" dirty="0" smtClean="0"/>
              <a:t>. The SPRO is a State Department of Agriculture Employee and the SPHD is a USDA-APHIS-PPQ employee.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link to your SPRO is on the National Plant Board (NPB) website. It has an interactive map and when you click on your state it will take you to another page with contact information. The NPB is a cooperative organization that includes membership from all State Departments of Agriculture.</a:t>
            </a:r>
            <a:endParaRPr lang="en-US" dirty="0" smtClean="0"/>
          </a:p>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18</a:t>
            </a:fld>
            <a:endParaRPr lang="en-US" dirty="0"/>
          </a:p>
        </p:txBody>
      </p:sp>
    </p:spTree>
    <p:extLst>
      <p:ext uri="{BB962C8B-B14F-4D97-AF65-F5344CB8AC3E}">
        <p14:creationId xmlns:p14="http://schemas.microsoft.com/office/powerpoint/2010/main" val="1912105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19</a:t>
            </a:fld>
            <a:endParaRPr lang="en-US" dirty="0"/>
          </a:p>
        </p:txBody>
      </p:sp>
    </p:spTree>
    <p:extLst>
      <p:ext uri="{BB962C8B-B14F-4D97-AF65-F5344CB8AC3E}">
        <p14:creationId xmlns:p14="http://schemas.microsoft.com/office/powerpoint/2010/main" val="61268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Asian gypsy</a:t>
            </a:r>
            <a:r>
              <a:rPr lang="en-US" baseline="0" dirty="0" smtClean="0"/>
              <a:t> moth or </a:t>
            </a:r>
            <a:r>
              <a:rPr lang="en-US" i="1" dirty="0" err="1" smtClean="0"/>
              <a:t>Lymantria</a:t>
            </a:r>
            <a:r>
              <a:rPr lang="en-US" i="1" dirty="0" smtClean="0"/>
              <a:t> </a:t>
            </a:r>
            <a:r>
              <a:rPr lang="en-US" i="1" dirty="0" err="1" smtClean="0"/>
              <a:t>dispar</a:t>
            </a:r>
            <a:r>
              <a:rPr lang="en-US" i="1" dirty="0" smtClean="0"/>
              <a:t> </a:t>
            </a:r>
            <a:r>
              <a:rPr lang="en-US" i="1" dirty="0" err="1" smtClean="0"/>
              <a:t>asiatica</a:t>
            </a:r>
            <a:r>
              <a:rPr lang="en-US" i="1" dirty="0" smtClean="0"/>
              <a:t> </a:t>
            </a:r>
            <a:r>
              <a:rPr lang="en-US" i="0" dirty="0" smtClean="0"/>
              <a:t>is a native pest to Europe</a:t>
            </a:r>
            <a:r>
              <a:rPr lang="en-US" i="0" baseline="0" dirty="0" smtClean="0"/>
              <a:t> and Asia. They are a pest of over 500 species of trees and shrubs including oaks. It has been found on several occasions in North America, but successful programs have eradicated local outbreaks. The Asian gypsy moth is very similar in appearance and biology to the European gypsy moth (</a:t>
            </a:r>
            <a:r>
              <a:rPr lang="en-US" i="1" dirty="0" err="1" smtClean="0"/>
              <a:t>Lymantria</a:t>
            </a:r>
            <a:r>
              <a:rPr lang="en-US" i="1" dirty="0" smtClean="0"/>
              <a:t> </a:t>
            </a:r>
            <a:r>
              <a:rPr lang="en-US" i="1" dirty="0" err="1" smtClean="0"/>
              <a:t>dispar</a:t>
            </a:r>
            <a:r>
              <a:rPr lang="en-US" i="1" dirty="0" smtClean="0"/>
              <a:t> </a:t>
            </a:r>
            <a:r>
              <a:rPr lang="en-US" i="1" dirty="0" err="1" smtClean="0"/>
              <a:t>dispar</a:t>
            </a:r>
            <a:r>
              <a:rPr lang="en-US" i="1" dirty="0" smtClean="0"/>
              <a:t>).</a:t>
            </a:r>
            <a:r>
              <a:rPr lang="en-US" i="1" baseline="0" dirty="0" smtClean="0"/>
              <a:t> </a:t>
            </a:r>
            <a:r>
              <a:rPr lang="en-US" i="0" baseline="0" dirty="0" smtClean="0"/>
              <a:t>This pest in particular poses a higher risk than related moths because the females can fly. As a result, the spread of the pest could be much faster than others. </a:t>
            </a:r>
            <a:endParaRPr lang="en-US" dirty="0" smtClean="0"/>
          </a:p>
          <a:p>
            <a:endParaRPr lang="en-US" dirty="0" smtClean="0"/>
          </a:p>
          <a:p>
            <a:r>
              <a:rPr lang="en-US" dirty="0" smtClean="0"/>
              <a:t>Information sources: 1, 2, 6</a:t>
            </a:r>
          </a:p>
        </p:txBody>
      </p:sp>
      <p:sp>
        <p:nvSpPr>
          <p:cNvPr id="4" name="Slide Number Placeholder 3"/>
          <p:cNvSpPr>
            <a:spLocks noGrp="1"/>
          </p:cNvSpPr>
          <p:nvPr>
            <p:ph type="sldNum" sz="quarter" idx="10"/>
          </p:nvPr>
        </p:nvSpPr>
        <p:spPr/>
        <p:txBody>
          <a:bodyPr/>
          <a:lstStyle/>
          <a:p>
            <a:fld id="{5CCA90EC-84E6-4F64-9E23-D2D711A03EA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200D72-8D29-41C9-BD0B-6D9AC2DB1717}" type="slidenum">
              <a:rPr lang="en-US" smtClean="0">
                <a:ea typeface="ＭＳ Ｐゴシック" pitchFamily="34" charset="-128"/>
              </a:rPr>
              <a:pPr/>
              <a:t>22</a:t>
            </a:fld>
            <a:endParaRPr lang="en-US" dirty="0"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two types of gypsy moth are the European and the Asian gypsy moths. Both are common pests in the East. The European moth is a well established pest in the West while the Asian moth is less common and a serious threat. The map above depicts the global distribution of both the Asian and European gypsy moths. The blue coloration shows the distribution in North America, while the green is the much more widespread distribution in the Eastern hemisphere.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Information</a:t>
            </a:r>
            <a:r>
              <a:rPr lang="en-US" baseline="0" dirty="0" smtClean="0"/>
              <a:t> sources: 1, 4, 9</a:t>
            </a:r>
          </a:p>
        </p:txBody>
      </p:sp>
      <p:sp>
        <p:nvSpPr>
          <p:cNvPr id="4" name="Slide Number Placeholder 3"/>
          <p:cNvSpPr>
            <a:spLocks noGrp="1"/>
          </p:cNvSpPr>
          <p:nvPr>
            <p:ph type="sldNum" sz="quarter" idx="10"/>
          </p:nvPr>
        </p:nvSpPr>
        <p:spPr/>
        <p:txBody>
          <a:bodyPr/>
          <a:lstStyle/>
          <a:p>
            <a:fld id="{5CCA90EC-84E6-4F64-9E23-D2D711A03EA1}" type="slidenum">
              <a:rPr lang="en-US" smtClean="0"/>
              <a:pPr/>
              <a:t>3</a:t>
            </a:fld>
            <a:endParaRPr lang="en-US" dirty="0"/>
          </a:p>
        </p:txBody>
      </p:sp>
    </p:spTree>
    <p:extLst>
      <p:ext uri="{BB962C8B-B14F-4D97-AF65-F5344CB8AC3E}">
        <p14:creationId xmlns:p14="http://schemas.microsoft.com/office/powerpoint/2010/main" val="264565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map above depicts only the distribution of the Asian gypsy moth throughout the globe. </a:t>
            </a:r>
            <a:r>
              <a:rPr lang="en-US" sz="1200" kern="1200" dirty="0" smtClean="0">
                <a:solidFill>
                  <a:schemeClr val="tx1"/>
                </a:solidFill>
                <a:effectLst/>
                <a:latin typeface="+mn-lt"/>
                <a:ea typeface="+mn-ea"/>
                <a:cs typeface="+mn-cs"/>
              </a:rPr>
              <a:t>The European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gypsy</a:t>
            </a:r>
            <a:r>
              <a:rPr lang="en-US" sz="1200" kern="1200" baseline="0" dirty="0" smtClean="0">
                <a:solidFill>
                  <a:schemeClr val="tx1"/>
                </a:solidFill>
                <a:effectLst/>
                <a:latin typeface="+mn-lt"/>
                <a:ea typeface="+mn-ea"/>
                <a:cs typeface="+mn-cs"/>
              </a:rPr>
              <a:t> moth has been a pest present in the United States since the late 1800’s, but it was not until recently that the Asian gypsy moth had appeared in the Western hemisphere. </a:t>
            </a: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1991, t</a:t>
            </a:r>
            <a:r>
              <a:rPr lang="en-US" sz="1200" kern="1200" dirty="0" smtClean="0">
                <a:solidFill>
                  <a:schemeClr val="tx1"/>
                </a:solidFill>
                <a:effectLst/>
                <a:latin typeface="+mn-lt"/>
                <a:ea typeface="+mn-ea"/>
                <a:cs typeface="+mn-cs"/>
              </a:rPr>
              <a:t>he Asian gypsy moth</a:t>
            </a:r>
            <a:r>
              <a:rPr lang="en-US" sz="1200" kern="1200" baseline="0" dirty="0" smtClean="0">
                <a:solidFill>
                  <a:schemeClr val="tx1"/>
                </a:solidFill>
                <a:effectLst/>
                <a:latin typeface="+mn-lt"/>
                <a:ea typeface="+mn-ea"/>
                <a:cs typeface="+mn-cs"/>
              </a:rPr>
              <a:t> was introduced around</a:t>
            </a:r>
            <a:r>
              <a:rPr lang="en-US" sz="1200" kern="1200" dirty="0" smtClean="0">
                <a:solidFill>
                  <a:schemeClr val="tx1"/>
                </a:solidFill>
                <a:effectLst/>
                <a:latin typeface="+mn-lt"/>
                <a:ea typeface="+mn-ea"/>
                <a:cs typeface="+mn-cs"/>
              </a:rPr>
              <a:t> British Columbia, Canada</a:t>
            </a:r>
            <a:r>
              <a:rPr lang="en-US" sz="1200" kern="1200" baseline="0" dirty="0" smtClean="0">
                <a:solidFill>
                  <a:schemeClr val="tx1"/>
                </a:solidFill>
                <a:effectLst/>
                <a:latin typeface="+mn-lt"/>
                <a:ea typeface="+mn-ea"/>
                <a:cs typeface="+mn-cs"/>
              </a:rPr>
              <a:t> and quickly spread to other parts of North America. Detection and successful eradication programs have been implemented in several states including California, Oregon, Idaho, Texas and Washington. Currently, incoming cargo from Europe and Asia is inspected thoroughly for </a:t>
            </a:r>
            <a:r>
              <a:rPr lang="en-US" sz="1200" i="1" dirty="0" err="1" smtClean="0"/>
              <a:t>Lymantria</a:t>
            </a:r>
            <a:r>
              <a:rPr lang="en-US" sz="1200" i="1" dirty="0" smtClean="0"/>
              <a:t> </a:t>
            </a:r>
            <a:r>
              <a:rPr lang="en-US" sz="1200" i="1" dirty="0" err="1" smtClean="0"/>
              <a:t>dispar</a:t>
            </a:r>
            <a:r>
              <a:rPr lang="en-US" sz="1200" i="1" dirty="0" smtClean="0"/>
              <a:t> </a:t>
            </a:r>
            <a:r>
              <a:rPr lang="en-US" sz="1200" i="1" dirty="0" err="1" smtClean="0"/>
              <a:t>asiatica</a:t>
            </a:r>
            <a:r>
              <a:rPr lang="en-US" sz="1200" i="1" baseline="0" dirty="0" smtClean="0"/>
              <a:t> </a:t>
            </a:r>
            <a:r>
              <a:rPr lang="en-US" sz="1200" i="0" baseline="0" dirty="0" smtClean="0"/>
              <a:t>before leaving the initial port and again upon its arrival at its Western destination. Due to the wide rant of acceptable hosts in North America, it is a severe risk that this pest could establish in the temperate regions of the United States and spread rapidly destroying native forests. </a:t>
            </a:r>
            <a:endParaRPr lang="en-US" baseline="0" dirty="0" smtClean="0"/>
          </a:p>
          <a:p>
            <a:endParaRPr lang="en-US" baseline="0" dirty="0" smtClean="0"/>
          </a:p>
          <a:p>
            <a:r>
              <a:rPr lang="en-US" dirty="0" smtClean="0"/>
              <a:t>Information</a:t>
            </a:r>
            <a:r>
              <a:rPr lang="en-US" baseline="0" dirty="0" smtClean="0"/>
              <a:t> sources: 1, 4, 9</a:t>
            </a:r>
          </a:p>
        </p:txBody>
      </p:sp>
      <p:sp>
        <p:nvSpPr>
          <p:cNvPr id="4" name="Slide Number Placeholder 3"/>
          <p:cNvSpPr>
            <a:spLocks noGrp="1"/>
          </p:cNvSpPr>
          <p:nvPr>
            <p:ph type="sldNum" sz="quarter" idx="10"/>
          </p:nvPr>
        </p:nvSpPr>
        <p:spPr/>
        <p:txBody>
          <a:bodyPr/>
          <a:lstStyle/>
          <a:p>
            <a:fld id="{5CCA90EC-84E6-4F64-9E23-D2D711A03EA1}" type="slidenum">
              <a:rPr lang="en-US" smtClean="0"/>
              <a:pPr/>
              <a:t>4</a:t>
            </a:fld>
            <a:endParaRPr lang="en-US" dirty="0"/>
          </a:p>
        </p:txBody>
      </p:sp>
    </p:spTree>
    <p:extLst>
      <p:ext uri="{BB962C8B-B14F-4D97-AF65-F5344CB8AC3E}">
        <p14:creationId xmlns:p14="http://schemas.microsoft.com/office/powerpoint/2010/main" val="264565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err="1" smtClean="0"/>
              <a:t>Lymantria</a:t>
            </a:r>
            <a:r>
              <a:rPr lang="en-US" sz="1200" i="1" dirty="0" smtClean="0"/>
              <a:t> </a:t>
            </a:r>
            <a:r>
              <a:rPr lang="en-US" sz="1200" i="1" dirty="0" err="1" smtClean="0"/>
              <a:t>dispar</a:t>
            </a:r>
            <a:r>
              <a:rPr lang="en-US" sz="1200" i="1" dirty="0" smtClean="0"/>
              <a:t> </a:t>
            </a:r>
            <a:r>
              <a:rPr lang="en-US" sz="1200" i="1" dirty="0" err="1" smtClean="0"/>
              <a:t>asiatica</a:t>
            </a:r>
            <a:r>
              <a:rPr lang="en-US" sz="1200" i="1" dirty="0" smtClean="0"/>
              <a:t> </a:t>
            </a:r>
            <a:r>
              <a:rPr lang="en-US" sz="1200" i="0" dirty="0" smtClean="0"/>
              <a:t>is a polyphagous</a:t>
            </a:r>
            <a:r>
              <a:rPr lang="en-US" sz="1200" i="0" baseline="0" dirty="0" smtClean="0"/>
              <a:t> </a:t>
            </a:r>
            <a:r>
              <a:rPr lang="en-US" sz="1200" i="0" dirty="0" smtClean="0"/>
              <a:t>pest</a:t>
            </a:r>
            <a:r>
              <a:rPr lang="en-US" sz="1200" i="0" baseline="0" dirty="0" smtClean="0"/>
              <a:t> in deciduous forests. When compared to the European gypsy moth, it has a much wider variety of hosts. The Asian gypsy moth appears to prefer </a:t>
            </a:r>
            <a:r>
              <a:rPr lang="en-US" sz="1200" kern="1200" dirty="0" smtClean="0">
                <a:solidFill>
                  <a:schemeClr val="tx1"/>
                </a:solidFill>
                <a:effectLst/>
                <a:latin typeface="+mn-lt"/>
                <a:ea typeface="+mn-ea"/>
                <a:cs typeface="+mn-cs"/>
              </a:rPr>
              <a:t>larch, oak, poplar, alder, willow, and some evergreens. Younger larvae prefer oak to all other hosts.</a:t>
            </a:r>
            <a:r>
              <a:rPr lang="en-US" sz="1200" kern="1200" baseline="0" dirty="0" smtClean="0">
                <a:solidFill>
                  <a:schemeClr val="tx1"/>
                </a:solidFill>
                <a:effectLst/>
                <a:latin typeface="+mn-lt"/>
                <a:ea typeface="+mn-ea"/>
                <a:cs typeface="+mn-cs"/>
              </a:rPr>
              <a:t> Nonetheless, they can also potentially attack other plants as well. When the population levels are high, they are more likely to move to less preferred hosts.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main hosts include: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err="1" smtClean="0">
                <a:solidFill>
                  <a:schemeClr val="tx1"/>
                </a:solidFill>
                <a:latin typeface="+mn-lt"/>
                <a:ea typeface="+mn-ea"/>
                <a:cs typeface="+mn-cs"/>
              </a:rPr>
              <a:t>Alnus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(alder)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err="1" smtClean="0">
                <a:solidFill>
                  <a:schemeClr val="tx1"/>
                </a:solidFill>
                <a:latin typeface="+mn-lt"/>
                <a:ea typeface="+mn-ea"/>
                <a:cs typeface="+mn-cs"/>
              </a:rPr>
              <a:t>Larix</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(larch)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err="1" smtClean="0">
                <a:solidFill>
                  <a:schemeClr val="tx1"/>
                </a:solidFill>
                <a:latin typeface="+mn-lt"/>
                <a:ea typeface="+mn-ea"/>
                <a:cs typeface="+mn-cs"/>
              </a:rPr>
              <a:t>Larix</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sibirica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(Siberian larch)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Liquidambar </a:t>
            </a:r>
            <a:r>
              <a:rPr lang="en-US" sz="1200" b="0" i="0" u="none" strike="noStrike" kern="1200" baseline="0" dirty="0" smtClean="0">
                <a:solidFill>
                  <a:schemeClr val="tx1"/>
                </a:solidFill>
                <a:latin typeface="+mn-lt"/>
                <a:ea typeface="+mn-ea"/>
                <a:cs typeface="+mn-cs"/>
              </a:rPr>
              <a:t>spp. (</a:t>
            </a:r>
            <a:r>
              <a:rPr lang="en-US" sz="1200" b="0" i="0" u="none" strike="noStrike" kern="1200" baseline="0" dirty="0" err="1" smtClean="0">
                <a:solidFill>
                  <a:schemeClr val="tx1"/>
                </a:solidFill>
                <a:latin typeface="+mn-lt"/>
                <a:ea typeface="+mn-ea"/>
                <a:cs typeface="+mn-cs"/>
              </a:rPr>
              <a:t>sweetgum</a:t>
            </a:r>
            <a:r>
              <a:rPr lang="en-US"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err="1" smtClean="0">
                <a:solidFill>
                  <a:schemeClr val="tx1"/>
                </a:solidFill>
                <a:latin typeface="+mn-lt"/>
                <a:ea typeface="+mn-ea"/>
                <a:cs typeface="+mn-cs"/>
              </a:rPr>
              <a:t>Malus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(apple)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err="1" smtClean="0">
                <a:solidFill>
                  <a:schemeClr val="tx1"/>
                </a:solidFill>
                <a:latin typeface="+mn-lt"/>
                <a:ea typeface="+mn-ea"/>
                <a:cs typeface="+mn-cs"/>
              </a:rPr>
              <a:t>Populus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(poplar)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err="1" smtClean="0">
                <a:solidFill>
                  <a:schemeClr val="tx1"/>
                </a:solidFill>
                <a:latin typeface="+mn-lt"/>
                <a:ea typeface="+mn-ea"/>
                <a:cs typeface="+mn-cs"/>
              </a:rPr>
              <a:t>Quercus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(oak)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Salix </a:t>
            </a:r>
            <a:r>
              <a:rPr lang="en-US" sz="1200" b="0" i="0" u="none" strike="noStrike" kern="1200" baseline="0" dirty="0" smtClean="0">
                <a:solidFill>
                  <a:schemeClr val="tx1"/>
                </a:solidFill>
                <a:latin typeface="+mn-lt"/>
                <a:ea typeface="+mn-ea"/>
                <a:cs typeface="+mn-cs"/>
              </a:rPr>
              <a:t>spp. (willow)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err="1" smtClean="0">
                <a:solidFill>
                  <a:schemeClr val="tx1"/>
                </a:solidFill>
                <a:latin typeface="+mn-lt"/>
                <a:ea typeface="+mn-ea"/>
                <a:cs typeface="+mn-cs"/>
              </a:rPr>
              <a:t>Tilia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(linden)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err="1" smtClean="0">
                <a:solidFill>
                  <a:schemeClr val="tx1"/>
                </a:solidFill>
                <a:latin typeface="+mn-lt"/>
                <a:ea typeface="+mn-ea"/>
                <a:cs typeface="+mn-cs"/>
              </a:rPr>
              <a:t>Ulmus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(elm)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Some other potential hosts include but are not limited to the following:</a:t>
            </a:r>
            <a:endParaRPr lang="en-US" dirty="0" smtClean="0"/>
          </a:p>
          <a:p>
            <a:r>
              <a:rPr lang="en-US" sz="1200" b="0" i="1" u="none" strike="noStrike" kern="1200" baseline="0" dirty="0" err="1" smtClean="0">
                <a:solidFill>
                  <a:schemeClr val="tx1"/>
                </a:solidFill>
                <a:latin typeface="+mn-lt"/>
                <a:ea typeface="+mn-ea"/>
                <a:cs typeface="+mn-cs"/>
              </a:rPr>
              <a:t>Abies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balsamea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(balsam fir)</a:t>
            </a:r>
          </a:p>
          <a:p>
            <a:r>
              <a:rPr lang="en-US" sz="1200" b="0" i="1" u="none" strike="noStrike" kern="1200" baseline="0" dirty="0" smtClean="0">
                <a:solidFill>
                  <a:schemeClr val="tx1"/>
                </a:solidFill>
                <a:latin typeface="+mn-lt"/>
                <a:ea typeface="+mn-ea"/>
                <a:cs typeface="+mn-cs"/>
              </a:rPr>
              <a:t>Acer </a:t>
            </a:r>
            <a:r>
              <a:rPr lang="en-US" sz="1200" b="0" i="0" u="none" strike="noStrike" kern="1200" baseline="0" dirty="0" smtClean="0">
                <a:solidFill>
                  <a:schemeClr val="tx1"/>
                </a:solidFill>
                <a:latin typeface="+mn-lt"/>
                <a:ea typeface="+mn-ea"/>
                <a:cs typeface="+mn-cs"/>
              </a:rPr>
              <a:t>spp. (maple)</a:t>
            </a:r>
          </a:p>
          <a:p>
            <a:r>
              <a:rPr lang="en-US" sz="1200" b="0" i="1" u="none" strike="noStrike" kern="1200" baseline="0" dirty="0" err="1" smtClean="0">
                <a:solidFill>
                  <a:schemeClr val="tx1"/>
                </a:solidFill>
                <a:latin typeface="+mn-lt"/>
                <a:ea typeface="+mn-ea"/>
                <a:cs typeface="+mn-cs"/>
              </a:rPr>
              <a:t>Betula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(birch)</a:t>
            </a:r>
          </a:p>
          <a:p>
            <a:r>
              <a:rPr lang="en-US" sz="1200" b="0" i="1" u="none" strike="noStrike" kern="1200" baseline="0" dirty="0" smtClean="0">
                <a:solidFill>
                  <a:schemeClr val="tx1"/>
                </a:solidFill>
                <a:latin typeface="+mn-lt"/>
                <a:ea typeface="+mn-ea"/>
                <a:cs typeface="+mn-cs"/>
              </a:rPr>
              <a:t>Callistemon </a:t>
            </a:r>
            <a:r>
              <a:rPr lang="en-US" sz="1200" b="0" i="1" u="none" strike="noStrike" kern="1200" baseline="0" dirty="0" err="1" smtClean="0">
                <a:solidFill>
                  <a:schemeClr val="tx1"/>
                </a:solidFill>
                <a:latin typeface="+mn-lt"/>
                <a:ea typeface="+mn-ea"/>
                <a:cs typeface="+mn-cs"/>
              </a:rPr>
              <a:t>brachyandrus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(prickly bottlebrush)</a:t>
            </a:r>
          </a:p>
          <a:p>
            <a:r>
              <a:rPr lang="en-US" sz="1200" b="0" i="1" u="none" strike="noStrike" kern="1200" baseline="0" dirty="0" err="1" smtClean="0">
                <a:solidFill>
                  <a:schemeClr val="tx1"/>
                </a:solidFill>
                <a:latin typeface="+mn-lt"/>
                <a:ea typeface="+mn-ea"/>
                <a:cs typeface="+mn-cs"/>
              </a:rPr>
              <a:t>Carpinus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(hornbeam)</a:t>
            </a:r>
          </a:p>
          <a:p>
            <a:r>
              <a:rPr lang="en-US" sz="1200" b="0" i="1" u="none" strike="noStrike" kern="1200" baseline="0" dirty="0" err="1" smtClean="0">
                <a:solidFill>
                  <a:schemeClr val="tx1"/>
                </a:solidFill>
                <a:latin typeface="+mn-lt"/>
                <a:ea typeface="+mn-ea"/>
                <a:cs typeface="+mn-cs"/>
              </a:rPr>
              <a:t>Castanea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(chestnut)</a:t>
            </a:r>
          </a:p>
          <a:p>
            <a:r>
              <a:rPr lang="en-US" sz="1200" b="0" i="1" u="none" strike="noStrike" kern="1200" baseline="0" dirty="0" err="1" smtClean="0">
                <a:solidFill>
                  <a:schemeClr val="tx1"/>
                </a:solidFill>
                <a:latin typeface="+mn-lt"/>
                <a:ea typeface="+mn-ea"/>
                <a:cs typeface="+mn-cs"/>
              </a:rPr>
              <a:t>Castanopsis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(chinquapin)</a:t>
            </a:r>
          </a:p>
          <a:p>
            <a:r>
              <a:rPr lang="en-US" sz="1200" b="0" i="1" u="none" strike="noStrike" kern="1200" baseline="0" dirty="0" err="1" smtClean="0">
                <a:solidFill>
                  <a:schemeClr val="tx1"/>
                </a:solidFill>
                <a:latin typeface="+mn-lt"/>
                <a:ea typeface="+mn-ea"/>
                <a:cs typeface="+mn-cs"/>
              </a:rPr>
              <a:t>Celtis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(hackberry)</a:t>
            </a:r>
          </a:p>
          <a:p>
            <a:r>
              <a:rPr lang="en-US" sz="1200" b="0" i="1" u="none" strike="noStrike" kern="1200" baseline="0" dirty="0" err="1" smtClean="0">
                <a:solidFill>
                  <a:schemeClr val="tx1"/>
                </a:solidFill>
                <a:latin typeface="+mn-lt"/>
                <a:ea typeface="+mn-ea"/>
                <a:cs typeface="+mn-cs"/>
              </a:rPr>
              <a:t>Cerasis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a:t>
            </a:r>
          </a:p>
          <a:p>
            <a:r>
              <a:rPr lang="en-US" sz="1200" b="0" i="1" u="none" strike="noStrike" kern="1200" baseline="0" dirty="0" err="1" smtClean="0">
                <a:solidFill>
                  <a:schemeClr val="tx1"/>
                </a:solidFill>
                <a:latin typeface="+mn-lt"/>
                <a:ea typeface="+mn-ea"/>
                <a:cs typeface="+mn-cs"/>
              </a:rPr>
              <a:t>Corylus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(hazel)</a:t>
            </a:r>
          </a:p>
          <a:p>
            <a:r>
              <a:rPr lang="en-US" sz="1200" b="0" i="1" u="none" strike="noStrike" kern="1200" baseline="0" dirty="0" err="1" smtClean="0">
                <a:solidFill>
                  <a:schemeClr val="tx1"/>
                </a:solidFill>
                <a:latin typeface="+mn-lt"/>
                <a:ea typeface="+mn-ea"/>
                <a:cs typeface="+mn-cs"/>
              </a:rPr>
              <a:t>Corymbia</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maculata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(spotted gum)</a:t>
            </a:r>
          </a:p>
          <a:p>
            <a:r>
              <a:rPr lang="en-US" sz="1200" b="0" i="1" u="none" strike="noStrike" kern="1200" baseline="0" dirty="0" err="1" smtClean="0">
                <a:solidFill>
                  <a:schemeClr val="tx1"/>
                </a:solidFill>
                <a:latin typeface="+mn-lt"/>
                <a:ea typeface="+mn-ea"/>
                <a:cs typeface="+mn-cs"/>
              </a:rPr>
              <a:t>Cydonia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(quince)</a:t>
            </a:r>
          </a:p>
          <a:p>
            <a:r>
              <a:rPr lang="en-US" sz="1200" b="0" i="1" u="none" strike="noStrike" kern="1200" baseline="0" dirty="0" err="1" smtClean="0">
                <a:solidFill>
                  <a:schemeClr val="tx1"/>
                </a:solidFill>
                <a:latin typeface="+mn-lt"/>
                <a:ea typeface="+mn-ea"/>
                <a:cs typeface="+mn-cs"/>
              </a:rPr>
              <a:t>Diospyros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a:t>
            </a:r>
          </a:p>
          <a:p>
            <a:r>
              <a:rPr lang="en-US" sz="1200" b="0" i="1" u="none" strike="noStrike" kern="1200" baseline="0" dirty="0" smtClean="0">
                <a:solidFill>
                  <a:schemeClr val="tx1"/>
                </a:solidFill>
                <a:latin typeface="+mn-lt"/>
                <a:ea typeface="+mn-ea"/>
                <a:cs typeface="+mn-cs"/>
              </a:rPr>
              <a:t>D. kaki </a:t>
            </a:r>
            <a:r>
              <a:rPr lang="en-US" sz="1200" b="0" i="0" u="none" strike="noStrike" kern="1200" baseline="0" dirty="0" smtClean="0">
                <a:solidFill>
                  <a:schemeClr val="tx1"/>
                </a:solidFill>
                <a:latin typeface="+mn-lt"/>
                <a:ea typeface="+mn-ea"/>
                <a:cs typeface="+mn-cs"/>
              </a:rPr>
              <a:t>(persimmon)</a:t>
            </a:r>
          </a:p>
          <a:p>
            <a:r>
              <a:rPr lang="en-US" sz="1200" b="0" i="1" u="none" strike="noStrike" kern="1200" baseline="0" dirty="0" err="1" smtClean="0">
                <a:solidFill>
                  <a:schemeClr val="tx1"/>
                </a:solidFill>
                <a:latin typeface="+mn-lt"/>
                <a:ea typeface="+mn-ea"/>
                <a:cs typeface="+mn-cs"/>
              </a:rPr>
              <a:t>Eriobotrya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(loquat)</a:t>
            </a:r>
          </a:p>
          <a:p>
            <a:r>
              <a:rPr lang="en-US" sz="1200" b="0" i="1" u="none" strike="noStrike" kern="1200" baseline="0" dirty="0" smtClean="0">
                <a:solidFill>
                  <a:schemeClr val="tx1"/>
                </a:solidFill>
                <a:latin typeface="+mn-lt"/>
                <a:ea typeface="+mn-ea"/>
                <a:cs typeface="+mn-cs"/>
              </a:rPr>
              <a:t>Eucalyptus </a:t>
            </a:r>
            <a:r>
              <a:rPr lang="en-US" sz="1200" b="0" i="0" u="none" strike="noStrike" kern="1200" baseline="0" dirty="0" smtClean="0">
                <a:solidFill>
                  <a:schemeClr val="tx1"/>
                </a:solidFill>
                <a:latin typeface="+mn-lt"/>
                <a:ea typeface="+mn-ea"/>
                <a:cs typeface="+mn-cs"/>
              </a:rPr>
              <a:t>spp. (gum)</a:t>
            </a:r>
          </a:p>
          <a:p>
            <a:r>
              <a:rPr lang="en-US" sz="1200" b="0" i="1" u="none" strike="noStrike" kern="1200" baseline="0" dirty="0" err="1" smtClean="0">
                <a:solidFill>
                  <a:schemeClr val="tx1"/>
                </a:solidFill>
                <a:latin typeface="+mn-lt"/>
                <a:ea typeface="+mn-ea"/>
                <a:cs typeface="+mn-cs"/>
              </a:rPr>
              <a:t>Eurya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a:t>
            </a:r>
          </a:p>
          <a:p>
            <a:r>
              <a:rPr lang="en-US" sz="1200" b="0" i="1" u="none" strike="noStrike" kern="1200" baseline="0" dirty="0" err="1" smtClean="0">
                <a:solidFill>
                  <a:schemeClr val="tx1"/>
                </a:solidFill>
                <a:latin typeface="+mn-lt"/>
                <a:ea typeface="+mn-ea"/>
                <a:cs typeface="+mn-cs"/>
              </a:rPr>
              <a:t>Fagus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(beech)</a:t>
            </a:r>
          </a:p>
          <a:p>
            <a:r>
              <a:rPr lang="en-US" sz="1200" b="0" i="1" u="none" strike="noStrike" kern="1200" baseline="0" dirty="0" err="1" smtClean="0">
                <a:solidFill>
                  <a:schemeClr val="tx1"/>
                </a:solidFill>
                <a:latin typeface="+mn-lt"/>
                <a:ea typeface="+mn-ea"/>
                <a:cs typeface="+mn-cs"/>
              </a:rPr>
              <a:t>Fraxinus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(ash)</a:t>
            </a:r>
          </a:p>
          <a:p>
            <a:r>
              <a:rPr lang="en-US" sz="1200" b="0" i="1" u="none" strike="noStrike" kern="1200" baseline="0" dirty="0" err="1" smtClean="0">
                <a:solidFill>
                  <a:schemeClr val="tx1"/>
                </a:solidFill>
                <a:latin typeface="+mn-lt"/>
                <a:ea typeface="+mn-ea"/>
                <a:cs typeface="+mn-cs"/>
              </a:rPr>
              <a:t>Hammamelis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(witch-hazel)</a:t>
            </a:r>
          </a:p>
          <a:p>
            <a:r>
              <a:rPr lang="en-US" sz="1200" b="0" i="1" u="none" strike="noStrike" kern="1200" baseline="0" dirty="0" err="1" smtClean="0">
                <a:solidFill>
                  <a:schemeClr val="tx1"/>
                </a:solidFill>
                <a:latin typeface="+mn-lt"/>
                <a:ea typeface="+mn-ea"/>
                <a:cs typeface="+mn-cs"/>
              </a:rPr>
              <a:t>Juglans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(walnut)</a:t>
            </a:r>
          </a:p>
          <a:p>
            <a:r>
              <a:rPr lang="en-US" sz="1200" b="0" i="1" u="none" strike="noStrike" kern="1200" baseline="0" dirty="0" smtClean="0">
                <a:solidFill>
                  <a:schemeClr val="tx1"/>
                </a:solidFill>
                <a:latin typeface="+mn-lt"/>
                <a:ea typeface="+mn-ea"/>
                <a:cs typeface="+mn-cs"/>
              </a:rPr>
              <a:t>Lespedeza </a:t>
            </a:r>
            <a:r>
              <a:rPr lang="en-US" sz="1200" b="0" i="0" u="none" strike="noStrike" kern="1200" baseline="0" dirty="0" smtClean="0">
                <a:solidFill>
                  <a:schemeClr val="tx1"/>
                </a:solidFill>
                <a:latin typeface="+mn-lt"/>
                <a:ea typeface="+mn-ea"/>
                <a:cs typeface="+mn-cs"/>
              </a:rPr>
              <a:t>spp. (bush clover)</a:t>
            </a:r>
          </a:p>
          <a:p>
            <a:r>
              <a:rPr lang="en-US" sz="1200" b="0" i="1" u="none" strike="noStrike" kern="1200" baseline="0" dirty="0" err="1" smtClean="0">
                <a:solidFill>
                  <a:schemeClr val="tx1"/>
                </a:solidFill>
                <a:latin typeface="+mn-lt"/>
                <a:ea typeface="+mn-ea"/>
                <a:cs typeface="+mn-cs"/>
              </a:rPr>
              <a:t>Morus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(mulberry)</a:t>
            </a:r>
          </a:p>
          <a:p>
            <a:r>
              <a:rPr lang="en-US" sz="1200" b="0" i="1" u="none" strike="noStrike" kern="1200" baseline="0" dirty="0" err="1" smtClean="0">
                <a:solidFill>
                  <a:schemeClr val="tx1"/>
                </a:solidFill>
                <a:latin typeface="+mn-lt"/>
                <a:ea typeface="+mn-ea"/>
                <a:cs typeface="+mn-cs"/>
              </a:rPr>
              <a:t>Picea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(spruce)</a:t>
            </a:r>
          </a:p>
          <a:p>
            <a:r>
              <a:rPr lang="en-US" sz="1200" b="0" i="1" u="none" strike="noStrike" kern="1200" baseline="0" dirty="0" err="1" smtClean="0">
                <a:solidFill>
                  <a:schemeClr val="tx1"/>
                </a:solidFill>
                <a:latin typeface="+mn-lt"/>
                <a:ea typeface="+mn-ea"/>
                <a:cs typeface="+mn-cs"/>
              </a:rPr>
              <a:t>Pinus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(pine)</a:t>
            </a:r>
          </a:p>
          <a:p>
            <a:r>
              <a:rPr lang="en-US" sz="1200" b="0" i="1" u="none" strike="noStrike" kern="1200" baseline="0" dirty="0" err="1" smtClean="0">
                <a:solidFill>
                  <a:schemeClr val="tx1"/>
                </a:solidFill>
                <a:latin typeface="+mn-lt"/>
                <a:ea typeface="+mn-ea"/>
                <a:cs typeface="+mn-cs"/>
              </a:rPr>
              <a:t>Prunus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(plum)</a:t>
            </a:r>
          </a:p>
          <a:p>
            <a:r>
              <a:rPr lang="en-US" sz="1200" b="0" i="1" u="none" strike="noStrike" kern="1200" baseline="0" dirty="0" err="1" smtClean="0">
                <a:solidFill>
                  <a:schemeClr val="tx1"/>
                </a:solidFill>
                <a:latin typeface="+mn-lt"/>
                <a:ea typeface="+mn-ea"/>
                <a:cs typeface="+mn-cs"/>
              </a:rPr>
              <a:t>Pyrus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(pear)</a:t>
            </a:r>
          </a:p>
          <a:p>
            <a:r>
              <a:rPr lang="en-US" sz="1200" b="0" i="1" u="none" strike="noStrike" kern="1200" baseline="0" dirty="0" smtClean="0">
                <a:solidFill>
                  <a:schemeClr val="tx1"/>
                </a:solidFill>
                <a:latin typeface="+mn-lt"/>
                <a:ea typeface="+mn-ea"/>
                <a:cs typeface="+mn-cs"/>
              </a:rPr>
              <a:t>Rosa </a:t>
            </a:r>
            <a:r>
              <a:rPr lang="en-US" sz="1200" b="0" i="0" u="none" strike="noStrike" kern="1200" baseline="0" dirty="0" smtClean="0">
                <a:solidFill>
                  <a:schemeClr val="tx1"/>
                </a:solidFill>
                <a:latin typeface="+mn-lt"/>
                <a:ea typeface="+mn-ea"/>
                <a:cs typeface="+mn-cs"/>
              </a:rPr>
              <a:t>spp. (rose)</a:t>
            </a:r>
          </a:p>
          <a:p>
            <a:r>
              <a:rPr lang="en-US" sz="1200" b="0" i="1" u="none" strike="noStrike" kern="1200" baseline="0" dirty="0" err="1" smtClean="0">
                <a:solidFill>
                  <a:schemeClr val="tx1"/>
                </a:solidFill>
                <a:latin typeface="+mn-lt"/>
                <a:ea typeface="+mn-ea"/>
                <a:cs typeface="+mn-cs"/>
              </a:rPr>
              <a:t>Rubus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(blackberry)</a:t>
            </a:r>
          </a:p>
          <a:p>
            <a:r>
              <a:rPr lang="en-US" sz="1200" b="0" i="1" u="none" strike="noStrike" kern="1200" baseline="0" dirty="0" err="1" smtClean="0">
                <a:solidFill>
                  <a:schemeClr val="tx1"/>
                </a:solidFill>
                <a:latin typeface="+mn-lt"/>
                <a:ea typeface="+mn-ea"/>
                <a:cs typeface="+mn-cs"/>
              </a:rPr>
              <a:t>Shorea</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robusta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sal</a:t>
            </a:r>
            <a:r>
              <a:rPr lang="en-US" sz="1200" b="0" i="0" u="none" strike="noStrike" kern="1200" baseline="0" dirty="0" smtClean="0">
                <a:solidFill>
                  <a:schemeClr val="tx1"/>
                </a:solidFill>
                <a:latin typeface="+mn-lt"/>
                <a:ea typeface="+mn-ea"/>
                <a:cs typeface="+mn-cs"/>
              </a:rPr>
              <a:t> tree)</a:t>
            </a:r>
          </a:p>
          <a:p>
            <a:r>
              <a:rPr lang="en-US" sz="1200" b="0" i="1" u="none" strike="noStrike" kern="1200" baseline="0" dirty="0" smtClean="0">
                <a:solidFill>
                  <a:schemeClr val="tx1"/>
                </a:solidFill>
                <a:latin typeface="+mn-lt"/>
                <a:ea typeface="+mn-ea"/>
                <a:cs typeface="+mn-cs"/>
              </a:rPr>
              <a:t>Wisteria </a:t>
            </a:r>
            <a:r>
              <a:rPr lang="en-US" sz="1200" b="0" i="0" u="none" strike="noStrike" kern="1200" baseline="0" dirty="0" smtClean="0">
                <a:solidFill>
                  <a:schemeClr val="tx1"/>
                </a:solidFill>
                <a:latin typeface="+mn-lt"/>
                <a:ea typeface="+mn-ea"/>
                <a:cs typeface="+mn-cs"/>
              </a:rPr>
              <a:t>spp.</a:t>
            </a:r>
          </a:p>
          <a:p>
            <a:r>
              <a:rPr lang="en-US" sz="1200" b="0" i="1" u="none" strike="noStrike" kern="1200" baseline="0" dirty="0" err="1" smtClean="0">
                <a:solidFill>
                  <a:schemeClr val="tx1"/>
                </a:solidFill>
                <a:latin typeface="+mn-lt"/>
                <a:ea typeface="+mn-ea"/>
                <a:cs typeface="+mn-cs"/>
              </a:rPr>
              <a:t>Xylosma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a:t>
            </a:r>
            <a:r>
              <a:rPr lang="en-US" sz="1200" b="0" i="0" u="none" strike="noStrike" kern="1200" baseline="0" dirty="0" err="1" smtClean="0">
                <a:solidFill>
                  <a:schemeClr val="tx1"/>
                </a:solidFill>
                <a:latin typeface="+mn-lt"/>
                <a:ea typeface="+mn-ea"/>
                <a:cs typeface="+mn-cs"/>
              </a:rPr>
              <a:t>brushholly</a:t>
            </a:r>
            <a:r>
              <a:rPr lang="en-US" sz="1200" b="0" i="0" u="none" strike="noStrike" kern="1200" baseline="0" dirty="0" smtClean="0">
                <a:solidFill>
                  <a:schemeClr val="tx1"/>
                </a:solidFill>
                <a:latin typeface="+mn-lt"/>
                <a:ea typeface="+mn-ea"/>
                <a:cs typeface="+mn-cs"/>
              </a:rPr>
              <a:t>)</a:t>
            </a:r>
          </a:p>
          <a:p>
            <a:r>
              <a:rPr lang="en-US" sz="1200" b="0" i="1" u="none" strike="noStrike" kern="1200" baseline="0" dirty="0" err="1" smtClean="0">
                <a:solidFill>
                  <a:schemeClr val="tx1"/>
                </a:solidFill>
                <a:latin typeface="+mn-lt"/>
                <a:ea typeface="+mn-ea"/>
                <a:cs typeface="+mn-cs"/>
              </a:rPr>
              <a:t>Zelkova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spp. </a:t>
            </a:r>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 1, 5, 9</a:t>
            </a:r>
          </a:p>
        </p:txBody>
      </p:sp>
      <p:sp>
        <p:nvSpPr>
          <p:cNvPr id="4" name="Slide Number Placeholder 3"/>
          <p:cNvSpPr>
            <a:spLocks noGrp="1"/>
          </p:cNvSpPr>
          <p:nvPr>
            <p:ph type="sldNum" sz="quarter" idx="10"/>
          </p:nvPr>
        </p:nvSpPr>
        <p:spPr/>
        <p:txBody>
          <a:bodyPr/>
          <a:lstStyle/>
          <a:p>
            <a:fld id="{5CCA90EC-84E6-4F64-9E23-D2D711A03EA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damage</a:t>
            </a:r>
            <a:r>
              <a:rPr lang="en-US" baseline="0" dirty="0" smtClean="0"/>
              <a:t> to host plants is caused by feeding larvae. Larvae can defoliate plants at a very high rate, especially when the population level is high. This defoliation also makes the plant more susceptible to secondary pests or disease. Overall, Asian gypsy moths can partially or completely defoliate forests and in the process, destroy natural landscapes and habitats. </a:t>
            </a:r>
            <a:endParaRPr lang="en-US" dirty="0" smtClean="0"/>
          </a:p>
          <a:p>
            <a:endParaRPr lang="en-US" dirty="0" smtClean="0"/>
          </a:p>
          <a:p>
            <a:r>
              <a:rPr lang="en-US" dirty="0" smtClean="0"/>
              <a:t>Information Sources: 5</a:t>
            </a:r>
          </a:p>
        </p:txBody>
      </p:sp>
      <p:sp>
        <p:nvSpPr>
          <p:cNvPr id="4" name="Slide Number Placeholder 3"/>
          <p:cNvSpPr>
            <a:spLocks noGrp="1"/>
          </p:cNvSpPr>
          <p:nvPr>
            <p:ph type="sldNum" sz="quarter" idx="10"/>
          </p:nvPr>
        </p:nvSpPr>
        <p:spPr/>
        <p:txBody>
          <a:bodyPr/>
          <a:lstStyle/>
          <a:p>
            <a:fld id="{5CCA90EC-84E6-4F64-9E23-D2D711A03EA1}" type="slidenum">
              <a:rPr lang="en-US" smtClean="0"/>
              <a:pPr/>
              <a:t>6</a:t>
            </a:fld>
            <a:endParaRPr lang="en-US" dirty="0"/>
          </a:p>
        </p:txBody>
      </p:sp>
    </p:spTree>
    <p:extLst>
      <p:ext uri="{BB962C8B-B14F-4D97-AF65-F5344CB8AC3E}">
        <p14:creationId xmlns:p14="http://schemas.microsoft.com/office/powerpoint/2010/main" val="157943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Adults,</a:t>
            </a:r>
            <a:r>
              <a:rPr lang="en-US" baseline="0" dirty="0" smtClean="0"/>
              <a:t> much like the pupae, will display sexual dimorphism. The males are gray and brown with a wingspan of around 3.8cm (1.5in). On the other hand, the females are much larger with a wingspan of up to 8.9cm (3.5in) and are whiter in color with gray markings. The adults are actually diurnal or active during the day unlike most moths. They will mate and both the male and female will die after eggs have been laid.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a:t>
            </a:r>
            <a:r>
              <a:rPr lang="en-US" smtClean="0"/>
              <a:t>sources:</a:t>
            </a:r>
            <a:r>
              <a:rPr lang="en-US" baseline="0" smtClean="0"/>
              <a:t> 2, 6</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7</a:t>
            </a:fld>
            <a:endParaRPr lang="en-US" dirty="0"/>
          </a:p>
        </p:txBody>
      </p:sp>
    </p:spTree>
    <p:extLst>
      <p:ext uri="{BB962C8B-B14F-4D97-AF65-F5344CB8AC3E}">
        <p14:creationId xmlns:p14="http://schemas.microsoft.com/office/powerpoint/2010/main" val="97488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major lookalikes</a:t>
            </a:r>
            <a:r>
              <a:rPr lang="en-US" baseline="0" dirty="0" smtClean="0"/>
              <a:t> of </a:t>
            </a:r>
            <a:r>
              <a:rPr lang="en-US" sz="1200" i="1" dirty="0" err="1" smtClean="0"/>
              <a:t>Lymantria</a:t>
            </a:r>
            <a:r>
              <a:rPr lang="en-US" sz="1200" i="1" dirty="0" smtClean="0"/>
              <a:t> </a:t>
            </a:r>
            <a:r>
              <a:rPr lang="en-US" sz="1200" i="1" dirty="0" err="1" smtClean="0"/>
              <a:t>dispar</a:t>
            </a:r>
            <a:r>
              <a:rPr lang="en-US" sz="1200" i="1" dirty="0" smtClean="0"/>
              <a:t> </a:t>
            </a:r>
            <a:r>
              <a:rPr lang="en-US" sz="1200" i="1" dirty="0" err="1" smtClean="0"/>
              <a:t>asiatica</a:t>
            </a:r>
            <a:r>
              <a:rPr lang="en-US" sz="1200" i="1" dirty="0" smtClean="0"/>
              <a:t> </a:t>
            </a:r>
            <a:r>
              <a:rPr lang="en-US" sz="1200" i="0" dirty="0" smtClean="0"/>
              <a:t>are</a:t>
            </a:r>
            <a:r>
              <a:rPr lang="en-US" sz="1200" i="0" baseline="0" dirty="0" smtClean="0"/>
              <a:t> other subspecies of gypsy moths. The most common one is the European gypsy moth which is already a pest in Northern America. European gypsy moths have more narrow host range and are also smaller than the average Asian moth. Another major difference is the female Asian gypsy moths can fly unlike their relatives. This is why the Asian gypsy moth is at a high risk for spreading faster and invading new areas. </a:t>
            </a:r>
            <a:endParaRPr lang="en-US" dirty="0" smtClean="0"/>
          </a:p>
          <a:p>
            <a:endParaRPr lang="en-US" dirty="0" smtClean="0"/>
          </a:p>
          <a:p>
            <a:r>
              <a:rPr lang="en-US" dirty="0" smtClean="0"/>
              <a:t>Information sources:</a:t>
            </a:r>
            <a:r>
              <a:rPr lang="en-US" baseline="0" dirty="0" smtClean="0"/>
              <a:t> 1</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8</a:t>
            </a:fld>
            <a:endParaRPr lang="en-US" dirty="0"/>
          </a:p>
        </p:txBody>
      </p:sp>
    </p:spTree>
    <p:extLst>
      <p:ext uri="{BB962C8B-B14F-4D97-AF65-F5344CB8AC3E}">
        <p14:creationId xmlns:p14="http://schemas.microsoft.com/office/powerpoint/2010/main" val="51809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Larvae</a:t>
            </a:r>
            <a:r>
              <a:rPr lang="en-US" baseline="0" dirty="0" smtClean="0"/>
              <a:t> will pupate in summer around July and take 7-14 days to become adults In Europe and Asia. The pupae are dark brown and show sexual dimorphism. The male pupae are approximately 1.5cm (0.59in) while the females are about 3cm (1.18in) in length.</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r>
              <a:rPr lang="en-US" baseline="0" dirty="0" smtClean="0"/>
              <a:t> 2</a:t>
            </a:r>
            <a:endParaRPr lang="en-US" dirty="0" smtClean="0"/>
          </a:p>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9</a:t>
            </a:fld>
            <a:endParaRPr lang="en-US" dirty="0"/>
          </a:p>
        </p:txBody>
      </p:sp>
    </p:spTree>
    <p:extLst>
      <p:ext uri="{BB962C8B-B14F-4D97-AF65-F5344CB8AC3E}">
        <p14:creationId xmlns:p14="http://schemas.microsoft.com/office/powerpoint/2010/main" val="387336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307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33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0"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0"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291565" y="4735407"/>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0"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0"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0"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5697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1614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854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28496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8461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465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4.jpeg"/><Relationship Id="rId4" Type="http://schemas.openxmlformats.org/officeDocument/2006/relationships/slideLayout" Target="../slideLayouts/slideLayout52.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79512" y="6109251"/>
            <a:ext cx="2099960" cy="682487"/>
          </a:xfrm>
          <a:prstGeom prst="rect">
            <a:avLst/>
          </a:prstGeom>
        </p:spPr>
      </p:pic>
      <p:sp>
        <p:nvSpPr>
          <p:cNvPr id="14" name="Rectangle 13"/>
          <p:cNvSpPr/>
          <p:nvPr/>
        </p:nvSpPr>
        <p:spPr>
          <a:xfrm>
            <a:off x="27432" y="597672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1" name="Text Placeholder 10"/>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1379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orange ifas logo.png"/>
          <p:cNvPicPr>
            <a:picLocks noChangeAspect="1"/>
          </p:cNvPicPr>
          <p:nvPr/>
        </p:nvPicPr>
        <p:blipFill>
          <a:blip r:embed="rId18" cstate="print"/>
          <a:stretch>
            <a:fillRect/>
          </a:stretch>
        </p:blipFill>
        <p:spPr>
          <a:xfrm>
            <a:off x="6977780" y="6069497"/>
            <a:ext cx="2099960" cy="682487"/>
          </a:xfrm>
          <a:prstGeom prst="rect">
            <a:avLst/>
          </a:prstGeom>
        </p:spPr>
      </p:pic>
      <p:sp>
        <p:nvSpPr>
          <p:cNvPr id="8" name="Rectangle 7"/>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icture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33" charset="-128"/>
          <a:cs typeface="ＭＳ Ｐゴシック" pitchFamily="33" charset="-128"/>
        </a:defRPr>
      </a:lvl1pPr>
      <a:lvl2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2pPr>
      <a:lvl3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3pPr>
      <a:lvl4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4pPr>
      <a:lvl5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5pPr>
      <a:lvl6pPr marL="4572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6pPr>
      <a:lvl7pPr marL="9144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7pPr>
      <a:lvl8pPr marL="13716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8pPr>
      <a:lvl9pPr marL="18288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3" charset="-128"/>
          <a:cs typeface="ＭＳ Ｐゴシック" pitchFamily="3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0.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0.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0.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hyperlink" Target="http://www.npdn.org/home" TargetMode="External"/><Relationship Id="rId2" Type="http://schemas.openxmlformats.org/officeDocument/2006/relationships/notesSlide" Target="../notesSlides/notesSlide17.xml"/><Relationship Id="rId1" Type="http://schemas.openxmlformats.org/officeDocument/2006/relationships/slideLayout" Target="../slideLayouts/slideLayout50.xml"/><Relationship Id="rId5" Type="http://schemas.openxmlformats.org/officeDocument/2006/relationships/image" Target="../media/image34.png"/><Relationship Id="rId4" Type="http://schemas.openxmlformats.org/officeDocument/2006/relationships/hyperlink" Target="https://www.aphis.usda.gov/library/forms/pdf/PPQ_Form_391.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nationalplantboard.org/" TargetMode="External"/><Relationship Id="rId3" Type="http://schemas.openxmlformats.org/officeDocument/2006/relationships/hyperlink" Target="https://www.aphis.usda.gov/aphis/ourfocus/planthealth/ppq-program-overview/ct_sphd" TargetMode="External"/><Relationship Id="rId7" Type="http://schemas.openxmlformats.org/officeDocument/2006/relationships/hyperlink" Target="http://www.usda.gov/wps/portal/usda/usdahome" TargetMode="External"/><Relationship Id="rId2" Type="http://schemas.openxmlformats.org/officeDocument/2006/relationships/notesSlide" Target="../notesSlides/notesSlide18.xml"/><Relationship Id="rId1" Type="http://schemas.openxmlformats.org/officeDocument/2006/relationships/slideLayout" Target="../slideLayouts/slideLayout5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nationalplantboard.org/membership/"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0.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839200" cy="4114801"/>
          </a:xfrm>
        </p:spPr>
        <p:txBody>
          <a:bodyPr/>
          <a:lstStyle/>
          <a:p>
            <a:r>
              <a:rPr lang="en-US" sz="6000" dirty="0" smtClean="0"/>
              <a:t>Asian Gypsy Moth</a:t>
            </a:r>
            <a:br>
              <a:rPr lang="en-US" sz="6000" dirty="0" smtClean="0"/>
            </a:br>
            <a:r>
              <a:rPr lang="en-US" sz="4800" i="1" dirty="0" err="1" smtClean="0"/>
              <a:t>Lymantria</a:t>
            </a:r>
            <a:r>
              <a:rPr lang="en-US" sz="4800" i="1" dirty="0" smtClean="0"/>
              <a:t> </a:t>
            </a:r>
            <a:r>
              <a:rPr lang="en-US" sz="4800" i="1" dirty="0" err="1" smtClean="0"/>
              <a:t>dispar</a:t>
            </a:r>
            <a:r>
              <a:rPr lang="en-US" sz="4800" i="1" dirty="0" smtClean="0"/>
              <a:t> </a:t>
            </a:r>
            <a:r>
              <a:rPr lang="en-US" sz="4800" i="1" dirty="0" err="1" smtClean="0"/>
              <a:t>asiatica</a:t>
            </a:r>
            <a:r>
              <a:rPr lang="en-US" sz="4800" i="1" dirty="0" smtClean="0"/>
              <a:t> </a:t>
            </a:r>
            <a:endParaRPr lang="en-US" sz="54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a:t>
            </a:r>
            <a:endParaRPr lang="en-US" dirty="0"/>
          </a:p>
        </p:txBody>
      </p:sp>
      <p:sp>
        <p:nvSpPr>
          <p:cNvPr id="3" name="Content Placeholder 2"/>
          <p:cNvSpPr>
            <a:spLocks noGrp="1"/>
          </p:cNvSpPr>
          <p:nvPr>
            <p:ph idx="1"/>
          </p:nvPr>
        </p:nvSpPr>
        <p:spPr>
          <a:xfrm>
            <a:off x="609600" y="1524000"/>
            <a:ext cx="3429000" cy="4525963"/>
          </a:xfrm>
        </p:spPr>
        <p:txBody>
          <a:bodyPr/>
          <a:lstStyle/>
          <a:p>
            <a:r>
              <a:rPr lang="en-US" dirty="0" smtClean="0"/>
              <a:t>Larvae</a:t>
            </a:r>
          </a:p>
          <a:p>
            <a:pPr lvl="1"/>
            <a:r>
              <a:rPr lang="en-US" dirty="0" smtClean="0"/>
              <a:t>Up to 8.9cm in length</a:t>
            </a:r>
          </a:p>
          <a:p>
            <a:pPr lvl="1"/>
            <a:r>
              <a:rPr lang="en-US" dirty="0" smtClean="0"/>
              <a:t>Grey and yellow bodies</a:t>
            </a:r>
          </a:p>
          <a:p>
            <a:pPr lvl="1"/>
            <a:r>
              <a:rPr lang="en-US" dirty="0" smtClean="0"/>
              <a:t>Long hairs</a:t>
            </a:r>
          </a:p>
          <a:p>
            <a:pPr lvl="1"/>
            <a:r>
              <a:rPr lang="en-US" dirty="0" smtClean="0"/>
              <a:t>Double rows of blue and red warts</a:t>
            </a:r>
          </a:p>
          <a:p>
            <a:pPr lvl="1"/>
            <a:endParaRPr lang="en-US" dirty="0" smtClean="0"/>
          </a:p>
          <a:p>
            <a:pPr marL="457200" lvl="1" indent="0">
              <a:buNone/>
            </a:pPr>
            <a:endParaRPr lang="en-US" dirty="0" smtClean="0"/>
          </a:p>
        </p:txBody>
      </p:sp>
      <p:sp>
        <p:nvSpPr>
          <p:cNvPr id="5" name="TextBox 4"/>
          <p:cNvSpPr txBox="1"/>
          <p:nvPr/>
        </p:nvSpPr>
        <p:spPr>
          <a:xfrm>
            <a:off x="76200" y="6096000"/>
            <a:ext cx="6088834" cy="461665"/>
          </a:xfrm>
          <a:prstGeom prst="rect">
            <a:avLst/>
          </a:prstGeom>
          <a:noFill/>
        </p:spPr>
        <p:txBody>
          <a:bodyPr wrap="square" rtlCol="0">
            <a:spAutoFit/>
          </a:bodyPr>
          <a:lstStyle/>
          <a:p>
            <a:r>
              <a:rPr lang="en-US" sz="800" dirty="0" smtClean="0"/>
              <a:t>Image credits</a:t>
            </a:r>
            <a:r>
              <a:rPr lang="en-US" sz="800" dirty="0"/>
              <a:t>: Asian gypsy moth (</a:t>
            </a:r>
            <a:r>
              <a:rPr lang="en-US" sz="800" i="1" dirty="0" err="1"/>
              <a:t>Lymantria</a:t>
            </a:r>
            <a:r>
              <a:rPr lang="en-US" sz="800" i="1" dirty="0"/>
              <a:t> </a:t>
            </a:r>
            <a:r>
              <a:rPr lang="en-US" sz="800" i="1" dirty="0" err="1"/>
              <a:t>dispar</a:t>
            </a:r>
            <a:r>
              <a:rPr lang="en-US" sz="800" i="1" dirty="0"/>
              <a:t> </a:t>
            </a:r>
            <a:r>
              <a:rPr lang="en-US" sz="800" i="1" dirty="0" err="1"/>
              <a:t>asiatica</a:t>
            </a:r>
            <a:r>
              <a:rPr lang="en-US" sz="800" dirty="0"/>
              <a:t>) </a:t>
            </a:r>
            <a:r>
              <a:rPr lang="en-US" sz="800" dirty="0" err="1"/>
              <a:t>Vnukovskij</a:t>
            </a:r>
            <a:r>
              <a:rPr lang="en-US" sz="800" dirty="0"/>
              <a:t> (Pogue and Schaefer, 2007</a:t>
            </a:r>
            <a:r>
              <a:rPr lang="en-US" sz="800" dirty="0" smtClean="0"/>
              <a:t>) </a:t>
            </a:r>
            <a:r>
              <a:rPr lang="en-US" sz="800" dirty="0"/>
              <a:t>- John H. Ghent, USDA Forest </a:t>
            </a:r>
            <a:r>
              <a:rPr lang="en-US" sz="800" dirty="0" smtClean="0"/>
              <a:t>Service</a:t>
            </a:r>
            <a:r>
              <a:rPr lang="en-US" sz="800" dirty="0"/>
              <a:t> </a:t>
            </a:r>
            <a:r>
              <a:rPr lang="en-US" sz="800" dirty="0" smtClean="0"/>
              <a:t>- </a:t>
            </a:r>
            <a:r>
              <a:rPr lang="en-US" sz="800" dirty="0" err="1" smtClean="0"/>
              <a:t>Bugwood.org</a:t>
            </a:r>
            <a:r>
              <a:rPr lang="en-US" sz="800" dirty="0" smtClean="0"/>
              <a:t>, #1335005</a:t>
            </a:r>
            <a:r>
              <a:rPr lang="en-US" sz="800" dirty="0"/>
              <a:t>; Asian gypsy moth (</a:t>
            </a:r>
            <a:r>
              <a:rPr lang="en-US" sz="800" i="1" dirty="0" err="1"/>
              <a:t>Lymantria</a:t>
            </a:r>
            <a:r>
              <a:rPr lang="en-US" sz="800" i="1" dirty="0"/>
              <a:t> </a:t>
            </a:r>
            <a:r>
              <a:rPr lang="en-US" sz="800" i="1" dirty="0" err="1"/>
              <a:t>dispar</a:t>
            </a:r>
            <a:r>
              <a:rPr lang="en-US" sz="800" i="1" dirty="0"/>
              <a:t> </a:t>
            </a:r>
            <a:r>
              <a:rPr lang="en-US" sz="800" i="1" dirty="0" err="1"/>
              <a:t>asiatica</a:t>
            </a:r>
            <a:r>
              <a:rPr lang="en-US" sz="800" dirty="0"/>
              <a:t>) </a:t>
            </a:r>
            <a:r>
              <a:rPr lang="en-US" sz="800" dirty="0" err="1"/>
              <a:t>Vnukovskij</a:t>
            </a:r>
            <a:r>
              <a:rPr lang="en-US" sz="800" dirty="0"/>
              <a:t> (Pogue and Schaefer, 2007</a:t>
            </a:r>
            <a:r>
              <a:rPr lang="en-US" sz="800" dirty="0" smtClean="0"/>
              <a:t>) </a:t>
            </a:r>
            <a:r>
              <a:rPr lang="en-US" sz="800" dirty="0"/>
              <a:t>- John H. Ghent, USDA Forest </a:t>
            </a:r>
            <a:r>
              <a:rPr lang="en-US" sz="800" dirty="0" smtClean="0"/>
              <a:t>Service - </a:t>
            </a:r>
            <a:r>
              <a:rPr lang="en-US" sz="800" dirty="0" err="1" smtClean="0"/>
              <a:t>Bugwood.org</a:t>
            </a:r>
            <a:r>
              <a:rPr lang="en-US" sz="800" dirty="0" smtClean="0"/>
              <a:t>, #</a:t>
            </a:r>
            <a:r>
              <a:rPr lang="en-US" sz="800" dirty="0"/>
              <a:t>1335025</a:t>
            </a:r>
            <a:r>
              <a:rPr lang="en-US" sz="800" dirty="0" smtClean="0"/>
              <a:t> </a:t>
            </a:r>
          </a:p>
        </p:txBody>
      </p:sp>
      <p:pic>
        <p:nvPicPr>
          <p:cNvPr id="7" name="Picture 6"/>
          <p:cNvPicPr>
            <a:picLocks noChangeAspect="1"/>
          </p:cNvPicPr>
          <p:nvPr/>
        </p:nvPicPr>
        <p:blipFill rotWithShape="1">
          <a:blip r:embed="rId3"/>
          <a:srcRect l="10920" t="18932" b="5596"/>
          <a:stretch/>
        </p:blipFill>
        <p:spPr>
          <a:xfrm>
            <a:off x="5486400" y="2057400"/>
            <a:ext cx="2896129" cy="1658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4"/>
          <a:srcRect l="14320" t="4066" b="6236"/>
          <a:stretch/>
        </p:blipFill>
        <p:spPr>
          <a:xfrm>
            <a:off x="4191000" y="3581400"/>
            <a:ext cx="2557114" cy="1792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4523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a:t>
            </a:r>
            <a:endParaRPr lang="en-US" dirty="0"/>
          </a:p>
        </p:txBody>
      </p:sp>
      <p:sp>
        <p:nvSpPr>
          <p:cNvPr id="3" name="Content Placeholder 2"/>
          <p:cNvSpPr>
            <a:spLocks noGrp="1"/>
          </p:cNvSpPr>
          <p:nvPr>
            <p:ph idx="1"/>
          </p:nvPr>
        </p:nvSpPr>
        <p:spPr>
          <a:xfrm>
            <a:off x="381000" y="1447800"/>
            <a:ext cx="3505200" cy="4525963"/>
          </a:xfrm>
        </p:spPr>
        <p:txBody>
          <a:bodyPr/>
          <a:lstStyle/>
          <a:p>
            <a:r>
              <a:rPr lang="en-US" dirty="0" smtClean="0"/>
              <a:t>Eggs</a:t>
            </a:r>
          </a:p>
          <a:p>
            <a:pPr lvl="1"/>
            <a:r>
              <a:rPr lang="en-US" dirty="0"/>
              <a:t>Up to 1200 eggs per </a:t>
            </a:r>
            <a:r>
              <a:rPr lang="en-US" dirty="0" smtClean="0"/>
              <a:t>egg mass </a:t>
            </a:r>
            <a:endParaRPr lang="en-US" dirty="0"/>
          </a:p>
          <a:p>
            <a:pPr lvl="1"/>
            <a:r>
              <a:rPr lang="en-US" dirty="0" smtClean="0"/>
              <a:t>Buff color</a:t>
            </a:r>
          </a:p>
          <a:p>
            <a:pPr lvl="1"/>
            <a:r>
              <a:rPr lang="en-US" dirty="0" smtClean="0"/>
              <a:t>Yellowish fuzz</a:t>
            </a:r>
          </a:p>
          <a:p>
            <a:pPr lvl="1"/>
            <a:r>
              <a:rPr lang="en-US" dirty="0" smtClean="0"/>
              <a:t>Average size 3.8cm by 1.905cm</a:t>
            </a:r>
          </a:p>
          <a:p>
            <a:pPr lvl="1"/>
            <a:endParaRPr lang="en-US" dirty="0" smtClean="0"/>
          </a:p>
        </p:txBody>
      </p:sp>
      <p:sp>
        <p:nvSpPr>
          <p:cNvPr id="5" name="TextBox 4"/>
          <p:cNvSpPr txBox="1"/>
          <p:nvPr/>
        </p:nvSpPr>
        <p:spPr>
          <a:xfrm>
            <a:off x="76200" y="6324600"/>
            <a:ext cx="6019800" cy="461665"/>
          </a:xfrm>
          <a:prstGeom prst="rect">
            <a:avLst/>
          </a:prstGeom>
          <a:noFill/>
        </p:spPr>
        <p:txBody>
          <a:bodyPr wrap="square" rtlCol="0">
            <a:spAutoFit/>
          </a:bodyPr>
          <a:lstStyle/>
          <a:p>
            <a:r>
              <a:rPr lang="en-US" sz="800" dirty="0" smtClean="0"/>
              <a:t>Image credits</a:t>
            </a:r>
            <a:r>
              <a:rPr lang="en-US" sz="800" dirty="0"/>
              <a:t>: Asian gypsy moth (</a:t>
            </a:r>
            <a:r>
              <a:rPr lang="en-US" sz="800" i="1" dirty="0" err="1"/>
              <a:t>Lymantria</a:t>
            </a:r>
            <a:r>
              <a:rPr lang="en-US" sz="800" i="1" dirty="0"/>
              <a:t> </a:t>
            </a:r>
            <a:r>
              <a:rPr lang="en-US" sz="800" i="1" dirty="0" err="1"/>
              <a:t>dispar</a:t>
            </a:r>
            <a:r>
              <a:rPr lang="en-US" sz="800" i="1" dirty="0"/>
              <a:t> </a:t>
            </a:r>
            <a:r>
              <a:rPr lang="en-US" sz="800" i="1" dirty="0" err="1"/>
              <a:t>asiatica</a:t>
            </a:r>
            <a:r>
              <a:rPr lang="en-US" sz="800" dirty="0"/>
              <a:t>) </a:t>
            </a:r>
            <a:r>
              <a:rPr lang="en-US" sz="800" dirty="0" err="1"/>
              <a:t>Vnukovskij</a:t>
            </a:r>
            <a:r>
              <a:rPr lang="en-US" sz="800" dirty="0"/>
              <a:t> (Pogue and Schaefer, 2007</a:t>
            </a:r>
            <a:r>
              <a:rPr lang="en-US" sz="800" dirty="0" smtClean="0"/>
              <a:t>) </a:t>
            </a:r>
            <a:r>
              <a:rPr lang="en-US" sz="800" dirty="0"/>
              <a:t>- John H. Ghent, USDA Forest </a:t>
            </a:r>
            <a:r>
              <a:rPr lang="en-US" sz="800" dirty="0" smtClean="0"/>
              <a:t>Service</a:t>
            </a:r>
            <a:r>
              <a:rPr lang="en-US" sz="800" dirty="0"/>
              <a:t> </a:t>
            </a:r>
            <a:r>
              <a:rPr lang="en-US" sz="800" dirty="0" smtClean="0"/>
              <a:t>-- </a:t>
            </a:r>
            <a:r>
              <a:rPr lang="en-US" sz="800" dirty="0" err="1" smtClean="0"/>
              <a:t>Bugwood.org</a:t>
            </a:r>
            <a:r>
              <a:rPr lang="en-US" sz="800" dirty="0" smtClean="0"/>
              <a:t>, #1335003</a:t>
            </a:r>
            <a:r>
              <a:rPr lang="en-US" sz="800" dirty="0"/>
              <a:t>; Asian gypsy moth (</a:t>
            </a:r>
            <a:r>
              <a:rPr lang="en-US" sz="800" i="1" dirty="0" err="1"/>
              <a:t>Lymantria</a:t>
            </a:r>
            <a:r>
              <a:rPr lang="en-US" sz="800" i="1" dirty="0"/>
              <a:t> </a:t>
            </a:r>
            <a:r>
              <a:rPr lang="en-US" sz="800" i="1" dirty="0" err="1"/>
              <a:t>dispar</a:t>
            </a:r>
            <a:r>
              <a:rPr lang="en-US" sz="800" i="1" dirty="0"/>
              <a:t> </a:t>
            </a:r>
            <a:r>
              <a:rPr lang="en-US" sz="800" i="1" dirty="0" err="1"/>
              <a:t>asiatica</a:t>
            </a:r>
            <a:r>
              <a:rPr lang="en-US" sz="800" dirty="0"/>
              <a:t>) </a:t>
            </a:r>
            <a:r>
              <a:rPr lang="en-US" sz="800" dirty="0" err="1"/>
              <a:t>Vnukovskij</a:t>
            </a:r>
            <a:r>
              <a:rPr lang="en-US" sz="800" dirty="0"/>
              <a:t> (Pogue and Schaefer, 2007</a:t>
            </a:r>
            <a:r>
              <a:rPr lang="en-US" sz="800" dirty="0" smtClean="0"/>
              <a:t>) </a:t>
            </a:r>
            <a:r>
              <a:rPr lang="en-US" sz="800" dirty="0"/>
              <a:t>- Manfred </a:t>
            </a:r>
            <a:r>
              <a:rPr lang="en-US" sz="800" dirty="0" err="1"/>
              <a:t>Mielke</a:t>
            </a:r>
            <a:r>
              <a:rPr lang="en-US" sz="800" dirty="0"/>
              <a:t>, USDA Forest </a:t>
            </a:r>
            <a:r>
              <a:rPr lang="en-US" sz="800" dirty="0" smtClean="0"/>
              <a:t>Service</a:t>
            </a:r>
            <a:r>
              <a:rPr lang="en-US" sz="800" dirty="0"/>
              <a:t> </a:t>
            </a:r>
            <a:r>
              <a:rPr lang="en-US" sz="800" dirty="0" smtClean="0"/>
              <a:t>- </a:t>
            </a:r>
            <a:r>
              <a:rPr lang="en-US" sz="800" dirty="0" err="1" smtClean="0"/>
              <a:t>Bugwood.org</a:t>
            </a:r>
            <a:r>
              <a:rPr lang="en-US" sz="800" dirty="0" smtClean="0"/>
              <a:t>, #</a:t>
            </a:r>
            <a:r>
              <a:rPr lang="en-US" sz="800" dirty="0"/>
              <a:t>1399197</a:t>
            </a:r>
            <a:endParaRPr lang="en-US" sz="800" dirty="0" smtClean="0"/>
          </a:p>
        </p:txBody>
      </p:sp>
      <p:pic>
        <p:nvPicPr>
          <p:cNvPr id="6" name="Picture 5"/>
          <p:cNvPicPr>
            <a:picLocks noChangeAspect="1"/>
          </p:cNvPicPr>
          <p:nvPr/>
        </p:nvPicPr>
        <p:blipFill rotWithShape="1">
          <a:blip r:embed="rId3"/>
          <a:srcRect b="4573"/>
          <a:stretch/>
        </p:blipFill>
        <p:spPr>
          <a:xfrm>
            <a:off x="6400800" y="1371600"/>
            <a:ext cx="2362200" cy="3461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4"/>
          <a:srcRect b="5557"/>
          <a:stretch/>
        </p:blipFill>
        <p:spPr>
          <a:xfrm>
            <a:off x="4038600" y="3962400"/>
            <a:ext cx="2819164" cy="1799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1834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Life cycle</a:t>
            </a:r>
            <a:endParaRPr lang="en-US" dirty="0"/>
          </a:p>
        </p:txBody>
      </p:sp>
      <p:sp>
        <p:nvSpPr>
          <p:cNvPr id="10" name="Up Arrow 9"/>
          <p:cNvSpPr/>
          <p:nvPr/>
        </p:nvSpPr>
        <p:spPr>
          <a:xfrm rot="3142500">
            <a:off x="2582270" y="1163251"/>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Up Arrow 11"/>
          <p:cNvSpPr/>
          <p:nvPr/>
        </p:nvSpPr>
        <p:spPr>
          <a:xfrm rot="19068428">
            <a:off x="2589257" y="4135927"/>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6094849" y="3810000"/>
            <a:ext cx="3048000" cy="2031325"/>
          </a:xfrm>
          <a:prstGeom prst="rect">
            <a:avLst/>
          </a:prstGeom>
          <a:noFill/>
        </p:spPr>
        <p:txBody>
          <a:bodyPr wrap="square" rtlCol="0">
            <a:spAutoFit/>
          </a:bodyPr>
          <a:lstStyle/>
          <a:p>
            <a:pPr algn="ctr"/>
            <a:r>
              <a:rPr lang="en-US" b="1" dirty="0" smtClean="0"/>
              <a:t>Larvae</a:t>
            </a:r>
          </a:p>
          <a:p>
            <a:pPr algn="ctr"/>
            <a:r>
              <a:rPr lang="en-US" dirty="0" smtClean="0"/>
              <a:t>May to early July</a:t>
            </a:r>
          </a:p>
          <a:p>
            <a:pPr algn="ctr"/>
            <a:r>
              <a:rPr lang="en-US" b="1" dirty="0" smtClean="0"/>
              <a:t/>
            </a:r>
            <a:br>
              <a:rPr lang="en-US" b="1" dirty="0" smtClean="0"/>
            </a:br>
            <a:endParaRPr lang="en-US" dirty="0" smtClean="0"/>
          </a:p>
          <a:p>
            <a:pPr algn="ctr"/>
            <a:r>
              <a:rPr lang="en-US" dirty="0" smtClean="0"/>
              <a:t/>
            </a:r>
            <a:br>
              <a:rPr lang="en-US" dirty="0" smtClean="0"/>
            </a:br>
            <a:endParaRPr lang="en-US" dirty="0" smtClean="0"/>
          </a:p>
          <a:p>
            <a:pPr algn="ctr"/>
            <a:endParaRPr lang="en-US" dirty="0"/>
          </a:p>
        </p:txBody>
      </p:sp>
      <p:sp>
        <p:nvSpPr>
          <p:cNvPr id="17" name="TextBox 16"/>
          <p:cNvSpPr txBox="1"/>
          <p:nvPr/>
        </p:nvSpPr>
        <p:spPr>
          <a:xfrm>
            <a:off x="152400" y="3886200"/>
            <a:ext cx="2438400" cy="923330"/>
          </a:xfrm>
          <a:prstGeom prst="rect">
            <a:avLst/>
          </a:prstGeom>
          <a:noFill/>
        </p:spPr>
        <p:txBody>
          <a:bodyPr wrap="square" rtlCol="0">
            <a:spAutoFit/>
          </a:bodyPr>
          <a:lstStyle/>
          <a:p>
            <a:pPr algn="ctr"/>
            <a:r>
              <a:rPr lang="en-US" b="1" dirty="0" smtClean="0"/>
              <a:t>Adult</a:t>
            </a:r>
          </a:p>
          <a:p>
            <a:pPr algn="ctr"/>
            <a:r>
              <a:rPr lang="en-US" dirty="0" smtClean="0"/>
              <a:t>Late July to August</a:t>
            </a:r>
          </a:p>
          <a:p>
            <a:pPr algn="ctr"/>
            <a:endParaRPr lang="en-US" b="1" dirty="0" smtClean="0"/>
          </a:p>
        </p:txBody>
      </p:sp>
      <p:sp>
        <p:nvSpPr>
          <p:cNvPr id="18" name="TextBox 17"/>
          <p:cNvSpPr txBox="1"/>
          <p:nvPr/>
        </p:nvSpPr>
        <p:spPr>
          <a:xfrm>
            <a:off x="-11590" y="6172200"/>
            <a:ext cx="6107589" cy="830997"/>
          </a:xfrm>
          <a:prstGeom prst="rect">
            <a:avLst/>
          </a:prstGeom>
          <a:noFill/>
        </p:spPr>
        <p:txBody>
          <a:bodyPr wrap="square" rtlCol="0">
            <a:spAutoFit/>
          </a:bodyPr>
          <a:lstStyle/>
          <a:p>
            <a:r>
              <a:rPr lang="en-US" sz="800" dirty="0" smtClean="0"/>
              <a:t>Image credit</a:t>
            </a:r>
            <a:r>
              <a:rPr lang="en-US" sz="800" dirty="0"/>
              <a:t>: Asian gypsy moth (</a:t>
            </a:r>
            <a:r>
              <a:rPr lang="en-US" sz="800" i="1" dirty="0" err="1"/>
              <a:t>Lymantria</a:t>
            </a:r>
            <a:r>
              <a:rPr lang="en-US" sz="800" i="1" dirty="0"/>
              <a:t> </a:t>
            </a:r>
            <a:r>
              <a:rPr lang="en-US" sz="800" i="1" dirty="0" err="1"/>
              <a:t>dispar</a:t>
            </a:r>
            <a:r>
              <a:rPr lang="en-US" sz="800" i="1" dirty="0"/>
              <a:t> </a:t>
            </a:r>
            <a:r>
              <a:rPr lang="en-US" sz="800" i="1" dirty="0" err="1"/>
              <a:t>asiatica</a:t>
            </a:r>
            <a:r>
              <a:rPr lang="en-US" sz="800" dirty="0"/>
              <a:t>) </a:t>
            </a:r>
            <a:r>
              <a:rPr lang="en-US" sz="800" dirty="0" err="1"/>
              <a:t>Vnukovskij</a:t>
            </a:r>
            <a:r>
              <a:rPr lang="en-US" sz="800" dirty="0"/>
              <a:t> (Pogue and Schaefer, 2007</a:t>
            </a:r>
            <a:r>
              <a:rPr lang="en-US" sz="800" dirty="0" smtClean="0"/>
              <a:t>) </a:t>
            </a:r>
            <a:r>
              <a:rPr lang="en-US" sz="800" dirty="0"/>
              <a:t>- DAFF Archive </a:t>
            </a:r>
            <a:r>
              <a:rPr lang="en-US" sz="800" dirty="0" smtClean="0"/>
              <a:t> -  </a:t>
            </a:r>
            <a:r>
              <a:rPr lang="en-US" sz="800" dirty="0" err="1" smtClean="0"/>
              <a:t>Bugwood.org</a:t>
            </a:r>
            <a:r>
              <a:rPr lang="en-US" sz="800" dirty="0" smtClean="0"/>
              <a:t>, #1194038</a:t>
            </a:r>
            <a:r>
              <a:rPr lang="en-US" sz="800" dirty="0"/>
              <a:t>; Asian gypsy moth (</a:t>
            </a:r>
            <a:r>
              <a:rPr lang="en-US" sz="800" i="1" dirty="0" err="1"/>
              <a:t>Lymantria</a:t>
            </a:r>
            <a:r>
              <a:rPr lang="en-US" sz="800" i="1" dirty="0"/>
              <a:t> </a:t>
            </a:r>
            <a:r>
              <a:rPr lang="en-US" sz="800" i="1" dirty="0" err="1"/>
              <a:t>dispar</a:t>
            </a:r>
            <a:r>
              <a:rPr lang="en-US" sz="800" i="1" dirty="0"/>
              <a:t> </a:t>
            </a:r>
            <a:r>
              <a:rPr lang="en-US" sz="800" i="1" dirty="0" err="1"/>
              <a:t>asiatica</a:t>
            </a:r>
            <a:r>
              <a:rPr lang="en-US" sz="800" dirty="0"/>
              <a:t>) </a:t>
            </a:r>
            <a:r>
              <a:rPr lang="en-US" sz="800" dirty="0" err="1"/>
              <a:t>Vnukovskij</a:t>
            </a:r>
            <a:r>
              <a:rPr lang="en-US" sz="800" dirty="0"/>
              <a:t> (Pogue and Schaefer, 2007</a:t>
            </a:r>
            <a:r>
              <a:rPr lang="en-US" sz="800" dirty="0" smtClean="0"/>
              <a:t>) </a:t>
            </a:r>
            <a:r>
              <a:rPr lang="en-US" sz="800" dirty="0"/>
              <a:t>- John H. Ghent, USDA Forest </a:t>
            </a:r>
            <a:r>
              <a:rPr lang="en-US" sz="800" dirty="0" smtClean="0"/>
              <a:t>Service - </a:t>
            </a:r>
            <a:r>
              <a:rPr lang="en-US" sz="800" dirty="0" err="1" smtClean="0"/>
              <a:t>Bugwood.org</a:t>
            </a:r>
            <a:r>
              <a:rPr lang="en-US" sz="800" dirty="0" smtClean="0"/>
              <a:t>, #1335026; </a:t>
            </a:r>
            <a:r>
              <a:rPr lang="en-US" sz="800" dirty="0"/>
              <a:t>gypsy moth (</a:t>
            </a:r>
            <a:r>
              <a:rPr lang="en-US" sz="800" i="1" dirty="0" err="1"/>
              <a:t>Lymantria</a:t>
            </a:r>
            <a:r>
              <a:rPr lang="en-US" sz="800" i="1" dirty="0"/>
              <a:t> </a:t>
            </a:r>
            <a:r>
              <a:rPr lang="en-US" sz="800" i="1" dirty="0" err="1"/>
              <a:t>dispar</a:t>
            </a:r>
            <a:r>
              <a:rPr lang="en-US" sz="800" dirty="0"/>
              <a:t>) (Linnaeus</a:t>
            </a:r>
            <a:r>
              <a:rPr lang="en-US" sz="800" dirty="0" smtClean="0"/>
              <a:t>) </a:t>
            </a:r>
            <a:r>
              <a:rPr lang="en-US" sz="800" dirty="0"/>
              <a:t>- USDA APHIS PPQ , USDA APHIS </a:t>
            </a:r>
            <a:r>
              <a:rPr lang="en-US" sz="800" dirty="0" smtClean="0"/>
              <a:t>PPQ - </a:t>
            </a:r>
            <a:r>
              <a:rPr lang="en-US" sz="800" dirty="0" err="1" smtClean="0"/>
              <a:t>Bugwood.org</a:t>
            </a:r>
            <a:r>
              <a:rPr lang="en-US" sz="800" dirty="0" smtClean="0"/>
              <a:t>, #2652066</a:t>
            </a:r>
            <a:r>
              <a:rPr lang="en-US" sz="800" dirty="0"/>
              <a:t>; Asian gypsy moth (</a:t>
            </a:r>
            <a:r>
              <a:rPr lang="en-US" sz="800" i="1" dirty="0" err="1"/>
              <a:t>Lymantria</a:t>
            </a:r>
            <a:r>
              <a:rPr lang="en-US" sz="800" i="1" dirty="0"/>
              <a:t> </a:t>
            </a:r>
            <a:r>
              <a:rPr lang="en-US" sz="800" i="1" dirty="0" err="1"/>
              <a:t>dispar</a:t>
            </a:r>
            <a:r>
              <a:rPr lang="en-US" sz="800" i="1" dirty="0"/>
              <a:t> </a:t>
            </a:r>
            <a:r>
              <a:rPr lang="en-US" sz="800" i="1" dirty="0" err="1"/>
              <a:t>asiatica</a:t>
            </a:r>
            <a:r>
              <a:rPr lang="en-US" sz="800" dirty="0"/>
              <a:t>) </a:t>
            </a:r>
            <a:r>
              <a:rPr lang="en-US" sz="800" dirty="0" err="1"/>
              <a:t>Vnukovskij</a:t>
            </a:r>
            <a:r>
              <a:rPr lang="en-US" sz="800" dirty="0"/>
              <a:t> (Pogue and Schaefer, 2007</a:t>
            </a:r>
            <a:r>
              <a:rPr lang="en-US" sz="800" dirty="0" smtClean="0"/>
              <a:t>) </a:t>
            </a:r>
            <a:r>
              <a:rPr lang="en-US" sz="800" dirty="0"/>
              <a:t>- John H. Ghent, USDA Forest </a:t>
            </a:r>
            <a:r>
              <a:rPr lang="en-US" sz="800" dirty="0" smtClean="0"/>
              <a:t>Service - </a:t>
            </a:r>
            <a:r>
              <a:rPr lang="en-US" sz="800" dirty="0" err="1" smtClean="0"/>
              <a:t>Bugwood.org</a:t>
            </a:r>
            <a:r>
              <a:rPr lang="en-US" sz="800" dirty="0" smtClean="0"/>
              <a:t>, #</a:t>
            </a:r>
            <a:r>
              <a:rPr lang="en-US" sz="800" dirty="0"/>
              <a:t>1241014</a:t>
            </a:r>
          </a:p>
          <a:p>
            <a:r>
              <a:rPr lang="en-US" sz="800" dirty="0" smtClean="0"/>
              <a:t> </a:t>
            </a:r>
            <a:endParaRPr lang="en-US" sz="800" dirty="0"/>
          </a:p>
          <a:p>
            <a:endParaRPr lang="en-US" sz="800" dirty="0" smtClean="0"/>
          </a:p>
        </p:txBody>
      </p:sp>
      <p:sp>
        <p:nvSpPr>
          <p:cNvPr id="19" name="Up Arrow 18"/>
          <p:cNvSpPr/>
          <p:nvPr/>
        </p:nvSpPr>
        <p:spPr>
          <a:xfrm rot="13323206">
            <a:off x="5713432" y="4288219"/>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3810000" y="5486400"/>
            <a:ext cx="1524000" cy="1200329"/>
          </a:xfrm>
          <a:prstGeom prst="rect">
            <a:avLst/>
          </a:prstGeom>
          <a:noFill/>
        </p:spPr>
        <p:txBody>
          <a:bodyPr wrap="square" rtlCol="0">
            <a:spAutoFit/>
          </a:bodyPr>
          <a:lstStyle/>
          <a:p>
            <a:pPr algn="ctr"/>
            <a:r>
              <a:rPr lang="en-US" b="1" dirty="0" smtClean="0"/>
              <a:t>Pupae</a:t>
            </a:r>
          </a:p>
          <a:p>
            <a:pPr algn="ctr"/>
            <a:r>
              <a:rPr lang="en-US" dirty="0" smtClean="0"/>
              <a:t>7-14 days</a:t>
            </a:r>
          </a:p>
          <a:p>
            <a:pPr algn="ctr"/>
            <a:endParaRPr lang="en-US" b="1" dirty="0" smtClean="0"/>
          </a:p>
          <a:p>
            <a:pPr algn="ctr"/>
            <a:endParaRPr lang="en-US" b="1" dirty="0" smtClean="0"/>
          </a:p>
        </p:txBody>
      </p:sp>
      <p:sp>
        <p:nvSpPr>
          <p:cNvPr id="23" name="TextBox 22"/>
          <p:cNvSpPr txBox="1"/>
          <p:nvPr/>
        </p:nvSpPr>
        <p:spPr>
          <a:xfrm>
            <a:off x="3657600" y="2667000"/>
            <a:ext cx="1752600" cy="923330"/>
          </a:xfrm>
          <a:prstGeom prst="rect">
            <a:avLst/>
          </a:prstGeom>
          <a:noFill/>
        </p:spPr>
        <p:txBody>
          <a:bodyPr wrap="square" rtlCol="0">
            <a:spAutoFit/>
          </a:bodyPr>
          <a:lstStyle/>
          <a:p>
            <a:pPr algn="ctr"/>
            <a:r>
              <a:rPr lang="en-US" b="1" dirty="0" smtClean="0"/>
              <a:t>Eggs</a:t>
            </a:r>
          </a:p>
          <a:p>
            <a:pPr algn="ctr"/>
            <a:r>
              <a:rPr lang="en-US" dirty="0" smtClean="0"/>
              <a:t>August to May</a:t>
            </a:r>
            <a:br>
              <a:rPr lang="en-US" dirty="0" smtClean="0"/>
            </a:br>
            <a:endParaRPr lang="en-US" dirty="0"/>
          </a:p>
        </p:txBody>
      </p:sp>
      <p:sp>
        <p:nvSpPr>
          <p:cNvPr id="24" name="Up Arrow 23"/>
          <p:cNvSpPr/>
          <p:nvPr/>
        </p:nvSpPr>
        <p:spPr>
          <a:xfrm rot="7735665">
            <a:off x="5708340" y="1164342"/>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 name="Picture 1"/>
          <p:cNvPicPr>
            <a:picLocks noChangeAspect="1"/>
          </p:cNvPicPr>
          <p:nvPr/>
        </p:nvPicPr>
        <p:blipFill rotWithShape="1">
          <a:blip r:embed="rId3"/>
          <a:srcRect b="6144"/>
          <a:stretch/>
        </p:blipFill>
        <p:spPr>
          <a:xfrm>
            <a:off x="3733800" y="1219200"/>
            <a:ext cx="1600200" cy="1214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4"/>
          <a:srcRect l="5319" r="6944"/>
          <a:stretch/>
        </p:blipFill>
        <p:spPr>
          <a:xfrm>
            <a:off x="6477000" y="2286000"/>
            <a:ext cx="2133600" cy="1319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stretch>
            <a:fillRect/>
          </a:stretch>
        </p:blipFill>
        <p:spPr>
          <a:xfrm>
            <a:off x="3581400" y="4114800"/>
            <a:ext cx="2006600" cy="1282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6"/>
          <a:srcRect b="7015"/>
          <a:stretch/>
        </p:blipFill>
        <p:spPr>
          <a:xfrm>
            <a:off x="381000" y="2133600"/>
            <a:ext cx="2063768" cy="1487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t>
            </a:r>
            <a:endParaRPr lang="en-US" dirty="0"/>
          </a:p>
        </p:txBody>
      </p:sp>
      <p:sp>
        <p:nvSpPr>
          <p:cNvPr id="5" name="TextBox 4"/>
          <p:cNvSpPr txBox="1"/>
          <p:nvPr/>
        </p:nvSpPr>
        <p:spPr>
          <a:xfrm>
            <a:off x="152400" y="6273224"/>
            <a:ext cx="5943600" cy="584776"/>
          </a:xfrm>
          <a:prstGeom prst="rect">
            <a:avLst/>
          </a:prstGeom>
          <a:noFill/>
        </p:spPr>
        <p:txBody>
          <a:bodyPr wrap="square" rtlCol="0">
            <a:spAutoFit/>
          </a:bodyPr>
          <a:lstStyle/>
          <a:p>
            <a:r>
              <a:rPr lang="en-US" sz="800" dirty="0" smtClean="0"/>
              <a:t>Image credits</a:t>
            </a:r>
            <a:r>
              <a:rPr lang="en-US" sz="800" dirty="0"/>
              <a:t>: gypsy moth (</a:t>
            </a:r>
            <a:r>
              <a:rPr lang="en-US" sz="800" i="1" dirty="0" err="1"/>
              <a:t>Lymantria</a:t>
            </a:r>
            <a:r>
              <a:rPr lang="en-US" sz="800" i="1" dirty="0"/>
              <a:t> </a:t>
            </a:r>
            <a:r>
              <a:rPr lang="en-US" sz="800" i="1" dirty="0" err="1"/>
              <a:t>dispar</a:t>
            </a:r>
            <a:r>
              <a:rPr lang="en-US" sz="800" i="1" dirty="0"/>
              <a:t>) </a:t>
            </a:r>
            <a:r>
              <a:rPr lang="en-US" sz="800" dirty="0"/>
              <a:t>(Linnaeus</a:t>
            </a:r>
            <a:r>
              <a:rPr lang="en-US" sz="800" dirty="0" smtClean="0"/>
              <a:t>) </a:t>
            </a:r>
            <a:r>
              <a:rPr lang="en-US" sz="800" dirty="0"/>
              <a:t>- Terry S. Price, Georgia Forestry </a:t>
            </a:r>
            <a:r>
              <a:rPr lang="en-US" sz="800" dirty="0" smtClean="0"/>
              <a:t>Commission</a:t>
            </a:r>
            <a:r>
              <a:rPr lang="en-US" sz="800" dirty="0"/>
              <a:t> </a:t>
            </a:r>
            <a:r>
              <a:rPr lang="en-US" sz="800" dirty="0" smtClean="0"/>
              <a:t>- </a:t>
            </a:r>
            <a:r>
              <a:rPr lang="en-US" sz="800" dirty="0" err="1" smtClean="0"/>
              <a:t>Bugwood.org</a:t>
            </a:r>
            <a:r>
              <a:rPr lang="en-US" sz="800" dirty="0" smtClean="0"/>
              <a:t>, #1247237</a:t>
            </a:r>
            <a:r>
              <a:rPr lang="en-US" sz="800" dirty="0"/>
              <a:t>; gypsy moth (</a:t>
            </a:r>
            <a:r>
              <a:rPr lang="en-US" sz="800" i="1" dirty="0" err="1"/>
              <a:t>Lymantria</a:t>
            </a:r>
            <a:r>
              <a:rPr lang="en-US" sz="800" i="1" dirty="0"/>
              <a:t> </a:t>
            </a:r>
            <a:r>
              <a:rPr lang="en-US" sz="800" i="1" dirty="0" err="1"/>
              <a:t>dispar</a:t>
            </a:r>
            <a:r>
              <a:rPr lang="en-US" sz="800" i="1" dirty="0"/>
              <a:t>) </a:t>
            </a:r>
            <a:r>
              <a:rPr lang="en-US" sz="800" dirty="0"/>
              <a:t>(Linnaeus</a:t>
            </a:r>
            <a:r>
              <a:rPr lang="en-US" sz="800" dirty="0" smtClean="0"/>
              <a:t>) </a:t>
            </a:r>
            <a:r>
              <a:rPr lang="en-US" sz="800" dirty="0"/>
              <a:t>- William A. Carothers, USDA Forest </a:t>
            </a:r>
            <a:r>
              <a:rPr lang="en-US" sz="800" dirty="0" smtClean="0"/>
              <a:t>Service</a:t>
            </a:r>
            <a:r>
              <a:rPr lang="en-US" sz="800" dirty="0"/>
              <a:t> </a:t>
            </a:r>
            <a:r>
              <a:rPr lang="en-US" sz="800" dirty="0" smtClean="0"/>
              <a:t>- </a:t>
            </a:r>
            <a:r>
              <a:rPr lang="en-US" sz="800" dirty="0" err="1" smtClean="0"/>
              <a:t>Bugwood.org</a:t>
            </a:r>
            <a:r>
              <a:rPr lang="en-US" sz="800" dirty="0" smtClean="0"/>
              <a:t>, #1515074</a:t>
            </a:r>
            <a:endParaRPr lang="en-US" sz="800" dirty="0"/>
          </a:p>
          <a:p>
            <a:r>
              <a:rPr lang="en-US" sz="800" dirty="0" smtClean="0"/>
              <a:t> </a:t>
            </a:r>
            <a:endParaRPr lang="en-US" sz="800" dirty="0"/>
          </a:p>
          <a:p>
            <a:endParaRPr lang="en-US" sz="800" dirty="0" smtClean="0"/>
          </a:p>
        </p:txBody>
      </p:sp>
      <p:sp>
        <p:nvSpPr>
          <p:cNvPr id="4" name="Content Placeholder 3"/>
          <p:cNvSpPr>
            <a:spLocks noGrp="1"/>
          </p:cNvSpPr>
          <p:nvPr>
            <p:ph idx="1"/>
          </p:nvPr>
        </p:nvSpPr>
        <p:spPr>
          <a:xfrm>
            <a:off x="4191000" y="1524000"/>
            <a:ext cx="5029200" cy="4525963"/>
          </a:xfrm>
        </p:spPr>
        <p:txBody>
          <a:bodyPr/>
          <a:lstStyle/>
          <a:p>
            <a:r>
              <a:rPr lang="en-US" dirty="0" smtClean="0"/>
              <a:t>Pheromone traps</a:t>
            </a:r>
          </a:p>
          <a:p>
            <a:pPr lvl="1"/>
            <a:r>
              <a:rPr lang="en-US" dirty="0"/>
              <a:t>cis-7R,8S-epoxy-2-</a:t>
            </a:r>
            <a:r>
              <a:rPr lang="en-US" dirty="0" smtClean="0"/>
              <a:t>methyloctadecane (aka </a:t>
            </a:r>
            <a:r>
              <a:rPr lang="en-US" dirty="0" err="1" smtClean="0"/>
              <a:t>disparlure</a:t>
            </a:r>
            <a:r>
              <a:rPr lang="en-US" dirty="0" smtClean="0"/>
              <a:t>)</a:t>
            </a:r>
            <a:endParaRPr lang="en-US" dirty="0"/>
          </a:p>
        </p:txBody>
      </p:sp>
      <p:pic>
        <p:nvPicPr>
          <p:cNvPr id="3" name="Picture 2"/>
          <p:cNvPicPr>
            <a:picLocks noChangeAspect="1"/>
          </p:cNvPicPr>
          <p:nvPr/>
        </p:nvPicPr>
        <p:blipFill rotWithShape="1">
          <a:blip r:embed="rId3"/>
          <a:srcRect b="6650"/>
          <a:stretch/>
        </p:blipFill>
        <p:spPr>
          <a:xfrm>
            <a:off x="533400" y="1524000"/>
            <a:ext cx="3207195" cy="1991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srcRect l="14179" t="10016" b="4190"/>
          <a:stretch/>
        </p:blipFill>
        <p:spPr>
          <a:xfrm rot="5400000">
            <a:off x="2840778" y="3397198"/>
            <a:ext cx="1928844" cy="2906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5396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Control</a:t>
            </a:r>
            <a:endParaRPr lang="en-US" dirty="0"/>
          </a:p>
        </p:txBody>
      </p:sp>
      <p:sp>
        <p:nvSpPr>
          <p:cNvPr id="5" name="Content Placeholder 4"/>
          <p:cNvSpPr>
            <a:spLocks noGrp="1"/>
          </p:cNvSpPr>
          <p:nvPr>
            <p:ph idx="1"/>
          </p:nvPr>
        </p:nvSpPr>
        <p:spPr>
          <a:xfrm>
            <a:off x="381000" y="1600200"/>
            <a:ext cx="8458200" cy="4343400"/>
          </a:xfrm>
        </p:spPr>
        <p:txBody>
          <a:bodyPr/>
          <a:lstStyle/>
          <a:p>
            <a:r>
              <a:rPr lang="en-US" dirty="0" smtClean="0"/>
              <a:t>Aerial </a:t>
            </a:r>
            <a:r>
              <a:rPr lang="en-US" dirty="0"/>
              <a:t>chemical spraying</a:t>
            </a:r>
          </a:p>
          <a:p>
            <a:pPr lvl="1"/>
            <a:r>
              <a:rPr lang="en-US" dirty="0" err="1"/>
              <a:t>diflubenzuron</a:t>
            </a:r>
            <a:r>
              <a:rPr lang="en-US" dirty="0"/>
              <a:t> (</a:t>
            </a:r>
            <a:r>
              <a:rPr lang="en-US" dirty="0" err="1"/>
              <a:t>Dimilin</a:t>
            </a:r>
            <a:r>
              <a:rPr lang="en-US" dirty="0"/>
              <a:t>)</a:t>
            </a:r>
          </a:p>
          <a:p>
            <a:pPr lvl="1"/>
            <a:r>
              <a:rPr lang="en-US" dirty="0" err="1"/>
              <a:t>carbaryl</a:t>
            </a:r>
            <a:r>
              <a:rPr lang="en-US" dirty="0"/>
              <a:t> (</a:t>
            </a:r>
            <a:r>
              <a:rPr lang="en-US" dirty="0" err="1"/>
              <a:t>Sevin</a:t>
            </a:r>
            <a:r>
              <a:rPr lang="en-US" dirty="0"/>
              <a:t>)</a:t>
            </a:r>
          </a:p>
          <a:p>
            <a:pPr lvl="1"/>
            <a:r>
              <a:rPr lang="en-US" dirty="0"/>
              <a:t>mimic (</a:t>
            </a:r>
            <a:r>
              <a:rPr lang="en-US" dirty="0" err="1"/>
              <a:t>tebufenozide</a:t>
            </a:r>
            <a:r>
              <a:rPr lang="en-US" dirty="0"/>
              <a:t>) </a:t>
            </a:r>
            <a:endParaRPr lang="en-US" dirty="0" smtClean="0"/>
          </a:p>
          <a:p>
            <a:r>
              <a:rPr lang="en-US" dirty="0" smtClean="0"/>
              <a:t>Mating disruption with </a:t>
            </a:r>
            <a:br>
              <a:rPr lang="en-US" dirty="0" smtClean="0"/>
            </a:br>
            <a:r>
              <a:rPr lang="en-US" dirty="0" smtClean="0"/>
              <a:t>Disrupt</a:t>
            </a:r>
            <a:r>
              <a:rPr lang="en-US" dirty="0"/>
              <a:t>® II </a:t>
            </a:r>
            <a:endParaRPr lang="en-US" dirty="0" smtClean="0"/>
          </a:p>
          <a:p>
            <a:r>
              <a:rPr lang="en-US" dirty="0" err="1" smtClean="0"/>
              <a:t>Baculovirus</a:t>
            </a:r>
            <a:r>
              <a:rPr lang="en-US" dirty="0"/>
              <a:t>, </a:t>
            </a:r>
            <a:r>
              <a:rPr lang="en-US" dirty="0" smtClean="0"/>
              <a:t>nuclear </a:t>
            </a:r>
            <a:r>
              <a:rPr lang="en-US" dirty="0" err="1" smtClean="0"/>
              <a:t>polyhedrosis</a:t>
            </a:r>
            <a:r>
              <a:rPr lang="en-US" dirty="0" smtClean="0"/>
              <a:t> </a:t>
            </a:r>
            <a:r>
              <a:rPr lang="en-US" dirty="0"/>
              <a:t>virus (NPV</a:t>
            </a:r>
            <a:r>
              <a:rPr lang="en-US" dirty="0" smtClean="0"/>
              <a:t>)</a:t>
            </a:r>
          </a:p>
          <a:p>
            <a:endParaRPr lang="en-US" dirty="0"/>
          </a:p>
          <a:p>
            <a:endParaRPr lang="en-US" dirty="0" smtClean="0"/>
          </a:p>
        </p:txBody>
      </p:sp>
      <p:pic>
        <p:nvPicPr>
          <p:cNvPr id="3" name="Picture 2"/>
          <p:cNvPicPr>
            <a:picLocks noChangeAspect="1"/>
          </p:cNvPicPr>
          <p:nvPr/>
        </p:nvPicPr>
        <p:blipFill rotWithShape="1">
          <a:blip r:embed="rId3"/>
          <a:srcRect b="5193"/>
          <a:stretch/>
        </p:blipFill>
        <p:spPr>
          <a:xfrm>
            <a:off x="5181600" y="2057400"/>
            <a:ext cx="3175000" cy="2010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04800" y="6400800"/>
            <a:ext cx="5867400" cy="338554"/>
          </a:xfrm>
          <a:prstGeom prst="rect">
            <a:avLst/>
          </a:prstGeom>
          <a:noFill/>
        </p:spPr>
        <p:txBody>
          <a:bodyPr wrap="square" rtlCol="0">
            <a:spAutoFit/>
          </a:bodyPr>
          <a:lstStyle/>
          <a:p>
            <a:r>
              <a:rPr lang="en-US" sz="800" dirty="0" smtClean="0"/>
              <a:t>Image credits</a:t>
            </a:r>
            <a:r>
              <a:rPr lang="en-US" sz="800" dirty="0"/>
              <a:t>: gypsy moth (</a:t>
            </a:r>
            <a:r>
              <a:rPr lang="en-US" sz="800" i="1" dirty="0" err="1"/>
              <a:t>Lymantria</a:t>
            </a:r>
            <a:r>
              <a:rPr lang="en-US" sz="800" i="1" dirty="0"/>
              <a:t> </a:t>
            </a:r>
            <a:r>
              <a:rPr lang="en-US" sz="800" i="1" dirty="0" err="1"/>
              <a:t>dispar</a:t>
            </a:r>
            <a:r>
              <a:rPr lang="en-US" sz="800" dirty="0"/>
              <a:t>) (Linnaeus</a:t>
            </a:r>
            <a:r>
              <a:rPr lang="en-US" sz="800" dirty="0" smtClean="0"/>
              <a:t>) </a:t>
            </a:r>
            <a:r>
              <a:rPr lang="en-US" sz="800" dirty="0"/>
              <a:t>- G. Keith </a:t>
            </a:r>
            <a:r>
              <a:rPr lang="en-US" sz="800" dirty="0" err="1"/>
              <a:t>Douce</a:t>
            </a:r>
            <a:r>
              <a:rPr lang="en-US" sz="800" dirty="0"/>
              <a:t>, University of </a:t>
            </a:r>
            <a:r>
              <a:rPr lang="en-US" sz="800" dirty="0" smtClean="0"/>
              <a:t>Georgia</a:t>
            </a:r>
            <a:r>
              <a:rPr lang="en-US" sz="800" dirty="0"/>
              <a:t> </a:t>
            </a:r>
            <a:r>
              <a:rPr lang="en-US" sz="800" dirty="0" smtClean="0"/>
              <a:t>- </a:t>
            </a:r>
            <a:r>
              <a:rPr lang="en-US" sz="800" dirty="0" err="1" smtClean="0"/>
              <a:t>Bugwood.org</a:t>
            </a:r>
            <a:r>
              <a:rPr lang="en-US" sz="800" dirty="0" smtClean="0"/>
              <a:t>, #</a:t>
            </a:r>
            <a:r>
              <a:rPr lang="en-US" sz="800" dirty="0"/>
              <a:t>2721020</a:t>
            </a:r>
          </a:p>
          <a:p>
            <a:endParaRPr lang="en-US" sz="800" dirty="0" smtClean="0"/>
          </a:p>
        </p:txBody>
      </p:sp>
    </p:spTree>
    <p:extLst>
      <p:ext uri="{BB962C8B-B14F-4D97-AF65-F5344CB8AC3E}">
        <p14:creationId xmlns:p14="http://schemas.microsoft.com/office/powerpoint/2010/main" val="1247393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5833"/>
          <a:stretch/>
        </p:blipFill>
        <p:spPr>
          <a:xfrm>
            <a:off x="5943600" y="3886200"/>
            <a:ext cx="2667000" cy="1663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898109" y="228600"/>
            <a:ext cx="8229600" cy="1143000"/>
          </a:xfrm>
        </p:spPr>
        <p:txBody>
          <a:bodyPr/>
          <a:lstStyle/>
          <a:p>
            <a:r>
              <a:rPr lang="en-US" dirty="0" smtClean="0"/>
              <a:t>Biological Control</a:t>
            </a:r>
            <a:endParaRPr lang="en-US" dirty="0"/>
          </a:p>
        </p:txBody>
      </p:sp>
      <p:sp>
        <p:nvSpPr>
          <p:cNvPr id="3" name="Content Placeholder 2"/>
          <p:cNvSpPr>
            <a:spLocks noGrp="1"/>
          </p:cNvSpPr>
          <p:nvPr>
            <p:ph idx="1"/>
          </p:nvPr>
        </p:nvSpPr>
        <p:spPr>
          <a:xfrm>
            <a:off x="381000" y="1752600"/>
            <a:ext cx="3810000" cy="4495800"/>
          </a:xfrm>
        </p:spPr>
        <p:txBody>
          <a:bodyPr/>
          <a:lstStyle/>
          <a:p>
            <a:r>
              <a:rPr lang="en-US" i="1" dirty="0"/>
              <a:t>Bacillus </a:t>
            </a:r>
            <a:r>
              <a:rPr lang="en-US" i="1" dirty="0" err="1"/>
              <a:t>thuringiensis</a:t>
            </a:r>
            <a:r>
              <a:rPr lang="en-US" i="1" dirty="0"/>
              <a:t> (</a:t>
            </a:r>
            <a:r>
              <a:rPr lang="en-US" i="1" dirty="0" err="1" smtClean="0"/>
              <a:t>Bt</a:t>
            </a:r>
            <a:r>
              <a:rPr lang="en-US" i="1" dirty="0" smtClean="0"/>
              <a:t>)</a:t>
            </a:r>
          </a:p>
          <a:p>
            <a:r>
              <a:rPr lang="en-US" dirty="0" smtClean="0"/>
              <a:t>Small mammals </a:t>
            </a:r>
          </a:p>
          <a:p>
            <a:r>
              <a:rPr lang="en-US" dirty="0" smtClean="0"/>
              <a:t>Birds</a:t>
            </a:r>
          </a:p>
          <a:p>
            <a:r>
              <a:rPr lang="en-US" dirty="0" smtClean="0"/>
              <a:t>Ground beetles</a:t>
            </a:r>
          </a:p>
          <a:p>
            <a:r>
              <a:rPr lang="en-US" dirty="0" smtClean="0"/>
              <a:t>Ants</a:t>
            </a:r>
          </a:p>
        </p:txBody>
      </p:sp>
      <p:sp>
        <p:nvSpPr>
          <p:cNvPr id="10" name="TextBox 9"/>
          <p:cNvSpPr txBox="1"/>
          <p:nvPr/>
        </p:nvSpPr>
        <p:spPr>
          <a:xfrm>
            <a:off x="3936" y="6248400"/>
            <a:ext cx="6244464" cy="461665"/>
          </a:xfrm>
          <a:prstGeom prst="rect">
            <a:avLst/>
          </a:prstGeom>
          <a:noFill/>
        </p:spPr>
        <p:txBody>
          <a:bodyPr wrap="square" rtlCol="0">
            <a:spAutoFit/>
          </a:bodyPr>
          <a:lstStyle/>
          <a:p>
            <a:r>
              <a:rPr lang="en-US" sz="800" dirty="0" smtClean="0"/>
              <a:t>Image credits</a:t>
            </a:r>
            <a:r>
              <a:rPr lang="en-US" sz="800" dirty="0"/>
              <a:t>: gypsy moth (</a:t>
            </a:r>
            <a:r>
              <a:rPr lang="en-US" sz="800" i="1" dirty="0" err="1"/>
              <a:t>Lymantria</a:t>
            </a:r>
            <a:r>
              <a:rPr lang="en-US" sz="800" i="1" dirty="0"/>
              <a:t> </a:t>
            </a:r>
            <a:r>
              <a:rPr lang="en-US" sz="800" i="1" dirty="0" err="1"/>
              <a:t>dispar</a:t>
            </a:r>
            <a:r>
              <a:rPr lang="en-US" sz="800" dirty="0"/>
              <a:t>) (Linnaeus</a:t>
            </a:r>
            <a:r>
              <a:rPr lang="en-US" sz="800" dirty="0" smtClean="0"/>
              <a:t>) </a:t>
            </a:r>
            <a:r>
              <a:rPr lang="en-US" sz="800" dirty="0"/>
              <a:t>- Bill </a:t>
            </a:r>
            <a:r>
              <a:rPr lang="en-US" sz="800" dirty="0" err="1"/>
              <a:t>Antrobius</a:t>
            </a:r>
            <a:r>
              <a:rPr lang="en-US" sz="800" dirty="0"/>
              <a:t>, USDA Forest </a:t>
            </a:r>
            <a:r>
              <a:rPr lang="en-US" sz="800" dirty="0" smtClean="0"/>
              <a:t>Service - </a:t>
            </a:r>
            <a:r>
              <a:rPr lang="en-US" sz="800" dirty="0" err="1" smtClean="0"/>
              <a:t>Bugwood.org</a:t>
            </a:r>
            <a:r>
              <a:rPr lang="en-US" sz="800" dirty="0" smtClean="0"/>
              <a:t>, #2253091</a:t>
            </a:r>
            <a:r>
              <a:rPr lang="en-US" sz="800" dirty="0"/>
              <a:t>; black carpenter ant (</a:t>
            </a:r>
            <a:r>
              <a:rPr lang="en-US" sz="800" i="1" dirty="0" err="1"/>
              <a:t>Camponotus</a:t>
            </a:r>
            <a:r>
              <a:rPr lang="en-US" sz="800" i="1" dirty="0"/>
              <a:t> </a:t>
            </a:r>
            <a:r>
              <a:rPr lang="en-US" sz="800" i="1" dirty="0" err="1"/>
              <a:t>pennsylvanicus</a:t>
            </a:r>
            <a:r>
              <a:rPr lang="en-US" sz="800" dirty="0"/>
              <a:t>) (De Geer</a:t>
            </a:r>
            <a:r>
              <a:rPr lang="en-US" sz="800" dirty="0" smtClean="0"/>
              <a:t>) </a:t>
            </a:r>
            <a:r>
              <a:rPr lang="en-US" sz="800" dirty="0"/>
              <a:t>-  Clemson University - USDA Cooperative Extension Slide </a:t>
            </a:r>
            <a:r>
              <a:rPr lang="en-US" sz="800" dirty="0" smtClean="0"/>
              <a:t>Series</a:t>
            </a:r>
            <a:r>
              <a:rPr lang="en-US" sz="800" dirty="0"/>
              <a:t> </a:t>
            </a:r>
            <a:r>
              <a:rPr lang="en-US" sz="800" dirty="0" smtClean="0"/>
              <a:t>- </a:t>
            </a:r>
            <a:r>
              <a:rPr lang="en-US" sz="800" dirty="0" err="1" smtClean="0"/>
              <a:t>Bugwood.org</a:t>
            </a:r>
            <a:r>
              <a:rPr lang="en-US" sz="800" dirty="0" smtClean="0"/>
              <a:t>, #1435184</a:t>
            </a:r>
            <a:r>
              <a:rPr lang="en-US" sz="800" dirty="0"/>
              <a:t>; forest caterpillar hunter (</a:t>
            </a:r>
            <a:r>
              <a:rPr lang="en-US" sz="800" i="1" dirty="0" err="1"/>
              <a:t>Calosoma</a:t>
            </a:r>
            <a:r>
              <a:rPr lang="en-US" sz="800" i="1" dirty="0"/>
              <a:t> </a:t>
            </a:r>
            <a:r>
              <a:rPr lang="en-US" sz="800" i="1" dirty="0" err="1"/>
              <a:t>sycophanta</a:t>
            </a:r>
            <a:r>
              <a:rPr lang="en-US" sz="800" dirty="0"/>
              <a:t>) (Linnaeus, 1758</a:t>
            </a:r>
            <a:r>
              <a:rPr lang="en-US" sz="800" dirty="0" smtClean="0"/>
              <a:t>) </a:t>
            </a:r>
            <a:r>
              <a:rPr lang="en-US" sz="800" dirty="0"/>
              <a:t>- Debbie Waters, University of </a:t>
            </a:r>
            <a:r>
              <a:rPr lang="en-US" sz="800" dirty="0" smtClean="0"/>
              <a:t>Georgia - </a:t>
            </a:r>
            <a:r>
              <a:rPr lang="en-US" sz="800" dirty="0" err="1" smtClean="0"/>
              <a:t>Bugwood.org</a:t>
            </a:r>
            <a:r>
              <a:rPr lang="en-US" sz="800" dirty="0" smtClean="0"/>
              <a:t>, #</a:t>
            </a:r>
            <a:r>
              <a:rPr lang="en-US" sz="800" dirty="0"/>
              <a:t>2666061</a:t>
            </a:r>
          </a:p>
        </p:txBody>
      </p:sp>
      <p:pic>
        <p:nvPicPr>
          <p:cNvPr id="5" name="Picture 4"/>
          <p:cNvPicPr>
            <a:picLocks noChangeAspect="1"/>
          </p:cNvPicPr>
          <p:nvPr/>
        </p:nvPicPr>
        <p:blipFill rotWithShape="1">
          <a:blip r:embed="rId4"/>
          <a:srcRect l="11848" b="5525"/>
          <a:stretch/>
        </p:blipFill>
        <p:spPr>
          <a:xfrm>
            <a:off x="4114800" y="2667001"/>
            <a:ext cx="2286000" cy="1624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5"/>
          <a:srcRect b="4564"/>
          <a:stretch/>
        </p:blipFill>
        <p:spPr>
          <a:xfrm>
            <a:off x="5943600" y="1219200"/>
            <a:ext cx="2667000" cy="1696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1042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Control</a:t>
            </a:r>
            <a:endParaRPr lang="en-US" dirty="0"/>
          </a:p>
        </p:txBody>
      </p:sp>
      <p:sp>
        <p:nvSpPr>
          <p:cNvPr id="3" name="Content Placeholder 2"/>
          <p:cNvSpPr>
            <a:spLocks noGrp="1"/>
          </p:cNvSpPr>
          <p:nvPr>
            <p:ph idx="1"/>
          </p:nvPr>
        </p:nvSpPr>
        <p:spPr>
          <a:xfrm>
            <a:off x="4343400" y="2057400"/>
            <a:ext cx="4114800" cy="4525963"/>
          </a:xfrm>
        </p:spPr>
        <p:txBody>
          <a:bodyPr/>
          <a:lstStyle/>
          <a:p>
            <a:r>
              <a:rPr lang="en-US" dirty="0"/>
              <a:t>Port inspections </a:t>
            </a:r>
          </a:p>
          <a:p>
            <a:r>
              <a:rPr lang="en-US" dirty="0" smtClean="0"/>
              <a:t>General sanitation</a:t>
            </a:r>
            <a:endParaRPr lang="en-US" dirty="0"/>
          </a:p>
          <a:p>
            <a:r>
              <a:rPr lang="en-US" dirty="0" err="1" smtClean="0"/>
              <a:t>Siviculture</a:t>
            </a:r>
            <a:endParaRPr lang="en-US" dirty="0"/>
          </a:p>
          <a:p>
            <a:r>
              <a:rPr lang="en-US" dirty="0" smtClean="0"/>
              <a:t>Resistant trees </a:t>
            </a:r>
          </a:p>
        </p:txBody>
      </p:sp>
      <p:sp>
        <p:nvSpPr>
          <p:cNvPr id="5" name="TextBox 4"/>
          <p:cNvSpPr txBox="1"/>
          <p:nvPr/>
        </p:nvSpPr>
        <p:spPr>
          <a:xfrm>
            <a:off x="152400" y="6400800"/>
            <a:ext cx="4724400" cy="338554"/>
          </a:xfrm>
          <a:prstGeom prst="rect">
            <a:avLst/>
          </a:prstGeom>
          <a:noFill/>
        </p:spPr>
        <p:txBody>
          <a:bodyPr wrap="square" rtlCol="0">
            <a:spAutoFit/>
          </a:bodyPr>
          <a:lstStyle/>
          <a:p>
            <a:r>
              <a:rPr lang="en-US" sz="800" dirty="0" smtClean="0"/>
              <a:t>Image credits</a:t>
            </a:r>
            <a:r>
              <a:rPr lang="en-US" sz="800" dirty="0"/>
              <a:t>: gypsy moth (</a:t>
            </a:r>
            <a:r>
              <a:rPr lang="en-US" sz="800" i="1" dirty="0" err="1"/>
              <a:t>Lymantria</a:t>
            </a:r>
            <a:r>
              <a:rPr lang="en-US" sz="800" i="1" dirty="0"/>
              <a:t> </a:t>
            </a:r>
            <a:r>
              <a:rPr lang="en-US" sz="800" i="1" dirty="0" err="1"/>
              <a:t>dispar</a:t>
            </a:r>
            <a:r>
              <a:rPr lang="en-US" sz="800" i="1" dirty="0"/>
              <a:t>) </a:t>
            </a:r>
            <a:r>
              <a:rPr lang="en-US" sz="800" dirty="0"/>
              <a:t>(Linnaeus</a:t>
            </a:r>
            <a:r>
              <a:rPr lang="en-US" sz="800" dirty="0" smtClean="0"/>
              <a:t>) </a:t>
            </a:r>
            <a:r>
              <a:rPr lang="en-US" sz="800" dirty="0"/>
              <a:t>- USDA APHIS PPQ , USDA APHIS </a:t>
            </a:r>
            <a:r>
              <a:rPr lang="en-US" sz="800" dirty="0" smtClean="0"/>
              <a:t>PPQ</a:t>
            </a:r>
            <a:r>
              <a:rPr lang="en-US" sz="800" dirty="0"/>
              <a:t> </a:t>
            </a:r>
            <a:r>
              <a:rPr lang="en-US" sz="800" dirty="0" smtClean="0"/>
              <a:t>- </a:t>
            </a:r>
            <a:r>
              <a:rPr lang="en-US" sz="800" dirty="0" err="1" smtClean="0"/>
              <a:t>Bugwood.org</a:t>
            </a:r>
            <a:r>
              <a:rPr lang="en-US" sz="800" dirty="0" smtClean="0"/>
              <a:t>, #</a:t>
            </a:r>
            <a:r>
              <a:rPr lang="en-US" sz="800" dirty="0"/>
              <a:t>2652089</a:t>
            </a:r>
          </a:p>
        </p:txBody>
      </p:sp>
      <p:pic>
        <p:nvPicPr>
          <p:cNvPr id="4" name="Picture 3"/>
          <p:cNvPicPr>
            <a:picLocks noChangeAspect="1"/>
          </p:cNvPicPr>
          <p:nvPr/>
        </p:nvPicPr>
        <p:blipFill rotWithShape="1">
          <a:blip r:embed="rId3"/>
          <a:srcRect b="6770"/>
          <a:stretch/>
        </p:blipFill>
        <p:spPr>
          <a:xfrm>
            <a:off x="609600" y="2209800"/>
            <a:ext cx="3429000" cy="21289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8469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28600"/>
            <a:ext cx="4419600" cy="1143000"/>
          </a:xfrm>
        </p:spPr>
        <p:txBody>
          <a:bodyPr/>
          <a:lstStyle/>
          <a:p>
            <a:r>
              <a:rPr lang="en-US" dirty="0" smtClean="0"/>
              <a:t>Suspect Sample Submissions</a:t>
            </a:r>
            <a:endParaRPr lang="en-US" dirty="0"/>
          </a:p>
        </p:txBody>
      </p:sp>
      <p:sp>
        <p:nvSpPr>
          <p:cNvPr id="3" name="Content Placeholder 2"/>
          <p:cNvSpPr>
            <a:spLocks noGrp="1"/>
          </p:cNvSpPr>
          <p:nvPr>
            <p:ph idx="1"/>
          </p:nvPr>
        </p:nvSpPr>
        <p:spPr>
          <a:xfrm>
            <a:off x="4648200" y="1600200"/>
            <a:ext cx="4343400" cy="4068763"/>
          </a:xfrm>
        </p:spPr>
        <p:txBody>
          <a:bodyPr/>
          <a:lstStyle/>
          <a:p>
            <a:r>
              <a:rPr lang="en-US" sz="2800" dirty="0" smtClean="0"/>
              <a:t>Contact your State Department of Agriculture or University Cooperative Extension laboratory </a:t>
            </a:r>
          </a:p>
          <a:p>
            <a:pPr lvl="1"/>
            <a:r>
              <a:rPr lang="en-US" sz="1600" dirty="0">
                <a:hlinkClick r:id="rId3"/>
              </a:rPr>
              <a:t>http://</a:t>
            </a:r>
            <a:r>
              <a:rPr lang="en-US" sz="1600" dirty="0" err="1">
                <a:hlinkClick r:id="rId3"/>
              </a:rPr>
              <a:t>www.npdn.org</a:t>
            </a:r>
            <a:r>
              <a:rPr lang="en-US" sz="1600" dirty="0">
                <a:hlinkClick r:id="rId3"/>
              </a:rPr>
              <a:t>/</a:t>
            </a:r>
            <a:r>
              <a:rPr lang="en-US" sz="1600" dirty="0" smtClean="0">
                <a:hlinkClick r:id="rId3"/>
              </a:rPr>
              <a:t>home</a:t>
            </a:r>
            <a:endParaRPr lang="en-US" sz="1600" dirty="0" smtClean="0"/>
          </a:p>
          <a:p>
            <a:r>
              <a:rPr lang="en-US" sz="2800" dirty="0" smtClean="0"/>
              <a:t>PPQ </a:t>
            </a:r>
            <a:r>
              <a:rPr lang="en-US" sz="2800" dirty="0"/>
              <a:t>form 391, Specimens for </a:t>
            </a:r>
            <a:r>
              <a:rPr lang="en-US" sz="2800" dirty="0" smtClean="0"/>
              <a:t>Determination</a:t>
            </a:r>
          </a:p>
          <a:p>
            <a:pPr lvl="1"/>
            <a:r>
              <a:rPr lang="en-US" sz="1600" dirty="0">
                <a:hlinkClick r:id="rId4"/>
              </a:rPr>
              <a:t>https://www.aphis.usda.gov/library/forms/pdf/PPQ_Form_391.pdf </a:t>
            </a:r>
            <a:endParaRPr lang="en-US" sz="1600" dirty="0" smtClean="0"/>
          </a:p>
          <a:p>
            <a:pPr marL="0" indent="0">
              <a:buNone/>
            </a:pPr>
            <a:endParaRPr lang="en-US" sz="2000" dirty="0"/>
          </a:p>
          <a:p>
            <a:pPr marL="0" indent="0">
              <a:buNone/>
            </a:pPr>
            <a:endParaRPr lang="en-US" dirty="0"/>
          </a:p>
        </p:txBody>
      </p:sp>
      <p:pic>
        <p:nvPicPr>
          <p:cNvPr id="5" name="Picture 4"/>
          <p:cNvPicPr>
            <a:picLocks noChangeAspect="1"/>
          </p:cNvPicPr>
          <p:nvPr/>
        </p:nvPicPr>
        <p:blipFill>
          <a:blip r:embed="rId5"/>
          <a:stretch>
            <a:fillRect/>
          </a:stretch>
        </p:blipFill>
        <p:spPr>
          <a:xfrm>
            <a:off x="304800" y="304800"/>
            <a:ext cx="4267200" cy="5506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6477000"/>
            <a:ext cx="4724400" cy="530915"/>
          </a:xfrm>
          <a:prstGeom prst="rect">
            <a:avLst/>
          </a:prstGeom>
          <a:noFill/>
        </p:spPr>
        <p:txBody>
          <a:bodyPr wrap="square" rtlCol="0">
            <a:spAutoFit/>
          </a:bodyPr>
          <a:lstStyle/>
          <a:p>
            <a:pPr marL="0" lvl="1"/>
            <a:r>
              <a:rPr lang="en-US" sz="1050" dirty="0" smtClean="0"/>
              <a:t>Image credits: </a:t>
            </a:r>
            <a:r>
              <a:rPr lang="en-US" sz="1000" dirty="0" smtClean="0">
                <a:hlinkClick r:id="rId4"/>
              </a:rPr>
              <a:t>https</a:t>
            </a:r>
            <a:r>
              <a:rPr lang="en-US" sz="1000" dirty="0">
                <a:hlinkClick r:id="rId4"/>
              </a:rPr>
              <a:t>://www.aphis.usda.gov/library/forms/pdf/PPQ_Form_391.pdf </a:t>
            </a:r>
            <a:endParaRPr lang="en-US" sz="1000" dirty="0"/>
          </a:p>
          <a:p>
            <a:endParaRPr lang="en-US" dirty="0"/>
          </a:p>
        </p:txBody>
      </p:sp>
      <p:sp>
        <p:nvSpPr>
          <p:cNvPr id="6" name="Rectangle 5"/>
          <p:cNvSpPr/>
          <p:nvPr/>
        </p:nvSpPr>
        <p:spPr>
          <a:xfrm>
            <a:off x="33867" y="5867400"/>
            <a:ext cx="4572000" cy="677108"/>
          </a:xfrm>
          <a:prstGeom prst="rect">
            <a:avLst/>
          </a:prstGeom>
        </p:spPr>
        <p:txBody>
          <a:bodyPr>
            <a:spAutoFit/>
          </a:bodyPr>
          <a:lstStyle/>
          <a:p>
            <a:pPr algn="ctr"/>
            <a:r>
              <a:rPr lang="en-US" sz="1900" dirty="0" smtClean="0"/>
              <a:t>An example of a PPQ form for sample submissions </a:t>
            </a:r>
            <a:endParaRPr lang="en-US" sz="1900" dirty="0"/>
          </a:p>
        </p:txBody>
      </p:sp>
    </p:spTree>
    <p:extLst>
      <p:ext uri="{BB962C8B-B14F-4D97-AF65-F5344CB8AC3E}">
        <p14:creationId xmlns:p14="http://schemas.microsoft.com/office/powerpoint/2010/main" val="384718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a:xfrm>
            <a:off x="3048000" y="1371600"/>
            <a:ext cx="6096000" cy="4525963"/>
          </a:xfrm>
        </p:spPr>
        <p:txBody>
          <a:bodyPr/>
          <a:lstStyle/>
          <a:p>
            <a:r>
              <a:rPr lang="en-US" dirty="0"/>
              <a:t>Contact your State Plant Health Director</a:t>
            </a:r>
          </a:p>
          <a:p>
            <a:pPr lvl="1"/>
            <a:r>
              <a:rPr lang="en-US" dirty="0">
                <a:hlinkClick r:id="rId3"/>
              </a:rPr>
              <a:t>https://www.aphis.usda.gov/aphis/ourfocus/planthealth/ppq-program-overview/ct_sphd</a:t>
            </a:r>
            <a:endParaRPr lang="en-US" dirty="0"/>
          </a:p>
          <a:p>
            <a:r>
              <a:rPr lang="en-US" dirty="0" smtClean="0"/>
              <a:t>Contact </a:t>
            </a:r>
            <a:r>
              <a:rPr lang="en-US" dirty="0"/>
              <a:t>your State Plant Regulatory Official </a:t>
            </a:r>
          </a:p>
          <a:p>
            <a:pPr lvl="1"/>
            <a:r>
              <a:rPr lang="en-US" dirty="0">
                <a:hlinkClick r:id="rId4"/>
              </a:rPr>
              <a:t>http://nationalplantboard.org/membership</a:t>
            </a:r>
            <a:r>
              <a:rPr lang="en-US" dirty="0" smtClean="0">
                <a:hlinkClick r:id="rId4"/>
              </a:rPr>
              <a:t>/</a:t>
            </a:r>
            <a:endParaRPr lang="en-US" dirty="0"/>
          </a:p>
        </p:txBody>
      </p:sp>
      <p:pic>
        <p:nvPicPr>
          <p:cNvPr id="5" name="Picture 4"/>
          <p:cNvPicPr>
            <a:picLocks noChangeAspect="1"/>
          </p:cNvPicPr>
          <p:nvPr/>
        </p:nvPicPr>
        <p:blipFill>
          <a:blip r:embed="rId5"/>
          <a:stretch>
            <a:fillRect/>
          </a:stretch>
        </p:blipFill>
        <p:spPr>
          <a:xfrm>
            <a:off x="381000" y="4419600"/>
            <a:ext cx="2489200" cy="1117600"/>
          </a:xfrm>
          <a:prstGeom prst="rect">
            <a:avLst/>
          </a:prstGeom>
        </p:spPr>
      </p:pic>
      <p:pic>
        <p:nvPicPr>
          <p:cNvPr id="7" name="Picture 6"/>
          <p:cNvPicPr>
            <a:picLocks noChangeAspect="1"/>
          </p:cNvPicPr>
          <p:nvPr/>
        </p:nvPicPr>
        <p:blipFill>
          <a:blip r:embed="rId6"/>
          <a:stretch>
            <a:fillRect/>
          </a:stretch>
        </p:blipFill>
        <p:spPr>
          <a:xfrm>
            <a:off x="685800" y="1752600"/>
            <a:ext cx="1803817" cy="1828800"/>
          </a:xfrm>
          <a:prstGeom prst="rect">
            <a:avLst/>
          </a:prstGeom>
        </p:spPr>
      </p:pic>
      <p:sp>
        <p:nvSpPr>
          <p:cNvPr id="8" name="TextBox 7"/>
          <p:cNvSpPr txBox="1"/>
          <p:nvPr/>
        </p:nvSpPr>
        <p:spPr>
          <a:xfrm>
            <a:off x="304800" y="6400800"/>
            <a:ext cx="5638800" cy="530915"/>
          </a:xfrm>
          <a:prstGeom prst="rect">
            <a:avLst/>
          </a:prstGeom>
          <a:noFill/>
        </p:spPr>
        <p:txBody>
          <a:bodyPr wrap="square" rtlCol="0">
            <a:spAutoFit/>
          </a:bodyPr>
          <a:lstStyle/>
          <a:p>
            <a:pPr marL="0" lvl="1"/>
            <a:r>
              <a:rPr lang="en-US" sz="1050" dirty="0" smtClean="0"/>
              <a:t>Image credits</a:t>
            </a:r>
            <a:r>
              <a:rPr lang="en-US" sz="1050" dirty="0"/>
              <a:t>: </a:t>
            </a:r>
            <a:r>
              <a:rPr lang="en-US" sz="1050" dirty="0">
                <a:hlinkClick r:id="rId7"/>
              </a:rPr>
              <a:t>http://</a:t>
            </a:r>
            <a:r>
              <a:rPr lang="en-US" sz="1050" dirty="0" err="1">
                <a:hlinkClick r:id="rId7"/>
              </a:rPr>
              <a:t>www.usda.gov</a:t>
            </a:r>
            <a:r>
              <a:rPr lang="en-US" sz="1050" dirty="0">
                <a:hlinkClick r:id="rId7"/>
              </a:rPr>
              <a:t>/</a:t>
            </a:r>
            <a:r>
              <a:rPr lang="en-US" sz="1050" dirty="0" err="1">
                <a:hlinkClick r:id="rId7"/>
              </a:rPr>
              <a:t>wps</a:t>
            </a:r>
            <a:r>
              <a:rPr lang="en-US" sz="1050" dirty="0">
                <a:hlinkClick r:id="rId7"/>
              </a:rPr>
              <a:t>/portal/</a:t>
            </a:r>
            <a:r>
              <a:rPr lang="en-US" sz="1050" dirty="0" err="1">
                <a:hlinkClick r:id="rId7"/>
              </a:rPr>
              <a:t>usda</a:t>
            </a:r>
            <a:r>
              <a:rPr lang="en-US" sz="1050" dirty="0">
                <a:hlinkClick r:id="rId7"/>
              </a:rPr>
              <a:t>/</a:t>
            </a:r>
            <a:r>
              <a:rPr lang="en-US" sz="1050" dirty="0" err="1" smtClean="0">
                <a:hlinkClick r:id="rId7"/>
              </a:rPr>
              <a:t>usdahome</a:t>
            </a:r>
            <a:r>
              <a:rPr lang="en-US" sz="1050" dirty="0" smtClean="0"/>
              <a:t>; </a:t>
            </a:r>
            <a:r>
              <a:rPr lang="en-US" sz="1050" dirty="0" smtClean="0">
                <a:hlinkClick r:id="rId8"/>
              </a:rPr>
              <a:t>http://</a:t>
            </a:r>
            <a:r>
              <a:rPr lang="en-US" sz="1050" dirty="0" err="1" smtClean="0">
                <a:hlinkClick r:id="rId8"/>
              </a:rPr>
              <a:t>nationalplantboard.org</a:t>
            </a:r>
            <a:r>
              <a:rPr lang="en-US" sz="1050" dirty="0">
                <a:hlinkClick r:id="rId8"/>
              </a:rPr>
              <a:t>/</a:t>
            </a:r>
            <a:endParaRPr lang="en-US" sz="1000" dirty="0"/>
          </a:p>
          <a:p>
            <a:endParaRPr lang="en-US" dirty="0"/>
          </a:p>
        </p:txBody>
      </p:sp>
    </p:spTree>
    <p:extLst>
      <p:ext uri="{BB962C8B-B14F-4D97-AF65-F5344CB8AC3E}">
        <p14:creationId xmlns:p14="http://schemas.microsoft.com/office/powerpoint/2010/main" val="249609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t>Author and Publication Dates</a:t>
            </a:r>
            <a:endParaRPr lang="en-US" dirty="0"/>
          </a:p>
        </p:txBody>
      </p:sp>
      <p:sp>
        <p:nvSpPr>
          <p:cNvPr id="2" name="Content Placeholder 1"/>
          <p:cNvSpPr>
            <a:spLocks noGrp="1"/>
          </p:cNvSpPr>
          <p:nvPr>
            <p:ph idx="1"/>
          </p:nvPr>
        </p:nvSpPr>
        <p:spPr>
          <a:xfrm>
            <a:off x="457200" y="1295400"/>
            <a:ext cx="8229600" cy="4442791"/>
          </a:xfrm>
        </p:spPr>
        <p:txBody>
          <a:bodyPr>
            <a:normAutofit/>
          </a:bodyPr>
          <a:lstStyle/>
          <a:p>
            <a:r>
              <a:rPr lang="en-US" dirty="0"/>
              <a:t>Morgan Pinkerton</a:t>
            </a:r>
          </a:p>
          <a:p>
            <a:pPr lvl="1"/>
            <a:r>
              <a:rPr lang="en-US" dirty="0"/>
              <a:t>Lab Technician, Department of Entomology and Nematology, University of Florida</a:t>
            </a:r>
          </a:p>
          <a:p>
            <a:r>
              <a:rPr lang="en-US" dirty="0" smtClean="0"/>
              <a:t>Amanda </a:t>
            </a:r>
            <a:r>
              <a:rPr lang="en-US" dirty="0"/>
              <a:t>Hodges, Ph.D.</a:t>
            </a:r>
          </a:p>
          <a:p>
            <a:pPr lvl="1"/>
            <a:r>
              <a:rPr lang="en-US" dirty="0">
                <a:ea typeface="ＭＳ Ｐゴシック" pitchFamily="34" charset="-128"/>
                <a:cs typeface="Calibri"/>
              </a:rPr>
              <a:t>Associate Extension Scientist, Department of Entomology and Nematology, University of </a:t>
            </a:r>
            <a:r>
              <a:rPr lang="en-US" dirty="0" smtClean="0">
                <a:ea typeface="ＭＳ Ｐゴシック" pitchFamily="34" charset="-128"/>
                <a:cs typeface="Calibri"/>
              </a:rPr>
              <a:t>Florida</a:t>
            </a:r>
          </a:p>
          <a:p>
            <a:pPr marL="0" indent="0">
              <a:buNone/>
            </a:pPr>
            <a:endParaRPr lang="en-US" dirty="0">
              <a:ea typeface="ＭＳ Ｐゴシック" pitchFamily="34" charset="-128"/>
            </a:endParaRPr>
          </a:p>
          <a:p>
            <a:pPr marL="0" indent="0">
              <a:buNone/>
            </a:pPr>
            <a:r>
              <a:rPr lang="en-US" dirty="0" smtClean="0">
                <a:ea typeface="ＭＳ Ｐゴシック" pitchFamily="34" charset="-128"/>
              </a:rPr>
              <a:t>Publication date: October 2016</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smtClean="0">
                <a:solidFill>
                  <a:schemeClr val="tx1"/>
                </a:solidFill>
              </a:rPr>
              <a:t>Asian Gypsy Moth</a:t>
            </a:r>
            <a:endParaRPr lang="en-US" sz="4400" b="0" dirty="0">
              <a:solidFill>
                <a:schemeClr val="tx1"/>
              </a:solidFill>
            </a:endParaRPr>
          </a:p>
        </p:txBody>
      </p:sp>
      <p:sp>
        <p:nvSpPr>
          <p:cNvPr id="3" name="Subtitle 2"/>
          <p:cNvSpPr>
            <a:spLocks noGrp="1"/>
          </p:cNvSpPr>
          <p:nvPr>
            <p:ph idx="1"/>
          </p:nvPr>
        </p:nvSpPr>
        <p:spPr>
          <a:xfrm>
            <a:off x="457200" y="1447800"/>
            <a:ext cx="8077200" cy="4525963"/>
          </a:xfrm>
        </p:spPr>
        <p:txBody>
          <a:bodyPr>
            <a:normAutofit lnSpcReduction="10000"/>
          </a:bodyPr>
          <a:lstStyle/>
          <a:p>
            <a:r>
              <a:rPr lang="en-US" dirty="0" smtClean="0"/>
              <a:t>Native pest to Europe and Asia.</a:t>
            </a:r>
          </a:p>
          <a:p>
            <a:r>
              <a:rPr lang="en-US" dirty="0"/>
              <a:t>Pest of over 500 species of trees and </a:t>
            </a:r>
            <a:r>
              <a:rPr lang="en-US" dirty="0" smtClean="0"/>
              <a:t>shrubs including oaks.</a:t>
            </a:r>
            <a:endParaRPr lang="en-US" dirty="0"/>
          </a:p>
          <a:p>
            <a:r>
              <a:rPr lang="en-US" i="1" dirty="0" err="1" smtClean="0"/>
              <a:t>Lymantria</a:t>
            </a:r>
            <a:r>
              <a:rPr lang="en-US" i="1" dirty="0" smtClean="0"/>
              <a:t> </a:t>
            </a:r>
            <a:r>
              <a:rPr lang="en-US" i="1" dirty="0" err="1"/>
              <a:t>dispar</a:t>
            </a:r>
            <a:r>
              <a:rPr lang="en-US" i="1" dirty="0"/>
              <a:t> </a:t>
            </a:r>
            <a:r>
              <a:rPr lang="en-US" i="1" dirty="0" err="1"/>
              <a:t>asiatica</a:t>
            </a:r>
            <a:r>
              <a:rPr lang="en-US" i="1" dirty="0"/>
              <a:t> </a:t>
            </a:r>
            <a:r>
              <a:rPr lang="en-US" dirty="0" smtClean="0"/>
              <a:t>has been found in North America on several occasions.</a:t>
            </a:r>
          </a:p>
          <a:p>
            <a:r>
              <a:rPr lang="en-US" dirty="0" smtClean="0"/>
              <a:t>Very </a:t>
            </a:r>
            <a:r>
              <a:rPr lang="en-US" dirty="0"/>
              <a:t>similar to the European gypsy moth (</a:t>
            </a:r>
            <a:r>
              <a:rPr lang="en-US" i="1" dirty="0" err="1"/>
              <a:t>Lymantria</a:t>
            </a:r>
            <a:r>
              <a:rPr lang="en-US" i="1" dirty="0"/>
              <a:t> </a:t>
            </a:r>
            <a:r>
              <a:rPr lang="en-US" i="1" dirty="0" err="1"/>
              <a:t>dispar</a:t>
            </a:r>
            <a:r>
              <a:rPr lang="en-US" i="1" dirty="0"/>
              <a:t> </a:t>
            </a:r>
            <a:r>
              <a:rPr lang="en-US" i="1" dirty="0" err="1"/>
              <a:t>dispar</a:t>
            </a:r>
            <a:r>
              <a:rPr lang="en-US" dirty="0" smtClean="0"/>
              <a:t>)</a:t>
            </a:r>
            <a:r>
              <a:rPr lang="en-US" dirty="0"/>
              <a:t>.</a:t>
            </a:r>
            <a:endParaRPr lang="en-US" dirty="0" smtClean="0"/>
          </a:p>
          <a:p>
            <a:r>
              <a:rPr lang="en-US" dirty="0" smtClean="0"/>
              <a:t>Unlike </a:t>
            </a:r>
            <a:r>
              <a:rPr lang="en-US" dirty="0"/>
              <a:t>related gypsy moths, </a:t>
            </a:r>
            <a:r>
              <a:rPr lang="en-US" dirty="0" smtClean="0"/>
              <a:t>the </a:t>
            </a:r>
            <a:r>
              <a:rPr lang="en-US" dirty="0"/>
              <a:t>Asian gypsy moth females </a:t>
            </a:r>
            <a:r>
              <a:rPr lang="en-US"/>
              <a:t>can </a:t>
            </a:r>
            <a:r>
              <a:rPr lang="en-US" smtClean="0"/>
              <a:t>fly.</a:t>
            </a:r>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Reviewers</a:t>
            </a:r>
            <a:endParaRPr lang="en-US" dirty="0"/>
          </a:p>
        </p:txBody>
      </p:sp>
      <p:sp>
        <p:nvSpPr>
          <p:cNvPr id="2" name="Content Placeholder 1"/>
          <p:cNvSpPr>
            <a:spLocks noGrp="1"/>
          </p:cNvSpPr>
          <p:nvPr>
            <p:ph idx="1"/>
          </p:nvPr>
        </p:nvSpPr>
        <p:spPr>
          <a:xfrm>
            <a:off x="457200" y="1295400"/>
            <a:ext cx="8534400" cy="4442791"/>
          </a:xfrm>
        </p:spPr>
        <p:txBody>
          <a:bodyPr>
            <a:normAutofit/>
          </a:bodyPr>
          <a:lstStyle/>
          <a:p>
            <a:r>
              <a:rPr lang="en-US" dirty="0" smtClean="0"/>
              <a:t>Catherine </a:t>
            </a:r>
            <a:r>
              <a:rPr lang="en-US" dirty="0"/>
              <a:t>A. </a:t>
            </a:r>
            <a:r>
              <a:rPr lang="en-US" dirty="0" err="1" smtClean="0"/>
              <a:t>Marzolf</a:t>
            </a:r>
            <a:endParaRPr lang="en-US" dirty="0" smtClean="0"/>
          </a:p>
          <a:p>
            <a:pPr lvl="1"/>
            <a:r>
              <a:rPr lang="en-US" dirty="0" smtClean="0"/>
              <a:t>Assistant </a:t>
            </a:r>
            <a:r>
              <a:rPr lang="en-US" dirty="0"/>
              <a:t>State Plant Health </a:t>
            </a:r>
            <a:r>
              <a:rPr lang="en-US" dirty="0" smtClean="0"/>
              <a:t>Director, USDA </a:t>
            </a:r>
            <a:r>
              <a:rPr lang="en-US" dirty="0"/>
              <a:t>APHIS PPQ</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Educational Disclaimer and Citation</a:t>
            </a:r>
            <a:endParaRPr kumimoji="0" lang="en-US" sz="4400" b="0" i="0" u="none" strike="noStrike" kern="1200" cap="none" spc="0" normalizeH="0" baseline="0" noProof="0" dirty="0">
              <a:ln>
                <a:noFill/>
              </a:ln>
              <a:effectLst/>
              <a:uLnTx/>
              <a:uFillTx/>
              <a:latin typeface="+mj-lt"/>
              <a:ea typeface="+mj-ea"/>
              <a:cs typeface="+mj-cs"/>
            </a:endParaRPr>
          </a:p>
        </p:txBody>
      </p:sp>
      <p:sp>
        <p:nvSpPr>
          <p:cNvPr id="5" name="Content Placeholder 2"/>
          <p:cNvSpPr txBox="1">
            <a:spLocks/>
          </p:cNvSpPr>
          <p:nvPr/>
        </p:nvSpPr>
        <p:spPr>
          <a:xfrm>
            <a:off x="457200" y="1143000"/>
            <a:ext cx="8229600" cy="47545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This presentation can be used for educational purposes for NON-PROFIT workshops, trainings,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Citation</a:t>
            </a:r>
            <a:r>
              <a:rPr kumimoji="0" lang="en-US" sz="3200" b="0" i="0" u="none" strike="noStrike" kern="1200" cap="none" spc="0" normalizeH="0" baseline="0" noProof="0" dirty="0" smtClean="0">
                <a:ln>
                  <a:noFill/>
                </a:ln>
                <a:effectLst/>
                <a:uLnTx/>
                <a:uFillTx/>
                <a:latin typeface="+mn-lt"/>
                <a:ea typeface="+mn-ea"/>
                <a:cs typeface="+mn-cs"/>
              </a:rPr>
              <a:t>: Pinkerton,</a:t>
            </a:r>
            <a:r>
              <a:rPr kumimoji="0" lang="en-US" sz="3200" b="0" i="0" u="none" strike="noStrike" kern="1200" cap="none" spc="0" normalizeH="0" noProof="0" dirty="0" smtClean="0">
                <a:ln>
                  <a:noFill/>
                </a:ln>
                <a:effectLst/>
                <a:uLnTx/>
                <a:uFillTx/>
                <a:latin typeface="+mn-lt"/>
                <a:ea typeface="+mn-ea"/>
                <a:cs typeface="+mn-cs"/>
              </a:rPr>
              <a:t> Morgan and Amanda Hodges. 2016. </a:t>
            </a:r>
            <a:r>
              <a:rPr lang="en-US" sz="3200" noProof="0" dirty="0" smtClean="0"/>
              <a:t>Asian Gypsy Moth. – </a:t>
            </a:r>
            <a:r>
              <a:rPr lang="en-US" sz="3200" i="1" noProof="0" dirty="0" err="1" smtClean="0"/>
              <a:t>Lymantria</a:t>
            </a:r>
            <a:r>
              <a:rPr lang="en-US" sz="3200" i="1" noProof="0" dirty="0" smtClean="0"/>
              <a:t> </a:t>
            </a:r>
            <a:r>
              <a:rPr lang="en-US" sz="3200" i="1" noProof="0" dirty="0" err="1" smtClean="0"/>
              <a:t>dispar</a:t>
            </a:r>
            <a:r>
              <a:rPr lang="en-US" sz="3200" i="1" noProof="0" dirty="0" smtClean="0"/>
              <a:t> </a:t>
            </a:r>
            <a:r>
              <a:rPr lang="en-US" sz="3200" i="1" noProof="0" dirty="0" err="1" smtClean="0"/>
              <a:t>asiatica</a:t>
            </a:r>
            <a:r>
              <a:rPr lang="en-US" sz="3200" i="1" noProof="0" dirty="0" smtClean="0"/>
              <a:t>.  </a:t>
            </a:r>
            <a:r>
              <a:rPr lang="en-US" sz="3200" dirty="0" smtClean="0"/>
              <a:t>Accessed: (add the date)-</a:t>
            </a:r>
          </a:p>
          <a:p>
            <a:pPr marR="0" lvl="0" algn="l" defTabSz="914400" rtl="0" eaLnBrk="1" fontAlgn="auto" latinLnBrk="0" hangingPunct="1">
              <a:lnSpc>
                <a:spcPct val="100000"/>
              </a:lnSpc>
              <a:spcBef>
                <a:spcPct val="20000"/>
              </a:spcBef>
              <a:spcAft>
                <a:spcPts val="0"/>
              </a:spcAft>
              <a:buClrTx/>
              <a:buSzTx/>
              <a:tabLst/>
              <a:defRPr/>
            </a:pPr>
            <a:r>
              <a:rPr lang="en-US" sz="3200" dirty="0" smtClean="0"/>
              <a:t>    www.protectingusnow.org</a:t>
            </a:r>
            <a:endParaRPr lang="en-US" sz="3200" noProof="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image.jpg"/>
          <p:cNvPicPr>
            <a:picLocks noChangeAspect="1"/>
          </p:cNvPicPr>
          <p:nvPr/>
        </p:nvPicPr>
        <p:blipFill>
          <a:blip r:embed="rId3" cstate="print"/>
          <a:stretch>
            <a:fillRect/>
          </a:stretch>
        </p:blipFill>
        <p:spPr>
          <a:xfrm>
            <a:off x="0" y="0"/>
            <a:ext cx="9144000" cy="6858000"/>
          </a:xfrm>
          <a:prstGeom prst="rect">
            <a:avLst/>
          </a:prstGeom>
        </p:spPr>
      </p:pic>
      <p:sp>
        <p:nvSpPr>
          <p:cNvPr id="4" name="Rectangle 3"/>
          <p:cNvSpPr/>
          <p:nvPr/>
        </p:nvSpPr>
        <p:spPr>
          <a:xfrm>
            <a:off x="0" y="200561"/>
            <a:ext cx="9143999" cy="830997"/>
          </a:xfrm>
          <a:prstGeom prst="rect">
            <a:avLst/>
          </a:prstGeom>
        </p:spPr>
        <p:txBody>
          <a:bodyPr wrap="square">
            <a:spAutoFit/>
          </a:bodyPr>
          <a:lstStyle/>
          <a:p>
            <a:pPr algn="ctr">
              <a:defRPr/>
            </a:pPr>
            <a:endParaRPr lang="en-US" sz="1600" dirty="0" smtClean="0">
              <a:latin typeface="+mj-lt"/>
              <a:ea typeface="ＭＳ Ｐゴシック" pitchFamily="-110" charset="-128"/>
              <a:cs typeface="+mn-cs"/>
            </a:endParaRPr>
          </a:p>
          <a:p>
            <a:pPr algn="ctr">
              <a:defRPr/>
            </a:pPr>
            <a:endParaRPr lang="en-US" sz="1600" dirty="0">
              <a:latin typeface="+mj-lt"/>
              <a:ea typeface="ＭＳ Ｐゴシック" pitchFamily="-110" charset="-128"/>
            </a:endParaRPr>
          </a:p>
          <a:p>
            <a:pPr algn="ctr">
              <a:defRPr/>
            </a:pPr>
            <a:endParaRPr lang="en-US" sz="1600" dirty="0" smtClean="0">
              <a:latin typeface="+mj-lt"/>
              <a:ea typeface="ＭＳ Ｐゴシック" pitchFamily="-110" charset="-128"/>
              <a:cs typeface="+mn-cs"/>
            </a:endParaRPr>
          </a:p>
        </p:txBody>
      </p:sp>
      <p:sp>
        <p:nvSpPr>
          <p:cNvPr id="51203" name="Title 1"/>
          <p:cNvSpPr>
            <a:spLocks noGrp="1"/>
          </p:cNvSpPr>
          <p:nvPr>
            <p:ph type="title"/>
          </p:nvPr>
        </p:nvSpPr>
        <p:spPr/>
        <p:txBody>
          <a:bodyPr/>
          <a:lstStyle/>
          <a:p>
            <a:r>
              <a:rPr lang="en-US" dirty="0" smtClean="0">
                <a:ea typeface="ＭＳ Ｐゴシック" pitchFamily="34" charset="-128"/>
              </a:rPr>
              <a:t>Our Partners</a:t>
            </a:r>
          </a:p>
        </p:txBody>
      </p:sp>
      <p:sp>
        <p:nvSpPr>
          <p:cNvPr id="5" name="Content Placeholder 4"/>
          <p:cNvSpPr>
            <a:spLocks noGrp="1"/>
          </p:cNvSpPr>
          <p:nvPr>
            <p:ph idx="1"/>
          </p:nvPr>
        </p:nvSpPr>
        <p:spPr>
          <a:xfrm>
            <a:off x="457200" y="1371600"/>
            <a:ext cx="8229600" cy="4525963"/>
          </a:xfrm>
        </p:spPr>
        <p:txBody>
          <a:bodyPr/>
          <a:lstStyle/>
          <a:p>
            <a:r>
              <a:rPr lang="en-US" sz="2200" dirty="0"/>
              <a:t>United States Department of </a:t>
            </a:r>
            <a:r>
              <a:rPr lang="en-US" sz="2200" dirty="0" smtClean="0"/>
              <a:t>Agriculture, National </a:t>
            </a:r>
            <a:r>
              <a:rPr lang="en-US" sz="2200" dirty="0"/>
              <a:t>Institute of Food and Agriculture </a:t>
            </a:r>
            <a:r>
              <a:rPr lang="en-US" sz="2200" dirty="0" smtClean="0"/>
              <a:t>(USDA NIFA</a:t>
            </a:r>
            <a:r>
              <a:rPr lang="en-US" sz="2200" dirty="0"/>
              <a:t>)</a:t>
            </a:r>
          </a:p>
          <a:p>
            <a:r>
              <a:rPr lang="en-US" sz="2200" dirty="0"/>
              <a:t>United States Department of Agriculture, Animal and </a:t>
            </a:r>
            <a:r>
              <a:rPr lang="en-US" sz="2200" dirty="0" smtClean="0"/>
              <a:t>Plant </a:t>
            </a:r>
            <a:r>
              <a:rPr lang="en-US" sz="2200" dirty="0"/>
              <a:t>Health Inspection Service, Plant Protection </a:t>
            </a:r>
            <a:r>
              <a:rPr lang="en-US" sz="2200" dirty="0" smtClean="0"/>
              <a:t>and Quarantine (USDA APHIS PPQ)</a:t>
            </a:r>
            <a:endParaRPr lang="en-US" sz="2200" dirty="0"/>
          </a:p>
          <a:p>
            <a:r>
              <a:rPr lang="en-US" sz="2200" dirty="0"/>
              <a:t>Cooperative Agriculture </a:t>
            </a:r>
            <a:r>
              <a:rPr lang="en-US" sz="2200" dirty="0" smtClean="0"/>
              <a:t>Pest </a:t>
            </a:r>
            <a:r>
              <a:rPr lang="en-US" sz="2200" dirty="0"/>
              <a:t>Survey (CAPS) Program</a:t>
            </a:r>
          </a:p>
          <a:p>
            <a:r>
              <a:rPr lang="en-US" sz="2200" smtClean="0"/>
              <a:t>National </a:t>
            </a:r>
            <a:r>
              <a:rPr lang="en-US" sz="2200" dirty="0"/>
              <a:t>Plant Board (</a:t>
            </a:r>
            <a:r>
              <a:rPr lang="en-US" sz="2200" dirty="0" smtClean="0"/>
              <a:t>NPB)</a:t>
            </a:r>
            <a:endParaRPr lang="en-US" sz="2200" dirty="0"/>
          </a:p>
          <a:p>
            <a:r>
              <a:rPr lang="en-US" sz="2200" dirty="0" smtClean="0"/>
              <a:t>States Department </a:t>
            </a:r>
            <a:r>
              <a:rPr lang="en-US" sz="2200" dirty="0"/>
              <a:t>of </a:t>
            </a:r>
            <a:r>
              <a:rPr lang="en-US" sz="2200" dirty="0" smtClean="0"/>
              <a:t>Agriculture</a:t>
            </a:r>
          </a:p>
          <a:p>
            <a:r>
              <a:rPr lang="en-US" sz="2200" dirty="0" smtClean="0"/>
              <a:t>Extension </a:t>
            </a:r>
            <a:r>
              <a:rPr lang="en-US" sz="2200" dirty="0"/>
              <a:t>Disaster </a:t>
            </a:r>
            <a:r>
              <a:rPr lang="en-US" sz="2200" dirty="0" smtClean="0"/>
              <a:t>Education </a:t>
            </a:r>
            <a:r>
              <a:rPr lang="en-US" sz="2200" dirty="0"/>
              <a:t>Network (EDEN</a:t>
            </a:r>
            <a:r>
              <a:rPr lang="en-US" sz="2200" dirty="0" smtClean="0"/>
              <a:t>)</a:t>
            </a:r>
          </a:p>
          <a:p>
            <a:r>
              <a:rPr lang="en-US" sz="2200" dirty="0"/>
              <a:t>Center for Invasive Species </a:t>
            </a:r>
            <a:r>
              <a:rPr lang="en-US" sz="2200" dirty="0" smtClean="0"/>
              <a:t>and </a:t>
            </a:r>
            <a:r>
              <a:rPr lang="en-US" sz="2200" dirty="0"/>
              <a:t>Ecosystem Health (Bugwood</a:t>
            </a:r>
            <a:r>
              <a:rPr lang="en-US" sz="2200" dirty="0" smtClean="0"/>
              <a:t>)</a:t>
            </a:r>
          </a:p>
          <a:p>
            <a:r>
              <a:rPr lang="en-US" sz="2200" dirty="0"/>
              <a:t>National Plant Diagnostic </a:t>
            </a:r>
            <a:r>
              <a:rPr lang="en-US" sz="2200" dirty="0" smtClean="0"/>
              <a:t>Network </a:t>
            </a:r>
            <a:r>
              <a:rPr lang="en-US" sz="2200" dirty="0"/>
              <a:t>(NPDN</a:t>
            </a:r>
            <a:r>
              <a:rPr lang="en-US" sz="2200" dirty="0" smtClean="0"/>
              <a:t>)</a:t>
            </a:r>
          </a:p>
          <a:p>
            <a:r>
              <a:rPr lang="en-US" sz="2200" dirty="0"/>
              <a:t>U.S. Department of </a:t>
            </a:r>
            <a:r>
              <a:rPr lang="en-US" sz="2200" dirty="0" smtClean="0"/>
              <a:t>Homeland </a:t>
            </a:r>
            <a:r>
              <a:rPr lang="en-US" sz="2200" dirty="0"/>
              <a:t>Security (DHS</a:t>
            </a:r>
            <a:r>
              <a:rPr lang="en-US" sz="2200" dirty="0" smtClean="0"/>
              <a:t>)</a:t>
            </a:r>
          </a:p>
          <a:p>
            <a:r>
              <a:rPr lang="en-US" sz="2200" dirty="0"/>
              <a:t>U.S. Forest Service </a:t>
            </a:r>
            <a:r>
              <a:rPr lang="en-US" sz="2200" dirty="0" smtClean="0"/>
              <a:t>(</a:t>
            </a:r>
            <a:r>
              <a:rPr lang="en-US" sz="2200" dirty="0"/>
              <a:t>USFS)</a:t>
            </a:r>
          </a:p>
        </p:txBody>
      </p:sp>
    </p:spTree>
    <p:extLst>
      <p:ext uri="{BB962C8B-B14F-4D97-AF65-F5344CB8AC3E}">
        <p14:creationId xmlns:p14="http://schemas.microsoft.com/office/powerpoint/2010/main" val="4142070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685800"/>
          </a:xfrm>
        </p:spPr>
        <p:txBody>
          <a:bodyPr>
            <a:normAutofit fontScale="90000"/>
          </a:bodyPr>
          <a:lstStyle/>
          <a:p>
            <a:r>
              <a:rPr lang="en-US" dirty="0" smtClean="0"/>
              <a:t>References</a:t>
            </a:r>
            <a:endParaRPr lang="en-US" dirty="0"/>
          </a:p>
        </p:txBody>
      </p:sp>
      <p:sp>
        <p:nvSpPr>
          <p:cNvPr id="2" name="Content Placeholder 1"/>
          <p:cNvSpPr>
            <a:spLocks noGrp="1"/>
          </p:cNvSpPr>
          <p:nvPr>
            <p:ph idx="1"/>
          </p:nvPr>
        </p:nvSpPr>
        <p:spPr>
          <a:xfrm>
            <a:off x="228600" y="1143000"/>
            <a:ext cx="8915400" cy="4800600"/>
          </a:xfrm>
        </p:spPr>
        <p:txBody>
          <a:bodyPr>
            <a:noAutofit/>
          </a:bodyPr>
          <a:lstStyle/>
          <a:p>
            <a:pPr marL="457200" indent="-457200">
              <a:buFont typeface="+mj-lt"/>
              <a:buAutoNum type="arabicPeriod"/>
            </a:pPr>
            <a:r>
              <a:rPr lang="en-US" sz="2000" dirty="0" smtClean="0"/>
              <a:t>Anonymous. </a:t>
            </a:r>
            <a:r>
              <a:rPr lang="en-US" sz="2000" dirty="0"/>
              <a:t>Asian Gypsy Moth Pest Alert. Cooperative Agricultural Pest </a:t>
            </a:r>
            <a:r>
              <a:rPr lang="en-US" sz="2000" dirty="0" smtClean="0"/>
              <a:t>Survey,  NY.  </a:t>
            </a:r>
            <a:r>
              <a:rPr lang="en-US" sz="2000" dirty="0"/>
              <a:t>Accessed 5/26/2016. </a:t>
            </a:r>
          </a:p>
          <a:p>
            <a:pPr lvl="1"/>
            <a:r>
              <a:rPr lang="en-US" sz="1800" dirty="0"/>
              <a:t>http://</a:t>
            </a:r>
            <a:r>
              <a:rPr lang="en-US" sz="1800" dirty="0" err="1"/>
              <a:t>www.agriculture.ny.gov</a:t>
            </a:r>
            <a:r>
              <a:rPr lang="en-US" sz="1800" dirty="0"/>
              <a:t>/caps/</a:t>
            </a:r>
            <a:r>
              <a:rPr lang="en-US" sz="1800" dirty="0" err="1"/>
              <a:t>pdf</a:t>
            </a:r>
            <a:r>
              <a:rPr lang="en-US" sz="1800" dirty="0"/>
              <a:t>/Asian%20Gypsy%20Moth%</a:t>
            </a:r>
            <a:r>
              <a:rPr lang="en-US" sz="1800" dirty="0" smtClean="0"/>
              <a:t>20Pest%20Alert.pdf</a:t>
            </a:r>
          </a:p>
          <a:p>
            <a:pPr marL="457200" indent="-457200">
              <a:buFont typeface="+mj-lt"/>
              <a:buAutoNum type="arabicPeriod"/>
            </a:pPr>
            <a:r>
              <a:rPr lang="en-US" sz="2000" dirty="0" smtClean="0"/>
              <a:t>Anonymous. 2012</a:t>
            </a:r>
            <a:r>
              <a:rPr lang="en-US" sz="2000" dirty="0"/>
              <a:t>. Exotic Pest Alert: Asian gypsy </a:t>
            </a:r>
            <a:r>
              <a:rPr lang="en-US" sz="2000" dirty="0" smtClean="0"/>
              <a:t>moth. NSW Government: Department of Plant Industries. </a:t>
            </a:r>
            <a:r>
              <a:rPr lang="en-US" sz="2000" dirty="0"/>
              <a:t>Accessed 6/3/2016</a:t>
            </a:r>
            <a:r>
              <a:rPr lang="en-US" sz="2000" dirty="0" smtClean="0"/>
              <a:t>.</a:t>
            </a:r>
          </a:p>
          <a:p>
            <a:pPr lvl="1"/>
            <a:r>
              <a:rPr lang="en-US" sz="1800" dirty="0"/>
              <a:t>http://</a:t>
            </a:r>
            <a:r>
              <a:rPr lang="en-US" sz="1800" dirty="0" err="1"/>
              <a:t>www.dpi.nsw.gov.au</a:t>
            </a:r>
            <a:r>
              <a:rPr lang="en-US" sz="1800" dirty="0"/>
              <a:t>/__data/assets/</a:t>
            </a:r>
            <a:r>
              <a:rPr lang="en-US" sz="1800" dirty="0" err="1"/>
              <a:t>pdf_file</a:t>
            </a:r>
            <a:r>
              <a:rPr lang="en-US" sz="1800" dirty="0"/>
              <a:t>/0013/443110/Exotic-Pest-Alert-Asian-gypsy-</a:t>
            </a:r>
            <a:r>
              <a:rPr lang="en-US" sz="1800" dirty="0" err="1" smtClean="0"/>
              <a:t>moth.pdf</a:t>
            </a:r>
            <a:endParaRPr lang="en-US" sz="1800" dirty="0" smtClean="0"/>
          </a:p>
          <a:p>
            <a:pPr marL="457200" indent="-457200">
              <a:buFont typeface="+mj-lt"/>
              <a:buAutoNum type="arabicPeriod"/>
            </a:pPr>
            <a:r>
              <a:rPr lang="en-US" sz="2000" dirty="0"/>
              <a:t>ISSG. Invasive Species Management and Control: Gypsy moth (</a:t>
            </a:r>
            <a:r>
              <a:rPr lang="en-US" sz="2000" dirty="0" err="1"/>
              <a:t>Lymantria</a:t>
            </a:r>
            <a:r>
              <a:rPr lang="en-US" sz="2000" dirty="0"/>
              <a:t> </a:t>
            </a:r>
            <a:r>
              <a:rPr lang="en-US" sz="2000" dirty="0" err="1"/>
              <a:t>dispar</a:t>
            </a:r>
            <a:r>
              <a:rPr lang="en-US" sz="2000" dirty="0"/>
              <a:t>). Invasive Species Specialist Group (ISSG). Accessed 6/3/2016. </a:t>
            </a:r>
          </a:p>
          <a:p>
            <a:pPr lvl="1"/>
            <a:r>
              <a:rPr lang="en-US" sz="1600" dirty="0"/>
              <a:t>http://</a:t>
            </a:r>
            <a:r>
              <a:rPr lang="en-US" sz="1600" dirty="0" err="1"/>
              <a:t>issg.org</a:t>
            </a:r>
            <a:r>
              <a:rPr lang="en-US" sz="1600" dirty="0"/>
              <a:t>/database/species/</a:t>
            </a:r>
            <a:r>
              <a:rPr lang="en-US" sz="1600" dirty="0" err="1"/>
              <a:t>reference_files</a:t>
            </a:r>
            <a:r>
              <a:rPr lang="en-US" sz="1600" dirty="0"/>
              <a:t>/</a:t>
            </a:r>
            <a:r>
              <a:rPr lang="en-US" sz="1600" dirty="0" err="1"/>
              <a:t>lymdis</a:t>
            </a:r>
            <a:r>
              <a:rPr lang="en-US" sz="1600" dirty="0"/>
              <a:t>/</a:t>
            </a:r>
            <a:r>
              <a:rPr lang="en-US" sz="1600" dirty="0" err="1" smtClean="0"/>
              <a:t>lymdis_man.pdf</a:t>
            </a:r>
            <a:endParaRPr lang="en-US" sz="1800" dirty="0" smtClean="0"/>
          </a:p>
          <a:p>
            <a:pPr marL="457200" indent="-457200">
              <a:buFont typeface="+mj-lt"/>
              <a:buAutoNum type="arabicPeriod"/>
            </a:pPr>
            <a:r>
              <a:rPr lang="en-US" sz="2000" dirty="0" err="1" smtClean="0"/>
              <a:t>Liebhold</a:t>
            </a:r>
            <a:r>
              <a:rPr lang="en-US" sz="2000" dirty="0" smtClean="0"/>
              <a:t>, S. 2003</a:t>
            </a:r>
            <a:r>
              <a:rPr lang="en-US" sz="2000" dirty="0"/>
              <a:t>. Gypsy Moth In North </a:t>
            </a:r>
            <a:r>
              <a:rPr lang="en-US" sz="2000" dirty="0" smtClean="0"/>
              <a:t>America. USDA </a:t>
            </a:r>
            <a:r>
              <a:rPr lang="en-US" sz="2000" dirty="0"/>
              <a:t>Forest Service Northeastern Research </a:t>
            </a:r>
            <a:r>
              <a:rPr lang="en-US" sz="2000" dirty="0" smtClean="0"/>
              <a:t>Station. </a:t>
            </a:r>
            <a:r>
              <a:rPr lang="en-US" sz="2000" dirty="0"/>
              <a:t>Accessed </a:t>
            </a:r>
            <a:r>
              <a:rPr lang="en-US" sz="2000" dirty="0" smtClean="0"/>
              <a:t>6/3/</a:t>
            </a:r>
            <a:r>
              <a:rPr lang="en-US" sz="2000" dirty="0"/>
              <a:t>2016. </a:t>
            </a:r>
            <a:endParaRPr lang="en-US" sz="2000" dirty="0" smtClean="0"/>
          </a:p>
          <a:p>
            <a:pPr lvl="1"/>
            <a:r>
              <a:rPr lang="en-US" sz="1600" dirty="0"/>
              <a:t>http://</a:t>
            </a:r>
            <a:r>
              <a:rPr lang="en-US" sz="1600" dirty="0" err="1"/>
              <a:t>www.fs.fed.us</a:t>
            </a:r>
            <a:r>
              <a:rPr lang="en-US" sz="1600" dirty="0"/>
              <a:t>/ne/</a:t>
            </a:r>
            <a:r>
              <a:rPr lang="en-US" sz="1600" dirty="0" err="1"/>
              <a:t>morgantown</a:t>
            </a:r>
            <a:r>
              <a:rPr lang="en-US" sz="1600" dirty="0"/>
              <a:t>/4557/</a:t>
            </a:r>
            <a:r>
              <a:rPr lang="en-US" sz="1600" dirty="0" err="1"/>
              <a:t>gmoth</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152400" y="1143000"/>
            <a:ext cx="8763000" cy="4525963"/>
          </a:xfrm>
        </p:spPr>
        <p:txBody>
          <a:bodyPr/>
          <a:lstStyle/>
          <a:p>
            <a:pPr marL="457200" indent="-457200">
              <a:buFont typeface="+mj-lt"/>
              <a:buAutoNum type="arabicPeriod" startAt="5"/>
            </a:pPr>
            <a:r>
              <a:rPr lang="en-US" sz="2000" dirty="0" err="1"/>
              <a:t>Molet</a:t>
            </a:r>
            <a:r>
              <a:rPr lang="en-US" sz="2000" dirty="0"/>
              <a:t>, T. 2012. CPHST Pest Datasheet for </a:t>
            </a:r>
            <a:r>
              <a:rPr lang="en-US" sz="2000" i="1" dirty="0" err="1"/>
              <a:t>Lymantria</a:t>
            </a:r>
            <a:r>
              <a:rPr lang="en-US" sz="2000" i="1" dirty="0"/>
              <a:t> </a:t>
            </a:r>
            <a:r>
              <a:rPr lang="en-US" sz="2000" i="1" dirty="0" err="1"/>
              <a:t>dispar</a:t>
            </a:r>
            <a:r>
              <a:rPr lang="en-US" sz="2000" i="1" dirty="0"/>
              <a:t> </a:t>
            </a:r>
            <a:r>
              <a:rPr lang="en-US" sz="2000" i="1" dirty="0" err="1"/>
              <a:t>asiatica</a:t>
            </a:r>
            <a:r>
              <a:rPr lang="en-US" sz="2000" dirty="0"/>
              <a:t>. USDA-APHIS-PPQ-CPHST. Accessed 5/26/2016.</a:t>
            </a:r>
          </a:p>
          <a:p>
            <a:pPr lvl="1"/>
            <a:r>
              <a:rPr lang="en-US" sz="1800" dirty="0" err="1"/>
              <a:t>caps.ceris.purdue.edu</a:t>
            </a:r>
            <a:r>
              <a:rPr lang="en-US" sz="1800" dirty="0"/>
              <a:t>/</a:t>
            </a:r>
            <a:r>
              <a:rPr lang="en-US" sz="1800" dirty="0" err="1"/>
              <a:t>dmm</a:t>
            </a:r>
            <a:r>
              <a:rPr lang="en-US" sz="1800" dirty="0"/>
              <a:t>/</a:t>
            </a:r>
            <a:r>
              <a:rPr lang="en-US" sz="1800" dirty="0" smtClean="0"/>
              <a:t>1886</a:t>
            </a:r>
            <a:endParaRPr lang="en-US" sz="2000" dirty="0" smtClean="0"/>
          </a:p>
          <a:p>
            <a:pPr marL="457200" indent="-457200">
              <a:buFont typeface="+mj-lt"/>
              <a:buAutoNum type="arabicPeriod" startAt="6"/>
            </a:pPr>
            <a:r>
              <a:rPr lang="en-US" sz="2000" dirty="0" smtClean="0"/>
              <a:t>USDA</a:t>
            </a:r>
            <a:r>
              <a:rPr lang="en-US" sz="2000" dirty="0"/>
              <a:t>. 1999. Plant Protection and Quarantine Factsheet: Asian Gypsy Moth. USDA, Animal and Plant Health Inspection Service. Accessed 5/26/2016. </a:t>
            </a:r>
          </a:p>
          <a:p>
            <a:pPr lvl="1"/>
            <a:r>
              <a:rPr lang="en-US" sz="1800" dirty="0"/>
              <a:t>http://</a:t>
            </a:r>
            <a:r>
              <a:rPr lang="en-US" sz="1800" dirty="0" err="1"/>
              <a:t>www.invasive.org</a:t>
            </a:r>
            <a:r>
              <a:rPr lang="en-US" sz="1800" dirty="0"/>
              <a:t>/publications/aphis/</a:t>
            </a:r>
            <a:r>
              <a:rPr lang="en-US" sz="1800" dirty="0" err="1" smtClean="0"/>
              <a:t>fsgma.pdf</a:t>
            </a:r>
            <a:endParaRPr lang="en-US" sz="2000" dirty="0" smtClean="0"/>
          </a:p>
          <a:p>
            <a:pPr marL="457200" indent="-457200">
              <a:buFont typeface="+mj-lt"/>
              <a:buAutoNum type="arabicPeriod" startAt="7"/>
            </a:pPr>
            <a:r>
              <a:rPr lang="en-US" sz="2000" dirty="0" smtClean="0"/>
              <a:t>USDA. 2010. Gypsy Moth Program Manual. </a:t>
            </a:r>
            <a:r>
              <a:rPr lang="en-US" sz="2000" dirty="0"/>
              <a:t>USDA, Animal and Plant Health Inspection </a:t>
            </a:r>
            <a:r>
              <a:rPr lang="en-US" sz="2000" dirty="0" smtClean="0"/>
              <a:t>Service. Accessed 6/3/2016.</a:t>
            </a:r>
          </a:p>
          <a:p>
            <a:pPr lvl="1"/>
            <a:r>
              <a:rPr lang="en-US" sz="1800" dirty="0" smtClean="0"/>
              <a:t>https</a:t>
            </a:r>
            <a:r>
              <a:rPr lang="en-US" sz="1800" dirty="0"/>
              <a:t>://</a:t>
            </a:r>
            <a:r>
              <a:rPr lang="en-US" sz="1800" dirty="0" err="1"/>
              <a:t>www.aphis.usda.gov</a:t>
            </a:r>
            <a:r>
              <a:rPr lang="en-US" sz="1800" dirty="0"/>
              <a:t>/</a:t>
            </a:r>
            <a:r>
              <a:rPr lang="en-US" sz="1800" dirty="0" err="1"/>
              <a:t>import_export</a:t>
            </a:r>
            <a:r>
              <a:rPr lang="en-US" sz="1800" dirty="0"/>
              <a:t>/plants/manuals/domestic/downloads/</a:t>
            </a:r>
            <a:r>
              <a:rPr lang="en-US" sz="1800" dirty="0" err="1" smtClean="0"/>
              <a:t>gypsy_moth.pdf</a:t>
            </a:r>
            <a:endParaRPr lang="en-US" sz="1800" dirty="0" smtClean="0"/>
          </a:p>
          <a:p>
            <a:pPr marL="457200" indent="-457200">
              <a:buFont typeface="+mj-lt"/>
              <a:buAutoNum type="arabicPeriod" startAt="8"/>
            </a:pPr>
            <a:r>
              <a:rPr lang="en-US" sz="2000" dirty="0" smtClean="0"/>
              <a:t>USDA. 2014</a:t>
            </a:r>
            <a:r>
              <a:rPr lang="en-US" sz="2000" dirty="0"/>
              <a:t>. USDA-APHIS-PPQ Asian Gypsy Moth Survey and Response </a:t>
            </a:r>
            <a:r>
              <a:rPr lang="en-US" sz="2000" dirty="0" smtClean="0"/>
              <a:t>Guidelines. USDA. Accessed 6/3/2016. </a:t>
            </a:r>
          </a:p>
          <a:p>
            <a:pPr lvl="1"/>
            <a:r>
              <a:rPr lang="en-US" sz="1600" dirty="0"/>
              <a:t>https://</a:t>
            </a:r>
            <a:r>
              <a:rPr lang="en-US" sz="1600" dirty="0" err="1"/>
              <a:t>www.aphis.usda.gov</a:t>
            </a:r>
            <a:r>
              <a:rPr lang="en-US" sz="1600" dirty="0"/>
              <a:t>/</a:t>
            </a:r>
            <a:r>
              <a:rPr lang="en-US" sz="1600" dirty="0" err="1"/>
              <a:t>plant_health</a:t>
            </a:r>
            <a:r>
              <a:rPr lang="en-US" sz="1600" dirty="0"/>
              <a:t>/</a:t>
            </a:r>
            <a:r>
              <a:rPr lang="en-US" sz="1600" dirty="0" err="1"/>
              <a:t>plant_pest_info</a:t>
            </a:r>
            <a:r>
              <a:rPr lang="en-US" sz="1600" dirty="0"/>
              <a:t>/</a:t>
            </a:r>
            <a:r>
              <a:rPr lang="en-US" sz="1600" dirty="0" err="1"/>
              <a:t>gypsy_moth</a:t>
            </a:r>
            <a:r>
              <a:rPr lang="en-US" sz="1600" dirty="0"/>
              <a:t>/downloads/</a:t>
            </a:r>
            <a:r>
              <a:rPr lang="en-US" sz="1600" dirty="0" err="1" smtClean="0"/>
              <a:t>AGMSurveyResponseGuidelines.pdf</a:t>
            </a:r>
            <a:endParaRPr lang="en-US" sz="1600" dirty="0" smtClean="0"/>
          </a:p>
        </p:txBody>
      </p:sp>
    </p:spTree>
    <p:extLst>
      <p:ext uri="{BB962C8B-B14F-4D97-AF65-F5344CB8AC3E}">
        <p14:creationId xmlns:p14="http://schemas.microsoft.com/office/powerpoint/2010/main" val="393499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02"/>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228600" y="1066800"/>
            <a:ext cx="8610600" cy="4525963"/>
          </a:xfrm>
        </p:spPr>
        <p:txBody>
          <a:bodyPr/>
          <a:lstStyle/>
          <a:p>
            <a:pPr marL="457200" indent="-457200">
              <a:buFont typeface="+mj-lt"/>
              <a:buAutoNum type="arabicPeriod" startAt="9"/>
            </a:pPr>
            <a:r>
              <a:rPr lang="en-US" sz="2000" dirty="0"/>
              <a:t>USDA. 2016. Plant Protection and Quarantine Factsheet: Asian Gypsy Moth. USDA, Animal and Plant Health Inspection Service. Accessed 6/2/2016. </a:t>
            </a:r>
          </a:p>
          <a:p>
            <a:pPr lvl="1"/>
            <a:r>
              <a:rPr lang="en-US" sz="1800" dirty="0"/>
              <a:t>https://</a:t>
            </a:r>
            <a:r>
              <a:rPr lang="en-US" sz="1800" dirty="0" err="1"/>
              <a:t>www.aphis.usda.gov</a:t>
            </a:r>
            <a:r>
              <a:rPr lang="en-US" sz="1800" dirty="0"/>
              <a:t>/publications/</a:t>
            </a:r>
            <a:r>
              <a:rPr lang="en-US" sz="1800" dirty="0" err="1"/>
              <a:t>plant_health</a:t>
            </a:r>
            <a:r>
              <a:rPr lang="en-US" sz="1800" dirty="0"/>
              <a:t>/content/</a:t>
            </a:r>
            <a:r>
              <a:rPr lang="en-US" sz="1800" dirty="0" err="1"/>
              <a:t>printable_version</a:t>
            </a:r>
            <a:r>
              <a:rPr lang="en-US" sz="1800" dirty="0"/>
              <a:t>/</a:t>
            </a:r>
            <a:r>
              <a:rPr lang="en-US" sz="1800" dirty="0" err="1" smtClean="0"/>
              <a:t>fs_phasiangm.pdf</a:t>
            </a:r>
            <a:endParaRPr lang="en-US" sz="2000" dirty="0" smtClean="0"/>
          </a:p>
          <a:p>
            <a:pPr marL="457200" indent="-457200">
              <a:buFont typeface="+mj-lt"/>
              <a:buAutoNum type="arabicPeriod" startAt="10"/>
            </a:pPr>
            <a:r>
              <a:rPr lang="en-US" sz="2000" dirty="0" smtClean="0"/>
              <a:t>Whittle, A, S. </a:t>
            </a:r>
            <a:r>
              <a:rPr lang="en-US" sz="2000" dirty="0" err="1" smtClean="0"/>
              <a:t>Lenhart</a:t>
            </a:r>
            <a:r>
              <a:rPr lang="en-US" sz="2000" dirty="0" smtClean="0"/>
              <a:t>, </a:t>
            </a:r>
            <a:r>
              <a:rPr lang="en-US" sz="2000" dirty="0"/>
              <a:t>K.A.J. </a:t>
            </a:r>
            <a:r>
              <a:rPr lang="en-US" sz="2000" dirty="0" smtClean="0"/>
              <a:t>White. 2008. </a:t>
            </a:r>
            <a:r>
              <a:rPr lang="en-US" sz="2000" dirty="0"/>
              <a:t>Optimal Control of Gypsy Moth </a:t>
            </a:r>
            <a:r>
              <a:rPr lang="en-US" sz="2000" dirty="0" smtClean="0"/>
              <a:t>Populations. </a:t>
            </a:r>
            <a:r>
              <a:rPr lang="en-US" sz="2000" i="1" dirty="0"/>
              <a:t>Bulletin of Mathematical </a:t>
            </a:r>
            <a:r>
              <a:rPr lang="en-US" sz="2000" i="1" dirty="0" smtClean="0"/>
              <a:t>Biology</a:t>
            </a:r>
            <a:r>
              <a:rPr lang="en-US" sz="2000" dirty="0" smtClean="0"/>
              <a:t> </a:t>
            </a:r>
            <a:r>
              <a:rPr lang="en-US" sz="2000" dirty="0"/>
              <a:t>70: 398–</a:t>
            </a:r>
            <a:r>
              <a:rPr lang="en-US" sz="2000" dirty="0" smtClean="0"/>
              <a:t>411. Accessed 6/3/2016. </a:t>
            </a:r>
          </a:p>
          <a:p>
            <a:pPr lvl="1"/>
            <a:r>
              <a:rPr lang="en-US" sz="1800" dirty="0"/>
              <a:t>http://</a:t>
            </a:r>
            <a:r>
              <a:rPr lang="en-US" sz="1800" dirty="0" err="1"/>
              <a:t>link.springer.com</a:t>
            </a:r>
            <a:r>
              <a:rPr lang="en-US" sz="1800" dirty="0"/>
              <a:t>/article/10.1007%2Fs11538-007-9260-</a:t>
            </a:r>
            <a:r>
              <a:rPr lang="en-US" sz="1600" dirty="0" smtClean="0"/>
              <a:t>7</a:t>
            </a:r>
          </a:p>
          <a:p>
            <a:endParaRPr lang="en-US" sz="2000" dirty="0"/>
          </a:p>
        </p:txBody>
      </p:sp>
      <p:sp>
        <p:nvSpPr>
          <p:cNvPr id="4" name="TextBox 3"/>
          <p:cNvSpPr txBox="1"/>
          <p:nvPr/>
        </p:nvSpPr>
        <p:spPr>
          <a:xfrm>
            <a:off x="10100879" y="171670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87462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Global Distribution of the Gypsy Moth</a:t>
            </a:r>
            <a:endParaRPr lang="en-US" dirty="0"/>
          </a:p>
        </p:txBody>
      </p:sp>
      <p:sp>
        <p:nvSpPr>
          <p:cNvPr id="4" name="TextBox 3"/>
          <p:cNvSpPr txBox="1"/>
          <p:nvPr/>
        </p:nvSpPr>
        <p:spPr>
          <a:xfrm>
            <a:off x="152400" y="6324600"/>
            <a:ext cx="5638800" cy="215444"/>
          </a:xfrm>
          <a:prstGeom prst="rect">
            <a:avLst/>
          </a:prstGeom>
          <a:noFill/>
        </p:spPr>
        <p:txBody>
          <a:bodyPr wrap="square" rtlCol="0">
            <a:spAutoFit/>
          </a:bodyPr>
          <a:lstStyle/>
          <a:p>
            <a:r>
              <a:rPr lang="en-US" sz="800" dirty="0" smtClean="0"/>
              <a:t>Image credits: Gypsy Moth Around the World </a:t>
            </a:r>
            <a:r>
              <a:rPr lang="en-US" sz="800" dirty="0"/>
              <a:t>- Sandy </a:t>
            </a:r>
            <a:r>
              <a:rPr lang="en-US" sz="800" dirty="0" err="1" smtClean="0"/>
              <a:t>Liebhold</a:t>
            </a:r>
            <a:r>
              <a:rPr lang="en-US" sz="800" dirty="0"/>
              <a:t> - http://</a:t>
            </a:r>
            <a:r>
              <a:rPr lang="en-US" sz="800" dirty="0" err="1"/>
              <a:t>www.fs.fed.us</a:t>
            </a:r>
            <a:r>
              <a:rPr lang="en-US" sz="800" dirty="0"/>
              <a:t>/ne/</a:t>
            </a:r>
            <a:r>
              <a:rPr lang="en-US" sz="800" dirty="0" err="1"/>
              <a:t>morgantown</a:t>
            </a:r>
            <a:r>
              <a:rPr lang="en-US" sz="800" dirty="0"/>
              <a:t>/4557/</a:t>
            </a:r>
            <a:r>
              <a:rPr lang="en-US" sz="800" dirty="0" err="1"/>
              <a:t>gmoth</a:t>
            </a:r>
            <a:r>
              <a:rPr lang="en-US" sz="800" dirty="0"/>
              <a:t>/world/ </a:t>
            </a:r>
          </a:p>
        </p:txBody>
      </p:sp>
      <p:pic>
        <p:nvPicPr>
          <p:cNvPr id="3" name="Picture 2"/>
          <p:cNvPicPr>
            <a:picLocks noChangeAspect="1"/>
          </p:cNvPicPr>
          <p:nvPr/>
        </p:nvPicPr>
        <p:blipFill>
          <a:blip r:embed="rId3"/>
          <a:stretch>
            <a:fillRect/>
          </a:stretch>
        </p:blipFill>
        <p:spPr>
          <a:xfrm>
            <a:off x="533400" y="1905000"/>
            <a:ext cx="5706893"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6629400" y="2286000"/>
            <a:ext cx="228600" cy="228600"/>
          </a:xfrm>
          <a:prstGeom prst="rect">
            <a:avLst/>
          </a:prstGeom>
          <a:solidFill>
            <a:srgbClr val="1721C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629400" y="3657600"/>
            <a:ext cx="228600" cy="228600"/>
          </a:xfrm>
          <a:prstGeom prst="rect">
            <a:avLst/>
          </a:prstGeom>
          <a:solidFill>
            <a:srgbClr val="69E31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010400" y="3352800"/>
            <a:ext cx="1600200" cy="1200329"/>
          </a:xfrm>
          <a:prstGeom prst="rect">
            <a:avLst/>
          </a:prstGeom>
          <a:noFill/>
        </p:spPr>
        <p:txBody>
          <a:bodyPr wrap="square" rtlCol="0">
            <a:spAutoFit/>
          </a:bodyPr>
          <a:lstStyle/>
          <a:p>
            <a:r>
              <a:rPr lang="en-US" dirty="0" smtClean="0"/>
              <a:t>Distribution of gypsy moths in the Eastern hemisphere</a:t>
            </a:r>
            <a:endParaRPr lang="en-US" dirty="0"/>
          </a:p>
        </p:txBody>
      </p:sp>
      <p:sp>
        <p:nvSpPr>
          <p:cNvPr id="8" name="TextBox 7"/>
          <p:cNvSpPr txBox="1"/>
          <p:nvPr/>
        </p:nvSpPr>
        <p:spPr>
          <a:xfrm>
            <a:off x="7010400" y="2057400"/>
            <a:ext cx="1600200" cy="923330"/>
          </a:xfrm>
          <a:prstGeom prst="rect">
            <a:avLst/>
          </a:prstGeom>
          <a:noFill/>
        </p:spPr>
        <p:txBody>
          <a:bodyPr wrap="square" rtlCol="0">
            <a:spAutoFit/>
          </a:bodyPr>
          <a:lstStyle/>
          <a:p>
            <a:r>
              <a:rPr lang="en-US" dirty="0" smtClean="0"/>
              <a:t>Distribution of gypsy moths in North America</a:t>
            </a:r>
            <a:endParaRPr lang="en-US" dirty="0"/>
          </a:p>
        </p:txBody>
      </p:sp>
    </p:spTree>
    <p:extLst>
      <p:ext uri="{BB962C8B-B14F-4D97-AF65-F5344CB8AC3E}">
        <p14:creationId xmlns:p14="http://schemas.microsoft.com/office/powerpoint/2010/main" val="2351251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Distribution of the Asian Gypsy Moth</a:t>
            </a:r>
            <a:endParaRPr lang="en-US" dirty="0"/>
          </a:p>
        </p:txBody>
      </p:sp>
      <p:sp>
        <p:nvSpPr>
          <p:cNvPr id="4" name="TextBox 3"/>
          <p:cNvSpPr txBox="1"/>
          <p:nvPr/>
        </p:nvSpPr>
        <p:spPr>
          <a:xfrm>
            <a:off x="152400" y="6324600"/>
            <a:ext cx="5638800" cy="338554"/>
          </a:xfrm>
          <a:prstGeom prst="rect">
            <a:avLst/>
          </a:prstGeom>
          <a:noFill/>
        </p:spPr>
        <p:txBody>
          <a:bodyPr wrap="square" rtlCol="0">
            <a:spAutoFit/>
          </a:bodyPr>
          <a:lstStyle/>
          <a:p>
            <a:r>
              <a:rPr lang="en-US" sz="800" dirty="0" smtClean="0"/>
              <a:t>Image credits</a:t>
            </a:r>
            <a:r>
              <a:rPr lang="en-US" sz="800" dirty="0"/>
              <a:t>: Appendix 1.    Asian gypsy moth distribution map - Agriculture Western Australia - http://agspsrv34.agric.wa.gov.au/</a:t>
            </a:r>
            <a:r>
              <a:rPr lang="en-US" sz="800" dirty="0" err="1"/>
              <a:t>ento</a:t>
            </a:r>
            <a:r>
              <a:rPr lang="en-US" sz="800" dirty="0"/>
              <a:t>/surveillance/asian%20gypsy%20moth.html#Appendix%201. </a:t>
            </a:r>
          </a:p>
        </p:txBody>
      </p:sp>
      <p:pic>
        <p:nvPicPr>
          <p:cNvPr id="9" name="Picture 8"/>
          <p:cNvPicPr>
            <a:picLocks noChangeAspect="1"/>
          </p:cNvPicPr>
          <p:nvPr/>
        </p:nvPicPr>
        <p:blipFill>
          <a:blip r:embed="rId3"/>
          <a:stretch>
            <a:fillRect/>
          </a:stretch>
        </p:blipFill>
        <p:spPr>
          <a:xfrm>
            <a:off x="1295400" y="2133600"/>
            <a:ext cx="6546620" cy="2730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2286000" y="5257800"/>
            <a:ext cx="228600" cy="22860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590800" y="5181600"/>
            <a:ext cx="4284647" cy="369332"/>
          </a:xfrm>
          <a:prstGeom prst="rect">
            <a:avLst/>
          </a:prstGeom>
          <a:noFill/>
        </p:spPr>
        <p:txBody>
          <a:bodyPr wrap="none" rtlCol="0">
            <a:spAutoFit/>
          </a:bodyPr>
          <a:lstStyle/>
          <a:p>
            <a:r>
              <a:rPr lang="en-US" dirty="0" smtClean="0"/>
              <a:t>Known distribution of the Asian gypsy moth   </a:t>
            </a:r>
            <a:endParaRPr lang="en-US" dirty="0"/>
          </a:p>
        </p:txBody>
      </p:sp>
    </p:spTree>
    <p:extLst>
      <p:ext uri="{BB962C8B-B14F-4D97-AF65-F5344CB8AC3E}">
        <p14:creationId xmlns:p14="http://schemas.microsoft.com/office/powerpoint/2010/main" val="1802591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24000"/>
          </a:xfrm>
        </p:spPr>
        <p:txBody>
          <a:bodyPr>
            <a:normAutofit/>
          </a:bodyPr>
          <a:lstStyle/>
          <a:p>
            <a:r>
              <a:rPr lang="en-US" dirty="0" smtClean="0"/>
              <a:t>Pest of Deciduous Trees </a:t>
            </a:r>
            <a:r>
              <a:rPr lang="en-US" dirty="0"/>
              <a:t/>
            </a:r>
            <a:br>
              <a:rPr lang="en-US" dirty="0"/>
            </a:br>
            <a:endParaRPr lang="en-US" sz="4400" b="0" dirty="0">
              <a:solidFill>
                <a:schemeClr val="tx1"/>
              </a:solidFill>
            </a:endParaRPr>
          </a:p>
        </p:txBody>
      </p:sp>
      <p:sp>
        <p:nvSpPr>
          <p:cNvPr id="7" name="TextBox 6"/>
          <p:cNvSpPr txBox="1"/>
          <p:nvPr/>
        </p:nvSpPr>
        <p:spPr>
          <a:xfrm>
            <a:off x="0" y="6150114"/>
            <a:ext cx="6248400" cy="338554"/>
          </a:xfrm>
          <a:prstGeom prst="rect">
            <a:avLst/>
          </a:prstGeom>
          <a:noFill/>
        </p:spPr>
        <p:txBody>
          <a:bodyPr wrap="square" rtlCol="0">
            <a:spAutoFit/>
          </a:bodyPr>
          <a:lstStyle/>
          <a:p>
            <a:r>
              <a:rPr lang="en-US" sz="800" dirty="0" smtClean="0"/>
              <a:t>Image credits</a:t>
            </a:r>
            <a:r>
              <a:rPr lang="en-US" sz="800" dirty="0"/>
              <a:t>: white alder (</a:t>
            </a:r>
            <a:r>
              <a:rPr lang="en-US" sz="800" i="1" dirty="0" err="1"/>
              <a:t>Alnus</a:t>
            </a:r>
            <a:r>
              <a:rPr lang="en-US" sz="800" i="1" dirty="0"/>
              <a:t> </a:t>
            </a:r>
            <a:r>
              <a:rPr lang="en-US" sz="800" i="1" dirty="0" err="1"/>
              <a:t>rhombifolia</a:t>
            </a:r>
            <a:r>
              <a:rPr lang="en-US" sz="800" dirty="0"/>
              <a:t>) Nutt</a:t>
            </a:r>
            <a:r>
              <a:rPr lang="en-US" sz="800" dirty="0" smtClean="0"/>
              <a:t>. </a:t>
            </a:r>
            <a:r>
              <a:rPr lang="en-US" sz="800" dirty="0"/>
              <a:t>- John </a:t>
            </a:r>
            <a:r>
              <a:rPr lang="en-US" sz="800" dirty="0" err="1"/>
              <a:t>Ruter</a:t>
            </a:r>
            <a:r>
              <a:rPr lang="en-US" sz="800" dirty="0"/>
              <a:t>, University of </a:t>
            </a:r>
            <a:r>
              <a:rPr lang="en-US" sz="800" dirty="0" smtClean="0"/>
              <a:t>Georgia - </a:t>
            </a:r>
            <a:r>
              <a:rPr lang="en-US" sz="800" dirty="0" err="1" smtClean="0"/>
              <a:t>Bugwood.org</a:t>
            </a:r>
            <a:r>
              <a:rPr lang="en-US" sz="800" dirty="0" smtClean="0"/>
              <a:t>, #1581082</a:t>
            </a:r>
            <a:r>
              <a:rPr lang="en-US" sz="800" dirty="0"/>
              <a:t>; pin oak (</a:t>
            </a:r>
            <a:r>
              <a:rPr lang="en-US" sz="800" i="1" dirty="0" err="1"/>
              <a:t>Quercus</a:t>
            </a:r>
            <a:r>
              <a:rPr lang="en-US" sz="800" i="1" dirty="0"/>
              <a:t> </a:t>
            </a:r>
            <a:r>
              <a:rPr lang="en-US" sz="800" i="1" dirty="0" err="1"/>
              <a:t>palustris</a:t>
            </a:r>
            <a:r>
              <a:rPr lang="en-US" sz="800" dirty="0"/>
              <a:t>) </a:t>
            </a:r>
            <a:r>
              <a:rPr lang="en-US" sz="800" dirty="0" err="1"/>
              <a:t>Muenchh</a:t>
            </a:r>
            <a:r>
              <a:rPr lang="en-US" sz="800" dirty="0" smtClean="0"/>
              <a:t>. </a:t>
            </a:r>
            <a:r>
              <a:rPr lang="en-US" sz="800" dirty="0"/>
              <a:t>- David </a:t>
            </a:r>
            <a:r>
              <a:rPr lang="en-US" sz="800" dirty="0" smtClean="0"/>
              <a:t>Stephens</a:t>
            </a:r>
            <a:r>
              <a:rPr lang="en-US" sz="800" dirty="0"/>
              <a:t> </a:t>
            </a:r>
            <a:r>
              <a:rPr lang="en-US" sz="800" dirty="0" smtClean="0"/>
              <a:t>- </a:t>
            </a:r>
            <a:r>
              <a:rPr lang="en-US" sz="800" dirty="0" err="1" smtClean="0"/>
              <a:t>Bugwood.org</a:t>
            </a:r>
            <a:r>
              <a:rPr lang="en-US" sz="800" dirty="0" smtClean="0"/>
              <a:t>, #5443459</a:t>
            </a:r>
            <a:r>
              <a:rPr lang="en-US" sz="800" dirty="0"/>
              <a:t>; black willow (</a:t>
            </a:r>
            <a:r>
              <a:rPr lang="en-US" sz="800" i="1" dirty="0"/>
              <a:t>Salix </a:t>
            </a:r>
            <a:r>
              <a:rPr lang="en-US" sz="800" i="1" dirty="0" err="1"/>
              <a:t>nigra</a:t>
            </a:r>
            <a:r>
              <a:rPr lang="en-US" sz="800" dirty="0"/>
              <a:t>) Marsh</a:t>
            </a:r>
            <a:r>
              <a:rPr lang="en-US" sz="800" dirty="0" smtClean="0"/>
              <a:t>. </a:t>
            </a:r>
            <a:r>
              <a:rPr lang="en-US" sz="800" dirty="0"/>
              <a:t>- David </a:t>
            </a:r>
            <a:r>
              <a:rPr lang="en-US" sz="800" dirty="0" smtClean="0"/>
              <a:t>Stephens</a:t>
            </a:r>
            <a:r>
              <a:rPr lang="en-US" sz="800" dirty="0"/>
              <a:t> </a:t>
            </a:r>
            <a:r>
              <a:rPr lang="en-US" sz="800" dirty="0" smtClean="0"/>
              <a:t>- </a:t>
            </a:r>
            <a:r>
              <a:rPr lang="en-US" sz="800" dirty="0" err="1" smtClean="0"/>
              <a:t>Bugwood.org</a:t>
            </a:r>
            <a:r>
              <a:rPr lang="en-US" sz="800" dirty="0" smtClean="0"/>
              <a:t>, #</a:t>
            </a:r>
            <a:r>
              <a:rPr lang="en-US" sz="800" dirty="0"/>
              <a:t>5472484</a:t>
            </a:r>
          </a:p>
        </p:txBody>
      </p:sp>
      <p:pic>
        <p:nvPicPr>
          <p:cNvPr id="3" name="Picture 2"/>
          <p:cNvPicPr>
            <a:picLocks noChangeAspect="1"/>
          </p:cNvPicPr>
          <p:nvPr/>
        </p:nvPicPr>
        <p:blipFill rotWithShape="1">
          <a:blip r:embed="rId3"/>
          <a:srcRect b="3739"/>
          <a:stretch/>
        </p:blipFill>
        <p:spPr>
          <a:xfrm>
            <a:off x="3276600" y="1676400"/>
            <a:ext cx="2608168" cy="3826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4"/>
          <a:srcRect l="3536" t="3248" r="5988" b="3435"/>
          <a:stretch/>
        </p:blipFill>
        <p:spPr>
          <a:xfrm>
            <a:off x="381000" y="1828800"/>
            <a:ext cx="2669266" cy="3697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a:srcRect b="3568"/>
          <a:stretch/>
        </p:blipFill>
        <p:spPr>
          <a:xfrm>
            <a:off x="6172200" y="1828800"/>
            <a:ext cx="2718201" cy="3674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59"/>
            <a:ext cx="8229600" cy="1143000"/>
          </a:xfrm>
        </p:spPr>
        <p:txBody>
          <a:bodyPr/>
          <a:lstStyle/>
          <a:p>
            <a:r>
              <a:rPr lang="en-US" dirty="0" smtClean="0"/>
              <a:t>Damage </a:t>
            </a:r>
            <a:endParaRPr lang="en-US" dirty="0"/>
          </a:p>
        </p:txBody>
      </p:sp>
      <p:sp>
        <p:nvSpPr>
          <p:cNvPr id="12" name="TextBox 11"/>
          <p:cNvSpPr txBox="1"/>
          <p:nvPr/>
        </p:nvSpPr>
        <p:spPr>
          <a:xfrm>
            <a:off x="0" y="6150114"/>
            <a:ext cx="6096000" cy="461665"/>
          </a:xfrm>
          <a:prstGeom prst="rect">
            <a:avLst/>
          </a:prstGeom>
          <a:noFill/>
        </p:spPr>
        <p:txBody>
          <a:bodyPr wrap="square" rtlCol="0">
            <a:spAutoFit/>
          </a:bodyPr>
          <a:lstStyle/>
          <a:p>
            <a:r>
              <a:rPr lang="en-US" sz="800" dirty="0" smtClean="0"/>
              <a:t>Image credits</a:t>
            </a:r>
            <a:r>
              <a:rPr lang="en-US" sz="800" dirty="0"/>
              <a:t>: gypsy moth (</a:t>
            </a:r>
            <a:r>
              <a:rPr lang="en-US" sz="800" i="1" dirty="0" err="1"/>
              <a:t>Lymantria</a:t>
            </a:r>
            <a:r>
              <a:rPr lang="en-US" sz="800" i="1" dirty="0"/>
              <a:t> </a:t>
            </a:r>
            <a:r>
              <a:rPr lang="en-US" sz="800" i="1" dirty="0" err="1"/>
              <a:t>dispar</a:t>
            </a:r>
            <a:r>
              <a:rPr lang="en-US" sz="800" dirty="0"/>
              <a:t>) (Linnaeus</a:t>
            </a:r>
            <a:r>
              <a:rPr lang="en-US" sz="800" dirty="0" smtClean="0"/>
              <a:t>) </a:t>
            </a:r>
            <a:r>
              <a:rPr lang="en-US" sz="800" dirty="0"/>
              <a:t>- William M. </a:t>
            </a:r>
            <a:r>
              <a:rPr lang="en-US" sz="800" dirty="0" err="1"/>
              <a:t>Ciesla</a:t>
            </a:r>
            <a:r>
              <a:rPr lang="en-US" sz="800" dirty="0"/>
              <a:t>, Forest Health Management </a:t>
            </a:r>
            <a:r>
              <a:rPr lang="en-US" sz="800" dirty="0" smtClean="0"/>
              <a:t>International</a:t>
            </a:r>
            <a:r>
              <a:rPr lang="en-US" sz="800" dirty="0"/>
              <a:t> </a:t>
            </a:r>
            <a:r>
              <a:rPr lang="en-US" sz="800" dirty="0" smtClean="0"/>
              <a:t>- </a:t>
            </a:r>
            <a:r>
              <a:rPr lang="en-US" sz="800" dirty="0" err="1" smtClean="0"/>
              <a:t>Bugwood.org</a:t>
            </a:r>
            <a:r>
              <a:rPr lang="en-US" sz="800" dirty="0" smtClean="0"/>
              <a:t>, #0758034</a:t>
            </a:r>
            <a:r>
              <a:rPr lang="en-US" sz="800" dirty="0"/>
              <a:t>; gypsy moth (</a:t>
            </a:r>
            <a:r>
              <a:rPr lang="en-US" sz="800" i="1" dirty="0" err="1"/>
              <a:t>Lymantria</a:t>
            </a:r>
            <a:r>
              <a:rPr lang="en-US" sz="800" i="1" dirty="0"/>
              <a:t> </a:t>
            </a:r>
            <a:r>
              <a:rPr lang="en-US" sz="800" i="1" dirty="0" err="1"/>
              <a:t>dispar</a:t>
            </a:r>
            <a:r>
              <a:rPr lang="en-US" sz="800" dirty="0"/>
              <a:t>) (Linnaeus</a:t>
            </a:r>
            <a:r>
              <a:rPr lang="en-US" sz="800" dirty="0" smtClean="0"/>
              <a:t>) </a:t>
            </a:r>
            <a:r>
              <a:rPr lang="en-US" sz="800" dirty="0"/>
              <a:t>- USDA Forest Service - Region 8 - Southern , USDA Forest </a:t>
            </a:r>
            <a:r>
              <a:rPr lang="en-US" sz="800" dirty="0" smtClean="0"/>
              <a:t>Service</a:t>
            </a:r>
            <a:r>
              <a:rPr lang="en-US" sz="800" dirty="0"/>
              <a:t> </a:t>
            </a:r>
            <a:r>
              <a:rPr lang="en-US" sz="800" dirty="0" smtClean="0"/>
              <a:t>- </a:t>
            </a:r>
            <a:r>
              <a:rPr lang="en-US" sz="800" dirty="0" err="1" smtClean="0"/>
              <a:t>Bugwood.org</a:t>
            </a:r>
            <a:r>
              <a:rPr lang="en-US" sz="800" dirty="0" smtClean="0"/>
              <a:t>, #1507052</a:t>
            </a:r>
            <a:r>
              <a:rPr lang="en-US" sz="800" dirty="0"/>
              <a:t>; gypsy moth (</a:t>
            </a:r>
            <a:r>
              <a:rPr lang="en-US" sz="800" i="1" dirty="0" err="1"/>
              <a:t>Lymantria</a:t>
            </a:r>
            <a:r>
              <a:rPr lang="en-US" sz="800" i="1" dirty="0"/>
              <a:t> </a:t>
            </a:r>
            <a:r>
              <a:rPr lang="en-US" sz="800" i="1" dirty="0" err="1"/>
              <a:t>dispar</a:t>
            </a:r>
            <a:r>
              <a:rPr lang="en-US" sz="800" dirty="0"/>
              <a:t>) (Linnaeus</a:t>
            </a:r>
            <a:r>
              <a:rPr lang="en-US" sz="800" dirty="0" smtClean="0"/>
              <a:t>) </a:t>
            </a:r>
            <a:r>
              <a:rPr lang="en-US" sz="800" dirty="0"/>
              <a:t>- USDA APHIS PPQ , USDA APHIS </a:t>
            </a:r>
            <a:r>
              <a:rPr lang="en-US" sz="800" dirty="0" smtClean="0"/>
              <a:t>PPQ</a:t>
            </a:r>
            <a:r>
              <a:rPr lang="en-US" sz="800" dirty="0"/>
              <a:t> </a:t>
            </a:r>
            <a:r>
              <a:rPr lang="en-US" sz="800" dirty="0" smtClean="0"/>
              <a:t>- </a:t>
            </a:r>
            <a:r>
              <a:rPr lang="en-US" sz="800" dirty="0" err="1" smtClean="0"/>
              <a:t>Bugwood.org</a:t>
            </a:r>
            <a:r>
              <a:rPr lang="en-US" sz="800" dirty="0" smtClean="0"/>
              <a:t>, #</a:t>
            </a:r>
            <a:r>
              <a:rPr lang="en-US" sz="800" dirty="0"/>
              <a:t>2652051</a:t>
            </a: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Lst>
          </a:blip>
          <a:srcRect b="3045"/>
          <a:stretch/>
        </p:blipFill>
        <p:spPr>
          <a:xfrm>
            <a:off x="1066800" y="1295400"/>
            <a:ext cx="2722902" cy="4089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676400" y="5638800"/>
            <a:ext cx="1467431" cy="369332"/>
          </a:xfrm>
          <a:prstGeom prst="rect">
            <a:avLst/>
          </a:prstGeom>
          <a:noFill/>
        </p:spPr>
        <p:txBody>
          <a:bodyPr wrap="none" rtlCol="0">
            <a:spAutoFit/>
          </a:bodyPr>
          <a:lstStyle/>
          <a:p>
            <a:r>
              <a:rPr lang="en-US" dirty="0" smtClean="0"/>
              <a:t>Oak mortality </a:t>
            </a:r>
            <a:endParaRPr lang="en-US" dirty="0"/>
          </a:p>
        </p:txBody>
      </p:sp>
      <p:pic>
        <p:nvPicPr>
          <p:cNvPr id="5" name="Picture 4"/>
          <p:cNvPicPr>
            <a:picLocks noChangeAspect="1"/>
          </p:cNvPicPr>
          <p:nvPr/>
        </p:nvPicPr>
        <p:blipFill rotWithShape="1">
          <a:blip r:embed="rId5"/>
          <a:srcRect t="1668" b="6318"/>
          <a:stretch/>
        </p:blipFill>
        <p:spPr>
          <a:xfrm>
            <a:off x="5029200" y="1328683"/>
            <a:ext cx="2895600" cy="1751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638800" y="3276600"/>
            <a:ext cx="1851789" cy="369332"/>
          </a:xfrm>
          <a:prstGeom prst="rect">
            <a:avLst/>
          </a:prstGeom>
          <a:noFill/>
        </p:spPr>
        <p:txBody>
          <a:bodyPr wrap="none" rtlCol="0">
            <a:spAutoFit/>
          </a:bodyPr>
          <a:lstStyle/>
          <a:p>
            <a:r>
              <a:rPr lang="en-US" dirty="0" smtClean="0"/>
              <a:t>Damage to leaves</a:t>
            </a:r>
            <a:endParaRPr lang="en-US" dirty="0"/>
          </a:p>
        </p:txBody>
      </p:sp>
      <p:pic>
        <p:nvPicPr>
          <p:cNvPr id="7" name="Picture 6"/>
          <p:cNvPicPr>
            <a:picLocks noChangeAspect="1"/>
          </p:cNvPicPr>
          <p:nvPr/>
        </p:nvPicPr>
        <p:blipFill rotWithShape="1">
          <a:blip r:embed="rId6"/>
          <a:srcRect l="525" t="-1" r="2" b="5651"/>
          <a:stretch/>
        </p:blipFill>
        <p:spPr>
          <a:xfrm>
            <a:off x="5029200" y="3810000"/>
            <a:ext cx="2953034" cy="1869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9919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a:t>
            </a:r>
            <a:endParaRPr lang="en-US" dirty="0"/>
          </a:p>
        </p:txBody>
      </p:sp>
      <p:sp>
        <p:nvSpPr>
          <p:cNvPr id="3" name="Content Placeholder 2"/>
          <p:cNvSpPr>
            <a:spLocks noGrp="1"/>
          </p:cNvSpPr>
          <p:nvPr>
            <p:ph idx="1"/>
          </p:nvPr>
        </p:nvSpPr>
        <p:spPr>
          <a:xfrm>
            <a:off x="228600" y="1219200"/>
            <a:ext cx="3429000" cy="4525963"/>
          </a:xfrm>
        </p:spPr>
        <p:txBody>
          <a:bodyPr/>
          <a:lstStyle/>
          <a:p>
            <a:r>
              <a:rPr lang="en-US" sz="2800" dirty="0" smtClean="0"/>
              <a:t>Adults </a:t>
            </a:r>
          </a:p>
          <a:p>
            <a:pPr lvl="1"/>
            <a:r>
              <a:rPr lang="en-US" sz="2400" dirty="0" smtClean="0"/>
              <a:t>Females</a:t>
            </a:r>
          </a:p>
          <a:p>
            <a:pPr lvl="2"/>
            <a:r>
              <a:rPr lang="en-US" sz="2000" dirty="0" smtClean="0"/>
              <a:t>8.9cm</a:t>
            </a:r>
          </a:p>
          <a:p>
            <a:pPr lvl="2"/>
            <a:r>
              <a:rPr lang="en-US" sz="2000" dirty="0" smtClean="0"/>
              <a:t>White with grey markings</a:t>
            </a:r>
          </a:p>
          <a:p>
            <a:pPr lvl="1"/>
            <a:r>
              <a:rPr lang="en-US" sz="2400" dirty="0" smtClean="0"/>
              <a:t>Males</a:t>
            </a:r>
          </a:p>
          <a:p>
            <a:pPr lvl="2"/>
            <a:r>
              <a:rPr lang="en-US" sz="2000" dirty="0" smtClean="0"/>
              <a:t>3.8cm</a:t>
            </a:r>
          </a:p>
          <a:p>
            <a:pPr lvl="2"/>
            <a:r>
              <a:rPr lang="en-US" sz="2000" dirty="0" smtClean="0"/>
              <a:t>Gray and brown</a:t>
            </a:r>
          </a:p>
          <a:p>
            <a:pPr lvl="1"/>
            <a:endParaRPr lang="en-US" dirty="0" smtClean="0"/>
          </a:p>
          <a:p>
            <a:pPr lvl="1"/>
            <a:endParaRPr lang="en-US" dirty="0" smtClean="0"/>
          </a:p>
          <a:p>
            <a:pPr lvl="1"/>
            <a:endParaRPr lang="en-US" dirty="0"/>
          </a:p>
        </p:txBody>
      </p:sp>
      <p:sp>
        <p:nvSpPr>
          <p:cNvPr id="5" name="TextBox 4"/>
          <p:cNvSpPr txBox="1"/>
          <p:nvPr/>
        </p:nvSpPr>
        <p:spPr>
          <a:xfrm>
            <a:off x="76200" y="6248400"/>
            <a:ext cx="6019800" cy="584776"/>
          </a:xfrm>
          <a:prstGeom prst="rect">
            <a:avLst/>
          </a:prstGeom>
          <a:noFill/>
        </p:spPr>
        <p:txBody>
          <a:bodyPr wrap="square" rtlCol="0">
            <a:spAutoFit/>
          </a:bodyPr>
          <a:lstStyle/>
          <a:p>
            <a:r>
              <a:rPr lang="en-US" sz="800" dirty="0" smtClean="0"/>
              <a:t>Image credits</a:t>
            </a:r>
            <a:r>
              <a:rPr lang="en-US" sz="800" dirty="0"/>
              <a:t>: gypsy moth (</a:t>
            </a:r>
            <a:r>
              <a:rPr lang="en-US" sz="800" i="1" dirty="0" err="1"/>
              <a:t>Lymantria</a:t>
            </a:r>
            <a:r>
              <a:rPr lang="en-US" sz="800" i="1" dirty="0"/>
              <a:t> </a:t>
            </a:r>
            <a:r>
              <a:rPr lang="en-US" sz="800" i="1" dirty="0" err="1"/>
              <a:t>dispar</a:t>
            </a:r>
            <a:r>
              <a:rPr lang="en-US" sz="800" dirty="0"/>
              <a:t>) (Linnaeus</a:t>
            </a:r>
            <a:r>
              <a:rPr lang="en-US" sz="800" dirty="0" smtClean="0"/>
              <a:t>) </a:t>
            </a:r>
            <a:r>
              <a:rPr lang="en-US" sz="800" dirty="0"/>
              <a:t>- USDA APHIS PPQ , USDA APHIS </a:t>
            </a:r>
            <a:r>
              <a:rPr lang="en-US" sz="800" dirty="0" smtClean="0"/>
              <a:t>PPQ - </a:t>
            </a:r>
            <a:r>
              <a:rPr lang="en-US" sz="800" dirty="0" err="1" smtClean="0"/>
              <a:t>Bugwood.org</a:t>
            </a:r>
            <a:r>
              <a:rPr lang="en-US" sz="800" dirty="0" smtClean="0"/>
              <a:t>, #2652084; </a:t>
            </a:r>
            <a:r>
              <a:rPr lang="en-US" sz="800" dirty="0"/>
              <a:t>gypsy moth (</a:t>
            </a:r>
            <a:r>
              <a:rPr lang="en-US" sz="800" i="1" dirty="0" err="1"/>
              <a:t>Lymantria</a:t>
            </a:r>
            <a:r>
              <a:rPr lang="en-US" sz="800" i="1" dirty="0"/>
              <a:t> </a:t>
            </a:r>
            <a:r>
              <a:rPr lang="en-US" sz="800" i="1" dirty="0" err="1"/>
              <a:t>dispar</a:t>
            </a:r>
            <a:r>
              <a:rPr lang="en-US" sz="800" dirty="0"/>
              <a:t>) (Linnaeus) - USDA APHIS PPQ , USDA APHIS PPQ - </a:t>
            </a:r>
            <a:r>
              <a:rPr lang="en-US" sz="800" dirty="0" err="1"/>
              <a:t>Bugwood.org</a:t>
            </a:r>
            <a:r>
              <a:rPr lang="en-US" sz="800" dirty="0"/>
              <a:t>, #</a:t>
            </a:r>
            <a:r>
              <a:rPr lang="en-US" sz="800" dirty="0" smtClean="0"/>
              <a:t>2652086</a:t>
            </a:r>
            <a:r>
              <a:rPr lang="en-US" sz="800" dirty="0"/>
              <a:t>; Asian gypsy moth (</a:t>
            </a:r>
            <a:r>
              <a:rPr lang="en-US" sz="800" i="1" dirty="0" err="1"/>
              <a:t>Lymantria</a:t>
            </a:r>
            <a:r>
              <a:rPr lang="en-US" sz="800" i="1" dirty="0"/>
              <a:t> </a:t>
            </a:r>
            <a:r>
              <a:rPr lang="en-US" sz="800" i="1" dirty="0" err="1"/>
              <a:t>dispar</a:t>
            </a:r>
            <a:r>
              <a:rPr lang="en-US" sz="800" i="1" dirty="0"/>
              <a:t> </a:t>
            </a:r>
            <a:r>
              <a:rPr lang="en-US" sz="800" i="1" dirty="0" err="1"/>
              <a:t>asiatica</a:t>
            </a:r>
            <a:r>
              <a:rPr lang="en-US" sz="800" i="1" dirty="0"/>
              <a:t>) </a:t>
            </a:r>
            <a:r>
              <a:rPr lang="en-US" sz="800" dirty="0" err="1"/>
              <a:t>Vnukovskij</a:t>
            </a:r>
            <a:r>
              <a:rPr lang="en-US" sz="800" dirty="0"/>
              <a:t> (Pogue and Schaefer, 2007</a:t>
            </a:r>
            <a:r>
              <a:rPr lang="en-US" sz="800" dirty="0" smtClean="0"/>
              <a:t>) </a:t>
            </a:r>
            <a:r>
              <a:rPr lang="en-US" sz="800" dirty="0"/>
              <a:t>- John H. Ghent, USDA Forest </a:t>
            </a:r>
            <a:r>
              <a:rPr lang="en-US" sz="800" dirty="0" smtClean="0"/>
              <a:t>Service - </a:t>
            </a:r>
            <a:r>
              <a:rPr lang="en-US" sz="800" dirty="0" err="1" smtClean="0"/>
              <a:t>Bugwood.org</a:t>
            </a:r>
            <a:r>
              <a:rPr lang="en-US" sz="800" dirty="0" smtClean="0"/>
              <a:t>, #</a:t>
            </a:r>
            <a:r>
              <a:rPr lang="en-US" sz="800" dirty="0"/>
              <a:t>1241013</a:t>
            </a:r>
          </a:p>
          <a:p>
            <a:endParaRPr lang="en-US" sz="800" dirty="0"/>
          </a:p>
        </p:txBody>
      </p:sp>
      <p:pic>
        <p:nvPicPr>
          <p:cNvPr id="6" name="Picture 5"/>
          <p:cNvPicPr>
            <a:picLocks noChangeAspect="1"/>
          </p:cNvPicPr>
          <p:nvPr/>
        </p:nvPicPr>
        <p:blipFill rotWithShape="1">
          <a:blip r:embed="rId3"/>
          <a:srcRect l="7970" t="6983" r="16190" b="13005"/>
          <a:stretch/>
        </p:blipFill>
        <p:spPr>
          <a:xfrm>
            <a:off x="6096000" y="1676400"/>
            <a:ext cx="2438400" cy="16898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a:srcRect b="5190"/>
          <a:stretch/>
        </p:blipFill>
        <p:spPr>
          <a:xfrm>
            <a:off x="5867400" y="3581400"/>
            <a:ext cx="2899229" cy="1803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5"/>
          <a:srcRect l="20163" t="4963" r="-1" b="4290"/>
          <a:stretch/>
        </p:blipFill>
        <p:spPr>
          <a:xfrm>
            <a:off x="3704048" y="2140002"/>
            <a:ext cx="1915031" cy="2904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0152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Lookalikes - Adults</a:t>
            </a:r>
            <a:endParaRPr lang="en-US" dirty="0"/>
          </a:p>
        </p:txBody>
      </p:sp>
      <p:sp>
        <p:nvSpPr>
          <p:cNvPr id="5" name="TextBox 4"/>
          <p:cNvSpPr txBox="1"/>
          <p:nvPr/>
        </p:nvSpPr>
        <p:spPr>
          <a:xfrm>
            <a:off x="152400" y="6096000"/>
            <a:ext cx="6096000" cy="307777"/>
          </a:xfrm>
          <a:prstGeom prst="rect">
            <a:avLst/>
          </a:prstGeom>
          <a:noFill/>
        </p:spPr>
        <p:txBody>
          <a:bodyPr wrap="square" rtlCol="0">
            <a:spAutoFit/>
          </a:bodyPr>
          <a:lstStyle/>
          <a:p>
            <a:r>
              <a:rPr lang="en-US" sz="700" dirty="0" smtClean="0"/>
              <a:t>Image credits</a:t>
            </a:r>
            <a:r>
              <a:rPr lang="en-US" sz="700" dirty="0"/>
              <a:t>: gypsy moth (</a:t>
            </a:r>
            <a:r>
              <a:rPr lang="en-US" sz="700" i="1" dirty="0" err="1"/>
              <a:t>Lymantria</a:t>
            </a:r>
            <a:r>
              <a:rPr lang="en-US" sz="700" i="1" dirty="0"/>
              <a:t> </a:t>
            </a:r>
            <a:r>
              <a:rPr lang="en-US" sz="700" i="1" dirty="0" err="1"/>
              <a:t>dispar</a:t>
            </a:r>
            <a:r>
              <a:rPr lang="en-US" sz="700" dirty="0"/>
              <a:t>) (Linnaeus</a:t>
            </a:r>
            <a:r>
              <a:rPr lang="en-US" sz="700" dirty="0" smtClean="0"/>
              <a:t>) </a:t>
            </a:r>
            <a:r>
              <a:rPr lang="en-US" sz="700" dirty="0"/>
              <a:t>- USDA APHIS PPQ , USDA APHIS </a:t>
            </a:r>
            <a:r>
              <a:rPr lang="en-US" sz="700" dirty="0" smtClean="0"/>
              <a:t>PPQ</a:t>
            </a:r>
            <a:r>
              <a:rPr lang="en-US" sz="700" dirty="0"/>
              <a:t> </a:t>
            </a:r>
            <a:r>
              <a:rPr lang="en-US" sz="700" dirty="0" smtClean="0"/>
              <a:t>- </a:t>
            </a:r>
            <a:r>
              <a:rPr lang="en-US" sz="700" dirty="0" err="1" smtClean="0"/>
              <a:t>Bugwood.org</a:t>
            </a:r>
            <a:r>
              <a:rPr lang="en-US" sz="700" dirty="0"/>
              <a:t>, #</a:t>
            </a:r>
            <a:r>
              <a:rPr lang="en-US" sz="700" dirty="0" smtClean="0"/>
              <a:t>2652083; </a:t>
            </a:r>
            <a:r>
              <a:rPr lang="en-US" sz="700" dirty="0"/>
              <a:t>gypsy moth (</a:t>
            </a:r>
            <a:r>
              <a:rPr lang="en-US" sz="700" i="1" dirty="0" err="1"/>
              <a:t>Lymantria</a:t>
            </a:r>
            <a:r>
              <a:rPr lang="en-US" sz="700" i="1" dirty="0"/>
              <a:t> </a:t>
            </a:r>
            <a:r>
              <a:rPr lang="en-US" sz="700" i="1" dirty="0" err="1"/>
              <a:t>dispar</a:t>
            </a:r>
            <a:r>
              <a:rPr lang="en-US" sz="700" dirty="0"/>
              <a:t>) (Linnaeus) - USDA APHIS PPQ , USDA APHIS PPQ - </a:t>
            </a:r>
            <a:r>
              <a:rPr lang="en-US" sz="700" dirty="0" err="1"/>
              <a:t>Bugwood.org</a:t>
            </a:r>
            <a:r>
              <a:rPr lang="en-US" sz="700" dirty="0"/>
              <a:t>, #</a:t>
            </a:r>
            <a:r>
              <a:rPr lang="en-US" sz="700" dirty="0" smtClean="0"/>
              <a:t>2652085</a:t>
            </a:r>
            <a:endParaRPr lang="en-US" sz="700" dirty="0"/>
          </a:p>
        </p:txBody>
      </p:sp>
      <p:sp>
        <p:nvSpPr>
          <p:cNvPr id="3" name="TextBox 2"/>
          <p:cNvSpPr txBox="1"/>
          <p:nvPr/>
        </p:nvSpPr>
        <p:spPr>
          <a:xfrm>
            <a:off x="4800600" y="4724400"/>
            <a:ext cx="3124200" cy="923330"/>
          </a:xfrm>
          <a:prstGeom prst="rect">
            <a:avLst/>
          </a:prstGeom>
          <a:noFill/>
        </p:spPr>
        <p:txBody>
          <a:bodyPr wrap="square" rtlCol="0">
            <a:spAutoFit/>
          </a:bodyPr>
          <a:lstStyle/>
          <a:p>
            <a:pPr algn="ctr"/>
            <a:r>
              <a:rPr lang="en-US" dirty="0" smtClean="0"/>
              <a:t>Female Asian gypsy moth (left) versus female European gypsy moth (right)</a:t>
            </a:r>
            <a:endParaRPr lang="en-US" dirty="0"/>
          </a:p>
        </p:txBody>
      </p:sp>
      <p:pic>
        <p:nvPicPr>
          <p:cNvPr id="4" name="Picture 3"/>
          <p:cNvPicPr>
            <a:picLocks noChangeAspect="1"/>
          </p:cNvPicPr>
          <p:nvPr/>
        </p:nvPicPr>
        <p:blipFill rotWithShape="1">
          <a:blip r:embed="rId3"/>
          <a:srcRect b="3403"/>
          <a:stretch/>
        </p:blipFill>
        <p:spPr>
          <a:xfrm rot="5400000">
            <a:off x="722475" y="2024914"/>
            <a:ext cx="3588437" cy="2281811"/>
          </a:xfrm>
          <a:prstGeom prst="rect">
            <a:avLst/>
          </a:prstGeom>
        </p:spPr>
      </p:pic>
      <p:pic>
        <p:nvPicPr>
          <p:cNvPr id="6" name="Picture 5"/>
          <p:cNvPicPr>
            <a:picLocks noChangeAspect="1"/>
          </p:cNvPicPr>
          <p:nvPr/>
        </p:nvPicPr>
        <p:blipFill rotWithShape="1">
          <a:blip r:embed="rId4"/>
          <a:srcRect b="5596"/>
          <a:stretch/>
        </p:blipFill>
        <p:spPr>
          <a:xfrm>
            <a:off x="4495800" y="1905001"/>
            <a:ext cx="3962400" cy="2480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990600" y="5029200"/>
            <a:ext cx="3124200" cy="923330"/>
          </a:xfrm>
          <a:prstGeom prst="rect">
            <a:avLst/>
          </a:prstGeom>
          <a:noFill/>
        </p:spPr>
        <p:txBody>
          <a:bodyPr wrap="square" rtlCol="0">
            <a:spAutoFit/>
          </a:bodyPr>
          <a:lstStyle/>
          <a:p>
            <a:pPr algn="ctr"/>
            <a:r>
              <a:rPr lang="en-US" dirty="0" smtClean="0"/>
              <a:t>Male Asian gypsy moth (upper) versus female European gypsy moth (lower)</a:t>
            </a:r>
            <a:endParaRPr lang="en-US" dirty="0"/>
          </a:p>
        </p:txBody>
      </p:sp>
    </p:spTree>
    <p:extLst>
      <p:ext uri="{BB962C8B-B14F-4D97-AF65-F5344CB8AC3E}">
        <p14:creationId xmlns:p14="http://schemas.microsoft.com/office/powerpoint/2010/main" val="73331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a:t>
            </a:r>
            <a:endParaRPr lang="en-US" dirty="0"/>
          </a:p>
        </p:txBody>
      </p:sp>
      <p:sp>
        <p:nvSpPr>
          <p:cNvPr id="3" name="Content Placeholder 2"/>
          <p:cNvSpPr>
            <a:spLocks noGrp="1"/>
          </p:cNvSpPr>
          <p:nvPr>
            <p:ph idx="1"/>
          </p:nvPr>
        </p:nvSpPr>
        <p:spPr>
          <a:xfrm>
            <a:off x="4343400" y="1676400"/>
            <a:ext cx="3962400" cy="4525963"/>
          </a:xfrm>
        </p:spPr>
        <p:txBody>
          <a:bodyPr/>
          <a:lstStyle/>
          <a:p>
            <a:r>
              <a:rPr lang="en-US" dirty="0" smtClean="0"/>
              <a:t>Pupae</a:t>
            </a:r>
          </a:p>
          <a:p>
            <a:pPr lvl="1"/>
            <a:r>
              <a:rPr lang="en-US" dirty="0" smtClean="0"/>
              <a:t>Dark brown</a:t>
            </a:r>
          </a:p>
          <a:p>
            <a:pPr lvl="1"/>
            <a:r>
              <a:rPr lang="en-US" dirty="0" smtClean="0"/>
              <a:t>Male: 1.5cm in length</a:t>
            </a:r>
          </a:p>
          <a:p>
            <a:pPr lvl="1"/>
            <a:r>
              <a:rPr lang="en-US" dirty="0" smtClean="0"/>
              <a:t>Female: 3cm in length</a:t>
            </a:r>
          </a:p>
          <a:p>
            <a:pPr lvl="1"/>
            <a:endParaRPr lang="en-US" dirty="0" smtClean="0"/>
          </a:p>
        </p:txBody>
      </p:sp>
      <p:sp>
        <p:nvSpPr>
          <p:cNvPr id="5" name="TextBox 4"/>
          <p:cNvSpPr txBox="1"/>
          <p:nvPr/>
        </p:nvSpPr>
        <p:spPr>
          <a:xfrm>
            <a:off x="7166" y="6131822"/>
            <a:ext cx="5784034" cy="215444"/>
          </a:xfrm>
          <a:prstGeom prst="rect">
            <a:avLst/>
          </a:prstGeom>
          <a:noFill/>
        </p:spPr>
        <p:txBody>
          <a:bodyPr wrap="square" rtlCol="0">
            <a:spAutoFit/>
          </a:bodyPr>
          <a:lstStyle/>
          <a:p>
            <a:r>
              <a:rPr lang="en-US" sz="800" dirty="0" smtClean="0"/>
              <a:t>Image credit</a:t>
            </a:r>
            <a:r>
              <a:rPr lang="en-US" sz="800" dirty="0"/>
              <a:t>: gypsy moth (</a:t>
            </a:r>
            <a:r>
              <a:rPr lang="en-US" sz="800" i="1" dirty="0" err="1"/>
              <a:t>Lymantria</a:t>
            </a:r>
            <a:r>
              <a:rPr lang="en-US" sz="800" i="1" dirty="0"/>
              <a:t> </a:t>
            </a:r>
            <a:r>
              <a:rPr lang="en-US" sz="800" i="1" dirty="0" err="1"/>
              <a:t>dispar</a:t>
            </a:r>
            <a:r>
              <a:rPr lang="en-US" sz="800" dirty="0"/>
              <a:t>) (Linnaeus</a:t>
            </a:r>
            <a:r>
              <a:rPr lang="en-US" sz="800" dirty="0" smtClean="0"/>
              <a:t>) </a:t>
            </a:r>
            <a:r>
              <a:rPr lang="en-US" sz="800" dirty="0"/>
              <a:t>- USDA APHIS PPQ , USDA APHIS </a:t>
            </a:r>
            <a:r>
              <a:rPr lang="en-US" sz="800" dirty="0" smtClean="0"/>
              <a:t>PPQ</a:t>
            </a:r>
            <a:r>
              <a:rPr lang="en-US" sz="800" dirty="0"/>
              <a:t> </a:t>
            </a:r>
            <a:r>
              <a:rPr lang="en-US" sz="800" dirty="0" smtClean="0"/>
              <a:t>- </a:t>
            </a:r>
            <a:r>
              <a:rPr lang="en-US" sz="800" dirty="0" err="1" smtClean="0"/>
              <a:t>Bugwood.org</a:t>
            </a:r>
            <a:r>
              <a:rPr lang="en-US" sz="800" dirty="0" smtClean="0"/>
              <a:t>, #</a:t>
            </a:r>
            <a:r>
              <a:rPr lang="en-US" sz="800" dirty="0"/>
              <a:t>2652067</a:t>
            </a:r>
            <a:r>
              <a:rPr lang="en-US" sz="800" dirty="0" smtClean="0"/>
              <a:t> </a:t>
            </a:r>
          </a:p>
        </p:txBody>
      </p:sp>
      <p:pic>
        <p:nvPicPr>
          <p:cNvPr id="4" name="Picture 3"/>
          <p:cNvPicPr>
            <a:picLocks noChangeAspect="1"/>
          </p:cNvPicPr>
          <p:nvPr/>
        </p:nvPicPr>
        <p:blipFill rotWithShape="1">
          <a:blip r:embed="rId3"/>
          <a:srcRect l="18938"/>
          <a:stretch/>
        </p:blipFill>
        <p:spPr>
          <a:xfrm>
            <a:off x="990600" y="1676400"/>
            <a:ext cx="2743200" cy="3817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7247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example">
  <a:themeElements>
    <a:clrScheme name="Custom 1">
      <a:dk1>
        <a:srgbClr val="FFFFFF"/>
      </a:dk1>
      <a:lt1>
        <a:sysClr val="window" lastClr="FFFFFF"/>
      </a:lt1>
      <a:dk2>
        <a:srgbClr val="FFFFFF"/>
      </a:dk2>
      <a:lt2>
        <a:srgbClr val="FFFFFF"/>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rotect US PP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UF ppt template</Template>
  <TotalTime>43721</TotalTime>
  <Words>3897</Words>
  <Application>Microsoft Office PowerPoint</Application>
  <PresentationFormat>On-screen Show (4:3)</PresentationFormat>
  <Paragraphs>290</Paragraphs>
  <Slides>25</Slides>
  <Notes>22</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25</vt:i4>
      </vt:variant>
    </vt:vector>
  </HeadingPairs>
  <TitlesOfParts>
    <vt:vector size="34" baseType="lpstr">
      <vt:lpstr>ＭＳ Ｐゴシック</vt:lpstr>
      <vt:lpstr>Arial</vt:lpstr>
      <vt:lpstr>Calibri</vt:lpstr>
      <vt:lpstr>template example</vt:lpstr>
      <vt:lpstr>1_template example</vt:lpstr>
      <vt:lpstr>2_template example</vt:lpstr>
      <vt:lpstr>3_template example</vt:lpstr>
      <vt:lpstr>Custom Design</vt:lpstr>
      <vt:lpstr>Protect US PP 4</vt:lpstr>
      <vt:lpstr>Asian Gypsy Moth Lymantria dispar asiatica </vt:lpstr>
      <vt:lpstr>Asian Gypsy Moth</vt:lpstr>
      <vt:lpstr>Global Distribution of the Gypsy Moth</vt:lpstr>
      <vt:lpstr>Global Distribution of the Asian Gypsy Moth</vt:lpstr>
      <vt:lpstr>Pest of Deciduous Trees  </vt:lpstr>
      <vt:lpstr>Damage </vt:lpstr>
      <vt:lpstr>Identification </vt:lpstr>
      <vt:lpstr>Lookalikes - Adults</vt:lpstr>
      <vt:lpstr>Identification </vt:lpstr>
      <vt:lpstr>Identification </vt:lpstr>
      <vt:lpstr>Identification </vt:lpstr>
      <vt:lpstr>Life cycle</vt:lpstr>
      <vt:lpstr>Monitoring </vt:lpstr>
      <vt:lpstr>Chemical Control</vt:lpstr>
      <vt:lpstr>Biological Control</vt:lpstr>
      <vt:lpstr>Cultural Control</vt:lpstr>
      <vt:lpstr>Suspect Sample Submissions</vt:lpstr>
      <vt:lpstr>Communications</vt:lpstr>
      <vt:lpstr>Author and Publication Dates</vt:lpstr>
      <vt:lpstr>Reviewers</vt:lpstr>
      <vt:lpstr>PowerPoint Presentation</vt:lpstr>
      <vt:lpstr>Our Partners</vt:lpstr>
      <vt:lpstr>References</vt:lpstr>
      <vt:lpstr>References</vt:lpstr>
      <vt:lpstr>References</vt:lpstr>
    </vt:vector>
  </TitlesOfParts>
  <Company>UF/IFAS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CARR,JENNIFER C</cp:lastModifiedBy>
  <cp:revision>2599</cp:revision>
  <dcterms:created xsi:type="dcterms:W3CDTF">2011-05-04T16:26:50Z</dcterms:created>
  <dcterms:modified xsi:type="dcterms:W3CDTF">2017-01-30T20:41:27Z</dcterms:modified>
</cp:coreProperties>
</file>