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6" r:id="rId3"/>
    <p:sldId id="262" r:id="rId4"/>
    <p:sldId id="260" r:id="rId5"/>
    <p:sldId id="264" r:id="rId6"/>
    <p:sldId id="266" r:id="rId7"/>
    <p:sldId id="271" r:id="rId8"/>
    <p:sldId id="280" r:id="rId9"/>
    <p:sldId id="283" r:id="rId10"/>
    <p:sldId id="272" r:id="rId11"/>
    <p:sldId id="281" r:id="rId12"/>
    <p:sldId id="284" r:id="rId13"/>
    <p:sldId id="270" r:id="rId14"/>
    <p:sldId id="282" r:id="rId15"/>
    <p:sldId id="285" r:id="rId16"/>
    <p:sldId id="274" r:id="rId17"/>
    <p:sldId id="276" r:id="rId18"/>
    <p:sldId id="277" r:id="rId19"/>
    <p:sldId id="290" r:id="rId20"/>
    <p:sldId id="287" r:id="rId21"/>
    <p:sldId id="288" r:id="rId22"/>
    <p:sldId id="28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86" autoAdjust="0"/>
  </p:normalViewPr>
  <p:slideViewPr>
    <p:cSldViewPr>
      <p:cViewPr varScale="1">
        <p:scale>
          <a:sx n="99" d="100"/>
          <a:sy n="99" d="100"/>
        </p:scale>
        <p:origin x="-1962" y="-84"/>
      </p:cViewPr>
      <p:guideLst>
        <p:guide orient="horz" pos="2160"/>
        <p:guide pos="27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E21FD2C-8ED4-4A61-ACA8-3E91DBE0D30E}" type="datetimeFigureOut">
              <a:rPr lang="en-US"/>
              <a:pPr>
                <a:defRPr/>
              </a:pPr>
              <a:t>4/5/2015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394ADC-FF55-4B68-A1A0-BF72F1DFD2C2}" type="slidenum">
              <a:rPr lang="en-US"/>
              <a:pPr>
                <a:defRPr/>
              </a:pPr>
              <a:t>‹#›</a:t>
            </a:fld>
            <a:endParaRPr lang="en-US" dirty="0"/>
          </a:p>
        </p:txBody>
      </p:sp>
    </p:spTree>
    <p:extLst>
      <p:ext uri="{BB962C8B-B14F-4D97-AF65-F5344CB8AC3E}">
        <p14:creationId xmlns:p14="http://schemas.microsoft.com/office/powerpoint/2010/main" val="2704027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Slugs belong to the phylum Mollusca, which includes organisms such as snails, squids, octopi, and cuttlefish.  They are essentially snails without a visible shell.  Snails are dependent on calcium-rich environments because they have to build their shell.  Because slugs do not have a shell, they are able to exploit a wider range of habitats.  In addition, being without a shell can also help with maneuverability and burrowing.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However, because they do not have shells, they are nocturnal and prefer sheltered areas so as to conserve moisture.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They move using a “foot” which secretes mucus to help them move.  This mucus dries to become a “slime trail” which is a sign of their presence.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slugs are serious garden pests, while others are only occasional pests.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Capinera, J. L., J. White and G. Bernon. 2011. Terrestrial Slugs of Florida (Gastropoda: Stylommatophora). EENY-493 (IN891). Entomology and Nematology. Florida Cooperative Extension Service. University of Florida IFAS. Accessed March  6</a:t>
            </a:r>
            <a:r>
              <a:rPr lang="en-US" baseline="30000" dirty="0" smtClean="0"/>
              <a:t>th</a:t>
            </a:r>
            <a:r>
              <a:rPr lang="en-US" dirty="0" smtClean="0"/>
              <a:t>, 2014. </a:t>
            </a:r>
          </a:p>
          <a:p>
            <a:pPr eaLnBrk="1" fontAlgn="auto" hangingPunct="1">
              <a:spcBef>
                <a:spcPts val="0"/>
              </a:spcBef>
              <a:spcAft>
                <a:spcPts val="0"/>
              </a:spcAft>
              <a:defRPr/>
            </a:pPr>
            <a:r>
              <a:rPr lang="en-US" dirty="0" smtClean="0"/>
              <a:t>	http://edis.ifas.ufl.edu/in891</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Flint, M.L.  2009. UC Statewide IPM Program, Davis/Entomology, UC Davis; and C. A. Wilen, UC Statewide IPM Program, San Diego Co.  Accessed 6/6/2014-</a:t>
            </a:r>
          </a:p>
          <a:p>
            <a:pPr eaLnBrk="1" fontAlgn="auto" hangingPunct="1">
              <a:spcBef>
                <a:spcPts val="0"/>
              </a:spcBef>
              <a:spcAft>
                <a:spcPts val="0"/>
              </a:spcAft>
              <a:defRPr/>
            </a:pPr>
            <a:r>
              <a:rPr lang="en-US" dirty="0" smtClean="0"/>
              <a:t>	http://www.ipm.ucdavis.edu/PMG/PESTNOTES/pn7427.html</a:t>
            </a:r>
          </a:p>
          <a:p>
            <a:pPr eaLnBrk="1" fontAlgn="auto" hangingPunct="1">
              <a:spcBef>
                <a:spcPts val="0"/>
              </a:spcBef>
              <a:spcAft>
                <a:spcPts val="0"/>
              </a:spcAft>
              <a:defRPr/>
            </a:pPr>
            <a:endParaRPr lang="en-US" dirty="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E86639-A146-406A-82C3-57517382D793}"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Sloan’s slug is found in the Caribbean Islands (Bahamas, Barbados, Bermuda, Cuba, Dominica, Dominican Republic, Grand Cayman, Guadeloupe, Jamaica, St. Lucia and St. Vincent).</a:t>
            </a:r>
          </a:p>
          <a:p>
            <a:pPr eaLnBrk="1" hangingPunct="1">
              <a:spcBef>
                <a:spcPct val="0"/>
              </a:spcBef>
            </a:pPr>
            <a:endParaRPr lang="en-US" altLang="en-US" smtClean="0"/>
          </a:p>
          <a:p>
            <a:pPr eaLnBrk="1" hangingPunct="1">
              <a:spcBef>
                <a:spcPct val="0"/>
              </a:spcBef>
            </a:pPr>
            <a:r>
              <a:rPr lang="en-US" altLang="en-US" smtClean="0"/>
              <a:t>It can also be found in Central and South America (Columbia, Honduras, and Nicaragua).   </a:t>
            </a:r>
          </a:p>
          <a:p>
            <a:pPr eaLnBrk="1" hangingPunct="1">
              <a:spcBef>
                <a:spcPct val="0"/>
              </a:spcBef>
            </a:pPr>
            <a:endParaRPr lang="en-US" altLang="en-US" smtClean="0"/>
          </a:p>
          <a:p>
            <a:pPr eaLnBrk="1" hangingPunct="1">
              <a:spcBef>
                <a:spcPct val="0"/>
              </a:spcBef>
            </a:pPr>
            <a:r>
              <a:rPr lang="en-US" altLang="en-US" smtClean="0"/>
              <a:t>It has been reported in Florida at least one time, though there are no official records of it according to the Florida Department of Agriculture and Consumer Services, Division of Plant Industry.  As such, it is not considered to be established here.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smtClean="0"/>
          </a:p>
          <a:p>
            <a:pPr eaLnBrk="1" hangingPunct="1">
              <a:spcBef>
                <a:spcPct val="0"/>
              </a:spcBef>
            </a:pPr>
            <a:r>
              <a:rPr lang="en-US" altLang="en-US" smtClean="0"/>
              <a:t>Stocks, Ian. Florida Department of Agriculture and Consumer Services, Division of Plant Industry.  Personal Communication.  </a:t>
            </a:r>
          </a:p>
          <a:p>
            <a:pPr eaLnBrk="1" hangingPunct="1">
              <a:spcBef>
                <a:spcPct val="0"/>
              </a:spcBef>
            </a:pPr>
            <a:r>
              <a:rPr lang="en-US" altLang="en-US" smtClean="0"/>
              <a:t>  </a:t>
            </a:r>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125963-D0A9-4E84-9CE5-E7049816D139}"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hosts list of this pest includes the following:</a:t>
            </a:r>
          </a:p>
          <a:p>
            <a:pPr eaLnBrk="1" hangingPunct="1">
              <a:spcBef>
                <a:spcPct val="0"/>
              </a:spcBef>
            </a:pPr>
            <a:endParaRPr lang="en-US" altLang="en-US" smtClean="0"/>
          </a:p>
          <a:p>
            <a:pPr eaLnBrk="1" hangingPunct="1">
              <a:spcBef>
                <a:spcPct val="0"/>
              </a:spcBef>
            </a:pPr>
            <a:r>
              <a:rPr lang="en-US" altLang="en-US" i="1" smtClean="0"/>
              <a:t>Arachis </a:t>
            </a:r>
            <a:r>
              <a:rPr lang="en-US" altLang="en-US" smtClean="0"/>
              <a:t>spp. (peanut)</a:t>
            </a:r>
          </a:p>
          <a:p>
            <a:pPr eaLnBrk="1" hangingPunct="1">
              <a:spcBef>
                <a:spcPct val="0"/>
              </a:spcBef>
            </a:pPr>
            <a:r>
              <a:rPr lang="en-US" altLang="en-US" i="1" smtClean="0"/>
              <a:t>Bougainvillea</a:t>
            </a:r>
            <a:r>
              <a:rPr lang="en-US" altLang="en-US" smtClean="0"/>
              <a:t> spp. (bougainvillea)</a:t>
            </a:r>
          </a:p>
          <a:p>
            <a:pPr eaLnBrk="1" hangingPunct="1">
              <a:spcBef>
                <a:spcPct val="0"/>
              </a:spcBef>
            </a:pPr>
            <a:r>
              <a:rPr lang="en-US" altLang="en-US" i="1" smtClean="0"/>
              <a:t>Brassica oleracea </a:t>
            </a:r>
            <a:r>
              <a:rPr lang="en-US" altLang="en-US" smtClean="0"/>
              <a:t>(broccoli, cabbage, cauliflower)</a:t>
            </a:r>
          </a:p>
          <a:p>
            <a:pPr eaLnBrk="1" hangingPunct="1">
              <a:spcBef>
                <a:spcPct val="0"/>
              </a:spcBef>
            </a:pPr>
            <a:r>
              <a:rPr lang="en-US" altLang="en-US" i="1" smtClean="0"/>
              <a:t>Carica papaya </a:t>
            </a:r>
            <a:r>
              <a:rPr lang="en-US" altLang="en-US" smtClean="0"/>
              <a:t>(papaya)</a:t>
            </a:r>
          </a:p>
          <a:p>
            <a:pPr eaLnBrk="1" hangingPunct="1">
              <a:spcBef>
                <a:spcPct val="0"/>
              </a:spcBef>
            </a:pPr>
            <a:r>
              <a:rPr lang="en-US" altLang="en-US" i="1" smtClean="0"/>
              <a:t>Citrus </a:t>
            </a:r>
            <a:r>
              <a:rPr lang="en-US" altLang="en-US" smtClean="0"/>
              <a:t>spp. (citrus)</a:t>
            </a:r>
          </a:p>
          <a:p>
            <a:pPr eaLnBrk="1" hangingPunct="1">
              <a:spcBef>
                <a:spcPct val="0"/>
              </a:spcBef>
            </a:pPr>
            <a:r>
              <a:rPr lang="en-US" altLang="en-US" i="1" smtClean="0"/>
              <a:t>Colocasia esculenta </a:t>
            </a:r>
            <a:r>
              <a:rPr lang="en-US" altLang="en-US" smtClean="0"/>
              <a:t>(dasheen, eddo)</a:t>
            </a:r>
          </a:p>
          <a:p>
            <a:pPr eaLnBrk="1" hangingPunct="1">
              <a:spcBef>
                <a:spcPct val="0"/>
              </a:spcBef>
            </a:pPr>
            <a:r>
              <a:rPr lang="en-US" altLang="en-US" i="1" smtClean="0"/>
              <a:t>Datura</a:t>
            </a:r>
            <a:r>
              <a:rPr lang="en-US" altLang="en-US" smtClean="0"/>
              <a:t> spp. (Datura)</a:t>
            </a:r>
          </a:p>
          <a:p>
            <a:pPr eaLnBrk="1" hangingPunct="1">
              <a:spcBef>
                <a:spcPct val="0"/>
              </a:spcBef>
            </a:pPr>
            <a:r>
              <a:rPr lang="en-US" altLang="en-US" i="1" smtClean="0"/>
              <a:t>Daucus carota </a:t>
            </a:r>
            <a:r>
              <a:rPr lang="en-US" altLang="en-US" smtClean="0"/>
              <a:t>(carrot)</a:t>
            </a:r>
          </a:p>
          <a:p>
            <a:pPr eaLnBrk="1" hangingPunct="1">
              <a:spcBef>
                <a:spcPct val="0"/>
              </a:spcBef>
            </a:pPr>
            <a:r>
              <a:rPr lang="en-US" altLang="en-US" i="1" smtClean="0"/>
              <a:t>Dioscorea</a:t>
            </a:r>
            <a:r>
              <a:rPr lang="en-US" altLang="en-US" smtClean="0"/>
              <a:t> spp. (yam)</a:t>
            </a:r>
          </a:p>
          <a:p>
            <a:pPr eaLnBrk="1" hangingPunct="1">
              <a:spcBef>
                <a:spcPct val="0"/>
              </a:spcBef>
            </a:pPr>
            <a:r>
              <a:rPr lang="en-US" altLang="en-US" i="1" smtClean="0"/>
              <a:t>Gardenia</a:t>
            </a:r>
            <a:r>
              <a:rPr lang="en-US" altLang="en-US" smtClean="0"/>
              <a:t> spp. (Gardenia)</a:t>
            </a:r>
          </a:p>
          <a:p>
            <a:pPr eaLnBrk="1" hangingPunct="1">
              <a:spcBef>
                <a:spcPct val="0"/>
              </a:spcBef>
            </a:pPr>
            <a:r>
              <a:rPr lang="en-US" altLang="en-US" i="1" smtClean="0"/>
              <a:t>Hibiscus</a:t>
            </a:r>
            <a:r>
              <a:rPr lang="en-US" altLang="en-US" smtClean="0"/>
              <a:t> spp. (hibiscus)</a:t>
            </a:r>
          </a:p>
          <a:p>
            <a:pPr eaLnBrk="1" hangingPunct="1">
              <a:spcBef>
                <a:spcPct val="0"/>
              </a:spcBef>
            </a:pPr>
            <a:r>
              <a:rPr lang="en-US" altLang="en-US" i="1" smtClean="0"/>
              <a:t>Ipomoea batatas </a:t>
            </a:r>
            <a:r>
              <a:rPr lang="en-US" altLang="en-US" smtClean="0"/>
              <a:t>(sweet potato)</a:t>
            </a:r>
          </a:p>
          <a:p>
            <a:pPr eaLnBrk="1" hangingPunct="1">
              <a:spcBef>
                <a:spcPct val="0"/>
              </a:spcBef>
            </a:pPr>
            <a:r>
              <a:rPr lang="en-US" altLang="en-US" i="1" smtClean="0"/>
              <a:t>Lactuca sativa </a:t>
            </a:r>
            <a:r>
              <a:rPr lang="en-US" altLang="en-US" smtClean="0"/>
              <a:t>(lettuce)</a:t>
            </a:r>
          </a:p>
          <a:p>
            <a:pPr eaLnBrk="1" hangingPunct="1">
              <a:spcBef>
                <a:spcPct val="0"/>
              </a:spcBef>
            </a:pPr>
            <a:r>
              <a:rPr lang="en-US" altLang="en-US" i="1" smtClean="0"/>
              <a:t>Lycopersicon esculentum </a:t>
            </a:r>
            <a:r>
              <a:rPr lang="en-US" altLang="en-US" smtClean="0"/>
              <a:t>(tomato)</a:t>
            </a:r>
          </a:p>
          <a:p>
            <a:pPr eaLnBrk="1" hangingPunct="1">
              <a:spcBef>
                <a:spcPct val="0"/>
              </a:spcBef>
            </a:pPr>
            <a:r>
              <a:rPr lang="en-US" altLang="en-US" i="1" smtClean="0"/>
              <a:t>Musa </a:t>
            </a:r>
            <a:r>
              <a:rPr lang="en-US" altLang="en-US" smtClean="0"/>
              <a:t>spp. (banana)</a:t>
            </a:r>
          </a:p>
          <a:p>
            <a:pPr eaLnBrk="1" hangingPunct="1">
              <a:spcBef>
                <a:spcPct val="0"/>
              </a:spcBef>
            </a:pPr>
            <a:r>
              <a:rPr lang="en-US" altLang="en-US" i="1" smtClean="0"/>
              <a:t>Phaseolus</a:t>
            </a:r>
            <a:r>
              <a:rPr lang="en-US" altLang="en-US" smtClean="0"/>
              <a:t> spp. (bean)</a:t>
            </a:r>
          </a:p>
          <a:p>
            <a:pPr eaLnBrk="1" hangingPunct="1">
              <a:spcBef>
                <a:spcPct val="0"/>
              </a:spcBef>
            </a:pPr>
            <a:r>
              <a:rPr lang="en-US" altLang="en-US" i="1" smtClean="0"/>
              <a:t>Piper</a:t>
            </a:r>
            <a:r>
              <a:rPr lang="en-US" altLang="en-US" smtClean="0"/>
              <a:t> spp. (pepper)</a:t>
            </a:r>
          </a:p>
          <a:p>
            <a:pPr eaLnBrk="1" hangingPunct="1">
              <a:spcBef>
                <a:spcPct val="0"/>
              </a:spcBef>
            </a:pPr>
            <a:r>
              <a:rPr lang="en-US" altLang="en-US" i="1" smtClean="0"/>
              <a:t>Plantago</a:t>
            </a:r>
            <a:r>
              <a:rPr lang="en-US" altLang="en-US" smtClean="0"/>
              <a:t> spp. (plantain)</a:t>
            </a:r>
          </a:p>
          <a:p>
            <a:pPr eaLnBrk="1" hangingPunct="1">
              <a:spcBef>
                <a:spcPct val="0"/>
              </a:spcBef>
            </a:pPr>
            <a:r>
              <a:rPr lang="en-US" altLang="en-US" i="1" smtClean="0"/>
              <a:t>Pisum</a:t>
            </a:r>
            <a:r>
              <a:rPr lang="en-US" altLang="en-US" smtClean="0"/>
              <a:t> spp. (pea)</a:t>
            </a:r>
          </a:p>
          <a:p>
            <a:pPr eaLnBrk="1" hangingPunct="1">
              <a:spcBef>
                <a:spcPct val="0"/>
              </a:spcBef>
            </a:pPr>
            <a:r>
              <a:rPr lang="en-US" altLang="en-US" i="1" smtClean="0"/>
              <a:t>Solanum melongena </a:t>
            </a:r>
            <a:r>
              <a:rPr lang="en-US" altLang="en-US" smtClean="0"/>
              <a:t>(eggplant)</a:t>
            </a:r>
          </a:p>
          <a:p>
            <a:pPr eaLnBrk="1" hangingPunct="1">
              <a:spcBef>
                <a:spcPct val="0"/>
              </a:spcBef>
            </a:pPr>
            <a:r>
              <a:rPr lang="en-US" altLang="en-US" i="1" smtClean="0"/>
              <a:t>Spinacia oleracea </a:t>
            </a:r>
            <a:r>
              <a:rPr lang="en-US" altLang="en-US" smtClean="0"/>
              <a:t>(spinach)</a:t>
            </a:r>
          </a:p>
          <a:p>
            <a:pPr eaLnBrk="1" hangingPunct="1">
              <a:spcBef>
                <a:spcPct val="0"/>
              </a:spcBef>
            </a:pPr>
            <a:r>
              <a:rPr lang="en-US" altLang="en-US" i="1" smtClean="0"/>
              <a:t>Xanthosoma</a:t>
            </a:r>
            <a:r>
              <a:rPr lang="en-US" altLang="en-US" smtClean="0"/>
              <a:t> spp. (tannia) </a:t>
            </a:r>
          </a:p>
          <a:p>
            <a:pPr eaLnBrk="1" hangingPunct="1">
              <a:spcBef>
                <a:spcPct val="0"/>
              </a:spcBef>
            </a:pPr>
            <a:endParaRPr lang="en-US" altLang="en-US" smtClean="0"/>
          </a:p>
          <a:p>
            <a:pPr eaLnBrk="1" hangingPunct="1">
              <a:spcBef>
                <a:spcPct val="0"/>
              </a:spcBef>
            </a:pPr>
            <a:r>
              <a:rPr lang="en-US" altLang="en-US" smtClean="0"/>
              <a:t>Orchids have also been noted as a host.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6737CBE-D154-487C-A026-1DC25FC634BE}"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appearance Florida leatherleaf (</a:t>
            </a:r>
            <a:r>
              <a:rPr lang="en-US" altLang="en-US" i="1" smtClean="0"/>
              <a:t>Leidyula floridana) </a:t>
            </a:r>
            <a:r>
              <a:rPr lang="en-US" altLang="en-US" smtClean="0"/>
              <a:t>is highly variable.  It can be tan mottled with brown and black spots on the dorsal surface.  Sometimes these spots may come together to form two lines extending along the midline.   The most consistent character, however, is the whitish line running down the midline. The adults are 120 mm in length.   </a:t>
            </a:r>
          </a:p>
          <a:p>
            <a:pPr eaLnBrk="1" hangingPunct="1">
              <a:spcBef>
                <a:spcPct val="0"/>
              </a:spcBef>
            </a:pPr>
            <a:endParaRPr lang="en-US" altLang="en-US" smtClean="0"/>
          </a:p>
          <a:p>
            <a:pPr eaLnBrk="1" hangingPunct="1">
              <a:spcBef>
                <a:spcPct val="0"/>
              </a:spcBef>
            </a:pPr>
            <a:r>
              <a:rPr lang="en-US" altLang="en-US" smtClean="0"/>
              <a:t>It is also found in the literature as </a:t>
            </a:r>
            <a:r>
              <a:rPr lang="en-US" altLang="en-US" i="1" smtClean="0"/>
              <a:t>Veronicella floridana </a:t>
            </a:r>
            <a:r>
              <a:rPr lang="en-US" altLang="en-US" smtClean="0"/>
              <a:t>or </a:t>
            </a:r>
            <a:r>
              <a:rPr lang="en-US" altLang="en-US" i="1" smtClean="0"/>
              <a:t>Vaginulus floridanus</a:t>
            </a:r>
            <a:r>
              <a:rPr lang="en-US" altLang="en-US" smtClean="0"/>
              <a:t> , though these are no longer valid scientific names. </a:t>
            </a:r>
          </a:p>
          <a:p>
            <a:pPr eaLnBrk="1" hangingPunct="1">
              <a:spcBef>
                <a:spcPct val="0"/>
              </a:spcBef>
            </a:pPr>
            <a:endParaRPr lang="en-US" altLang="en-US" smtClean="0"/>
          </a:p>
          <a:p>
            <a:pPr eaLnBrk="1" hangingPunct="1">
              <a:spcBef>
                <a:spcPct val="0"/>
              </a:spcBef>
            </a:pPr>
            <a:r>
              <a:rPr lang="en-US" altLang="en-US" smtClean="0"/>
              <a:t>This is one of the most common slugs found in Florida. </a:t>
            </a:r>
          </a:p>
          <a:p>
            <a:pPr eaLnBrk="1" hangingPunct="1">
              <a:spcBef>
                <a:spcPct val="0"/>
              </a:spcBef>
            </a:pPr>
            <a:endParaRPr lang="en-US" altLang="en-US" smtClean="0"/>
          </a:p>
          <a:p>
            <a:pPr eaLnBrk="1" hangingPunct="1">
              <a:spcBef>
                <a:spcPct val="0"/>
              </a:spcBef>
            </a:pPr>
            <a:r>
              <a:rPr lang="en-US" altLang="en-US" smtClean="0"/>
              <a:t>Because differentiation between the species in the family usually requires dissection of the genitalia of mature species, it is recommended that all suspected </a:t>
            </a:r>
            <a:r>
              <a:rPr lang="en-US" altLang="en-US" i="1" smtClean="0"/>
              <a:t>Veronicella </a:t>
            </a:r>
            <a:r>
              <a:rPr lang="en-US" altLang="en-US" smtClean="0"/>
              <a:t>species be sent to taxonomic experts for identification through both morphological and molecular methods.    </a:t>
            </a:r>
          </a:p>
          <a:p>
            <a:pPr eaLnBrk="1" hangingPunct="1">
              <a:spcBef>
                <a:spcPct val="0"/>
              </a:spcBef>
            </a:pPr>
            <a:endParaRPr lang="en-US" altLang="en-US" smtClean="0"/>
          </a:p>
          <a:p>
            <a:pPr eaLnBrk="1" hangingPunct="1">
              <a:spcBef>
                <a:spcPct val="0"/>
              </a:spcBef>
            </a:pPr>
            <a:r>
              <a:rPr lang="en-US" altLang="en-US" smtClean="0"/>
              <a:t>This slug is also nocturnal and hides under wood and in crevices and under stones during the day.  It is oviparous.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Baker, H.B. 1925.  North American Veronicellidae. Proceedings of the Academy of Natural Sciences of Philadelphia, Vol. 77, pp.157-184</a:t>
            </a:r>
          </a:p>
          <a:p>
            <a:pPr eaLnBrk="1" hangingPunct="1">
              <a:spcBef>
                <a:spcPct val="0"/>
              </a:spcBef>
            </a:pPr>
            <a:endParaRPr lang="en-US" altLang="en-US" smtClean="0"/>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Pilsbry, H.A. 1948.  Land Mollusca of North America (North of Mexico). Wickersham Printing Company, Lancaster Pennsylvania.  </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0DF37-A0E2-42E4-9A69-A98D34847140}"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slug is found in Florida, Alabama, Louisiana, and Texas.</a:t>
            </a:r>
          </a:p>
          <a:p>
            <a:pPr eaLnBrk="1" hangingPunct="1">
              <a:spcBef>
                <a:spcPct val="0"/>
              </a:spcBef>
            </a:pPr>
            <a:endParaRPr lang="en-US" altLang="en-US" smtClean="0"/>
          </a:p>
          <a:p>
            <a:pPr eaLnBrk="1" hangingPunct="1">
              <a:spcBef>
                <a:spcPct val="0"/>
              </a:spcBef>
            </a:pPr>
            <a:r>
              <a:rPr lang="en-US" altLang="en-US" smtClean="0"/>
              <a:t>It has apparently also been collected from Cuba, the Bahamas, and Jamaica.</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Baker, H.B. 1925.  North American Veronicellidae. Proceedings of the Academy of Natural Sciences of Philadelphia, Vol. 77, pp.157-184</a:t>
            </a:r>
          </a:p>
          <a:p>
            <a:pPr eaLnBrk="1" hangingPunct="1">
              <a:spcBef>
                <a:spcPct val="0"/>
              </a:spcBef>
            </a:pPr>
            <a:endParaRPr lang="en-US" altLang="en-US" smtClean="0"/>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567179-9FE9-4047-AF31-A3B5DBD26687}"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Though an exact host list has not been established for this species, it has been reported to be a pest of potatoes, beans, tomatoes and ornamental plants.  It also feeds on many weed species. </a:t>
            </a:r>
          </a:p>
          <a:p>
            <a:pPr eaLnBrk="1" hangingPunct="1">
              <a:spcBef>
                <a:spcPct val="0"/>
              </a:spcBef>
            </a:pPr>
            <a:endParaRPr lang="en-US" altLang="en-US" smtClean="0"/>
          </a:p>
          <a:p>
            <a:pPr eaLnBrk="1" hangingPunct="1">
              <a:spcBef>
                <a:spcPct val="0"/>
              </a:spcBef>
            </a:pPr>
            <a:r>
              <a:rPr lang="en-US" altLang="en-US" smtClean="0"/>
              <a:t>There has been no serious crop damage reported from this species in Florida even though they are known to feed on crop plants and ornamentals.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 </a:t>
            </a:r>
          </a:p>
          <a:p>
            <a:pPr eaLnBrk="1" hangingPunct="1">
              <a:spcBef>
                <a:spcPct val="0"/>
              </a:spcBef>
            </a:pPr>
            <a:endParaRPr lang="en-US" altLang="en-US" smtClean="0"/>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Capinera, J. L., Department of Entomology and Nematology, personal communication</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DA1497-731B-47F5-B5DD-049A238E5DA1}"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Most species of slugs are hermaphroditic (having both functional male and female reproductive structures).  This means that some species can inseminate either another mate or even themselves.    </a:t>
            </a:r>
          </a:p>
          <a:p>
            <a:pPr eaLnBrk="1" hangingPunct="1">
              <a:spcBef>
                <a:spcPct val="0"/>
              </a:spcBef>
            </a:pPr>
            <a:endParaRPr lang="en-US" altLang="en-US" smtClean="0"/>
          </a:p>
          <a:p>
            <a:pPr eaLnBrk="1" hangingPunct="1">
              <a:spcBef>
                <a:spcPct val="0"/>
              </a:spcBef>
            </a:pPr>
            <a:r>
              <a:rPr lang="en-US" altLang="en-US" smtClean="0"/>
              <a:t>It also means that for some species it only takes one to start a population potentially making them very dangerous as an invasive species.</a:t>
            </a:r>
          </a:p>
          <a:p>
            <a:pPr eaLnBrk="1" hangingPunct="1">
              <a:spcBef>
                <a:spcPct val="0"/>
              </a:spcBef>
            </a:pPr>
            <a:endParaRPr lang="en-US" altLang="en-US" smtClean="0"/>
          </a:p>
          <a:p>
            <a:pPr eaLnBrk="1" hangingPunct="1">
              <a:spcBef>
                <a:spcPct val="0"/>
              </a:spcBef>
            </a:pPr>
            <a:r>
              <a:rPr lang="en-US" altLang="en-US" smtClean="0"/>
              <a:t>Eggs are ovoid in shape (like a chicken egg). They are translucent white and are usually laid in chains or clusters in moist soil.  Incubation period varies from average of 14 to 30 days. </a:t>
            </a:r>
          </a:p>
          <a:p>
            <a:pPr eaLnBrk="1" hangingPunct="1">
              <a:spcBef>
                <a:spcPct val="0"/>
              </a:spcBef>
            </a:pPr>
            <a:endParaRPr lang="en-US" altLang="en-US" smtClean="0"/>
          </a:p>
          <a:p>
            <a:pPr eaLnBrk="1" hangingPunct="1">
              <a:spcBef>
                <a:spcPct val="0"/>
              </a:spcBef>
            </a:pPr>
            <a:r>
              <a:rPr lang="en-US" altLang="en-US" smtClean="0"/>
              <a:t>The juveniles look similar to adults, just smaller.  Slugs can take several months to several years to mature, but during warmer conditions they develop faster and start to reproduce faster.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Yates, J.R. III.  1992.  Slugs and Snails.  Accessed 6/7/2014-	</a:t>
            </a:r>
          </a:p>
          <a:p>
            <a:pPr eaLnBrk="1" hangingPunct="1">
              <a:spcBef>
                <a:spcPct val="0"/>
              </a:spcBef>
            </a:pPr>
            <a:r>
              <a:rPr lang="en-US" altLang="en-US" smtClean="0"/>
              <a:t>	http://www.extento.hawaii.edu/kbase/urban/site/slugs.htm</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F4B808-6AE8-4E64-87E0-9F9F95E66937}"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Slugs are omnivorous, feeding on live plants and organic materials, decomposing vegetation and even fungi. </a:t>
            </a:r>
          </a:p>
          <a:p>
            <a:pPr eaLnBrk="1" hangingPunct="1">
              <a:spcBef>
                <a:spcPct val="0"/>
              </a:spcBef>
            </a:pPr>
            <a:endParaRPr lang="en-US" altLang="en-US" smtClean="0"/>
          </a:p>
          <a:p>
            <a:pPr eaLnBrk="1" hangingPunct="1">
              <a:spcBef>
                <a:spcPct val="0"/>
              </a:spcBef>
            </a:pPr>
            <a:r>
              <a:rPr lang="en-US" altLang="en-US" smtClean="0"/>
              <a:t>They cause damage by feeding on economically important crops lowering the quality and yield.   </a:t>
            </a:r>
          </a:p>
          <a:p>
            <a:pPr eaLnBrk="1" hangingPunct="1">
              <a:spcBef>
                <a:spcPct val="0"/>
              </a:spcBef>
            </a:pPr>
            <a:endParaRPr lang="en-US" altLang="en-US" smtClean="0"/>
          </a:p>
          <a:p>
            <a:pPr eaLnBrk="1" hangingPunct="1">
              <a:spcBef>
                <a:spcPct val="0"/>
              </a:spcBef>
            </a:pPr>
            <a:r>
              <a:rPr lang="en-US" altLang="en-US" smtClean="0"/>
              <a:t>When they feed on the leaves of live plants, they chew irregular holes using their rasping tongue (and can sometimes remove the whole sections of foliage).  They can also remove bark and girdle the branches of young plants. </a:t>
            </a:r>
          </a:p>
          <a:p>
            <a:pPr eaLnBrk="1" hangingPunct="1">
              <a:spcBef>
                <a:spcPct val="0"/>
              </a:spcBef>
            </a:pPr>
            <a:endParaRPr lang="en-US" altLang="en-US" smtClean="0"/>
          </a:p>
          <a:p>
            <a:pPr eaLnBrk="1" hangingPunct="1">
              <a:spcBef>
                <a:spcPct val="0"/>
              </a:spcBef>
            </a:pPr>
            <a:r>
              <a:rPr lang="en-US" altLang="en-US" smtClean="0"/>
              <a:t>Slugs can even vector parasitic nematodes like </a:t>
            </a:r>
            <a:r>
              <a:rPr lang="en-US" altLang="en-US" i="1" smtClean="0"/>
              <a:t>Angiostrongylus </a:t>
            </a:r>
            <a:r>
              <a:rPr lang="en-US" altLang="en-US" smtClean="0"/>
              <a:t>spp., which can cause long lasting brain damage or death.  The symptoms are those common to meningitis including high fever, headaches, blindness and death. Washing hands after contact with mollusks and before eating should reduce the chance of infection.  Washing snail-contaminated produce thoroughly before consumption should further reduce the chance of infection.  </a:t>
            </a:r>
          </a:p>
          <a:p>
            <a:pPr eaLnBrk="1" hangingPunct="1">
              <a:spcBef>
                <a:spcPct val="0"/>
              </a:spcBef>
            </a:pPr>
            <a:endParaRPr lang="en-US" altLang="en-US" smtClean="0"/>
          </a:p>
          <a:p>
            <a:pPr eaLnBrk="1" hangingPunct="1">
              <a:spcBef>
                <a:spcPct val="0"/>
              </a:spcBef>
            </a:pPr>
            <a:r>
              <a:rPr lang="en-US" altLang="en-US" smtClean="0"/>
              <a:t>In addition to the agricultural threat that might arise, these slugs could feed on rare and endangered native plants.  In sufficiently large numbers, these slugs could also alter nutrient cycling in an area.  With enough damage, slugs could deter tourism to a region that is known for its plant life and even affect the animals that rely on that plant life.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 </a:t>
            </a:r>
          </a:p>
          <a:p>
            <a:pPr eaLnBrk="1" hangingPunct="1">
              <a:spcBef>
                <a:spcPct val="0"/>
              </a:spcBef>
            </a:pPr>
            <a:endParaRPr lang="en-US" altLang="en-US" smtClean="0"/>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Flint, M.L.  2009. UC Statewide IPM Program, Davis/Entomology, UC Davis; and C. A. Wilen, UC Statewide IPM Program, San Diego Co.  Accessed 6/6/2014-</a:t>
            </a:r>
          </a:p>
          <a:p>
            <a:pPr eaLnBrk="1" hangingPunct="1">
              <a:spcBef>
                <a:spcPct val="0"/>
              </a:spcBef>
            </a:pPr>
            <a:r>
              <a:rPr lang="en-US" altLang="en-US" smtClean="0"/>
              <a:t>	http://www.ipm.ucdavis.edu/PMG/PESTNOTES/pn7427.html</a:t>
            </a:r>
          </a:p>
          <a:p>
            <a:pPr eaLnBrk="1" hangingPunct="1">
              <a:spcBef>
                <a:spcPct val="0"/>
              </a:spcBef>
            </a:pPr>
            <a:endParaRPr lang="en-US" altLang="en-US" smtClean="0"/>
          </a:p>
          <a:p>
            <a:pPr eaLnBrk="1" hangingPunct="1">
              <a:spcBef>
                <a:spcPct val="0"/>
              </a:spcBef>
            </a:pPr>
            <a:r>
              <a:rPr lang="en-US" altLang="en-US" smtClean="0"/>
              <a:t>McDonnell, R.J., A. Hansen, T.D. Paine, and M.J. Gormally.  2007.  A Record of the Invasive Slug </a:t>
            </a:r>
            <a:r>
              <a:rPr lang="en-US" altLang="en-US" i="1" smtClean="0"/>
              <a:t>Veronicella cubensis </a:t>
            </a:r>
            <a:r>
              <a:rPr lang="en-US" altLang="en-US" smtClean="0"/>
              <a:t>(Pfeiffer, 1840) in California.  The Veliger 50(2).  </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smtClean="0"/>
          </a:p>
          <a:p>
            <a:pPr eaLnBrk="1" hangingPunct="1">
              <a:spcBef>
                <a:spcPct val="0"/>
              </a:spcBef>
            </a:pPr>
            <a:r>
              <a:rPr lang="en-US" altLang="en-US" smtClean="0"/>
              <a:t>Yates, J.R. III.  1992.  Slugs and Snails.  Accessed 6/7/2014-	</a:t>
            </a:r>
          </a:p>
          <a:p>
            <a:pPr eaLnBrk="1" hangingPunct="1">
              <a:spcBef>
                <a:spcPct val="0"/>
              </a:spcBef>
            </a:pPr>
            <a:r>
              <a:rPr lang="en-US" altLang="en-US" smtClean="0"/>
              <a:t>	http://www.extento.hawaii.edu/kbase/urban/site/slugs.htm</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833233-F36D-477A-A0E2-AAFF4E0C56CF}"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Visual inspection is the main survey method for slugs.  Look for the slime trail on the soil surface and on plants as it is usually a great indicator of the presence of slugs in general.  However, these slugs do not produce lots of slime so the trail may be faint.  If you are looking for a slime trail, it is more effective to conduct these inspections early morning  or late evening, or immediately after rainfall or irrigation.</a:t>
            </a:r>
          </a:p>
          <a:p>
            <a:pPr eaLnBrk="1" hangingPunct="1">
              <a:spcBef>
                <a:spcPct val="0"/>
              </a:spcBef>
            </a:pPr>
            <a:endParaRPr lang="en-US" altLang="en-US" smtClean="0"/>
          </a:p>
          <a:p>
            <a:pPr eaLnBrk="1" hangingPunct="1">
              <a:spcBef>
                <a:spcPct val="0"/>
              </a:spcBef>
            </a:pPr>
            <a:r>
              <a:rPr lang="en-US" altLang="en-US" smtClean="0"/>
              <a:t>Trapping is also useful especially when combined with visual inspection.  There are many different traps types available (platform traps, trap crop stations, trash traps, etc.) as well as different baits depending on your target species.  However, these traps may catch many non-target species as well. </a:t>
            </a:r>
          </a:p>
          <a:p>
            <a:pPr eaLnBrk="1" hangingPunct="1">
              <a:spcBef>
                <a:spcPct val="0"/>
              </a:spcBef>
            </a:pPr>
            <a:endParaRPr lang="en-US" altLang="en-US" smtClean="0"/>
          </a:p>
          <a:p>
            <a:pPr eaLnBrk="1" hangingPunct="1">
              <a:spcBef>
                <a:spcPct val="0"/>
              </a:spcBef>
            </a:pPr>
            <a:r>
              <a:rPr lang="en-US" altLang="en-US" smtClean="0"/>
              <a:t>Platform traps provide an artificial refuge for slugs to collect under during the heat of the day.  Simply get a square sheet of thick cardboard or wood and place it on the ground.  If needed, you can even raise the platform about an inch off the ground.  </a:t>
            </a:r>
          </a:p>
          <a:p>
            <a:pPr eaLnBrk="1" hangingPunct="1">
              <a:spcBef>
                <a:spcPct val="0"/>
              </a:spcBef>
            </a:pPr>
            <a:endParaRPr lang="en-US" altLang="en-US" smtClean="0"/>
          </a:p>
          <a:p>
            <a:pPr eaLnBrk="1" hangingPunct="1">
              <a:spcBef>
                <a:spcPct val="0"/>
              </a:spcBef>
            </a:pPr>
            <a:r>
              <a:rPr lang="en-US" altLang="en-US" smtClean="0"/>
              <a:t>Baited traps can also be used.  Place the bait inside a cup or bowl, and dig a shallow pit in the ground so that the top of the bowl or cup is even with the soil surface.  Baits can include beer, bran, a sugar water and yeast mixture, or other food types. A commercially available molluscicide can be paired with baits in traps. </a:t>
            </a:r>
          </a:p>
          <a:p>
            <a:pPr eaLnBrk="1" hangingPunct="1">
              <a:spcBef>
                <a:spcPct val="0"/>
              </a:spcBef>
            </a:pPr>
            <a:endParaRPr lang="en-US" altLang="en-US" smtClean="0"/>
          </a:p>
          <a:p>
            <a:pPr eaLnBrk="1" hangingPunct="1">
              <a:spcBef>
                <a:spcPct val="0"/>
              </a:spcBef>
            </a:pPr>
            <a:r>
              <a:rPr lang="en-US" altLang="en-US" smtClean="0"/>
              <a:t>Trap crop stations use a preferred crop planted at a site and monitored on a regular basis for the presence of slugs.</a:t>
            </a:r>
          </a:p>
          <a:p>
            <a:pPr eaLnBrk="1" hangingPunct="1">
              <a:spcBef>
                <a:spcPct val="0"/>
              </a:spcBef>
            </a:pPr>
            <a:endParaRPr lang="en-US" altLang="en-US" smtClean="0"/>
          </a:p>
          <a:p>
            <a:pPr eaLnBrk="1" hangingPunct="1">
              <a:spcBef>
                <a:spcPct val="0"/>
              </a:spcBef>
            </a:pPr>
            <a:r>
              <a:rPr lang="en-US" altLang="en-US" smtClean="0"/>
              <a:t>Trash traps use plant residues that are piled in a small hill (30cm X 30cm X 30cm).  These hills act as daytime refuges for slugs; however, if left unmonitored, they can become breeding sites instead.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2E1745-87AA-4F79-A968-F01EFB30FADD}"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There are two slugs on the CAPS Priority List that would be of particular concern to Florida should they become established here: the Cuban slug (</a:t>
            </a:r>
            <a:r>
              <a:rPr lang="en-US" altLang="en-US" i="1" smtClean="0"/>
              <a:t>Veronicella cubensis</a:t>
            </a:r>
            <a:r>
              <a:rPr lang="en-US" altLang="en-US" smtClean="0"/>
              <a:t>)</a:t>
            </a:r>
            <a:r>
              <a:rPr lang="en-US" altLang="en-US" i="1" smtClean="0"/>
              <a:t> </a:t>
            </a:r>
            <a:r>
              <a:rPr lang="en-US" altLang="en-US" smtClean="0"/>
              <a:t>and Sloan’s slug (</a:t>
            </a:r>
            <a:r>
              <a:rPr lang="en-US" altLang="en-US" i="1" smtClean="0"/>
              <a:t>Veronicella  sloanei</a:t>
            </a:r>
            <a:r>
              <a:rPr lang="en-US" altLang="en-US" smtClean="0"/>
              <a:t>).  These two species are NOT established in Florida as of June 2014.    </a:t>
            </a:r>
          </a:p>
          <a:p>
            <a:pPr eaLnBrk="1" hangingPunct="1">
              <a:spcBef>
                <a:spcPct val="0"/>
              </a:spcBef>
            </a:pPr>
            <a:endParaRPr lang="en-US" altLang="en-US" smtClean="0"/>
          </a:p>
          <a:p>
            <a:pPr eaLnBrk="1" hangingPunct="1">
              <a:spcBef>
                <a:spcPct val="0"/>
              </a:spcBef>
            </a:pPr>
            <a:r>
              <a:rPr lang="en-US" altLang="en-US" smtClean="0"/>
              <a:t>There is another species of leatherleaf slugs that is already present here in Florida, the Florida leatherleaf (</a:t>
            </a:r>
            <a:r>
              <a:rPr lang="en-US" altLang="en-US" i="1" smtClean="0"/>
              <a:t>Leidyula floridana</a:t>
            </a:r>
            <a:r>
              <a:rPr lang="en-US" altLang="en-US" smtClean="0"/>
              <a:t>), that can be confused with these two.  This slug was most probably introduced from Cuba well over a hundred years ago.  As it may be confused with the two leatherleaf slug species that are not currently in Florida, we will cover this species in this presentation as well.       </a:t>
            </a:r>
          </a:p>
          <a:p>
            <a:pPr eaLnBrk="1" hangingPunct="1">
              <a:spcBef>
                <a:spcPct val="0"/>
              </a:spcBef>
            </a:pPr>
            <a:endParaRPr lang="en-US" altLang="en-US" smtClean="0"/>
          </a:p>
          <a:p>
            <a:pPr eaLnBrk="1" hangingPunct="1">
              <a:spcBef>
                <a:spcPct val="0"/>
              </a:spcBef>
            </a:pPr>
            <a:r>
              <a:rPr lang="en-US" altLang="en-US" smtClean="0"/>
              <a:t>All three of these slugs are in the family Veronicellidae which is found in the tropical regions of South America, southern Asia, Africa, Madagascar, and islands of the Indian Ocean.  The family contains known pests of ornamental and horticultural crops and gardens.    </a:t>
            </a:r>
          </a:p>
          <a:p>
            <a:pPr eaLnBrk="1" hangingPunct="1">
              <a:spcBef>
                <a:spcPct val="0"/>
              </a:spcBef>
            </a:pPr>
            <a:endParaRPr lang="en-US" altLang="en-US" smtClean="0"/>
          </a:p>
          <a:p>
            <a:pPr eaLnBrk="1" hangingPunct="1">
              <a:spcBef>
                <a:spcPct val="0"/>
              </a:spcBef>
            </a:pPr>
            <a:r>
              <a:rPr lang="en-US" altLang="en-US" smtClean="0"/>
              <a:t>Veronicellidae are easy to distinguish from other slugs, as they are flattened with a large mantle covering the entire back with no shell.  The foot is separated from the body with a groove.  </a:t>
            </a:r>
          </a:p>
          <a:p>
            <a:pPr eaLnBrk="1" hangingPunct="1">
              <a:spcBef>
                <a:spcPct val="0"/>
              </a:spcBef>
            </a:pPr>
            <a:endParaRPr lang="en-US" altLang="en-US" smtClean="0"/>
          </a:p>
          <a:p>
            <a:pPr eaLnBrk="1" hangingPunct="1">
              <a:spcBef>
                <a:spcPct val="0"/>
              </a:spcBef>
            </a:pPr>
            <a:r>
              <a:rPr lang="en-US" altLang="en-US" smtClean="0"/>
              <a:t>However, the species are difficult to tell apart within the family.  They have similar morphologies and each species could have multiple color variations.  Sometimes dissection of  genitalia is needed for correct identification.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CAPS.  2013.  Priority List.  Accessed 6/6/2014 – </a:t>
            </a:r>
          </a:p>
          <a:p>
            <a:pPr eaLnBrk="1" hangingPunct="1">
              <a:spcBef>
                <a:spcPct val="0"/>
              </a:spcBef>
            </a:pPr>
            <a:r>
              <a:rPr lang="en-US" altLang="en-US" smtClean="0"/>
              <a:t>	https://caps.ceris.purdue.edu/guidelines/2014/apdx_d</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t>
            </a:r>
          </a:p>
          <a:p>
            <a:pPr eaLnBrk="1" hangingPunct="1">
              <a:spcBef>
                <a:spcPct val="0"/>
              </a:spcBef>
            </a:pPr>
            <a:endParaRPr lang="en-US" altLang="en-US" smtClean="0"/>
          </a:p>
          <a:p>
            <a:pPr eaLnBrk="1" hangingPunct="1">
              <a:spcBef>
                <a:spcPct val="0"/>
              </a:spcBef>
            </a:pPr>
            <a:r>
              <a:rPr lang="en-US" altLang="en-US" sz="1800" smtClean="0"/>
              <a:t>NAPIS Pest Tracker.  Leatherleaf slugs.  Accessed 6/6/2014 – </a:t>
            </a:r>
          </a:p>
          <a:p>
            <a:pPr lvl="1" eaLnBrk="1" hangingPunct="1">
              <a:spcBef>
                <a:spcPct val="0"/>
              </a:spcBef>
            </a:pPr>
            <a:r>
              <a:rPr lang="en-US" altLang="en-US" sz="1600" smtClean="0"/>
              <a:t>	https://pest.ceris.purdue.edu/pest.php?code=IGDQAWA</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490CB1-D208-4FE4-988D-8E6BD7DD0C3E}"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Cuban slug (</a:t>
            </a:r>
            <a:r>
              <a:rPr lang="en-US" altLang="en-US" i="1" smtClean="0"/>
              <a:t>Veronicella cubensis</a:t>
            </a:r>
            <a:r>
              <a:rPr lang="en-US" altLang="en-US" smtClean="0"/>
              <a:t>) can be of different shades of brown while some could also be albino. </a:t>
            </a:r>
          </a:p>
          <a:p>
            <a:pPr eaLnBrk="1" hangingPunct="1">
              <a:spcBef>
                <a:spcPct val="0"/>
              </a:spcBef>
            </a:pPr>
            <a:endParaRPr lang="en-US" altLang="en-US" smtClean="0"/>
          </a:p>
          <a:p>
            <a:pPr eaLnBrk="1" hangingPunct="1">
              <a:spcBef>
                <a:spcPct val="0"/>
              </a:spcBef>
            </a:pPr>
            <a:r>
              <a:rPr lang="en-US" altLang="en-US" smtClean="0"/>
              <a:t>They normally have two dark bands on running along either side of the midline on the dorsal side which can be solid or broken.  There may also be a pale line running down the midline of the body.  </a:t>
            </a:r>
          </a:p>
          <a:p>
            <a:pPr eaLnBrk="1" hangingPunct="1">
              <a:spcBef>
                <a:spcPct val="0"/>
              </a:spcBef>
            </a:pPr>
            <a:endParaRPr lang="en-US" altLang="en-US" smtClean="0"/>
          </a:p>
          <a:p>
            <a:pPr eaLnBrk="1" hangingPunct="1">
              <a:spcBef>
                <a:spcPct val="0"/>
              </a:spcBef>
            </a:pPr>
            <a:r>
              <a:rPr lang="en-US" altLang="en-US" smtClean="0"/>
              <a:t>The body surface itself could be smooth or granular.  This slug has distinctive bluish gray eye tentacles and there is a pale brown area around the eyespots. </a:t>
            </a:r>
          </a:p>
          <a:p>
            <a:pPr eaLnBrk="1" hangingPunct="1">
              <a:spcBef>
                <a:spcPct val="0"/>
              </a:spcBef>
            </a:pPr>
            <a:endParaRPr lang="en-US" altLang="en-US" smtClean="0"/>
          </a:p>
          <a:p>
            <a:pPr eaLnBrk="1" hangingPunct="1">
              <a:spcBef>
                <a:spcPct val="0"/>
              </a:spcBef>
            </a:pPr>
            <a:r>
              <a:rPr lang="en-US" altLang="en-US" smtClean="0"/>
              <a:t>The adult slug is about 50 to 70 mm long but some could reach up to 120 mm.  They produce clutches of varying numbers. </a:t>
            </a:r>
          </a:p>
          <a:p>
            <a:pPr eaLnBrk="1" hangingPunct="1">
              <a:spcBef>
                <a:spcPct val="0"/>
              </a:spcBef>
            </a:pPr>
            <a:r>
              <a:rPr lang="en-US" altLang="en-US" smtClean="0"/>
              <a:t> </a:t>
            </a:r>
          </a:p>
          <a:p>
            <a:pPr eaLnBrk="1" hangingPunct="1">
              <a:spcBef>
                <a:spcPct val="0"/>
              </a:spcBef>
            </a:pPr>
            <a:r>
              <a:rPr lang="en-US" altLang="en-US" smtClean="0"/>
              <a:t>It is nocturnal and prefers moist soil usually found near water bodies. The Cuban slug has been associated with the transmission of parasitic nematodes like </a:t>
            </a:r>
            <a:r>
              <a:rPr lang="en-US" altLang="en-US" i="1" smtClean="0"/>
              <a:t>Angiostrongylus </a:t>
            </a:r>
            <a:r>
              <a:rPr lang="en-US" altLang="en-US" smtClean="0"/>
              <a:t>spp.</a:t>
            </a:r>
          </a:p>
          <a:p>
            <a:pPr eaLnBrk="1" hangingPunct="1">
              <a:spcBef>
                <a:spcPct val="0"/>
              </a:spcBef>
            </a:pPr>
            <a:endParaRPr lang="en-US" altLang="en-US" smtClean="0"/>
          </a:p>
          <a:p>
            <a:pPr eaLnBrk="1" hangingPunct="1">
              <a:spcBef>
                <a:spcPct val="0"/>
              </a:spcBef>
            </a:pPr>
            <a:r>
              <a:rPr lang="en-US" altLang="en-US" smtClean="0"/>
              <a:t>Because differentiation between the species in the family usually requires dissection of the genitalia of mature species, it is recommended that all suspected </a:t>
            </a:r>
            <a:r>
              <a:rPr lang="en-US" altLang="en-US" i="1" smtClean="0"/>
              <a:t>Veronicella </a:t>
            </a:r>
            <a:r>
              <a:rPr lang="en-US" altLang="en-US" smtClean="0"/>
              <a:t>species be sent to taxonomic experts for identification through both morphological and molecular methods.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9E2FA7A-2D60-4F2E-8E56-E9B9A0B9DEB1}"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Cuban slug is found in the Caribbean (Antigua, the Bahamas, Barbados, Cuba, Dominica, Dominican Republic, Haiti, Hispaniola, Jamaica, Puerto Rico, St. Croix, St. Kitts and Nevis).</a:t>
            </a:r>
          </a:p>
          <a:p>
            <a:pPr eaLnBrk="1" hangingPunct="1">
              <a:spcBef>
                <a:spcPct val="0"/>
              </a:spcBef>
            </a:pPr>
            <a:endParaRPr lang="en-US" altLang="en-US" smtClean="0"/>
          </a:p>
          <a:p>
            <a:pPr eaLnBrk="1" hangingPunct="1">
              <a:spcBef>
                <a:spcPct val="0"/>
              </a:spcBef>
            </a:pPr>
            <a:r>
              <a:rPr lang="en-US" altLang="en-US" smtClean="0"/>
              <a:t>It has also been found in the Pacific Islands (Northern Mariana Islands, Guam, Hawaii, Olosega (Manu’a Islands), Rota, Tutulia (American Somoa), and Pohnpei (Micronesia)). </a:t>
            </a:r>
          </a:p>
          <a:p>
            <a:pPr eaLnBrk="1" hangingPunct="1">
              <a:spcBef>
                <a:spcPct val="0"/>
              </a:spcBef>
            </a:pPr>
            <a:endParaRPr lang="en-US" altLang="en-US" smtClean="0"/>
          </a:p>
          <a:p>
            <a:pPr eaLnBrk="1" hangingPunct="1">
              <a:spcBef>
                <a:spcPct val="0"/>
              </a:spcBef>
            </a:pPr>
            <a:r>
              <a:rPr lang="en-US" altLang="en-US" smtClean="0"/>
              <a:t>It has been intercepted BUT IS NOT CONSIDERED ESTBALISHED in Louisiana and Florida.   It was found is Santa Barbara County, California in 2006 (where one citation has it as being established there now).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McDonnell, R.J., T.D. Paine, and M.J. Gormally.  2009.  Slugs – A Guide to the Invasive and Native Fauna of California.  University of California Division of Agriculture and Natural Resources.  Publication 8336.  </a:t>
            </a:r>
          </a:p>
          <a:p>
            <a:pPr eaLnBrk="1" hangingPunct="1">
              <a:spcBef>
                <a:spcPct val="0"/>
              </a:spcBef>
            </a:pPr>
            <a:endParaRPr lang="en-US" altLang="en-US" smtClean="0"/>
          </a:p>
          <a:p>
            <a:pPr eaLnBrk="1" hangingPunct="1">
              <a:spcBef>
                <a:spcPct val="0"/>
              </a:spcBef>
            </a:pPr>
            <a:r>
              <a:rPr lang="en-US" altLang="en-US" smtClean="0"/>
              <a:t>McDonnell, R.J., A. Hansen, T.D. Paine, and M.J. Gormally.  2007.  A Record of the Invasive Slug </a:t>
            </a:r>
            <a:r>
              <a:rPr lang="en-US" altLang="en-US" i="1" smtClean="0"/>
              <a:t>Veronicella cubensis </a:t>
            </a:r>
            <a:r>
              <a:rPr lang="en-US" altLang="en-US" smtClean="0"/>
              <a:t>(Pfeiffer, 1840) in California.  The Veliger 50(2).  </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2ADCD5-CDC0-4925-9BF7-F95D1A65D8D3}"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host range of this pest is extensive.  </a:t>
            </a:r>
          </a:p>
          <a:p>
            <a:pPr eaLnBrk="1" hangingPunct="1">
              <a:spcBef>
                <a:spcPct val="0"/>
              </a:spcBef>
            </a:pPr>
            <a:endParaRPr lang="en-US" altLang="en-US" smtClean="0"/>
          </a:p>
          <a:p>
            <a:pPr eaLnBrk="1" hangingPunct="1">
              <a:spcBef>
                <a:spcPct val="0"/>
              </a:spcBef>
            </a:pPr>
            <a:r>
              <a:rPr lang="en-US" altLang="en-US" i="1" smtClean="0"/>
              <a:t>Annona muricata </a:t>
            </a:r>
            <a:r>
              <a:rPr lang="en-US" altLang="en-US" smtClean="0"/>
              <a:t>(sour sop)</a:t>
            </a:r>
          </a:p>
          <a:p>
            <a:pPr eaLnBrk="1" hangingPunct="1">
              <a:spcBef>
                <a:spcPct val="0"/>
              </a:spcBef>
            </a:pPr>
            <a:r>
              <a:rPr lang="en-US" altLang="en-US" i="1" smtClean="0"/>
              <a:t>Artocarpus altilis </a:t>
            </a:r>
            <a:r>
              <a:rPr lang="en-US" altLang="en-US" smtClean="0"/>
              <a:t>(breadfruit)</a:t>
            </a:r>
          </a:p>
          <a:p>
            <a:pPr eaLnBrk="1" hangingPunct="1">
              <a:spcBef>
                <a:spcPct val="0"/>
              </a:spcBef>
            </a:pPr>
            <a:r>
              <a:rPr lang="en-US" altLang="en-US" i="1" smtClean="0"/>
              <a:t>Averrhoa bilimbi</a:t>
            </a:r>
            <a:r>
              <a:rPr lang="en-US" altLang="en-US" smtClean="0"/>
              <a:t> (pickle tree)</a:t>
            </a:r>
          </a:p>
          <a:p>
            <a:pPr eaLnBrk="1" hangingPunct="1">
              <a:spcBef>
                <a:spcPct val="0"/>
              </a:spcBef>
            </a:pPr>
            <a:r>
              <a:rPr lang="en-US" altLang="en-US" i="1" smtClean="0"/>
              <a:t>Averrhoa carambola </a:t>
            </a:r>
            <a:r>
              <a:rPr lang="en-US" altLang="en-US" smtClean="0"/>
              <a:t>(star fruit)</a:t>
            </a:r>
          </a:p>
          <a:p>
            <a:pPr eaLnBrk="1" hangingPunct="1">
              <a:spcBef>
                <a:spcPct val="0"/>
              </a:spcBef>
            </a:pPr>
            <a:r>
              <a:rPr lang="en-US" altLang="en-US" i="1" smtClean="0"/>
              <a:t>Brassica</a:t>
            </a:r>
            <a:r>
              <a:rPr lang="en-US" altLang="en-US" smtClean="0"/>
              <a:t> spp. (cabbage)</a:t>
            </a:r>
          </a:p>
          <a:p>
            <a:pPr eaLnBrk="1" hangingPunct="1">
              <a:spcBef>
                <a:spcPct val="0"/>
              </a:spcBef>
            </a:pPr>
            <a:r>
              <a:rPr lang="en-US" altLang="en-US" i="1" smtClean="0"/>
              <a:t>Brugmansia</a:t>
            </a:r>
            <a:r>
              <a:rPr lang="en-US" altLang="en-US" smtClean="0"/>
              <a:t> spp. (angel trumpet)</a:t>
            </a:r>
          </a:p>
          <a:p>
            <a:pPr eaLnBrk="1" hangingPunct="1">
              <a:spcBef>
                <a:spcPct val="0"/>
              </a:spcBef>
            </a:pPr>
            <a:r>
              <a:rPr lang="en-US" altLang="en-US" i="1" smtClean="0"/>
              <a:t>Capsicum</a:t>
            </a:r>
            <a:r>
              <a:rPr lang="en-US" altLang="en-US" smtClean="0"/>
              <a:t> spp. (pepper)</a:t>
            </a:r>
          </a:p>
          <a:p>
            <a:pPr eaLnBrk="1" hangingPunct="1">
              <a:spcBef>
                <a:spcPct val="0"/>
              </a:spcBef>
            </a:pPr>
            <a:r>
              <a:rPr lang="en-US" altLang="en-US" i="1" smtClean="0"/>
              <a:t>Carica papaya </a:t>
            </a:r>
            <a:r>
              <a:rPr lang="en-US" altLang="en-US" smtClean="0"/>
              <a:t>(papaya)</a:t>
            </a:r>
          </a:p>
          <a:p>
            <a:pPr eaLnBrk="1" hangingPunct="1">
              <a:spcBef>
                <a:spcPct val="0"/>
              </a:spcBef>
            </a:pPr>
            <a:r>
              <a:rPr lang="en-US" altLang="en-US" i="1" smtClean="0"/>
              <a:t>Cecropia peltata </a:t>
            </a:r>
            <a:r>
              <a:rPr lang="en-US" altLang="en-US" smtClean="0"/>
              <a:t>(trumpet-tree)</a:t>
            </a:r>
          </a:p>
          <a:p>
            <a:pPr eaLnBrk="1" hangingPunct="1">
              <a:spcBef>
                <a:spcPct val="0"/>
              </a:spcBef>
            </a:pPr>
            <a:r>
              <a:rPr lang="en-US" altLang="en-US" i="1" smtClean="0"/>
              <a:t>Citrus </a:t>
            </a:r>
            <a:r>
              <a:rPr lang="en-US" altLang="en-US" smtClean="0"/>
              <a:t>spp. (citrus) </a:t>
            </a:r>
          </a:p>
          <a:p>
            <a:pPr eaLnBrk="1" hangingPunct="1">
              <a:spcBef>
                <a:spcPct val="0"/>
              </a:spcBef>
            </a:pPr>
            <a:r>
              <a:rPr lang="en-US" altLang="en-US" i="1" smtClean="0"/>
              <a:t>Coffea </a:t>
            </a:r>
            <a:r>
              <a:rPr lang="en-US" altLang="en-US" smtClean="0"/>
              <a:t>spp. (coffee)</a:t>
            </a:r>
          </a:p>
          <a:p>
            <a:pPr eaLnBrk="1" hangingPunct="1">
              <a:spcBef>
                <a:spcPct val="0"/>
              </a:spcBef>
            </a:pPr>
            <a:r>
              <a:rPr lang="en-US" altLang="en-US" i="1" smtClean="0"/>
              <a:t>Colocasia </a:t>
            </a:r>
            <a:r>
              <a:rPr lang="en-US" altLang="en-US" smtClean="0"/>
              <a:t>spp. (taro)</a:t>
            </a:r>
          </a:p>
          <a:p>
            <a:pPr eaLnBrk="1" hangingPunct="1">
              <a:spcBef>
                <a:spcPct val="0"/>
              </a:spcBef>
            </a:pPr>
            <a:r>
              <a:rPr lang="en-US" altLang="en-US" i="1" smtClean="0"/>
              <a:t>Crotalaria retusa </a:t>
            </a:r>
            <a:r>
              <a:rPr lang="en-US" altLang="en-US" smtClean="0"/>
              <a:t>(rattlebox)</a:t>
            </a:r>
          </a:p>
          <a:p>
            <a:pPr eaLnBrk="1" hangingPunct="1">
              <a:spcBef>
                <a:spcPct val="0"/>
              </a:spcBef>
            </a:pPr>
            <a:r>
              <a:rPr lang="en-US" altLang="en-US" i="1" smtClean="0"/>
              <a:t>Cucumis </a:t>
            </a:r>
            <a:r>
              <a:rPr lang="en-US" altLang="en-US" smtClean="0"/>
              <a:t>spp. L. (Melon)</a:t>
            </a:r>
          </a:p>
          <a:p>
            <a:pPr eaLnBrk="1" hangingPunct="1">
              <a:spcBef>
                <a:spcPct val="0"/>
              </a:spcBef>
            </a:pPr>
            <a:r>
              <a:rPr lang="en-US" altLang="en-US" i="1" smtClean="0"/>
              <a:t>Cucurbita</a:t>
            </a:r>
            <a:r>
              <a:rPr lang="en-US" altLang="en-US" smtClean="0"/>
              <a:t> spp. (pumpkin)</a:t>
            </a:r>
          </a:p>
          <a:p>
            <a:pPr eaLnBrk="1" hangingPunct="1">
              <a:spcBef>
                <a:spcPct val="0"/>
              </a:spcBef>
            </a:pPr>
            <a:r>
              <a:rPr lang="en-US" altLang="en-US" i="1" smtClean="0"/>
              <a:t>Dioscorea </a:t>
            </a:r>
            <a:r>
              <a:rPr lang="en-US" altLang="en-US" smtClean="0"/>
              <a:t>spp. (yam)</a:t>
            </a:r>
          </a:p>
          <a:p>
            <a:pPr eaLnBrk="1" hangingPunct="1">
              <a:spcBef>
                <a:spcPct val="0"/>
              </a:spcBef>
            </a:pPr>
            <a:r>
              <a:rPr lang="en-US" altLang="en-US" i="1" smtClean="0"/>
              <a:t>Eulophia alta </a:t>
            </a:r>
            <a:r>
              <a:rPr lang="en-US" altLang="en-US" smtClean="0"/>
              <a:t>(wild coco)</a:t>
            </a:r>
          </a:p>
          <a:p>
            <a:pPr eaLnBrk="1" hangingPunct="1">
              <a:spcBef>
                <a:spcPct val="0"/>
              </a:spcBef>
            </a:pPr>
            <a:r>
              <a:rPr lang="en-US" altLang="en-US" i="1" smtClean="0"/>
              <a:t>Eupatorium odoratum </a:t>
            </a:r>
            <a:r>
              <a:rPr lang="en-US" altLang="en-US" smtClean="0"/>
              <a:t>(bitterbush) </a:t>
            </a:r>
          </a:p>
          <a:p>
            <a:pPr eaLnBrk="1" hangingPunct="1">
              <a:spcBef>
                <a:spcPct val="0"/>
              </a:spcBef>
            </a:pPr>
            <a:r>
              <a:rPr lang="en-US" altLang="en-US" i="1" smtClean="0"/>
              <a:t>Euphorbia cyathophora </a:t>
            </a:r>
            <a:r>
              <a:rPr lang="en-US" altLang="en-US" smtClean="0"/>
              <a:t>(Mexican fire plant)</a:t>
            </a:r>
          </a:p>
          <a:p>
            <a:pPr eaLnBrk="1" hangingPunct="1">
              <a:spcBef>
                <a:spcPct val="0"/>
              </a:spcBef>
            </a:pPr>
            <a:r>
              <a:rPr lang="en-US" altLang="en-US" i="1" smtClean="0"/>
              <a:t>Hibiscus</a:t>
            </a:r>
            <a:r>
              <a:rPr lang="en-US" altLang="en-US" smtClean="0"/>
              <a:t> spp. (hibiscus)</a:t>
            </a:r>
          </a:p>
          <a:p>
            <a:pPr eaLnBrk="1" hangingPunct="1">
              <a:spcBef>
                <a:spcPct val="0"/>
              </a:spcBef>
            </a:pPr>
            <a:r>
              <a:rPr lang="en-US" altLang="en-US" i="1" smtClean="0"/>
              <a:t>Ipomoea batatas </a:t>
            </a:r>
            <a:r>
              <a:rPr lang="en-US" altLang="en-US" smtClean="0"/>
              <a:t>(sweet potato)</a:t>
            </a:r>
          </a:p>
          <a:p>
            <a:pPr eaLnBrk="1" hangingPunct="1">
              <a:spcBef>
                <a:spcPct val="0"/>
              </a:spcBef>
            </a:pPr>
            <a:r>
              <a:rPr lang="en-US" altLang="en-US" i="1" smtClean="0"/>
              <a:t>Lactuca </a:t>
            </a:r>
            <a:r>
              <a:rPr lang="en-US" altLang="en-US" smtClean="0"/>
              <a:t>spp. (lettuce)</a:t>
            </a:r>
          </a:p>
          <a:p>
            <a:pPr eaLnBrk="1" hangingPunct="1">
              <a:spcBef>
                <a:spcPct val="0"/>
              </a:spcBef>
            </a:pPr>
            <a:r>
              <a:rPr lang="en-US" altLang="en-US" i="1" smtClean="0"/>
              <a:t>Lantana camara </a:t>
            </a:r>
            <a:r>
              <a:rPr lang="en-US" altLang="en-US" smtClean="0"/>
              <a:t>(lantana) </a:t>
            </a:r>
          </a:p>
          <a:p>
            <a:pPr eaLnBrk="1" hangingPunct="1">
              <a:spcBef>
                <a:spcPct val="0"/>
              </a:spcBef>
            </a:pPr>
            <a:r>
              <a:rPr lang="en-US" altLang="en-US" i="1" smtClean="0"/>
              <a:t>Mangifera indica </a:t>
            </a:r>
            <a:r>
              <a:rPr lang="en-US" altLang="en-US" smtClean="0"/>
              <a:t>(mango)</a:t>
            </a:r>
          </a:p>
          <a:p>
            <a:pPr eaLnBrk="1" hangingPunct="1">
              <a:spcBef>
                <a:spcPct val="0"/>
              </a:spcBef>
            </a:pPr>
            <a:r>
              <a:rPr lang="en-US" altLang="en-US" i="1" smtClean="0"/>
              <a:t>Manihot esculenta </a:t>
            </a:r>
            <a:r>
              <a:rPr lang="en-US" altLang="en-US" smtClean="0"/>
              <a:t>(cassava)</a:t>
            </a:r>
          </a:p>
          <a:p>
            <a:pPr eaLnBrk="1" hangingPunct="1">
              <a:spcBef>
                <a:spcPct val="0"/>
              </a:spcBef>
            </a:pPr>
            <a:r>
              <a:rPr lang="en-US" altLang="en-US" i="1" smtClean="0"/>
              <a:t>Mentha spicata </a:t>
            </a:r>
            <a:r>
              <a:rPr lang="en-US" altLang="en-US" smtClean="0"/>
              <a:t>(spearmint)</a:t>
            </a:r>
          </a:p>
          <a:p>
            <a:pPr eaLnBrk="1" hangingPunct="1">
              <a:spcBef>
                <a:spcPct val="0"/>
              </a:spcBef>
            </a:pPr>
            <a:r>
              <a:rPr lang="en-US" altLang="en-US" i="1" smtClean="0"/>
              <a:t>Miconia </a:t>
            </a:r>
            <a:r>
              <a:rPr lang="en-US" altLang="en-US" smtClean="0"/>
              <a:t>spp. (johnnyberry)</a:t>
            </a:r>
          </a:p>
          <a:p>
            <a:pPr eaLnBrk="1" hangingPunct="1">
              <a:spcBef>
                <a:spcPct val="0"/>
              </a:spcBef>
            </a:pPr>
            <a:r>
              <a:rPr lang="en-US" altLang="en-US" i="1" smtClean="0"/>
              <a:t>Mikania micrantha </a:t>
            </a:r>
            <a:r>
              <a:rPr lang="en-US" altLang="en-US" smtClean="0"/>
              <a:t>(bittervine)</a:t>
            </a:r>
          </a:p>
          <a:p>
            <a:pPr eaLnBrk="1" hangingPunct="1">
              <a:spcBef>
                <a:spcPct val="0"/>
              </a:spcBef>
            </a:pPr>
            <a:r>
              <a:rPr lang="en-US" altLang="en-US" i="1" smtClean="0"/>
              <a:t>Mimosa pudica </a:t>
            </a:r>
            <a:r>
              <a:rPr lang="en-US" altLang="en-US" smtClean="0"/>
              <a:t>(action plant)</a:t>
            </a:r>
          </a:p>
          <a:p>
            <a:pPr eaLnBrk="1" hangingPunct="1">
              <a:spcBef>
                <a:spcPct val="0"/>
              </a:spcBef>
            </a:pPr>
            <a:r>
              <a:rPr lang="en-US" altLang="en-US" i="1" smtClean="0"/>
              <a:t>Morinda citrifolia</a:t>
            </a:r>
            <a:r>
              <a:rPr lang="en-US" altLang="en-US" smtClean="0"/>
              <a:t> (noni)</a:t>
            </a:r>
          </a:p>
          <a:p>
            <a:pPr eaLnBrk="1" hangingPunct="1">
              <a:spcBef>
                <a:spcPct val="0"/>
              </a:spcBef>
            </a:pPr>
            <a:r>
              <a:rPr lang="en-US" altLang="en-US" i="1" smtClean="0"/>
              <a:t>Musa</a:t>
            </a:r>
            <a:r>
              <a:rPr lang="en-US" altLang="en-US" smtClean="0"/>
              <a:t> spp. (banana)</a:t>
            </a:r>
          </a:p>
          <a:p>
            <a:pPr eaLnBrk="1" hangingPunct="1">
              <a:spcBef>
                <a:spcPct val="0"/>
              </a:spcBef>
            </a:pPr>
            <a:r>
              <a:rPr lang="en-US" altLang="en-US" i="1" smtClean="0"/>
              <a:t>Nephrolepis biserrata </a:t>
            </a:r>
            <a:r>
              <a:rPr lang="en-US" altLang="en-US" smtClean="0"/>
              <a:t>(giant sword fern)</a:t>
            </a:r>
          </a:p>
          <a:p>
            <a:pPr eaLnBrk="1" hangingPunct="1">
              <a:spcBef>
                <a:spcPct val="0"/>
              </a:spcBef>
            </a:pPr>
            <a:r>
              <a:rPr lang="en-US" altLang="en-US" i="1" smtClean="0"/>
              <a:t>Nephrolepis multiflora </a:t>
            </a:r>
            <a:r>
              <a:rPr lang="en-US" altLang="en-US" smtClean="0"/>
              <a:t>(Asian sword fern)</a:t>
            </a:r>
          </a:p>
          <a:p>
            <a:pPr eaLnBrk="1" hangingPunct="1">
              <a:spcBef>
                <a:spcPct val="0"/>
              </a:spcBef>
            </a:pPr>
            <a:r>
              <a:rPr lang="en-US" altLang="en-US" i="1" smtClean="0"/>
              <a:t>Ocimum basilicum </a:t>
            </a:r>
            <a:r>
              <a:rPr lang="en-US" altLang="en-US" smtClean="0"/>
              <a:t>(basil)</a:t>
            </a:r>
          </a:p>
          <a:p>
            <a:pPr eaLnBrk="1" hangingPunct="1">
              <a:spcBef>
                <a:spcPct val="0"/>
              </a:spcBef>
            </a:pPr>
            <a:r>
              <a:rPr lang="en-US" altLang="en-US" i="1" smtClean="0"/>
              <a:t>Paspalum</a:t>
            </a:r>
            <a:r>
              <a:rPr lang="en-US" altLang="en-US" smtClean="0"/>
              <a:t> spp. (crowngrass)</a:t>
            </a:r>
          </a:p>
          <a:p>
            <a:pPr eaLnBrk="1" hangingPunct="1">
              <a:spcBef>
                <a:spcPct val="0"/>
              </a:spcBef>
            </a:pPr>
            <a:r>
              <a:rPr lang="en-US" altLang="en-US" i="1" smtClean="0"/>
              <a:t>Passiflora</a:t>
            </a:r>
            <a:r>
              <a:rPr lang="en-US" altLang="en-US" smtClean="0"/>
              <a:t> spp. (passionfruit) </a:t>
            </a:r>
          </a:p>
          <a:p>
            <a:pPr eaLnBrk="1" hangingPunct="1">
              <a:spcBef>
                <a:spcPct val="0"/>
              </a:spcBef>
            </a:pPr>
            <a:r>
              <a:rPr lang="en-US" altLang="en-US" i="1" smtClean="0"/>
              <a:t>Peperomia meriannensis </a:t>
            </a:r>
            <a:r>
              <a:rPr lang="en-US" altLang="en-US" smtClean="0"/>
              <a:t>(pot popot)</a:t>
            </a:r>
          </a:p>
          <a:p>
            <a:pPr eaLnBrk="1" hangingPunct="1">
              <a:spcBef>
                <a:spcPct val="0"/>
              </a:spcBef>
            </a:pPr>
            <a:r>
              <a:rPr lang="en-US" altLang="en-US" i="1" smtClean="0"/>
              <a:t>Philodendron </a:t>
            </a:r>
            <a:r>
              <a:rPr lang="en-US" altLang="en-US" smtClean="0"/>
              <a:t>spp. (philodendron)</a:t>
            </a:r>
          </a:p>
          <a:p>
            <a:pPr eaLnBrk="1" hangingPunct="1">
              <a:spcBef>
                <a:spcPct val="0"/>
              </a:spcBef>
            </a:pPr>
            <a:r>
              <a:rPr lang="en-US" altLang="en-US" i="1" smtClean="0"/>
              <a:t>Piper aduncum </a:t>
            </a:r>
            <a:r>
              <a:rPr lang="en-US" altLang="en-US" smtClean="0"/>
              <a:t>(spiked pepper)</a:t>
            </a:r>
          </a:p>
          <a:p>
            <a:pPr eaLnBrk="1" hangingPunct="1">
              <a:spcBef>
                <a:spcPct val="0"/>
              </a:spcBef>
            </a:pPr>
            <a:r>
              <a:rPr lang="en-US" altLang="en-US" i="1" smtClean="0"/>
              <a:t>Pipturus albidus </a:t>
            </a:r>
            <a:r>
              <a:rPr lang="en-US" altLang="en-US" smtClean="0"/>
              <a:t>(mamaki)</a:t>
            </a:r>
          </a:p>
          <a:p>
            <a:pPr eaLnBrk="1" hangingPunct="1">
              <a:spcBef>
                <a:spcPct val="0"/>
              </a:spcBef>
            </a:pPr>
            <a:r>
              <a:rPr lang="en-US" altLang="en-US" i="1" smtClean="0"/>
              <a:t>Pteridium</a:t>
            </a:r>
            <a:r>
              <a:rPr lang="en-US" altLang="en-US" smtClean="0"/>
              <a:t> spp. (brackenfern)</a:t>
            </a:r>
          </a:p>
          <a:p>
            <a:pPr eaLnBrk="1" hangingPunct="1">
              <a:spcBef>
                <a:spcPct val="0"/>
              </a:spcBef>
            </a:pPr>
            <a:r>
              <a:rPr lang="en-US" altLang="en-US" i="1" smtClean="0"/>
              <a:t>Sida rhombifolia </a:t>
            </a:r>
            <a:r>
              <a:rPr lang="en-US" altLang="en-US" smtClean="0"/>
              <a:t>(Cuban-jute)</a:t>
            </a:r>
          </a:p>
          <a:p>
            <a:pPr eaLnBrk="1" hangingPunct="1">
              <a:spcBef>
                <a:spcPct val="0"/>
              </a:spcBef>
            </a:pPr>
            <a:r>
              <a:rPr lang="en-US" altLang="en-US" i="1" smtClean="0"/>
              <a:t>Solanum melongena </a:t>
            </a:r>
            <a:r>
              <a:rPr lang="en-US" altLang="en-US" smtClean="0"/>
              <a:t>(eggplant)</a:t>
            </a:r>
          </a:p>
          <a:p>
            <a:pPr eaLnBrk="1" hangingPunct="1">
              <a:spcBef>
                <a:spcPct val="0"/>
              </a:spcBef>
            </a:pPr>
            <a:r>
              <a:rPr lang="en-US" altLang="en-US" i="1" smtClean="0"/>
              <a:t>Spermacoce laevis </a:t>
            </a:r>
            <a:r>
              <a:rPr lang="en-US" altLang="en-US" smtClean="0"/>
              <a:t>(buttonplant)</a:t>
            </a:r>
          </a:p>
          <a:p>
            <a:pPr eaLnBrk="1" hangingPunct="1">
              <a:spcBef>
                <a:spcPct val="0"/>
              </a:spcBef>
            </a:pPr>
            <a:r>
              <a:rPr lang="en-US" altLang="en-US" i="1" smtClean="0"/>
              <a:t>Tacca leontopetaloides </a:t>
            </a:r>
            <a:r>
              <a:rPr lang="en-US" altLang="en-US" smtClean="0"/>
              <a:t>(Polynesian arrowroot)</a:t>
            </a:r>
          </a:p>
          <a:p>
            <a:pPr eaLnBrk="1" hangingPunct="1">
              <a:spcBef>
                <a:spcPct val="0"/>
              </a:spcBef>
            </a:pPr>
            <a:r>
              <a:rPr lang="en-US" altLang="en-US" i="1" smtClean="0"/>
              <a:t>Thunbergia</a:t>
            </a:r>
            <a:r>
              <a:rPr lang="en-US" altLang="en-US" smtClean="0"/>
              <a:t> spp. (thunbergia)</a:t>
            </a:r>
          </a:p>
          <a:p>
            <a:pPr eaLnBrk="1" hangingPunct="1">
              <a:spcBef>
                <a:spcPct val="0"/>
              </a:spcBef>
            </a:pPr>
            <a:r>
              <a:rPr lang="en-US" altLang="en-US" i="1" smtClean="0"/>
              <a:t>Trimezia</a:t>
            </a:r>
            <a:r>
              <a:rPr lang="en-US" altLang="en-US" smtClean="0"/>
              <a:t> spp. (trimezia)</a:t>
            </a:r>
          </a:p>
          <a:p>
            <a:pPr eaLnBrk="1" hangingPunct="1">
              <a:spcBef>
                <a:spcPct val="0"/>
              </a:spcBef>
            </a:pPr>
            <a:r>
              <a:rPr lang="en-US" altLang="en-US" i="1" smtClean="0"/>
              <a:t>Urena lobata </a:t>
            </a:r>
            <a:r>
              <a:rPr lang="en-US" altLang="en-US" smtClean="0"/>
              <a:t>(aramina)</a:t>
            </a:r>
          </a:p>
          <a:p>
            <a:pPr eaLnBrk="1" hangingPunct="1">
              <a:spcBef>
                <a:spcPct val="0"/>
              </a:spcBef>
            </a:pPr>
            <a:r>
              <a:rPr lang="en-US" altLang="en-US" i="1" smtClean="0"/>
              <a:t>Veronia</a:t>
            </a:r>
            <a:r>
              <a:rPr lang="en-US" altLang="en-US" smtClean="0"/>
              <a:t> spp. such as </a:t>
            </a:r>
            <a:r>
              <a:rPr lang="en-US" altLang="en-US" i="1" smtClean="0"/>
              <a:t>Veronia cinerea </a:t>
            </a:r>
            <a:r>
              <a:rPr lang="en-US" altLang="en-US" smtClean="0"/>
              <a:t>(little ironweed)</a:t>
            </a:r>
          </a:p>
          <a:p>
            <a:pPr eaLnBrk="1" hangingPunct="1">
              <a:spcBef>
                <a:spcPct val="0"/>
              </a:spcBef>
            </a:pPr>
            <a:r>
              <a:rPr lang="en-US" altLang="en-US" i="1" smtClean="0"/>
              <a:t>Vinca</a:t>
            </a:r>
            <a:r>
              <a:rPr lang="en-US" altLang="en-US" smtClean="0"/>
              <a:t> spp. (periwinkle)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C71D66-C57C-4450-B9A3-36F6C4116AD4}"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Sloan’s slug (</a:t>
            </a:r>
            <a:r>
              <a:rPr lang="en-US" altLang="en-US" i="1" smtClean="0"/>
              <a:t>Veronicella sloanei</a:t>
            </a:r>
            <a:r>
              <a:rPr lang="en-US" altLang="en-US" smtClean="0"/>
              <a:t>) is also known as the pancake slug.  Adults are about 120 mm long.  It usually is pale yellow to white in color but this could vary.  They could have black spots that forms faint longitudinal bands on the dorsal side. These bands are better defined in the juveniles. The eyestalks are bluish grey with light brown tip. </a:t>
            </a:r>
          </a:p>
          <a:p>
            <a:pPr eaLnBrk="1" hangingPunct="1">
              <a:spcBef>
                <a:spcPct val="0"/>
              </a:spcBef>
            </a:pPr>
            <a:endParaRPr lang="en-US" altLang="en-US" smtClean="0"/>
          </a:p>
          <a:p>
            <a:pPr eaLnBrk="1" hangingPunct="1">
              <a:spcBef>
                <a:spcPct val="0"/>
              </a:spcBef>
            </a:pPr>
            <a:r>
              <a:rPr lang="en-US" altLang="en-US" smtClean="0"/>
              <a:t>Because differentiation between the species in the family usually requires dissection of the genitalia of mature species, it is recommended that all suspected </a:t>
            </a:r>
            <a:r>
              <a:rPr lang="en-US" altLang="en-US" i="1" smtClean="0"/>
              <a:t>Veronicella </a:t>
            </a:r>
            <a:r>
              <a:rPr lang="en-US" altLang="en-US" smtClean="0"/>
              <a:t>species be sent to taxonomic experts for identification through both morphological and molecular methods.    </a:t>
            </a:r>
          </a:p>
          <a:p>
            <a:pPr eaLnBrk="1" hangingPunct="1">
              <a:spcBef>
                <a:spcPct val="0"/>
              </a:spcBef>
            </a:pPr>
            <a:r>
              <a:rPr lang="en-US" altLang="en-US" smtClean="0"/>
              <a:t> </a:t>
            </a:r>
          </a:p>
          <a:p>
            <a:pPr eaLnBrk="1" hangingPunct="1">
              <a:spcBef>
                <a:spcPct val="0"/>
              </a:spcBef>
            </a:pPr>
            <a:r>
              <a:rPr lang="en-US" altLang="en-US" smtClean="0"/>
              <a:t>It is also nocturnal and often found mating in pairs or triplets or groups. They produce clutches of varying numbers.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Capinera, J. L., J. White and G. Bernon. 2011. Terrestrial Slugs of Florida (Gastropoda: Stylommatophora). EENY-493 (IN891). Entomology and Nematology. Florida Cooperative Extension Service. University of Florida IFAS. Accessed March  6</a:t>
            </a:r>
            <a:r>
              <a:rPr lang="en-US" altLang="en-US" baseline="30000" smtClean="0"/>
              <a:t>th</a:t>
            </a:r>
            <a:r>
              <a:rPr lang="en-US" altLang="en-US" smtClean="0"/>
              <a:t>, 2014. </a:t>
            </a:r>
          </a:p>
          <a:p>
            <a:pPr eaLnBrk="1" hangingPunct="1">
              <a:spcBef>
                <a:spcPct val="0"/>
              </a:spcBef>
            </a:pPr>
            <a:r>
              <a:rPr lang="en-US" altLang="en-US" smtClean="0"/>
              <a:t>	http://edis.ifas.ufl.edu/in891</a:t>
            </a:r>
          </a:p>
          <a:p>
            <a:pPr eaLnBrk="1" hangingPunct="1">
              <a:spcBef>
                <a:spcPct val="0"/>
              </a:spcBef>
            </a:pPr>
            <a:endParaRPr lang="en-US" altLang="en-US" smtClean="0"/>
          </a:p>
          <a:p>
            <a:pPr eaLnBrk="1" hangingPunct="1">
              <a:spcBef>
                <a:spcPct val="0"/>
              </a:spcBef>
            </a:pPr>
            <a:r>
              <a:rPr lang="en-US" altLang="en-US" smtClean="0"/>
              <a:t>Michalak, P.S. and Price, T.P.  2011. New Pest Response Guidelines: Tropical Terrestrial Gastropods.  USDA.  Accessed 6/6/2014 – </a:t>
            </a:r>
          </a:p>
          <a:p>
            <a:pPr eaLnBrk="1" hangingPunct="1">
              <a:spcBef>
                <a:spcPct val="0"/>
              </a:spcBef>
            </a:pPr>
            <a:r>
              <a:rPr lang="en-US" altLang="en-US" smtClean="0"/>
              <a:t>	http://phytosanitary.info/sites/phytosanitary.info/files/New_Pest_Response_Guidelines_Tropical_Terrestrial_Gastropods.pdf  </a:t>
            </a:r>
          </a:p>
          <a:p>
            <a:pPr eaLnBrk="1" hangingPunct="1">
              <a:spcBef>
                <a:spcPct val="0"/>
              </a:spcBef>
            </a:pPr>
            <a:endParaRPr lang="en-US" altLang="en-US" smtClean="0"/>
          </a:p>
          <a:p>
            <a:pPr eaLnBrk="1" hangingPunct="1">
              <a:spcBef>
                <a:spcPct val="0"/>
              </a:spcBef>
            </a:pPr>
            <a:r>
              <a:rPr lang="en-US" altLang="en-US" smtClean="0"/>
              <a:t>Molet, T. 2011. CPHST Pest Datasheet for Veronicellidae spp. USDA-APHIS-PPQ-CPHST.  Accessed 6/6/2014 – </a:t>
            </a:r>
          </a:p>
          <a:p>
            <a:pPr eaLnBrk="1" hangingPunct="1">
              <a:spcBef>
                <a:spcPct val="0"/>
              </a:spcBef>
            </a:pPr>
            <a:r>
              <a:rPr lang="en-US" altLang="en-US" smtClean="0"/>
              <a:t>	https://caps.ceris.purdue.edu/webfm_send/867</a:t>
            </a:r>
          </a:p>
          <a:p>
            <a:pPr eaLnBrk="1" hangingPunct="1">
              <a:spcBef>
                <a:spcPct val="0"/>
              </a:spcBef>
            </a:pPr>
            <a:endParaRPr lang="en-US" altLang="en-US" i="1" smtClean="0"/>
          </a:p>
          <a:p>
            <a:pPr eaLnBrk="1" hangingPunct="1">
              <a:spcBef>
                <a:spcPct val="0"/>
              </a:spcBef>
            </a:pPr>
            <a:r>
              <a:rPr lang="en-US" altLang="en-US" smtClean="0"/>
              <a:t>White-McLean, J.A. 2011. </a:t>
            </a:r>
            <a:r>
              <a:rPr lang="en-US" altLang="en-US" i="1" smtClean="0"/>
              <a:t>Veronicellidae: Veronicella </a:t>
            </a:r>
            <a:r>
              <a:rPr lang="en-US" altLang="en-US" smtClean="0"/>
              <a:t>spp.</a:t>
            </a:r>
            <a:r>
              <a:rPr lang="en-US" altLang="en-US" i="1" smtClean="0"/>
              <a:t> </a:t>
            </a:r>
            <a:r>
              <a:rPr lang="en-US" altLang="en-US" smtClean="0"/>
              <a:t>Terrestrial Mollusc Tool. USDA/APHIS/PPQ Center for Plant Health Science and Technology and the University of Florida. Accessed on 6</a:t>
            </a:r>
            <a:r>
              <a:rPr lang="en-US" altLang="en-US" baseline="30000" smtClean="0"/>
              <a:t>th</a:t>
            </a:r>
            <a:r>
              <a:rPr lang="en-US" altLang="en-US" smtClean="0"/>
              <a:t> March, 2014. </a:t>
            </a:r>
          </a:p>
          <a:p>
            <a:pPr eaLnBrk="1" hangingPunct="1">
              <a:spcBef>
                <a:spcPct val="0"/>
              </a:spcBef>
            </a:pPr>
            <a:r>
              <a:rPr lang="en-US" altLang="en-US" smtClean="0"/>
              <a:t>	http://idtools.org/id/mollusc/factsheet.php?name=Veronicellidae:%20Veronicella%20spp.</a:t>
            </a:r>
          </a:p>
          <a:p>
            <a:pPr eaLnBrk="1" hangingPunct="1">
              <a:spcBef>
                <a:spcPct val="0"/>
              </a:spcBef>
            </a:pP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F57AEE-D02B-4114-A442-AF3ED3669E70}"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87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112AF6-49D7-48DC-A769-44CC31035E1F}" type="datetimeFigureOut">
              <a:rPr lang="en-US"/>
              <a:pPr>
                <a:defRPr/>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0B73B0D-BF3C-46D3-B4CE-5F9838C53F23}" type="slidenum">
              <a:rPr lang="en-US"/>
              <a:pPr>
                <a:defRPr/>
              </a:pPr>
              <a:t>‹#›</a:t>
            </a:fld>
            <a:endParaRPr lang="en-US" dirty="0"/>
          </a:p>
        </p:txBody>
      </p:sp>
    </p:spTree>
    <p:extLst>
      <p:ext uri="{BB962C8B-B14F-4D97-AF65-F5344CB8AC3E}">
        <p14:creationId xmlns:p14="http://schemas.microsoft.com/office/powerpoint/2010/main" val="362684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D3F88-DB04-46CD-93BD-621FED09BA7F}" type="datetimeFigureOut">
              <a:rPr lang="en-US"/>
              <a:pPr>
                <a:defRPr/>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A43AEF-373F-4F88-84BB-8B6AD3DB7108}" type="slidenum">
              <a:rPr lang="en-US"/>
              <a:pPr>
                <a:defRPr/>
              </a:pPr>
              <a:t>‹#›</a:t>
            </a:fld>
            <a:endParaRPr lang="en-US" dirty="0"/>
          </a:p>
        </p:txBody>
      </p:sp>
    </p:spTree>
    <p:extLst>
      <p:ext uri="{BB962C8B-B14F-4D97-AF65-F5344CB8AC3E}">
        <p14:creationId xmlns:p14="http://schemas.microsoft.com/office/powerpoint/2010/main" val="133684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9E05CE-058F-427E-8298-60E4233ED3CA}" type="datetimeFigureOut">
              <a:rPr lang="en-US"/>
              <a:pPr>
                <a:defRPr/>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BB4C0B-20A0-4108-AFA2-A45E1EA50BDA}" type="slidenum">
              <a:rPr lang="en-US"/>
              <a:pPr>
                <a:defRPr/>
              </a:pPr>
              <a:t>‹#›</a:t>
            </a:fld>
            <a:endParaRPr lang="en-US" dirty="0"/>
          </a:p>
        </p:txBody>
      </p:sp>
    </p:spTree>
    <p:extLst>
      <p:ext uri="{BB962C8B-B14F-4D97-AF65-F5344CB8AC3E}">
        <p14:creationId xmlns:p14="http://schemas.microsoft.com/office/powerpoint/2010/main" val="248360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8E9306-9F84-4B3E-A342-A8A174A5F2E3}" type="datetimeFigureOut">
              <a:rPr lang="en-US"/>
              <a:pPr>
                <a:defRPr/>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BFC877-6C58-41C0-8F4E-4CB97A9797E0}" type="slidenum">
              <a:rPr lang="en-US"/>
              <a:pPr>
                <a:defRPr/>
              </a:pPr>
              <a:t>‹#›</a:t>
            </a:fld>
            <a:endParaRPr lang="en-US" dirty="0"/>
          </a:p>
        </p:txBody>
      </p:sp>
    </p:spTree>
    <p:extLst>
      <p:ext uri="{BB962C8B-B14F-4D97-AF65-F5344CB8AC3E}">
        <p14:creationId xmlns:p14="http://schemas.microsoft.com/office/powerpoint/2010/main" val="246062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A07EA8-BD41-4AF7-A46A-FB8916979A43}" type="datetimeFigureOut">
              <a:rPr lang="en-US"/>
              <a:pPr>
                <a:defRPr/>
              </a:pPr>
              <a:t>4/5/2015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D51FFF-23B4-4487-AB4F-E3381ED5F6D1}" type="slidenum">
              <a:rPr lang="en-US"/>
              <a:pPr>
                <a:defRPr/>
              </a:pPr>
              <a:t>‹#›</a:t>
            </a:fld>
            <a:endParaRPr lang="en-US" dirty="0"/>
          </a:p>
        </p:txBody>
      </p:sp>
    </p:spTree>
    <p:extLst>
      <p:ext uri="{BB962C8B-B14F-4D97-AF65-F5344CB8AC3E}">
        <p14:creationId xmlns:p14="http://schemas.microsoft.com/office/powerpoint/2010/main" val="299911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6367054-6C3A-480D-B06E-A06327C70DF6}" type="datetimeFigureOut">
              <a:rPr lang="en-US"/>
              <a:pPr>
                <a:defRPr/>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310914-56DB-4D7C-9B16-1284A6C6DA4B}" type="slidenum">
              <a:rPr lang="en-US"/>
              <a:pPr>
                <a:defRPr/>
              </a:pPr>
              <a:t>‹#›</a:t>
            </a:fld>
            <a:endParaRPr lang="en-US" dirty="0"/>
          </a:p>
        </p:txBody>
      </p:sp>
    </p:spTree>
    <p:extLst>
      <p:ext uri="{BB962C8B-B14F-4D97-AF65-F5344CB8AC3E}">
        <p14:creationId xmlns:p14="http://schemas.microsoft.com/office/powerpoint/2010/main" val="6807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2345329-3E83-468C-BDD7-1441240C9C14}" type="datetimeFigureOut">
              <a:rPr lang="en-US"/>
              <a:pPr>
                <a:defRPr/>
              </a:pPr>
              <a:t>4/5/2015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C6DD7D-3F5E-4E00-AAE9-C8E568936E91}" type="slidenum">
              <a:rPr lang="en-US"/>
              <a:pPr>
                <a:defRPr/>
              </a:pPr>
              <a:t>‹#›</a:t>
            </a:fld>
            <a:endParaRPr lang="en-US" dirty="0"/>
          </a:p>
        </p:txBody>
      </p:sp>
    </p:spTree>
    <p:extLst>
      <p:ext uri="{BB962C8B-B14F-4D97-AF65-F5344CB8AC3E}">
        <p14:creationId xmlns:p14="http://schemas.microsoft.com/office/powerpoint/2010/main" val="322969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0D9FE5-C942-4893-9D47-DE47AFDD72DD}" type="datetimeFigureOut">
              <a:rPr lang="en-US"/>
              <a:pPr>
                <a:defRPr/>
              </a:pPr>
              <a:t>4/5/2015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56A5E69-ECE7-4215-A056-0ADF50E79642}" type="slidenum">
              <a:rPr lang="en-US"/>
              <a:pPr>
                <a:defRPr/>
              </a:pPr>
              <a:t>‹#›</a:t>
            </a:fld>
            <a:endParaRPr lang="en-US" dirty="0"/>
          </a:p>
        </p:txBody>
      </p:sp>
    </p:spTree>
    <p:extLst>
      <p:ext uri="{BB962C8B-B14F-4D97-AF65-F5344CB8AC3E}">
        <p14:creationId xmlns:p14="http://schemas.microsoft.com/office/powerpoint/2010/main" val="301746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D8A12B-D349-4069-838F-4688333EFE9D}" type="datetimeFigureOut">
              <a:rPr lang="en-US"/>
              <a:pPr>
                <a:defRPr/>
              </a:pPr>
              <a:t>4/5/2015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924A67-9B6B-4E28-8092-B56489306D37}" type="slidenum">
              <a:rPr lang="en-US"/>
              <a:pPr>
                <a:defRPr/>
              </a:pPr>
              <a:t>‹#›</a:t>
            </a:fld>
            <a:endParaRPr lang="en-US" dirty="0"/>
          </a:p>
        </p:txBody>
      </p:sp>
    </p:spTree>
    <p:extLst>
      <p:ext uri="{BB962C8B-B14F-4D97-AF65-F5344CB8AC3E}">
        <p14:creationId xmlns:p14="http://schemas.microsoft.com/office/powerpoint/2010/main" val="145731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8AEFE-DDC7-4AB3-A7A7-E943C3E761C5}" type="datetimeFigureOut">
              <a:rPr lang="en-US"/>
              <a:pPr>
                <a:defRPr/>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16A08E-8CA2-4631-A14C-957E6A63FE45}" type="slidenum">
              <a:rPr lang="en-US"/>
              <a:pPr>
                <a:defRPr/>
              </a:pPr>
              <a:t>‹#›</a:t>
            </a:fld>
            <a:endParaRPr lang="en-US" dirty="0"/>
          </a:p>
        </p:txBody>
      </p:sp>
    </p:spTree>
    <p:extLst>
      <p:ext uri="{BB962C8B-B14F-4D97-AF65-F5344CB8AC3E}">
        <p14:creationId xmlns:p14="http://schemas.microsoft.com/office/powerpoint/2010/main" val="46834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E51CC06-5C81-4EEF-812D-8C5BD2C9E786}" type="datetimeFigureOut">
              <a:rPr lang="en-US"/>
              <a:pPr>
                <a:defRPr/>
              </a:pPr>
              <a:t>4/5/2015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76EC9A1-25CF-4E55-99B5-D54695320ADC}" type="slidenum">
              <a:rPr lang="en-US"/>
              <a:pPr>
                <a:defRPr/>
              </a:pPr>
              <a:t>‹#›</a:t>
            </a:fld>
            <a:endParaRPr lang="en-US" dirty="0"/>
          </a:p>
        </p:txBody>
      </p:sp>
    </p:spTree>
    <p:extLst>
      <p:ext uri="{BB962C8B-B14F-4D97-AF65-F5344CB8AC3E}">
        <p14:creationId xmlns:p14="http://schemas.microsoft.com/office/powerpoint/2010/main" val="4005411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veronicella_cubensis_pa.jpg"/>
          <p:cNvPicPr>
            <a:picLocks noChangeAspect="1"/>
          </p:cNvPicPr>
          <p:nvPr/>
        </p:nvPicPr>
        <p:blipFill>
          <a:blip r:embed="rId2" cstate="screen"/>
          <a:srcRect/>
          <a:stretch>
            <a:fillRect/>
          </a:stretch>
        </p:blipFill>
        <p:spPr>
          <a:xfrm>
            <a:off x="1714500" y="1752600"/>
            <a:ext cx="5448300" cy="4086225"/>
          </a:xfrm>
          <a:prstGeom prst="roundRect">
            <a:avLst/>
          </a:prstGeom>
          <a:ln w="38100" cmpd="sng">
            <a:solidFill>
              <a:schemeClr val="tx1"/>
            </a:solidFill>
          </a:ln>
        </p:spPr>
      </p:pic>
      <p:sp>
        <p:nvSpPr>
          <p:cNvPr id="1433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Leatherleaf slugs:  A Threat to Florida </a:t>
            </a:r>
          </a:p>
        </p:txBody>
      </p:sp>
      <p:sp>
        <p:nvSpPr>
          <p:cNvPr id="14340" name="TextBox 3"/>
          <p:cNvSpPr txBox="1">
            <a:spLocks noChangeArrowheads="1"/>
          </p:cNvSpPr>
          <p:nvPr/>
        </p:nvSpPr>
        <p:spPr bwMode="auto">
          <a:xfrm>
            <a:off x="152400" y="5943600"/>
            <a:ext cx="3967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David Robinson, Terrestrial Mollusc Tool. USDA-APHIS-PPQ</a:t>
            </a:r>
          </a:p>
          <a:p>
            <a:pPr eaLnBrk="1" hangingPunct="1"/>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Sloan’s Slug (aka Pancake Slug)</a:t>
            </a:r>
            <a:endParaRPr lang="en-US" dirty="0"/>
          </a:p>
        </p:txBody>
      </p:sp>
      <p:pic>
        <p:nvPicPr>
          <p:cNvPr id="2050" name="Picture 2" descr="http://idtools.org/id/mollusc/images/fs_images/veronicella_sloanei_j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34387" y="818414"/>
            <a:ext cx="4114800" cy="5221172"/>
          </a:xfrm>
          <a:prstGeom prst="roundRect">
            <a:avLst>
              <a:gd name="adj" fmla="val 8594"/>
            </a:avLst>
          </a:prstGeom>
          <a:solidFill>
            <a:srgbClr val="FFFFFF">
              <a:shade val="85000"/>
            </a:srgbClr>
          </a:solidFill>
          <a:ln w="38100">
            <a:solidFill>
              <a:schemeClr val="tx1"/>
            </a:solidFill>
          </a:ln>
          <a:effectLst/>
          <a:extLst/>
        </p:spPr>
      </p:pic>
      <p:sp>
        <p:nvSpPr>
          <p:cNvPr id="23556" name="Rectangle 4"/>
          <p:cNvSpPr>
            <a:spLocks noChangeArrowheads="1"/>
          </p:cNvSpPr>
          <p:nvPr/>
        </p:nvSpPr>
        <p:spPr bwMode="auto">
          <a:xfrm>
            <a:off x="152400" y="5943600"/>
            <a:ext cx="297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Robert Pilla, Terrestrial Mollusc Tool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Distribution of Sloan’s Slug </a:t>
            </a:r>
            <a:endParaRPr lang="en-US" dirty="0"/>
          </a:p>
        </p:txBody>
      </p:sp>
      <p:sp>
        <p:nvSpPr>
          <p:cNvPr id="3" name="Content Placeholder 2"/>
          <p:cNvSpPr>
            <a:spLocks noGrp="1"/>
          </p:cNvSpPr>
          <p:nvPr>
            <p:ph idx="1"/>
          </p:nvPr>
        </p:nvSpPr>
        <p:spPr/>
        <p:txBody>
          <a:bodyPr/>
          <a:lstStyle/>
          <a:p>
            <a:pPr eaLnBrk="1" fontAlgn="auto" hangingPunct="1">
              <a:spcAft>
                <a:spcPts val="0"/>
              </a:spcAft>
              <a:buFont typeface="Arial" pitchFamily="34" charset="0"/>
              <a:buChar char="•"/>
              <a:defRPr/>
            </a:pPr>
            <a:r>
              <a:rPr lang="en-US" dirty="0" smtClean="0"/>
              <a:t>This pest can be found in the Caribbean Islands </a:t>
            </a:r>
          </a:p>
          <a:p>
            <a:pPr eaLnBrk="1" fontAlgn="auto" hangingPunct="1">
              <a:spcAft>
                <a:spcPts val="0"/>
              </a:spcAft>
              <a:buFont typeface="Arial" pitchFamily="34" charset="0"/>
              <a:buChar char="•"/>
              <a:defRPr/>
            </a:pPr>
            <a:r>
              <a:rPr lang="en-US" dirty="0" smtClean="0"/>
              <a:t>It can also be found in some countries in Central and South America</a:t>
            </a:r>
          </a:p>
          <a:p>
            <a:pPr eaLnBrk="1" fontAlgn="auto" hangingPunct="1">
              <a:spcAft>
                <a:spcPts val="0"/>
              </a:spcAft>
              <a:buFont typeface="Arial" pitchFamily="34" charset="0"/>
              <a:buChar char="•"/>
              <a:defRPr/>
            </a:pPr>
            <a:r>
              <a:rPr lang="en-US" dirty="0" smtClean="0"/>
              <a:t>It has been reported in South Florida, </a:t>
            </a:r>
            <a:r>
              <a:rPr lang="en-US" cap="all" dirty="0" smtClean="0"/>
              <a:t>BUT is not considered established There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Hosts of Sloan’s Slug include….</a:t>
            </a:r>
            <a:endParaRPr lang="en-US" dirty="0"/>
          </a:p>
        </p:txBody>
      </p:sp>
      <p:sp>
        <p:nvSpPr>
          <p:cNvPr id="25603" name="Content Placeholder 2"/>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Peanut</a:t>
            </a:r>
          </a:p>
          <a:p>
            <a:pPr eaLnBrk="1" hangingPunct="1"/>
            <a:r>
              <a:rPr lang="en-US" altLang="en-US" smtClean="0"/>
              <a:t>Papaya</a:t>
            </a:r>
          </a:p>
          <a:p>
            <a:pPr eaLnBrk="1" hangingPunct="1"/>
            <a:r>
              <a:rPr lang="en-US" altLang="en-US" smtClean="0"/>
              <a:t>Carrot</a:t>
            </a:r>
          </a:p>
          <a:p>
            <a:pPr eaLnBrk="1" hangingPunct="1"/>
            <a:r>
              <a:rPr lang="en-US" altLang="en-US" smtClean="0"/>
              <a:t>Yams</a:t>
            </a:r>
          </a:p>
          <a:p>
            <a:pPr eaLnBrk="1" hangingPunct="1"/>
            <a:r>
              <a:rPr lang="en-US" altLang="en-US" smtClean="0"/>
              <a:t>Gardenia</a:t>
            </a:r>
          </a:p>
          <a:p>
            <a:pPr eaLnBrk="1" hangingPunct="1"/>
            <a:r>
              <a:rPr lang="en-US" altLang="en-US" smtClean="0"/>
              <a:t>Plantain</a:t>
            </a:r>
          </a:p>
          <a:p>
            <a:pPr eaLnBrk="1" hangingPunct="1"/>
            <a:r>
              <a:rPr lang="en-US" altLang="en-US" smtClean="0"/>
              <a:t>Hibiscus</a:t>
            </a:r>
          </a:p>
          <a:p>
            <a:pPr eaLnBrk="1" hangingPunct="1"/>
            <a:r>
              <a:rPr lang="en-US" altLang="en-US" smtClean="0"/>
              <a:t>Eggplant </a:t>
            </a:r>
          </a:p>
        </p:txBody>
      </p:sp>
      <p:sp>
        <p:nvSpPr>
          <p:cNvPr id="25604"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Lettuce</a:t>
            </a:r>
          </a:p>
          <a:p>
            <a:pPr eaLnBrk="1" hangingPunct="1"/>
            <a:r>
              <a:rPr lang="en-US" altLang="en-US" smtClean="0"/>
              <a:t>Tomato</a:t>
            </a:r>
          </a:p>
          <a:p>
            <a:pPr eaLnBrk="1" hangingPunct="1"/>
            <a:r>
              <a:rPr lang="en-US" altLang="en-US" smtClean="0"/>
              <a:t>Bean</a:t>
            </a:r>
          </a:p>
          <a:p>
            <a:pPr eaLnBrk="1" hangingPunct="1"/>
            <a:r>
              <a:rPr lang="en-US" altLang="en-US" smtClean="0"/>
              <a:t>Dasheen</a:t>
            </a:r>
          </a:p>
          <a:p>
            <a:pPr eaLnBrk="1" hangingPunct="1"/>
            <a:r>
              <a:rPr lang="en-US" altLang="en-US" smtClean="0"/>
              <a:t>Pepper</a:t>
            </a:r>
          </a:p>
          <a:p>
            <a:pPr eaLnBrk="1" hangingPunct="1"/>
            <a:r>
              <a:rPr lang="en-US" altLang="en-US" smtClean="0"/>
              <a:t>Pea</a:t>
            </a:r>
          </a:p>
          <a:p>
            <a:pPr eaLnBrk="1" hangingPunct="1"/>
            <a:r>
              <a:rPr lang="en-US" altLang="en-US" smtClean="0"/>
              <a:t>Spinach </a:t>
            </a:r>
          </a:p>
          <a:p>
            <a:pPr eaLnBrk="1" hangingPunct="1"/>
            <a:r>
              <a:rPr lang="en-US" altLang="en-US" smtClean="0"/>
              <a:t>Bougainvillea </a:t>
            </a:r>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Florida Leatherleaf</a:t>
            </a:r>
            <a:endParaRPr lang="en-US" dirty="0"/>
          </a:p>
        </p:txBody>
      </p:sp>
      <p:pic>
        <p:nvPicPr>
          <p:cNvPr id="3074" name="Picture 2" descr="C:\Users\shwetami\Desktop\Pics from Lyle\DSC_48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0"/>
            <a:ext cx="6146155" cy="4114800"/>
          </a:xfrm>
          <a:prstGeom prst="roundRect">
            <a:avLst>
              <a:gd name="adj" fmla="val 8594"/>
            </a:avLst>
          </a:prstGeom>
          <a:solidFill>
            <a:srgbClr val="FFFFFF">
              <a:shade val="85000"/>
            </a:srgbClr>
          </a:solidFill>
          <a:ln w="38100">
            <a:solidFill>
              <a:schemeClr val="tx1"/>
            </a:solidFill>
          </a:ln>
          <a:effectLst/>
          <a:extLst/>
        </p:spPr>
      </p:pic>
      <p:sp>
        <p:nvSpPr>
          <p:cNvPr id="26628" name="Rectangle 4"/>
          <p:cNvSpPr>
            <a:spLocks noChangeArrowheads="1"/>
          </p:cNvSpPr>
          <p:nvPr/>
        </p:nvSpPr>
        <p:spPr bwMode="auto">
          <a:xfrm>
            <a:off x="288925" y="5943600"/>
            <a:ext cx="2622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Lyle J. Buss, University  of Florida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Distribution of Florida Leatherleaf in the U.S.</a:t>
            </a:r>
            <a:endParaRPr lang="en-US" dirty="0"/>
          </a:p>
        </p:txBody>
      </p:sp>
      <p:grpSp>
        <p:nvGrpSpPr>
          <p:cNvPr id="27651" name="Group 7"/>
          <p:cNvGrpSpPr>
            <a:grpSpLocks/>
          </p:cNvGrpSpPr>
          <p:nvPr/>
        </p:nvGrpSpPr>
        <p:grpSpPr bwMode="auto">
          <a:xfrm>
            <a:off x="333375" y="5607050"/>
            <a:ext cx="2765425" cy="246063"/>
            <a:chOff x="333861" y="5607129"/>
            <a:chExt cx="2765199" cy="246221"/>
          </a:xfrm>
        </p:grpSpPr>
        <p:sp>
          <p:nvSpPr>
            <p:cNvPr id="27653" name="Rectangle 92"/>
            <p:cNvSpPr>
              <a:spLocks noChangeArrowheads="1"/>
            </p:cNvSpPr>
            <p:nvPr/>
          </p:nvSpPr>
          <p:spPr bwMode="auto">
            <a:xfrm>
              <a:off x="581511" y="5607129"/>
              <a:ext cx="25175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80909"/>
                  </a:solidFill>
                </a:rPr>
                <a:t>States where this slug is found</a:t>
              </a:r>
              <a:endParaRPr lang="en-US" altLang="en-US">
                <a:latin typeface="Arial" charset="0"/>
              </a:endParaRPr>
            </a:p>
          </p:txBody>
        </p:sp>
        <p:sp>
          <p:nvSpPr>
            <p:cNvPr id="27654" name="Freeform 102"/>
            <p:cNvSpPr>
              <a:spLocks/>
            </p:cNvSpPr>
            <p:nvPr/>
          </p:nvSpPr>
          <p:spPr bwMode="auto">
            <a:xfrm>
              <a:off x="333861" y="5660066"/>
              <a:ext cx="128587" cy="127000"/>
            </a:xfrm>
            <a:custGeom>
              <a:avLst/>
              <a:gdLst>
                <a:gd name="T0" fmla="*/ 0 w 120"/>
                <a:gd name="T1" fmla="*/ 0 h 120"/>
                <a:gd name="T2" fmla="*/ 0 w 120"/>
                <a:gd name="T3" fmla="*/ 0 h 120"/>
                <a:gd name="T4" fmla="*/ 137788471 w 120"/>
                <a:gd name="T5" fmla="*/ 0 h 120"/>
                <a:gd name="T6" fmla="*/ 137788471 w 120"/>
                <a:gd name="T7" fmla="*/ 134408333 h 120"/>
                <a:gd name="T8" fmla="*/ 0 w 120"/>
                <a:gd name="T9" fmla="*/ 134408333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EC1D24"/>
            </a:solidFill>
            <a:ln w="0">
              <a:solidFill>
                <a:srgbClr val="000000"/>
              </a:solidFill>
              <a:prstDash val="solid"/>
              <a:round/>
              <a:headEnd/>
              <a:tailEnd/>
            </a:ln>
          </p:spPr>
          <p:txBody>
            <a:bodyPr/>
            <a:lstStyle/>
            <a:p>
              <a:endParaRPr lang="en-US"/>
            </a:p>
          </p:txBody>
        </p:sp>
      </p:grpSp>
      <p:pic>
        <p:nvPicPr>
          <p:cNvPr id="2765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9913" y="1695450"/>
            <a:ext cx="6042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Hosts of Florida Leatherleaf</a:t>
            </a:r>
            <a:endParaRPr lang="en-US" dirty="0"/>
          </a:p>
        </p:txBody>
      </p:sp>
      <p:sp>
        <p:nvSpPr>
          <p:cNvPr id="286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An exact host list is not known, but it is a pest of pest of potatoes in Cuba and beans, tomatoes, and ornamental plants in some areas.</a:t>
            </a:r>
          </a:p>
          <a:p>
            <a:pPr eaLnBrk="1" hangingPunct="1"/>
            <a:r>
              <a:rPr lang="en-US" altLang="en-US" smtClean="0"/>
              <a:t>Not known to cause economic damage in Florida.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Authors</a:t>
            </a:r>
          </a:p>
        </p:txBody>
      </p:sp>
      <p:sp>
        <p:nvSpPr>
          <p:cNvPr id="29699" name="Content Placeholder 2"/>
          <p:cNvSpPr>
            <a:spLocks noGrp="1"/>
          </p:cNvSpPr>
          <p:nvPr>
            <p:ph sz="half" idx="1"/>
          </p:nvPr>
        </p:nvSpPr>
        <p:spPr bwMode="auto">
          <a:xfrm>
            <a:off x="457200" y="1600200"/>
            <a:ext cx="800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Stephanie Stocks, M.S.</a:t>
            </a:r>
          </a:p>
          <a:p>
            <a:pPr marL="0" indent="0" eaLnBrk="1" hangingPunct="1">
              <a:buFont typeface="Arial" charset="0"/>
              <a:buNone/>
            </a:pPr>
            <a:r>
              <a:rPr lang="en-US" altLang="en-US" smtClean="0"/>
              <a:t>	Department of Entomology and Nematology, 	University of Florida. </a:t>
            </a:r>
          </a:p>
          <a:p>
            <a:pPr marL="0" indent="0" eaLnBrk="1" hangingPunct="1">
              <a:buFont typeface="Arial" charset="0"/>
              <a:buNone/>
            </a:pPr>
            <a:r>
              <a:rPr lang="en-US" altLang="en-US" smtClean="0"/>
              <a:t>Shweta Sharma, PhD. </a:t>
            </a:r>
          </a:p>
          <a:p>
            <a:pPr marL="0" indent="0" eaLnBrk="1" hangingPunct="1">
              <a:buFont typeface="Arial" charset="0"/>
              <a:buNone/>
            </a:pPr>
            <a:r>
              <a:rPr lang="en-US" altLang="en-US" smtClean="0"/>
              <a:t>	Department of Entomology and Nematology, 	University of Florida. </a:t>
            </a:r>
          </a:p>
          <a:p>
            <a:pPr marL="0" indent="0" eaLnBrk="1" hangingPunct="1">
              <a:buFont typeface="Arial" charset="0"/>
              <a:buNone/>
            </a:pPr>
            <a:r>
              <a:rPr lang="en-US" altLang="en-US" smtClean="0"/>
              <a:t>Andrew Derksen, M.S.</a:t>
            </a:r>
          </a:p>
          <a:p>
            <a:pPr marL="0" indent="0" eaLnBrk="1" hangingPunct="1">
              <a:buFont typeface="Arial" charset="0"/>
              <a:buNone/>
            </a:pPr>
            <a:r>
              <a:rPr lang="en-US" altLang="en-US" smtClean="0"/>
              <a:t>	Pest Survey Specialist, Florida Department of 	Agriculture and Consumer Services. </a:t>
            </a:r>
          </a:p>
          <a:p>
            <a:pPr marL="0" indent="0" eaLnBrk="1" hangingPunct="1">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Reviewers</a:t>
            </a:r>
          </a:p>
        </p:txBody>
      </p:sp>
      <p:sp>
        <p:nvSpPr>
          <p:cNvPr id="30723" name="Content Placeholder 2"/>
          <p:cNvSpPr>
            <a:spLocks noGrp="1"/>
          </p:cNvSpPr>
          <p:nvPr>
            <p:ph sz="half" idx="1"/>
          </p:nvPr>
        </p:nvSpPr>
        <p:spPr bwMode="auto">
          <a:xfrm>
            <a:off x="457200" y="1600200"/>
            <a:ext cx="8153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mtClean="0"/>
              <a:t>John Capinera, Ph.D.</a:t>
            </a:r>
          </a:p>
          <a:p>
            <a:pPr marL="0" indent="0" eaLnBrk="1" hangingPunct="1">
              <a:buFont typeface="Arial" charset="0"/>
              <a:buNone/>
            </a:pPr>
            <a:r>
              <a:rPr lang="en-US" altLang="en-US" smtClean="0"/>
              <a:t>	Department of Entomology and Nematology, 	University of Florida. </a:t>
            </a:r>
          </a:p>
          <a:p>
            <a:pPr marL="0" indent="0" eaLnBrk="1" hangingPunct="1">
              <a:buFont typeface="Arial" charset="0"/>
              <a:buNone/>
            </a:pPr>
            <a:r>
              <a:rPr lang="en-US" altLang="en-US" smtClean="0"/>
              <a:t>Kevin Williams, Ph.D.</a:t>
            </a:r>
          </a:p>
          <a:p>
            <a:pPr marL="0" indent="0" eaLnBrk="1" hangingPunct="1">
              <a:buFont typeface="Arial" charset="0"/>
              <a:buNone/>
            </a:pPr>
            <a:r>
              <a:rPr lang="en-US" altLang="en-US" smtClean="0"/>
              <a:t>	Florida Department of Agriculture and 	Consumer Services, Division of Plant Industry </a:t>
            </a:r>
          </a:p>
          <a:p>
            <a:pPr marL="0" indent="0" eaLnBrk="1" hangingPunct="1">
              <a:buFont typeface="Arial" charset="0"/>
              <a:buNone/>
            </a:pPr>
            <a:r>
              <a:rPr lang="en-US" altLang="en-US" smtClean="0"/>
              <a:t>Paul Skelley, Ph.D.</a:t>
            </a:r>
          </a:p>
          <a:p>
            <a:pPr marL="0" indent="0" eaLnBrk="1" hangingPunct="1">
              <a:buFont typeface="Arial" charset="0"/>
              <a:buNone/>
            </a:pPr>
            <a:r>
              <a:rPr lang="en-US" altLang="en-US" smtClean="0"/>
              <a:t>	Florida Department of Agriculture and 	Consumer Services, Division of Plant Industry</a:t>
            </a:r>
          </a:p>
          <a:p>
            <a:pPr marL="0" indent="0" eaLnBrk="1" hangingPunct="1">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Collaborating Agencies</a:t>
            </a:r>
          </a:p>
        </p:txBody>
      </p:sp>
      <p:sp>
        <p:nvSpPr>
          <p:cNvPr id="3" name="Content Placeholder 2"/>
          <p:cNvSpPr>
            <a:spLocks noGrp="1"/>
          </p:cNvSpPr>
          <p:nvPr>
            <p:ph sz="half" idx="1"/>
          </p:nvPr>
        </p:nvSpPr>
        <p:spPr>
          <a:xfrm>
            <a:off x="152400" y="1066800"/>
            <a:ext cx="8839200" cy="5791200"/>
          </a:xfrm>
        </p:spPr>
        <p:txBody>
          <a:bodyPr/>
          <a:lstStyle/>
          <a:p>
            <a:pPr marL="285750" indent="-285750" eaLnBrk="1" fontAlgn="auto" hangingPunct="1">
              <a:spcAft>
                <a:spcPts val="300"/>
              </a:spcAft>
              <a:buFont typeface="Arial" pitchFamily="34" charset="0"/>
              <a:buChar char="•"/>
              <a:defRPr/>
            </a:pPr>
            <a:r>
              <a:rPr lang="en-US" dirty="0"/>
              <a:t>U.S. Department of Agriculture Animal and Plant Health Inspection Service (USDA-APHIS)</a:t>
            </a:r>
          </a:p>
          <a:p>
            <a:pPr marL="285750" indent="-285750" eaLnBrk="1" fontAlgn="auto" hangingPunct="1">
              <a:spcAft>
                <a:spcPts val="300"/>
              </a:spcAft>
              <a:buFont typeface="Arial" pitchFamily="34" charset="0"/>
              <a:buChar char="•"/>
              <a:defRPr/>
            </a:pPr>
            <a:r>
              <a:rPr lang="en-US" dirty="0"/>
              <a:t>Cooperative Agricultural Pest Survey Program (CAPS)</a:t>
            </a:r>
          </a:p>
          <a:p>
            <a:pPr marL="285750" indent="-285750" eaLnBrk="1" fontAlgn="auto" hangingPunct="1">
              <a:spcAft>
                <a:spcPts val="300"/>
              </a:spcAft>
              <a:buFont typeface="Arial" pitchFamily="34" charset="0"/>
              <a:buChar char="•"/>
              <a:defRPr/>
            </a:pPr>
            <a:r>
              <a:rPr lang="en-US" dirty="0"/>
              <a:t>Florida Department of Agriculture and Consumer Services (FDACS)</a:t>
            </a:r>
          </a:p>
          <a:p>
            <a:pPr marL="285750" indent="-285750" eaLnBrk="1" fontAlgn="auto" hangingPunct="1">
              <a:spcAft>
                <a:spcPts val="300"/>
              </a:spcAft>
              <a:buFont typeface="Arial" pitchFamily="34" charset="0"/>
              <a:buChar char="•"/>
              <a:defRPr/>
            </a:pPr>
            <a:r>
              <a:rPr lang="en-US" dirty="0"/>
              <a:t>National Plant Diagnostic Network (NPDN)</a:t>
            </a:r>
          </a:p>
          <a:p>
            <a:pPr marL="285750" indent="-285750" eaLnBrk="1" fontAlgn="auto" hangingPunct="1">
              <a:spcAft>
                <a:spcPts val="300"/>
              </a:spcAft>
              <a:buFont typeface="Arial" pitchFamily="34" charset="0"/>
              <a:buChar char="•"/>
              <a:defRPr/>
            </a:pPr>
            <a:r>
              <a:rPr lang="en-US" dirty="0"/>
              <a:t>Sentinel Plant Network (SPN)</a:t>
            </a:r>
          </a:p>
          <a:p>
            <a:pPr marL="285750" indent="-285750" eaLnBrk="1" fontAlgn="auto" hangingPunct="1">
              <a:spcAft>
                <a:spcPts val="300"/>
              </a:spcAft>
              <a:buFont typeface="Arial" pitchFamily="34" charset="0"/>
              <a:buChar char="•"/>
              <a:defRPr/>
            </a:pPr>
            <a:r>
              <a:rPr lang="en-US" dirty="0"/>
              <a:t>Protect U.S.</a:t>
            </a:r>
          </a:p>
          <a:p>
            <a:pPr marL="285750" indent="-285750" eaLnBrk="1" fontAlgn="auto" hangingPunct="1">
              <a:spcAft>
                <a:spcPts val="300"/>
              </a:spcAft>
              <a:buFont typeface="Arial" pitchFamily="34" charset="0"/>
              <a:buChar char="•"/>
              <a:defRPr/>
            </a:pPr>
            <a:r>
              <a:rPr lang="en-US" dirty="0"/>
              <a:t>University of Florida Institute of Food and Agricultural Sciences (UF-IFAS)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ＭＳ Ｐゴシック" pitchFamily="34" charset="-128"/>
              </a:rPr>
              <a:t>Educational Disclaimer and Citation</a:t>
            </a:r>
          </a:p>
        </p:txBody>
      </p:sp>
      <p:sp>
        <p:nvSpPr>
          <p:cNvPr id="32771"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ＭＳ Ｐゴシック"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ＭＳ Ｐゴシック" pitchFamily="34" charset="-128"/>
            </a:endParaRPr>
          </a:p>
          <a:p>
            <a:pPr eaLnBrk="1" hangingPunct="1">
              <a:spcBef>
                <a:spcPct val="20000"/>
              </a:spcBef>
              <a:buFont typeface="Arial" charset="0"/>
              <a:buChar char="•"/>
            </a:pPr>
            <a:r>
              <a:rPr lang="en-US" altLang="en-US" sz="2800">
                <a:ea typeface="ＭＳ Ｐゴシック" pitchFamily="34" charset="-128"/>
              </a:rPr>
              <a:t>Citation:</a:t>
            </a:r>
          </a:p>
          <a:p>
            <a:pPr lvl="1" eaLnBrk="1" hangingPunct="1">
              <a:spcBef>
                <a:spcPct val="20000"/>
              </a:spcBef>
              <a:buFont typeface="Arial" charset="0"/>
              <a:buChar char="–"/>
            </a:pPr>
            <a:r>
              <a:rPr lang="en-US" altLang="en-US" sz="2800">
                <a:ea typeface="ＭＳ Ｐゴシック" pitchFamily="34" charset="-128"/>
              </a:rPr>
              <a:t>Stocks, S., M.S., Sharma, S., Ph.D., Derksen, A., M.S., 2014. </a:t>
            </a:r>
            <a:r>
              <a:rPr lang="en-US" altLang="en-US" sz="2800">
                <a:solidFill>
                  <a:srgbClr val="000000"/>
                </a:solidFill>
                <a:ea typeface="ＭＳ Ｐゴシック" pitchFamily="34" charset="-128"/>
              </a:rPr>
              <a:t>Leatherleaf slugs: A Threat to Florida</a:t>
            </a:r>
            <a:r>
              <a:rPr lang="en-US" altLang="en-US" sz="2800">
                <a:ea typeface="ＭＳ Ｐゴシック" pitchFamily="34" charset="-128"/>
              </a:rPr>
              <a:t>, June 2014.</a:t>
            </a:r>
          </a:p>
          <a:p>
            <a:pPr lvl="1" eaLnBrk="1" hangingPunct="1">
              <a:spcBef>
                <a:spcPct val="20000"/>
              </a:spcBef>
              <a:buFont typeface="Arial" charset="0"/>
              <a:buNone/>
            </a:pPr>
            <a:endParaRPr lang="en-US" altLang="en-US" sz="2800">
              <a:ea typeface="ＭＳ Ｐゴシック" pitchFamily="34" charset="-128"/>
            </a:endParaRPr>
          </a:p>
          <a:p>
            <a:pPr eaLnBrk="1" hangingPunct="1">
              <a:spcBef>
                <a:spcPct val="20000"/>
              </a:spcBef>
              <a:buFont typeface="Arial" charset="0"/>
              <a:buNone/>
            </a:pPr>
            <a:endParaRPr lang="en-US" altLang="en-US" sz="320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Introduction to Slugs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1095" r="11739" b="11404"/>
          <a:stretch/>
        </p:blipFill>
        <p:spPr>
          <a:xfrm>
            <a:off x="457200" y="1447800"/>
            <a:ext cx="8070574" cy="4108175"/>
          </a:xfrm>
          <a:prstGeom prst="roundRect">
            <a:avLst>
              <a:gd name="adj" fmla="val 8594"/>
            </a:avLst>
          </a:prstGeom>
          <a:solidFill>
            <a:srgbClr val="FFFFFF">
              <a:shade val="85000"/>
            </a:srgbClr>
          </a:solidFill>
          <a:ln w="38100">
            <a:solidFill>
              <a:schemeClr val="tx1"/>
            </a:solidFill>
          </a:ln>
          <a:effectLst/>
        </p:spPr>
      </p:pic>
      <p:sp>
        <p:nvSpPr>
          <p:cNvPr id="15364" name="TextBox 4"/>
          <p:cNvSpPr txBox="1">
            <a:spLocks noChangeArrowheads="1"/>
          </p:cNvSpPr>
          <p:nvPr/>
        </p:nvSpPr>
        <p:spPr bwMode="auto">
          <a:xfrm>
            <a:off x="9525" y="5943600"/>
            <a:ext cx="9134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Bonsak Hammeraas, Bioforsk - Norwegian Institute for Agricultural and Environmental Research, Bugwood.org, #5393372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3795" name="Content Placeholder 2"/>
          <p:cNvSpPr>
            <a:spLocks noGrp="1"/>
          </p:cNvSpPr>
          <p:nvPr>
            <p:ph sz="half" idx="1"/>
          </p:nvPr>
        </p:nvSpPr>
        <p:spPr bwMode="auto">
          <a:xfrm>
            <a:off x="457200" y="1600200"/>
            <a:ext cx="8077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Baker, H.B. 1925.  North American Veronicellidae. Proceedings of the Academy of Natural Sciences of Philadelphia, Vol. 77, pp.157-184</a:t>
            </a:r>
          </a:p>
          <a:p>
            <a:pPr eaLnBrk="1" hangingPunct="1"/>
            <a:r>
              <a:rPr lang="en-US" altLang="en-US" sz="1800" smtClean="0"/>
              <a:t>Capinera, J. L., J. White and G. Bernon. 2011. Terrestrial Slugs of Florida (Gastropoda: Stylommatophora). EENY-493 (IN891). Entomology and Nematology. Florida Cooperative Extension Service. University of Florida IFAS. Accessed March  6</a:t>
            </a:r>
            <a:r>
              <a:rPr lang="en-US" altLang="en-US" sz="1800" baseline="30000" smtClean="0"/>
              <a:t>th</a:t>
            </a:r>
            <a:r>
              <a:rPr lang="en-US" altLang="en-US" sz="1800" smtClean="0"/>
              <a:t>, 2014. </a:t>
            </a:r>
          </a:p>
          <a:p>
            <a:pPr lvl="1" eaLnBrk="1" hangingPunct="1"/>
            <a:r>
              <a:rPr lang="en-US" altLang="en-US" sz="1600" smtClean="0"/>
              <a:t>http://edis.ifas.ufl.edu/in891</a:t>
            </a:r>
          </a:p>
          <a:p>
            <a:pPr eaLnBrk="1" hangingPunct="1"/>
            <a:r>
              <a:rPr lang="en-US" altLang="en-US" sz="1800" smtClean="0"/>
              <a:t>CAPS.  2013.  Priority List.  Accessed 6/6/2014 – </a:t>
            </a:r>
          </a:p>
          <a:p>
            <a:pPr lvl="1" eaLnBrk="1" hangingPunct="1"/>
            <a:r>
              <a:rPr lang="en-US" altLang="en-US" sz="1700" smtClean="0"/>
              <a:t>https://caps.ceris.purdue.edu/guidelines/2014/apdx_d</a:t>
            </a:r>
          </a:p>
          <a:p>
            <a:pPr eaLnBrk="1" hangingPunct="1">
              <a:spcBef>
                <a:spcPct val="0"/>
              </a:spcBef>
            </a:pPr>
            <a:r>
              <a:rPr lang="en-US" altLang="en-US" sz="1800" smtClean="0"/>
              <a:t>Flint, M.L.  2009. UC Statewide IPM Program, Davis/Entomology, UC Davis; and C. A. Wilen, UC Statewide IPM Program, San Diego Co.  Accessed 6/6/2014-</a:t>
            </a:r>
          </a:p>
          <a:p>
            <a:pPr lvl="1" eaLnBrk="1" hangingPunct="1">
              <a:spcBef>
                <a:spcPct val="0"/>
              </a:spcBef>
            </a:pPr>
            <a:r>
              <a:rPr lang="en-US" altLang="en-US" sz="1600" smtClean="0"/>
              <a:t>http://www.ipm.ucdavis.edu/PMG/PESTNOTES/pn7427.html</a:t>
            </a:r>
          </a:p>
          <a:p>
            <a:pPr eaLnBrk="1" hangingPunct="1"/>
            <a:r>
              <a:rPr lang="en-US" altLang="en-US" sz="1800" smtClean="0"/>
              <a:t>McDonnell, R.J., A. Hansen, T.D. Paine, and M.J. Gormally.  2007.  A Record of the Invasive Slug </a:t>
            </a:r>
            <a:r>
              <a:rPr lang="en-US" altLang="en-US" sz="1800" i="1" smtClean="0"/>
              <a:t>Veronicella cubensis </a:t>
            </a:r>
            <a:r>
              <a:rPr lang="en-US" altLang="en-US" sz="1800" smtClean="0"/>
              <a:t>(Pfeiffer, 1840) in California.  The Veliger 50(2).  </a:t>
            </a:r>
          </a:p>
          <a:p>
            <a:pPr eaLnBrk="1" hangingPunct="1"/>
            <a:endParaRPr lang="en-US" altLang="en-US" sz="1800" smtClean="0"/>
          </a:p>
          <a:p>
            <a:pPr eaLnBrk="1" hangingPunct="1"/>
            <a:endParaRPr lang="en-US" altLang="en-US" sz="1800" smtClean="0"/>
          </a:p>
          <a:p>
            <a:pPr eaLnBrk="1" hangingPunct="1"/>
            <a:endParaRPr lang="en-US" altLang="en-US" sz="1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4819" name="Content Placeholder 2"/>
          <p:cNvSpPr>
            <a:spLocks noGrp="1"/>
          </p:cNvSpPr>
          <p:nvPr>
            <p:ph sz="half" idx="1"/>
          </p:nvPr>
        </p:nvSpPr>
        <p:spPr bwMode="auto">
          <a:xfrm>
            <a:off x="457200" y="1600200"/>
            <a:ext cx="8077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t>McDonnell, R.J., T.D. Paine, and M.J. Gormally.  2009.  Slugs – A Guide to the Invasive and Native Fauna of California.  University of California Division of Agriculture and Natural Resources.  Publication 8336.  </a:t>
            </a:r>
          </a:p>
          <a:p>
            <a:pPr eaLnBrk="1" hangingPunct="1"/>
            <a:r>
              <a:rPr lang="en-US" altLang="en-US" sz="1800" smtClean="0"/>
              <a:t>Michalak, P.S. and Price, T.P.  2011. New Pest Response Guidelines: Tropical Terrestrial Gastropods.  USDA.  Accessed 6/6/2014 – </a:t>
            </a:r>
          </a:p>
          <a:p>
            <a:pPr lvl="1" eaLnBrk="1" hangingPunct="1"/>
            <a:r>
              <a:rPr lang="en-US" altLang="en-US" sz="1600" smtClean="0"/>
              <a:t>http://phytosanitary.info/sites/phytosanitary.info/files/New_Pest_Response_Guidelines_Tropical_Terrestrial_Gastropods.pdf  </a:t>
            </a:r>
          </a:p>
          <a:p>
            <a:pPr eaLnBrk="1" hangingPunct="1">
              <a:spcBef>
                <a:spcPct val="0"/>
              </a:spcBef>
            </a:pPr>
            <a:r>
              <a:rPr lang="en-US" altLang="en-US" sz="1800" smtClean="0"/>
              <a:t>Molet, T. 2011. CPHST Pest Datasheet for Veronicellidae spp. USDA-APHIS-PPQ-CPHST.  Accessed 6/6/2014 – </a:t>
            </a:r>
          </a:p>
          <a:p>
            <a:pPr lvl="1" eaLnBrk="1" hangingPunct="1">
              <a:spcBef>
                <a:spcPct val="0"/>
              </a:spcBef>
            </a:pPr>
            <a:r>
              <a:rPr lang="en-US" altLang="en-US" sz="1600" smtClean="0"/>
              <a:t>https://caps.ceris.purdue.edu/webfm_send/867</a:t>
            </a:r>
          </a:p>
          <a:p>
            <a:pPr eaLnBrk="1" hangingPunct="1"/>
            <a:r>
              <a:rPr lang="en-US" altLang="en-US" sz="1800" smtClean="0"/>
              <a:t>NAPIS Pest Tracker.  Leatherleaf slugs.  Accessed 6/6/2014 – </a:t>
            </a:r>
          </a:p>
          <a:p>
            <a:pPr lvl="1" eaLnBrk="1" hangingPunct="1"/>
            <a:r>
              <a:rPr lang="en-US" altLang="en-US" sz="1600" smtClean="0"/>
              <a:t>https://pest.ceris.purdue.edu/pest.php?code=IGDQAWA</a:t>
            </a:r>
          </a:p>
          <a:p>
            <a:pPr eaLnBrk="1" hangingPunct="1">
              <a:spcBef>
                <a:spcPct val="0"/>
              </a:spcBef>
            </a:pPr>
            <a:r>
              <a:rPr lang="en-US" altLang="en-US" sz="1800" smtClean="0"/>
              <a:t>White-McLean, J.A. 2011. </a:t>
            </a:r>
            <a:r>
              <a:rPr lang="en-US" altLang="en-US" sz="1800" i="1" smtClean="0"/>
              <a:t>Veronicellidae: Veronicella </a:t>
            </a:r>
            <a:r>
              <a:rPr lang="en-US" altLang="en-US" sz="1800" smtClean="0"/>
              <a:t>spp.</a:t>
            </a:r>
            <a:r>
              <a:rPr lang="en-US" altLang="en-US" sz="1800" i="1" smtClean="0"/>
              <a:t> </a:t>
            </a:r>
            <a:r>
              <a:rPr lang="en-US" altLang="en-US" sz="1800" smtClean="0"/>
              <a:t>Terrestrial Mollusc Tool. USDA/APHIS/PPQ Center for Plant Health Science and Technology and the University of Florida. Accessed on 6</a:t>
            </a:r>
            <a:r>
              <a:rPr lang="en-US" altLang="en-US" sz="1800" baseline="30000" smtClean="0"/>
              <a:t>th</a:t>
            </a:r>
            <a:r>
              <a:rPr lang="en-US" altLang="en-US" sz="1800" smtClean="0"/>
              <a:t> March, 2014.         </a:t>
            </a:r>
          </a:p>
          <a:p>
            <a:pPr lvl="1" eaLnBrk="1" hangingPunct="1">
              <a:spcBef>
                <a:spcPct val="0"/>
              </a:spcBef>
            </a:pPr>
            <a:r>
              <a:rPr lang="en-US" altLang="en-US" sz="1600" smtClean="0"/>
              <a:t>http://idtools.org/id/mollusc/factsheet.php?name=Veronicellidae:%</a:t>
            </a:r>
            <a:endParaRPr lang="en-US" altLang="en-US" sz="1800" smtClean="0"/>
          </a:p>
          <a:p>
            <a:pPr eaLnBrk="1" hangingPunct="1"/>
            <a:endParaRPr lang="en-US" altLang="en-US" sz="1800" smtClean="0"/>
          </a:p>
          <a:p>
            <a:pPr eaLnBrk="1" hangingPunct="1"/>
            <a:endParaRPr lang="en-US" altLang="en-US" sz="1800" smtClean="0"/>
          </a:p>
          <a:p>
            <a:pPr eaLnBrk="1" hangingPunct="1"/>
            <a:endParaRPr lang="en-US" alt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References</a:t>
            </a:r>
          </a:p>
        </p:txBody>
      </p:sp>
      <p:sp>
        <p:nvSpPr>
          <p:cNvPr id="3" name="Content Placeholder 2"/>
          <p:cNvSpPr>
            <a:spLocks noGrp="1"/>
          </p:cNvSpPr>
          <p:nvPr>
            <p:ph sz="half" idx="1"/>
          </p:nvPr>
        </p:nvSpPr>
        <p:spPr>
          <a:xfrm>
            <a:off x="457200" y="1600200"/>
            <a:ext cx="8077200" cy="4525963"/>
          </a:xfrm>
        </p:spPr>
        <p:txBody>
          <a:bodyPr/>
          <a:lstStyle/>
          <a:p>
            <a:pPr eaLnBrk="1" fontAlgn="auto" hangingPunct="1">
              <a:spcAft>
                <a:spcPts val="0"/>
              </a:spcAft>
              <a:buFont typeface="Arial" pitchFamily="34" charset="0"/>
              <a:buChar char="•"/>
              <a:defRPr/>
            </a:pPr>
            <a:r>
              <a:rPr lang="en-US" sz="1800" dirty="0" smtClean="0"/>
              <a:t>Yates.  J.R. III.  1992.  Slugs and Snails.  Accessed 6/6/2014 – </a:t>
            </a:r>
          </a:p>
          <a:p>
            <a:pPr lvl="1" eaLnBrk="1" fontAlgn="auto" hangingPunct="1">
              <a:spcAft>
                <a:spcPts val="0"/>
              </a:spcAft>
              <a:buFont typeface="Arial" pitchFamily="34" charset="0"/>
              <a:buChar char="–"/>
              <a:defRPr/>
            </a:pPr>
            <a:r>
              <a:rPr lang="en-US" sz="1600" dirty="0" smtClean="0"/>
              <a:t>http://www.extento.hawaii.edu/kbase/urban/site/slugs.htm</a:t>
            </a:r>
          </a:p>
          <a:p>
            <a:pPr marL="0" indent="0"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sz="1800" dirty="0" smtClean="0"/>
          </a:p>
          <a:p>
            <a:pPr eaLnBrk="1" fontAlgn="auto" hangingPunct="1">
              <a:spcAft>
                <a:spcPts val="0"/>
              </a:spcAft>
              <a:buFont typeface="Arial" pitchFamily="34" charset="0"/>
              <a:buChar char="•"/>
              <a:defRPr/>
            </a:pPr>
            <a:endParaRPr lang="en-US" sz="1800" dirty="0" smtClean="0"/>
          </a:p>
          <a:p>
            <a:pPr eaLnBrk="1" fontAlgn="auto" hangingPunct="1">
              <a:spcAft>
                <a:spcPts val="0"/>
              </a:spcAft>
              <a:buFont typeface="Arial" pitchFamily="34" charset="0"/>
              <a:buChar char="•"/>
              <a:defRPr/>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Life cycle of Slugs </a:t>
            </a:r>
          </a:p>
        </p:txBody>
      </p:sp>
      <p:pic>
        <p:nvPicPr>
          <p:cNvPr id="9" name="Content Placeholder 8" descr="slugs_of_florida02.jpg"/>
          <p:cNvPicPr>
            <a:picLocks noGrp="1" noChangeAspect="1"/>
          </p:cNvPicPr>
          <p:nvPr>
            <p:ph sz="half" idx="4294967295"/>
          </p:nvPr>
        </p:nvPicPr>
        <p:blipFill>
          <a:blip r:embed="rId3" cstate="screen"/>
          <a:srcRect/>
          <a:stretch>
            <a:fillRect/>
          </a:stretch>
        </p:blipFill>
        <p:spPr>
          <a:xfrm>
            <a:off x="119062" y="1897063"/>
            <a:ext cx="4224338" cy="3017837"/>
          </a:xfrm>
          <a:prstGeom prst="roundRect">
            <a:avLst/>
          </a:prstGeom>
          <a:ln w="38100">
            <a:solidFill>
              <a:schemeClr val="tx1"/>
            </a:solidFill>
          </a:ln>
        </p:spPr>
      </p:pic>
      <p:sp>
        <p:nvSpPr>
          <p:cNvPr id="16388" name="TextBox 11"/>
          <p:cNvSpPr txBox="1">
            <a:spLocks noChangeArrowheads="1"/>
          </p:cNvSpPr>
          <p:nvPr/>
        </p:nvSpPr>
        <p:spPr bwMode="auto">
          <a:xfrm>
            <a:off x="9525" y="6010275"/>
            <a:ext cx="266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Lyle Buss,  University of Florida</a:t>
            </a:r>
          </a:p>
        </p:txBody>
      </p:sp>
      <p:pic>
        <p:nvPicPr>
          <p:cNvPr id="1026" name="Picture 2" descr="C:\Users\shwetami\Desktop\Pics from Lyle\Leidyula floridana and eggs-Bu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16"/>
          <a:stretch/>
        </p:blipFill>
        <p:spPr bwMode="auto">
          <a:xfrm>
            <a:off x="4800600" y="1905000"/>
            <a:ext cx="4189035" cy="3017520"/>
          </a:xfrm>
          <a:prstGeom prst="roundRect">
            <a:avLst>
              <a:gd name="adj" fmla="val 8594"/>
            </a:avLst>
          </a:prstGeom>
          <a:solidFill>
            <a:srgbClr val="FFFFFF">
              <a:shade val="85000"/>
            </a:srgbClr>
          </a:solidFill>
          <a:ln w="38100">
            <a:solidFill>
              <a:schemeClr val="tx1"/>
            </a:solidFill>
          </a:ln>
          <a:effectLst/>
          <a:extLst/>
        </p:spPr>
      </p:pic>
      <p:sp>
        <p:nvSpPr>
          <p:cNvPr id="16390" name="TextBox 2"/>
          <p:cNvSpPr txBox="1">
            <a:spLocks noChangeArrowheads="1"/>
          </p:cNvSpPr>
          <p:nvPr/>
        </p:nvSpPr>
        <p:spPr bwMode="auto">
          <a:xfrm>
            <a:off x="6248400" y="5040313"/>
            <a:ext cx="135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Loose clutch</a:t>
            </a:r>
          </a:p>
        </p:txBody>
      </p:sp>
      <p:sp>
        <p:nvSpPr>
          <p:cNvPr id="16391" name="TextBox 6"/>
          <p:cNvSpPr txBox="1">
            <a:spLocks noChangeArrowheads="1"/>
          </p:cNvSpPr>
          <p:nvPr/>
        </p:nvSpPr>
        <p:spPr bwMode="auto">
          <a:xfrm>
            <a:off x="609600" y="5040313"/>
            <a:ext cx="2947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Chain of eggs around a clutch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Damage Caused by Slugs </a:t>
            </a:r>
          </a:p>
        </p:txBody>
      </p:sp>
      <p:sp>
        <p:nvSpPr>
          <p:cNvPr id="17411" name="Content Placeholder 2"/>
          <p:cNvSpPr>
            <a:spLocks noGrp="1"/>
          </p:cNvSpPr>
          <p:nvPr>
            <p:ph idx="1"/>
          </p:nvPr>
        </p:nvSpPr>
        <p:spPr bwMode="auto">
          <a:xfrm>
            <a:off x="457200" y="1600200"/>
            <a:ext cx="5334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Cause ragged, irregular holes</a:t>
            </a:r>
          </a:p>
          <a:p>
            <a:pPr eaLnBrk="1" hangingPunct="1"/>
            <a:r>
              <a:rPr lang="en-US" altLang="en-US" smtClean="0"/>
              <a:t>Can girdle saplings and branches</a:t>
            </a:r>
          </a:p>
          <a:p>
            <a:pPr eaLnBrk="1" hangingPunct="1"/>
            <a:r>
              <a:rPr lang="en-US" altLang="en-US" smtClean="0"/>
              <a:t>Can reduce quality and yield of crops</a:t>
            </a:r>
          </a:p>
          <a:p>
            <a:pPr eaLnBrk="1" hangingPunct="1"/>
            <a:r>
              <a:rPr lang="en-US" altLang="en-US" smtClean="0"/>
              <a:t>Can transmit nematodes that cause severe health issues in humans</a:t>
            </a:r>
          </a:p>
        </p:txBody>
      </p:sp>
      <p:pic>
        <p:nvPicPr>
          <p:cNvPr id="6" name="Content Placeholder 5" descr="slugs_of_florida03.jpg"/>
          <p:cNvPicPr>
            <a:picLocks noGrp="1" noChangeAspect="1"/>
          </p:cNvPicPr>
          <p:nvPr>
            <p:ph sz="half" idx="4294967295"/>
          </p:nvPr>
        </p:nvPicPr>
        <p:blipFill rotWithShape="1">
          <a:blip r:embed="rId3" cstate="screen"/>
          <a:srcRect b="11431"/>
          <a:stretch/>
        </p:blipFill>
        <p:spPr>
          <a:xfrm>
            <a:off x="5791200" y="1116086"/>
            <a:ext cx="2971800" cy="4402138"/>
          </a:xfrm>
          <a:prstGeom prst="roundRect">
            <a:avLst/>
          </a:prstGeom>
          <a:ln w="38100">
            <a:solidFill>
              <a:schemeClr val="tx1"/>
            </a:solidFill>
          </a:ln>
        </p:spPr>
      </p:pic>
      <p:sp>
        <p:nvSpPr>
          <p:cNvPr id="17413" name="TextBox 6"/>
          <p:cNvSpPr txBox="1">
            <a:spLocks noChangeArrowheads="1"/>
          </p:cNvSpPr>
          <p:nvPr/>
        </p:nvSpPr>
        <p:spPr bwMode="auto">
          <a:xfrm>
            <a:off x="111125" y="5934075"/>
            <a:ext cx="2755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solidFill>
                  <a:srgbClr val="000000"/>
                </a:solidFill>
              </a:rPr>
              <a:t>Image Credit: John Capinera, University of Florida</a:t>
            </a:r>
            <a:endParaRPr lang="en-US" altLang="en-US"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Monitoring for Slugs</a:t>
            </a:r>
          </a:p>
        </p:txBody>
      </p:sp>
      <p:sp>
        <p:nvSpPr>
          <p:cNvPr id="18435" name="Content Placeholder 2"/>
          <p:cNvSpPr>
            <a:spLocks noGrp="1"/>
          </p:cNvSpPr>
          <p:nvPr>
            <p:ph idx="1"/>
          </p:nvPr>
        </p:nvSpPr>
        <p:spPr bwMode="auto">
          <a:xfrm>
            <a:off x="457200" y="1600200"/>
            <a:ext cx="4267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Visual inspection is the best method for monitoring for slugs</a:t>
            </a:r>
          </a:p>
          <a:p>
            <a:pPr eaLnBrk="1" hangingPunct="1"/>
            <a:r>
              <a:rPr lang="en-US" altLang="en-US" smtClean="0"/>
              <a:t>Traps also work</a:t>
            </a:r>
          </a:p>
          <a:p>
            <a:pPr lvl="1" eaLnBrk="1" hangingPunct="1"/>
            <a:r>
              <a:rPr lang="en-US" altLang="en-US" smtClean="0"/>
              <a:t>Platforms</a:t>
            </a:r>
          </a:p>
          <a:p>
            <a:pPr lvl="1" eaLnBrk="1" hangingPunct="1"/>
            <a:r>
              <a:rPr lang="en-US" altLang="en-US" smtClean="0"/>
              <a:t>Baited traps</a:t>
            </a:r>
          </a:p>
          <a:p>
            <a:pPr lvl="1" eaLnBrk="1" hangingPunct="1"/>
            <a:r>
              <a:rPr lang="en-US" altLang="en-US" smtClean="0"/>
              <a:t>Trap crops</a:t>
            </a:r>
          </a:p>
          <a:p>
            <a:pPr lvl="1" eaLnBrk="1" hangingPunct="1"/>
            <a:r>
              <a:rPr lang="en-US" altLang="en-US" smtClean="0"/>
              <a:t>Trash traps </a:t>
            </a:r>
          </a:p>
        </p:txBody>
      </p:sp>
      <p:pic>
        <p:nvPicPr>
          <p:cNvPr id="6" name="Content Placeholder 5" descr="IMG_0525.JPG"/>
          <p:cNvPicPr>
            <a:picLocks noGrp="1" noChangeAspect="1"/>
          </p:cNvPicPr>
          <p:nvPr>
            <p:ph sz="half" idx="4294967295"/>
          </p:nvPr>
        </p:nvPicPr>
        <p:blipFill rotWithShape="1">
          <a:blip r:embed="rId3" cstate="screen"/>
          <a:srcRect l="10953" r="8428"/>
          <a:stretch/>
        </p:blipFill>
        <p:spPr>
          <a:xfrm rot="5400000">
            <a:off x="4446588" y="1765300"/>
            <a:ext cx="4697412" cy="3910013"/>
          </a:xfrm>
          <a:prstGeom prst="roundRect">
            <a:avLst/>
          </a:prstGeom>
          <a:ln w="38100">
            <a:solidFill>
              <a:srgbClr val="000000"/>
            </a:solidFill>
          </a:ln>
        </p:spPr>
      </p:pic>
      <p:sp>
        <p:nvSpPr>
          <p:cNvPr id="18437" name="TextBox 6"/>
          <p:cNvSpPr txBox="1">
            <a:spLocks noChangeArrowheads="1"/>
          </p:cNvSpPr>
          <p:nvPr/>
        </p:nvSpPr>
        <p:spPr bwMode="auto">
          <a:xfrm>
            <a:off x="381000" y="6019800"/>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solidFill>
                  <a:srgbClr val="000000"/>
                </a:solidFill>
              </a:rPr>
              <a:t>Image Credit:  Andrew Derksen, FDACS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0" y="1524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Leatherleaf slugs of concern</a:t>
            </a:r>
          </a:p>
        </p:txBody>
      </p:sp>
      <p:sp>
        <p:nvSpPr>
          <p:cNvPr id="19459" name="Content Placeholder 2"/>
          <p:cNvSpPr>
            <a:spLocks noGrp="1"/>
          </p:cNvSpPr>
          <p:nvPr>
            <p:ph sz="half" idx="1"/>
          </p:nvPr>
        </p:nvSpPr>
        <p:spPr bwMode="auto">
          <a:xfrm>
            <a:off x="381000" y="1447800"/>
            <a:ext cx="51054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solidFill>
                  <a:srgbClr val="FF0000"/>
                </a:solidFill>
              </a:rPr>
              <a:t>Cuban Slug </a:t>
            </a:r>
            <a:r>
              <a:rPr lang="en-US" altLang="en-US" sz="2400" i="1" smtClean="0">
                <a:solidFill>
                  <a:srgbClr val="FF0000"/>
                </a:solidFill>
              </a:rPr>
              <a:t>(Veronicella cubensis)</a:t>
            </a:r>
          </a:p>
          <a:p>
            <a:pPr eaLnBrk="1" hangingPunct="1"/>
            <a:r>
              <a:rPr lang="en-US" altLang="en-US" smtClean="0">
                <a:solidFill>
                  <a:srgbClr val="FF0000"/>
                </a:solidFill>
              </a:rPr>
              <a:t>Sloan’s Slug </a:t>
            </a:r>
            <a:r>
              <a:rPr lang="en-US" altLang="en-US" sz="2400" i="1" smtClean="0">
                <a:solidFill>
                  <a:srgbClr val="FF0000"/>
                </a:solidFill>
              </a:rPr>
              <a:t>(Veronicella sloanei)</a:t>
            </a:r>
          </a:p>
          <a:p>
            <a:pPr eaLnBrk="1" hangingPunct="1"/>
            <a:r>
              <a:rPr lang="en-US" altLang="en-US" smtClean="0"/>
              <a:t>Florida Leatherleaf </a:t>
            </a:r>
            <a:r>
              <a:rPr lang="en-US" altLang="en-US" sz="2400" i="1" smtClean="0"/>
              <a:t>(Leidyula floridana)</a:t>
            </a:r>
          </a:p>
        </p:txBody>
      </p:sp>
      <p:pic>
        <p:nvPicPr>
          <p:cNvPr id="8" name="Picture 7" descr="veronicella_cubensis_wp.jpg"/>
          <p:cNvPicPr>
            <a:picLocks noChangeAspect="1"/>
          </p:cNvPicPr>
          <p:nvPr/>
        </p:nvPicPr>
        <p:blipFill>
          <a:blip r:embed="rId3" cstate="screen"/>
          <a:stretch>
            <a:fillRect/>
          </a:stretch>
        </p:blipFill>
        <p:spPr>
          <a:xfrm>
            <a:off x="609600" y="3886200"/>
            <a:ext cx="3649545" cy="2011680"/>
          </a:xfrm>
          <a:prstGeom prst="roundRect">
            <a:avLst/>
          </a:prstGeom>
          <a:ln w="38100" cmpd="sng">
            <a:solidFill>
              <a:srgbClr val="000000"/>
            </a:solidFill>
          </a:ln>
        </p:spPr>
      </p:pic>
      <p:pic>
        <p:nvPicPr>
          <p:cNvPr id="9" name="Picture 8" descr="veronicella_sloanei_jx.jpg"/>
          <p:cNvPicPr>
            <a:picLocks noChangeAspect="1"/>
          </p:cNvPicPr>
          <p:nvPr/>
        </p:nvPicPr>
        <p:blipFill rotWithShape="1">
          <a:blip r:embed="rId4" cstate="screen"/>
          <a:srcRect l="3959" t="6297" r="2061" b="4045"/>
          <a:stretch/>
        </p:blipFill>
        <p:spPr>
          <a:xfrm>
            <a:off x="5446723" y="1351938"/>
            <a:ext cx="3468677" cy="2011680"/>
          </a:xfrm>
          <a:prstGeom prst="roundRect">
            <a:avLst/>
          </a:prstGeom>
          <a:ln w="38100" cmpd="sng">
            <a:solidFill>
              <a:srgbClr val="000000"/>
            </a:solidFill>
          </a:ln>
        </p:spPr>
      </p:pic>
      <p:sp>
        <p:nvSpPr>
          <p:cNvPr id="19462" name="TextBox 10"/>
          <p:cNvSpPr txBox="1">
            <a:spLocks noChangeArrowheads="1"/>
          </p:cNvSpPr>
          <p:nvPr/>
        </p:nvSpPr>
        <p:spPr bwMode="auto">
          <a:xfrm>
            <a:off x="76200" y="5924550"/>
            <a:ext cx="906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Cuban slug - David Robinson, USDA –APHIS-PPQ , Terrestrial Mollusc Tool; Florida leatherleaf - Lyle J. Buss, University  of Florida; Sloan’s slug - Robert Pilla, Terrestrial Mollusc Tool</a:t>
            </a:r>
          </a:p>
        </p:txBody>
      </p:sp>
      <p:sp>
        <p:nvSpPr>
          <p:cNvPr id="19463" name="TextBox 3"/>
          <p:cNvSpPr txBox="1">
            <a:spLocks noChangeArrowheads="1"/>
          </p:cNvSpPr>
          <p:nvPr/>
        </p:nvSpPr>
        <p:spPr bwMode="auto">
          <a:xfrm>
            <a:off x="855663" y="3473450"/>
            <a:ext cx="120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Cuban slug</a:t>
            </a:r>
          </a:p>
        </p:txBody>
      </p:sp>
      <p:sp>
        <p:nvSpPr>
          <p:cNvPr id="19464" name="TextBox 4"/>
          <p:cNvSpPr txBox="1">
            <a:spLocks noChangeArrowheads="1"/>
          </p:cNvSpPr>
          <p:nvPr/>
        </p:nvSpPr>
        <p:spPr bwMode="auto">
          <a:xfrm>
            <a:off x="5486400" y="9144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Sloan’s slug</a:t>
            </a:r>
          </a:p>
        </p:txBody>
      </p:sp>
      <p:sp>
        <p:nvSpPr>
          <p:cNvPr id="19465" name="TextBox 11"/>
          <p:cNvSpPr txBox="1">
            <a:spLocks noChangeArrowheads="1"/>
          </p:cNvSpPr>
          <p:nvPr/>
        </p:nvSpPr>
        <p:spPr bwMode="auto">
          <a:xfrm>
            <a:off x="5411788" y="3478213"/>
            <a:ext cx="190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Florida leatherleaf</a:t>
            </a:r>
          </a:p>
        </p:txBody>
      </p:sp>
      <p:pic>
        <p:nvPicPr>
          <p:cNvPr id="1028" name="Picture 4" descr="Florida leatherleaf, Leidyula floridana (Leidy, 1851), with body contracte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86200"/>
            <a:ext cx="3683871" cy="2011680"/>
          </a:xfrm>
          <a:prstGeom prst="roundRect">
            <a:avLst>
              <a:gd name="adj" fmla="val 8594"/>
            </a:avLst>
          </a:prstGeom>
          <a:solidFill>
            <a:srgbClr val="FFFFFF">
              <a:shade val="85000"/>
            </a:srgbClr>
          </a:solidFill>
          <a:ln w="38100">
            <a:solidFill>
              <a:schemeClr val="tx1"/>
            </a:solidFill>
          </a:ln>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Cuban Slug </a:t>
            </a:r>
            <a:endParaRPr lang="en-US" dirty="0"/>
          </a:p>
        </p:txBody>
      </p:sp>
      <p:pic>
        <p:nvPicPr>
          <p:cNvPr id="5" name="Content Placeholder 6" descr="veronicella_cubensis_pa2.jpg"/>
          <p:cNvPicPr>
            <a:picLocks noGrp="1" noChangeAspect="1"/>
          </p:cNvPicPr>
          <p:nvPr>
            <p:ph sz="half" idx="2"/>
          </p:nvPr>
        </p:nvPicPr>
        <p:blipFill rotWithShape="1">
          <a:blip r:embed="rId3" cstate="screen"/>
          <a:stretch/>
        </p:blipFill>
        <p:spPr>
          <a:xfrm>
            <a:off x="838200" y="1447800"/>
            <a:ext cx="7405887" cy="3840480"/>
          </a:xfrm>
          <a:prstGeom prst="roundRect">
            <a:avLst/>
          </a:prstGeom>
          <a:ln w="38100">
            <a:solidFill>
              <a:srgbClr val="000000"/>
            </a:solidFill>
          </a:ln>
        </p:spPr>
      </p:pic>
      <p:sp>
        <p:nvSpPr>
          <p:cNvPr id="20484" name="Rectangle 5"/>
          <p:cNvSpPr>
            <a:spLocks noChangeArrowheads="1"/>
          </p:cNvSpPr>
          <p:nvPr/>
        </p:nvSpPr>
        <p:spPr bwMode="auto">
          <a:xfrm>
            <a:off x="152400" y="58674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David Robinson, Terrestrial Mollusc Tool. USDA-APHIS-PPQ</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Distribution of Cuban </a:t>
            </a:r>
            <a:r>
              <a:rPr lang="en-US" dirty="0">
                <a:solidFill>
                  <a:schemeClr val="tx1">
                    <a:lumMod val="85000"/>
                    <a:lumOff val="15000"/>
                  </a:schemeClr>
                </a:solidFill>
              </a:rPr>
              <a:t>Slug </a:t>
            </a:r>
            <a:endParaRPr lang="en-US" i="1" dirty="0"/>
          </a:p>
        </p:txBody>
      </p:sp>
      <p:sp>
        <p:nvSpPr>
          <p:cNvPr id="2150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This pest is found in the Caribbean and the Pacific Islands</a:t>
            </a:r>
          </a:p>
          <a:p>
            <a:pPr eaLnBrk="1" hangingPunct="1"/>
            <a:r>
              <a:rPr lang="en-US" altLang="en-US" smtClean="0"/>
              <a:t>It has been intercepted but not considered established in Louisiana and Florida </a:t>
            </a:r>
          </a:p>
          <a:p>
            <a:pPr eaLnBrk="1" hangingPunct="1"/>
            <a:r>
              <a:rPr lang="en-US" altLang="en-US" smtClean="0"/>
              <a:t>It was intercepted in Santa Barbara County, California in 2006 and may be established there now</a:t>
            </a:r>
          </a:p>
          <a:p>
            <a:pPr eaLnBrk="1" hangingPunct="1"/>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1">
                    <a:lumMod val="85000"/>
                    <a:lumOff val="15000"/>
                  </a:schemeClr>
                </a:solidFill>
              </a:rPr>
              <a:t>Hosts of Cuban Slug include… </a:t>
            </a:r>
            <a:endParaRPr lang="en-US" i="1" dirty="0"/>
          </a:p>
        </p:txBody>
      </p:sp>
      <p:sp>
        <p:nvSpPr>
          <p:cNvPr id="22531" name="Content Placeholder 3"/>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Soursop</a:t>
            </a:r>
          </a:p>
          <a:p>
            <a:pPr eaLnBrk="1" hangingPunct="1"/>
            <a:r>
              <a:rPr lang="en-US" altLang="en-US" smtClean="0"/>
              <a:t>Breadfruit</a:t>
            </a:r>
          </a:p>
          <a:p>
            <a:pPr eaLnBrk="1" hangingPunct="1"/>
            <a:r>
              <a:rPr lang="en-US" altLang="en-US" smtClean="0"/>
              <a:t>Star fruit</a:t>
            </a:r>
          </a:p>
          <a:p>
            <a:pPr eaLnBrk="1" hangingPunct="1"/>
            <a:r>
              <a:rPr lang="en-US" altLang="en-US" smtClean="0"/>
              <a:t>Cabbage</a:t>
            </a:r>
          </a:p>
          <a:p>
            <a:pPr eaLnBrk="1" hangingPunct="1"/>
            <a:r>
              <a:rPr lang="en-US" altLang="en-US" smtClean="0"/>
              <a:t>Papaya</a:t>
            </a:r>
          </a:p>
          <a:p>
            <a:pPr eaLnBrk="1" hangingPunct="1"/>
            <a:r>
              <a:rPr lang="en-US" altLang="en-US" smtClean="0"/>
              <a:t>Yam</a:t>
            </a:r>
          </a:p>
          <a:p>
            <a:pPr eaLnBrk="1" hangingPunct="1"/>
            <a:r>
              <a:rPr lang="en-US" altLang="en-US" smtClean="0"/>
              <a:t>Hibiscus</a:t>
            </a:r>
          </a:p>
          <a:p>
            <a:pPr eaLnBrk="1" hangingPunct="1"/>
            <a:r>
              <a:rPr lang="en-US" altLang="en-US" smtClean="0"/>
              <a:t>Lantana </a:t>
            </a:r>
          </a:p>
        </p:txBody>
      </p:sp>
      <p:sp>
        <p:nvSpPr>
          <p:cNvPr id="22532" name="Content Placeholder 4"/>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Cassava</a:t>
            </a:r>
          </a:p>
          <a:p>
            <a:pPr eaLnBrk="1" hangingPunct="1"/>
            <a:r>
              <a:rPr lang="en-US" altLang="en-US" smtClean="0"/>
              <a:t>Mango</a:t>
            </a:r>
          </a:p>
          <a:p>
            <a:pPr eaLnBrk="1" hangingPunct="1"/>
            <a:r>
              <a:rPr lang="en-US" altLang="en-US" smtClean="0"/>
              <a:t>Lettuce</a:t>
            </a:r>
          </a:p>
          <a:p>
            <a:pPr eaLnBrk="1" hangingPunct="1"/>
            <a:r>
              <a:rPr lang="en-US" altLang="en-US" smtClean="0"/>
              <a:t>Sweet potato</a:t>
            </a:r>
          </a:p>
          <a:p>
            <a:pPr eaLnBrk="1" hangingPunct="1"/>
            <a:r>
              <a:rPr lang="en-US" altLang="en-US" smtClean="0"/>
              <a:t>Taro</a:t>
            </a:r>
          </a:p>
          <a:p>
            <a:pPr eaLnBrk="1" hangingPunct="1"/>
            <a:r>
              <a:rPr lang="en-US" altLang="en-US" smtClean="0"/>
              <a:t>Citrus</a:t>
            </a:r>
          </a:p>
          <a:p>
            <a:pPr eaLnBrk="1" hangingPunct="1"/>
            <a:r>
              <a:rPr lang="en-US" altLang="en-US" smtClean="0"/>
              <a:t>Coffee</a:t>
            </a:r>
          </a:p>
          <a:p>
            <a:pPr eaLnBrk="1" hangingPunct="1"/>
            <a:r>
              <a:rPr lang="en-US" altLang="en-US" smtClean="0"/>
              <a:t>Banana </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4750</TotalTime>
  <Words>2983</Words>
  <Application>Microsoft Office PowerPoint</Application>
  <PresentationFormat>On-screen Show (4:3)</PresentationFormat>
  <Paragraphs>480</Paragraphs>
  <Slides>22</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ＭＳ Ｐゴシック</vt:lpstr>
      <vt:lpstr>Presentation1</vt:lpstr>
      <vt:lpstr>Leatherleaf slugs:  A Threat to Florida </vt:lpstr>
      <vt:lpstr>Introduction to Slugs</vt:lpstr>
      <vt:lpstr>Life cycle of Slugs </vt:lpstr>
      <vt:lpstr>Damage Caused by Slugs </vt:lpstr>
      <vt:lpstr>Monitoring for Slugs</vt:lpstr>
      <vt:lpstr>Leatherleaf slugs of concern</vt:lpstr>
      <vt:lpstr>Cuban Slug </vt:lpstr>
      <vt:lpstr>Distribution of Cuban Slug </vt:lpstr>
      <vt:lpstr>Hosts of Cuban Slug include… </vt:lpstr>
      <vt:lpstr>Sloan’s Slug (aka Pancake Slug)</vt:lpstr>
      <vt:lpstr>Distribution of Sloan’s Slug </vt:lpstr>
      <vt:lpstr>Hosts of Sloan’s Slug include….</vt:lpstr>
      <vt:lpstr>Florida Leatherleaf</vt:lpstr>
      <vt:lpstr>Distribution of Florida Leatherleaf in the U.S.</vt:lpstr>
      <vt:lpstr>Hosts of Florida Leatherleaf</vt:lpstr>
      <vt:lpstr>Authors</vt:lpstr>
      <vt:lpstr>Reviewers</vt:lpstr>
      <vt:lpstr>Collaborating Agencies</vt:lpstr>
      <vt:lpstr>PowerPoint Presentation</vt:lpstr>
      <vt:lpstr>References</vt:lpstr>
      <vt:lpstr>References</vt:lpstr>
      <vt:lpstr>References</vt:lpstr>
    </vt:vector>
  </TitlesOfParts>
  <Company>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Two-striped slugs</dc:title>
  <dc:creator>Andrew Derksen</dc:creator>
  <cp:lastModifiedBy>Windows User</cp:lastModifiedBy>
  <cp:revision>326</cp:revision>
  <dcterms:created xsi:type="dcterms:W3CDTF">2013-03-20T14:12:47Z</dcterms:created>
  <dcterms:modified xsi:type="dcterms:W3CDTF">2015-04-05T15:43:16Z</dcterms:modified>
</cp:coreProperties>
</file>