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68" r:id="rId5"/>
    <p:sldId id="283" r:id="rId6"/>
    <p:sldId id="259" r:id="rId7"/>
    <p:sldId id="262" r:id="rId8"/>
    <p:sldId id="263" r:id="rId9"/>
    <p:sldId id="269" r:id="rId10"/>
    <p:sldId id="264" r:id="rId11"/>
    <p:sldId id="278" r:id="rId12"/>
    <p:sldId id="270" r:id="rId13"/>
    <p:sldId id="282" r:id="rId14"/>
    <p:sldId id="280" r:id="rId15"/>
    <p:sldId id="274" r:id="rId16"/>
    <p:sldId id="275" r:id="rId17"/>
    <p:sldId id="276" r:id="rId18"/>
    <p:sldId id="277" r:id="rId19"/>
    <p:sldId id="284" r:id="rId20"/>
    <p:sldId id="267" r:id="rId21"/>
    <p:sldId id="28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F0FC"/>
    <a:srgbClr val="2B495B"/>
    <a:srgbClr val="303E56"/>
    <a:srgbClr val="2C3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3" autoAdjust="0"/>
  </p:normalViewPr>
  <p:slideViewPr>
    <p:cSldViewPr>
      <p:cViewPr varScale="1">
        <p:scale>
          <a:sx n="108" d="100"/>
          <a:sy n="108" d="100"/>
        </p:scale>
        <p:origin x="-1692" y="-84"/>
      </p:cViewPr>
      <p:guideLst>
        <p:guide orient="horz" pos="2160"/>
        <p:guide pos="27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D0BD64E-7A0F-4EC7-AB22-67051354FBBE}"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671906D-935E-4C50-8B0A-E6C7D6A160D5}" type="slidenum">
              <a:rPr lang="en-US"/>
              <a:pPr>
                <a:defRPr/>
              </a:pPr>
              <a:t>‹#›</a:t>
            </a:fld>
            <a:endParaRPr lang="en-US"/>
          </a:p>
        </p:txBody>
      </p:sp>
    </p:spTree>
    <p:extLst>
      <p:ext uri="{BB962C8B-B14F-4D97-AF65-F5344CB8AC3E}">
        <p14:creationId xmlns:p14="http://schemas.microsoft.com/office/powerpoint/2010/main" val="30888642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dtools.org/id/leps/micro/factsheet.php?name=%3cem%3eTuta+absoluta%3c/em%3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presentation is about</a:t>
            </a:r>
            <a:r>
              <a:rPr lang="en-US" altLang="en-US" i="1" smtClean="0"/>
              <a:t> Tuta absoluta</a:t>
            </a:r>
            <a:r>
              <a:rPr lang="en-US" altLang="en-US" smtClean="0"/>
              <a:t>, an invasive moth that is native to South America.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E68E195-929F-420C-92DC-2A7E07435A0C}" type="slidenum">
              <a:rPr lang="en-US" altLang="en-US"/>
              <a:pPr fontAlgn="base">
                <a:spcBef>
                  <a:spcPct val="0"/>
                </a:spcBef>
                <a:spcAft>
                  <a:spcPct val="0"/>
                </a:spcAft>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absoluta </a:t>
            </a:r>
            <a:r>
              <a:rPr lang="en-US" altLang="en-US" smtClean="0"/>
              <a:t>completes its life cycle in approximately 29-38 days (28.7 days at 25</a:t>
            </a:r>
            <a:r>
              <a:rPr lang="en-US" altLang="en-US" smtClean="0">
                <a:latin typeface="Vrinda" pitchFamily="34" charset="0"/>
                <a:cs typeface="Vrinda" pitchFamily="34" charset="0"/>
              </a:rPr>
              <a:t>°</a:t>
            </a:r>
            <a:r>
              <a:rPr lang="en-US" altLang="en-US" smtClean="0"/>
              <a:t>C).  </a:t>
            </a:r>
          </a:p>
          <a:p>
            <a:pPr eaLnBrk="1" hangingPunct="1">
              <a:spcBef>
                <a:spcPct val="0"/>
              </a:spcBef>
            </a:pPr>
            <a:endParaRPr lang="en-US" altLang="en-US" smtClean="0"/>
          </a:p>
          <a:p>
            <a:pPr eaLnBrk="1" hangingPunct="1">
              <a:spcBef>
                <a:spcPct val="0"/>
              </a:spcBef>
            </a:pPr>
            <a:r>
              <a:rPr lang="en-US" altLang="en-US" smtClean="0"/>
              <a:t>As many as 12 generations are possible in a year depending on environmental conditions.  </a:t>
            </a:r>
          </a:p>
          <a:p>
            <a:pPr eaLnBrk="1" hangingPunct="1">
              <a:spcBef>
                <a:spcPct val="0"/>
              </a:spcBef>
            </a:pPr>
            <a:endParaRPr lang="en-US" altLang="en-US" smtClean="0"/>
          </a:p>
          <a:p>
            <a:pPr eaLnBrk="1" hangingPunct="1">
              <a:spcBef>
                <a:spcPct val="0"/>
              </a:spcBef>
            </a:pPr>
            <a:r>
              <a:rPr lang="en-US" altLang="en-US" smtClean="0"/>
              <a:t>At 27.1°C, eggs hatched in 4 to 6 days, larvae were ready to pupate in 11 to 13 days, and pupae emerged as adults in 5 to 8 days.  At lower temperatures, the life cycle took longer to complete.</a:t>
            </a:r>
          </a:p>
          <a:p>
            <a:pPr eaLnBrk="1" hangingPunct="1">
              <a:spcBef>
                <a:spcPct val="0"/>
              </a:spcBef>
            </a:pPr>
            <a:endParaRPr lang="en-US" altLang="en-US" smtClean="0"/>
          </a:p>
          <a:p>
            <a:pPr eaLnBrk="1" hangingPunct="1">
              <a:spcBef>
                <a:spcPct val="0"/>
              </a:spcBef>
            </a:pPr>
            <a:r>
              <a:rPr lang="en-US" altLang="en-US" smtClean="0"/>
              <a:t>A female can lay up to 260 eggs in its lifetime (averaging 60 to 120 eggs) and mate multiple times.  Larvae undergo four instar stages.  </a:t>
            </a:r>
          </a:p>
          <a:p>
            <a:pPr eaLnBrk="1" hangingPunct="1">
              <a:spcBef>
                <a:spcPct val="0"/>
              </a:spcBef>
            </a:pPr>
            <a:endParaRPr lang="en-US" altLang="en-US" smtClean="0"/>
          </a:p>
          <a:p>
            <a:pPr eaLnBrk="1" hangingPunct="1">
              <a:spcBef>
                <a:spcPct val="0"/>
              </a:spcBef>
            </a:pPr>
            <a:r>
              <a:rPr lang="en-US" altLang="en-US" smtClean="0"/>
              <a:t>Pupation occurs in the soil, leaf surface, or within mines.  The day after adults emerge, the first mating usually occurs.  Adults are nocturnal and mate at dawn.  </a:t>
            </a:r>
            <a:r>
              <a:rPr lang="en-US" altLang="en-US" i="1" smtClean="0"/>
              <a:t>Tuta absoluta </a:t>
            </a:r>
            <a:r>
              <a:rPr lang="en-US" altLang="en-US" smtClean="0"/>
              <a:t> may overwinter in the egg, pupa, or adult stage.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A448D6-F2FD-4AEF-87A4-60963E515EA1}" type="slidenum">
              <a:rPr lang="en-US" altLang="en-US"/>
              <a:pPr fontAlgn="base">
                <a:spcBef>
                  <a:spcPct val="0"/>
                </a:spcBef>
                <a:spcAft>
                  <a:spcPct val="0"/>
                </a:spcAft>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Larvae feed on leaves, shoots, flowers, and fruit creating conspicuous mines as they tunnel.  Larvae create mines and galleries with large amounts of frass (waste) as they mine the plant tissues.  Note the difference between the mines created by </a:t>
            </a:r>
            <a:r>
              <a:rPr lang="en-US" altLang="en-US" i="1" smtClean="0"/>
              <a:t>Lyriomyza</a:t>
            </a:r>
            <a:r>
              <a:rPr lang="en-US" altLang="en-US" smtClean="0"/>
              <a:t> flies (tomato leafminer) and </a:t>
            </a:r>
            <a:r>
              <a:rPr lang="en-US" altLang="en-US" i="1" smtClean="0"/>
              <a:t>Tuta absoluta </a:t>
            </a:r>
            <a:r>
              <a:rPr lang="en-US" altLang="en-US" smtClean="0"/>
              <a:t>in the image. </a:t>
            </a:r>
          </a:p>
          <a:p>
            <a:pPr eaLnBrk="1" hangingPunct="1">
              <a:spcBef>
                <a:spcPct val="0"/>
              </a:spcBef>
            </a:pPr>
            <a:endParaRPr lang="en-US" altLang="en-US" smtClean="0"/>
          </a:p>
          <a:p>
            <a:pPr eaLnBrk="1" hangingPunct="1">
              <a:spcBef>
                <a:spcPct val="0"/>
              </a:spcBef>
            </a:pPr>
            <a:r>
              <a:rPr lang="en-US" altLang="en-US" smtClean="0"/>
              <a:t>Feeding on the plant hurts its overall health and can lead to the death of the plant.  The leaves can have necrotic areas, be malformed, and rolled or folded in appearance.  </a:t>
            </a:r>
          </a:p>
          <a:p>
            <a:pPr eaLnBrk="1" hangingPunct="1">
              <a:spcBef>
                <a:spcPct val="0"/>
              </a:spcBef>
            </a:pPr>
            <a:endParaRPr lang="en-US" altLang="en-US" smtClean="0"/>
          </a:p>
          <a:p>
            <a:pPr eaLnBrk="1" hangingPunct="1">
              <a:spcBef>
                <a:spcPct val="0"/>
              </a:spcBef>
            </a:pPr>
            <a:r>
              <a:rPr lang="en-US" altLang="en-US" smtClean="0"/>
              <a:t>Feeding on the stems can cause witches broom, wilting, and dieback.   Feeding on the flowers can cause them to drop.  Feeding on the fruit causes abnormal shape, premature drop, and reduced size.</a:t>
            </a:r>
          </a:p>
          <a:p>
            <a:pPr eaLnBrk="1" hangingPunct="1">
              <a:spcBef>
                <a:spcPct val="0"/>
              </a:spcBef>
            </a:pPr>
            <a:endParaRPr lang="en-US" altLang="en-US" smtClean="0"/>
          </a:p>
          <a:p>
            <a:pPr eaLnBrk="1" hangingPunct="1">
              <a:spcBef>
                <a:spcPct val="0"/>
              </a:spcBef>
            </a:pPr>
            <a:r>
              <a:rPr lang="en-US" altLang="en-US" smtClean="0"/>
              <a:t>It will also feed on harvested plant material.</a:t>
            </a:r>
          </a:p>
          <a:p>
            <a:pPr eaLnBrk="1" hangingPunct="1">
              <a:spcBef>
                <a:spcPct val="0"/>
              </a:spcBef>
            </a:pPr>
            <a:endParaRPr lang="en-US" altLang="en-US" smtClean="0"/>
          </a:p>
          <a:p>
            <a:pPr eaLnBrk="1" hangingPunct="1">
              <a:spcBef>
                <a:spcPct val="0"/>
              </a:spcBef>
            </a:pPr>
            <a:r>
              <a:rPr lang="en-US" altLang="en-US" smtClean="0"/>
              <a:t>Galleries and pinholes in fruit made by the feeding larvae create opportunities for secondary infections by pathogens. Damage can be particularly severe in young plants.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F833DDD-7FB1-4D24-A21C-FDCB399363C6}" type="slidenum">
              <a:rPr lang="en-US" altLang="en-US"/>
              <a:pPr fontAlgn="base">
                <a:spcBef>
                  <a:spcPct val="0"/>
                </a:spcBef>
                <a:spcAft>
                  <a:spcPct val="0"/>
                </a:spcAft>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To monitor population levels, synthetic pheromones in delta traps or sticky traps can be used in conjunction with scouting.  Monitoring helps with proper timing on chemical controls if needed.</a:t>
            </a:r>
          </a:p>
          <a:p>
            <a:pPr eaLnBrk="1" hangingPunct="1">
              <a:spcBef>
                <a:spcPct val="0"/>
              </a:spcBef>
            </a:pPr>
            <a:endParaRPr lang="en-US" altLang="en-US" smtClean="0"/>
          </a:p>
          <a:p>
            <a:pPr eaLnBrk="1" hangingPunct="1">
              <a:spcBef>
                <a:spcPct val="0"/>
              </a:spcBef>
            </a:pPr>
            <a:r>
              <a:rPr lang="en-US" altLang="en-US" smtClean="0"/>
              <a:t>Management practices include cultural methods (such as rotation with non-solanaceous crops and destruction of infested plants).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a:p>
            <a:pPr eaLnBrk="1" hangingPunct="1">
              <a:spcBef>
                <a:spcPct val="0"/>
              </a:spcBef>
            </a:pPr>
            <a:r>
              <a:rPr lang="en-US" altLang="en-US" smtClean="0"/>
              <a:t>Smith, Melissa. 2012. Virginia Tech research program confirms presence of invasive insect in Senegal. Virginia Tech News. Published 28 Sep 2012. Accessed 23 Feb 2013. http://www.vtnews.vt.edu/articles/2012/09/092812-oired-tuta.html</a:t>
            </a:r>
          </a:p>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001984-6B33-45C7-AD57-02E5C1FF236E}" type="slidenum">
              <a:rPr lang="en-US" altLang="en-US"/>
              <a:pPr fontAlgn="base">
                <a:spcBef>
                  <a:spcPct val="0"/>
                </a:spcBef>
                <a:spcAft>
                  <a:spcPct val="0"/>
                </a:spcAft>
                <a:defRPr/>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Chemical management requires several application during the growing season; however, there is some evidence of insecticide resistance.  </a:t>
            </a:r>
          </a:p>
          <a:p>
            <a:pPr eaLnBrk="1" hangingPunct="1">
              <a:spcBef>
                <a:spcPct val="0"/>
              </a:spcBef>
            </a:pPr>
            <a:endParaRPr lang="en-US" altLang="en-US" smtClean="0"/>
          </a:p>
          <a:p>
            <a:pPr eaLnBrk="1" hangingPunct="1">
              <a:spcBef>
                <a:spcPct val="0"/>
              </a:spcBef>
            </a:pPr>
            <a:r>
              <a:rPr lang="en-US" altLang="en-US" smtClean="0"/>
              <a:t>Research on biological control agents such as parasitoids (e.g. </a:t>
            </a:r>
            <a:r>
              <a:rPr lang="en-US" altLang="en-US" i="1" smtClean="0"/>
              <a:t>Trichogramma pretiosum</a:t>
            </a:r>
            <a:r>
              <a:rPr lang="en-US" altLang="en-US" smtClean="0"/>
              <a:t>) and predators (e.g. </a:t>
            </a:r>
            <a:r>
              <a:rPr lang="en-US" altLang="en-US" i="1" smtClean="0"/>
              <a:t>Podisus nigrispinus</a:t>
            </a:r>
            <a:r>
              <a:rPr lang="en-US" altLang="en-US" smtClean="0"/>
              <a:t>) that can be used against this pest are being researched.  Other parasites as well as pathogens have also been recorded as potential biological control agents.  Some on the list include:</a:t>
            </a:r>
          </a:p>
          <a:p>
            <a:pPr eaLnBrk="1" hangingPunct="1">
              <a:spcBef>
                <a:spcPct val="0"/>
              </a:spcBef>
            </a:pPr>
            <a:endParaRPr lang="en-US" altLang="en-US" smtClean="0"/>
          </a:p>
          <a:p>
            <a:pPr eaLnBrk="1" hangingPunct="1">
              <a:spcBef>
                <a:spcPct val="0"/>
              </a:spcBef>
            </a:pPr>
            <a:r>
              <a:rPr lang="en-US" altLang="en-US" i="1" smtClean="0"/>
              <a:t>Agathis fuscipennis </a:t>
            </a:r>
            <a:r>
              <a:rPr lang="en-US" altLang="en-US" smtClean="0"/>
              <a:t>(Parasite on the larvae)</a:t>
            </a:r>
          </a:p>
          <a:p>
            <a:pPr eaLnBrk="1" hangingPunct="1">
              <a:spcBef>
                <a:spcPct val="0"/>
              </a:spcBef>
            </a:pPr>
            <a:r>
              <a:rPr lang="en-US" altLang="en-US" i="1" smtClean="0"/>
              <a:t>Apanteles gelechiidivoris </a:t>
            </a:r>
            <a:r>
              <a:rPr lang="en-US" altLang="en-US" smtClean="0"/>
              <a:t>(Parasite on the larvae)</a:t>
            </a:r>
          </a:p>
          <a:p>
            <a:pPr eaLnBrk="1" hangingPunct="1">
              <a:spcBef>
                <a:spcPct val="0"/>
              </a:spcBef>
            </a:pPr>
            <a:r>
              <a:rPr lang="en-US" altLang="en-US" i="1" smtClean="0"/>
              <a:t>Bacillus thuringiensis </a:t>
            </a:r>
            <a:r>
              <a:rPr lang="en-US" altLang="en-US" smtClean="0"/>
              <a:t>(Pathogen)</a:t>
            </a:r>
          </a:p>
          <a:p>
            <a:pPr eaLnBrk="1" hangingPunct="1">
              <a:spcBef>
                <a:spcPct val="0"/>
              </a:spcBef>
            </a:pPr>
            <a:r>
              <a:rPr lang="en-US" altLang="en-US" i="1" smtClean="0"/>
              <a:t>Bracon lucileae </a:t>
            </a:r>
            <a:r>
              <a:rPr lang="en-US" altLang="en-US" smtClean="0"/>
              <a:t>(Parasite on the larvae)</a:t>
            </a:r>
          </a:p>
          <a:p>
            <a:pPr eaLnBrk="1" hangingPunct="1">
              <a:spcBef>
                <a:spcPct val="0"/>
              </a:spcBef>
            </a:pPr>
            <a:r>
              <a:rPr lang="en-US" altLang="en-US" i="1" smtClean="0"/>
              <a:t>Copidosoma koehleri </a:t>
            </a:r>
            <a:r>
              <a:rPr lang="en-US" altLang="en-US" smtClean="0"/>
              <a:t>(Parasite on the eggs)</a:t>
            </a:r>
          </a:p>
          <a:p>
            <a:pPr eaLnBrk="1" hangingPunct="1">
              <a:spcBef>
                <a:spcPct val="0"/>
              </a:spcBef>
            </a:pPr>
            <a:r>
              <a:rPr lang="en-US" altLang="en-US" i="1" smtClean="0"/>
              <a:t>Nesidiocoris tenuis </a:t>
            </a:r>
            <a:r>
              <a:rPr lang="en-US" altLang="en-US" smtClean="0"/>
              <a:t>(Predator)</a:t>
            </a:r>
          </a:p>
          <a:p>
            <a:pPr eaLnBrk="1" hangingPunct="1">
              <a:spcBef>
                <a:spcPct val="0"/>
              </a:spcBef>
            </a:pPr>
            <a:r>
              <a:rPr lang="en-US" altLang="en-US" i="1" smtClean="0"/>
              <a:t>Parasierola nigrifemur </a:t>
            </a:r>
            <a:r>
              <a:rPr lang="en-US" altLang="en-US" smtClean="0"/>
              <a:t>(Parasite on the larvae)</a:t>
            </a:r>
          </a:p>
          <a:p>
            <a:pPr eaLnBrk="1" hangingPunct="1">
              <a:spcBef>
                <a:spcPct val="0"/>
              </a:spcBef>
            </a:pPr>
            <a:r>
              <a:rPr lang="en-US" altLang="en-US" i="1" smtClean="0"/>
              <a:t>Trichogramma exiguum </a:t>
            </a:r>
            <a:r>
              <a:rPr lang="en-US" altLang="en-US" smtClean="0"/>
              <a:t>(Parasite on the eggs)</a:t>
            </a:r>
          </a:p>
          <a:p>
            <a:pPr eaLnBrk="1" hangingPunct="1">
              <a:spcBef>
                <a:spcPct val="0"/>
              </a:spcBef>
            </a:pPr>
            <a:endParaRPr lang="en-US" altLang="en-US" smtClean="0"/>
          </a:p>
          <a:p>
            <a:pPr eaLnBrk="1" hangingPunct="1">
              <a:spcBef>
                <a:spcPct val="0"/>
              </a:spcBef>
            </a:pPr>
            <a:r>
              <a:rPr lang="en-US" altLang="en-US" smtClean="0"/>
              <a:t>Entomopathogenic nematodes have also been used.</a:t>
            </a:r>
          </a:p>
          <a:p>
            <a:pPr eaLnBrk="1" hangingPunct="1">
              <a:spcBef>
                <a:spcPct val="0"/>
              </a:spcBef>
            </a:pPr>
            <a:endParaRPr lang="en-US" altLang="en-US" smtClean="0"/>
          </a:p>
          <a:p>
            <a:pPr eaLnBrk="1" hangingPunct="1">
              <a:spcBef>
                <a:spcPct val="0"/>
              </a:spcBef>
            </a:pPr>
            <a:r>
              <a:rPr lang="en-US" altLang="en-US" smtClean="0"/>
              <a:t>Resistant cultivars are also being investigated.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a:p>
            <a:pPr eaLnBrk="1" hangingPunct="1">
              <a:spcBef>
                <a:spcPct val="0"/>
              </a:spcBef>
            </a:pPr>
            <a:r>
              <a:rPr lang="en-US" altLang="en-US" smtClean="0"/>
              <a:t>Smith, Melissa. 2012. Virginia Tech research program confirms presence of invasive insect in Senegal. Virginia Tech News. Published 28 Sep 2012. Accessed 23 Feb 2013. http://www.vtnews.vt.edu/articles/2012/09/092812-oired-tuta.html</a:t>
            </a:r>
          </a:p>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1D4BC84-1D39-42D3-80B6-A2007E756E11}" type="slidenum">
              <a:rPr lang="en-US" altLang="en-US"/>
              <a:pPr fontAlgn="base">
                <a:spcBef>
                  <a:spcPct val="0"/>
                </a:spcBef>
                <a:spcAft>
                  <a:spcPct val="0"/>
                </a:spcAft>
                <a:defRPr/>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absoluta </a:t>
            </a:r>
            <a:r>
              <a:rPr lang="en-US" altLang="en-US" smtClean="0"/>
              <a:t>can easily be confused with the tomato pinworm (</a:t>
            </a:r>
            <a:r>
              <a:rPr lang="en-US" altLang="en-US" i="1" smtClean="0"/>
              <a:t>Keiferia lycopersicella)</a:t>
            </a:r>
            <a:r>
              <a:rPr lang="en-US" altLang="en-US" smtClean="0"/>
              <a:t> and the potato tuber moth (</a:t>
            </a:r>
            <a:r>
              <a:rPr lang="en-US" altLang="en-US" i="1" smtClean="0"/>
              <a:t>Phthorimaea operculella</a:t>
            </a:r>
            <a:r>
              <a:rPr lang="en-US" altLang="en-US" smtClean="0"/>
              <a:t>), two pest species that occur in tomato fields in the United States.</a:t>
            </a:r>
          </a:p>
          <a:p>
            <a:pPr eaLnBrk="1" hangingPunct="1">
              <a:spcBef>
                <a:spcPct val="0"/>
              </a:spcBef>
            </a:pPr>
            <a:endParaRPr lang="en-US" altLang="en-US" smtClean="0"/>
          </a:p>
          <a:p>
            <a:pPr eaLnBrk="1" hangingPunct="1">
              <a:spcBef>
                <a:spcPct val="0"/>
              </a:spcBef>
            </a:pPr>
            <a:r>
              <a:rPr lang="en-US" altLang="en-US" smtClean="0"/>
              <a:t>The adult tomato pinworm in particular resembles the adult </a:t>
            </a:r>
            <a:r>
              <a:rPr lang="en-US" altLang="en-US" i="1" smtClean="0"/>
              <a:t>T. absoluta</a:t>
            </a:r>
            <a:r>
              <a:rPr lang="en-US" altLang="en-US" smtClean="0"/>
              <a:t>; both species have light-and-dark banded antennae (yellow arrow).  The most noticeable differences are the tomato pinworm has somewhat lighter coloration on the forewings and “hair pencils” (bundles of long stiff setae) along the back edge of the hindwings (blue arrow).  Accurate identification of either of these species requires examination of adult male genitalic structures. The tomato pinworm occupies the ecological niche on tomatoes that </a:t>
            </a:r>
            <a:r>
              <a:rPr lang="en-US" altLang="en-US" i="1" smtClean="0"/>
              <a:t>T. absoluta </a:t>
            </a:r>
            <a:r>
              <a:rPr lang="en-US" altLang="en-US" smtClean="0"/>
              <a:t>would occupy if it were present in the United States.</a:t>
            </a:r>
          </a:p>
          <a:p>
            <a:pPr eaLnBrk="1" hangingPunct="1">
              <a:spcBef>
                <a:spcPct val="0"/>
              </a:spcBef>
            </a:pPr>
            <a:endParaRPr lang="en-US" altLang="en-US" smtClean="0"/>
          </a:p>
          <a:p>
            <a:pPr eaLnBrk="1" hangingPunct="1">
              <a:spcBef>
                <a:spcPct val="0"/>
              </a:spcBef>
            </a:pPr>
            <a:r>
              <a:rPr lang="en-US" altLang="en-US" smtClean="0"/>
              <a:t>The potato tuber moth also has banded antennae, but the colors are not as contrasting as in </a:t>
            </a:r>
            <a:r>
              <a:rPr lang="en-US" altLang="en-US" i="1" smtClean="0"/>
              <a:t>T. absoluta </a:t>
            </a:r>
            <a:r>
              <a:rPr lang="en-US" altLang="en-US" smtClean="0"/>
              <a:t>and tomato pinworm.  A row of three dark spots appear on the forewings (red circle).  Similar to the tomato pinworm, the potato tuber moth also has hair pencils along the back edge of the hindwings; however, there are also hair pencils near the apex of the abdomen (purple arrow), which is not found in either</a:t>
            </a:r>
            <a:r>
              <a:rPr lang="en-US" altLang="en-US" i="1" smtClean="0"/>
              <a:t>T. absoluta </a:t>
            </a:r>
            <a:r>
              <a:rPr lang="en-US" altLang="en-US" smtClean="0"/>
              <a:t>or tomato pinworm.</a:t>
            </a:r>
          </a:p>
          <a:p>
            <a:pPr eaLnBrk="1" hangingPunct="1">
              <a:spcBef>
                <a:spcPct val="0"/>
              </a:spcBef>
            </a:pPr>
            <a:endParaRPr lang="en-US" altLang="en-US" smtClean="0"/>
          </a:p>
          <a:p>
            <a:pPr eaLnBrk="1" hangingPunct="1">
              <a:spcBef>
                <a:spcPct val="0"/>
              </a:spcBef>
            </a:pPr>
            <a:r>
              <a:rPr lang="en-US" altLang="en-US" smtClean="0"/>
              <a:t>Additional information on this pest can be found at - http://www.tutaabsoluta.com/.</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ea typeface="Calibri" pitchFamily="34" charset="0"/>
              <a:cs typeface="Calibri" pitchFamily="34" charset="0"/>
            </a:endParaRPr>
          </a:p>
          <a:p>
            <a:pPr eaLnBrk="1" hangingPunct="1">
              <a:spcBef>
                <a:spcPct val="0"/>
              </a:spcBef>
            </a:pPr>
            <a:r>
              <a:rPr lang="en-US" altLang="en-US" smtClean="0"/>
              <a:t>Brambila, J., S. Lee, and S. Passoa. 2010. </a:t>
            </a:r>
            <a:r>
              <a:rPr lang="en-US" altLang="en-US" i="1" smtClean="0"/>
              <a:t>Tuta absoluta</a:t>
            </a:r>
            <a:r>
              <a:rPr lang="en-US" altLang="en-US" smtClean="0"/>
              <a:t> diagnostic aid.  Cooperative Agriculture Pest Survey program.  Accessed 4 Dec 2013, </a:t>
            </a:r>
            <a:r>
              <a:rPr lang="en-US" altLang="en-US" smtClean="0">
                <a:solidFill>
                  <a:srgbClr val="000000"/>
                </a:solidFill>
              </a:rPr>
              <a:t>http://caps.ceris.purdue.edu/screening/tuta_absoluta</a:t>
            </a:r>
            <a:endParaRPr lang="en-US" altLang="en-US" smtClean="0"/>
          </a:p>
          <a:p>
            <a:pPr eaLnBrk="1" hangingPunct="1">
              <a:spcBef>
                <a:spcPct val="0"/>
              </a:spcBef>
            </a:pPr>
            <a:endParaRPr lang="en-US" altLang="en-US" smtClean="0"/>
          </a:p>
          <a:p>
            <a:pPr eaLnBrk="1" hangingPunct="1">
              <a:spcBef>
                <a:spcPct val="0"/>
              </a:spcBef>
            </a:pPr>
            <a:r>
              <a:rPr lang="en-US" altLang="en-US" smtClean="0"/>
              <a:t>Hayden, J.E., S. Lee, S.C. Passoa, J. Young, J.-F. Landry, V. Nazari, R. Mally, L.A. Somma, and K.M. Ahlmark. 2013. Digital Identification of Microlepidoptera on Solanaceae. USDA-APHIS-PPQ Identification Technology Program (ITP). Fort Collins, CO.  Accessed 16 January 2014, </a:t>
            </a:r>
            <a:r>
              <a:rPr lang="en-US" altLang="en-US" u="sng" smtClean="0">
                <a:hlinkClick r:id="rId3"/>
              </a:rPr>
              <a:t>http://idtools.org/id/leps/micro/factsheet.php?name=%3Cem%3ETuta+absoluta%3C%2Fem%3E</a:t>
            </a:r>
            <a:endParaRPr lang="en-US" altLang="en-US" smtClean="0"/>
          </a:p>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CAD89C-7621-478A-A600-4F1285C36B9D}" type="slidenum">
              <a:rPr lang="en-US" altLang="en-US"/>
              <a:pPr fontAlgn="base">
                <a:spcBef>
                  <a:spcPct val="0"/>
                </a:spcBef>
                <a:spcAft>
                  <a:spcPct val="0"/>
                </a:spcAft>
                <a:defRPr/>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EF0061-2B28-4552-AF60-2DBCB8CBDE4C}" type="slidenum">
              <a:rPr lang="en-US" altLang="en-US"/>
              <a:pPr fontAlgn="base">
                <a:spcBef>
                  <a:spcPct val="0"/>
                </a:spcBef>
                <a:spcAft>
                  <a:spcPct val="0"/>
                </a:spcAft>
                <a:defRPr/>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CD28EF-CCF7-4FBE-B102-304B7F45BAB2}" type="slidenum">
              <a:rPr lang="en-US" altLang="en-US"/>
              <a:pPr fontAlgn="base">
                <a:spcBef>
                  <a:spcPct val="0"/>
                </a:spcBef>
                <a:spcAft>
                  <a:spcPct val="0"/>
                </a:spcAft>
                <a:defRPr/>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absoluta</a:t>
            </a:r>
            <a:r>
              <a:rPr lang="en-US" altLang="en-US" smtClean="0"/>
              <a:t> is a small moth that is native to South America.  It is a major pest of tomatoes and other solanaceous plants (nightshades).  Immature moths (i.e., caterpillars or larvae) primarily form mines in the leaves they feed on. They may also feed on and burrow into fruit.  Larval feeding results in decreased production and fruit quality.  The fruit can become diseased, leading to fruit rot.  In some instances, complete plant loss can result.</a:t>
            </a:r>
          </a:p>
          <a:p>
            <a:pPr eaLnBrk="1" hangingPunct="1">
              <a:spcBef>
                <a:spcPct val="0"/>
              </a:spcBef>
            </a:pPr>
            <a:endParaRPr lang="en-US" altLang="en-US" smtClean="0"/>
          </a:p>
          <a:p>
            <a:pPr eaLnBrk="1" hangingPunct="1">
              <a:spcBef>
                <a:spcPct val="0"/>
              </a:spcBef>
            </a:pPr>
            <a:r>
              <a:rPr lang="en-US" altLang="en-US" i="1" smtClean="0"/>
              <a:t>Tuta absoluta </a:t>
            </a:r>
            <a:r>
              <a:rPr lang="en-US" altLang="en-US" smtClean="0"/>
              <a:t>is sometimes referred to as the tomato leafminer, but the common name “tomato leafminer” properly refers to at least three species of flies in the genus </a:t>
            </a:r>
            <a:r>
              <a:rPr lang="en-US" altLang="en-US" i="1" smtClean="0"/>
              <a:t>Liriomyza</a:t>
            </a:r>
            <a:r>
              <a:rPr lang="en-US" altLang="en-US" smtClean="0"/>
              <a:t>.  </a:t>
            </a:r>
            <a:r>
              <a:rPr lang="en-US" altLang="en-US" i="1" smtClean="0"/>
              <a:t>Tuta absoluta </a:t>
            </a:r>
            <a:r>
              <a:rPr lang="en-US" altLang="en-US" smtClean="0"/>
              <a:t>does not have a common name at this time.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Smith, Melissa. 2012. Virginia Tech research program confirms presence of invasive insect in Senegal. Virginia Tech News. Published 28 Sep 2012. Accessed 23 Feb 2013.</a:t>
            </a:r>
          </a:p>
          <a:p>
            <a:pPr eaLnBrk="1" hangingPunct="1">
              <a:spcBef>
                <a:spcPct val="0"/>
              </a:spcBef>
            </a:pPr>
            <a:r>
              <a:rPr lang="en-US" altLang="en-US" smtClean="0"/>
              <a:t>http://www.vtnews.vt.edu/articles/2012/09/092812-oired-tuta.html</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9D6CA7-1901-4436-96D9-F91C506EFF6D}" type="slidenum">
              <a:rPr lang="en-US" altLang="en-US"/>
              <a:pPr fontAlgn="base">
                <a:spcBef>
                  <a:spcPct val="0"/>
                </a:spcBef>
                <a:spcAft>
                  <a:spcPct val="0"/>
                </a:spcAft>
                <a:defRPr/>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absoluta </a:t>
            </a:r>
            <a:r>
              <a:rPr lang="en-US" altLang="en-US" smtClean="0"/>
              <a:t>is native to South America and occurs throughout the South American continent (Argentina</a:t>
            </a:r>
            <a:r>
              <a:rPr lang="it-IT" altLang="en-US" smtClean="0"/>
              <a:t>, Bolivia, Brazil, Chile, Colombia, </a:t>
            </a:r>
            <a:r>
              <a:rPr lang="en-US" altLang="en-US" smtClean="0"/>
              <a:t>Ecuador, Paraguay, Peru, Uruguay, and Venezuela). </a:t>
            </a:r>
          </a:p>
          <a:p>
            <a:pPr eaLnBrk="1" hangingPunct="1">
              <a:spcBef>
                <a:spcPct val="0"/>
              </a:spcBef>
            </a:pPr>
            <a:endParaRPr lang="en-US" altLang="en-US" smtClean="0"/>
          </a:p>
          <a:p>
            <a:pPr eaLnBrk="1" hangingPunct="1">
              <a:spcBef>
                <a:spcPct val="0"/>
              </a:spcBef>
            </a:pPr>
            <a:r>
              <a:rPr lang="en-US" altLang="en-US" smtClean="0"/>
              <a:t>It is widely distributed throughout Europe (Albania, Austria, Bosnia-Hercegovina, Bulgaria, Croatia, Cypress, France, Germany, Greece, Guernsey, Hungary, Italy, Lithuania, Malta, Montenegro, Netherlands, Portugal, Russian Federation, Serbia, Spain, Switzerland, United Kingdom), Central America (Panama), Africa (Algeria, Egypt, Libya, Morocco, Senegal, Sudan, Tunisia), and the Middle East (Bahrain, Iran, Iraq, Israel, Jordan, Kuwait, Lebanon, Saudi Arabia, Syria, Turkey).  </a:t>
            </a:r>
          </a:p>
          <a:p>
            <a:pPr eaLnBrk="1" hangingPunct="1">
              <a:spcBef>
                <a:spcPct val="0"/>
              </a:spcBef>
            </a:pPr>
            <a:endParaRPr lang="en-US" altLang="en-US" smtClean="0"/>
          </a:p>
          <a:p>
            <a:pPr eaLnBrk="1" hangingPunct="1">
              <a:spcBef>
                <a:spcPct val="0"/>
              </a:spcBef>
            </a:pPr>
            <a:r>
              <a:rPr lang="en-US" altLang="en-US" i="1" smtClean="0"/>
              <a:t>Tuta absoluta </a:t>
            </a:r>
            <a:r>
              <a:rPr lang="en-US" altLang="en-US" smtClean="0"/>
              <a:t>is currently not known to occur in the United States.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p>
          <a:p>
            <a:pPr eaLnBrk="1" hangingPunct="1">
              <a:spcBef>
                <a:spcPct val="0"/>
              </a:spcBef>
            </a:pPr>
            <a:endParaRPr lang="en-US" altLang="en-US" smtClean="0"/>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Smith, Melissa. 2012. Virginia Tech research program confirms presence of invasive insect in Senegal. Virginia Tech News. Published 28 Sep 2012. Accessed 23 Feb 2013.</a:t>
            </a:r>
          </a:p>
          <a:p>
            <a:pPr eaLnBrk="1" hangingPunct="1">
              <a:spcBef>
                <a:spcPct val="0"/>
              </a:spcBef>
            </a:pPr>
            <a:r>
              <a:rPr lang="en-US" altLang="en-US" smtClean="0"/>
              <a:t>http://www.vtnews.vt.edu/articles/2012/09/092812-oired-tuta.html</a:t>
            </a:r>
          </a:p>
          <a:p>
            <a:pPr eaLnBrk="1" hangingPunct="1">
              <a:spcBef>
                <a:spcPct val="0"/>
              </a:spcBef>
            </a:pPr>
            <a:endParaRPr lang="en-US" altLang="en-US" smtClean="0"/>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94CA2EF-92BA-4759-8CDA-4F439EC3C671}" type="slidenum">
              <a:rPr lang="en-US" altLang="en-US"/>
              <a:pPr fontAlgn="base">
                <a:spcBef>
                  <a:spcPct val="0"/>
                </a:spcBef>
                <a:spcAft>
                  <a:spcPct val="0"/>
                </a:spcAft>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map shows the relative risk potential for</a:t>
            </a:r>
            <a:r>
              <a:rPr lang="en-US" altLang="en-US" i="1" smtClean="0"/>
              <a:t>Tuta absoluta </a:t>
            </a:r>
            <a:r>
              <a:rPr lang="en-US" altLang="en-US" smtClean="0"/>
              <a:t>establishment for each county in the United States based on the suitability of the climate and the host availability in these regions.  If </a:t>
            </a:r>
            <a:r>
              <a:rPr lang="en-US" altLang="en-US" i="1" smtClean="0"/>
              <a:t>Tuta absoluta </a:t>
            </a:r>
            <a:r>
              <a:rPr lang="en-US" altLang="en-US" smtClean="0"/>
              <a:t>is introduced, parts of Washington state, Nevada, and Oregon, as well as much of California and Arizona and the Gulf Coast of the U.S., including the entire state of Florida, are at risk for</a:t>
            </a:r>
            <a:r>
              <a:rPr lang="en-US" altLang="en-US" i="1" smtClean="0"/>
              <a:t>Tuta absoluta </a:t>
            </a:r>
            <a:r>
              <a:rPr lang="en-US" altLang="en-US" smtClean="0"/>
              <a:t>establishment.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04D8877-AE12-4F87-AAC3-596184C0BAA8}" type="slidenum">
              <a:rPr lang="en-US" altLang="en-US"/>
              <a:pPr fontAlgn="base">
                <a:spcBef>
                  <a:spcPct val="0"/>
                </a:spcBef>
                <a:spcAft>
                  <a:spcPct val="0"/>
                </a:spcAft>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Florida in 2012, 30,000 acres of tomatoes were planted, producing 957 million pounds of tomatoes with a value of $267,960,000.  Counties that produce a large amount of tomatoes include: Gadsden, Sumter, Hillsborough, Manatee, Hardee, St. Lucie, Lee, Martin, Palm Beach, and Miami-Dade.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Florida Department of Agriculture and Consumer Services.  2013.  Florida Agriculture by the Numbers.  Accessed 1/28/2013-</a:t>
            </a:r>
          </a:p>
          <a:p>
            <a:pPr eaLnBrk="1" hangingPunct="1">
              <a:spcBef>
                <a:spcPct val="0"/>
              </a:spcBef>
            </a:pPr>
            <a:r>
              <a:rPr lang="en-US" altLang="en-US" smtClean="0"/>
              <a:t>	http://freshfromflorida.s3.amazonaws.com/Media%2FFiles%2FMarketing-Development-Files%2FAg_stats_2013_with+covers.pdfP-01304.pdf </a:t>
            </a:r>
          </a:p>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AE8C20-F6A1-4B63-B19B-A94B61A41AA6}" type="slidenum">
              <a:rPr lang="en-US" altLang="en-US"/>
              <a:pPr fontAlgn="base">
                <a:spcBef>
                  <a:spcPct val="0"/>
                </a:spcBef>
                <a:spcAft>
                  <a:spcPct val="0"/>
                </a:spcAft>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asbsoluta </a:t>
            </a:r>
            <a:r>
              <a:rPr lang="en-US" altLang="en-US" smtClean="0"/>
              <a:t>preferentially feeds on tomato when it is available. It may also feed on other valuable nightshade crops such as potatoes, eggplant, and peppers.  </a:t>
            </a:r>
          </a:p>
          <a:p>
            <a:pPr eaLnBrk="1" hangingPunct="1">
              <a:spcBef>
                <a:spcPct val="0"/>
              </a:spcBef>
            </a:pPr>
            <a:endParaRPr lang="en-US" altLang="en-US" smtClean="0"/>
          </a:p>
          <a:p>
            <a:pPr eaLnBrk="1" hangingPunct="1">
              <a:spcBef>
                <a:spcPct val="0"/>
              </a:spcBef>
            </a:pPr>
            <a:r>
              <a:rPr lang="en-US" altLang="en-US" i="1" smtClean="0"/>
              <a:t>Tuta asbsoluta </a:t>
            </a:r>
            <a:r>
              <a:rPr lang="en-US" altLang="en-US" smtClean="0"/>
              <a:t>has been reported on the following host plants but the suitability of these plants as a host is questionable.</a:t>
            </a:r>
          </a:p>
          <a:p>
            <a:pPr eaLnBrk="1" hangingPunct="1">
              <a:spcBef>
                <a:spcPct val="0"/>
              </a:spcBef>
            </a:pPr>
            <a:endParaRPr lang="en-US" altLang="en-US" smtClean="0"/>
          </a:p>
          <a:p>
            <a:pPr eaLnBrk="1" hangingPunct="1">
              <a:spcBef>
                <a:spcPct val="0"/>
              </a:spcBef>
            </a:pPr>
            <a:r>
              <a:rPr lang="en-US" altLang="en-US" i="1" smtClean="0"/>
              <a:t>Datura quercifolia </a:t>
            </a:r>
            <a:r>
              <a:rPr lang="en-US" altLang="en-US" smtClean="0"/>
              <a:t> and </a:t>
            </a:r>
            <a:r>
              <a:rPr lang="en-US" altLang="en-US" i="1" smtClean="0"/>
              <a:t>Datura ferox </a:t>
            </a:r>
            <a:r>
              <a:rPr lang="en-US" altLang="en-US" smtClean="0"/>
              <a:t>(long-spined thorn apple); </a:t>
            </a:r>
            <a:r>
              <a:rPr lang="en-US" altLang="en-US" i="1" smtClean="0"/>
              <a:t>Datura stramonium </a:t>
            </a:r>
            <a:r>
              <a:rPr lang="en-US" altLang="en-US" smtClean="0"/>
              <a:t>(jimson weed, devil’s trumpet); </a:t>
            </a:r>
            <a:r>
              <a:rPr lang="en-US" altLang="en-US" i="1" smtClean="0"/>
              <a:t>Lycopersicum puberulum</a:t>
            </a:r>
            <a:r>
              <a:rPr lang="en-US" altLang="en-US" smtClean="0"/>
              <a:t>; </a:t>
            </a:r>
            <a:r>
              <a:rPr lang="en-US" altLang="en-US" i="1" smtClean="0"/>
              <a:t>Nicotiana tabacum </a:t>
            </a:r>
            <a:r>
              <a:rPr lang="en-US" altLang="en-US" smtClean="0"/>
              <a:t>(tobacco); </a:t>
            </a:r>
            <a:r>
              <a:rPr lang="en-US" altLang="en-US" i="1" smtClean="0"/>
              <a:t>Physalis angulata</a:t>
            </a:r>
            <a:r>
              <a:rPr lang="en-US" altLang="en-US" smtClean="0"/>
              <a:t>; </a:t>
            </a:r>
            <a:r>
              <a:rPr lang="en-US" altLang="en-US" i="1" smtClean="0"/>
              <a:t>Physalis peruviana </a:t>
            </a:r>
            <a:r>
              <a:rPr lang="en-US" altLang="en-US" smtClean="0"/>
              <a:t>(Cape gooseberry); </a:t>
            </a:r>
            <a:r>
              <a:rPr lang="en-US" altLang="en-US" i="1" smtClean="0"/>
              <a:t>Solanum americanum </a:t>
            </a:r>
            <a:r>
              <a:rPr lang="en-US" altLang="en-US" smtClean="0"/>
              <a:t>(American nightshade); </a:t>
            </a:r>
            <a:r>
              <a:rPr lang="en-US" altLang="en-US" i="1" smtClean="0"/>
              <a:t>Solanum bonariense; Solanum elaeagnifolium; Solanum gracilius</a:t>
            </a:r>
            <a:r>
              <a:rPr lang="en-US" altLang="en-US" smtClean="0"/>
              <a:t>; </a:t>
            </a:r>
            <a:r>
              <a:rPr lang="en-US" altLang="en-US" i="1" smtClean="0"/>
              <a:t>Solanum hirtum</a:t>
            </a:r>
            <a:r>
              <a:rPr lang="en-US" altLang="en-US" smtClean="0"/>
              <a:t>; </a:t>
            </a:r>
            <a:r>
              <a:rPr lang="en-US" altLang="en-US" i="1" smtClean="0"/>
              <a:t>Solanum muricatum </a:t>
            </a:r>
            <a:r>
              <a:rPr lang="en-US" altLang="en-US" smtClean="0"/>
              <a:t>(sweet cucumber, pepino); </a:t>
            </a:r>
            <a:r>
              <a:rPr lang="en-US" altLang="en-US" i="1" smtClean="0"/>
              <a:t>Solanum nigrum </a:t>
            </a:r>
            <a:r>
              <a:rPr lang="en-US" altLang="en-US" smtClean="0"/>
              <a:t>(black nightshade); </a:t>
            </a:r>
            <a:r>
              <a:rPr lang="en-US" altLang="en-US" i="1" smtClean="0"/>
              <a:t>Solanum pseudo-capsicum </a:t>
            </a:r>
            <a:r>
              <a:rPr lang="en-US" altLang="en-US" smtClean="0"/>
              <a:t>(Jerusalem cherry); </a:t>
            </a:r>
            <a:r>
              <a:rPr lang="en-US" altLang="en-US" i="1" smtClean="0"/>
              <a:t>Solanum sisymbriifolium</a:t>
            </a:r>
            <a:r>
              <a:rPr lang="en-US" altLang="en-US" smtClean="0"/>
              <a:t> (sticky nightshade, litchi tomato); and </a:t>
            </a:r>
            <a:r>
              <a:rPr lang="en-US" altLang="en-US" i="1" smtClean="0"/>
              <a:t>Phaseolus vulgaris </a:t>
            </a:r>
            <a:r>
              <a:rPr lang="en-US" altLang="en-US" smtClean="0"/>
              <a:t>(common bean).</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p>
          <a:p>
            <a:pPr eaLnBrk="1" hangingPunct="1">
              <a:spcBef>
                <a:spcPct val="0"/>
              </a:spcBef>
            </a:pPr>
            <a:endParaRPr lang="en-US" altLang="en-US" smtClean="0"/>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F1F67D-F9D2-4CA1-BE0C-1CED9FD894D9}" type="slidenum">
              <a:rPr lang="en-US" altLang="en-US"/>
              <a:pPr fontAlgn="base">
                <a:spcBef>
                  <a:spcPct val="0"/>
                </a:spcBef>
                <a:spcAft>
                  <a:spcPct val="0"/>
                </a:spcAft>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Adult </a:t>
            </a:r>
            <a:r>
              <a:rPr lang="en-US" altLang="en-US" i="1" smtClean="0"/>
              <a:t>Tuta absoluta </a:t>
            </a:r>
            <a:r>
              <a:rPr lang="en-US" altLang="en-US" smtClean="0"/>
              <a:t>are about 1 cm (10 mm) in length.  The male abdomen is usually longer and slimmer than the female.  They are mottled grey in color and their antennae are long and filiform with alternating light and dark bands. Labial palps (mouthparts) are also banded with light and dark scales and are recurved (curved upwards).  Note that for final identification, an examination of the adult male genitalic structures may be necessary.</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Brambila, J., S. Lee, and S. Passoa. 2010. </a:t>
            </a:r>
            <a:r>
              <a:rPr lang="en-US" altLang="en-US" i="1" smtClean="0"/>
              <a:t>Tuta absoluta</a:t>
            </a:r>
            <a:r>
              <a:rPr lang="en-US" altLang="en-US" smtClean="0"/>
              <a:t> diagnostic aid.  Cooperative Agriculture Pest Survey program.  Accessed 4 Dec 2013, </a:t>
            </a:r>
            <a:r>
              <a:rPr lang="en-US" altLang="en-US" smtClean="0">
                <a:solidFill>
                  <a:srgbClr val="000000"/>
                </a:solidFill>
              </a:rPr>
              <a:t>http://caps.ceris.purdue.edu/screening/tuta_absoluta</a:t>
            </a:r>
            <a:endParaRPr lang="en-US" altLang="en-US" smtClean="0"/>
          </a:p>
          <a:p>
            <a:pPr eaLnBrk="1" hangingPunct="1">
              <a:spcBef>
                <a:spcPct val="0"/>
              </a:spcBef>
            </a:pPr>
            <a:endParaRPr lang="en-US" altLang="en-US" smtClean="0"/>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A73500-AA3C-41F4-992E-4660665BDEED}" type="slidenum">
              <a:rPr lang="en-US" altLang="en-US"/>
              <a:pPr fontAlgn="base">
                <a:spcBef>
                  <a:spcPct val="0"/>
                </a:spcBef>
                <a:spcAft>
                  <a:spcPct val="0"/>
                </a:spcAft>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smtClean="0"/>
              <a:t>Tuta absoluta </a:t>
            </a:r>
            <a:r>
              <a:rPr lang="en-US" altLang="en-US" smtClean="0"/>
              <a:t>has dark spots on their narrow forewings. The hindwing posterior margin is fringed with long hairs and looks roughly like a finger pointing outward from the body when the wings are spread.  Again, note that for final identification, an examination of the adult male genitalic structures may be necessary.</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solidFill>
                <a:srgbClr val="000000"/>
              </a:solidFill>
            </a:endParaRPr>
          </a:p>
          <a:p>
            <a:pPr eaLnBrk="1" hangingPunct="1">
              <a:spcBef>
                <a:spcPct val="0"/>
              </a:spcBef>
            </a:pPr>
            <a:r>
              <a:rPr lang="en-US" altLang="en-US" smtClean="0"/>
              <a:t>Brambila, J., S. Lee, and S. Passoa. 2010. </a:t>
            </a:r>
            <a:r>
              <a:rPr lang="en-US" altLang="en-US" i="1" smtClean="0"/>
              <a:t>Tuta absoluta</a:t>
            </a:r>
            <a:r>
              <a:rPr lang="en-US" altLang="en-US" smtClean="0"/>
              <a:t> diagnostic aid.  Cooperative Agriculture Pest Survey program.  Accessed 4 Dec 2013, </a:t>
            </a:r>
            <a:r>
              <a:rPr lang="en-US" altLang="en-US" smtClean="0">
                <a:solidFill>
                  <a:srgbClr val="000000"/>
                </a:solidFill>
              </a:rPr>
              <a:t>http://caps.ceris.purdue.edu/screening/tuta_absoluta</a:t>
            </a: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C1EF644-9A17-48B7-BFCD-C28B24941DEF}" type="slidenum">
              <a:rPr lang="en-US" altLang="en-US"/>
              <a:pPr fontAlgn="base">
                <a:spcBef>
                  <a:spcPct val="0"/>
                </a:spcBef>
                <a:spcAft>
                  <a:spcPct val="0"/>
                </a:spcAft>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eggs are small (0.38 mm in length by 0.21 mm in width), cylindrical, and creamy white to yellow, turning yellow-orange as they progress in development.  Just before hatching, they turn almost black.  Eggs are usually laid on the underside of leaves.</a:t>
            </a:r>
          </a:p>
          <a:p>
            <a:pPr eaLnBrk="1" hangingPunct="1">
              <a:spcBef>
                <a:spcPct val="0"/>
              </a:spcBef>
            </a:pPr>
            <a:endParaRPr lang="en-US" altLang="en-US" smtClean="0"/>
          </a:p>
          <a:p>
            <a:pPr eaLnBrk="1" hangingPunct="1">
              <a:spcBef>
                <a:spcPct val="0"/>
              </a:spcBef>
            </a:pPr>
            <a:r>
              <a:rPr lang="en-US" altLang="en-US" i="1" smtClean="0"/>
              <a:t>Tuta absoluta </a:t>
            </a:r>
            <a:r>
              <a:rPr lang="en-US" altLang="en-US" smtClean="0"/>
              <a:t>larva is creamy in color with a dark head at hatching.  The color changes to green or light pink in later stages.  When mature, the larvae average 8 mm in length.  </a:t>
            </a:r>
          </a:p>
          <a:p>
            <a:pPr eaLnBrk="1" hangingPunct="1">
              <a:spcBef>
                <a:spcPct val="0"/>
              </a:spcBef>
            </a:pPr>
            <a:endParaRPr lang="en-US" altLang="en-US" smtClean="0"/>
          </a:p>
          <a:p>
            <a:pPr eaLnBrk="1" hangingPunct="1">
              <a:spcBef>
                <a:spcPct val="0"/>
              </a:spcBef>
            </a:pPr>
            <a:r>
              <a:rPr lang="en-US" altLang="en-US" smtClean="0"/>
              <a:t>The larvae leave the mines and build silk cocoons in the leaflets or the soil.  Pupae are greenish at the beginning, turning dark brown as they mature.  The male pupae are smaller (about 4.25 mm) than the female pupae (about 4.7 mm).</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Bloem, S. and E. Spaltenstein. 2011. </a:t>
            </a:r>
            <a:r>
              <a:rPr lang="en-US" altLang="en-US" i="1" smtClean="0"/>
              <a:t>New Pest Response Guidelines: Tomato Leafminer </a:t>
            </a:r>
            <a:r>
              <a:rPr lang="en-US" altLang="en-US" smtClean="0"/>
              <a:t>(Tuta absoluta). USDA–APHIS–PPQ–EDP Emergency Management, Riverdale, Maryland. </a:t>
            </a:r>
            <a:r>
              <a:rPr lang="en-US" altLang="en-US" smtClean="0">
                <a:ea typeface="Calibri" pitchFamily="34" charset="0"/>
                <a:cs typeface="Calibri" pitchFamily="34" charset="0"/>
              </a:rPr>
              <a:t>Accessed 12/17/2013, http://www.aphis.usda.gov/import_export/plants/manuals/emergency/downloads/Tuta-absoluta.pdf.</a:t>
            </a:r>
            <a:endParaRPr lang="en-US" altLang="en-US" smtClean="0"/>
          </a:p>
          <a:p>
            <a:pPr eaLnBrk="1" hangingPunct="1">
              <a:spcBef>
                <a:spcPct val="0"/>
              </a:spcBef>
            </a:pPr>
            <a:endParaRPr lang="en-US" altLang="en-US" smtClean="0"/>
          </a:p>
          <a:p>
            <a:pPr eaLnBrk="1" hangingPunct="1">
              <a:spcBef>
                <a:spcPct val="0"/>
              </a:spcBef>
            </a:pPr>
            <a:r>
              <a:rPr lang="en-US" altLang="en-US" smtClean="0"/>
              <a:t>CABI Invasive Species Compendium.  </a:t>
            </a:r>
            <a:r>
              <a:rPr lang="en-US" altLang="en-US" i="1" smtClean="0"/>
              <a:t>Tuta absoluta</a:t>
            </a:r>
            <a:r>
              <a:rPr lang="en-US" altLang="en-US" smtClean="0"/>
              <a:t>. Accessed 17 December 2013,</a:t>
            </a:r>
          </a:p>
          <a:p>
            <a:pPr eaLnBrk="1" hangingPunct="1">
              <a:spcBef>
                <a:spcPct val="0"/>
              </a:spcBef>
            </a:pPr>
            <a:r>
              <a:rPr lang="en-US" altLang="en-US" smtClean="0"/>
              <a:t>http://www.cabi.org/isc/?compid=5&amp;dsid=49260&amp;page=481&amp;site=144#</a:t>
            </a:r>
          </a:p>
          <a:p>
            <a:pPr eaLnBrk="1" hangingPunct="1">
              <a:spcBef>
                <a:spcPct val="0"/>
              </a:spcBef>
            </a:pPr>
            <a:endParaRPr lang="en-US" altLang="en-US" smtClean="0"/>
          </a:p>
          <a:p>
            <a:pPr eaLnBrk="1" hangingPunct="1">
              <a:spcBef>
                <a:spcPct val="0"/>
              </a:spcBef>
            </a:pPr>
            <a:r>
              <a:rPr lang="en-US" altLang="en-US" smtClean="0"/>
              <a:t>European and Mediterranean Plant Protection Organization. 2005. Data sheets on quarantine pests: </a:t>
            </a:r>
            <a:r>
              <a:rPr lang="en-US" altLang="en-US" i="1" smtClean="0"/>
              <a:t>Tuta absoluta</a:t>
            </a:r>
            <a:r>
              <a:rPr lang="en-US" altLang="en-US" smtClean="0"/>
              <a:t>. EPPO Bulletin 35, p. 434–435. Accessed 10 Feb 2013, http://www.eppo.int/QUARANTINE/insects/Tuta_absoluta/DS_Tuta_absoluta.pdf</a:t>
            </a:r>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FE9CAA0-B0D1-4926-AE52-A1C0F1621443}" type="slidenum">
              <a:rPr lang="en-US" altLang="en-US"/>
              <a:pPr fontAlgn="base">
                <a:spcBef>
                  <a:spcPct val="0"/>
                </a:spcBef>
                <a:spcAft>
                  <a:spcPct val="0"/>
                </a:spcAft>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9023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5C7802-78A7-4B0B-B8E7-9EDF00816861}"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7755BB-53CD-42DD-9583-007CEFDFA804}" type="slidenum">
              <a:rPr lang="en-US"/>
              <a:pPr>
                <a:defRPr/>
              </a:pPr>
              <a:t>‹#›</a:t>
            </a:fld>
            <a:endParaRPr lang="en-US"/>
          </a:p>
        </p:txBody>
      </p:sp>
    </p:spTree>
    <p:extLst>
      <p:ext uri="{BB962C8B-B14F-4D97-AF65-F5344CB8AC3E}">
        <p14:creationId xmlns:p14="http://schemas.microsoft.com/office/powerpoint/2010/main" val="212055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3F9FECF-C165-4F81-9DB4-CB144D764E5E}"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B12D13B-8844-4296-80DD-204857449808}" type="slidenum">
              <a:rPr lang="en-US"/>
              <a:pPr>
                <a:defRPr/>
              </a:pPr>
              <a:t>‹#›</a:t>
            </a:fld>
            <a:endParaRPr lang="en-US"/>
          </a:p>
        </p:txBody>
      </p:sp>
    </p:spTree>
    <p:extLst>
      <p:ext uri="{BB962C8B-B14F-4D97-AF65-F5344CB8AC3E}">
        <p14:creationId xmlns:p14="http://schemas.microsoft.com/office/powerpoint/2010/main" val="399389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2A09DD-0A77-4C01-A1DE-DEEA85FC4FAD}"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3FCAAB-7DEF-453C-9FC8-E06A527C12A4}" type="slidenum">
              <a:rPr lang="en-US"/>
              <a:pPr>
                <a:defRPr/>
              </a:pPr>
              <a:t>‹#›</a:t>
            </a:fld>
            <a:endParaRPr lang="en-US"/>
          </a:p>
        </p:txBody>
      </p:sp>
    </p:spTree>
    <p:extLst>
      <p:ext uri="{BB962C8B-B14F-4D97-AF65-F5344CB8AC3E}">
        <p14:creationId xmlns:p14="http://schemas.microsoft.com/office/powerpoint/2010/main" val="315455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EFE8DA2-4C5E-44F4-AE0C-946C2A188DC2}"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1B074B-C1E0-4E95-A7F9-1180BB67A647}" type="slidenum">
              <a:rPr lang="en-US"/>
              <a:pPr>
                <a:defRPr/>
              </a:pPr>
              <a:t>‹#›</a:t>
            </a:fld>
            <a:endParaRPr lang="en-US"/>
          </a:p>
        </p:txBody>
      </p:sp>
    </p:spTree>
    <p:extLst>
      <p:ext uri="{BB962C8B-B14F-4D97-AF65-F5344CB8AC3E}">
        <p14:creationId xmlns:p14="http://schemas.microsoft.com/office/powerpoint/2010/main" val="143124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873E39B-3717-4199-96DC-2C04212CAB15}"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1CD758F-110B-4139-925C-DB061CB2E968}" type="slidenum">
              <a:rPr lang="en-US"/>
              <a:pPr>
                <a:defRPr/>
              </a:pPr>
              <a:t>‹#›</a:t>
            </a:fld>
            <a:endParaRPr lang="en-US"/>
          </a:p>
        </p:txBody>
      </p:sp>
    </p:spTree>
    <p:extLst>
      <p:ext uri="{BB962C8B-B14F-4D97-AF65-F5344CB8AC3E}">
        <p14:creationId xmlns:p14="http://schemas.microsoft.com/office/powerpoint/2010/main" val="79721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C4A0566-6559-41E1-B539-E213721177D4}"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0FC732C-E866-41EF-AD90-3D69CFC0D0DC}" type="slidenum">
              <a:rPr lang="en-US"/>
              <a:pPr>
                <a:defRPr/>
              </a:pPr>
              <a:t>‹#›</a:t>
            </a:fld>
            <a:endParaRPr lang="en-US"/>
          </a:p>
        </p:txBody>
      </p:sp>
    </p:spTree>
    <p:extLst>
      <p:ext uri="{BB962C8B-B14F-4D97-AF65-F5344CB8AC3E}">
        <p14:creationId xmlns:p14="http://schemas.microsoft.com/office/powerpoint/2010/main" val="110848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CB1BDB0-21CF-4AE3-A491-97A91653C393}"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3073B7-4B33-4F2A-9FEA-A41F1794464E}" type="slidenum">
              <a:rPr lang="en-US"/>
              <a:pPr>
                <a:defRPr/>
              </a:pPr>
              <a:t>‹#›</a:t>
            </a:fld>
            <a:endParaRPr lang="en-US"/>
          </a:p>
        </p:txBody>
      </p:sp>
    </p:spTree>
    <p:extLst>
      <p:ext uri="{BB962C8B-B14F-4D97-AF65-F5344CB8AC3E}">
        <p14:creationId xmlns:p14="http://schemas.microsoft.com/office/powerpoint/2010/main" val="397154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01A078-0B7D-4777-8714-97F0B55FAD3A}"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62EEE6-DBD5-46D6-A025-E7A47C477514}" type="slidenum">
              <a:rPr lang="en-US"/>
              <a:pPr>
                <a:defRPr/>
              </a:pPr>
              <a:t>‹#›</a:t>
            </a:fld>
            <a:endParaRPr lang="en-US"/>
          </a:p>
        </p:txBody>
      </p:sp>
    </p:spTree>
    <p:extLst>
      <p:ext uri="{BB962C8B-B14F-4D97-AF65-F5344CB8AC3E}">
        <p14:creationId xmlns:p14="http://schemas.microsoft.com/office/powerpoint/2010/main" val="386921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3275FB3-12E6-4B05-932A-7207BA30D62B}"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11C13D-9C99-4C30-819F-39001482F6E5}" type="slidenum">
              <a:rPr lang="en-US"/>
              <a:pPr>
                <a:defRPr/>
              </a:pPr>
              <a:t>‹#›</a:t>
            </a:fld>
            <a:endParaRPr lang="en-US"/>
          </a:p>
        </p:txBody>
      </p:sp>
    </p:spTree>
    <p:extLst>
      <p:ext uri="{BB962C8B-B14F-4D97-AF65-F5344CB8AC3E}">
        <p14:creationId xmlns:p14="http://schemas.microsoft.com/office/powerpoint/2010/main" val="216064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FDAAC4-02F6-4DBF-9992-6108DEB82889}"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81FEA63-DA86-4DBD-9667-8DF97A59778F}" type="slidenum">
              <a:rPr lang="en-US"/>
              <a:pPr>
                <a:defRPr/>
              </a:pPr>
              <a:t>‹#›</a:t>
            </a:fld>
            <a:endParaRPr lang="en-US"/>
          </a:p>
        </p:txBody>
      </p:sp>
    </p:spTree>
    <p:extLst>
      <p:ext uri="{BB962C8B-B14F-4D97-AF65-F5344CB8AC3E}">
        <p14:creationId xmlns:p14="http://schemas.microsoft.com/office/powerpoint/2010/main" val="212114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0197074-6452-4D25-8908-84FEA7AF93EA}"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C3865E6-E3D5-419B-B262-C1CACF20189C}" type="slidenum">
              <a:rPr lang="en-US"/>
              <a:pPr>
                <a:defRPr/>
              </a:pPr>
              <a:t>‹#›</a:t>
            </a:fld>
            <a:endParaRPr lang="en-US"/>
          </a:p>
        </p:txBody>
      </p:sp>
    </p:spTree>
    <p:extLst>
      <p:ext uri="{BB962C8B-B14F-4D97-AF65-F5344CB8AC3E}">
        <p14:creationId xmlns:p14="http://schemas.microsoft.com/office/powerpoint/2010/main" val="3837958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6.jpeg"/><Relationship Id="rId4" Type="http://schemas.openxmlformats.org/officeDocument/2006/relationships/hyperlink" Target="http://www.bugwood.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bugwood.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bugwoo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0" y="304800"/>
            <a:ext cx="91440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i="1" smtClean="0"/>
              <a:t>Tuta absoluta</a:t>
            </a:r>
            <a:endParaRPr lang="en-US" altLang="en-US" smtClean="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105"/>
          <a:stretch/>
        </p:blipFill>
        <p:spPr>
          <a:xfrm>
            <a:off x="1905000" y="1723787"/>
            <a:ext cx="5486400" cy="3610213"/>
          </a:xfrm>
          <a:prstGeom prst="roundRect">
            <a:avLst/>
          </a:prstGeom>
          <a:ln w="38100" cmpd="sng">
            <a:solidFill>
              <a:srgbClr val="000000"/>
            </a:solidFill>
          </a:ln>
        </p:spPr>
      </p:pic>
      <p:sp>
        <p:nvSpPr>
          <p:cNvPr id="14340" name="TextBox 4"/>
          <p:cNvSpPr txBox="1">
            <a:spLocks noChangeArrowheads="1"/>
          </p:cNvSpPr>
          <p:nvPr/>
        </p:nvSpPr>
        <p:spPr bwMode="auto">
          <a:xfrm>
            <a:off x="76200" y="5811838"/>
            <a:ext cx="5019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solidFill>
                  <a:srgbClr val="000000"/>
                </a:solidFill>
              </a:rPr>
              <a:t>Photo: </a:t>
            </a:r>
            <a:r>
              <a:rPr lang="en-US" altLang="en-US" sz="1000"/>
              <a:t>Marja van der Straten, NVWA Plant Protection Service, www.bugwood.org, #5432149</a:t>
            </a:r>
            <a:endParaRPr lang="en-US" altLang="en-US" sz="100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Life Cycle</a:t>
            </a:r>
          </a:p>
        </p:txBody>
      </p:sp>
      <p:sp>
        <p:nvSpPr>
          <p:cNvPr id="23555" name="Content Placeholder 1"/>
          <p:cNvSpPr>
            <a:spLocks noGrp="1"/>
          </p:cNvSpPr>
          <p:nvPr>
            <p:ph idx="1"/>
          </p:nvPr>
        </p:nvSpPr>
        <p:spPr bwMode="auto">
          <a:xfrm>
            <a:off x="461963" y="14478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Can complete up to 12 generations per year depending on temperature</a:t>
            </a:r>
          </a:p>
          <a:p>
            <a:pPr eaLnBrk="1" hangingPunct="1"/>
            <a:r>
              <a:rPr lang="en-US" altLang="en-US" smtClean="0"/>
              <a:t>The adults mate multiple times</a:t>
            </a:r>
          </a:p>
          <a:p>
            <a:pPr eaLnBrk="1" hangingPunct="1"/>
            <a:r>
              <a:rPr lang="en-US" altLang="en-US" smtClean="0"/>
              <a:t>Females can lay up to 260 eggs</a:t>
            </a:r>
          </a:p>
          <a:p>
            <a:pPr eaLnBrk="1" hangingPunct="1"/>
            <a:r>
              <a:rPr lang="en-US" altLang="en-US" smtClean="0"/>
              <a:t>Can overwinter in the following stages:</a:t>
            </a:r>
          </a:p>
          <a:p>
            <a:pPr lvl="1" eaLnBrk="1" hangingPunct="1"/>
            <a:r>
              <a:rPr lang="en-US" altLang="en-US" smtClean="0"/>
              <a:t>Egg</a:t>
            </a:r>
          </a:p>
          <a:p>
            <a:pPr lvl="1" eaLnBrk="1" hangingPunct="1"/>
            <a:r>
              <a:rPr lang="en-US" altLang="en-US" smtClean="0"/>
              <a:t>Pupa</a:t>
            </a:r>
          </a:p>
          <a:p>
            <a:pPr lvl="1" eaLnBrk="1" hangingPunct="1"/>
            <a:r>
              <a:rPr lang="en-US" altLang="en-US" smtClean="0"/>
              <a:t>Adult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Damage</a:t>
            </a:r>
          </a:p>
        </p:txBody>
      </p:sp>
      <p:sp>
        <p:nvSpPr>
          <p:cNvPr id="24579" name="Content Placeholder 2"/>
          <p:cNvSpPr>
            <a:spLocks noGrp="1"/>
          </p:cNvSpPr>
          <p:nvPr>
            <p:ph idx="1"/>
          </p:nvPr>
        </p:nvSpPr>
        <p:spPr bwMode="auto">
          <a:xfrm>
            <a:off x="457200" y="1295400"/>
            <a:ext cx="44958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Larvae cause damage when they tunnel through leaves, shoots, flowers, and fruit</a:t>
            </a:r>
          </a:p>
          <a:p>
            <a:pPr eaLnBrk="1" hangingPunct="1"/>
            <a:r>
              <a:rPr lang="en-US" altLang="en-US" sz="2800" smtClean="0"/>
              <a:t>Produce mines and galleries and large amounts of waste as they tunnel through plant tissue</a:t>
            </a:r>
          </a:p>
          <a:p>
            <a:pPr eaLnBrk="1" hangingPunct="1">
              <a:lnSpc>
                <a:spcPct val="90000"/>
              </a:lnSpc>
            </a:pPr>
            <a:endParaRPr lang="en-US" altLang="en-US" sz="2800" smtClean="0"/>
          </a:p>
          <a:p>
            <a:pPr eaLnBrk="1" hangingPunct="1">
              <a:lnSpc>
                <a:spcPct val="90000"/>
              </a:lnSpc>
            </a:pPr>
            <a:endParaRPr lang="en-US" altLang="en-US" sz="2800" smtClean="0"/>
          </a:p>
        </p:txBody>
      </p:sp>
      <p:sp>
        <p:nvSpPr>
          <p:cNvPr id="24580" name="TextBox 9"/>
          <p:cNvSpPr txBox="1">
            <a:spLocks noChangeArrowheads="1"/>
          </p:cNvSpPr>
          <p:nvPr/>
        </p:nvSpPr>
        <p:spPr bwMode="auto">
          <a:xfrm>
            <a:off x="38100" y="6011863"/>
            <a:ext cx="55753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solidFill>
                  <a:srgbClr val="000000"/>
                </a:solidFill>
              </a:rPr>
              <a:t>Photo credit: </a:t>
            </a:r>
            <a:r>
              <a:rPr lang="en-US" altLang="en-US" sz="1000"/>
              <a:t>Wietse den Hartog, National Reference Centre, Plant Protection Service Wageningen (NL)</a:t>
            </a:r>
            <a:endParaRPr lang="en-US" altLang="en-US" sz="1000">
              <a:solidFill>
                <a:srgbClr val="000000"/>
              </a:solidFill>
            </a:endParaRPr>
          </a:p>
        </p:txBody>
      </p:sp>
      <p:sp>
        <p:nvSpPr>
          <p:cNvPr id="24581" name="TextBox 11"/>
          <p:cNvSpPr txBox="1">
            <a:spLocks noChangeArrowheads="1"/>
          </p:cNvSpPr>
          <p:nvPr/>
        </p:nvSpPr>
        <p:spPr bwMode="auto">
          <a:xfrm>
            <a:off x="5638800" y="4794250"/>
            <a:ext cx="30241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Leafmines of </a:t>
            </a:r>
            <a:r>
              <a:rPr lang="en-US" altLang="en-US" i="1"/>
              <a:t>Liriomyza</a:t>
            </a:r>
            <a:r>
              <a:rPr lang="en-US" altLang="en-US"/>
              <a:t> sp. (white arrows) and of </a:t>
            </a:r>
            <a:r>
              <a:rPr lang="en-US" altLang="en-US" i="1"/>
              <a:t>Tuta absoluta </a:t>
            </a:r>
            <a:r>
              <a:rPr lang="en-US" altLang="en-US"/>
              <a:t>(red arrows) on tomato leaves</a:t>
            </a:r>
          </a:p>
        </p:txBody>
      </p:sp>
      <p:sp>
        <p:nvSpPr>
          <p:cNvPr id="24582" name="Content Placeholder 2"/>
          <p:cNvSpPr txBox="1">
            <a:spLocks/>
          </p:cNvSpPr>
          <p:nvPr/>
        </p:nvSpPr>
        <p:spPr bwMode="auto">
          <a:xfrm>
            <a:off x="457200" y="4419600"/>
            <a:ext cx="48244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t>Galleries and pinholes can lead to secondary infections by pathogens</a:t>
            </a:r>
          </a:p>
          <a:p>
            <a:pPr eaLnBrk="1" hangingPunct="1">
              <a:lnSpc>
                <a:spcPct val="90000"/>
              </a:lnSpc>
              <a:spcBef>
                <a:spcPct val="20000"/>
              </a:spcBef>
              <a:buFont typeface="Arial" charset="0"/>
              <a:buChar char="•"/>
            </a:pPr>
            <a:endParaRPr lang="en-US" altLang="en-US" sz="2800"/>
          </a:p>
          <a:p>
            <a:pPr eaLnBrk="1" hangingPunct="1">
              <a:lnSpc>
                <a:spcPct val="90000"/>
              </a:lnSpc>
              <a:spcBef>
                <a:spcPct val="20000"/>
              </a:spcBef>
              <a:buFont typeface="Arial" charset="0"/>
              <a:buChar char="•"/>
            </a:pPr>
            <a:endParaRPr lang="en-US" altLang="en-US" sz="2800"/>
          </a:p>
        </p:txBody>
      </p:sp>
      <p:pic>
        <p:nvPicPr>
          <p:cNvPr id="1026" name="Picture 2" descr="http://photos.eppo.org/albums/pests/Insects/Tuta_absoluta__GNORAB_/GNORAB_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752599"/>
            <a:ext cx="3824641" cy="2993699"/>
          </a:xfrm>
          <a:prstGeom prst="roundRect">
            <a:avLst>
              <a:gd name="adj" fmla="val 8594"/>
            </a:avLst>
          </a:prstGeom>
          <a:solidFill>
            <a:srgbClr val="FFFFFF">
              <a:shade val="85000"/>
            </a:srgbClr>
          </a:solidFill>
          <a:ln w="38100">
            <a:solidFill>
              <a:schemeClr val="tx1"/>
            </a:solidFill>
          </a:ln>
          <a:effectLs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3"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4000">
                <a:ea typeface="MS PGothic" pitchFamily="34" charset="-128"/>
                <a:cs typeface="Calibri" pitchFamily="34" charset="0"/>
              </a:rPr>
              <a:t>Monitoring and Management</a:t>
            </a:r>
          </a:p>
        </p:txBody>
      </p:sp>
      <p:sp>
        <p:nvSpPr>
          <p:cNvPr id="25604" name="Rectangle 1"/>
          <p:cNvSpPr>
            <a:spLocks noChangeArrowheads="1"/>
          </p:cNvSpPr>
          <p:nvPr/>
        </p:nvSpPr>
        <p:spPr bwMode="auto">
          <a:xfrm>
            <a:off x="533400" y="1120775"/>
            <a:ext cx="4572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914400" indent="-4572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800"/>
              <a:t>Monitoring:  </a:t>
            </a:r>
          </a:p>
          <a:p>
            <a:pPr lvl="1" eaLnBrk="1" hangingPunct="1">
              <a:buFont typeface="Calibri" pitchFamily="34" charset="0"/>
              <a:buChar char="—"/>
            </a:pPr>
            <a:r>
              <a:rPr lang="en-US" altLang="en-US" sz="2400"/>
              <a:t>Scouting</a:t>
            </a:r>
          </a:p>
          <a:p>
            <a:pPr lvl="1" eaLnBrk="1" hangingPunct="1">
              <a:buFont typeface="Calibri" pitchFamily="34" charset="0"/>
              <a:buChar char="—"/>
            </a:pPr>
            <a:r>
              <a:rPr lang="en-US" altLang="en-US" sz="2400"/>
              <a:t>Synthetic pheromones in delta or sticky traps</a:t>
            </a:r>
          </a:p>
          <a:p>
            <a:pPr eaLnBrk="1" hangingPunct="1">
              <a:buFont typeface="Arial" charset="0"/>
              <a:buChar char="•"/>
            </a:pPr>
            <a:endParaRPr lang="en-US" altLang="en-US" sz="2800"/>
          </a:p>
          <a:p>
            <a:pPr eaLnBrk="1" hangingPunct="1">
              <a:buFont typeface="Arial" charset="0"/>
              <a:buChar char="•"/>
            </a:pPr>
            <a:r>
              <a:rPr lang="en-US" altLang="en-US" sz="2800"/>
              <a:t>Cultural management:  </a:t>
            </a:r>
          </a:p>
          <a:p>
            <a:pPr lvl="1" eaLnBrk="1" hangingPunct="1">
              <a:buFont typeface="Calibri" pitchFamily="34" charset="0"/>
              <a:buChar char="—"/>
            </a:pPr>
            <a:r>
              <a:rPr lang="en-US" altLang="en-US" sz="2400"/>
              <a:t>rotation with non-solanaceous crops</a:t>
            </a:r>
          </a:p>
          <a:p>
            <a:pPr lvl="1" eaLnBrk="1" hangingPunct="1">
              <a:buFont typeface="Calibri" pitchFamily="34" charset="0"/>
              <a:buChar char="—"/>
            </a:pPr>
            <a:r>
              <a:rPr lang="en-US" altLang="en-US" sz="2400"/>
              <a:t>ploughing for weed control</a:t>
            </a:r>
          </a:p>
        </p:txBody>
      </p:sp>
      <p:sp>
        <p:nvSpPr>
          <p:cNvPr id="25605" name="TextBox 1"/>
          <p:cNvSpPr txBox="1">
            <a:spLocks noChangeArrowheads="1"/>
          </p:cNvSpPr>
          <p:nvPr/>
        </p:nvSpPr>
        <p:spPr bwMode="auto">
          <a:xfrm>
            <a:off x="533400" y="4648200"/>
            <a:ext cx="8077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914400" indent="-4572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eaLnBrk="1" hangingPunct="1">
              <a:buFont typeface="Calibri" pitchFamily="34" charset="0"/>
              <a:buChar char="—"/>
            </a:pPr>
            <a:r>
              <a:rPr lang="en-US" altLang="en-US" sz="2400"/>
              <a:t>adequate fertilization and irrigation to minimize plant stress</a:t>
            </a:r>
          </a:p>
          <a:p>
            <a:pPr lvl="1" eaLnBrk="1" hangingPunct="1">
              <a:buFont typeface="Calibri" pitchFamily="34" charset="0"/>
              <a:buChar char="—"/>
            </a:pPr>
            <a:r>
              <a:rPr lang="en-US" altLang="en-US" sz="2400"/>
              <a:t>destruction of infested plants</a:t>
            </a:r>
          </a:p>
          <a:p>
            <a:pPr lvl="1" eaLnBrk="1" hangingPunct="1">
              <a:buFont typeface="Calibri" pitchFamily="34" charset="0"/>
              <a:buChar char="—"/>
            </a:pPr>
            <a:r>
              <a:rPr lang="en-US" altLang="en-US" sz="2400"/>
              <a:t>removal of plant debris after harvest</a:t>
            </a:r>
          </a:p>
        </p:txBody>
      </p:sp>
      <p:sp>
        <p:nvSpPr>
          <p:cNvPr id="25606" name="TextBox 2"/>
          <p:cNvSpPr txBox="1">
            <a:spLocks noChangeArrowheads="1"/>
          </p:cNvSpPr>
          <p:nvPr/>
        </p:nvSpPr>
        <p:spPr bwMode="auto">
          <a:xfrm>
            <a:off x="5056188" y="3800475"/>
            <a:ext cx="3478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Sticky board with males attracted to pheromone</a:t>
            </a:r>
          </a:p>
        </p:txBody>
      </p:sp>
      <p:sp>
        <p:nvSpPr>
          <p:cNvPr id="25607" name="TextBox 4"/>
          <p:cNvSpPr txBox="1">
            <a:spLocks noChangeArrowheads="1"/>
          </p:cNvSpPr>
          <p:nvPr/>
        </p:nvSpPr>
        <p:spPr bwMode="auto">
          <a:xfrm>
            <a:off x="6553200" y="5972175"/>
            <a:ext cx="243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Photo credit: Dr. J.E. Hayden, FDACS-DPI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066800"/>
            <a:ext cx="3657600" cy="2743200"/>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627" name="Title 1"/>
          <p:cNvSpPr txBox="1">
            <a:spLocks/>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4000">
                <a:ea typeface="MS PGothic" pitchFamily="34" charset="-128"/>
                <a:cs typeface="Calibri" pitchFamily="34" charset="0"/>
              </a:rPr>
              <a:t>Monitoring and Management</a:t>
            </a:r>
          </a:p>
        </p:txBody>
      </p:sp>
      <p:sp>
        <p:nvSpPr>
          <p:cNvPr id="26628" name="Rectangle 1"/>
          <p:cNvSpPr>
            <a:spLocks noChangeArrowheads="1"/>
          </p:cNvSpPr>
          <p:nvPr/>
        </p:nvSpPr>
        <p:spPr bwMode="auto">
          <a:xfrm>
            <a:off x="495300" y="1116013"/>
            <a:ext cx="8153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914400" indent="-4572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800"/>
              <a:t>Chemical Management:  </a:t>
            </a:r>
          </a:p>
          <a:p>
            <a:pPr lvl="1" eaLnBrk="1" hangingPunct="1">
              <a:buFont typeface="Calibri" pitchFamily="34" charset="0"/>
              <a:buChar char="—"/>
            </a:pPr>
            <a:r>
              <a:rPr lang="en-US" altLang="en-US" sz="2400"/>
              <a:t>insecticides can be effective, but some evidence of resistance</a:t>
            </a:r>
          </a:p>
          <a:p>
            <a:pPr eaLnBrk="1" hangingPunct="1">
              <a:buFont typeface="Arial" charset="0"/>
              <a:buChar char="•"/>
            </a:pPr>
            <a:endParaRPr lang="en-US" altLang="en-US" sz="2800"/>
          </a:p>
          <a:p>
            <a:pPr eaLnBrk="1" hangingPunct="1">
              <a:buFont typeface="Arial" charset="0"/>
              <a:buChar char="•"/>
            </a:pPr>
            <a:r>
              <a:rPr lang="en-US" altLang="en-US" sz="2800"/>
              <a:t>Biological control:  </a:t>
            </a:r>
          </a:p>
          <a:p>
            <a:pPr lvl="1" eaLnBrk="1" hangingPunct="1">
              <a:buFont typeface="Calibri" pitchFamily="34" charset="0"/>
              <a:buChar char="—"/>
            </a:pPr>
            <a:r>
              <a:rPr lang="en-US" altLang="en-US" sz="2400"/>
              <a:t>research being done on various parasitoids or predators</a:t>
            </a:r>
          </a:p>
          <a:p>
            <a:pPr eaLnBrk="1" hangingPunct="1">
              <a:buFont typeface="Arial" charset="0"/>
              <a:buChar char="•"/>
            </a:pPr>
            <a:endParaRPr lang="en-US" altLang="en-US" sz="2800"/>
          </a:p>
          <a:p>
            <a:pPr eaLnBrk="1" hangingPunct="1">
              <a:buFont typeface="Arial" charset="0"/>
              <a:buChar char="•"/>
            </a:pPr>
            <a:r>
              <a:rPr lang="en-US" altLang="en-US" sz="2800"/>
              <a:t>Resistant cultivars are also being investigated</a:t>
            </a:r>
            <a:br>
              <a:rPr lang="en-US" altLang="en-US" sz="2800"/>
            </a:br>
            <a:endParaRPr lang="en-US" altLang="en-US"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228"/>
          <a:stretch/>
        </p:blipFill>
        <p:spPr bwMode="auto">
          <a:xfrm>
            <a:off x="5346124" y="1161089"/>
            <a:ext cx="3404860" cy="1719040"/>
          </a:xfrm>
          <a:prstGeom prst="roundRect">
            <a:avLst/>
          </a:prstGeom>
          <a:noFill/>
          <a:ln w="38100">
            <a:solidFill>
              <a:schemeClr val="tx1"/>
            </a:solidFill>
            <a:miter lim="800000"/>
            <a:headEnd/>
            <a:tailEnd/>
          </a:ln>
        </p:spPr>
      </p:pic>
      <p:sp>
        <p:nvSpPr>
          <p:cNvPr id="27651" name="TextBox 3"/>
          <p:cNvSpPr txBox="1">
            <a:spLocks noChangeArrowheads="1"/>
          </p:cNvSpPr>
          <p:nvPr/>
        </p:nvSpPr>
        <p:spPr bwMode="auto">
          <a:xfrm>
            <a:off x="1828800" y="1371600"/>
            <a:ext cx="144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chemeClr val="bg1"/>
                </a:solidFill>
              </a:rPr>
              <a:t>“hair pencils”</a:t>
            </a:r>
          </a:p>
        </p:txBody>
      </p:sp>
      <p:sp>
        <p:nvSpPr>
          <p:cNvPr id="27652" name="Title 1"/>
          <p:cNvSpPr>
            <a:spLocks noGrp="1"/>
          </p:cNvSpPr>
          <p:nvPr>
            <p:ph type="title"/>
          </p:nvPr>
        </p:nvSpPr>
        <p:spPr bwMode="auto">
          <a:xfrm>
            <a:off x="457200" y="1905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 Species</a:t>
            </a:r>
          </a:p>
        </p:txBody>
      </p:sp>
      <p:sp>
        <p:nvSpPr>
          <p:cNvPr id="27653" name="TextBox 19"/>
          <p:cNvSpPr txBox="1">
            <a:spLocks noChangeArrowheads="1"/>
          </p:cNvSpPr>
          <p:nvPr/>
        </p:nvSpPr>
        <p:spPr bwMode="auto">
          <a:xfrm>
            <a:off x="4876800" y="69056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tomato pinworm</a:t>
            </a:r>
            <a:endParaRPr lang="en-US" altLang="en-US" sz="2400" i="1"/>
          </a:p>
        </p:txBody>
      </p:sp>
      <p:sp>
        <p:nvSpPr>
          <p:cNvPr id="27654" name="TextBox 16"/>
          <p:cNvSpPr txBox="1">
            <a:spLocks noChangeArrowheads="1"/>
          </p:cNvSpPr>
          <p:nvPr/>
        </p:nvSpPr>
        <p:spPr bwMode="auto">
          <a:xfrm>
            <a:off x="5246688" y="5026025"/>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potato tuber moth</a:t>
            </a:r>
            <a:endParaRPr lang="en-US" altLang="en-US" sz="2400" i="1"/>
          </a:p>
        </p:txBody>
      </p:sp>
      <p:sp>
        <p:nvSpPr>
          <p:cNvPr id="27655" name="TextBox 20"/>
          <p:cNvSpPr txBox="1">
            <a:spLocks noChangeArrowheads="1"/>
          </p:cNvSpPr>
          <p:nvPr/>
        </p:nvSpPr>
        <p:spPr bwMode="auto">
          <a:xfrm>
            <a:off x="4648200" y="5395913"/>
            <a:ext cx="4495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solidFill>
                  <a:srgbClr val="000000"/>
                </a:solidFill>
              </a:rPr>
              <a:t>Photo: Clockwise upper left to right: </a:t>
            </a:r>
            <a:r>
              <a:rPr lang="en-US" altLang="en-US" sz="1000" i="1">
                <a:solidFill>
                  <a:srgbClr val="000000"/>
                </a:solidFill>
              </a:rPr>
              <a:t>Tuta absoluta </a:t>
            </a:r>
            <a:r>
              <a:rPr lang="en-US" altLang="en-US" sz="1000">
                <a:solidFill>
                  <a:srgbClr val="000000"/>
                </a:solidFill>
              </a:rPr>
              <a:t>- </a:t>
            </a:r>
            <a:r>
              <a:rPr lang="en-US" altLang="en-US" sz="1000"/>
              <a:t>Sangmi Lee, Hasbrouck Insect Collection, Arizona State University, </a:t>
            </a:r>
            <a:r>
              <a:rPr lang="en-US" altLang="en-US" sz="1000">
                <a:hlinkClick r:id="rId4"/>
              </a:rPr>
              <a:t>www.bugwood.org</a:t>
            </a:r>
            <a:r>
              <a:rPr lang="en-US" altLang="en-US" sz="1000"/>
              <a:t>, #5432148; tomato pinworm - James Hayden, FDACS Division of Plant Industry, </a:t>
            </a:r>
            <a:r>
              <a:rPr lang="en-US" altLang="en-US" sz="1000">
                <a:hlinkClick r:id="rId4"/>
              </a:rPr>
              <a:t>www.bugwood.org</a:t>
            </a:r>
            <a:r>
              <a:rPr lang="en-US" altLang="en-US" sz="1000"/>
              <a:t>, #5499727; potato tuber moth - James Hayden, FDACS Division of Plant Industry, Bugwood.org, #5499679; hair pencil - James Hayden, FDACS-DPI </a:t>
            </a:r>
            <a:endParaRPr lang="en-US" altLang="en-US" sz="1000">
              <a:solidFill>
                <a:srgbClr val="000000"/>
              </a:solidFill>
            </a:endParaRPr>
          </a:p>
        </p:txBody>
      </p:sp>
      <p:sp>
        <p:nvSpPr>
          <p:cNvPr id="27656" name="TextBox 21"/>
          <p:cNvSpPr txBox="1">
            <a:spLocks noChangeArrowheads="1"/>
          </p:cNvSpPr>
          <p:nvPr/>
        </p:nvSpPr>
        <p:spPr bwMode="auto">
          <a:xfrm>
            <a:off x="201613" y="7731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i="1"/>
              <a:t>Tuta absoluta</a:t>
            </a:r>
            <a:endParaRPr lang="en-US" altLang="en-US" sz="2400" i="1"/>
          </a:p>
        </p:txBody>
      </p:sp>
      <p:cxnSp>
        <p:nvCxnSpPr>
          <p:cNvPr id="6" name="Straight Arrow Connector 5"/>
          <p:cNvCxnSpPr/>
          <p:nvPr/>
        </p:nvCxnSpPr>
        <p:spPr>
          <a:xfrm>
            <a:off x="6134100" y="1182688"/>
            <a:ext cx="609600" cy="341312"/>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b="7737"/>
          <a:stretch/>
        </p:blipFill>
        <p:spPr>
          <a:xfrm>
            <a:off x="5346124" y="3031503"/>
            <a:ext cx="3569384" cy="1976780"/>
          </a:xfrm>
          <a:prstGeom prst="roundRect">
            <a:avLst/>
          </a:prstGeom>
          <a:ln w="38100">
            <a:solidFill>
              <a:schemeClr val="tx1"/>
            </a:solidFill>
          </a:ln>
        </p:spPr>
      </p:pic>
      <p:sp>
        <p:nvSpPr>
          <p:cNvPr id="9" name="Oval 8"/>
          <p:cNvSpPr/>
          <p:nvPr/>
        </p:nvSpPr>
        <p:spPr>
          <a:xfrm rot="20243307">
            <a:off x="7337425" y="3484563"/>
            <a:ext cx="1089025" cy="317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8" name="Straight Arrow Connector 27"/>
          <p:cNvCxnSpPr/>
          <p:nvPr/>
        </p:nvCxnSpPr>
        <p:spPr>
          <a:xfrm flipV="1">
            <a:off x="6610350" y="4759325"/>
            <a:ext cx="465138" cy="1524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b="5129"/>
          <a:stretch/>
        </p:blipFill>
        <p:spPr>
          <a:xfrm>
            <a:off x="182384" y="1219200"/>
            <a:ext cx="4120229" cy="2651760"/>
          </a:xfrm>
          <a:prstGeom prst="roundRect">
            <a:avLst/>
          </a:prstGeom>
          <a:ln w="38100" cmpd="sng">
            <a:solidFill>
              <a:srgbClr val="000000"/>
            </a:solidFill>
          </a:ln>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0809" y="4407476"/>
            <a:ext cx="2255520" cy="1691640"/>
          </a:xfrm>
          <a:prstGeom prst="roundRect">
            <a:avLst>
              <a:gd name="adj" fmla="val 8594"/>
            </a:avLst>
          </a:prstGeom>
          <a:solidFill>
            <a:srgbClr val="FFFFFF">
              <a:shade val="85000"/>
            </a:srgbClr>
          </a:solidFill>
          <a:ln w="38100">
            <a:solidFill>
              <a:schemeClr val="tx1"/>
            </a:solidFill>
          </a:ln>
          <a:effectLst/>
        </p:spPr>
      </p:pic>
      <p:sp>
        <p:nvSpPr>
          <p:cNvPr id="7" name="Down Arrow 6"/>
          <p:cNvSpPr/>
          <p:nvPr/>
        </p:nvSpPr>
        <p:spPr>
          <a:xfrm>
            <a:off x="2133600" y="4343400"/>
            <a:ext cx="95250" cy="539750"/>
          </a:xfrm>
          <a:prstGeom prst="downArrow">
            <a:avLst/>
          </a:prstGeom>
          <a:solidFill>
            <a:srgbClr val="04F0FC"/>
          </a:solidFill>
          <a:ln>
            <a:solidFill>
              <a:srgbClr val="04F0FC"/>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7664" name="TextBox 7"/>
          <p:cNvSpPr txBox="1">
            <a:spLocks noChangeArrowheads="1"/>
          </p:cNvSpPr>
          <p:nvPr/>
        </p:nvSpPr>
        <p:spPr bwMode="auto">
          <a:xfrm>
            <a:off x="182563" y="3962400"/>
            <a:ext cx="3932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Hair pencil of tomato pinworm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Authors</a:t>
            </a:r>
          </a:p>
        </p:txBody>
      </p:sp>
      <p:sp>
        <p:nvSpPr>
          <p:cNvPr id="3" name="Content Placeholder 2"/>
          <p:cNvSpPr>
            <a:spLocks noGrp="1"/>
          </p:cNvSpPr>
          <p:nvPr>
            <p:ph idx="1"/>
          </p:nvPr>
        </p:nvSpPr>
        <p:spPr/>
        <p:txBody>
          <a:bodyPr/>
          <a:lstStyle/>
          <a:p>
            <a:pPr marL="0" indent="0" eaLnBrk="1" fontAlgn="auto" hangingPunct="1">
              <a:spcAft>
                <a:spcPts val="0"/>
              </a:spcAft>
              <a:buFont typeface="Arial" pitchFamily="34" charset="0"/>
              <a:buNone/>
              <a:defRPr/>
            </a:pPr>
            <a:r>
              <a:rPr lang="en-US" dirty="0" smtClean="0"/>
              <a:t>Carla Burkle, B.S.</a:t>
            </a:r>
          </a:p>
          <a:p>
            <a:pPr marL="0" indent="0" eaLnBrk="1" fontAlgn="auto" hangingPunct="1">
              <a:spcAft>
                <a:spcPts val="0"/>
              </a:spcAft>
              <a:buFont typeface="Arial" pitchFamily="34" charset="0"/>
              <a:buNone/>
              <a:defRPr/>
            </a:pPr>
            <a:r>
              <a:rPr lang="en-US" dirty="0" smtClean="0">
                <a:ea typeface="ＭＳ Ｐゴシック" pitchFamily="34" charset="-128"/>
                <a:cs typeface="Calibri"/>
              </a:rPr>
              <a:t>	Graduate </a:t>
            </a:r>
            <a:r>
              <a:rPr lang="en-US" dirty="0">
                <a:ea typeface="ＭＳ Ｐゴシック" pitchFamily="34" charset="-128"/>
                <a:cs typeface="Calibri"/>
              </a:rPr>
              <a:t>Research Assistant, Doctor of </a:t>
            </a:r>
            <a:r>
              <a:rPr lang="en-US" dirty="0" smtClean="0">
                <a:ea typeface="ＭＳ Ｐゴシック" pitchFamily="34" charset="-128"/>
                <a:cs typeface="Calibri"/>
              </a:rPr>
              <a:t>	Plant </a:t>
            </a:r>
            <a:r>
              <a:rPr lang="en-US" dirty="0">
                <a:ea typeface="ＭＳ Ｐゴシック" pitchFamily="34" charset="-128"/>
                <a:cs typeface="Calibri"/>
              </a:rPr>
              <a:t>Medicine program, University of </a:t>
            </a:r>
            <a:r>
              <a:rPr lang="en-US" dirty="0" smtClean="0">
                <a:ea typeface="ＭＳ Ｐゴシック" pitchFamily="34" charset="-128"/>
                <a:cs typeface="Calibri"/>
              </a:rPr>
              <a:t>	Florida</a:t>
            </a:r>
            <a:endParaRPr lang="en-US" dirty="0">
              <a:ea typeface="ＭＳ Ｐゴシック" pitchFamily="34" charset="-128"/>
              <a:cs typeface="Calibri"/>
            </a:endParaRPr>
          </a:p>
          <a:p>
            <a:pPr marL="0" indent="0" eaLnBrk="1" fontAlgn="auto" hangingPunct="1">
              <a:spcAft>
                <a:spcPts val="0"/>
              </a:spcAft>
              <a:buFont typeface="Arial" pitchFamily="34" charset="0"/>
              <a:buNone/>
              <a:defRPr/>
            </a:pPr>
            <a:r>
              <a:rPr lang="en-US" dirty="0" err="1" smtClean="0">
                <a:cs typeface="Calibri"/>
              </a:rPr>
              <a:t>Smriti</a:t>
            </a:r>
            <a:r>
              <a:rPr lang="en-US" dirty="0" smtClean="0">
                <a:cs typeface="Calibri"/>
              </a:rPr>
              <a:t> </a:t>
            </a:r>
            <a:r>
              <a:rPr lang="en-US" dirty="0" err="1">
                <a:cs typeface="Calibri"/>
              </a:rPr>
              <a:t>Bhotika</a:t>
            </a:r>
            <a:r>
              <a:rPr lang="en-US" dirty="0">
                <a:cs typeface="Calibri"/>
              </a:rPr>
              <a:t>, Ph.D. </a:t>
            </a:r>
            <a:endParaRPr lang="en-US" dirty="0" smtClean="0">
              <a:cs typeface="Calibri"/>
            </a:endParaRPr>
          </a:p>
          <a:p>
            <a:pPr marL="0" indent="0" eaLnBrk="1" fontAlgn="auto" hangingPunct="1">
              <a:spcAft>
                <a:spcPts val="0"/>
              </a:spcAft>
              <a:buFont typeface="Arial" pitchFamily="34" charset="0"/>
              <a:buNone/>
              <a:defRPr/>
            </a:pPr>
            <a:r>
              <a:rPr lang="en-US" dirty="0">
                <a:cs typeface="Calibri"/>
              </a:rPr>
              <a:t>	</a:t>
            </a:r>
            <a:r>
              <a:rPr lang="en-US" dirty="0" smtClean="0">
                <a:cs typeface="Calibri"/>
              </a:rPr>
              <a:t>Postdoctoral </a:t>
            </a:r>
            <a:r>
              <a:rPr lang="en-US" dirty="0">
                <a:cs typeface="Calibri"/>
              </a:rPr>
              <a:t>Associate, Department of </a:t>
            </a:r>
            <a:r>
              <a:rPr lang="en-US" dirty="0" smtClean="0">
                <a:cs typeface="Calibri"/>
              </a:rPr>
              <a:t>	Entomology </a:t>
            </a:r>
            <a:r>
              <a:rPr lang="en-US" dirty="0">
                <a:cs typeface="Calibri"/>
              </a:rPr>
              <a:t>and Nematology, University of </a:t>
            </a:r>
            <a:r>
              <a:rPr lang="en-US" dirty="0" smtClean="0">
                <a:cs typeface="Calibri"/>
              </a:rPr>
              <a:t>	Florida</a:t>
            </a:r>
            <a:endParaRPr lang="en-US" dirty="0">
              <a:cs typeface="Calibri"/>
            </a:endParaRP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Editors</a:t>
            </a:r>
          </a:p>
        </p:txBody>
      </p:sp>
      <p:sp>
        <p:nvSpPr>
          <p:cNvPr id="29699" name="Content Placeholder 2"/>
          <p:cNvSpPr>
            <a:spLocks noGrp="1"/>
          </p:cNvSpPr>
          <p:nvPr>
            <p:ph idx="1"/>
          </p:nvPr>
        </p:nvSpPr>
        <p:spPr bwMode="auto">
          <a:xfrm>
            <a:off x="457200" y="1371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 typeface="Arial" charset="0"/>
              <a:buNone/>
            </a:pPr>
            <a:r>
              <a:rPr lang="en-US" altLang="en-US" sz="2800" smtClean="0"/>
              <a:t>Stephanie Stocks, M.S. </a:t>
            </a:r>
          </a:p>
          <a:p>
            <a:pPr marL="0" indent="0" eaLnBrk="1" hangingPunct="1">
              <a:buFont typeface="Arial" charset="0"/>
              <a:buNone/>
            </a:pPr>
            <a:r>
              <a:rPr lang="en-US" altLang="en-US" sz="2800" smtClean="0"/>
              <a:t>	</a:t>
            </a:r>
            <a:r>
              <a:rPr lang="en-US" altLang="en-US" sz="2400" smtClean="0"/>
              <a:t>Assistant-In, Extension Scientist, Department of 	Entomology and Nematology, University of Florida </a:t>
            </a:r>
            <a:endParaRPr lang="en-US" altLang="en-US" sz="2400" smtClean="0">
              <a:ea typeface="Calibri" pitchFamily="34" charset="0"/>
              <a:cs typeface="Calibri" pitchFamily="34" charset="0"/>
            </a:endParaRPr>
          </a:p>
          <a:p>
            <a:pPr marL="0" indent="0" eaLnBrk="1" hangingPunct="1">
              <a:buFont typeface="Arial" charset="0"/>
              <a:buNone/>
            </a:pPr>
            <a:r>
              <a:rPr lang="en-US" altLang="en-US" sz="2800" smtClean="0">
                <a:solidFill>
                  <a:srgbClr val="000000"/>
                </a:solidFill>
                <a:ea typeface="Calibri" pitchFamily="34" charset="0"/>
                <a:cs typeface="Calibri" pitchFamily="34" charset="0"/>
              </a:rPr>
              <a:t>Jennifer Hamel, Ph.D. </a:t>
            </a:r>
          </a:p>
          <a:p>
            <a:pPr marL="0" indent="0" eaLnBrk="1" hangingPunct="1">
              <a:buFont typeface="Arial" charset="0"/>
              <a:buNone/>
            </a:pPr>
            <a:r>
              <a:rPr lang="en-US" altLang="en-US" sz="2800" smtClean="0">
                <a:solidFill>
                  <a:srgbClr val="000000"/>
                </a:solidFill>
                <a:ea typeface="Calibri" pitchFamily="34" charset="0"/>
                <a:cs typeface="Calibri" pitchFamily="34" charset="0"/>
              </a:rPr>
              <a:t>	</a:t>
            </a:r>
            <a:r>
              <a:rPr lang="en-US" altLang="en-US" sz="2400" smtClean="0">
                <a:solidFill>
                  <a:srgbClr val="000000"/>
                </a:solidFill>
                <a:ea typeface="Calibri" pitchFamily="34" charset="0"/>
                <a:cs typeface="Calibri" pitchFamily="34" charset="0"/>
              </a:rPr>
              <a:t>Postdoctoral Associate, Department of Entomology and 	Nematology, University of Florida</a:t>
            </a:r>
            <a:endParaRPr lang="en-US" altLang="en-US" sz="2400" smtClean="0">
              <a:ea typeface="Calibri" pitchFamily="34" charset="0"/>
              <a:cs typeface="Calibri" pitchFamily="34" charset="0"/>
            </a:endParaRPr>
          </a:p>
          <a:p>
            <a:pPr marL="0" indent="0" eaLnBrk="1" hangingPunct="1">
              <a:buFontTx/>
              <a:buNone/>
            </a:pPr>
            <a:r>
              <a:rPr lang="en-US" altLang="en-US" sz="2800" smtClean="0">
                <a:ea typeface="Calibri" pitchFamily="34" charset="0"/>
                <a:cs typeface="Calibri" pitchFamily="34" charset="0"/>
              </a:rPr>
              <a:t>Matthew D. Smith, Ph.D. </a:t>
            </a:r>
          </a:p>
          <a:p>
            <a:pPr marL="0" indent="0" eaLnBrk="1" hangingPunct="1">
              <a:buFontTx/>
              <a:buNone/>
            </a:pPr>
            <a:r>
              <a:rPr lang="en-US" altLang="en-US" sz="2800" smtClean="0">
                <a:ea typeface="Calibri" pitchFamily="34" charset="0"/>
                <a:cs typeface="Calibri" pitchFamily="34" charset="0"/>
              </a:rPr>
              <a:t>	</a:t>
            </a:r>
            <a:r>
              <a:rPr lang="en-US" altLang="en-US" sz="2400" smtClean="0">
                <a:ea typeface="Calibri" pitchFamily="34" charset="0"/>
                <a:cs typeface="Calibri" pitchFamily="34" charset="0"/>
              </a:rPr>
              <a:t>Postdoctoral Associate, Department of  Entomology and 	Nematology, University of  Florida</a:t>
            </a:r>
            <a:endParaRPr lang="en-US" altLang="en-US" sz="2400" smtClean="0"/>
          </a:p>
          <a:p>
            <a:pPr marL="0" indent="0" eaLnBrk="1" hangingPunct="1">
              <a:buFontTx/>
              <a:buNone/>
            </a:pPr>
            <a:endParaRPr lang="en-US" alt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Reviewers</a:t>
            </a:r>
          </a:p>
        </p:txBody>
      </p:sp>
      <p:sp>
        <p:nvSpPr>
          <p:cNvPr id="30723" name="Content Placeholder 2"/>
          <p:cNvSpPr>
            <a:spLocks noGrp="1"/>
          </p:cNvSpPr>
          <p:nvPr>
            <p:ph idx="1"/>
          </p:nvPr>
        </p:nvSpPr>
        <p:spPr bwMode="auto">
          <a:xfrm>
            <a:off x="381000" y="1143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8788" indent="-458788" eaLnBrk="1" hangingPunct="1">
              <a:buFontTx/>
              <a:buNone/>
            </a:pPr>
            <a:r>
              <a:rPr lang="en-US" altLang="en-US" smtClean="0">
                <a:ea typeface="Calibri" pitchFamily="34" charset="0"/>
                <a:cs typeface="Calibri" pitchFamily="34" charset="0"/>
              </a:rPr>
              <a:t>Julieta Brambila, M.S.</a:t>
            </a:r>
          </a:p>
          <a:p>
            <a:pPr marL="458788" indent="-458788" eaLnBrk="1" hangingPunct="1">
              <a:buFontTx/>
              <a:buNone/>
            </a:pPr>
            <a:r>
              <a:rPr lang="en-US" altLang="en-US" sz="2800" smtClean="0">
                <a:ea typeface="Calibri" pitchFamily="34" charset="0"/>
                <a:cs typeface="Calibri" pitchFamily="34" charset="0"/>
              </a:rPr>
              <a:t>	USDA, Animal and Plant Health Inspection Service, Plant Protection and Quarantine.</a:t>
            </a:r>
          </a:p>
          <a:p>
            <a:pPr marL="458788" indent="-458788" eaLnBrk="1" hangingPunct="1">
              <a:buFontTx/>
              <a:buNone/>
            </a:pPr>
            <a:r>
              <a:rPr lang="en-US" altLang="en-US" smtClean="0">
                <a:ea typeface="Calibri" pitchFamily="34" charset="0"/>
                <a:cs typeface="Calibri" pitchFamily="34" charset="0"/>
              </a:rPr>
              <a:t>James E. Hayden, Ph.D.</a:t>
            </a:r>
          </a:p>
          <a:p>
            <a:pPr marL="458788" indent="-458788" eaLnBrk="1" hangingPunct="1">
              <a:buFontTx/>
              <a:buNone/>
            </a:pPr>
            <a:r>
              <a:rPr lang="en-US" altLang="en-US" sz="2800" smtClean="0">
                <a:ea typeface="Calibri" pitchFamily="34" charset="0"/>
                <a:cs typeface="Calibri" pitchFamily="34" charset="0"/>
              </a:rPr>
              <a:t>	Florida Department of Agriculture and Consumer Services, Division of Plant Industry.</a:t>
            </a:r>
          </a:p>
          <a:p>
            <a:pPr marL="458788" indent="-458788" eaLnBrk="1" hangingPunct="1">
              <a:buFont typeface="Arial" charset="0"/>
              <a:buNone/>
            </a:pPr>
            <a:r>
              <a:rPr lang="en-US" altLang="en-US" smtClean="0">
                <a:ea typeface="Calibri" pitchFamily="34" charset="0"/>
                <a:cs typeface="Calibri" pitchFamily="34" charset="0"/>
              </a:rPr>
              <a:t>Leroy Whilby, DPM</a:t>
            </a:r>
          </a:p>
          <a:p>
            <a:pPr marL="458788" indent="-458788" eaLnBrk="1" hangingPunct="1">
              <a:buFont typeface="Arial" charset="0"/>
              <a:buNone/>
            </a:pPr>
            <a:r>
              <a:rPr lang="en-US" altLang="en-US" smtClean="0">
                <a:ea typeface="Calibri" pitchFamily="34" charset="0"/>
                <a:cs typeface="Calibri" pitchFamily="34" charset="0"/>
              </a:rPr>
              <a:t>	</a:t>
            </a:r>
            <a:r>
              <a:rPr lang="en-US" altLang="en-US" sz="2800" smtClean="0">
                <a:ea typeface="Calibri" pitchFamily="34" charset="0"/>
                <a:cs typeface="Calibri" pitchFamily="34" charset="0"/>
              </a:rPr>
              <a:t>State Survey Coordinator, Cooperative Agricultural Pest Survey Program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Collaborating Agencies</a:t>
            </a:r>
          </a:p>
        </p:txBody>
      </p:sp>
      <p:sp>
        <p:nvSpPr>
          <p:cNvPr id="31747" name="Content Placeholder 2"/>
          <p:cNvSpPr>
            <a:spLocks noGrp="1"/>
          </p:cNvSpPr>
          <p:nvPr>
            <p:ph idx="1"/>
          </p:nvPr>
        </p:nvSpPr>
        <p:spPr bwMode="auto">
          <a:xfrm>
            <a:off x="457200" y="1143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U.S. Department of Agriculture Animal and Plant Health Inspection Service (USDA-APHIS) </a:t>
            </a:r>
          </a:p>
          <a:p>
            <a:pPr eaLnBrk="1" hangingPunct="1"/>
            <a:r>
              <a:rPr lang="en-US" altLang="en-US" sz="2800" smtClean="0"/>
              <a:t>Cooperative Agricultural Pest Survey Program (CAPS)</a:t>
            </a:r>
          </a:p>
          <a:p>
            <a:pPr eaLnBrk="1" hangingPunct="1"/>
            <a:r>
              <a:rPr lang="en-US" altLang="en-US" sz="2800" smtClean="0"/>
              <a:t>Florida Department of Agriculture and Consumer Services (FDACS) </a:t>
            </a:r>
          </a:p>
          <a:p>
            <a:pPr eaLnBrk="1" hangingPunct="1"/>
            <a:r>
              <a:rPr lang="en-US" altLang="en-US" sz="2800" smtClean="0"/>
              <a:t>National Plant Diagnostic Network (NPDN) </a:t>
            </a:r>
          </a:p>
          <a:p>
            <a:pPr eaLnBrk="1" hangingPunct="1"/>
            <a:r>
              <a:rPr lang="en-US" altLang="en-US" sz="2800" smtClean="0"/>
              <a:t>Sentinel Plant Network (SPN) </a:t>
            </a:r>
          </a:p>
          <a:p>
            <a:pPr eaLnBrk="1" hangingPunct="1"/>
            <a:r>
              <a:rPr lang="en-US" altLang="en-US" sz="2800" smtClean="0"/>
              <a:t>Protect U.S. </a:t>
            </a:r>
          </a:p>
          <a:p>
            <a:pPr eaLnBrk="1" hangingPunct="1"/>
            <a:r>
              <a:rPr lang="en-US" altLang="en-US" sz="2800" smtClean="0"/>
              <a:t>University of Florida Institute of Food and Agricultural Sciences (UF-IFAS) </a:t>
            </a:r>
            <a:endParaRPr lang="en-US" altLang="en-US" sz="2800" smtClean="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MS PGothic" pitchFamily="34" charset="-128"/>
              </a:rPr>
              <a:t>Educational Disclaimer and Citation</a:t>
            </a:r>
          </a:p>
        </p:txBody>
      </p:sp>
      <p:sp>
        <p:nvSpPr>
          <p:cNvPr id="32771"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ea typeface="MS PGothic"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a:ea typeface="MS PGothic" pitchFamily="34" charset="-128"/>
            </a:endParaRPr>
          </a:p>
          <a:p>
            <a:pPr eaLnBrk="1" hangingPunct="1">
              <a:spcBef>
                <a:spcPct val="20000"/>
              </a:spcBef>
              <a:buFont typeface="Arial" charset="0"/>
              <a:buChar char="•"/>
            </a:pPr>
            <a:r>
              <a:rPr lang="en-US" altLang="en-US" sz="2800">
                <a:ea typeface="MS PGothic" pitchFamily="34" charset="-128"/>
              </a:rPr>
              <a:t>Citation:</a:t>
            </a:r>
          </a:p>
          <a:p>
            <a:pPr lvl="1" eaLnBrk="1" hangingPunct="1">
              <a:spcBef>
                <a:spcPct val="20000"/>
              </a:spcBef>
              <a:buFont typeface="Arial" charset="0"/>
              <a:buChar char="–"/>
            </a:pPr>
            <a:r>
              <a:rPr lang="en-US" altLang="en-US" sz="2800"/>
              <a:t>Burkle, C., B.S., Bhotika, S., Ph.D., </a:t>
            </a:r>
            <a:r>
              <a:rPr lang="en-US" altLang="en-US" sz="2800">
                <a:ea typeface="MS PGothic" pitchFamily="34" charset="-128"/>
              </a:rPr>
              <a:t>2014. </a:t>
            </a:r>
            <a:r>
              <a:rPr lang="en-US" altLang="en-US" sz="2800" i="1"/>
              <a:t>Tuta absoluta</a:t>
            </a:r>
            <a:r>
              <a:rPr lang="en-US" altLang="en-US" sz="2800"/>
              <a:t>, </a:t>
            </a:r>
            <a:r>
              <a:rPr lang="en-US" altLang="en-US" sz="2800">
                <a:ea typeface="MS PGothic" pitchFamily="34" charset="-128"/>
              </a:rPr>
              <a:t>June 2014.</a:t>
            </a:r>
          </a:p>
          <a:p>
            <a:pPr lvl="1" eaLnBrk="1" hangingPunct="1">
              <a:spcBef>
                <a:spcPct val="20000"/>
              </a:spcBef>
              <a:buFont typeface="Arial" charset="0"/>
              <a:buNone/>
            </a:pPr>
            <a:endParaRPr lang="en-US" altLang="en-US" sz="2800">
              <a:ea typeface="MS PGothic" pitchFamily="34" charset="-128"/>
            </a:endParaRPr>
          </a:p>
          <a:p>
            <a:pPr eaLnBrk="1" hangingPunct="1">
              <a:spcBef>
                <a:spcPct val="20000"/>
              </a:spcBef>
              <a:buFont typeface="Arial" charset="0"/>
              <a:buNone/>
            </a:pPr>
            <a:endParaRPr lang="en-US" altLang="en-US" sz="3200">
              <a:ea typeface="MS PGothic" pitchFamily="3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0" y="2286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i="1" smtClean="0"/>
              <a:t>Tuta absoluta</a:t>
            </a:r>
            <a:endParaRPr lang="en-US" altLang="en-US" sz="4000" smtClean="0"/>
          </a:p>
        </p:txBody>
      </p:sp>
      <p:sp>
        <p:nvSpPr>
          <p:cNvPr id="15363" name="Content Placeholder 2"/>
          <p:cNvSpPr>
            <a:spLocks noGrp="1"/>
          </p:cNvSpPr>
          <p:nvPr>
            <p:ph idx="1"/>
          </p:nvPr>
        </p:nvSpPr>
        <p:spPr bwMode="auto">
          <a:xfrm>
            <a:off x="304800" y="1219200"/>
            <a:ext cx="85058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000" smtClean="0"/>
              <a:t>Small moth native to South America</a:t>
            </a:r>
          </a:p>
          <a:p>
            <a:pPr eaLnBrk="1" hangingPunct="1"/>
            <a:r>
              <a:rPr lang="en-US" altLang="en-US" sz="3000" smtClean="0"/>
              <a:t>Major pest of tomatoes and other solanaceous </a:t>
            </a:r>
            <a:br>
              <a:rPr lang="en-US" altLang="en-US" sz="3000" smtClean="0"/>
            </a:br>
            <a:r>
              <a:rPr lang="en-US" altLang="en-US" sz="3000" smtClean="0"/>
              <a:t>plants (nightshades)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5129"/>
          <a:stretch/>
        </p:blipFill>
        <p:spPr>
          <a:xfrm>
            <a:off x="4800600" y="2616200"/>
            <a:ext cx="4120229" cy="2651760"/>
          </a:xfrm>
          <a:prstGeom prst="roundRect">
            <a:avLst/>
          </a:prstGeom>
          <a:ln w="38100" cmpd="sng">
            <a:solidFill>
              <a:srgbClr val="000000"/>
            </a:solidFill>
          </a:ln>
        </p:spPr>
      </p:pic>
      <p:sp>
        <p:nvSpPr>
          <p:cNvPr id="15365" name="TextBox 17"/>
          <p:cNvSpPr txBox="1">
            <a:spLocks noChangeArrowheads="1"/>
          </p:cNvSpPr>
          <p:nvPr/>
        </p:nvSpPr>
        <p:spPr bwMode="auto">
          <a:xfrm>
            <a:off x="5410200" y="5848350"/>
            <a:ext cx="35258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solidFill>
                  <a:srgbClr val="000000"/>
                </a:solidFill>
              </a:rPr>
              <a:t>Photo: </a:t>
            </a:r>
            <a:r>
              <a:rPr lang="en-US" altLang="en-US" sz="1000"/>
              <a:t>Sangmi Lee, Hasbrouck Insect Collection, Arizona State University, </a:t>
            </a:r>
            <a:r>
              <a:rPr lang="en-US" altLang="en-US" sz="1000">
                <a:hlinkClick r:id="rId4"/>
              </a:rPr>
              <a:t>www.bugwood.org</a:t>
            </a:r>
            <a:r>
              <a:rPr lang="en-US" altLang="en-US" sz="1000"/>
              <a:t>, #5432148</a:t>
            </a:r>
            <a:endParaRPr lang="en-US" altLang="en-US" sz="1000">
              <a:solidFill>
                <a:srgbClr val="000000"/>
              </a:solidFill>
            </a:endParaRPr>
          </a:p>
        </p:txBody>
      </p:sp>
      <p:sp>
        <p:nvSpPr>
          <p:cNvPr id="15366" name="Content Placeholder 2"/>
          <p:cNvSpPr txBox="1">
            <a:spLocks/>
          </p:cNvSpPr>
          <p:nvPr/>
        </p:nvSpPr>
        <p:spPr bwMode="auto">
          <a:xfrm>
            <a:off x="304800" y="2789238"/>
            <a:ext cx="43434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3000"/>
              <a:t>Larvae mine inside leaves and also feed inside fruits</a:t>
            </a:r>
          </a:p>
          <a:p>
            <a:pPr lvl="1" eaLnBrk="1" hangingPunct="1">
              <a:spcBef>
                <a:spcPct val="20000"/>
              </a:spcBef>
              <a:buFont typeface="Arial" charset="0"/>
              <a:buChar char="–"/>
            </a:pPr>
            <a:r>
              <a:rPr lang="en-US" altLang="en-US" sz="2600"/>
              <a:t>Decreases production and fruit quality</a:t>
            </a:r>
          </a:p>
          <a:p>
            <a:pPr lvl="1" eaLnBrk="1" hangingPunct="1">
              <a:spcBef>
                <a:spcPct val="20000"/>
              </a:spcBef>
              <a:buFont typeface="Arial" charset="0"/>
              <a:buChar char="–"/>
            </a:pPr>
            <a:r>
              <a:rPr lang="en-US" altLang="en-US" sz="2600"/>
              <a:t>Can result in complete plant loss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0" y="101600"/>
            <a:ext cx="9144000" cy="88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3795" name="Content Placeholder 2"/>
          <p:cNvSpPr>
            <a:spLocks noGrp="1"/>
          </p:cNvSpPr>
          <p:nvPr>
            <p:ph idx="1"/>
          </p:nvPr>
        </p:nvSpPr>
        <p:spPr bwMode="auto">
          <a:xfrm>
            <a:off x="457200" y="1066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Bloem, S. and E. Spaltenstein. 2011. </a:t>
            </a:r>
            <a:r>
              <a:rPr lang="en-US" altLang="en-US" sz="2000" i="1" smtClean="0"/>
              <a:t>New Pest Response Guidelines: Tomato Leafminer </a:t>
            </a:r>
            <a:r>
              <a:rPr lang="en-US" altLang="en-US" sz="2000" smtClean="0"/>
              <a:t>(Tuta absoluta). USDA–APHIS–PPQ–EDP Emergency Management, Riverdale, Maryland. </a:t>
            </a:r>
            <a:r>
              <a:rPr lang="en-US" altLang="en-US" sz="2000" smtClean="0">
                <a:ea typeface="Calibri" pitchFamily="34" charset="0"/>
                <a:cs typeface="Calibri" pitchFamily="34" charset="0"/>
              </a:rPr>
              <a:t>Accessed 12/17/2013, </a:t>
            </a:r>
          </a:p>
          <a:p>
            <a:pPr lvl="1" eaLnBrk="1" hangingPunct="1"/>
            <a:r>
              <a:rPr lang="en-US" altLang="en-US" sz="1800" smtClean="0">
                <a:ea typeface="Calibri" pitchFamily="34" charset="0"/>
                <a:cs typeface="Calibri" pitchFamily="34" charset="0"/>
              </a:rPr>
              <a:t>http://www.aphis.usda.gov/import_export/plants/manuals/emergency/downloads/Tuta-absoluta.pdf.</a:t>
            </a:r>
            <a:endParaRPr lang="en-US" altLang="en-US" sz="1800" smtClean="0"/>
          </a:p>
          <a:p>
            <a:pPr eaLnBrk="1" hangingPunct="1"/>
            <a:r>
              <a:rPr lang="en-US" altLang="en-US" sz="2000" smtClean="0"/>
              <a:t>Brambila, J., S. Lee, and S. Passoa. 2010. </a:t>
            </a:r>
            <a:r>
              <a:rPr lang="en-US" altLang="en-US" sz="2000" i="1" smtClean="0"/>
              <a:t>Tuta absoluta</a:t>
            </a:r>
            <a:r>
              <a:rPr lang="en-US" altLang="en-US" sz="2000" smtClean="0"/>
              <a:t> diagnostic aid.  Cooperative Agriculture Pest Survey program.  Accessed 4 Dec 2013, </a:t>
            </a:r>
          </a:p>
          <a:p>
            <a:pPr lvl="1" eaLnBrk="1" hangingPunct="1"/>
            <a:r>
              <a:rPr lang="en-US" altLang="en-US" sz="1800" smtClean="0">
                <a:solidFill>
                  <a:srgbClr val="000000"/>
                </a:solidFill>
              </a:rPr>
              <a:t>http://caps.ceris.purdue.edu/screening/tuta_absoluta</a:t>
            </a:r>
            <a:endParaRPr lang="en-US" altLang="en-US" sz="1800" smtClean="0"/>
          </a:p>
          <a:p>
            <a:pPr eaLnBrk="1" hangingPunct="1">
              <a:spcBef>
                <a:spcPct val="0"/>
              </a:spcBef>
            </a:pPr>
            <a:r>
              <a:rPr lang="en-US" altLang="en-US" sz="2000" smtClean="0"/>
              <a:t>CABI Invasive Species Compendium.  </a:t>
            </a:r>
            <a:r>
              <a:rPr lang="en-US" altLang="en-US" sz="2000" i="1" smtClean="0"/>
              <a:t>Tuta absoluta</a:t>
            </a:r>
            <a:r>
              <a:rPr lang="en-US" altLang="en-US" sz="2000" smtClean="0"/>
              <a:t>. Accessed 17 December 2013. </a:t>
            </a:r>
          </a:p>
          <a:p>
            <a:pPr lvl="1" eaLnBrk="1" hangingPunct="1">
              <a:spcBef>
                <a:spcPct val="0"/>
              </a:spcBef>
            </a:pPr>
            <a:r>
              <a:rPr lang="en-US" altLang="en-US" sz="1800" smtClean="0"/>
              <a:t>http://www.cabi.org/isc/?compid=5&amp;dsid=49260&amp;page=481&amp;site=144#</a:t>
            </a:r>
          </a:p>
          <a:p>
            <a:pPr eaLnBrk="1" hangingPunct="1"/>
            <a:r>
              <a:rPr lang="en-US" altLang="en-US" sz="2000" smtClean="0"/>
              <a:t>European and Mediterranean Plant Protection Organization. 2005. Data sheets on quarantine pests: </a:t>
            </a:r>
            <a:r>
              <a:rPr lang="en-US" altLang="en-US" sz="2000" i="1" smtClean="0"/>
              <a:t>Tuta absoluta</a:t>
            </a:r>
            <a:r>
              <a:rPr lang="en-US" altLang="en-US" sz="2000" smtClean="0"/>
              <a:t>. EPPO Bulletin 35, p. 434–435. Accessed 10 Feb 2013, </a:t>
            </a:r>
          </a:p>
          <a:p>
            <a:pPr lvl="1" eaLnBrk="1" hangingPunct="1"/>
            <a:r>
              <a:rPr lang="en-US" altLang="en-US" sz="1800" smtClean="0"/>
              <a:t>http://www.eppo.int/QUARANTINE/insects/Tuta_absoluta/DS_Tuta_absoluta.pdf</a:t>
            </a:r>
          </a:p>
          <a:p>
            <a:pPr eaLnBrk="1" hangingPunct="1"/>
            <a:endParaRPr lang="en-US" altLang="en-US"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0" y="101600"/>
            <a:ext cx="9144000" cy="88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a:t>
            </a:r>
          </a:p>
        </p:txBody>
      </p:sp>
      <p:sp>
        <p:nvSpPr>
          <p:cNvPr id="34819" name="Content Placeholder 2"/>
          <p:cNvSpPr>
            <a:spLocks noGrp="1"/>
          </p:cNvSpPr>
          <p:nvPr>
            <p:ph idx="1"/>
          </p:nvPr>
        </p:nvSpPr>
        <p:spPr bwMode="auto">
          <a:xfrm>
            <a:off x="457200" y="1066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000" smtClean="0"/>
              <a:t>Florida Department of Agriculture and Consumer Services.  2013.  Florida Agriculture by the Numbers.  Accessed 1/28/2013-</a:t>
            </a:r>
          </a:p>
          <a:p>
            <a:pPr lvl="1" eaLnBrk="1" hangingPunct="1"/>
            <a:r>
              <a:rPr lang="en-US" altLang="en-US" sz="1800" smtClean="0"/>
              <a:t>http://freshfromflorida.s3.amazonaws.com/Media%2FFiles%2FMarketing-Development-Files%2FAg_stats_2013_with+covers.pdfP-01304.pdf </a:t>
            </a:r>
          </a:p>
          <a:p>
            <a:pPr eaLnBrk="1" hangingPunct="1"/>
            <a:r>
              <a:rPr lang="en-US" altLang="en-US" sz="2000" smtClean="0"/>
              <a:t>Hayden, J.E., S. Lee, S.C. Passoa, J. Young, J.-F. Landry, V. Nazari, R. Mally, L.A. Somma, and K.M. Ahlmark. 2013. Digital Identification of Microlepidoptera on Solanaceae. USDA-APHIS-PPQ Identification Technology Program (ITP). Fort Collins, CO.  Accessed 16 January 2014, </a:t>
            </a:r>
          </a:p>
          <a:p>
            <a:pPr lvl="1" eaLnBrk="1" hangingPunct="1"/>
            <a:r>
              <a:rPr lang="en-US" altLang="en-US" sz="1800" smtClean="0"/>
              <a:t>http://idtools.org/id/leps/micro/factsheet.php?name=%3Cem%3ETuta+absoluta%3C%2Fem%3E</a:t>
            </a:r>
          </a:p>
          <a:p>
            <a:pPr eaLnBrk="1" hangingPunct="1"/>
            <a:r>
              <a:rPr lang="en-US" altLang="en-US" sz="2000" smtClean="0"/>
              <a:t>Smith, Melissa. 2012. Virginia Tech research program confirms presence of invasive insect in Senegal. Virginia Tech News. Published 28 Sep 2012. Accessed 23 Feb 2013.</a:t>
            </a:r>
          </a:p>
          <a:p>
            <a:pPr lvl="1" eaLnBrk="1" hangingPunct="1"/>
            <a:r>
              <a:rPr lang="en-US" altLang="en-US" sz="1800" smtClean="0"/>
              <a:t>http://www.vtnews.vt.edu/articles/2012/09/092812-oired-tuta.html</a:t>
            </a:r>
          </a:p>
          <a:p>
            <a:pPr eaLnBrk="1" hangingPunct="1"/>
            <a:endParaRPr lang="en-US" alt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Distribution</a:t>
            </a:r>
          </a:p>
        </p:txBody>
      </p:sp>
      <p:sp>
        <p:nvSpPr>
          <p:cNvPr id="16387" name="Content Placeholder 2"/>
          <p:cNvSpPr>
            <a:spLocks noGrp="1"/>
          </p:cNvSpPr>
          <p:nvPr>
            <p:ph idx="1"/>
          </p:nvPr>
        </p:nvSpPr>
        <p:spPr bwMode="auto">
          <a:xfrm>
            <a:off x="457200" y="15240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Native to South America</a:t>
            </a:r>
          </a:p>
          <a:p>
            <a:pPr eaLnBrk="1" hangingPunct="1"/>
            <a:r>
              <a:rPr lang="en-US" altLang="en-US" sz="2800" smtClean="0"/>
              <a:t>Spread to Europe, Central America, Africa, and the Middle East </a:t>
            </a:r>
          </a:p>
          <a:p>
            <a:pPr eaLnBrk="1" hangingPunct="1"/>
            <a:r>
              <a:rPr lang="en-US" altLang="en-US" sz="2800" smtClean="0"/>
              <a:t>Currently, it is not known to occur in the U.S.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609600" y="152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000"/>
              <a:t>Areas at Risk of Establishment</a:t>
            </a:r>
          </a:p>
        </p:txBody>
      </p:sp>
      <p:grpSp>
        <p:nvGrpSpPr>
          <p:cNvPr id="17411" name="Group 5"/>
          <p:cNvGrpSpPr>
            <a:grpSpLocks/>
          </p:cNvGrpSpPr>
          <p:nvPr/>
        </p:nvGrpSpPr>
        <p:grpSpPr bwMode="auto">
          <a:xfrm>
            <a:off x="381000" y="3040063"/>
            <a:ext cx="1457325" cy="2751137"/>
            <a:chOff x="533400" y="3192530"/>
            <a:chExt cx="1456949" cy="2751070"/>
          </a:xfrm>
        </p:grpSpPr>
        <p:sp>
          <p:nvSpPr>
            <p:cNvPr id="17414" name="TextBox 6"/>
            <p:cNvSpPr txBox="1">
              <a:spLocks noChangeArrowheads="1"/>
            </p:cNvSpPr>
            <p:nvPr/>
          </p:nvSpPr>
          <p:spPr bwMode="auto">
            <a:xfrm>
              <a:off x="533400" y="3192530"/>
              <a:ext cx="1456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a:t>Risk Potential</a:t>
              </a:r>
            </a:p>
          </p:txBody>
        </p:sp>
        <p:grpSp>
          <p:nvGrpSpPr>
            <p:cNvPr id="17415" name="Group 7"/>
            <p:cNvGrpSpPr>
              <a:grpSpLocks/>
            </p:cNvGrpSpPr>
            <p:nvPr/>
          </p:nvGrpSpPr>
          <p:grpSpPr bwMode="auto">
            <a:xfrm rot="10800000">
              <a:off x="762000" y="3649730"/>
              <a:ext cx="457200" cy="2209800"/>
              <a:chOff x="609600" y="3770924"/>
              <a:chExt cx="457200" cy="2209800"/>
            </a:xfrm>
          </p:grpSpPr>
          <p:sp>
            <p:nvSpPr>
              <p:cNvPr id="12" name="Rectangle 11"/>
              <p:cNvSpPr/>
              <p:nvPr/>
            </p:nvSpPr>
            <p:spPr>
              <a:xfrm>
                <a:off x="609777" y="3770989"/>
                <a:ext cx="457082" cy="152396"/>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609777" y="3999583"/>
                <a:ext cx="457082" cy="152396"/>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609777" y="4228178"/>
                <a:ext cx="457082" cy="152396"/>
              </a:xfrm>
              <a:prstGeom prst="rect">
                <a:avLst/>
              </a:prstGeom>
              <a:solidFill>
                <a:srgbClr val="58A1C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09777" y="4456772"/>
                <a:ext cx="457082" cy="152396"/>
              </a:xfrm>
              <a:prstGeom prst="rect">
                <a:avLst/>
              </a:prstGeom>
              <a:solidFill>
                <a:srgbClr val="6FEB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609777" y="4685367"/>
                <a:ext cx="457082" cy="152396"/>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609777" y="4913961"/>
                <a:ext cx="457082" cy="152396"/>
              </a:xfrm>
              <a:prstGeom prst="rect">
                <a:avLst/>
              </a:prstGeom>
              <a:solidFill>
                <a:srgbClr val="DCFF1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609777" y="5142555"/>
                <a:ext cx="457082" cy="15239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609777" y="5371150"/>
                <a:ext cx="457082" cy="152396"/>
              </a:xfrm>
              <a:prstGeom prst="rect">
                <a:avLst/>
              </a:prstGeom>
              <a:solidFill>
                <a:srgbClr val="FFB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609777" y="5599744"/>
                <a:ext cx="457082" cy="152396"/>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609777" y="5828339"/>
                <a:ext cx="457082" cy="15239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416" name="TextBox 8"/>
            <p:cNvSpPr txBox="1">
              <a:spLocks noChangeArrowheads="1"/>
            </p:cNvSpPr>
            <p:nvPr/>
          </p:nvSpPr>
          <p:spPr bwMode="auto">
            <a:xfrm>
              <a:off x="1236980" y="3516868"/>
              <a:ext cx="61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High</a:t>
              </a:r>
            </a:p>
          </p:txBody>
        </p:sp>
        <p:sp>
          <p:nvSpPr>
            <p:cNvPr id="17417" name="TextBox 9"/>
            <p:cNvSpPr txBox="1">
              <a:spLocks noChangeArrowheads="1"/>
            </p:cNvSpPr>
            <p:nvPr/>
          </p:nvSpPr>
          <p:spPr bwMode="auto">
            <a:xfrm>
              <a:off x="1258452" y="5574268"/>
              <a:ext cx="568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Low</a:t>
              </a:r>
            </a:p>
          </p:txBody>
        </p:sp>
        <p:cxnSp>
          <p:nvCxnSpPr>
            <p:cNvPr id="11" name="Straight Arrow Connector 10"/>
            <p:cNvCxnSpPr/>
            <p:nvPr/>
          </p:nvCxnSpPr>
          <p:spPr>
            <a:xfrm flipH="1" flipV="1">
              <a:off x="1542790" y="3886250"/>
              <a:ext cx="3174" cy="167635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17412" name="TextBox 39"/>
          <p:cNvSpPr txBox="1">
            <a:spLocks noChangeArrowheads="1"/>
          </p:cNvSpPr>
          <p:nvPr/>
        </p:nvSpPr>
        <p:spPr bwMode="auto">
          <a:xfrm>
            <a:off x="152400" y="5791200"/>
            <a:ext cx="8839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Map courtesy of </a:t>
            </a:r>
            <a:r>
              <a:rPr lang="en-US" altLang="en-US" sz="1000" i="1"/>
              <a:t>http://www.nappfast.org/caps_pests/Caps%20edits%20for%20matrix.htm</a:t>
            </a:r>
            <a:r>
              <a:rPr lang="en-US" altLang="en-US" sz="1000"/>
              <a:t>.  </a:t>
            </a:r>
          </a:p>
          <a:p>
            <a:pPr eaLnBrk="1" hangingPunct="1"/>
            <a:r>
              <a:rPr lang="en-US" altLang="en-US" sz="1000"/>
              <a:t>“This Risk map is a combination of the Host and Climate suitability.  A Risk map depicts, with relative scale, the potential areas that are unsuitable or highly suitable for growth and establishment.”  </a:t>
            </a:r>
          </a:p>
        </p:txBody>
      </p:sp>
      <p:pic>
        <p:nvPicPr>
          <p:cNvPr id="174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92163"/>
            <a:ext cx="70754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152400"/>
            <a:ext cx="8229600" cy="914400"/>
          </a:xfrm>
          <a:prstGeom prst="rect">
            <a:avLst/>
          </a:prstGeom>
        </p:spPr>
        <p:txBody>
          <a:bodyPr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000" dirty="0" smtClean="0"/>
              <a:t>Counties that Grow Tomatoes in Florida</a:t>
            </a:r>
          </a:p>
        </p:txBody>
      </p:sp>
      <p:sp>
        <p:nvSpPr>
          <p:cNvPr id="18435" name="TextBox 39"/>
          <p:cNvSpPr txBox="1">
            <a:spLocks noChangeArrowheads="1"/>
          </p:cNvSpPr>
          <p:nvPr/>
        </p:nvSpPr>
        <p:spPr bwMode="auto">
          <a:xfrm>
            <a:off x="76200" y="6019800"/>
            <a:ext cx="3048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Map courtesy of </a:t>
            </a:r>
            <a:r>
              <a:rPr lang="en-US" altLang="en-US" sz="1000" i="1"/>
              <a:t>Florida Agriculture by Numbers.</a:t>
            </a:r>
            <a:endParaRPr lang="en-US" altLang="en-US" sz="1000"/>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046163"/>
            <a:ext cx="4945063"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92"/>
          <p:cNvSpPr>
            <a:spLocks noChangeArrowheads="1"/>
          </p:cNvSpPr>
          <p:nvPr/>
        </p:nvSpPr>
        <p:spPr bwMode="auto">
          <a:xfrm>
            <a:off x="1346200" y="5257800"/>
            <a:ext cx="4298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600">
                <a:solidFill>
                  <a:srgbClr val="080909"/>
                </a:solidFill>
              </a:rPr>
              <a:t>Counties where tomatoes are planted commercially</a:t>
            </a:r>
            <a:endParaRPr lang="en-US" altLang="en-US">
              <a:latin typeface="Arial" charset="0"/>
            </a:endParaRPr>
          </a:p>
        </p:txBody>
      </p:sp>
      <p:sp>
        <p:nvSpPr>
          <p:cNvPr id="18438" name="Freeform 102"/>
          <p:cNvSpPr>
            <a:spLocks/>
          </p:cNvSpPr>
          <p:nvPr/>
        </p:nvSpPr>
        <p:spPr bwMode="auto">
          <a:xfrm>
            <a:off x="1098550" y="5318125"/>
            <a:ext cx="128588" cy="127000"/>
          </a:xfrm>
          <a:custGeom>
            <a:avLst/>
            <a:gdLst>
              <a:gd name="T0" fmla="*/ 0 w 120"/>
              <a:gd name="T1" fmla="*/ 0 h 120"/>
              <a:gd name="T2" fmla="*/ 0 w 120"/>
              <a:gd name="T3" fmla="*/ 0 h 120"/>
              <a:gd name="T4" fmla="*/ 2147483647 w 120"/>
              <a:gd name="T5" fmla="*/ 0 h 120"/>
              <a:gd name="T6" fmla="*/ 2147483647 w 120"/>
              <a:gd name="T7" fmla="*/ 2147483647 h 120"/>
              <a:gd name="T8" fmla="*/ 0 w 120"/>
              <a:gd name="T9" fmla="*/ 2147483647 h 120"/>
              <a:gd name="T10" fmla="*/ 0 w 120"/>
              <a:gd name="T11" fmla="*/ 0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0" h="120">
                <a:moveTo>
                  <a:pt x="0" y="0"/>
                </a:moveTo>
                <a:lnTo>
                  <a:pt x="0" y="0"/>
                </a:lnTo>
                <a:lnTo>
                  <a:pt x="120" y="0"/>
                </a:lnTo>
                <a:lnTo>
                  <a:pt x="120" y="120"/>
                </a:lnTo>
                <a:lnTo>
                  <a:pt x="0" y="120"/>
                </a:lnTo>
                <a:lnTo>
                  <a:pt x="0" y="0"/>
                </a:lnTo>
                <a:close/>
              </a:path>
            </a:pathLst>
          </a:custGeom>
          <a:solidFill>
            <a:srgbClr val="EC1D24"/>
          </a:solidFill>
          <a:ln w="0">
            <a:solidFill>
              <a:srgbClr val="000000"/>
            </a:solidFill>
            <a:prstDash val="solid"/>
            <a:round/>
            <a:headEnd/>
            <a:tailEnd/>
          </a:ln>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26383"/>
          <a:stretch/>
        </p:blipFill>
        <p:spPr>
          <a:xfrm>
            <a:off x="2286000" y="3429000"/>
            <a:ext cx="3725153" cy="1828800"/>
          </a:xfrm>
          <a:prstGeom prst="roundRect">
            <a:avLst/>
          </a:prstGeom>
          <a:ln w="38100" cmpd="sng">
            <a:solidFill>
              <a:srgbClr val="000000"/>
            </a:solidFill>
          </a:ln>
        </p:spPr>
      </p:pic>
      <p:sp>
        <p:nvSpPr>
          <p:cNvPr id="19459" name="Title 1"/>
          <p:cNvSpPr>
            <a:spLocks noGrp="1"/>
          </p:cNvSpPr>
          <p:nvPr>
            <p:ph type="title"/>
          </p:nvPr>
        </p:nvSpPr>
        <p:spPr bwMode="auto">
          <a:xfrm>
            <a:off x="-17463" y="63500"/>
            <a:ext cx="9161463" cy="107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Susceptible Plants</a:t>
            </a:r>
          </a:p>
        </p:txBody>
      </p:sp>
      <p:sp>
        <p:nvSpPr>
          <p:cNvPr id="19460" name="Content Placeholder 2"/>
          <p:cNvSpPr>
            <a:spLocks noGrp="1"/>
          </p:cNvSpPr>
          <p:nvPr>
            <p:ph idx="1"/>
          </p:nvPr>
        </p:nvSpPr>
        <p:spPr bwMode="auto">
          <a:xfrm>
            <a:off x="457200" y="1143000"/>
            <a:ext cx="8229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Prefers tomato</a:t>
            </a:r>
          </a:p>
          <a:p>
            <a:pPr eaLnBrk="1" hangingPunct="1"/>
            <a:r>
              <a:rPr lang="en-US" altLang="en-US" sz="2800" smtClean="0"/>
              <a:t>Will also feed on other nightshades, such as potatoes, eggplant, and peppers</a:t>
            </a:r>
          </a:p>
          <a:p>
            <a:pPr eaLnBrk="1" hangingPunct="1"/>
            <a:r>
              <a:rPr lang="en-US" altLang="en-US" sz="2800" smtClean="0"/>
              <a:t>Other host plants possible but unlikely and incidental</a:t>
            </a:r>
          </a:p>
          <a:p>
            <a:pPr eaLnBrk="1" hangingPunct="1"/>
            <a:endParaRPr lang="en-US" altLang="en-US" sz="2800" smtClean="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200" y="3397662"/>
            <a:ext cx="2743200" cy="1828800"/>
          </a:xfrm>
          <a:prstGeom prst="roundRect">
            <a:avLst/>
          </a:prstGeom>
          <a:ln w="38100" cmpd="sng">
            <a:solidFill>
              <a:srgbClr val="000000"/>
            </a:solidFill>
          </a:ln>
        </p:spPr>
      </p:pic>
      <p:sp>
        <p:nvSpPr>
          <p:cNvPr id="19462" name="TextBox 8"/>
          <p:cNvSpPr txBox="1">
            <a:spLocks noChangeArrowheads="1"/>
          </p:cNvSpPr>
          <p:nvPr/>
        </p:nvSpPr>
        <p:spPr bwMode="auto">
          <a:xfrm>
            <a:off x="174625" y="5921375"/>
            <a:ext cx="1730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solidFill>
                  <a:srgbClr val="000000"/>
                </a:solidFill>
              </a:rPr>
              <a:t>Photos:  Wikimedia commons</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143" y="3429000"/>
            <a:ext cx="1965457" cy="1828800"/>
          </a:xfrm>
          <a:prstGeom prst="roundRect">
            <a:avLst/>
          </a:prstGeom>
          <a:ln w="38100" cmpd="sng">
            <a:solidFill>
              <a:srgbClr val="00000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3048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Adults</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677" t="7404" b="8547"/>
          <a:stretch/>
        </p:blipFill>
        <p:spPr>
          <a:xfrm>
            <a:off x="457200" y="3398324"/>
            <a:ext cx="3977640" cy="2469076"/>
          </a:xfrm>
          <a:prstGeom prst="roundRect">
            <a:avLst/>
          </a:prstGeom>
          <a:ln w="38100">
            <a:solidFill>
              <a:srgbClr val="000000"/>
            </a:solidFill>
          </a:ln>
        </p:spPr>
      </p:pic>
      <p:sp>
        <p:nvSpPr>
          <p:cNvPr id="20484" name="Rectangle 2"/>
          <p:cNvSpPr>
            <a:spLocks noChangeArrowheads="1"/>
          </p:cNvSpPr>
          <p:nvPr/>
        </p:nvSpPr>
        <p:spPr bwMode="auto">
          <a:xfrm>
            <a:off x="228600" y="1143000"/>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altLang="en-US" sz="2800"/>
              <a:t>Filiform antennae, alternating rings of light and dark scales</a:t>
            </a:r>
          </a:p>
          <a:p>
            <a:pPr eaLnBrk="1" hangingPunct="1">
              <a:buFont typeface="Arial" charset="0"/>
              <a:buChar char="•"/>
            </a:pPr>
            <a:r>
              <a:rPr lang="en-US" altLang="en-US" sz="2800"/>
              <a:t>Recurved labial palps</a:t>
            </a:r>
          </a:p>
          <a:p>
            <a:pPr eaLnBrk="1" hangingPunct="1">
              <a:buFont typeface="Arial" charset="0"/>
              <a:buChar char="•"/>
            </a:pPr>
            <a:r>
              <a:rPr lang="en-US" altLang="en-US" sz="2800"/>
              <a:t>Body length up to 10 mm</a:t>
            </a:r>
          </a:p>
        </p:txBody>
      </p:sp>
      <p:cxnSp>
        <p:nvCxnSpPr>
          <p:cNvPr id="20" name="Straight Arrow Connector 19"/>
          <p:cNvCxnSpPr/>
          <p:nvPr/>
        </p:nvCxnSpPr>
        <p:spPr>
          <a:xfrm flipH="1" flipV="1">
            <a:off x="3413125" y="3581400"/>
            <a:ext cx="1524000" cy="228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565525" y="3962400"/>
            <a:ext cx="1371600" cy="3810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487" name="TextBox 7"/>
          <p:cNvSpPr txBox="1">
            <a:spLocks noChangeArrowheads="1"/>
          </p:cNvSpPr>
          <p:nvPr/>
        </p:nvSpPr>
        <p:spPr bwMode="auto">
          <a:xfrm>
            <a:off x="76200" y="6002338"/>
            <a:ext cx="9418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solidFill>
                  <a:srgbClr val="000000"/>
                </a:solidFill>
              </a:rPr>
              <a:t>Photo credit: </a:t>
            </a:r>
            <a:r>
              <a:rPr lang="en-US" altLang="en-US" sz="1000"/>
              <a:t>Marja van der Straten, NVWA Plant Protection Service, www.bugwood.org, #5432149 and James Hayden, FDACS Division of Plant Industry, Bugwood.org, #5499751</a:t>
            </a:r>
            <a:endParaRPr lang="en-US" altLang="en-US" sz="1000">
              <a:solidFill>
                <a:srgbClr val="000000"/>
              </a:solidFill>
            </a:endParaRPr>
          </a:p>
        </p:txBody>
      </p:sp>
      <p:pic>
        <p:nvPicPr>
          <p:cNvPr id="9"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b="4664"/>
          <a:stretch/>
        </p:blipFill>
        <p:spPr>
          <a:xfrm>
            <a:off x="5638800" y="3398324"/>
            <a:ext cx="2589666" cy="2468880"/>
          </a:xfrm>
          <a:prstGeom prst="roundRect">
            <a:avLst/>
          </a:prstGeom>
          <a:ln w="38100" cmpd="sng">
            <a:solidFill>
              <a:srgbClr val="000000"/>
            </a:solidFill>
          </a:ln>
        </p:spPr>
      </p:pic>
      <p:cxnSp>
        <p:nvCxnSpPr>
          <p:cNvPr id="10" name="Straight Arrow Connector 9"/>
          <p:cNvCxnSpPr/>
          <p:nvPr/>
        </p:nvCxnSpPr>
        <p:spPr>
          <a:xfrm>
            <a:off x="5867400" y="3962400"/>
            <a:ext cx="228600" cy="868363"/>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490" name="TextBox 11"/>
          <p:cNvSpPr txBox="1">
            <a:spLocks noChangeArrowheads="1"/>
          </p:cNvSpPr>
          <p:nvPr/>
        </p:nvSpPr>
        <p:spPr bwMode="auto">
          <a:xfrm>
            <a:off x="914400" y="2965450"/>
            <a:ext cx="3005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Light/dark bands on antennae</a:t>
            </a:r>
          </a:p>
        </p:txBody>
      </p:sp>
      <p:sp>
        <p:nvSpPr>
          <p:cNvPr id="20491" name="TextBox 13"/>
          <p:cNvSpPr txBox="1">
            <a:spLocks noChangeArrowheads="1"/>
          </p:cNvSpPr>
          <p:nvPr/>
        </p:nvSpPr>
        <p:spPr bwMode="auto">
          <a:xfrm>
            <a:off x="5311775" y="2941638"/>
            <a:ext cx="32432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Recurved (upcurved) labial palps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828800" y="1371600"/>
            <a:ext cx="144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chemeClr val="bg1"/>
                </a:solidFill>
              </a:rPr>
              <a:t>“hair pencils”</a:t>
            </a:r>
          </a:p>
        </p:txBody>
      </p:sp>
      <p:grpSp>
        <p:nvGrpSpPr>
          <p:cNvPr id="21507" name="Group 1"/>
          <p:cNvGrpSpPr>
            <a:grpSpLocks/>
          </p:cNvGrpSpPr>
          <p:nvPr/>
        </p:nvGrpSpPr>
        <p:grpSpPr bwMode="auto">
          <a:xfrm>
            <a:off x="2917825" y="1273175"/>
            <a:ext cx="5967413" cy="3841750"/>
            <a:chOff x="9829793" y="1386404"/>
            <a:chExt cx="5967230" cy="384048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5129"/>
            <a:stretch/>
          </p:blipFill>
          <p:spPr>
            <a:xfrm>
              <a:off x="9829793" y="1386404"/>
              <a:ext cx="5967230" cy="3840480"/>
            </a:xfrm>
            <a:prstGeom prst="roundRect">
              <a:avLst/>
            </a:prstGeom>
            <a:ln w="38100" cmpd="sng">
              <a:solidFill>
                <a:srgbClr val="000000"/>
              </a:solidFill>
            </a:ln>
          </p:spPr>
        </p:pic>
        <p:sp>
          <p:nvSpPr>
            <p:cNvPr id="22" name="Freeform 21"/>
            <p:cNvSpPr/>
            <p:nvPr/>
          </p:nvSpPr>
          <p:spPr>
            <a:xfrm>
              <a:off x="14177823" y="2728985"/>
              <a:ext cx="898497" cy="295177"/>
            </a:xfrm>
            <a:custGeom>
              <a:avLst/>
              <a:gdLst>
                <a:gd name="connsiteX0" fmla="*/ 544800 w 863772"/>
                <a:gd name="connsiteY0" fmla="*/ 0 h 283133"/>
                <a:gd name="connsiteX1" fmla="*/ 849600 w 863772"/>
                <a:gd name="connsiteY1" fmla="*/ 119743 h 283133"/>
                <a:gd name="connsiteX2" fmla="*/ 816942 w 863772"/>
                <a:gd name="connsiteY2" fmla="*/ 185057 h 283133"/>
                <a:gd name="connsiteX3" fmla="*/ 849600 w 863772"/>
                <a:gd name="connsiteY3" fmla="*/ 206828 h 283133"/>
                <a:gd name="connsiteX4" fmla="*/ 566571 w 863772"/>
                <a:gd name="connsiteY4" fmla="*/ 141514 h 283133"/>
                <a:gd name="connsiteX5" fmla="*/ 403285 w 863772"/>
                <a:gd name="connsiteY5" fmla="*/ 239485 h 283133"/>
                <a:gd name="connsiteX6" fmla="*/ 131142 w 863772"/>
                <a:gd name="connsiteY6" fmla="*/ 283028 h 283133"/>
                <a:gd name="connsiteX7" fmla="*/ 514 w 863772"/>
                <a:gd name="connsiteY7" fmla="*/ 228600 h 283133"/>
                <a:gd name="connsiteX8" fmla="*/ 174685 w 863772"/>
                <a:gd name="connsiteY8" fmla="*/ 283028 h 28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772" h="283133">
                  <a:moveTo>
                    <a:pt x="544800" y="0"/>
                  </a:moveTo>
                  <a:cubicBezTo>
                    <a:pt x="674521" y="44450"/>
                    <a:pt x="804243" y="88900"/>
                    <a:pt x="849600" y="119743"/>
                  </a:cubicBezTo>
                  <a:cubicBezTo>
                    <a:pt x="894957" y="150586"/>
                    <a:pt x="816942" y="170543"/>
                    <a:pt x="816942" y="185057"/>
                  </a:cubicBezTo>
                  <a:cubicBezTo>
                    <a:pt x="816942" y="199571"/>
                    <a:pt x="891329" y="214085"/>
                    <a:pt x="849600" y="206828"/>
                  </a:cubicBezTo>
                  <a:cubicBezTo>
                    <a:pt x="807872" y="199571"/>
                    <a:pt x="640957" y="136071"/>
                    <a:pt x="566571" y="141514"/>
                  </a:cubicBezTo>
                  <a:cubicBezTo>
                    <a:pt x="492185" y="146957"/>
                    <a:pt x="475856" y="215899"/>
                    <a:pt x="403285" y="239485"/>
                  </a:cubicBezTo>
                  <a:cubicBezTo>
                    <a:pt x="330714" y="263071"/>
                    <a:pt x="198270" y="284842"/>
                    <a:pt x="131142" y="283028"/>
                  </a:cubicBezTo>
                  <a:cubicBezTo>
                    <a:pt x="64014" y="281214"/>
                    <a:pt x="-6743" y="228600"/>
                    <a:pt x="514" y="228600"/>
                  </a:cubicBezTo>
                  <a:cubicBezTo>
                    <a:pt x="7771" y="228600"/>
                    <a:pt x="91228" y="255814"/>
                    <a:pt x="174685" y="283028"/>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n-US"/>
            </a:p>
          </p:txBody>
        </p:sp>
        <p:sp>
          <p:nvSpPr>
            <p:cNvPr id="23" name="Freeform 22"/>
            <p:cNvSpPr/>
            <p:nvPr/>
          </p:nvSpPr>
          <p:spPr>
            <a:xfrm>
              <a:off x="10404450" y="2624245"/>
              <a:ext cx="1065180" cy="323743"/>
            </a:xfrm>
            <a:custGeom>
              <a:avLst/>
              <a:gdLst>
                <a:gd name="connsiteX0" fmla="*/ 350586 w 1025500"/>
                <a:gd name="connsiteY0" fmla="*/ 0 h 311180"/>
                <a:gd name="connsiteX1" fmla="*/ 2243 w 1025500"/>
                <a:gd name="connsiteY1" fmla="*/ 141514 h 311180"/>
                <a:gd name="connsiteX2" fmla="*/ 209071 w 1025500"/>
                <a:gd name="connsiteY2" fmla="*/ 195943 h 311180"/>
                <a:gd name="connsiteX3" fmla="*/ 372357 w 1025500"/>
                <a:gd name="connsiteY3" fmla="*/ 174171 h 311180"/>
                <a:gd name="connsiteX4" fmla="*/ 655386 w 1025500"/>
                <a:gd name="connsiteY4" fmla="*/ 293914 h 311180"/>
                <a:gd name="connsiteX5" fmla="*/ 873100 w 1025500"/>
                <a:gd name="connsiteY5" fmla="*/ 304800 h 311180"/>
                <a:gd name="connsiteX6" fmla="*/ 1025500 w 1025500"/>
                <a:gd name="connsiteY6" fmla="*/ 239486 h 311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500" h="311180">
                  <a:moveTo>
                    <a:pt x="350586" y="0"/>
                  </a:moveTo>
                  <a:cubicBezTo>
                    <a:pt x="188207" y="54428"/>
                    <a:pt x="25829" y="108857"/>
                    <a:pt x="2243" y="141514"/>
                  </a:cubicBezTo>
                  <a:cubicBezTo>
                    <a:pt x="-21343" y="174171"/>
                    <a:pt x="147385" y="190500"/>
                    <a:pt x="209071" y="195943"/>
                  </a:cubicBezTo>
                  <a:cubicBezTo>
                    <a:pt x="270757" y="201386"/>
                    <a:pt x="297971" y="157843"/>
                    <a:pt x="372357" y="174171"/>
                  </a:cubicBezTo>
                  <a:cubicBezTo>
                    <a:pt x="446743" y="190500"/>
                    <a:pt x="571929" y="272143"/>
                    <a:pt x="655386" y="293914"/>
                  </a:cubicBezTo>
                  <a:cubicBezTo>
                    <a:pt x="738843" y="315686"/>
                    <a:pt x="811414" y="313871"/>
                    <a:pt x="873100" y="304800"/>
                  </a:cubicBezTo>
                  <a:cubicBezTo>
                    <a:pt x="934786" y="295729"/>
                    <a:pt x="980143" y="267607"/>
                    <a:pt x="1025500" y="239486"/>
                  </a:cubicBezTo>
                </a:path>
              </a:pathLst>
            </a:custGeom>
          </p:spPr>
          <p:style>
            <a:lnRef idx="3">
              <a:schemeClr val="accent6"/>
            </a:lnRef>
            <a:fillRef idx="0">
              <a:schemeClr val="accent6"/>
            </a:fillRef>
            <a:effectRef idx="2">
              <a:schemeClr val="accent6"/>
            </a:effectRef>
            <a:fontRef idx="minor">
              <a:schemeClr val="tx1"/>
            </a:fontRef>
          </p:style>
          <p:txBody>
            <a:bodyPr anchor="ctr"/>
            <a:lstStyle/>
            <a:p>
              <a:pPr algn="ctr" fontAlgn="auto">
                <a:spcBef>
                  <a:spcPts val="0"/>
                </a:spcBef>
                <a:spcAft>
                  <a:spcPts val="0"/>
                </a:spcAft>
                <a:defRPr/>
              </a:pPr>
              <a:endParaRPr lang="en-US"/>
            </a:p>
          </p:txBody>
        </p:sp>
        <p:sp>
          <p:nvSpPr>
            <p:cNvPr id="21514" name="TextBox 23"/>
            <p:cNvSpPr txBox="1">
              <a:spLocks noChangeArrowheads="1"/>
            </p:cNvSpPr>
            <p:nvPr/>
          </p:nvSpPr>
          <p:spPr bwMode="auto">
            <a:xfrm>
              <a:off x="9906000" y="3390900"/>
              <a:ext cx="1658956" cy="444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Wing margin</a:t>
              </a:r>
            </a:p>
          </p:txBody>
        </p:sp>
        <p:cxnSp>
          <p:nvCxnSpPr>
            <p:cNvPr id="25" name="Straight Arrow Connector 24"/>
            <p:cNvCxnSpPr/>
            <p:nvPr/>
          </p:nvCxnSpPr>
          <p:spPr>
            <a:xfrm flipV="1">
              <a:off x="10480648" y="3024162"/>
              <a:ext cx="366702" cy="420549"/>
            </a:xfrm>
            <a:prstGeom prst="straightConnector1">
              <a:avLst/>
            </a:prstGeom>
            <a:ln>
              <a:solidFill>
                <a:srgbClr val="FF0000"/>
              </a:solidFill>
              <a:tailEnd type="arrow"/>
            </a:ln>
          </p:spPr>
          <p:style>
            <a:lnRef idx="3">
              <a:schemeClr val="accent4"/>
            </a:lnRef>
            <a:fillRef idx="0">
              <a:schemeClr val="accent4"/>
            </a:fillRef>
            <a:effectRef idx="2">
              <a:schemeClr val="accent4"/>
            </a:effectRef>
            <a:fontRef idx="minor">
              <a:schemeClr val="tx1"/>
            </a:fontRef>
          </p:style>
        </p:cxnSp>
      </p:grpSp>
      <p:sp>
        <p:nvSpPr>
          <p:cNvPr id="21508" name="TextBox 25"/>
          <p:cNvSpPr txBox="1">
            <a:spLocks noChangeArrowheads="1"/>
          </p:cNvSpPr>
          <p:nvPr/>
        </p:nvSpPr>
        <p:spPr bwMode="auto">
          <a:xfrm>
            <a:off x="228600" y="2286000"/>
            <a:ext cx="2514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2800"/>
              <a:t>Hindwings have apical concave margin and fringed edges</a:t>
            </a:r>
          </a:p>
        </p:txBody>
      </p:sp>
      <p:sp>
        <p:nvSpPr>
          <p:cNvPr id="21509" name="Title 1"/>
          <p:cNvSpPr>
            <a:spLocks noGrp="1"/>
          </p:cNvSpPr>
          <p:nvPr>
            <p:ph type="title"/>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Adults</a:t>
            </a:r>
          </a:p>
        </p:txBody>
      </p:sp>
      <p:sp>
        <p:nvSpPr>
          <p:cNvPr id="21510" name="TextBox 11"/>
          <p:cNvSpPr txBox="1">
            <a:spLocks noChangeArrowheads="1"/>
          </p:cNvSpPr>
          <p:nvPr/>
        </p:nvSpPr>
        <p:spPr bwMode="auto">
          <a:xfrm>
            <a:off x="152400" y="5926138"/>
            <a:ext cx="5602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000">
                <a:solidFill>
                  <a:srgbClr val="000000"/>
                </a:solidFill>
              </a:rPr>
              <a:t>Photo: </a:t>
            </a:r>
            <a:r>
              <a:rPr lang="en-US" altLang="en-US" sz="1000"/>
              <a:t>Sangmi Lee, Hasbrouck Insect Collection, Arizona State University, </a:t>
            </a:r>
            <a:r>
              <a:rPr lang="en-US" altLang="en-US" sz="1000">
                <a:hlinkClick r:id="rId4"/>
              </a:rPr>
              <a:t>www.bugwood.org</a:t>
            </a:r>
            <a:r>
              <a:rPr lang="en-US" altLang="en-US" sz="1000"/>
              <a:t>, #5432148</a:t>
            </a:r>
            <a:endParaRPr lang="en-US" altLang="en-US" sz="100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828800" y="1371600"/>
            <a:ext cx="144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solidFill>
                  <a:schemeClr val="bg1"/>
                </a:solidFill>
              </a:rPr>
              <a:t>“hair pencils”</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b="4337"/>
          <a:stretch/>
        </p:blipFill>
        <p:spPr>
          <a:xfrm>
            <a:off x="228600" y="1848394"/>
            <a:ext cx="3860514" cy="2926080"/>
          </a:xfrm>
          <a:prstGeom prst="roundRect">
            <a:avLst/>
          </a:prstGeom>
          <a:ln w="38100" cmpd="sng">
            <a:solidFill>
              <a:schemeClr val="tx1"/>
            </a:solidFill>
          </a:ln>
        </p:spPr>
      </p:pic>
      <p:sp>
        <p:nvSpPr>
          <p:cNvPr id="22532" name="Rectangle 2"/>
          <p:cNvSpPr>
            <a:spLocks noChangeArrowheads="1"/>
          </p:cNvSpPr>
          <p:nvPr/>
        </p:nvSpPr>
        <p:spPr bwMode="auto">
          <a:xfrm>
            <a:off x="228600" y="5715000"/>
            <a:ext cx="595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P</a:t>
            </a:r>
            <a:r>
              <a:rPr lang="sk-SK" altLang="en-US" sz="1000"/>
              <a:t>hotos: </a:t>
            </a:r>
            <a:r>
              <a:rPr lang="en-US" altLang="en-US" sz="1000"/>
              <a:t>(</a:t>
            </a:r>
            <a:r>
              <a:rPr lang="en-US" altLang="en-US" sz="1000" i="1"/>
              <a:t>Left</a:t>
            </a:r>
            <a:r>
              <a:rPr lang="en-US" altLang="en-US" sz="1000"/>
              <a:t>) Marja van der Straten, NVWA Plant Protection Service, Bugwood.org, #5431766 and #5431769</a:t>
            </a:r>
          </a:p>
          <a:p>
            <a:pPr eaLnBrk="1" hangingPunct="1"/>
            <a:endParaRPr lang="en-US" altLang="en-US" sz="1000"/>
          </a:p>
        </p:txBody>
      </p:sp>
      <p:sp>
        <p:nvSpPr>
          <p:cNvPr id="22533" name="Title 1"/>
          <p:cNvSpPr>
            <a:spLocks noGrp="1"/>
          </p:cNvSpPr>
          <p:nvPr>
            <p:ph type="title"/>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Larvae and Pupae </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4382" b="7057"/>
          <a:stretch/>
        </p:blipFill>
        <p:spPr>
          <a:xfrm>
            <a:off x="4267200" y="1828800"/>
            <a:ext cx="4700885" cy="2926080"/>
          </a:xfrm>
          <a:prstGeom prst="roundRect">
            <a:avLst/>
          </a:prstGeom>
          <a:ln w="38100" cmpd="sng">
            <a:solidFill>
              <a:schemeClr val="tx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Template>
  <TotalTime>17694</TotalTime>
  <Words>3699</Words>
  <Application>Microsoft Office PowerPoint</Application>
  <PresentationFormat>On-screen Show (4:3)</PresentationFormat>
  <Paragraphs>316</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Arial</vt:lpstr>
      <vt:lpstr>MS PGothic</vt:lpstr>
      <vt:lpstr>Vrinda</vt:lpstr>
      <vt:lpstr>Presentation1</vt:lpstr>
      <vt:lpstr>Tuta absoluta</vt:lpstr>
      <vt:lpstr>Tuta absoluta</vt:lpstr>
      <vt:lpstr>Distribution</vt:lpstr>
      <vt:lpstr>PowerPoint Presentation</vt:lpstr>
      <vt:lpstr>PowerPoint Presentation</vt:lpstr>
      <vt:lpstr>Susceptible Plants</vt:lpstr>
      <vt:lpstr>Identification:  Adults</vt:lpstr>
      <vt:lpstr>Identification:  Adults</vt:lpstr>
      <vt:lpstr>Identification:  Larvae and Pupae </vt:lpstr>
      <vt:lpstr>Life Cycle</vt:lpstr>
      <vt:lpstr>Damage</vt:lpstr>
      <vt:lpstr>PowerPoint Presentation</vt:lpstr>
      <vt:lpstr>PowerPoint Presentation</vt:lpstr>
      <vt:lpstr>Look-alike Species</vt:lpstr>
      <vt:lpstr>Authors</vt:lpstr>
      <vt:lpstr>Editors</vt:lpstr>
      <vt:lpstr>Reviewers</vt:lpstr>
      <vt:lpstr>Collaborating Agencies</vt:lpstr>
      <vt:lpstr>PowerPoint Presentation</vt:lpstr>
      <vt:lpstr>References</vt:lpstr>
      <vt:lpstr>References</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Tomato Leafminer</dc:title>
  <dc:creator>IFAS Entomology &amp; Nematology</dc:creator>
  <cp:lastModifiedBy>Windows User</cp:lastModifiedBy>
  <cp:revision>263</cp:revision>
  <dcterms:created xsi:type="dcterms:W3CDTF">2013-02-08T20:11:47Z</dcterms:created>
  <dcterms:modified xsi:type="dcterms:W3CDTF">2015-04-06T00:16:17Z</dcterms:modified>
</cp:coreProperties>
</file>