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1" r:id="rId3"/>
    <p:sldId id="269" r:id="rId4"/>
    <p:sldId id="265" r:id="rId5"/>
    <p:sldId id="287" r:id="rId6"/>
    <p:sldId id="279" r:id="rId7"/>
    <p:sldId id="273" r:id="rId8"/>
    <p:sldId id="277" r:id="rId9"/>
    <p:sldId id="284" r:id="rId10"/>
    <p:sldId id="285" r:id="rId11"/>
    <p:sldId id="288" r:id="rId12"/>
    <p:sldId id="289" r:id="rId13"/>
    <p:sldId id="291" r:id="rId14"/>
    <p:sldId id="282" r:id="rId15"/>
    <p:sldId id="286" r:id="rId16"/>
    <p:sldId id="290" r:id="rId1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5" autoAdjust="0"/>
    <p:restoredTop sz="41714" autoAdjust="0"/>
  </p:normalViewPr>
  <p:slideViewPr>
    <p:cSldViewPr>
      <p:cViewPr varScale="1">
        <p:scale>
          <a:sx n="117" d="100"/>
          <a:sy n="117"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D1A62E31-FD61-4D15-BAF6-32239497E18A}" type="datetimeFigureOut">
              <a:rPr lang="en-US"/>
              <a:pPr>
                <a:defRPr/>
              </a:pPr>
              <a:t>4/5/2015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028DB50D-4DF5-41FA-A808-71062530376E}" type="slidenum">
              <a:rPr lang="en-US"/>
              <a:pPr>
                <a:defRPr/>
              </a:pPr>
              <a:t>‹#›</a:t>
            </a:fld>
            <a:endParaRPr lang="en-US"/>
          </a:p>
        </p:txBody>
      </p:sp>
    </p:spTree>
    <p:extLst>
      <p:ext uri="{BB962C8B-B14F-4D97-AF65-F5344CB8AC3E}">
        <p14:creationId xmlns:p14="http://schemas.microsoft.com/office/powerpoint/2010/main" val="2736827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AE9CDF-E3D6-4528-B2B8-EFAF786B8CBC}"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27FB71-5F10-4002-BD01-F756F1E2FFCF}"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E322BF2-9AAE-4E24-890C-EA3C85A9BE99}"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smtClean="0">
              <a:latin typeface="Arial" charset="0"/>
              <a:cs typeface="Arial" charset="0"/>
            </a:endParaRP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367A17-21FD-467C-857E-7912EA05316A}"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smtClean="0">
              <a:latin typeface="Arial" charset="0"/>
              <a:cs typeface="Arial" charset="0"/>
            </a:endParaRP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B60D90-A448-442B-8A71-2349D8BE1543}"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smtClean="0">
              <a:latin typeface="Arial" charset="0"/>
              <a:cs typeface="Arial" charset="0"/>
            </a:endParaRP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74AE36-89E4-4C08-BDF6-BF96386DE52E}"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r>
              <a:rPr lang="en-US" altLang="en-US" smtClean="0"/>
              <a:t>Texas Phoenix Palm Decline (TPPD) is a palm disease caused by a phytoplasma, a specialized unculturable bacterium without a cell wall. TPPD initially was discovered in the southern coastal area of Texas during 2001 on Canary Island date palm (</a:t>
            </a:r>
            <a:r>
              <a:rPr lang="en-US" altLang="en-US" i="1" smtClean="0"/>
              <a:t>Phoenix canariensis</a:t>
            </a:r>
            <a:r>
              <a:rPr lang="en-US" altLang="en-US" smtClean="0"/>
              <a:t>).  </a:t>
            </a:r>
          </a:p>
          <a:p>
            <a:pPr defTabSz="927100" eaLnBrk="1" hangingPunct="1">
              <a:spcBef>
                <a:spcPct val="0"/>
              </a:spcBef>
            </a:pPr>
            <a:endParaRPr lang="en-US" altLang="en-US" smtClean="0"/>
          </a:p>
          <a:p>
            <a:pPr defTabSz="927100" eaLnBrk="1" hangingPunct="1">
              <a:spcBef>
                <a:spcPct val="0"/>
              </a:spcBef>
            </a:pPr>
            <a:r>
              <a:rPr lang="en-US" altLang="en-US" smtClean="0"/>
              <a:t>TPPD first was identified in the coastal regions of West Central Florida on </a:t>
            </a:r>
            <a:r>
              <a:rPr lang="en-US" altLang="en-US" i="1" smtClean="0"/>
              <a:t>Phoenix </a:t>
            </a:r>
            <a:r>
              <a:rPr lang="en-US" altLang="en-US" smtClean="0"/>
              <a:t>species in 2006.  Before the detection of TPPD, the only palm disease in Florida caused by a phytoplasma was lethal yellowing, a systemic palm disease that is transmitted by a common neotropical planthopper (</a:t>
            </a:r>
            <a:r>
              <a:rPr lang="en-US" altLang="en-US" i="1" smtClean="0"/>
              <a:t>Haplaxius crudus</a:t>
            </a:r>
            <a:r>
              <a:rPr lang="en-US" altLang="en-US" smtClean="0"/>
              <a:t>). The symptoms of lethal yellowing are almost identical to TPPD, but the host range and geographical distribution differ.  TPPD is closely related to lethal yellowing and the phytoplasma is similar.</a:t>
            </a:r>
          </a:p>
          <a:p>
            <a:pPr defTabSz="927100" eaLnBrk="1" hangingPunct="1">
              <a:spcBef>
                <a:spcPct val="0"/>
              </a:spcBef>
            </a:pPr>
            <a:endParaRPr lang="en-US" altLang="en-US" smtClean="0"/>
          </a:p>
          <a:p>
            <a:pPr defTabSz="927100" eaLnBrk="1" hangingPunct="1">
              <a:spcBef>
                <a:spcPct val="0"/>
              </a:spcBef>
            </a:pPr>
            <a:endParaRPr lang="en-US" altLang="en-US" smtClean="0"/>
          </a:p>
          <a:p>
            <a:pPr defTabSz="927100" eaLnBrk="1" hangingPunct="1">
              <a:spcBef>
                <a:spcPct val="0"/>
              </a:spcBef>
            </a:pPr>
            <a:r>
              <a:rPr lang="en-US" altLang="en-US" smtClean="0"/>
              <a:t>Information Sources:</a:t>
            </a:r>
          </a:p>
          <a:p>
            <a:pPr defTabSz="927100" eaLnBrk="1" hangingPunct="1">
              <a:spcBef>
                <a:spcPct val="0"/>
              </a:spcBef>
            </a:pPr>
            <a:r>
              <a:rPr lang="en-US" altLang="en-US" smtClean="0"/>
              <a:t>Harrison, N.A., M. Womack, and M.L. Carpio. 2002. Detection and characterization of a lethal yellowing (16SrIV) group phytoplasma in Canary island date palms affected by lethal decline in Texas. Plant Disease 86(6): 676-681.</a:t>
            </a:r>
          </a:p>
          <a:p>
            <a:pPr defTabSz="927100" eaLnBrk="1" hangingPunct="1">
              <a:spcBef>
                <a:spcPct val="0"/>
              </a:spcBef>
            </a:pPr>
            <a:r>
              <a:rPr lang="en-US" altLang="en-US" smtClean="0"/>
              <a:t>	accessed 12/5/2013 - 	</a:t>
            </a:r>
          </a:p>
          <a:p>
            <a:pPr defTabSz="927100" eaLnBrk="1" hangingPunct="1">
              <a:spcBef>
                <a:spcPct val="0"/>
              </a:spcBef>
            </a:pPr>
            <a:r>
              <a:rPr lang="en-US" altLang="en-US" smtClean="0"/>
              <a:t>	http://apsjournals.apsnet.org/doi/abs/10.1094/PDIS.2002.86.6.676</a:t>
            </a:r>
          </a:p>
          <a:p>
            <a:pPr defTabSz="927100" eaLnBrk="1" hangingPunct="1">
              <a:spcBef>
                <a:spcPct val="0"/>
              </a:spcBef>
            </a:pPr>
            <a:r>
              <a:rPr lang="en-US" altLang="en-US" smtClean="0">
                <a:solidFill>
                  <a:srgbClr val="FF0000"/>
                </a:solidFill>
              </a:rPr>
              <a:t>Harrison, N. A., E. E. Helmick, M. L. Elliott. 2008. Lethal yellowing-type diseases of palms associated with phytoplasmas newly identified in Florida, USA. Annals of Applied Biology 153:85-94.</a:t>
            </a:r>
          </a:p>
          <a:p>
            <a:pPr defTabSz="927100" eaLnBrk="1" hangingPunct="1">
              <a:spcBef>
                <a:spcPct val="0"/>
              </a:spcBef>
            </a:pPr>
            <a:endParaRPr lang="en-US" altLang="en-US" smtClean="0">
              <a:solidFill>
                <a:srgbClr val="FF0000"/>
              </a:solidFill>
            </a:endParaRPr>
          </a:p>
          <a:p>
            <a:pPr defTabSz="927100" eaLnBrk="1" hangingPunct="1">
              <a:spcBef>
                <a:spcPct val="0"/>
              </a:spcBef>
            </a:pPr>
            <a:r>
              <a:rPr lang="en-US" altLang="en-US" smtClean="0">
                <a:solidFill>
                  <a:srgbClr val="FF0000"/>
                </a:solidFill>
              </a:rPr>
              <a:t>Harrison, N. A., E. E. Helmick, M. L. Elliott. 2009. First report of a phytoplasma-associated lethal decline of </a:t>
            </a:r>
            <a:r>
              <a:rPr lang="en-US" altLang="en-US" i="1" smtClean="0">
                <a:solidFill>
                  <a:srgbClr val="FF0000"/>
                </a:solidFill>
              </a:rPr>
              <a:t>Sabal palmetto</a:t>
            </a:r>
            <a:r>
              <a:rPr lang="en-US" altLang="en-US" smtClean="0">
                <a:solidFill>
                  <a:srgbClr val="FF0000"/>
                </a:solidFill>
              </a:rPr>
              <a:t> in Florida, USA. Plant Pathology 58:792.</a:t>
            </a:r>
            <a:endParaRPr lang="en-US" altLang="en-US" smtClean="0"/>
          </a:p>
          <a:p>
            <a:pPr defTabSz="927100" eaLnBrk="1" hangingPunct="1">
              <a:spcBef>
                <a:spcPct val="0"/>
              </a:spcBef>
            </a:pPr>
            <a:endParaRPr lang="en-US" altLang="en-US" smtClean="0"/>
          </a:p>
          <a:p>
            <a:pPr defTabSz="927100" eaLnBrk="1" hangingPunct="1">
              <a:spcBef>
                <a:spcPct val="0"/>
              </a:spcBef>
            </a:pPr>
            <a:r>
              <a:rPr lang="en-US" altLang="en-US" smtClean="0"/>
              <a:t>Harrison, N. and M. Elliott.  2007.  Revised 2013. Texas Phoenix Palm Decline. University of Florida, Institute of Food and Agricultural Sciences.</a:t>
            </a:r>
          </a:p>
          <a:p>
            <a:pPr defTabSz="927100" eaLnBrk="1" hangingPunct="1">
              <a:spcBef>
                <a:spcPct val="0"/>
              </a:spcBef>
            </a:pPr>
            <a:r>
              <a:rPr lang="en-US" altLang="en-US" smtClean="0"/>
              <a:t>	Accessed 10-21-13</a:t>
            </a:r>
          </a:p>
          <a:p>
            <a:pPr defTabSz="927100" eaLnBrk="1" hangingPunct="1">
              <a:spcBef>
                <a:spcPct val="0"/>
              </a:spcBef>
            </a:pPr>
            <a:r>
              <a:rPr lang="en-US" altLang="en-US" smtClean="0"/>
              <a:t>	http://edis.ifas.ufl.edu/pp163</a:t>
            </a:r>
          </a:p>
          <a:p>
            <a:pPr defTabSz="927100" eaLnBrk="1" hangingPunct="1">
              <a:spcBef>
                <a:spcPct val="0"/>
              </a:spcBef>
            </a:pPr>
            <a:endParaRPr lang="en-US" altLang="en-US" smtClean="0"/>
          </a:p>
          <a:p>
            <a:pPr defTabSz="927100" eaLnBrk="1" hangingPunct="1">
              <a:spcBef>
                <a:spcPct val="0"/>
              </a:spcBef>
            </a:pPr>
            <a:r>
              <a:rPr lang="en-US" altLang="en-US" smtClean="0"/>
              <a:t>Halbert. S. 2008. Pest Alert: Texas Phoenix Palm Decline. Florida Department of Agriculture and Consumer Sciences, Division of Plant Industry.</a:t>
            </a:r>
          </a:p>
          <a:p>
            <a:pPr defTabSz="927100" eaLnBrk="1" hangingPunct="1">
              <a:spcBef>
                <a:spcPct val="0"/>
              </a:spcBef>
            </a:pPr>
            <a:r>
              <a:rPr lang="en-US" altLang="en-US" smtClean="0"/>
              <a:t>	Accessed 11-22-13</a:t>
            </a:r>
          </a:p>
          <a:p>
            <a:pPr defTabSz="927100" eaLnBrk="1" hangingPunct="1">
              <a:spcBef>
                <a:spcPct val="0"/>
              </a:spcBef>
            </a:pPr>
            <a:r>
              <a:rPr lang="en-US" altLang="en-US" smtClean="0"/>
              <a:t>	http://www.freshfromflorida.com/Divisions-Offices/Plant-Industry/Plant-Industry-Publications/Pest-Alerts/Pest-Alerts-Texas-Phoenix-	Palm-Decline</a:t>
            </a:r>
          </a:p>
          <a:p>
            <a:pPr defTabSz="927100" eaLnBrk="1" hangingPunct="1">
              <a:spcBef>
                <a:spcPct val="0"/>
              </a:spcBef>
            </a:pPr>
            <a:endParaRPr lang="en-US" altLang="en-US" smtClean="0"/>
          </a:p>
          <a:p>
            <a:pPr defTabSz="927100" eaLnBrk="1" hangingPunct="1">
              <a:spcBef>
                <a:spcPct val="0"/>
              </a:spcBef>
            </a:pPr>
            <a:r>
              <a:rPr lang="en-US" altLang="en-US" smtClean="0"/>
              <a:t>Texas Department of Agriculture.  Texas Phoenix Palm Decline. 	</a:t>
            </a:r>
          </a:p>
          <a:p>
            <a:pPr defTabSz="927100" eaLnBrk="1" hangingPunct="1">
              <a:spcBef>
                <a:spcPct val="0"/>
              </a:spcBef>
            </a:pPr>
            <a:r>
              <a:rPr lang="en-US" altLang="en-US" smtClean="0"/>
              <a:t>	Accessed 10-21-13</a:t>
            </a:r>
          </a:p>
          <a:p>
            <a:pPr defTabSz="927100" eaLnBrk="1" hangingPunct="1">
              <a:spcBef>
                <a:spcPct val="0"/>
              </a:spcBef>
            </a:pPr>
            <a:r>
              <a:rPr lang="en-US" altLang="en-US" smtClean="0"/>
              <a:t>	http://www.texasagriculture.gov/RegulatoryPrograms/PlantQuality/PestandDiseaseAlerts/DatePalmLethalDecline.aspx</a:t>
            </a:r>
          </a:p>
          <a:p>
            <a:pPr defTabSz="927100" eaLnBrk="1" hangingPunct="1">
              <a:spcBef>
                <a:spcPct val="0"/>
              </a:spcBef>
            </a:pPr>
            <a:endParaRPr lang="en-US" altLang="en-US" smtClean="0"/>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91708D8-CA21-412B-9FE5-DC991BF3FC7D}"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TPPD occurs in Texas and Florida.  It was first detected in Texas in 2001.  While unknown as to how it spread to Florida, it may have spread via infected plant material or an infected vector. TPPD has primarily been observed in west-central Florida while lethal yellowing is primarily distributed in southern Florida.</a:t>
            </a:r>
          </a:p>
          <a:p>
            <a:pPr eaLnBrk="1" hangingPunct="1">
              <a:spcBef>
                <a:spcPct val="0"/>
              </a:spcBef>
            </a:pPr>
            <a:endParaRPr lang="en-US" altLang="en-US" smtClean="0"/>
          </a:p>
          <a:p>
            <a:pPr eaLnBrk="1" hangingPunct="1">
              <a:spcBef>
                <a:spcPct val="0"/>
              </a:spcBef>
            </a:pPr>
            <a:r>
              <a:rPr lang="en-US" altLang="en-US" smtClean="0"/>
              <a:t>In Florida, the disease has been detected in landscapes, nurseries and natural areas in the following counties:  Alachua, Charlotte, Lee, Palm Beach, Orange, Indian River, DeSoto, Hardee, Highlands, Hillsborough, Manatee, Collier, Polk, Sarasota, Duval, and Lake Counties.  </a:t>
            </a:r>
          </a:p>
          <a:p>
            <a:pPr eaLnBrk="1" hangingPunct="1">
              <a:spcBef>
                <a:spcPct val="0"/>
              </a:spcBef>
            </a:pPr>
            <a:endParaRPr lang="en-US" altLang="en-US" smtClean="0"/>
          </a:p>
          <a:p>
            <a:pPr eaLnBrk="1" hangingPunct="1">
              <a:spcBef>
                <a:spcPct val="0"/>
              </a:spcBef>
            </a:pPr>
            <a:r>
              <a:rPr lang="en-US" altLang="en-US" smtClean="0"/>
              <a:t>In Texas, the disease has been detected in the following counties: Bexar, Cameron, Hidalgo, Kleberg, Nueces and Willacy.</a:t>
            </a:r>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Lucid Key.  A resource for pests and diseases of cultivated palms, symptoms of diseases and disorders - Texas Phoenix Palm Decline.</a:t>
            </a:r>
          </a:p>
          <a:p>
            <a:pPr eaLnBrk="1" hangingPunct="1">
              <a:spcBef>
                <a:spcPct val="0"/>
              </a:spcBef>
            </a:pPr>
            <a:r>
              <a:rPr lang="en-US" altLang="en-US" smtClean="0"/>
              <a:t>	Accessed 11-22-13</a:t>
            </a:r>
          </a:p>
          <a:p>
            <a:pPr eaLnBrk="1" hangingPunct="1">
              <a:spcBef>
                <a:spcPct val="0"/>
              </a:spcBef>
            </a:pPr>
            <a:r>
              <a:rPr lang="en-US" altLang="en-US" smtClean="0"/>
              <a:t>	http://itp.lucidcentral.org/id/palms/symptoms/Texas_Phoenix_Palm_Decline.htm</a:t>
            </a:r>
          </a:p>
          <a:p>
            <a:pPr eaLnBrk="1" hangingPunct="1">
              <a:spcBef>
                <a:spcPct val="0"/>
              </a:spcBef>
            </a:pPr>
            <a:endParaRPr lang="en-US" altLang="en-US" smtClean="0"/>
          </a:p>
          <a:p>
            <a:pPr eaLnBrk="1" hangingPunct="1">
              <a:spcBef>
                <a:spcPct val="0"/>
              </a:spcBef>
            </a:pPr>
            <a:r>
              <a:rPr lang="en-US" altLang="en-US" smtClean="0"/>
              <a:t>Harrison, N. and M. Elliott.  2007. Revised 2013.  Texas Phoenix Palm Decline. University of Florida, Institute of Food and Agricultural Sciences.</a:t>
            </a:r>
          </a:p>
          <a:p>
            <a:pPr eaLnBrk="1" hangingPunct="1">
              <a:spcBef>
                <a:spcPct val="0"/>
              </a:spcBef>
            </a:pPr>
            <a:r>
              <a:rPr lang="en-US" altLang="en-US" smtClean="0"/>
              <a:t>	Accessed 10-21-13</a:t>
            </a:r>
          </a:p>
          <a:p>
            <a:pPr eaLnBrk="1" hangingPunct="1">
              <a:spcBef>
                <a:spcPct val="0"/>
              </a:spcBef>
            </a:pPr>
            <a:r>
              <a:rPr lang="en-US" altLang="en-US" smtClean="0"/>
              <a:t>	http://edis.ifas.ufl.edu/pp163</a:t>
            </a:r>
          </a:p>
          <a:p>
            <a:pPr eaLnBrk="1" hangingPunct="1">
              <a:spcBef>
                <a:spcPct val="0"/>
              </a:spcBef>
            </a:pPr>
            <a:endParaRPr lang="en-US" altLang="en-US" smtClean="0"/>
          </a:p>
          <a:p>
            <a:pPr eaLnBrk="1" hangingPunct="1">
              <a:spcBef>
                <a:spcPct val="0"/>
              </a:spcBef>
            </a:pPr>
            <a:r>
              <a:rPr lang="en-US" altLang="en-US" smtClean="0"/>
              <a:t>Halbert, S.E., B. Bextine, S.B. Youngblood, and A.A. Dickens. 2013. Texas phoenix palm decline and potential vectors. APS and MSA joint meeting. 68-S.</a:t>
            </a:r>
          </a:p>
          <a:p>
            <a:pPr eaLnBrk="1" hangingPunct="1">
              <a:spcBef>
                <a:spcPct val="0"/>
              </a:spcBef>
            </a:pPr>
            <a:r>
              <a:rPr lang="en-US" altLang="en-US" smtClean="0"/>
              <a:t>	Accessed 11-23-13</a:t>
            </a:r>
          </a:p>
          <a:p>
            <a:pPr eaLnBrk="1" hangingPunct="1">
              <a:spcBef>
                <a:spcPct val="0"/>
              </a:spcBef>
            </a:pPr>
            <a:r>
              <a:rPr lang="en-US" altLang="en-US" smtClean="0"/>
              <a:t>	http://www.apsnet.org/meetings/Documents/2013_Meeting_Abstracts/aps2013abS68.htm</a:t>
            </a:r>
          </a:p>
          <a:p>
            <a:pPr eaLnBrk="1" hangingPunct="1">
              <a:spcBef>
                <a:spcPct val="0"/>
              </a:spcBef>
            </a:pPr>
            <a:endParaRPr lang="en-US" altLang="en-US" smtClean="0"/>
          </a:p>
          <a:p>
            <a:pPr eaLnBrk="1" hangingPunct="1">
              <a:spcBef>
                <a:spcPct val="0"/>
              </a:spcBef>
            </a:pPr>
            <a:r>
              <a:rPr lang="en-US" altLang="en-US" smtClean="0"/>
              <a:t>Tim Schubert, FDACS-DPI – personal communication.</a:t>
            </a:r>
          </a:p>
          <a:p>
            <a:pPr eaLnBrk="1" hangingPunct="1">
              <a:spcBef>
                <a:spcPct val="0"/>
              </a:spcBef>
            </a:pPr>
            <a:endParaRPr lang="en-US" altLang="en-US" smtClean="0"/>
          </a:p>
          <a:p>
            <a:pPr eaLnBrk="1" hangingPunct="1">
              <a:spcBef>
                <a:spcPct val="0"/>
              </a:spcBef>
            </a:pPr>
            <a:r>
              <a:rPr lang="en-US" altLang="en-US" smtClean="0"/>
              <a:t>Ong, K and S. McBride.  2009.  Palm diseases Caused by Phytoplasmas in Texas. AgriLife Extension, Texas A&amp; M system. </a:t>
            </a:r>
          </a:p>
          <a:p>
            <a:pPr eaLnBrk="1" hangingPunct="1">
              <a:spcBef>
                <a:spcPct val="0"/>
              </a:spcBef>
            </a:pPr>
            <a:r>
              <a:rPr lang="en-US" altLang="en-US" smtClean="0"/>
              <a:t>	Accessed 1-21-14</a:t>
            </a:r>
          </a:p>
          <a:p>
            <a:pPr eaLnBrk="1" hangingPunct="1">
              <a:spcBef>
                <a:spcPct val="0"/>
              </a:spcBef>
            </a:pPr>
            <a:r>
              <a:rPr lang="en-US" altLang="en-US" smtClean="0"/>
              <a:t>	http://www.npdn.org/webfm_send/1065</a:t>
            </a:r>
          </a:p>
          <a:p>
            <a:pPr eaLnBrk="1" hangingPunct="1">
              <a:spcBef>
                <a:spcPct val="0"/>
              </a:spcBef>
            </a:pPr>
            <a:endParaRPr lang="en-US" altLang="en-US" smtClean="0"/>
          </a:p>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9F5F2AC-FC90-4BB7-BC5A-5DB49C8E3D05}"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r>
              <a:rPr lang="en-US" altLang="en-US" smtClean="0"/>
              <a:t>Texas Phoenix palm decline has been known to affect the following hosts: Canary Island date palm (</a:t>
            </a:r>
            <a:r>
              <a:rPr lang="en-US" altLang="en-US" i="1" smtClean="0"/>
              <a:t>Phoenix canariensis), </a:t>
            </a:r>
            <a:r>
              <a:rPr lang="en-US" altLang="en-US" smtClean="0"/>
              <a:t>edible date palm</a:t>
            </a:r>
            <a:r>
              <a:rPr lang="en-US" altLang="en-US" i="1" smtClean="0"/>
              <a:t> </a:t>
            </a:r>
            <a:r>
              <a:rPr lang="en-US" altLang="en-US" smtClean="0"/>
              <a:t>(</a:t>
            </a:r>
            <a:r>
              <a:rPr lang="en-US" altLang="en-US" i="1" smtClean="0"/>
              <a:t>P. dactylifera</a:t>
            </a:r>
            <a:r>
              <a:rPr lang="en-US" altLang="en-US" smtClean="0"/>
              <a:t>)</a:t>
            </a:r>
            <a:r>
              <a:rPr lang="en-US" altLang="en-US" i="1" smtClean="0"/>
              <a:t>, </a:t>
            </a:r>
            <a:r>
              <a:rPr lang="en-US" altLang="en-US" smtClean="0"/>
              <a:t>wild date palm (</a:t>
            </a:r>
            <a:r>
              <a:rPr lang="en-US" altLang="en-US" i="1" smtClean="0"/>
              <a:t>P. sylvestris</a:t>
            </a:r>
            <a:r>
              <a:rPr lang="en-US" altLang="en-US" smtClean="0"/>
              <a:t>)</a:t>
            </a:r>
            <a:r>
              <a:rPr lang="en-US" altLang="en-US" i="1" smtClean="0"/>
              <a:t>, </a:t>
            </a:r>
            <a:r>
              <a:rPr lang="en-US" altLang="en-US" smtClean="0"/>
              <a:t>Senegal date palm (</a:t>
            </a:r>
            <a:r>
              <a:rPr lang="en-US" altLang="en-US" i="1" smtClean="0"/>
              <a:t>P. reclinata</a:t>
            </a:r>
            <a:r>
              <a:rPr lang="en-US" altLang="en-US" smtClean="0"/>
              <a:t>)</a:t>
            </a:r>
            <a:r>
              <a:rPr lang="en-US" altLang="en-US" i="1" smtClean="0"/>
              <a:t>, </a:t>
            </a:r>
            <a:r>
              <a:rPr lang="en-US" altLang="en-US" smtClean="0"/>
              <a:t>Queen palm (</a:t>
            </a:r>
            <a:r>
              <a:rPr lang="en-US" altLang="en-US" i="1" smtClean="0"/>
              <a:t>Syagrus romanzoffiana</a:t>
            </a:r>
            <a:r>
              <a:rPr lang="en-US" altLang="en-US" smtClean="0"/>
              <a:t>)</a:t>
            </a:r>
            <a:r>
              <a:rPr lang="en-US" altLang="en-US" i="1" smtClean="0"/>
              <a:t>, </a:t>
            </a:r>
            <a:r>
              <a:rPr lang="en-US" altLang="en-US" smtClean="0"/>
              <a:t>pygmy date palm (</a:t>
            </a:r>
            <a:r>
              <a:rPr lang="en-US" altLang="en-US" i="1" smtClean="0"/>
              <a:t>P. roebelenii</a:t>
            </a:r>
            <a:r>
              <a:rPr lang="en-US" altLang="en-US" smtClean="0"/>
              <a:t>)</a:t>
            </a:r>
            <a:r>
              <a:rPr lang="en-US" altLang="en-US" i="1" smtClean="0"/>
              <a:t>, </a:t>
            </a:r>
            <a:r>
              <a:rPr lang="en-US" altLang="en-US" smtClean="0"/>
              <a:t>Mule palm (</a:t>
            </a:r>
            <a:r>
              <a:rPr lang="en-US" altLang="en-US" i="1" smtClean="0"/>
              <a:t>X Butiagrus nabonnandii</a:t>
            </a:r>
            <a:r>
              <a:rPr lang="en-US" altLang="en-US" smtClean="0"/>
              <a:t>) and</a:t>
            </a:r>
            <a:r>
              <a:rPr lang="en-US" altLang="en-US" i="1" smtClean="0"/>
              <a:t> </a:t>
            </a:r>
            <a:r>
              <a:rPr lang="en-US" altLang="en-US" smtClean="0"/>
              <a:t>Cabbage palms (</a:t>
            </a:r>
            <a:r>
              <a:rPr lang="en-US" altLang="en-US" i="1" smtClean="0"/>
              <a:t>Sabal palmetto</a:t>
            </a:r>
            <a:r>
              <a:rPr lang="en-US" altLang="en-US" smtClean="0"/>
              <a:t>). </a:t>
            </a:r>
          </a:p>
          <a:p>
            <a:pPr defTabSz="927100" eaLnBrk="1" hangingPunct="1">
              <a:spcBef>
                <a:spcPct val="0"/>
              </a:spcBef>
            </a:pPr>
            <a:endParaRPr lang="en-US" altLang="en-US" smtClean="0"/>
          </a:p>
          <a:p>
            <a:pPr defTabSz="927100" eaLnBrk="1" hangingPunct="1">
              <a:spcBef>
                <a:spcPct val="0"/>
              </a:spcBef>
            </a:pPr>
            <a:endParaRPr lang="en-US" altLang="en-US" smtClean="0"/>
          </a:p>
          <a:p>
            <a:pPr defTabSz="927100" eaLnBrk="1" hangingPunct="1">
              <a:spcBef>
                <a:spcPct val="0"/>
              </a:spcBef>
            </a:pPr>
            <a:r>
              <a:rPr lang="en-US" altLang="en-US" smtClean="0"/>
              <a:t>Information Sources:</a:t>
            </a:r>
          </a:p>
          <a:p>
            <a:pPr defTabSz="927100" eaLnBrk="1" hangingPunct="1">
              <a:spcBef>
                <a:spcPct val="0"/>
              </a:spcBef>
            </a:pPr>
            <a:r>
              <a:rPr lang="en-US" altLang="en-US" smtClean="0"/>
              <a:t>Harrison, N. and M. Elliott.  2007.  Revised 2013.  Texas Phoenix Palm Decline. University of Florida, Institute of Food and Agricultural Sciences.</a:t>
            </a:r>
          </a:p>
          <a:p>
            <a:pPr defTabSz="927100" eaLnBrk="1" hangingPunct="1">
              <a:spcBef>
                <a:spcPct val="0"/>
              </a:spcBef>
            </a:pPr>
            <a:r>
              <a:rPr lang="en-US" altLang="en-US" smtClean="0"/>
              <a:t>	Accessed 10-21-13</a:t>
            </a:r>
          </a:p>
          <a:p>
            <a:pPr defTabSz="927100" eaLnBrk="1" hangingPunct="1">
              <a:spcBef>
                <a:spcPct val="0"/>
              </a:spcBef>
            </a:pPr>
            <a:r>
              <a:rPr lang="en-US" altLang="en-US" smtClean="0"/>
              <a:t>	http://edis.ifas.ufl.edu/pp163</a:t>
            </a:r>
          </a:p>
          <a:p>
            <a:pPr defTabSz="927100" eaLnBrk="1" hangingPunct="1">
              <a:spcBef>
                <a:spcPct val="0"/>
              </a:spcBef>
            </a:pPr>
            <a:endParaRPr lang="en-US" altLang="en-US" smtClean="0"/>
          </a:p>
          <a:p>
            <a:pPr defTabSz="927100" eaLnBrk="1" hangingPunct="1">
              <a:spcBef>
                <a:spcPct val="0"/>
              </a:spcBef>
            </a:pPr>
            <a:r>
              <a:rPr lang="en-US" altLang="en-US" smtClean="0"/>
              <a:t>Halbert. S. 2008. Pest Alert: Texas Phoenix Palm Decline. Florida Department of Agriculture and Consumer Sciences, Division of Plant Industry.</a:t>
            </a:r>
          </a:p>
          <a:p>
            <a:pPr defTabSz="927100" eaLnBrk="1" hangingPunct="1">
              <a:spcBef>
                <a:spcPct val="0"/>
              </a:spcBef>
            </a:pPr>
            <a:r>
              <a:rPr lang="en-US" altLang="en-US" smtClean="0"/>
              <a:t>	Accessed 10-22-13</a:t>
            </a:r>
          </a:p>
          <a:p>
            <a:pPr defTabSz="927100" eaLnBrk="1" hangingPunct="1">
              <a:spcBef>
                <a:spcPct val="0"/>
              </a:spcBef>
            </a:pPr>
            <a:r>
              <a:rPr lang="en-US" altLang="en-US" smtClean="0"/>
              <a:t>	http://www.freshfromflorida.com/Divisions-Offices/Plant-Industry/Plant-Industry-Publications/Pest-Alerts/Pest-Alerts-Texas-Phoenix-Palm-Decline</a:t>
            </a:r>
          </a:p>
          <a:p>
            <a:pPr defTabSz="927100" eaLnBrk="1" hangingPunct="1">
              <a:spcBef>
                <a:spcPct val="0"/>
              </a:spcBef>
            </a:pPr>
            <a:endParaRPr lang="en-US" altLang="en-US" smtClean="0"/>
          </a:p>
          <a:p>
            <a:pPr defTabSz="927100" eaLnBrk="1" hangingPunct="1">
              <a:spcBef>
                <a:spcPct val="0"/>
              </a:spcBef>
            </a:pPr>
            <a:r>
              <a:rPr lang="en-US" altLang="en-US" smtClean="0"/>
              <a:t>Jeyaprakash, A. B. D. Sutton, S. E. Halbert and T. S. Schubert. 2011. High-fidelity PCR facilitates detection and identification of a Texas Phoenix palm phytoplasma strain from pigmy date palm, </a:t>
            </a:r>
            <a:r>
              <a:rPr lang="en-US" altLang="en-US" i="1" smtClean="0"/>
              <a:t>Phoenix roebelenii</a:t>
            </a:r>
            <a:r>
              <a:rPr lang="en-US" altLang="en-US" smtClean="0"/>
              <a:t> in Florida. Plant Disease 95: 1475.</a:t>
            </a:r>
          </a:p>
          <a:p>
            <a:pPr defTabSz="927100" eaLnBrk="1" hangingPunct="1">
              <a:spcBef>
                <a:spcPct val="0"/>
              </a:spcBef>
            </a:pPr>
            <a:r>
              <a:rPr lang="en-US" altLang="en-US" smtClean="0"/>
              <a:t>	Accessed 7-19-2013</a:t>
            </a:r>
          </a:p>
          <a:p>
            <a:pPr defTabSz="927100" eaLnBrk="1" hangingPunct="1">
              <a:spcBef>
                <a:spcPct val="0"/>
              </a:spcBef>
            </a:pPr>
            <a:r>
              <a:rPr lang="en-US" altLang="en-US" smtClean="0"/>
              <a:t>	http://www.apsnet.org/publications/plantdisease/2011/November/Pages/95_11_1475.1.aspx</a:t>
            </a:r>
          </a:p>
          <a:p>
            <a:pPr defTabSz="927100" eaLnBrk="1" hangingPunct="1">
              <a:spcBef>
                <a:spcPct val="0"/>
              </a:spcBef>
            </a:pPr>
            <a:endParaRPr lang="en-US" altLang="en-US" smtClean="0"/>
          </a:p>
          <a:p>
            <a:pPr defTabSz="927100" eaLnBrk="1" hangingPunct="1">
              <a:spcBef>
                <a:spcPct val="0"/>
              </a:spcBef>
            </a:pPr>
            <a:r>
              <a:rPr lang="en-US" altLang="en-US" smtClean="0"/>
              <a:t>Texas Department of Agriculture.  Texas Phoenix Palm Decline. 	</a:t>
            </a:r>
          </a:p>
          <a:p>
            <a:pPr defTabSz="927100" eaLnBrk="1" hangingPunct="1">
              <a:spcBef>
                <a:spcPct val="0"/>
              </a:spcBef>
            </a:pPr>
            <a:r>
              <a:rPr lang="en-US" altLang="en-US" smtClean="0"/>
              <a:t>	Accessed 10-21-13</a:t>
            </a:r>
          </a:p>
          <a:p>
            <a:pPr defTabSz="927100" eaLnBrk="1" hangingPunct="1">
              <a:spcBef>
                <a:spcPct val="0"/>
              </a:spcBef>
            </a:pPr>
            <a:r>
              <a:rPr lang="en-US" altLang="en-US" smtClean="0"/>
              <a:t>	http://www.texasagriculture.gov/RegulatoryPrograms/PlantQuality/PestandDiseaseAlerts/DatePalmLethalDecline.aspx</a:t>
            </a:r>
          </a:p>
          <a:p>
            <a:pPr defTabSz="927100" eaLnBrk="1" hangingPunct="1">
              <a:spcBef>
                <a:spcPct val="0"/>
              </a:spcBef>
            </a:pPr>
            <a:endParaRPr lang="en-US" altLang="en-US"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1C5A567-92F8-4906-B935-0ABFE355456A}"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The symptoms of TPPD are almost the same as those of lethal yellowing on </a:t>
            </a:r>
            <a:r>
              <a:rPr lang="en-US" i="1" dirty="0" smtClean="0"/>
              <a:t>Phoenix </a:t>
            </a:r>
            <a:r>
              <a:rPr lang="en-US" dirty="0" smtClean="0"/>
              <a:t>spp.; however, root decay is an additional symptom that has been observed in TPPD.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Early symptoms of TPPD include:  a premature drop of most fruits, death of inflorescences, and discoloration of leaf tips.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premature drop of fruits and inflorescence necrosis will be only observed in mature palms that can produce fruits and be in the fruit producing season.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Discoloration of the foliage begins at the tips of leaves on the oldest, lowermost leaves. The old leaves quickly turn to a reddish-brown, dark brown or gray color.  This leaf discoloration can be confused with some other issues such as natural senescence or nutrient deficiency.  This symptom may not be obvious when dying and dead leaves are regularly removed in nursery and landscape settings.  Consequently, it is important to monitor the trees closely to recognize the onset of leaf discoloration.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Harrison, N.A., M. Womack, and M.L. </a:t>
            </a:r>
            <a:r>
              <a:rPr lang="en-US" dirty="0" err="1" smtClean="0"/>
              <a:t>Carpio</a:t>
            </a:r>
            <a:r>
              <a:rPr lang="en-US" dirty="0" smtClean="0"/>
              <a:t>. 2002. Detection and characterization of a lethal yellowing (16SrIV) group </a:t>
            </a:r>
            <a:r>
              <a:rPr lang="en-US" dirty="0" err="1" smtClean="0"/>
              <a:t>phytoplasma</a:t>
            </a:r>
            <a:r>
              <a:rPr lang="en-US" dirty="0" smtClean="0"/>
              <a:t> in Canary island date palms affected by lethal decline in Texas. Plant Disease 86(6): 676-681.</a:t>
            </a:r>
          </a:p>
          <a:p>
            <a:pPr eaLnBrk="1" fontAlgn="auto" hangingPunct="1">
              <a:spcBef>
                <a:spcPts val="0"/>
              </a:spcBef>
              <a:spcAft>
                <a:spcPts val="0"/>
              </a:spcAft>
              <a:defRPr/>
            </a:pPr>
            <a:r>
              <a:rPr lang="en-US" dirty="0" smtClean="0"/>
              <a:t>	accessed 12/5/2013 - 	</a:t>
            </a:r>
          </a:p>
          <a:p>
            <a:pPr eaLnBrk="1" fontAlgn="auto" hangingPunct="1">
              <a:spcBef>
                <a:spcPts val="0"/>
              </a:spcBef>
              <a:spcAft>
                <a:spcPts val="0"/>
              </a:spcAft>
              <a:defRPr/>
            </a:pPr>
            <a:r>
              <a:rPr lang="en-US" dirty="0" smtClean="0"/>
              <a:t>	http://apsjournals.apsnet.org/doi/abs/10.1094/PDIS.2002.86.6.676</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smtClean="0"/>
              <a:t>Harrison, N. and M. Elliott.  2007.  Revised 2013.  Texas Phoenix Palm Decline. University of Florida, Institute of Food and Agricultural Sciences.</a:t>
            </a:r>
          </a:p>
          <a:p>
            <a:pPr eaLnBrk="1" fontAlgn="auto" hangingPunct="1">
              <a:spcBef>
                <a:spcPts val="0"/>
              </a:spcBef>
              <a:spcAft>
                <a:spcPts val="0"/>
              </a:spcAft>
              <a:defRPr/>
            </a:pPr>
            <a:r>
              <a:rPr lang="en-US" dirty="0" smtClean="0"/>
              <a:t>	Accessed </a:t>
            </a:r>
            <a:r>
              <a:rPr lang="en-US" dirty="0"/>
              <a:t>10-21-13</a:t>
            </a:r>
          </a:p>
          <a:p>
            <a:pPr eaLnBrk="1" fontAlgn="auto" hangingPunct="1">
              <a:spcBef>
                <a:spcPts val="0"/>
              </a:spcBef>
              <a:spcAft>
                <a:spcPts val="0"/>
              </a:spcAft>
              <a:defRPr/>
            </a:pPr>
            <a:r>
              <a:rPr lang="en-US" dirty="0" smtClean="0"/>
              <a:t>	http://edis.ifas.ufl.edu/pp163</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err="1" smtClean="0"/>
              <a:t>Halbert</a:t>
            </a:r>
            <a:r>
              <a:rPr lang="en-US" dirty="0" smtClean="0"/>
              <a:t>. S. 2008. Pest Alert: Texas Phoenix Palm Decline. Florida Department of Agriculture and Consumer Sciences, Division of Plant Industry.</a:t>
            </a:r>
          </a:p>
          <a:p>
            <a:pPr eaLnBrk="1" fontAlgn="auto" hangingPunct="1">
              <a:spcBef>
                <a:spcPts val="0"/>
              </a:spcBef>
              <a:spcAft>
                <a:spcPts val="0"/>
              </a:spcAft>
              <a:defRPr/>
            </a:pPr>
            <a:r>
              <a:rPr lang="en-US" dirty="0" smtClean="0"/>
              <a:t>	Accessed </a:t>
            </a:r>
            <a:r>
              <a:rPr lang="en-US" dirty="0"/>
              <a:t>10-22-13</a:t>
            </a:r>
          </a:p>
          <a:p>
            <a:pPr eaLnBrk="1" fontAlgn="auto" hangingPunct="1">
              <a:spcBef>
                <a:spcPts val="0"/>
              </a:spcBef>
              <a:spcAft>
                <a:spcPts val="0"/>
              </a:spcAft>
              <a:defRPr/>
            </a:pPr>
            <a:r>
              <a:rPr lang="en-US" dirty="0" smtClean="0"/>
              <a:t>	</a:t>
            </a:r>
            <a:r>
              <a:rPr lang="en-US" dirty="0"/>
              <a:t>http://</a:t>
            </a:r>
            <a:r>
              <a:rPr lang="en-US" dirty="0" smtClean="0"/>
              <a:t>www.freshfromflorida.com/Divisions-Offices/Plant-Industry/Plant-Industry-Publications/Pest-Alerts/Pest-Alerts-Texas-Phoenix-	Palm-Decline</a:t>
            </a:r>
            <a:endParaRPr lang="en-US" dirty="0"/>
          </a:p>
          <a:p>
            <a:pPr eaLnBrk="1" fontAlgn="auto" hangingPunct="1">
              <a:spcBef>
                <a:spcPts val="0"/>
              </a:spcBef>
              <a:spcAft>
                <a:spcPts val="0"/>
              </a:spcAft>
              <a:defRPr/>
            </a:pPr>
            <a:endParaRPr lang="en-US" dirty="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8F51E1-E30B-49D8-9746-BA94AEDA89C8}"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Once the oldest leaves have discolored and become necrotic, the spear leaf will collapse and die.  The spear leaf is the vertical and unopened newest leaf of the palm (yellow arrows).  The death of the spear leaf occurs in Phoenix palms when less than 1/3 of the leaves have become discolored; in </a:t>
            </a:r>
            <a:r>
              <a:rPr lang="en-US" dirty="0" err="1" smtClean="0"/>
              <a:t>Sabal</a:t>
            </a:r>
            <a:r>
              <a:rPr lang="en-US" dirty="0" smtClean="0"/>
              <a:t> palm, it occurs when approximately 2/3 of the leaves have become discolored.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Once the spear leaf has died, no new leaves develop and discoloration or necrosis of the remaining leaves will continue from the oldest to the youngest leaves. It is important to make sure the spear leaf itself is in fact dead, as there are many leaves that surround the spear leaf.  In addition, please do not confuse the brown sheath for the dead spear leaf (in Canary Island date palms, the spear leaf is often enclosed in a thin, brown sheath that looks like paper).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Harrison, N. and M. Elliott.  2007.  Revised 2013.  Texas Phoenix Palm Decline. University of Florida, Institute of Food and Agricultural Sciences.</a:t>
            </a:r>
          </a:p>
          <a:p>
            <a:pPr eaLnBrk="1" fontAlgn="auto" hangingPunct="1">
              <a:spcBef>
                <a:spcPts val="0"/>
              </a:spcBef>
              <a:spcAft>
                <a:spcPts val="0"/>
              </a:spcAft>
              <a:defRPr/>
            </a:pPr>
            <a:r>
              <a:rPr lang="en-US" dirty="0" smtClean="0"/>
              <a:t>	Accessed </a:t>
            </a:r>
            <a:r>
              <a:rPr lang="en-US" dirty="0"/>
              <a:t>10-21-13</a:t>
            </a:r>
          </a:p>
          <a:p>
            <a:pPr eaLnBrk="1" fontAlgn="auto" hangingPunct="1">
              <a:spcBef>
                <a:spcPts val="0"/>
              </a:spcBef>
              <a:spcAft>
                <a:spcPts val="0"/>
              </a:spcAft>
              <a:defRPr/>
            </a:pPr>
            <a:r>
              <a:rPr lang="en-US" dirty="0" smtClean="0"/>
              <a:t>	http://edis.ifas.ufl.edu/pp163</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err="1" smtClean="0"/>
              <a:t>Halbert</a:t>
            </a:r>
            <a:r>
              <a:rPr lang="en-US" dirty="0" smtClean="0"/>
              <a:t>. S. 2008. Pest Alert: Texas Phoenix Palm Decline. Florida Department of Agriculture and Consumer Sciences, Division of Plant Industry.</a:t>
            </a:r>
          </a:p>
          <a:p>
            <a:pPr eaLnBrk="1" fontAlgn="auto" hangingPunct="1">
              <a:spcBef>
                <a:spcPts val="0"/>
              </a:spcBef>
              <a:spcAft>
                <a:spcPts val="0"/>
              </a:spcAft>
              <a:defRPr/>
            </a:pPr>
            <a:r>
              <a:rPr lang="en-US" dirty="0" smtClean="0"/>
              <a:t>	Accessed </a:t>
            </a:r>
            <a:r>
              <a:rPr lang="en-US" dirty="0"/>
              <a:t>10-22-13</a:t>
            </a:r>
          </a:p>
          <a:p>
            <a:pPr eaLnBrk="1" fontAlgn="auto" hangingPunct="1">
              <a:spcBef>
                <a:spcPts val="0"/>
              </a:spcBef>
              <a:spcAft>
                <a:spcPts val="0"/>
              </a:spcAft>
              <a:defRPr/>
            </a:pPr>
            <a:r>
              <a:rPr lang="en-US" dirty="0" smtClean="0"/>
              <a:t>	</a:t>
            </a:r>
            <a:r>
              <a:rPr lang="en-US" dirty="0"/>
              <a:t>http://</a:t>
            </a:r>
            <a:r>
              <a:rPr lang="en-US" dirty="0" smtClean="0"/>
              <a:t>www.freshfromflorida.com/Divisions-Offices/Plant-Industry/Plant-Industry-Publications/Pest-Alerts/Pest-Alerts-Texas-Phoenix-	Palm-Decline</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7B4226-66ED-479A-A618-67FDF3E13B8E}"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r>
              <a:rPr lang="en-US" altLang="en-US" smtClean="0"/>
              <a:t>The phytoplasma that causes TPPD is an unculturable bacterium without a cell wall that is found in the phloem of its host plants.  The disease is most likely transmitted by piercing-sucking insect vectors that feed in the phloem tissues.  </a:t>
            </a:r>
          </a:p>
          <a:p>
            <a:pPr defTabSz="927100" eaLnBrk="1" hangingPunct="1">
              <a:spcBef>
                <a:spcPct val="0"/>
              </a:spcBef>
            </a:pPr>
            <a:endParaRPr lang="en-US" altLang="en-US" smtClean="0"/>
          </a:p>
          <a:p>
            <a:pPr defTabSz="927100" eaLnBrk="1" hangingPunct="1">
              <a:spcBef>
                <a:spcPct val="0"/>
              </a:spcBef>
            </a:pPr>
            <a:r>
              <a:rPr lang="en-US" altLang="en-US" smtClean="0"/>
              <a:t>It is possible that this pathogenic phytoplasma can be transmitted by insect vectors such as planthoppers and treehoppers, however, no specific vector for the TPPD has been identified yet. </a:t>
            </a:r>
          </a:p>
          <a:p>
            <a:pPr defTabSz="927100" eaLnBrk="1" hangingPunct="1">
              <a:spcBef>
                <a:spcPct val="0"/>
              </a:spcBef>
            </a:pPr>
            <a:endParaRPr lang="en-US" altLang="en-US" smtClean="0"/>
          </a:p>
          <a:p>
            <a:pPr defTabSz="927100" eaLnBrk="1" hangingPunct="1">
              <a:spcBef>
                <a:spcPct val="0"/>
              </a:spcBef>
            </a:pPr>
            <a:r>
              <a:rPr lang="en-US" altLang="en-US" smtClean="0"/>
              <a:t>There are three potential planthoppers candidates for the vector of TPPD.  They are: a derbid that is currently being described (</a:t>
            </a:r>
            <a:r>
              <a:rPr lang="en-US" altLang="en-US" i="1" smtClean="0"/>
              <a:t>Omolicna </a:t>
            </a:r>
            <a:r>
              <a:rPr lang="en-US" altLang="en-US" smtClean="0"/>
              <a:t>n. sp), a cixiid (</a:t>
            </a:r>
            <a:r>
              <a:rPr lang="en-US" altLang="en-US" i="1" smtClean="0"/>
              <a:t>H. crudus</a:t>
            </a:r>
            <a:r>
              <a:rPr lang="en-US" altLang="en-US" i="1" u="sng" smtClean="0"/>
              <a:t>)</a:t>
            </a:r>
            <a:r>
              <a:rPr lang="en-US" altLang="en-US" smtClean="0"/>
              <a:t>, and a flatid (</a:t>
            </a:r>
            <a:r>
              <a:rPr lang="en-US" altLang="en-US" i="1" smtClean="0"/>
              <a:t>Ormenaria rufifascia</a:t>
            </a:r>
            <a:r>
              <a:rPr lang="en-US" altLang="en-US" smtClean="0"/>
              <a:t>). </a:t>
            </a:r>
          </a:p>
          <a:p>
            <a:pPr defTabSz="927100" eaLnBrk="1" hangingPunct="1">
              <a:spcBef>
                <a:spcPct val="0"/>
              </a:spcBef>
            </a:pPr>
            <a:endParaRPr lang="en-US" altLang="en-US" smtClean="0"/>
          </a:p>
          <a:p>
            <a:pPr defTabSz="927100" eaLnBrk="1" hangingPunct="1">
              <a:spcBef>
                <a:spcPct val="0"/>
              </a:spcBef>
            </a:pPr>
            <a:r>
              <a:rPr lang="en-US" altLang="en-US" smtClean="0"/>
              <a:t>Those three planthoppers exist on the palms in Tampa Bay, Florida where TPPD occurs and are being tested for determining the vector.</a:t>
            </a:r>
          </a:p>
          <a:p>
            <a:pPr defTabSz="927100" eaLnBrk="1" hangingPunct="1">
              <a:spcBef>
                <a:spcPct val="0"/>
              </a:spcBef>
            </a:pPr>
            <a:endParaRPr lang="en-US" altLang="en-US" smtClean="0"/>
          </a:p>
          <a:p>
            <a:pPr defTabSz="927100" eaLnBrk="1" hangingPunct="1">
              <a:spcBef>
                <a:spcPct val="0"/>
              </a:spcBef>
            </a:pPr>
            <a:endParaRPr lang="en-US" altLang="en-US" smtClean="0"/>
          </a:p>
          <a:p>
            <a:pPr defTabSz="927100" eaLnBrk="1" hangingPunct="1">
              <a:spcBef>
                <a:spcPct val="0"/>
              </a:spcBef>
            </a:pPr>
            <a:r>
              <a:rPr lang="en-US" altLang="en-US" smtClean="0"/>
              <a:t>Information Sources:</a:t>
            </a:r>
          </a:p>
          <a:p>
            <a:pPr defTabSz="927100" eaLnBrk="1" hangingPunct="1">
              <a:spcBef>
                <a:spcPct val="0"/>
              </a:spcBef>
            </a:pPr>
            <a:r>
              <a:rPr lang="en-US" altLang="en-US" smtClean="0"/>
              <a:t>Harrison, N. and M. Elliot.  2007. Texas Phoenix Palm Decline. University of Florida, Institute of Food and Agricultural Sciences.</a:t>
            </a:r>
          </a:p>
          <a:p>
            <a:pPr defTabSz="927100" eaLnBrk="1" hangingPunct="1">
              <a:spcBef>
                <a:spcPct val="0"/>
              </a:spcBef>
            </a:pPr>
            <a:r>
              <a:rPr lang="en-US" altLang="en-US" smtClean="0"/>
              <a:t>	Accessed 10-21-13</a:t>
            </a:r>
          </a:p>
          <a:p>
            <a:pPr defTabSz="927100" eaLnBrk="1" hangingPunct="1">
              <a:spcBef>
                <a:spcPct val="0"/>
              </a:spcBef>
            </a:pPr>
            <a:r>
              <a:rPr lang="en-US" altLang="en-US" smtClean="0"/>
              <a:t>	http://edis.ifas.ufl.edu/pp163</a:t>
            </a:r>
          </a:p>
          <a:p>
            <a:pPr defTabSz="927100" eaLnBrk="1" hangingPunct="1">
              <a:spcBef>
                <a:spcPct val="0"/>
              </a:spcBef>
            </a:pPr>
            <a:endParaRPr lang="en-US" altLang="en-US" smtClean="0"/>
          </a:p>
          <a:p>
            <a:pPr defTabSz="927100" eaLnBrk="1" hangingPunct="1">
              <a:spcBef>
                <a:spcPct val="0"/>
              </a:spcBef>
            </a:pPr>
            <a:r>
              <a:rPr lang="en-US" altLang="en-US" smtClean="0"/>
              <a:t>Halbert. S. 2008. Pest Alert: Texas Phoenix Palm Decline. Florida Department of Agriculture and Consumer Sciences, Division of Plant Industry.</a:t>
            </a:r>
          </a:p>
          <a:p>
            <a:pPr defTabSz="927100" eaLnBrk="1" hangingPunct="1">
              <a:spcBef>
                <a:spcPct val="0"/>
              </a:spcBef>
            </a:pPr>
            <a:r>
              <a:rPr lang="en-US" altLang="en-US" smtClean="0"/>
              <a:t>	Accessed 10-22-13</a:t>
            </a:r>
          </a:p>
          <a:p>
            <a:pPr defTabSz="927100" eaLnBrk="1" hangingPunct="1">
              <a:spcBef>
                <a:spcPct val="0"/>
              </a:spcBef>
            </a:pPr>
            <a:r>
              <a:rPr lang="en-US" altLang="en-US" smtClean="0"/>
              <a:t>	http://www.freshfromflorida.com/Divisions-Offices/Plant-Industry/Plant-Industry-Publications/Pest-Alerts/Pest-Alerts-Texas-Phoenix-	Palm-Decline</a:t>
            </a:r>
            <a:endParaRPr lang="en-US" altLang="en-US" smtClean="0">
              <a:latin typeface="Arial" charset="0"/>
              <a:cs typeface="Arial" charset="0"/>
            </a:endParaRPr>
          </a:p>
          <a:p>
            <a:pPr defTabSz="927100" eaLnBrk="1" hangingPunct="1">
              <a:spcBef>
                <a:spcPct val="0"/>
              </a:spcBef>
            </a:pPr>
            <a:endParaRPr lang="en-US" altLang="en-US" smtClean="0"/>
          </a:p>
          <a:p>
            <a:pPr defTabSz="927100" eaLnBrk="1" hangingPunct="1">
              <a:spcBef>
                <a:spcPct val="0"/>
              </a:spcBef>
            </a:pPr>
            <a:r>
              <a:rPr lang="en-US" altLang="en-US" smtClean="0"/>
              <a:t>Halbert, S.E., B. Bextine, S.B. Youngblood, and A.A. Dickens. 2013. Texas phoenix palm decline and potential vectors. APS and MSA joint meeting. 68-S.</a:t>
            </a:r>
          </a:p>
          <a:p>
            <a:pPr defTabSz="927100" eaLnBrk="1" hangingPunct="1">
              <a:spcBef>
                <a:spcPct val="0"/>
              </a:spcBef>
            </a:pPr>
            <a:r>
              <a:rPr lang="en-US" altLang="en-US" smtClean="0"/>
              <a:t>	Accessed 11-23-13</a:t>
            </a:r>
          </a:p>
          <a:p>
            <a:pPr defTabSz="927100" eaLnBrk="1" hangingPunct="1">
              <a:spcBef>
                <a:spcPct val="0"/>
              </a:spcBef>
            </a:pPr>
            <a:r>
              <a:rPr lang="en-US" altLang="en-US" smtClean="0"/>
              <a:t>	http://www.apsnet.org/meetings/Documents/2013_Meeting_Abstracts/aps2013abS68.htm</a:t>
            </a:r>
          </a:p>
          <a:p>
            <a:pPr defTabSz="927100" eaLnBrk="1" hangingPunct="1">
              <a:spcBef>
                <a:spcPct val="0"/>
              </a:spcBef>
            </a:pPr>
            <a:endParaRPr lang="en-US" altLang="en-US" smtClean="0"/>
          </a:p>
          <a:p>
            <a:pPr defTabSz="927100" eaLnBrk="1" hangingPunct="1">
              <a:spcBef>
                <a:spcPct val="0"/>
              </a:spcBef>
            </a:pPr>
            <a:r>
              <a:rPr lang="en-US" altLang="en-US" smtClean="0"/>
              <a:t>Halbert, S.E., Wilson, S.W., Bextine, B., and Youngblood, S.B. 2014. Potential planthopper vectors of palm phytoplasmas in Florida with a description of a new species of the genus </a:t>
            </a:r>
            <a:r>
              <a:rPr lang="en-US" altLang="en-US" i="1" smtClean="0"/>
              <a:t>Omolicna</a:t>
            </a:r>
            <a:r>
              <a:rPr lang="en-US" altLang="en-US" smtClean="0"/>
              <a:t> (Hemiptera: Fulgoroidea). Florida Entomologist (in press).</a:t>
            </a:r>
          </a:p>
          <a:p>
            <a:pPr defTabSz="927100" eaLnBrk="1" hangingPunct="1">
              <a:spcBef>
                <a:spcPct val="0"/>
              </a:spcBef>
            </a:pPr>
            <a:endParaRPr lang="en-US" altLang="en-US"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5EE37F-92E3-42AF-84F5-7F1BB8AA9904}"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TPPD active areas, susceptible hosts should be monitored regularly for typical symptoms.  Palms with a suspected infection should be quarantined and not moved as movement of infected plant material can spread the disease.  Please report suspect infections to your local county agent of your Department of Agriculture.  As the diagnosis of this disease must be done in a plant pathology lab, your local county agent or plant inspector can provide instructions on how to obtain a sample and send it to an appropriate laboratory.</a:t>
            </a:r>
          </a:p>
          <a:p>
            <a:pPr eaLnBrk="1" hangingPunct="1">
              <a:spcBef>
                <a:spcPct val="0"/>
              </a:spcBef>
            </a:pPr>
            <a:endParaRPr lang="en-US" altLang="en-US" smtClean="0"/>
          </a:p>
          <a:p>
            <a:pPr eaLnBrk="1" hangingPunct="1">
              <a:spcBef>
                <a:spcPct val="0"/>
              </a:spcBef>
            </a:pPr>
            <a:r>
              <a:rPr lang="en-US" altLang="en-US" smtClean="0"/>
              <a:t>Management of TPPD is similar to that of lethal yellowing.</a:t>
            </a:r>
          </a:p>
          <a:p>
            <a:pPr eaLnBrk="1" hangingPunct="1">
              <a:spcBef>
                <a:spcPct val="0"/>
              </a:spcBef>
            </a:pPr>
            <a:endParaRPr lang="en-US" altLang="en-US" smtClean="0"/>
          </a:p>
          <a:p>
            <a:pPr eaLnBrk="1" hangingPunct="1">
              <a:spcBef>
                <a:spcPct val="0"/>
              </a:spcBef>
            </a:pPr>
            <a:r>
              <a:rPr lang="en-US" altLang="en-US" smtClean="0"/>
              <a:t>When the spear leaf has died, the palm should be removed to help prevent the spread of the disease to other susceptible palms.    </a:t>
            </a:r>
          </a:p>
          <a:p>
            <a:pPr eaLnBrk="1" hangingPunct="1">
              <a:spcBef>
                <a:spcPct val="0"/>
              </a:spcBef>
            </a:pPr>
            <a:endParaRPr lang="en-US" altLang="en-US" smtClean="0"/>
          </a:p>
          <a:p>
            <a:pPr eaLnBrk="1" hangingPunct="1">
              <a:spcBef>
                <a:spcPct val="0"/>
              </a:spcBef>
            </a:pPr>
            <a:r>
              <a:rPr lang="en-US" altLang="en-US" smtClean="0"/>
              <a:t>If the spear leaf has not died yet, a therapeutic treatment of oxytetracycline HCl (an antibiotic) can be injected into the trunk.  However, injections must continue every three to four months for the life of the palm. You can also use the injections as a preventative treatment to protect palms when TPPD is known to occur in the area.  These injections must also continue every three to four months, but should only be administered to susceptible palm species.</a:t>
            </a:r>
          </a:p>
          <a:p>
            <a:pPr eaLnBrk="1" hangingPunct="1">
              <a:spcBef>
                <a:spcPct val="0"/>
              </a:spcBef>
            </a:pPr>
            <a:endParaRPr lang="en-US" altLang="en-US" smtClean="0"/>
          </a:p>
          <a:p>
            <a:pPr eaLnBrk="1" hangingPunct="1">
              <a:spcBef>
                <a:spcPct val="0"/>
              </a:spcBef>
            </a:pPr>
            <a:r>
              <a:rPr lang="en-US" altLang="en-US" smtClean="0"/>
              <a:t>Controlling the population of insect vectors is not recommended because the vector is unknown at this time. Use of palm species that are not considered susceptible to TPPD or use of trees other than palms is recommended for the most practical long-term solution. </a:t>
            </a:r>
          </a:p>
          <a:p>
            <a:pPr eaLnBrk="1" hangingPunct="1">
              <a:spcBef>
                <a:spcPct val="0"/>
              </a:spcBef>
            </a:pPr>
            <a:endParaRPr lang="en-US" altLang="en-US" smtClean="0"/>
          </a:p>
          <a:p>
            <a:pPr eaLnBrk="1" hangingPunct="1">
              <a:spcBef>
                <a:spcPct val="0"/>
              </a:spcBef>
            </a:pPr>
            <a:r>
              <a:rPr lang="en-US" altLang="en-US" smtClean="0"/>
              <a:t>It should be noted that there are Sabal palms still alive and asymptomatic in the Tampa area after several years of infestation.  While more research must be conducted in this area, it is a possibility these palms may carry a natural resistance to the phytoplasma.</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Harrison, N. and M. Elliott.  2007.  Revised 2013.  Texas Phoenix Palm Decline. University of Florida, Institute of Food and Agricultural Sciences.</a:t>
            </a:r>
          </a:p>
          <a:p>
            <a:pPr eaLnBrk="1" hangingPunct="1">
              <a:spcBef>
                <a:spcPct val="0"/>
              </a:spcBef>
            </a:pPr>
            <a:r>
              <a:rPr lang="en-US" altLang="en-US" smtClean="0"/>
              <a:t>	Accessed 10-21-13</a:t>
            </a:r>
          </a:p>
          <a:p>
            <a:pPr eaLnBrk="1" hangingPunct="1">
              <a:spcBef>
                <a:spcPct val="0"/>
              </a:spcBef>
            </a:pPr>
            <a:r>
              <a:rPr lang="en-US" altLang="en-US" smtClean="0"/>
              <a:t>	http://edis.ifas.ufl.edu/pp163</a:t>
            </a:r>
          </a:p>
          <a:p>
            <a:pPr eaLnBrk="1" hangingPunct="1">
              <a:spcBef>
                <a:spcPct val="0"/>
              </a:spcBef>
            </a:pPr>
            <a:endParaRPr lang="en-US" altLang="en-US" smtClean="0"/>
          </a:p>
          <a:p>
            <a:pPr eaLnBrk="1" hangingPunct="1">
              <a:spcBef>
                <a:spcPct val="0"/>
              </a:spcBef>
            </a:pPr>
            <a:r>
              <a:rPr lang="en-US" altLang="en-US" smtClean="0"/>
              <a:t>Halbert. S. 2008. Pest Alert: Texas Phoenix Palm Decline. Florida Department of Agriculture and Consumer Sciences, Division of Plant Industry.</a:t>
            </a:r>
          </a:p>
          <a:p>
            <a:pPr eaLnBrk="1" hangingPunct="1">
              <a:spcBef>
                <a:spcPct val="0"/>
              </a:spcBef>
            </a:pPr>
            <a:r>
              <a:rPr lang="en-US" altLang="en-US" smtClean="0"/>
              <a:t>	Accessed 10-22-13</a:t>
            </a:r>
          </a:p>
          <a:p>
            <a:pPr eaLnBrk="1" hangingPunct="1">
              <a:spcBef>
                <a:spcPct val="0"/>
              </a:spcBef>
            </a:pPr>
            <a:r>
              <a:rPr lang="en-US" altLang="en-US" smtClean="0"/>
              <a:t>	http://www.freshfromflorida.com/Divisions-Offices/Plant-Industry/Pests-Diseases/Texas-Phoenix-Palm-Decline</a:t>
            </a:r>
          </a:p>
          <a:p>
            <a:pPr eaLnBrk="1" hangingPunct="1">
              <a:spcBef>
                <a:spcPct val="0"/>
              </a:spcBef>
            </a:pPr>
            <a:endParaRPr lang="en-US" altLang="en-US" smtClean="0"/>
          </a:p>
          <a:p>
            <a:pPr eaLnBrk="1" hangingPunct="1">
              <a:spcBef>
                <a:spcPct val="0"/>
              </a:spcBef>
            </a:pPr>
            <a:r>
              <a:rPr lang="en-US" altLang="en-US" smtClean="0">
                <a:solidFill>
                  <a:srgbClr val="FF0000"/>
                </a:solidFill>
              </a:rPr>
              <a:t>Oropeza, C., I. Cordova, M. Narvaez, and N. Harrison.  Palm Trunk Sampling for DNA Extraction and Phytoplasma Detection.</a:t>
            </a:r>
          </a:p>
          <a:p>
            <a:pPr eaLnBrk="1" hangingPunct="1">
              <a:spcBef>
                <a:spcPct val="0"/>
              </a:spcBef>
            </a:pPr>
            <a:r>
              <a:rPr lang="en-US" altLang="en-US" smtClean="0">
                <a:solidFill>
                  <a:srgbClr val="FF0000"/>
                </a:solidFill>
              </a:rPr>
              <a:t>	http://flrec.ifas.ufl.edu/pdfs/LY-TPPD-Trunk-Sampling.pdf</a:t>
            </a:r>
          </a:p>
          <a:p>
            <a:pPr eaLnBrk="1" hangingPunct="1">
              <a:spcBef>
                <a:spcPct val="0"/>
              </a:spcBef>
            </a:pPr>
            <a:endParaRPr lang="en-US" altLang="en-US" smtClean="0"/>
          </a:p>
          <a:p>
            <a:pPr eaLnBrk="1" hangingPunct="1">
              <a:spcBef>
                <a:spcPct val="0"/>
              </a:spcBef>
            </a:pPr>
            <a:r>
              <a:rPr lang="en-US" altLang="en-US" smtClean="0"/>
              <a:t>Texas Department of Agriculture.  Texas Phoenix Palm Decline. 	</a:t>
            </a:r>
          </a:p>
          <a:p>
            <a:pPr eaLnBrk="1" hangingPunct="1">
              <a:spcBef>
                <a:spcPct val="0"/>
              </a:spcBef>
            </a:pPr>
            <a:r>
              <a:rPr lang="en-US" altLang="en-US" smtClean="0"/>
              <a:t>	Accessed 10-21-13</a:t>
            </a:r>
          </a:p>
          <a:p>
            <a:pPr eaLnBrk="1" hangingPunct="1">
              <a:spcBef>
                <a:spcPct val="0"/>
              </a:spcBef>
            </a:pPr>
            <a:r>
              <a:rPr lang="en-US" altLang="en-US" smtClean="0"/>
              <a:t>	http://www.texasagriculture.gov/RegulatoryPrograms/PlantQuality/PestandDiseaseAlerts/DatePalmLethalDecline.aspx</a:t>
            </a:r>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2EF2BED-173F-4EA6-BEE8-D53B1C5AE5A4}"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BCE03C-02E6-43E3-B265-AC5FF85A22E3}"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99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504907B-B72B-427D-B909-EF56A57B6149}"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D7F145E-2AAC-48E1-93C6-48C4988803F5}" type="slidenum">
              <a:rPr lang="en-US"/>
              <a:pPr>
                <a:defRPr/>
              </a:pPr>
              <a:t>‹#›</a:t>
            </a:fld>
            <a:endParaRPr lang="en-US"/>
          </a:p>
        </p:txBody>
      </p:sp>
    </p:spTree>
    <p:extLst>
      <p:ext uri="{BB962C8B-B14F-4D97-AF65-F5344CB8AC3E}">
        <p14:creationId xmlns:p14="http://schemas.microsoft.com/office/powerpoint/2010/main" val="227227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509A4E-5E11-4497-A624-B39FFD1E7E6E}"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F5A9379-DCD4-437A-B0C6-D2B18382FDA5}" type="slidenum">
              <a:rPr lang="en-US"/>
              <a:pPr>
                <a:defRPr/>
              </a:pPr>
              <a:t>‹#›</a:t>
            </a:fld>
            <a:endParaRPr lang="en-US"/>
          </a:p>
        </p:txBody>
      </p:sp>
    </p:spTree>
    <p:extLst>
      <p:ext uri="{BB962C8B-B14F-4D97-AF65-F5344CB8AC3E}">
        <p14:creationId xmlns:p14="http://schemas.microsoft.com/office/powerpoint/2010/main" val="93484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DC830BB-006C-405E-AC67-96ADDFBE8AFB}"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EEB535-A4C8-4B62-81F6-2FD2EBD9DC52}" type="slidenum">
              <a:rPr lang="en-US"/>
              <a:pPr>
                <a:defRPr/>
              </a:pPr>
              <a:t>‹#›</a:t>
            </a:fld>
            <a:endParaRPr lang="en-US"/>
          </a:p>
        </p:txBody>
      </p:sp>
    </p:spTree>
    <p:extLst>
      <p:ext uri="{BB962C8B-B14F-4D97-AF65-F5344CB8AC3E}">
        <p14:creationId xmlns:p14="http://schemas.microsoft.com/office/powerpoint/2010/main" val="33473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B903E90-146E-45AE-A6D7-478BE10DB300}"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5A593D2-5B08-4834-9D04-CBDA04E64383}" type="slidenum">
              <a:rPr lang="en-US"/>
              <a:pPr>
                <a:defRPr/>
              </a:pPr>
              <a:t>‹#›</a:t>
            </a:fld>
            <a:endParaRPr lang="en-US"/>
          </a:p>
        </p:txBody>
      </p:sp>
    </p:spTree>
    <p:extLst>
      <p:ext uri="{BB962C8B-B14F-4D97-AF65-F5344CB8AC3E}">
        <p14:creationId xmlns:p14="http://schemas.microsoft.com/office/powerpoint/2010/main" val="34901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EAFA062-41F1-42EE-9B96-75B709A77F1A}"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B0D4148-186F-4EC6-8C04-E983FBBAD8A9}" type="slidenum">
              <a:rPr lang="en-US"/>
              <a:pPr>
                <a:defRPr/>
              </a:pPr>
              <a:t>‹#›</a:t>
            </a:fld>
            <a:endParaRPr lang="en-US"/>
          </a:p>
        </p:txBody>
      </p:sp>
    </p:spTree>
    <p:extLst>
      <p:ext uri="{BB962C8B-B14F-4D97-AF65-F5344CB8AC3E}">
        <p14:creationId xmlns:p14="http://schemas.microsoft.com/office/powerpoint/2010/main" val="135767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AFD2C4-233D-4EFC-9581-966FF280E690}"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5EFB345-BB8A-4F4D-AD9B-1DD3EEEFF1BE}" type="slidenum">
              <a:rPr lang="en-US"/>
              <a:pPr>
                <a:defRPr/>
              </a:pPr>
              <a:t>‹#›</a:t>
            </a:fld>
            <a:endParaRPr lang="en-US"/>
          </a:p>
        </p:txBody>
      </p:sp>
    </p:spTree>
    <p:extLst>
      <p:ext uri="{BB962C8B-B14F-4D97-AF65-F5344CB8AC3E}">
        <p14:creationId xmlns:p14="http://schemas.microsoft.com/office/powerpoint/2010/main" val="373665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6BF74D-9A31-4A1F-8E9F-94B1C9117E49}" type="datetimeFigureOut">
              <a:rPr lang="en-US"/>
              <a:pPr>
                <a:defRPr/>
              </a:pPr>
              <a:t>4/5/2015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4F7D88-005C-4297-81F8-A3960950D720}" type="slidenum">
              <a:rPr lang="en-US"/>
              <a:pPr>
                <a:defRPr/>
              </a:pPr>
              <a:t>‹#›</a:t>
            </a:fld>
            <a:endParaRPr lang="en-US"/>
          </a:p>
        </p:txBody>
      </p:sp>
    </p:spTree>
    <p:extLst>
      <p:ext uri="{BB962C8B-B14F-4D97-AF65-F5344CB8AC3E}">
        <p14:creationId xmlns:p14="http://schemas.microsoft.com/office/powerpoint/2010/main" val="260129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2DA8B6-9B33-4229-9941-85112536D221}" type="datetimeFigureOut">
              <a:rPr lang="en-US"/>
              <a:pPr>
                <a:defRPr/>
              </a:pPr>
              <a:t>4/5/2015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33EA592-148E-4F88-8553-499950BEA32D}" type="slidenum">
              <a:rPr lang="en-US"/>
              <a:pPr>
                <a:defRPr/>
              </a:pPr>
              <a:t>‹#›</a:t>
            </a:fld>
            <a:endParaRPr lang="en-US"/>
          </a:p>
        </p:txBody>
      </p:sp>
    </p:spTree>
    <p:extLst>
      <p:ext uri="{BB962C8B-B14F-4D97-AF65-F5344CB8AC3E}">
        <p14:creationId xmlns:p14="http://schemas.microsoft.com/office/powerpoint/2010/main" val="412377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79D34A-F2B0-4DE2-A97D-9D1CBE6505BF}" type="datetimeFigureOut">
              <a:rPr lang="en-US"/>
              <a:pPr>
                <a:defRPr/>
              </a:pPr>
              <a:t>4/5/2015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DE1396-DC08-4231-9FC6-EA9BEC1B309E}" type="slidenum">
              <a:rPr lang="en-US"/>
              <a:pPr>
                <a:defRPr/>
              </a:pPr>
              <a:t>‹#›</a:t>
            </a:fld>
            <a:endParaRPr lang="en-US"/>
          </a:p>
        </p:txBody>
      </p:sp>
    </p:spTree>
    <p:extLst>
      <p:ext uri="{BB962C8B-B14F-4D97-AF65-F5344CB8AC3E}">
        <p14:creationId xmlns:p14="http://schemas.microsoft.com/office/powerpoint/2010/main" val="351287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774853-A4EE-43A5-9A40-D432B2110784}"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81BAE6-0D8E-4556-81EF-76C908CCFB01}" type="slidenum">
              <a:rPr lang="en-US"/>
              <a:pPr>
                <a:defRPr/>
              </a:pPr>
              <a:t>‹#›</a:t>
            </a:fld>
            <a:endParaRPr lang="en-US"/>
          </a:p>
        </p:txBody>
      </p:sp>
    </p:spTree>
    <p:extLst>
      <p:ext uri="{BB962C8B-B14F-4D97-AF65-F5344CB8AC3E}">
        <p14:creationId xmlns:p14="http://schemas.microsoft.com/office/powerpoint/2010/main" val="29191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B678C6-3780-4A37-B61A-EE0F1ABFE156}"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B03BB01-023A-4504-B46D-184D30B969D4}" type="slidenum">
              <a:rPr lang="en-US"/>
              <a:pPr>
                <a:defRPr/>
              </a:pPr>
              <a:t>‹#›</a:t>
            </a:fld>
            <a:endParaRPr lang="en-US"/>
          </a:p>
        </p:txBody>
      </p:sp>
    </p:spTree>
    <p:extLst>
      <p:ext uri="{BB962C8B-B14F-4D97-AF65-F5344CB8AC3E}">
        <p14:creationId xmlns:p14="http://schemas.microsoft.com/office/powerpoint/2010/main" val="313843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533400" y="304800"/>
            <a:ext cx="80010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Texas Phoenix Palm Decline:</a:t>
            </a:r>
            <a:br>
              <a:rPr lang="en-US" altLang="en-US" sz="4000" smtClean="0"/>
            </a:br>
            <a:r>
              <a:rPr lang="en-US" altLang="en-US" sz="4000" smtClean="0"/>
              <a:t>A New Palm Phytoplasma in Florida</a:t>
            </a:r>
            <a:br>
              <a:rPr lang="en-US" altLang="en-US" sz="4000" smtClean="0"/>
            </a:br>
            <a:r>
              <a:rPr lang="en-US" altLang="en-US" sz="3200" smtClean="0"/>
              <a:t> A new palm phytoplasma in Florida</a:t>
            </a:r>
          </a:p>
        </p:txBody>
      </p:sp>
      <p:sp>
        <p:nvSpPr>
          <p:cNvPr id="14339" name="Rectangle 14"/>
          <p:cNvSpPr>
            <a:spLocks noChangeArrowheads="1"/>
          </p:cNvSpPr>
          <p:nvPr/>
        </p:nvSpPr>
        <p:spPr bwMode="auto">
          <a:xfrm>
            <a:off x="544513" y="5943600"/>
            <a:ext cx="33988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en-US" sz="900"/>
              <a:t>Photo</a:t>
            </a:r>
            <a:r>
              <a:rPr lang="en-US" altLang="en-US" sz="900"/>
              <a:t>:  Monica Elliott, University of Florida, Bugwood.org, #5475315</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752"/>
          <a:stretch/>
        </p:blipFill>
        <p:spPr>
          <a:xfrm>
            <a:off x="628135" y="1598964"/>
            <a:ext cx="7906265" cy="4329396"/>
          </a:xfrm>
          <a:prstGeom prst="roundRect">
            <a:avLst>
              <a:gd name="adj" fmla="val 8594"/>
            </a:avLst>
          </a:prstGeom>
          <a:solidFill>
            <a:srgbClr val="FFFFFF">
              <a:shade val="85000"/>
            </a:srgbClr>
          </a:solidFill>
          <a:ln w="38100">
            <a:solidFill>
              <a:schemeClr val="tx1"/>
            </a:solidFill>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Editors</a:t>
            </a:r>
          </a:p>
        </p:txBody>
      </p:sp>
      <p:sp>
        <p:nvSpPr>
          <p:cNvPr id="23555" name="Content Placeholder 2"/>
          <p:cNvSpPr>
            <a:spLocks noGrp="1"/>
          </p:cNvSpPr>
          <p:nvPr>
            <p:ph idx="1"/>
          </p:nvPr>
        </p:nvSpPr>
        <p:spPr bwMode="auto">
          <a:xfrm>
            <a:off x="457200" y="1243013"/>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mtClean="0"/>
              <a:t>Stephanie Stocks, M.S.</a:t>
            </a:r>
          </a:p>
          <a:p>
            <a:pPr marL="400050" lvl="1" indent="0" eaLnBrk="1" hangingPunct="1">
              <a:buFont typeface="Arial" charset="0"/>
              <a:buNone/>
            </a:pPr>
            <a:r>
              <a:rPr lang="en-US" altLang="en-US" smtClean="0"/>
              <a:t>Department of Entomology and Nematology, University of Florida</a:t>
            </a:r>
          </a:p>
          <a:p>
            <a:pPr marL="0" indent="0" eaLnBrk="1" hangingPunct="1">
              <a:buFontTx/>
              <a:buNone/>
            </a:pPr>
            <a:r>
              <a:rPr lang="en-US" altLang="en-US" smtClean="0">
                <a:ea typeface="Calibri" pitchFamily="34" charset="0"/>
                <a:cs typeface="Calibri" pitchFamily="34" charset="0"/>
              </a:rPr>
              <a:t>Matthew D. Smith, Ph.D. </a:t>
            </a:r>
          </a:p>
          <a:p>
            <a:pPr marL="0" indent="0" eaLnBrk="1" hangingPunct="1">
              <a:buFontTx/>
              <a:buNone/>
            </a:pPr>
            <a:r>
              <a:rPr lang="en-US" altLang="en-US" sz="2800" smtClean="0">
                <a:ea typeface="Calibri" pitchFamily="34" charset="0"/>
                <a:cs typeface="Calibri" pitchFamily="34" charset="0"/>
              </a:rPr>
              <a:t>Postdoctoral Associate, Department of Entomology and Nematology, University of Florida</a:t>
            </a:r>
          </a:p>
          <a:p>
            <a:pPr marL="0" indent="0" eaLnBrk="1" hangingPunct="1">
              <a:buFont typeface="Arial" charset="0"/>
              <a:buNone/>
            </a:pPr>
            <a:endParaRPr lang="en-US" altLang="en-US" smtClean="0"/>
          </a:p>
          <a:p>
            <a:pPr marL="0" indent="0" eaLnBrk="1" hangingPunct="1">
              <a:buFont typeface="Arial" charset="0"/>
              <a:buNone/>
            </a:pPr>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Reviewers</a:t>
            </a:r>
          </a:p>
        </p:txBody>
      </p:sp>
      <p:sp>
        <p:nvSpPr>
          <p:cNvPr id="3" name="Content Placeholder 2"/>
          <p:cNvSpPr>
            <a:spLocks noGrp="1"/>
          </p:cNvSpPr>
          <p:nvPr>
            <p:ph idx="1"/>
          </p:nvPr>
        </p:nvSpPr>
        <p:spPr>
          <a:xfrm>
            <a:off x="457200" y="1243013"/>
            <a:ext cx="8229600" cy="4525962"/>
          </a:xfrm>
        </p:spPr>
        <p:txBody>
          <a:bodyPr>
            <a:noAutofit/>
          </a:bodyPr>
          <a:lstStyle/>
          <a:p>
            <a:pPr marL="0" indent="0" eaLnBrk="1" fontAlgn="auto" hangingPunct="1">
              <a:spcAft>
                <a:spcPts val="0"/>
              </a:spcAft>
              <a:buFont typeface="Arial" pitchFamily="34" charset="0"/>
              <a:buNone/>
              <a:defRPr/>
            </a:pPr>
            <a:r>
              <a:rPr lang="en-US" sz="2400" dirty="0" smtClean="0"/>
              <a:t>Susan </a:t>
            </a:r>
            <a:r>
              <a:rPr lang="en-US" sz="2400" dirty="0" err="1" smtClean="0"/>
              <a:t>Halbert</a:t>
            </a:r>
            <a:r>
              <a:rPr lang="en-US" sz="2400" dirty="0" smtClean="0"/>
              <a:t>, </a:t>
            </a:r>
            <a:r>
              <a:rPr lang="en-US" sz="2400" dirty="0" err="1" smtClean="0"/>
              <a:t>Ph.D</a:t>
            </a:r>
            <a:endParaRPr lang="en-US" sz="2400" dirty="0"/>
          </a:p>
          <a:p>
            <a:pPr marL="0" indent="0" eaLnBrk="1" fontAlgn="auto" hangingPunct="1">
              <a:spcAft>
                <a:spcPts val="0"/>
              </a:spcAft>
              <a:buFont typeface="Arial" pitchFamily="34" charset="0"/>
              <a:buNone/>
              <a:defRPr/>
            </a:pPr>
            <a:r>
              <a:rPr lang="en-US" sz="2400" dirty="0"/>
              <a:t>	</a:t>
            </a:r>
            <a:r>
              <a:rPr lang="en-US" sz="2400" dirty="0" smtClean="0"/>
              <a:t>Florida Department of Agriculture and Consumer 	Services, Division of Plant Industry</a:t>
            </a:r>
            <a:endParaRPr lang="en-US" sz="2400" dirty="0"/>
          </a:p>
          <a:p>
            <a:pPr marL="461963" indent="-461963" eaLnBrk="1" fontAlgn="auto" hangingPunct="1">
              <a:spcAft>
                <a:spcPts val="0"/>
              </a:spcAft>
              <a:buFontTx/>
              <a:buNone/>
              <a:defRPr/>
            </a:pPr>
            <a:r>
              <a:rPr lang="en-US" sz="2400" dirty="0">
                <a:cs typeface="Calibri"/>
              </a:rPr>
              <a:t>Andrew </a:t>
            </a:r>
            <a:r>
              <a:rPr lang="en-US" sz="2400" dirty="0" err="1">
                <a:cs typeface="Calibri"/>
              </a:rPr>
              <a:t>Derksen</a:t>
            </a:r>
            <a:r>
              <a:rPr lang="en-US" sz="2400" dirty="0">
                <a:ea typeface="ＭＳ Ｐゴシック" pitchFamily="34" charset="-128"/>
                <a:cs typeface="Calibri"/>
              </a:rPr>
              <a:t>, M.S.</a:t>
            </a:r>
          </a:p>
          <a:p>
            <a:pPr marL="461963" indent="-461963" eaLnBrk="1" fontAlgn="auto" hangingPunct="1">
              <a:spcAft>
                <a:spcPts val="0"/>
              </a:spcAft>
              <a:buFont typeface="Arial" pitchFamily="34" charset="0"/>
              <a:buNone/>
              <a:defRPr/>
            </a:pPr>
            <a:r>
              <a:rPr lang="en-US" sz="2400" dirty="0">
                <a:cs typeface="Calibri"/>
              </a:rPr>
              <a:t>	</a:t>
            </a:r>
            <a:r>
              <a:rPr lang="en-US" sz="2400" dirty="0" smtClean="0">
                <a:cs typeface="Calibri"/>
              </a:rPr>
              <a:t>	Pest </a:t>
            </a:r>
            <a:r>
              <a:rPr lang="en-US" sz="2400" dirty="0">
                <a:cs typeface="Calibri"/>
              </a:rPr>
              <a:t>Survey Scientist, Florida Department of Agriculture </a:t>
            </a:r>
            <a:r>
              <a:rPr lang="en-US" sz="2400" dirty="0" smtClean="0">
                <a:cs typeface="Calibri"/>
              </a:rPr>
              <a:t>	and </a:t>
            </a:r>
            <a:r>
              <a:rPr lang="en-US" sz="2400" dirty="0">
                <a:cs typeface="Calibri"/>
              </a:rPr>
              <a:t>Consumer </a:t>
            </a:r>
            <a:r>
              <a:rPr lang="en-US" sz="2400" dirty="0" smtClean="0">
                <a:cs typeface="Calibri"/>
              </a:rPr>
              <a:t>Services</a:t>
            </a:r>
            <a:r>
              <a:rPr lang="en-US" sz="2400" dirty="0">
                <a:cs typeface="Calibri"/>
              </a:rPr>
              <a:t>, Division of Plant Industry</a:t>
            </a:r>
          </a:p>
          <a:p>
            <a:pPr marL="461963" indent="-461963" eaLnBrk="1" fontAlgn="auto" hangingPunct="1">
              <a:spcAft>
                <a:spcPts val="0"/>
              </a:spcAft>
              <a:buFontTx/>
              <a:buNone/>
              <a:defRPr/>
            </a:pPr>
            <a:r>
              <a:rPr lang="en-US" sz="2400" dirty="0" err="1">
                <a:ea typeface="ＭＳ Ｐゴシック" pitchFamily="34" charset="-128"/>
                <a:cs typeface="Calibri"/>
              </a:rPr>
              <a:t>Smriti</a:t>
            </a:r>
            <a:r>
              <a:rPr lang="en-US" sz="2400" dirty="0">
                <a:ea typeface="ＭＳ Ｐゴシック" pitchFamily="34" charset="-128"/>
                <a:cs typeface="Calibri"/>
              </a:rPr>
              <a:t> </a:t>
            </a:r>
            <a:r>
              <a:rPr lang="en-US" sz="2400" dirty="0" err="1">
                <a:ea typeface="ＭＳ Ｐゴシック" pitchFamily="34" charset="-128"/>
                <a:cs typeface="Calibri"/>
              </a:rPr>
              <a:t>Bhotika</a:t>
            </a:r>
            <a:r>
              <a:rPr lang="en-US" sz="2400" dirty="0">
                <a:ea typeface="ＭＳ Ｐゴシック" pitchFamily="34" charset="-128"/>
                <a:cs typeface="Calibri"/>
              </a:rPr>
              <a:t>, Ph.D.</a:t>
            </a:r>
          </a:p>
          <a:p>
            <a:pPr marL="461963" indent="-461963" eaLnBrk="1" fontAlgn="auto" hangingPunct="1">
              <a:spcAft>
                <a:spcPts val="0"/>
              </a:spcAft>
              <a:buFont typeface="Arial" pitchFamily="34" charset="0"/>
              <a:buNone/>
              <a:defRPr/>
            </a:pPr>
            <a:r>
              <a:rPr lang="en-US" sz="2400" dirty="0">
                <a:cs typeface="Calibri"/>
              </a:rPr>
              <a:t>	</a:t>
            </a:r>
            <a:r>
              <a:rPr lang="en-US" sz="2400" dirty="0" smtClean="0">
                <a:cs typeface="Calibri"/>
              </a:rPr>
              <a:t>	Postdoctoral </a:t>
            </a:r>
            <a:r>
              <a:rPr lang="en-US" sz="2400" dirty="0">
                <a:cs typeface="Calibri"/>
              </a:rPr>
              <a:t>Associate, Department of Entomology and </a:t>
            </a:r>
            <a:r>
              <a:rPr lang="en-US" sz="2400" dirty="0" smtClean="0">
                <a:cs typeface="Calibri"/>
              </a:rPr>
              <a:t>	Nematology</a:t>
            </a:r>
            <a:r>
              <a:rPr lang="en-US" sz="2400" dirty="0">
                <a:cs typeface="Calibri"/>
              </a:rPr>
              <a:t>, </a:t>
            </a:r>
            <a:r>
              <a:rPr lang="en-US" sz="2400" dirty="0" smtClean="0">
                <a:cs typeface="Calibri"/>
              </a:rPr>
              <a:t>University </a:t>
            </a:r>
            <a:r>
              <a:rPr lang="en-US" sz="2400" dirty="0">
                <a:cs typeface="Calibri"/>
              </a:rPr>
              <a:t>of Florida</a:t>
            </a:r>
          </a:p>
          <a:p>
            <a:pPr marL="461963" indent="-461963" eaLnBrk="1" fontAlgn="auto" hangingPunct="1">
              <a:spcAft>
                <a:spcPts val="0"/>
              </a:spcAft>
              <a:buFontTx/>
              <a:buNone/>
              <a:defRPr/>
            </a:pPr>
            <a:r>
              <a:rPr lang="en-US" sz="2400" dirty="0" smtClean="0">
                <a:ea typeface="ＭＳ Ｐゴシック" pitchFamily="34" charset="-128"/>
                <a:cs typeface="Calibri"/>
              </a:rPr>
              <a:t>Monica Elliott, </a:t>
            </a:r>
            <a:r>
              <a:rPr lang="en-US" sz="2400" dirty="0">
                <a:ea typeface="ＭＳ Ｐゴシック" pitchFamily="34" charset="-128"/>
                <a:cs typeface="Calibri"/>
              </a:rPr>
              <a:t>Ph.D.</a:t>
            </a:r>
          </a:p>
          <a:p>
            <a:pPr marL="461963" indent="-461963" eaLnBrk="1" fontAlgn="auto" hangingPunct="1">
              <a:spcAft>
                <a:spcPts val="0"/>
              </a:spcAft>
              <a:buFont typeface="Arial" pitchFamily="34" charset="0"/>
              <a:buNone/>
              <a:defRPr/>
            </a:pPr>
            <a:r>
              <a:rPr lang="en-US" sz="2400" dirty="0">
                <a:cs typeface="Calibri"/>
              </a:rPr>
              <a:t>	</a:t>
            </a:r>
            <a:r>
              <a:rPr lang="en-US" sz="2400" dirty="0" smtClean="0">
                <a:cs typeface="Calibri"/>
              </a:rPr>
              <a:t>	</a:t>
            </a:r>
            <a:r>
              <a:rPr lang="en-US" sz="2400" dirty="0" smtClean="0"/>
              <a:t>Professor of </a:t>
            </a:r>
            <a:r>
              <a:rPr lang="en-US" sz="2400" dirty="0"/>
              <a:t>Plant </a:t>
            </a:r>
            <a:r>
              <a:rPr lang="en-US" sz="2400" dirty="0" smtClean="0"/>
              <a:t>Pathology, Fort Lauderdale </a:t>
            </a:r>
            <a:r>
              <a:rPr lang="en-US" sz="2400" smtClean="0"/>
              <a:t>Research 	and </a:t>
            </a:r>
            <a:r>
              <a:rPr lang="en-US" sz="2400" dirty="0" smtClean="0"/>
              <a:t>Education Center</a:t>
            </a:r>
          </a:p>
          <a:p>
            <a:pPr marL="461963" indent="-461963" eaLnBrk="1" fontAlgn="auto" hangingPunct="1">
              <a:spcAft>
                <a:spcPts val="0"/>
              </a:spcAft>
              <a:buFont typeface="Arial" pitchFamily="34" charset="0"/>
              <a:buNone/>
              <a:defRPr/>
            </a:pP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Collaborating Agencies</a:t>
            </a:r>
          </a:p>
        </p:txBody>
      </p:sp>
      <p:sp>
        <p:nvSpPr>
          <p:cNvPr id="25603" name="Content Placeholder 5"/>
          <p:cNvSpPr>
            <a:spLocks noGrp="1"/>
          </p:cNvSpPr>
          <p:nvPr>
            <p:ph idx="1"/>
          </p:nvPr>
        </p:nvSpPr>
        <p:spPr bwMode="auto">
          <a:xfrm>
            <a:off x="457200" y="1066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U.S. Department of Agriculture Animal and Plant Health Inspection Service (USDA-APHIS) </a:t>
            </a:r>
          </a:p>
          <a:p>
            <a:pPr eaLnBrk="1" hangingPunct="1"/>
            <a:r>
              <a:rPr lang="en-US" altLang="en-US" sz="2800" smtClean="0"/>
              <a:t>Cooperative Agricultural Pest Survey Program (CAPS)</a:t>
            </a:r>
          </a:p>
          <a:p>
            <a:pPr eaLnBrk="1" hangingPunct="1"/>
            <a:r>
              <a:rPr lang="en-US" altLang="en-US" sz="2800" smtClean="0"/>
              <a:t>Florida Department of Agriculture and Consumer Services (FDACS), Division of Plant Industry</a:t>
            </a:r>
          </a:p>
          <a:p>
            <a:pPr eaLnBrk="1" hangingPunct="1"/>
            <a:r>
              <a:rPr lang="en-US" altLang="en-US" sz="2800" smtClean="0"/>
              <a:t>National Plant Diagnostic Network (NPDN) </a:t>
            </a:r>
          </a:p>
          <a:p>
            <a:pPr eaLnBrk="1" hangingPunct="1"/>
            <a:r>
              <a:rPr lang="en-US" altLang="en-US" sz="2800" smtClean="0"/>
              <a:t>Sentinel Plant Network (SPN) </a:t>
            </a:r>
          </a:p>
          <a:p>
            <a:pPr eaLnBrk="1" hangingPunct="1"/>
            <a:r>
              <a:rPr lang="en-US" altLang="en-US" sz="2800" smtClean="0"/>
              <a:t>Protect U.S. </a:t>
            </a:r>
          </a:p>
          <a:p>
            <a:pPr eaLnBrk="1" hangingPunct="1"/>
            <a:r>
              <a:rPr lang="en-US" altLang="en-US" sz="2800" smtClean="0"/>
              <a:t>University of Florida Institute of Food and Agricultural Sciences (UF-IFAS) </a:t>
            </a:r>
            <a:endParaRPr lang="en-US" altLang="en-US" sz="2800" smtClean="0">
              <a:ea typeface="Calibri" pitchFamily="34" charset="0"/>
              <a:cs typeface="Calibri" pitchFamily="34" charset="0"/>
            </a:endParaRPr>
          </a:p>
          <a:p>
            <a:pPr eaLnBrk="1" hangingPunct="1">
              <a:buFontTx/>
              <a:buNone/>
            </a:pPr>
            <a:endParaRPr lang="en-US" altLang="en-US" smtClean="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MS PGothic" pitchFamily="34" charset="-128"/>
              </a:rPr>
              <a:t>Educational Disclaimer and Citation</a:t>
            </a:r>
          </a:p>
        </p:txBody>
      </p:sp>
      <p:sp>
        <p:nvSpPr>
          <p:cNvPr id="26627"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ea typeface="MS PGothic" pitchFamily="34" charset="-128"/>
              </a:rPr>
              <a:t>This presentation can be used for educational purposes for NON-PROFIT workshops, trainings, etc.</a:t>
            </a:r>
          </a:p>
          <a:p>
            <a:pPr eaLnBrk="1" hangingPunct="1">
              <a:spcBef>
                <a:spcPct val="20000"/>
              </a:spcBef>
              <a:buFont typeface="Arial" charset="0"/>
              <a:buChar char="•"/>
            </a:pPr>
            <a:endParaRPr lang="en-US" altLang="en-US" sz="2800">
              <a:ea typeface="MS PGothic" pitchFamily="34" charset="-128"/>
            </a:endParaRPr>
          </a:p>
          <a:p>
            <a:pPr eaLnBrk="1" hangingPunct="1">
              <a:spcBef>
                <a:spcPct val="20000"/>
              </a:spcBef>
              <a:buFont typeface="Arial" charset="0"/>
              <a:buChar char="•"/>
            </a:pPr>
            <a:r>
              <a:rPr lang="en-US" altLang="en-US" sz="2800">
                <a:ea typeface="MS PGothic" pitchFamily="34" charset="-128"/>
              </a:rPr>
              <a:t>Citation:</a:t>
            </a:r>
          </a:p>
          <a:p>
            <a:pPr lvl="1" eaLnBrk="1" hangingPunct="1">
              <a:spcBef>
                <a:spcPct val="20000"/>
              </a:spcBef>
              <a:buFont typeface="Arial" charset="0"/>
              <a:buChar char="–"/>
            </a:pPr>
            <a:r>
              <a:rPr lang="en-US" altLang="en-US" sz="2800">
                <a:ea typeface="MS PGothic" pitchFamily="34" charset="-128"/>
                <a:cs typeface="Calibri" pitchFamily="34" charset="0"/>
              </a:rPr>
              <a:t>Harrison, N., Ph.D., Shin, K., M.S., </a:t>
            </a:r>
            <a:r>
              <a:rPr lang="en-US" altLang="en-US" sz="2800">
                <a:ea typeface="MS PGothic" pitchFamily="34" charset="-128"/>
              </a:rPr>
              <a:t>2014. </a:t>
            </a:r>
            <a:r>
              <a:rPr lang="en-US" altLang="en-US" sz="2800"/>
              <a:t>Texas Phoenix Palm Decline: A New Palm Phytoplasma in Florida, </a:t>
            </a:r>
            <a:r>
              <a:rPr lang="en-US" altLang="en-US" sz="2800">
                <a:ea typeface="MS PGothic" pitchFamily="34" charset="-128"/>
              </a:rPr>
              <a:t>June 2014.</a:t>
            </a:r>
          </a:p>
          <a:p>
            <a:pPr lvl="1" eaLnBrk="1" hangingPunct="1">
              <a:spcBef>
                <a:spcPct val="20000"/>
              </a:spcBef>
              <a:buFont typeface="Arial" charset="0"/>
              <a:buNone/>
            </a:pPr>
            <a:endParaRPr lang="en-US" altLang="en-US" sz="2800">
              <a:ea typeface="MS PGothic" pitchFamily="34" charset="-128"/>
            </a:endParaRPr>
          </a:p>
          <a:p>
            <a:pPr eaLnBrk="1" hangingPunct="1">
              <a:spcBef>
                <a:spcPct val="20000"/>
              </a:spcBef>
              <a:buFont typeface="Arial" charset="0"/>
              <a:buNone/>
            </a:pPr>
            <a:endParaRPr lang="en-US" altLang="en-US" sz="3200">
              <a:ea typeface="MS PGothic"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3" name="Content Placeholder 2"/>
          <p:cNvSpPr>
            <a:spLocks noGrp="1"/>
          </p:cNvSpPr>
          <p:nvPr>
            <p:ph idx="1"/>
          </p:nvPr>
        </p:nvSpPr>
        <p:spPr>
          <a:xfrm>
            <a:off x="304800" y="1143000"/>
            <a:ext cx="8534400" cy="5486400"/>
          </a:xfrm>
        </p:spPr>
        <p:txBody>
          <a:bodyPr>
            <a:noAutofit/>
          </a:bodyPr>
          <a:lstStyle/>
          <a:p>
            <a:pPr eaLnBrk="1" fontAlgn="auto" hangingPunct="1">
              <a:spcAft>
                <a:spcPts val="0"/>
              </a:spcAft>
              <a:buFont typeface="Arial" pitchFamily="34" charset="0"/>
              <a:buChar char="•"/>
              <a:defRPr/>
            </a:pPr>
            <a:r>
              <a:rPr lang="en-US" sz="1800" dirty="0" err="1" smtClean="0"/>
              <a:t>Halbert</a:t>
            </a:r>
            <a:r>
              <a:rPr lang="en-US" sz="1800" dirty="0"/>
              <a:t>. S. 2008. Pest Alert: Texas Phoenix Palm Decline. Florida Department of Agriculture and Consumer Sciences, Division of Plant </a:t>
            </a:r>
            <a:r>
              <a:rPr lang="en-US" sz="1800" dirty="0" smtClean="0"/>
              <a:t>Industry. Accessed 11-22-13</a:t>
            </a:r>
          </a:p>
          <a:p>
            <a:pPr lvl="1" eaLnBrk="1" fontAlgn="auto" hangingPunct="1">
              <a:spcAft>
                <a:spcPts val="0"/>
              </a:spcAft>
              <a:buFont typeface="Arial" pitchFamily="34" charset="0"/>
              <a:buChar char="–"/>
              <a:defRPr/>
            </a:pPr>
            <a:r>
              <a:rPr lang="en-US" sz="1400" dirty="0" smtClean="0"/>
              <a:t>http</a:t>
            </a:r>
            <a:r>
              <a:rPr lang="en-US" sz="1400" dirty="0"/>
              <a:t>://</a:t>
            </a:r>
            <a:r>
              <a:rPr lang="en-US" sz="1400" dirty="0" smtClean="0"/>
              <a:t>www.freshfromflorida.com/Divisions-Offices/Plant-Industry/Plant-Industry-Publications/Pest-	Alerts/Pest-Alerts-Texas-Phoenix-Palm-Decline</a:t>
            </a:r>
            <a:endParaRPr lang="en-US" sz="1400" dirty="0"/>
          </a:p>
          <a:p>
            <a:pPr eaLnBrk="1" fontAlgn="auto" hangingPunct="1">
              <a:spcAft>
                <a:spcPts val="0"/>
              </a:spcAft>
              <a:buFont typeface="Arial" pitchFamily="34" charset="0"/>
              <a:buChar char="•"/>
              <a:defRPr/>
            </a:pPr>
            <a:r>
              <a:rPr lang="en-US" sz="1800" dirty="0" err="1" smtClean="0"/>
              <a:t>Halbert</a:t>
            </a:r>
            <a:r>
              <a:rPr lang="en-US" sz="1800" dirty="0"/>
              <a:t>, S.E., B. </a:t>
            </a:r>
            <a:r>
              <a:rPr lang="en-US" sz="1800" dirty="0" err="1"/>
              <a:t>Bextine</a:t>
            </a:r>
            <a:r>
              <a:rPr lang="en-US" sz="1800" dirty="0"/>
              <a:t>, S.B. Youngblood, and A.A. Dickens. 2013. Texas phoenix palm decline and potential vectors. APS and MSA joint meeting. </a:t>
            </a:r>
            <a:r>
              <a:rPr lang="en-US" sz="1800" dirty="0" smtClean="0"/>
              <a:t>68-S. Accessed 11-23-13</a:t>
            </a:r>
          </a:p>
          <a:p>
            <a:pPr lvl="1" eaLnBrk="1" fontAlgn="auto" hangingPunct="1">
              <a:spcAft>
                <a:spcPts val="0"/>
              </a:spcAft>
              <a:buFont typeface="Arial" pitchFamily="34" charset="0"/>
              <a:buChar char="–"/>
              <a:defRPr/>
            </a:pPr>
            <a:r>
              <a:rPr lang="en-US" sz="1400" dirty="0" smtClean="0"/>
              <a:t>http</a:t>
            </a:r>
            <a:r>
              <a:rPr lang="en-US" sz="1400" dirty="0"/>
              <a:t>://www.apsnet.org/meetings/Documents/2013_Meeting_Abstracts/aps2013abS68.htm</a:t>
            </a:r>
          </a:p>
          <a:p>
            <a:pPr eaLnBrk="1" fontAlgn="auto" hangingPunct="1">
              <a:spcAft>
                <a:spcPts val="0"/>
              </a:spcAft>
              <a:buFont typeface="Arial" pitchFamily="34" charset="0"/>
              <a:buChar char="•"/>
              <a:defRPr/>
            </a:pPr>
            <a:r>
              <a:rPr lang="en-US" sz="1800" dirty="0" err="1"/>
              <a:t>Halbert</a:t>
            </a:r>
            <a:r>
              <a:rPr lang="en-US" sz="1800" dirty="0"/>
              <a:t>, S.E., Wilson, S.W., </a:t>
            </a:r>
            <a:r>
              <a:rPr lang="en-US" sz="1800" dirty="0" err="1"/>
              <a:t>Bextine</a:t>
            </a:r>
            <a:r>
              <a:rPr lang="en-US" sz="1800" dirty="0"/>
              <a:t>, B., and Youngblood, S.B. 2014. Potential </a:t>
            </a:r>
            <a:r>
              <a:rPr lang="en-US" sz="1800" dirty="0" err="1"/>
              <a:t>planthopper</a:t>
            </a:r>
            <a:r>
              <a:rPr lang="en-US" sz="1800" dirty="0"/>
              <a:t> vectors of palm </a:t>
            </a:r>
            <a:r>
              <a:rPr lang="en-US" sz="1800" dirty="0" err="1"/>
              <a:t>phytoplasmas</a:t>
            </a:r>
            <a:r>
              <a:rPr lang="en-US" sz="1800" dirty="0"/>
              <a:t> in Florida with a description of a new species of the genus </a:t>
            </a:r>
            <a:r>
              <a:rPr lang="en-US" sz="1800" i="1" dirty="0" err="1"/>
              <a:t>Omolicna</a:t>
            </a:r>
            <a:r>
              <a:rPr lang="en-US" sz="1800" dirty="0"/>
              <a:t> (Hemiptera: </a:t>
            </a:r>
            <a:r>
              <a:rPr lang="en-US" sz="1800" dirty="0" err="1"/>
              <a:t>Fulgoroidea</a:t>
            </a:r>
            <a:r>
              <a:rPr lang="en-US" sz="1800" dirty="0"/>
              <a:t>). Florida Entomologist (in press</a:t>
            </a:r>
            <a:r>
              <a:rPr lang="en-US" sz="1800" dirty="0" smtClean="0"/>
              <a:t>).</a:t>
            </a:r>
          </a:p>
          <a:p>
            <a:pPr eaLnBrk="1" fontAlgn="auto" hangingPunct="1">
              <a:spcAft>
                <a:spcPts val="0"/>
              </a:spcAft>
              <a:buFont typeface="Arial" pitchFamily="34" charset="0"/>
              <a:buChar char="•"/>
              <a:defRPr/>
            </a:pPr>
            <a:r>
              <a:rPr lang="en-US" sz="1800" dirty="0"/>
              <a:t>Harrison, N. A., E. E. </a:t>
            </a:r>
            <a:r>
              <a:rPr lang="en-US" sz="1800" dirty="0" err="1"/>
              <a:t>Helmick</a:t>
            </a:r>
            <a:r>
              <a:rPr lang="en-US" sz="1800" dirty="0"/>
              <a:t>, M. L. Elliott. 2008. Lethal yellowing-type diseases of palms associated with </a:t>
            </a:r>
            <a:r>
              <a:rPr lang="en-US" sz="1800" dirty="0" err="1"/>
              <a:t>phytoplasmas</a:t>
            </a:r>
            <a:r>
              <a:rPr lang="en-US" sz="1800" dirty="0"/>
              <a:t> newly identified in Florida, USA. Annals of Applied Biology 153:85-94.</a:t>
            </a:r>
          </a:p>
          <a:p>
            <a:pPr eaLnBrk="1" fontAlgn="auto" hangingPunct="1">
              <a:spcAft>
                <a:spcPts val="0"/>
              </a:spcAft>
              <a:buFont typeface="Arial" pitchFamily="34" charset="0"/>
              <a:buChar char="•"/>
              <a:defRPr/>
            </a:pPr>
            <a:r>
              <a:rPr lang="en-US" sz="1800" dirty="0"/>
              <a:t>Harrison, N. A., E. E. </a:t>
            </a:r>
            <a:r>
              <a:rPr lang="en-US" sz="1800" dirty="0" err="1"/>
              <a:t>Helmick</a:t>
            </a:r>
            <a:r>
              <a:rPr lang="en-US" sz="1800" dirty="0"/>
              <a:t>, M. L. Elliott. 2008. Lethal yellowing-type diseases of palms associated with </a:t>
            </a:r>
            <a:r>
              <a:rPr lang="en-US" sz="1800" dirty="0" err="1"/>
              <a:t>phytoplasmas</a:t>
            </a:r>
            <a:r>
              <a:rPr lang="en-US" sz="1800" dirty="0"/>
              <a:t> newly identified in Florida, USA. Annals of Applied Biology 153:85-94.</a:t>
            </a:r>
          </a:p>
          <a:p>
            <a:pPr marL="0" indent="0" eaLnBrk="1" fontAlgn="auto" hangingPunct="1">
              <a:spcAft>
                <a:spcPts val="0"/>
              </a:spcAft>
              <a:buFont typeface="Arial" pitchFamily="34" charset="0"/>
              <a:buNone/>
              <a:defRPr/>
            </a:pP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28675" name="Content Placeholder 2"/>
          <p:cNvSpPr>
            <a:spLocks noGrp="1"/>
          </p:cNvSpPr>
          <p:nvPr>
            <p:ph idx="1"/>
          </p:nvPr>
        </p:nvSpPr>
        <p:spPr bwMode="auto">
          <a:xfrm>
            <a:off x="304800" y="1371600"/>
            <a:ext cx="8686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Harrison, N. A., E. E. Helmick, M. L. Elliott. 2009. First report of a phytoplasma-associated lethal decline of </a:t>
            </a:r>
            <a:r>
              <a:rPr lang="en-US" altLang="en-US" sz="1800" i="1" smtClean="0"/>
              <a:t>Sabal palmetto</a:t>
            </a:r>
            <a:r>
              <a:rPr lang="en-US" altLang="en-US" sz="1800" smtClean="0"/>
              <a:t> in Florida, USA. Plant Pathology 58:792.</a:t>
            </a:r>
          </a:p>
          <a:p>
            <a:pPr eaLnBrk="1" hangingPunct="1"/>
            <a:r>
              <a:rPr lang="en-US" altLang="en-US" sz="1800" smtClean="0"/>
              <a:t>Harrison, N.A., M. Womack, and M.L. Carpio. 2002. Detection and characterization of a lethal yellowing (16SrIV) group phytoplasma in Canary island date palms affected by lethal decline in Texas. Plant Disease 86(6): 676-681.  Accessed 12/5/2013 - 	</a:t>
            </a:r>
          </a:p>
          <a:p>
            <a:pPr lvl="1" eaLnBrk="1" hangingPunct="1"/>
            <a:r>
              <a:rPr lang="en-US" altLang="en-US" sz="1400" smtClean="0"/>
              <a:t>	http://apsjournals.apsnet.org/doi/abs/10.1094/PDIS.2002.86.6.676</a:t>
            </a:r>
          </a:p>
          <a:p>
            <a:pPr eaLnBrk="1" hangingPunct="1"/>
            <a:r>
              <a:rPr lang="en-US" altLang="en-US" sz="1800" smtClean="0"/>
              <a:t>Harrison, N. and M. Elliott.  2007.  Revised 2013.  Texas Phoenix Palm Decline. University of Florida, Institute of Food and Agricultural Sciences. Accessed 10-21-13</a:t>
            </a:r>
          </a:p>
          <a:p>
            <a:pPr lvl="1" eaLnBrk="1" hangingPunct="1"/>
            <a:r>
              <a:rPr lang="en-US" altLang="en-US" sz="1400" smtClean="0"/>
              <a:t>http://edis.ifas.ufl.edu/pp163</a:t>
            </a:r>
          </a:p>
          <a:p>
            <a:pPr eaLnBrk="1" hangingPunct="1"/>
            <a:r>
              <a:rPr lang="en-US" altLang="en-US" sz="1800" smtClean="0"/>
              <a:t>Jeyaprakash, A. B. D. Sutton, S. E. Halbert and T. S. Schubert. 2011. High-fidelity PCR facilitates detection and identification of a Texas Phoenix palm phytoplasma strain from pigmy date palm, </a:t>
            </a:r>
            <a:r>
              <a:rPr lang="en-US" altLang="en-US" sz="1800" i="1" smtClean="0"/>
              <a:t>Phoenix roebelenii</a:t>
            </a:r>
            <a:r>
              <a:rPr lang="en-US" altLang="en-US" sz="1800" smtClean="0"/>
              <a:t> in Florida. Plant Disease 95: 1475. Accessed 7-19-2013</a:t>
            </a:r>
            <a:endParaRPr lang="en-US" altLang="en-US" sz="1800" u="sng" smtClean="0"/>
          </a:p>
          <a:p>
            <a:pPr lvl="1" eaLnBrk="1" hangingPunct="1"/>
            <a:r>
              <a:rPr lang="en-US" altLang="en-US" sz="1400" smtClean="0"/>
              <a:t>http://www.apsnet.org/publications/plantdisease/2011/November/Pages/	95_11_1475.1.aspx</a:t>
            </a:r>
            <a:endParaRPr lang="en-US" altLang="en-US" sz="1800" smtClean="0"/>
          </a:p>
          <a:p>
            <a:pPr eaLnBrk="1" hangingPunct="1"/>
            <a:endParaRPr lang="en-US" altLang="en-US" sz="1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29699" name="Content Placeholder 2"/>
          <p:cNvSpPr>
            <a:spLocks noGrp="1"/>
          </p:cNvSpPr>
          <p:nvPr>
            <p:ph idx="1"/>
          </p:nvPr>
        </p:nvSpPr>
        <p:spPr bwMode="auto">
          <a:xfrm>
            <a:off x="304800" y="1371600"/>
            <a:ext cx="8686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7100" eaLnBrk="1" hangingPunct="1"/>
            <a:r>
              <a:rPr lang="en-US" altLang="en-US" sz="1800" smtClean="0"/>
              <a:t>Lucid Key.  A resource for pests and diseases of cultivated palms, symptoms of diseases and disorders - Texas Phoenix Palm Decline.  Accessed 11-22-13</a:t>
            </a:r>
          </a:p>
          <a:p>
            <a:pPr lvl="1" defTabSz="927100" eaLnBrk="1" hangingPunct="1"/>
            <a:r>
              <a:rPr lang="en-US" altLang="en-US" sz="1400" smtClean="0"/>
              <a:t>http://itp.lucidcentral.org/id/palms/symptoms/Texas_Phoenix_Palm_Decline.htm</a:t>
            </a:r>
          </a:p>
          <a:p>
            <a:pPr defTabSz="927100" eaLnBrk="1" hangingPunct="1"/>
            <a:r>
              <a:rPr lang="en-US" altLang="en-US" sz="1800" smtClean="0"/>
              <a:t>Oropeza, C., I. Cordova, M. Narvaez, and N. Harrison.  Palm Trunk Sampling for DNA Extraction and Phytoplasma Detection.</a:t>
            </a:r>
          </a:p>
          <a:p>
            <a:pPr lvl="1" defTabSz="927100" eaLnBrk="1" hangingPunct="1"/>
            <a:r>
              <a:rPr lang="en-US" altLang="en-US" sz="1400" smtClean="0"/>
              <a:t>http://flrec.ifas.ufl.edu/pdfs/LY-TPPD-Trunk-Sampling.pdf</a:t>
            </a:r>
          </a:p>
          <a:p>
            <a:pPr defTabSz="927100" eaLnBrk="1" hangingPunct="1">
              <a:spcBef>
                <a:spcPct val="0"/>
              </a:spcBef>
            </a:pPr>
            <a:r>
              <a:rPr lang="en-US" altLang="en-US" sz="1800" smtClean="0"/>
              <a:t>Ong, K and S. McBride.  2009.  Palm diseases Caused by Phytoplasmas in Texas. AgriLife Extension, Texas A&amp; M system.  Accessed 1-21-14</a:t>
            </a:r>
          </a:p>
          <a:p>
            <a:pPr lvl="1" defTabSz="927100" eaLnBrk="1" hangingPunct="1">
              <a:spcBef>
                <a:spcPct val="0"/>
              </a:spcBef>
            </a:pPr>
            <a:r>
              <a:rPr lang="en-US" altLang="en-US" sz="1400" smtClean="0"/>
              <a:t>http://www.npdn.org/webfm_send/1065</a:t>
            </a:r>
          </a:p>
          <a:p>
            <a:pPr defTabSz="927100" eaLnBrk="1" hangingPunct="1"/>
            <a:r>
              <a:rPr lang="en-US" altLang="en-US" sz="1800" smtClean="0"/>
              <a:t>Texas Department of Agriculture.  Texas Phoenix Palm Decline. Accessed 10-21-13</a:t>
            </a:r>
          </a:p>
          <a:p>
            <a:pPr lvl="1" defTabSz="927100" eaLnBrk="1" hangingPunct="1"/>
            <a:r>
              <a:rPr lang="en-US" altLang="en-US" sz="1400" smtClean="0"/>
              <a:t>http://www.texasagriculture.gov/RegulatoryPrograms/PlantQuality/PestandDiseaseAlerts/DatePalmLethalDecline.aspx</a:t>
            </a:r>
          </a:p>
          <a:p>
            <a:pPr defTabSz="927100" eaLnBrk="1" hangingPunct="1"/>
            <a:endParaRPr lang="en-US" alt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915988" y="1371600"/>
            <a:ext cx="5195887" cy="4549775"/>
            <a:chOff x="922381" y="1371600"/>
            <a:chExt cx="5195946" cy="4549564"/>
          </a:xfrm>
        </p:grpSpPr>
        <p:pic>
          <p:nvPicPr>
            <p:cNvPr id="14339" name="Picture 4" descr="Dead Canary at Ellenton Mall - Troutman"/>
            <p:cNvPicPr>
              <a:picLocks noChangeAspect="1" noChangeArrowheads="1"/>
            </p:cNvPicPr>
            <p:nvPr/>
          </p:nvPicPr>
          <p:blipFill rotWithShape="1">
            <a:blip r:embed="rId3" cstate="screen"/>
            <a:srcRect t="2895" b="7130"/>
            <a:stretch/>
          </p:blipFill>
          <p:spPr bwMode="auto">
            <a:xfrm>
              <a:off x="922381" y="1371600"/>
              <a:ext cx="3200400" cy="4113641"/>
            </a:xfrm>
            <a:prstGeom prst="roundRect">
              <a:avLst/>
            </a:prstGeom>
            <a:noFill/>
            <a:ln w="38100" cmpd="sng">
              <a:solidFill>
                <a:srgbClr val="000000"/>
              </a:solidFill>
              <a:miter lim="800000"/>
              <a:headEnd/>
              <a:tailEnd/>
            </a:ln>
          </p:spPr>
        </p:pic>
        <p:sp>
          <p:nvSpPr>
            <p:cNvPr id="15367" name="Rectangle 7"/>
            <p:cNvSpPr>
              <a:spLocks noChangeArrowheads="1"/>
            </p:cNvSpPr>
            <p:nvPr/>
          </p:nvSpPr>
          <p:spPr bwMode="auto">
            <a:xfrm>
              <a:off x="3277869" y="5582610"/>
              <a:ext cx="28404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i="1"/>
                <a:t>Phoenix sp. </a:t>
              </a:r>
              <a:r>
                <a:rPr lang="en-US" altLang="en-US" sz="1600"/>
                <a:t>decline due to TPPD</a:t>
              </a:r>
            </a:p>
          </p:txBody>
        </p:sp>
      </p:grpSp>
      <p:pic>
        <p:nvPicPr>
          <p:cNvPr id="14338" name="Picture 5" descr="Tampa Airport - Sample WP_2"/>
          <p:cNvPicPr>
            <a:picLocks noChangeAspect="1" noChangeArrowheads="1"/>
          </p:cNvPicPr>
          <p:nvPr/>
        </p:nvPicPr>
        <p:blipFill rotWithShape="1">
          <a:blip r:embed="rId4" cstate="screen"/>
          <a:srcRect t="7921" b="6711"/>
          <a:stretch/>
        </p:blipFill>
        <p:spPr bwMode="auto">
          <a:xfrm>
            <a:off x="5033218" y="1371601"/>
            <a:ext cx="3194373" cy="4113641"/>
          </a:xfrm>
          <a:prstGeom prst="roundRect">
            <a:avLst/>
          </a:prstGeom>
          <a:noFill/>
          <a:ln w="38100" cmpd="sng">
            <a:solidFill>
              <a:srgbClr val="000000"/>
            </a:solidFill>
            <a:miter lim="800000"/>
            <a:headEnd/>
            <a:tailEnd/>
          </a:ln>
        </p:spPr>
      </p:pic>
      <p:sp>
        <p:nvSpPr>
          <p:cNvPr id="15364" name="TextBox 2"/>
          <p:cNvSpPr txBox="1">
            <a:spLocks noChangeArrowheads="1"/>
          </p:cNvSpPr>
          <p:nvPr/>
        </p:nvSpPr>
        <p:spPr bwMode="auto">
          <a:xfrm>
            <a:off x="990600" y="130175"/>
            <a:ext cx="7402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4000"/>
              <a:t>Texas Phoenix Palm Decline (TPPD)</a:t>
            </a:r>
          </a:p>
        </p:txBody>
      </p:sp>
      <p:sp>
        <p:nvSpPr>
          <p:cNvPr id="15365" name="Rectangle 14"/>
          <p:cNvSpPr>
            <a:spLocks noChangeArrowheads="1"/>
          </p:cNvSpPr>
          <p:nvPr/>
        </p:nvSpPr>
        <p:spPr bwMode="auto">
          <a:xfrm>
            <a:off x="309563" y="5943600"/>
            <a:ext cx="2097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en-US" sz="900"/>
              <a:t>Photo</a:t>
            </a:r>
            <a:r>
              <a:rPr lang="en-US" altLang="en-US" sz="900"/>
              <a:t>s</a:t>
            </a:r>
            <a:r>
              <a:rPr lang="hu-HU" altLang="en-US" sz="900"/>
              <a:t>:</a:t>
            </a:r>
            <a:r>
              <a:rPr lang="en-US" altLang="en-US" sz="900"/>
              <a:t> N. Harrison, University of Florida</a:t>
            </a:r>
          </a:p>
          <a:p>
            <a:pPr eaLnBrk="1" hangingPunct="1"/>
            <a:endParaRPr lang="en-US" altLang="en-US" sz="9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193800" y="14288"/>
            <a:ext cx="6756400" cy="823912"/>
          </a:xfrm>
          <a:prstGeom prst="rect">
            <a:avLst/>
          </a:prstGeom>
        </p:spPr>
        <p:txBody>
          <a:bodyPr/>
          <a:lstStyle/>
          <a:p>
            <a:pPr algn="ctr" fontAlgn="auto">
              <a:spcAft>
                <a:spcPts val="0"/>
              </a:spcAft>
              <a:defRPr/>
            </a:pPr>
            <a:r>
              <a:rPr lang="en-US" sz="4000" dirty="0">
                <a:latin typeface="+mj-lt"/>
                <a:ea typeface="+mj-ea"/>
                <a:cs typeface="+mj-cs"/>
              </a:rPr>
              <a:t>Distribution in Florida </a:t>
            </a:r>
          </a:p>
        </p:txBody>
      </p:sp>
      <p:sp>
        <p:nvSpPr>
          <p:cNvPr id="16387" name="TextBox 3"/>
          <p:cNvSpPr txBox="1">
            <a:spLocks noChangeArrowheads="1"/>
          </p:cNvSpPr>
          <p:nvPr/>
        </p:nvSpPr>
        <p:spPr bwMode="auto">
          <a:xfrm>
            <a:off x="342900" y="5791200"/>
            <a:ext cx="5295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ea typeface="MS PGothic" pitchFamily="34" charset="-128"/>
                <a:cs typeface="Calibri" pitchFamily="34" charset="0"/>
              </a:rPr>
              <a:t>Map courtesy of  N. Harrison, University of Florida and FDACS-DPI.</a:t>
            </a:r>
          </a:p>
        </p:txBody>
      </p:sp>
      <p:sp>
        <p:nvSpPr>
          <p:cNvPr id="16388" name="Rectangle 92"/>
          <p:cNvSpPr>
            <a:spLocks noChangeArrowheads="1"/>
          </p:cNvSpPr>
          <p:nvPr/>
        </p:nvSpPr>
        <p:spPr bwMode="auto">
          <a:xfrm>
            <a:off x="1346200" y="5257800"/>
            <a:ext cx="1425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solidFill>
                  <a:srgbClr val="080909"/>
                </a:solidFill>
              </a:rPr>
              <a:t>Disease detected</a:t>
            </a:r>
            <a:endParaRPr lang="en-US" altLang="en-US">
              <a:latin typeface="Arial" charset="0"/>
            </a:endParaRPr>
          </a:p>
        </p:txBody>
      </p:sp>
      <p:sp>
        <p:nvSpPr>
          <p:cNvPr id="16389" name="Freeform 102"/>
          <p:cNvSpPr>
            <a:spLocks/>
          </p:cNvSpPr>
          <p:nvPr/>
        </p:nvSpPr>
        <p:spPr bwMode="auto">
          <a:xfrm>
            <a:off x="1098550" y="5318125"/>
            <a:ext cx="128588" cy="127000"/>
          </a:xfrm>
          <a:custGeom>
            <a:avLst/>
            <a:gdLst>
              <a:gd name="T0" fmla="*/ 0 w 120"/>
              <a:gd name="T1" fmla="*/ 0 h 120"/>
              <a:gd name="T2" fmla="*/ 0 w 120"/>
              <a:gd name="T3" fmla="*/ 0 h 120"/>
              <a:gd name="T4" fmla="*/ 137789543 w 120"/>
              <a:gd name="T5" fmla="*/ 0 h 120"/>
              <a:gd name="T6" fmla="*/ 137789543 w 120"/>
              <a:gd name="T7" fmla="*/ 134408333 h 120"/>
              <a:gd name="T8" fmla="*/ 0 w 120"/>
              <a:gd name="T9" fmla="*/ 134408333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solidFill>
            <a:srgbClr val="EC1D24"/>
          </a:solidFill>
          <a:ln w="0">
            <a:solidFill>
              <a:srgbClr val="000000"/>
            </a:solidFill>
            <a:prstDash val="solid"/>
            <a:round/>
            <a:headEnd/>
            <a:tailEnd/>
          </a:ln>
        </p:spPr>
        <p:txBody>
          <a:bodyPr/>
          <a:lstStyle/>
          <a:p>
            <a:endParaRPr lang="en-US"/>
          </a:p>
        </p:txBody>
      </p:sp>
      <p:pic>
        <p:nvPicPr>
          <p:cNvPr id="163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90600"/>
            <a:ext cx="513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work photos-3"/>
          <p:cNvPicPr>
            <a:picLocks noChangeAspect="1" noChangeArrowheads="1"/>
          </p:cNvPicPr>
          <p:nvPr/>
        </p:nvPicPr>
        <p:blipFill rotWithShape="1">
          <a:blip r:embed="rId3" cstate="screen"/>
          <a:srcRect l="28247" r="39875" b="4167"/>
          <a:stretch/>
        </p:blipFill>
        <p:spPr bwMode="auto">
          <a:xfrm>
            <a:off x="2514600" y="1172128"/>
            <a:ext cx="1829043" cy="4123944"/>
          </a:xfrm>
          <a:prstGeom prst="roundRect">
            <a:avLst/>
          </a:prstGeom>
          <a:noFill/>
          <a:ln w="38100" cmpd="sng">
            <a:solidFill>
              <a:srgbClr val="000000"/>
            </a:solidFill>
            <a:miter lim="800000"/>
            <a:headEnd/>
            <a:tailEnd/>
          </a:ln>
        </p:spPr>
      </p:pic>
      <p:sp>
        <p:nvSpPr>
          <p:cNvPr id="17411" name="Rectangle 5"/>
          <p:cNvSpPr>
            <a:spLocks noChangeArrowheads="1"/>
          </p:cNvSpPr>
          <p:nvPr/>
        </p:nvSpPr>
        <p:spPr bwMode="auto">
          <a:xfrm>
            <a:off x="2544763" y="5357813"/>
            <a:ext cx="1770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i="1"/>
              <a:t>Phoenix dactylifera</a:t>
            </a:r>
            <a:endParaRPr lang="en-US" altLang="en-US" sz="1600"/>
          </a:p>
        </p:txBody>
      </p:sp>
      <p:pic>
        <p:nvPicPr>
          <p:cNvPr id="14" name="Picture 4" descr="Sabal decline-1"/>
          <p:cNvPicPr>
            <a:picLocks noChangeAspect="1" noChangeArrowheads="1"/>
          </p:cNvPicPr>
          <p:nvPr/>
        </p:nvPicPr>
        <p:blipFill rotWithShape="1">
          <a:blip r:embed="rId4" cstate="screen"/>
          <a:srcRect l="17438" t="13832" r="27615" b="4048"/>
          <a:stretch/>
        </p:blipFill>
        <p:spPr bwMode="auto">
          <a:xfrm>
            <a:off x="6934200" y="1152704"/>
            <a:ext cx="2068287" cy="4123944"/>
          </a:xfrm>
          <a:prstGeom prst="roundRect">
            <a:avLst/>
          </a:prstGeom>
          <a:noFill/>
          <a:ln w="38100" cmpd="sng">
            <a:solidFill>
              <a:srgbClr val="000000"/>
            </a:solidFill>
            <a:miter lim="800000"/>
            <a:headEnd/>
            <a:tailEnd/>
          </a:ln>
        </p:spPr>
      </p:pic>
      <p:sp>
        <p:nvSpPr>
          <p:cNvPr id="17413" name="Rectangle 5"/>
          <p:cNvSpPr>
            <a:spLocks noChangeArrowheads="1"/>
          </p:cNvSpPr>
          <p:nvPr/>
        </p:nvSpPr>
        <p:spPr bwMode="auto">
          <a:xfrm>
            <a:off x="7246938" y="5357813"/>
            <a:ext cx="1443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i="1"/>
              <a:t>Sabal palmetto</a:t>
            </a:r>
            <a:endParaRPr lang="en-US" altLang="en-US" sz="1600"/>
          </a:p>
        </p:txBody>
      </p:sp>
      <p:sp>
        <p:nvSpPr>
          <p:cNvPr id="17414" name="Title 1"/>
          <p:cNvSpPr txBox="1">
            <a:spLocks/>
          </p:cNvSpPr>
          <p:nvPr/>
        </p:nvSpPr>
        <p:spPr bwMode="auto">
          <a:xfrm>
            <a:off x="457200" y="762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000"/>
              <a:t>Host Plants</a:t>
            </a:r>
          </a:p>
        </p:txBody>
      </p:sp>
      <p:sp>
        <p:nvSpPr>
          <p:cNvPr id="17415" name="Rectangle 14"/>
          <p:cNvSpPr>
            <a:spLocks noChangeArrowheads="1"/>
          </p:cNvSpPr>
          <p:nvPr/>
        </p:nvSpPr>
        <p:spPr bwMode="auto">
          <a:xfrm>
            <a:off x="287338" y="5943600"/>
            <a:ext cx="2754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en-US" sz="900"/>
              <a:t>Photo</a:t>
            </a:r>
            <a:r>
              <a:rPr lang="en-US" altLang="en-US" sz="900"/>
              <a:t>s</a:t>
            </a:r>
            <a:r>
              <a:rPr lang="hu-HU" altLang="en-US" sz="900"/>
              <a:t>:</a:t>
            </a:r>
            <a:r>
              <a:rPr lang="en-US" altLang="en-US" sz="900"/>
              <a:t> N. Harrison and M. Elliott, University of Florida</a:t>
            </a:r>
          </a:p>
          <a:p>
            <a:pPr eaLnBrk="1" hangingPunct="1"/>
            <a:endParaRPr lang="en-US" altLang="en-US" sz="900"/>
          </a:p>
        </p:txBody>
      </p:sp>
      <p:pic>
        <p:nvPicPr>
          <p:cNvPr id="10" name="Picture 4" descr="Dead Canary at Ellenton Mall - Troutman"/>
          <p:cNvPicPr>
            <a:picLocks noChangeAspect="1" noChangeArrowheads="1"/>
          </p:cNvPicPr>
          <p:nvPr/>
        </p:nvPicPr>
        <p:blipFill rotWithShape="1">
          <a:blip r:embed="rId5" cstate="screen"/>
          <a:srcRect l="20539" t="2895" r="18586" b="7130"/>
          <a:stretch/>
        </p:blipFill>
        <p:spPr bwMode="auto">
          <a:xfrm>
            <a:off x="304800" y="1143000"/>
            <a:ext cx="1953127" cy="4123944"/>
          </a:xfrm>
          <a:prstGeom prst="roundRect">
            <a:avLst/>
          </a:prstGeom>
          <a:noFill/>
          <a:ln w="38100" cmpd="sng">
            <a:solidFill>
              <a:srgbClr val="000000"/>
            </a:solidFill>
            <a:miter lim="800000"/>
            <a:headEnd/>
            <a:tailEnd/>
          </a:ln>
        </p:spPr>
      </p:pic>
      <p:sp>
        <p:nvSpPr>
          <p:cNvPr id="17417" name="Rectangle 7"/>
          <p:cNvSpPr>
            <a:spLocks noChangeArrowheads="1"/>
          </p:cNvSpPr>
          <p:nvPr/>
        </p:nvSpPr>
        <p:spPr bwMode="auto">
          <a:xfrm>
            <a:off x="373063" y="5334000"/>
            <a:ext cx="1816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i="1"/>
              <a:t>Phoenix canariensis</a:t>
            </a:r>
          </a:p>
        </p:txBody>
      </p:sp>
      <p:pic>
        <p:nvPicPr>
          <p:cNvPr id="1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59" r="14771"/>
          <a:stretch/>
        </p:blipFill>
        <p:spPr bwMode="auto">
          <a:xfrm>
            <a:off x="4648200" y="1143002"/>
            <a:ext cx="2024743" cy="4123944"/>
          </a:xfrm>
          <a:prstGeom prst="roundRect">
            <a:avLst/>
          </a:prstGeom>
          <a:noFill/>
          <a:ln w="38100" cmpd="sng">
            <a:solidFill>
              <a:srgbClr val="000000"/>
            </a:solidFill>
            <a:miter lim="800000"/>
            <a:headEnd/>
            <a:tailEnd/>
          </a:ln>
        </p:spPr>
      </p:pic>
      <p:sp>
        <p:nvSpPr>
          <p:cNvPr id="17419" name="TextBox 17"/>
          <p:cNvSpPr txBox="1">
            <a:spLocks noChangeArrowheads="1"/>
          </p:cNvSpPr>
          <p:nvPr/>
        </p:nvSpPr>
        <p:spPr bwMode="auto">
          <a:xfrm>
            <a:off x="4843463" y="5334000"/>
            <a:ext cx="1633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i="1"/>
              <a:t>Phoenix sylvestris</a:t>
            </a:r>
            <a:endParaRPr lang="en-US" altLang="en-US"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descr="Figure 2 - P sylvestris_dead spear leaf_dead fruit stalk"/>
          <p:cNvPicPr>
            <a:picLocks noChangeAspect="1" noChangeArrowheads="1"/>
          </p:cNvPicPr>
          <p:nvPr/>
        </p:nvPicPr>
        <p:blipFill rotWithShape="1">
          <a:blip r:embed="rId3" cstate="screen"/>
          <a:srcRect l="312" t="10220" r="-312" b="753"/>
          <a:stretch/>
        </p:blipFill>
        <p:spPr bwMode="auto">
          <a:xfrm>
            <a:off x="4800600" y="1283732"/>
            <a:ext cx="3141062" cy="4206240"/>
          </a:xfrm>
          <a:prstGeom prst="roundRect">
            <a:avLst/>
          </a:prstGeom>
          <a:noFill/>
          <a:ln w="38100" cmpd="sng">
            <a:solidFill>
              <a:schemeClr val="tx1"/>
            </a:solidFill>
            <a:miter lim="800000"/>
            <a:headEnd/>
            <a:tailEnd/>
          </a:ln>
        </p:spPr>
      </p:pic>
      <p:grpSp>
        <p:nvGrpSpPr>
          <p:cNvPr id="18435" name="Group 2"/>
          <p:cNvGrpSpPr>
            <a:grpSpLocks/>
          </p:cNvGrpSpPr>
          <p:nvPr/>
        </p:nvGrpSpPr>
        <p:grpSpPr bwMode="auto">
          <a:xfrm>
            <a:off x="1490663" y="1360488"/>
            <a:ext cx="2573337" cy="3821112"/>
            <a:chOff x="685801" y="1143000"/>
            <a:chExt cx="2732488" cy="4058911"/>
          </a:xfrm>
        </p:grpSpPr>
        <p:pic>
          <p:nvPicPr>
            <p:cNvPr id="11266" name="Picture 4" descr="Figure 1 - Phoenix fruit drop"/>
            <p:cNvPicPr>
              <a:picLocks noChangeAspect="1" noChangeArrowheads="1"/>
            </p:cNvPicPr>
            <p:nvPr/>
          </p:nvPicPr>
          <p:blipFill rotWithShape="1">
            <a:blip r:embed="rId4" cstate="screen"/>
            <a:srcRect l="10813" t="222" b="10779"/>
            <a:stretch/>
          </p:blipFill>
          <p:spPr bwMode="auto">
            <a:xfrm>
              <a:off x="685804" y="1143000"/>
              <a:ext cx="2732485" cy="1942329"/>
            </a:xfrm>
            <a:prstGeom prst="roundRect">
              <a:avLst/>
            </a:prstGeom>
            <a:noFill/>
            <a:ln w="38100" cmpd="sng">
              <a:solidFill>
                <a:schemeClr val="tx1"/>
              </a:solidFill>
              <a:miter lim="800000"/>
              <a:headEnd/>
              <a:tailEnd/>
            </a:ln>
          </p:spPr>
        </p:pic>
        <p:pic>
          <p:nvPicPr>
            <p:cNvPr id="11268" name="Picture 6" descr="Figure 4 - P sylvestris leaf tip symptom"/>
            <p:cNvPicPr>
              <a:picLocks noChangeAspect="1" noChangeArrowheads="1"/>
            </p:cNvPicPr>
            <p:nvPr/>
          </p:nvPicPr>
          <p:blipFill rotWithShape="1">
            <a:blip r:embed="rId5" cstate="screen"/>
            <a:srcRect t="443"/>
            <a:stretch/>
          </p:blipFill>
          <p:spPr bwMode="auto">
            <a:xfrm>
              <a:off x="685801" y="3259582"/>
              <a:ext cx="2730789" cy="1942329"/>
            </a:xfrm>
            <a:prstGeom prst="roundRect">
              <a:avLst/>
            </a:prstGeom>
            <a:noFill/>
            <a:ln w="38100" cmpd="sng">
              <a:solidFill>
                <a:schemeClr val="tx1"/>
              </a:solidFill>
              <a:miter lim="800000"/>
              <a:headEnd/>
              <a:tailEnd/>
            </a:ln>
          </p:spPr>
        </p:pic>
      </p:grpSp>
      <p:sp>
        <p:nvSpPr>
          <p:cNvPr id="18436" name="Rectangle 12"/>
          <p:cNvSpPr>
            <a:spLocks noChangeArrowheads="1"/>
          </p:cNvSpPr>
          <p:nvPr/>
        </p:nvSpPr>
        <p:spPr bwMode="auto">
          <a:xfrm>
            <a:off x="2493963" y="5562600"/>
            <a:ext cx="413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t>Symptoms on </a:t>
            </a:r>
            <a:r>
              <a:rPr lang="en-US" altLang="en-US" sz="2400" i="1"/>
              <a:t>Phoenix sylvestris</a:t>
            </a:r>
            <a:endParaRPr lang="en-US" altLang="en-US" sz="2400"/>
          </a:p>
        </p:txBody>
      </p:sp>
      <p:sp>
        <p:nvSpPr>
          <p:cNvPr id="18437" name="TextBox 1"/>
          <p:cNvSpPr txBox="1">
            <a:spLocks noChangeArrowheads="1"/>
          </p:cNvSpPr>
          <p:nvPr/>
        </p:nvSpPr>
        <p:spPr bwMode="auto">
          <a:xfrm>
            <a:off x="1143000" y="206375"/>
            <a:ext cx="6840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000"/>
              <a:t>Early Symptoms</a:t>
            </a:r>
          </a:p>
        </p:txBody>
      </p:sp>
      <p:sp>
        <p:nvSpPr>
          <p:cNvPr id="18438" name="Rectangle 14"/>
          <p:cNvSpPr>
            <a:spLocks noChangeArrowheads="1"/>
          </p:cNvSpPr>
          <p:nvPr/>
        </p:nvSpPr>
        <p:spPr bwMode="auto">
          <a:xfrm>
            <a:off x="261938" y="6019800"/>
            <a:ext cx="27543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en-US" sz="900"/>
              <a:t>Photo</a:t>
            </a:r>
            <a:r>
              <a:rPr lang="en-US" altLang="en-US" sz="900"/>
              <a:t>s</a:t>
            </a:r>
            <a:r>
              <a:rPr lang="hu-HU" altLang="en-US" sz="900"/>
              <a:t>:</a:t>
            </a:r>
            <a:r>
              <a:rPr lang="en-US" altLang="en-US" sz="900"/>
              <a:t> N. Harrison and M. Elliott, University of Florida</a:t>
            </a:r>
          </a:p>
        </p:txBody>
      </p:sp>
      <p:sp>
        <p:nvSpPr>
          <p:cNvPr id="18439" name="Rectangle 12"/>
          <p:cNvSpPr>
            <a:spLocks noChangeArrowheads="1"/>
          </p:cNvSpPr>
          <p:nvPr/>
        </p:nvSpPr>
        <p:spPr bwMode="auto">
          <a:xfrm>
            <a:off x="1778000" y="979488"/>
            <a:ext cx="200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Sudden loss of fruit</a:t>
            </a:r>
          </a:p>
        </p:txBody>
      </p:sp>
      <p:sp>
        <p:nvSpPr>
          <p:cNvPr id="18440" name="Rectangle 12"/>
          <p:cNvSpPr>
            <a:spLocks noChangeArrowheads="1"/>
          </p:cNvSpPr>
          <p:nvPr/>
        </p:nvSpPr>
        <p:spPr bwMode="auto">
          <a:xfrm>
            <a:off x="4954588" y="914400"/>
            <a:ext cx="285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Dead inflorescence (flowers)</a:t>
            </a:r>
          </a:p>
        </p:txBody>
      </p:sp>
      <p:sp>
        <p:nvSpPr>
          <p:cNvPr id="18441" name="Rectangle 12"/>
          <p:cNvSpPr>
            <a:spLocks noChangeArrowheads="1"/>
          </p:cNvSpPr>
          <p:nvPr/>
        </p:nvSpPr>
        <p:spPr bwMode="auto">
          <a:xfrm>
            <a:off x="1365250" y="5181600"/>
            <a:ext cx="282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Discoloration of the leaf tips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313" y="914400"/>
            <a:ext cx="2975371" cy="4480560"/>
          </a:xfrm>
          <a:prstGeom prst="roundRect">
            <a:avLst>
              <a:gd name="adj" fmla="val 8594"/>
            </a:avLst>
          </a:prstGeom>
          <a:solidFill>
            <a:srgbClr val="FFFFFF">
              <a:shade val="85000"/>
            </a:srgbClr>
          </a:solidFill>
          <a:ln w="38100">
            <a:solidFill>
              <a:schemeClr val="tx1"/>
            </a:solidFill>
          </a:ln>
          <a:effectLst/>
        </p:spPr>
      </p:pic>
      <p:sp>
        <p:nvSpPr>
          <p:cNvPr id="19459" name="TextBox 5"/>
          <p:cNvSpPr txBox="1">
            <a:spLocks noChangeArrowheads="1"/>
          </p:cNvSpPr>
          <p:nvPr/>
        </p:nvSpPr>
        <p:spPr bwMode="auto">
          <a:xfrm>
            <a:off x="2743200" y="130175"/>
            <a:ext cx="354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4000"/>
              <a:t>Later Symptoms</a:t>
            </a:r>
          </a:p>
        </p:txBody>
      </p:sp>
      <p:sp>
        <p:nvSpPr>
          <p:cNvPr id="19460" name="Rectangle 14"/>
          <p:cNvSpPr>
            <a:spLocks noChangeArrowheads="1"/>
          </p:cNvSpPr>
          <p:nvPr/>
        </p:nvSpPr>
        <p:spPr bwMode="auto">
          <a:xfrm>
            <a:off x="206375" y="6072188"/>
            <a:ext cx="27543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en-US" sz="900"/>
              <a:t>Photo</a:t>
            </a:r>
            <a:r>
              <a:rPr lang="en-US" altLang="en-US" sz="900"/>
              <a:t>s</a:t>
            </a:r>
            <a:r>
              <a:rPr lang="hu-HU" altLang="en-US" sz="900"/>
              <a:t>:</a:t>
            </a:r>
            <a:r>
              <a:rPr lang="en-US" altLang="en-US" sz="900"/>
              <a:t> N. Harrison and M. Elliott, University of Florida</a:t>
            </a:r>
          </a:p>
        </p:txBody>
      </p:sp>
      <p:cxnSp>
        <p:nvCxnSpPr>
          <p:cNvPr id="10" name="Straight Arrow Connector 9"/>
          <p:cNvCxnSpPr/>
          <p:nvPr/>
        </p:nvCxnSpPr>
        <p:spPr>
          <a:xfrm flipH="1">
            <a:off x="2528888" y="3154363"/>
            <a:ext cx="1052512" cy="304800"/>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5"/>
          <p:cNvPicPr>
            <a:picLocks noChangeAspect="1" noChangeArrowheads="1"/>
          </p:cNvPicPr>
          <p:nvPr/>
        </p:nvPicPr>
        <p:blipFill rotWithShape="1">
          <a:blip r:embed="rId4" cstate="screen"/>
          <a:srcRect b="21211"/>
          <a:stretch/>
        </p:blipFill>
        <p:spPr bwMode="auto">
          <a:xfrm>
            <a:off x="5067104" y="952500"/>
            <a:ext cx="3086296" cy="3657600"/>
          </a:xfrm>
          <a:prstGeom prst="roundRect">
            <a:avLst/>
          </a:prstGeom>
          <a:noFill/>
          <a:ln w="38100" cmpd="sng">
            <a:solidFill>
              <a:srgbClr val="000000"/>
            </a:solidFill>
            <a:miter lim="800000"/>
            <a:headEnd/>
            <a:tailEnd/>
          </a:ln>
        </p:spPr>
      </p:pic>
      <p:sp>
        <p:nvSpPr>
          <p:cNvPr id="19463" name="Rectangle 12"/>
          <p:cNvSpPr>
            <a:spLocks noChangeArrowheads="1"/>
          </p:cNvSpPr>
          <p:nvPr/>
        </p:nvSpPr>
        <p:spPr bwMode="auto">
          <a:xfrm>
            <a:off x="1704975" y="5421313"/>
            <a:ext cx="164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Dead spear leaf</a:t>
            </a:r>
          </a:p>
        </p:txBody>
      </p:sp>
      <p:sp>
        <p:nvSpPr>
          <p:cNvPr id="19464" name="Rectangle 12"/>
          <p:cNvSpPr>
            <a:spLocks noChangeArrowheads="1"/>
          </p:cNvSpPr>
          <p:nvPr/>
        </p:nvSpPr>
        <p:spPr bwMode="auto">
          <a:xfrm>
            <a:off x="5067300" y="4687888"/>
            <a:ext cx="308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Dead spear leaf hanging down from the canopy</a:t>
            </a:r>
          </a:p>
        </p:txBody>
      </p:sp>
      <p:sp>
        <p:nvSpPr>
          <p:cNvPr id="19465" name="Rectangle 12"/>
          <p:cNvSpPr>
            <a:spLocks noChangeArrowheads="1"/>
          </p:cNvSpPr>
          <p:nvPr/>
        </p:nvSpPr>
        <p:spPr bwMode="auto">
          <a:xfrm>
            <a:off x="2646363" y="5715000"/>
            <a:ext cx="413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t>Symptoms on </a:t>
            </a:r>
            <a:r>
              <a:rPr lang="en-US" altLang="en-US" sz="2400" i="1"/>
              <a:t>Phoenix sylvestris</a:t>
            </a:r>
            <a:endParaRPr lang="en-US" altLang="en-US" sz="2400"/>
          </a:p>
        </p:txBody>
      </p:sp>
      <p:cxnSp>
        <p:nvCxnSpPr>
          <p:cNvPr id="16" name="Straight Arrow Connector 15"/>
          <p:cNvCxnSpPr/>
          <p:nvPr/>
        </p:nvCxnSpPr>
        <p:spPr>
          <a:xfrm>
            <a:off x="5181600" y="2971800"/>
            <a:ext cx="647700" cy="460375"/>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2" t="14283" b="4000"/>
          <a:stretch/>
        </p:blipFill>
        <p:spPr bwMode="auto">
          <a:xfrm>
            <a:off x="2819400" y="1490246"/>
            <a:ext cx="2471454" cy="3200400"/>
          </a:xfrm>
          <a:prstGeom prst="roundRect">
            <a:avLst/>
          </a:prstGeom>
          <a:ln w="38100" cmpd="sng">
            <a:solidFill>
              <a:srgbClr val="000000"/>
            </a:solidFill>
          </a:ln>
          <a:effectLst/>
        </p:spPr>
      </p:pic>
      <p:sp>
        <p:nvSpPr>
          <p:cNvPr id="11" name="Title 1"/>
          <p:cNvSpPr txBox="1">
            <a:spLocks/>
          </p:cNvSpPr>
          <p:nvPr/>
        </p:nvSpPr>
        <p:spPr>
          <a:xfrm>
            <a:off x="438150" y="304800"/>
            <a:ext cx="8229600" cy="1036638"/>
          </a:xfrm>
          <a:prstGeom prst="rect">
            <a:avLst/>
          </a:prstGeom>
        </p:spPr>
        <p:txBody>
          <a:bodyPr/>
          <a:lstStyle/>
          <a:p>
            <a:pPr algn="ctr" fontAlgn="auto">
              <a:spcAft>
                <a:spcPts val="0"/>
              </a:spcAft>
              <a:defRPr/>
            </a:pPr>
            <a:r>
              <a:rPr lang="en-US" sz="4000" dirty="0">
                <a:latin typeface="+mj-lt"/>
                <a:ea typeface="+mj-ea"/>
                <a:cs typeface="+mj-cs"/>
              </a:rPr>
              <a:t>Potential Vectors of TPPD</a:t>
            </a:r>
          </a:p>
        </p:txBody>
      </p:sp>
      <p:sp>
        <p:nvSpPr>
          <p:cNvPr id="20484" name="TextBox 2"/>
          <p:cNvSpPr txBox="1">
            <a:spLocks noChangeArrowheads="1"/>
          </p:cNvSpPr>
          <p:nvPr/>
        </p:nvSpPr>
        <p:spPr bwMode="auto">
          <a:xfrm>
            <a:off x="669925" y="4767263"/>
            <a:ext cx="1462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i="1"/>
              <a:t>Omolicna </a:t>
            </a:r>
            <a:r>
              <a:rPr lang="en-US" altLang="en-US" sz="1600"/>
              <a:t>n. sp</a:t>
            </a:r>
          </a:p>
        </p:txBody>
      </p:sp>
      <p:pic>
        <p:nvPicPr>
          <p:cNvPr id="37890"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638800" y="1490246"/>
            <a:ext cx="3200400" cy="3200400"/>
          </a:xfrm>
          <a:prstGeom prst="roundRect">
            <a:avLst/>
          </a:prstGeom>
          <a:ln w="38100" cmpd="sng">
            <a:solidFill>
              <a:srgbClr val="000000"/>
            </a:solidFill>
          </a:ln>
          <a:effectLst/>
        </p:spPr>
      </p:pic>
      <p:sp>
        <p:nvSpPr>
          <p:cNvPr id="20486" name="TextBox 20"/>
          <p:cNvSpPr txBox="1">
            <a:spLocks noChangeArrowheads="1"/>
          </p:cNvSpPr>
          <p:nvPr/>
        </p:nvSpPr>
        <p:spPr bwMode="auto">
          <a:xfrm>
            <a:off x="6330950" y="4767263"/>
            <a:ext cx="1949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i="1"/>
              <a:t>Ormenaria rufifascia</a:t>
            </a:r>
          </a:p>
        </p:txBody>
      </p:sp>
      <p:sp>
        <p:nvSpPr>
          <p:cNvPr id="20487" name="TextBox 30"/>
          <p:cNvSpPr txBox="1">
            <a:spLocks noChangeArrowheads="1"/>
          </p:cNvSpPr>
          <p:nvPr/>
        </p:nvSpPr>
        <p:spPr bwMode="auto">
          <a:xfrm>
            <a:off x="2897188" y="4767263"/>
            <a:ext cx="232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i="1"/>
              <a:t>Haplaxius crudus</a:t>
            </a:r>
          </a:p>
          <a:p>
            <a:pPr algn="ctr" eaLnBrk="1" hangingPunct="1"/>
            <a:r>
              <a:rPr lang="en-US" altLang="en-US" sz="1600"/>
              <a:t>(formerly </a:t>
            </a:r>
            <a:r>
              <a:rPr lang="en-US" altLang="en-US" sz="1600" i="1"/>
              <a:t>Myndus crudus)</a:t>
            </a:r>
          </a:p>
        </p:txBody>
      </p:sp>
      <p:sp>
        <p:nvSpPr>
          <p:cNvPr id="20488" name="Rectangle 14"/>
          <p:cNvSpPr>
            <a:spLocks noChangeArrowheads="1"/>
          </p:cNvSpPr>
          <p:nvPr/>
        </p:nvSpPr>
        <p:spPr bwMode="auto">
          <a:xfrm>
            <a:off x="322263" y="5486400"/>
            <a:ext cx="7831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en-US" sz="1000"/>
              <a:t>Photo</a:t>
            </a:r>
            <a:r>
              <a:rPr lang="en-US" altLang="en-US" sz="1000"/>
              <a:t>s</a:t>
            </a:r>
            <a:r>
              <a:rPr lang="hu-HU" altLang="en-US" sz="1000"/>
              <a:t>:</a:t>
            </a:r>
            <a:r>
              <a:rPr lang="en-US" altLang="en-US" sz="1000"/>
              <a:t> </a:t>
            </a:r>
          </a:p>
          <a:p>
            <a:pPr eaLnBrk="1" hangingPunct="1"/>
            <a:r>
              <a:rPr lang="en-US" altLang="en-US" sz="1000" i="1"/>
              <a:t>Omolicna </a:t>
            </a:r>
            <a:r>
              <a:rPr lang="en-US" altLang="en-US" sz="1000"/>
              <a:t> species novae – Lyle Buss, Department of Entomology and Nematology, University of Florida</a:t>
            </a:r>
          </a:p>
          <a:p>
            <a:pPr eaLnBrk="1" hangingPunct="1"/>
            <a:r>
              <a:rPr lang="en-US" altLang="en-US" sz="1000" i="1"/>
              <a:t>Haplaxius (Myndus) crudus </a:t>
            </a:r>
            <a:r>
              <a:rPr lang="en-US" altLang="en-US" sz="1000"/>
              <a:t>- J.D. de Filippis, University of Florida, www.bugwood.org, #0725076</a:t>
            </a:r>
            <a:endParaRPr lang="en-US" altLang="en-US" sz="1000" i="1"/>
          </a:p>
          <a:p>
            <a:pPr eaLnBrk="1" hangingPunct="1"/>
            <a:r>
              <a:rPr lang="en-US" altLang="en-US" sz="1000" i="1"/>
              <a:t>Ormenaria rufifascia </a:t>
            </a:r>
            <a:r>
              <a:rPr lang="en-US" altLang="en-US" sz="1000"/>
              <a:t>– WikiMedia Commons</a:t>
            </a:r>
            <a:endParaRPr lang="en-US" altLang="en-US" sz="1000" i="1"/>
          </a:p>
        </p:txBody>
      </p:sp>
      <p:pic>
        <p:nvPicPr>
          <p:cNvPr id="9"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5602" t="17952" r="14696" b="17578"/>
          <a:stretch/>
        </p:blipFill>
        <p:spPr bwMode="auto">
          <a:xfrm rot="5400000">
            <a:off x="-238897" y="2110143"/>
            <a:ext cx="3200400" cy="1960606"/>
          </a:xfrm>
          <a:prstGeom prst="roundRect">
            <a:avLst/>
          </a:prstGeom>
          <a:ln w="38100" cmpd="sng">
            <a:solidFill>
              <a:srgbClr val="000000"/>
            </a:solid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3048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Monitoring and Management</a:t>
            </a:r>
          </a:p>
        </p:txBody>
      </p:sp>
      <p:sp>
        <p:nvSpPr>
          <p:cNvPr id="21507" name="Content Placeholder 2"/>
          <p:cNvSpPr>
            <a:spLocks noGrp="1"/>
          </p:cNvSpPr>
          <p:nvPr>
            <p:ph idx="1"/>
          </p:nvPr>
        </p:nvSpPr>
        <p:spPr bwMode="auto">
          <a:xfrm>
            <a:off x="152400" y="1219200"/>
            <a:ext cx="8763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rial" charset="0"/>
              <a:buChar char="•"/>
            </a:pPr>
            <a:r>
              <a:rPr lang="en-US" altLang="en-US" sz="3200" smtClean="0"/>
              <a:t>Monitor for symptoms</a:t>
            </a:r>
          </a:p>
          <a:p>
            <a:pPr lvl="1" eaLnBrk="1" hangingPunct="1">
              <a:buFont typeface="Arial" charset="0"/>
              <a:buChar char="•"/>
            </a:pPr>
            <a:r>
              <a:rPr lang="en-US" altLang="en-US" sz="3200" smtClean="0"/>
              <a:t>Remove the palm after death of the spear leaf</a:t>
            </a:r>
          </a:p>
          <a:p>
            <a:pPr lvl="1" eaLnBrk="1" hangingPunct="1">
              <a:buFont typeface="Arial" charset="0"/>
              <a:buChar char="•"/>
            </a:pPr>
            <a:r>
              <a:rPr lang="en-US" altLang="en-US" sz="3200" smtClean="0"/>
              <a:t>Use antibiotic injections (Oxytetracycline HCl) </a:t>
            </a:r>
          </a:p>
          <a:p>
            <a:pPr lvl="2" eaLnBrk="1" hangingPunct="1">
              <a:buFont typeface="Calibri" pitchFamily="34" charset="0"/>
              <a:buChar char="–"/>
            </a:pPr>
            <a:r>
              <a:rPr lang="en-US" altLang="en-US" sz="2800" smtClean="0"/>
              <a:t>Therapeutic when the spear leaf has not died</a:t>
            </a:r>
          </a:p>
          <a:p>
            <a:pPr lvl="2" eaLnBrk="1" hangingPunct="1">
              <a:buFont typeface="Calibri" pitchFamily="34" charset="0"/>
              <a:buChar char="–"/>
            </a:pPr>
            <a:r>
              <a:rPr lang="en-US" altLang="en-US" sz="2800" smtClean="0"/>
              <a:t>Preventive for healthy palms in the area</a:t>
            </a:r>
          </a:p>
          <a:p>
            <a:pPr lvl="1" eaLnBrk="1" hangingPunct="1">
              <a:buFont typeface="Arial" charset="0"/>
              <a:buChar char="•"/>
            </a:pPr>
            <a:r>
              <a:rPr lang="en-US" altLang="en-US" sz="3200" smtClean="0"/>
              <a:t>Control of insect vectors is not recommended</a:t>
            </a:r>
          </a:p>
          <a:p>
            <a:pPr lvl="1" eaLnBrk="1" hangingPunct="1">
              <a:buFont typeface="Arial" charset="0"/>
              <a:buChar char="•"/>
            </a:pPr>
            <a:r>
              <a:rPr lang="en-US" altLang="en-US" sz="3200" smtClean="0"/>
              <a:t>Use of host resistance for long-term solution</a:t>
            </a:r>
          </a:p>
          <a:p>
            <a:pPr lvl="1" eaLnBrk="1" hangingPunct="1">
              <a:buFont typeface="Arial" charset="0"/>
              <a:buChar char="•"/>
            </a:pPr>
            <a:r>
              <a:rPr lang="en-US" altLang="en-US" sz="3200" smtClean="0"/>
              <a:t>Diversify the landscape</a:t>
            </a:r>
          </a:p>
          <a:p>
            <a:pPr lvl="1" eaLnBrk="1" hangingPunct="1">
              <a:buFont typeface="Arial" charset="0"/>
              <a:buChar char="•"/>
            </a:pPr>
            <a:endParaRPr lang="en-US" altLang="en-US" sz="3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Authors</a:t>
            </a:r>
          </a:p>
        </p:txBody>
      </p:sp>
      <p:sp>
        <p:nvSpPr>
          <p:cNvPr id="22531" name="Content Placeholder 2"/>
          <p:cNvSpPr>
            <a:spLocks noGrp="1"/>
          </p:cNvSpPr>
          <p:nvPr>
            <p:ph idx="1"/>
          </p:nvPr>
        </p:nvSpPr>
        <p:spPr bwMode="auto">
          <a:xfrm>
            <a:off x="457200" y="1295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mtClean="0"/>
              <a:t>Nigel Harrison, Ph.D.</a:t>
            </a:r>
          </a:p>
          <a:p>
            <a:pPr marL="400050" lvl="1" indent="0" eaLnBrk="1" hangingPunct="1">
              <a:buFont typeface="Arial" charset="0"/>
              <a:buNone/>
            </a:pPr>
            <a:r>
              <a:rPr lang="en-US" altLang="en-US" smtClean="0"/>
              <a:t>Associate Professor, Fort Lauderdale Research and Education Center, University of Florida</a:t>
            </a:r>
          </a:p>
          <a:p>
            <a:pPr marL="400050" lvl="1" indent="0" eaLnBrk="1" hangingPunct="1">
              <a:buFont typeface="Arial" charset="0"/>
              <a:buNone/>
            </a:pPr>
            <a:endParaRPr lang="en-US" altLang="en-US" sz="900" smtClean="0"/>
          </a:p>
          <a:p>
            <a:pPr marL="0" indent="0" eaLnBrk="1" hangingPunct="1">
              <a:buFont typeface="Arial" charset="0"/>
              <a:buNone/>
            </a:pPr>
            <a:r>
              <a:rPr lang="en-US" altLang="en-US" smtClean="0"/>
              <a:t>Keumchul Shin, M.S.</a:t>
            </a:r>
          </a:p>
          <a:p>
            <a:pPr marL="400050" lvl="1" indent="0" eaLnBrk="1" hangingPunct="1">
              <a:buFont typeface="Arial" charset="0"/>
              <a:buNone/>
            </a:pPr>
            <a:r>
              <a:rPr lang="en-US" altLang="en-US" smtClean="0"/>
              <a:t>DPM student, Doctor of Plant Medicine Program, University of Florida</a:t>
            </a:r>
          </a:p>
          <a:p>
            <a:pPr marL="0" indent="0" eaLnBrk="1" hangingPunct="1">
              <a:buFont typeface="Arial" charset="0"/>
              <a:buNone/>
            </a:pPr>
            <a:endParaRPr lang="en-US" alt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 (2)</Template>
  <TotalTime>3813</TotalTime>
  <Words>2076</Words>
  <Application>Microsoft Office PowerPoint</Application>
  <PresentationFormat>On-screen Show (4:3)</PresentationFormat>
  <Paragraphs>268</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MS PGothic</vt:lpstr>
      <vt:lpstr>Presentation1</vt:lpstr>
      <vt:lpstr>Texas Phoenix Palm Decline: A New Palm Phytoplasma in Florida  A new palm phytoplasma in Florida</vt:lpstr>
      <vt:lpstr>PowerPoint Presentation</vt:lpstr>
      <vt:lpstr>PowerPoint Presentation</vt:lpstr>
      <vt:lpstr>PowerPoint Presentation</vt:lpstr>
      <vt:lpstr>PowerPoint Presentation</vt:lpstr>
      <vt:lpstr>PowerPoint Presentation</vt:lpstr>
      <vt:lpstr>PowerPoint Presentation</vt:lpstr>
      <vt:lpstr>Monitoring and Management</vt:lpstr>
      <vt:lpstr>Authors</vt:lpstr>
      <vt:lpstr>Editors</vt:lpstr>
      <vt:lpstr>Reviewers</vt:lpstr>
      <vt:lpstr>Collaborating Agencies</vt:lpstr>
      <vt:lpstr>PowerPoint Presentation</vt:lpstr>
      <vt:lpstr>References</vt:lpstr>
      <vt:lpstr>References</vt:lpstr>
      <vt:lpstr>References</vt:lpstr>
    </vt:vector>
  </TitlesOfParts>
  <Company>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palm phytoplasma in Florida:</dc:title>
  <dc:creator>Stocks,Stephanie D</dc:creator>
  <cp:lastModifiedBy>Windows User</cp:lastModifiedBy>
  <cp:revision>243</cp:revision>
  <cp:lastPrinted>2013-12-06T14:07:52Z</cp:lastPrinted>
  <dcterms:created xsi:type="dcterms:W3CDTF">2013-04-12T17:08:24Z</dcterms:created>
  <dcterms:modified xsi:type="dcterms:W3CDTF">2015-04-06T00:00:08Z</dcterms:modified>
</cp:coreProperties>
</file>