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305" r:id="rId3"/>
    <p:sldId id="284" r:id="rId4"/>
    <p:sldId id="307" r:id="rId5"/>
    <p:sldId id="308" r:id="rId6"/>
    <p:sldId id="309" r:id="rId7"/>
    <p:sldId id="320" r:id="rId8"/>
    <p:sldId id="310" r:id="rId9"/>
    <p:sldId id="297" r:id="rId10"/>
    <p:sldId id="298" r:id="rId11"/>
    <p:sldId id="317" r:id="rId12"/>
    <p:sldId id="318" r:id="rId13"/>
    <p:sldId id="319" r:id="rId14"/>
    <p:sldId id="304" r:id="rId15"/>
    <p:sldId id="311" r:id="rId16"/>
    <p:sldId id="312" r:id="rId17"/>
    <p:sldId id="313" r:id="rId18"/>
    <p:sldId id="314" r:id="rId19"/>
    <p:sldId id="315" r:id="rId20"/>
    <p:sldId id="321"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00" autoAdjust="0"/>
  </p:normalViewPr>
  <p:slideViewPr>
    <p:cSldViewPr snapToGrid="0" snapToObjects="1">
      <p:cViewPr varScale="1">
        <p:scale>
          <a:sx n="93" d="100"/>
          <a:sy n="93" d="100"/>
        </p:scale>
        <p:origin x="-2142" y="-96"/>
      </p:cViewPr>
      <p:guideLst>
        <p:guide orient="horz" pos="716"/>
        <p:guide pos="305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9E6C3B0-A7ED-4A89-8133-704A674A70F2}" type="datetimeFigureOut">
              <a:rPr lang="en-US"/>
              <a:pPr>
                <a:defRPr/>
              </a:pPr>
              <a:t>4/5/2015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D6F4B24-25E7-44F4-8332-5FDDE8531A09}" type="slidenum">
              <a:rPr lang="en-US"/>
              <a:pPr>
                <a:defRPr/>
              </a:pPr>
              <a:t>‹#›</a:t>
            </a:fld>
            <a:endParaRPr lang="en-US"/>
          </a:p>
        </p:txBody>
      </p:sp>
    </p:spTree>
    <p:extLst>
      <p:ext uri="{BB962C8B-B14F-4D97-AF65-F5344CB8AC3E}">
        <p14:creationId xmlns:p14="http://schemas.microsoft.com/office/powerpoint/2010/main" val="223465761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F8664E-FFE4-4924-9261-4E974190A7BF}" type="slidenum">
              <a:rPr lang="en-US" altLang="en-US" smtClean="0"/>
              <a:pPr fontAlgn="base">
                <a:spcBef>
                  <a:spcPct val="0"/>
                </a:spcBef>
                <a:spcAft>
                  <a:spcPct val="0"/>
                </a:spcAft>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the sample submission form.  We need information on date, county, name of collector/person submitting sample, address, email, phone, and fax (if applicable).  The above pest survey form is a modification of the UF/IFAS EDIS sample submission form for the UF Insect Identification Lab.  Using the form found on the Florida First Detector website (www.flfirstdetector.org) means that there will be no charge for the sample and it makes it easier to track samples that were submitted as a direct result of these workshops.</a:t>
            </a:r>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3952E72-AD2D-46BA-B0F1-0130B7A77AEA}"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will also need information on the pest that was surveyed (one that was covered during your particular workshop).  Please note the pest, the plant name, the number of plants surveyed and the percentage of those plants that were infested with the suspect pest.  </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4819D6-7787-460D-8D5A-D1A24C453BC2}"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Also note where the pest was located on the plant and what the damage was that you suspect was caused by the pest. </a:t>
            </a:r>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5C7C381-495D-477F-9DEC-014FC2DD9B6E}"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you surveyed the same plant for two different pests that was discussed in your workshop, please fill out this box as well.  Again, note the pest, the plant name, the number of plants surveyed and the percentage of those plants that were infested with the suspect pest along with parts of the plant where the pest was found and damage you suspect was caused by the pest. </a:t>
            </a:r>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B0929B2-39AA-4DE2-AFE3-9F71EECE78F7}" type="slidenum">
              <a:rPr lang="en-US" altLang="en-US" smtClean="0"/>
              <a:pPr fontAlgn="base">
                <a:spcBef>
                  <a:spcPct val="0"/>
                </a:spcBef>
                <a:spcAft>
                  <a:spcPct val="0"/>
                </a:spcAft>
                <a:defRPr/>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Participants should bring samples to their county agent first. The county agent sends it to the appropriate NPDN identifier (in Florida, this is Lyle Buss at UF). This point person will send the sample to the insect identifier or the plant disease clinic. In Florida, if Lyle cannot identify the specimen, he will consult with appropriate taxonomic specialists at Florida Department of Agriculture and Consumer Services, Division of Plant Industry. Plant disease samples will be taken to the UF/IFAS Plant Diagnostic Center. </a:t>
            </a: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7B897D3-5E20-4DF3-B9C0-EF686048CEFB}" type="slidenum">
              <a:rPr lang="en-US" altLang="en-US" smtClean="0"/>
              <a:pPr fontAlgn="base">
                <a:spcBef>
                  <a:spcPct val="0"/>
                </a:spcBef>
                <a:spcAft>
                  <a:spcPct val="0"/>
                </a:spcAft>
                <a:defRPr/>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Giant African Land Snail is under eradication within the state of Florida.  All suspect samples should be reported to the DPI hotline at 888-397-1517.  More information is available at:  http://www.freshfromflorida.com/pi/gals/ </a:t>
            </a:r>
          </a:p>
          <a:p>
            <a:pPr eaLnBrk="1" hangingPunct="1">
              <a:spcBef>
                <a:spcPct val="0"/>
              </a:spcBef>
            </a:pPr>
            <a:endParaRPr lang="en-US" altLang="en-US" smtClean="0"/>
          </a:p>
          <a:p>
            <a:pPr eaLnBrk="1" hangingPunct="1">
              <a:spcBef>
                <a:spcPct val="0"/>
              </a:spcBef>
            </a:pPr>
            <a:r>
              <a:rPr lang="en-US" altLang="en-US" smtClean="0"/>
              <a:t>Remember that the UF-IFAS extension clinics are available to you whether or not you have completed a training.  Your local county extension office can be found at:  http://solutionsforyourlife.ufl.edu/map/index.html   The UF Insect Identification Lab web page is available at:  http://entnemdept.ifas.ufl.edu/InsectID/index.html </a:t>
            </a:r>
          </a:p>
          <a:p>
            <a:pPr eaLnBrk="1" hangingPunct="1">
              <a:spcBef>
                <a:spcPct val="0"/>
              </a:spcBef>
            </a:pPr>
            <a:r>
              <a:rPr lang="en-US" altLang="en-US" smtClean="0"/>
              <a:t>The UF-Plant Disease Clinic web address is available at:  http://plantpath.ifas.ufl.edu/clinic/ .  Sample processing fees may apply.</a:t>
            </a:r>
          </a:p>
          <a:p>
            <a:pPr eaLnBrk="1" hangingPunct="1">
              <a:spcBef>
                <a:spcPct val="0"/>
              </a:spcBef>
            </a:pPr>
            <a:endParaRPr lang="en-US" altLang="en-US" smtClean="0"/>
          </a:p>
          <a:p>
            <a:pPr eaLnBrk="1" hangingPunct="1">
              <a:spcBef>
                <a:spcPct val="0"/>
              </a:spcBef>
            </a:pPr>
            <a:r>
              <a:rPr lang="en-US" altLang="en-US" smtClean="0"/>
              <a:t>The University of Florida Distance Diagnostics and Identification System can be useful for screening pests</a:t>
            </a:r>
          </a:p>
          <a:p>
            <a:pPr eaLnBrk="1" hangingPunct="1">
              <a:spcBef>
                <a:spcPct val="0"/>
              </a:spcBef>
            </a:pPr>
            <a:r>
              <a:rPr lang="en-US" altLang="en-US" smtClean="0"/>
              <a:t>http://ddis.ifas.ufl.edu/</a:t>
            </a:r>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49E003B-B2CD-4A26-B687-07263AECF1E9}" type="slidenum">
              <a:rPr lang="en-US" altLang="en-US" smtClean="0"/>
              <a:pPr fontAlgn="base">
                <a:spcBef>
                  <a:spcPct val="0"/>
                </a:spcBef>
                <a:spcAft>
                  <a:spcPct val="0"/>
                </a:spcAft>
                <a:defRPr/>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18CA30-5214-4A62-9F28-8D9444923F72}" type="slidenum">
              <a:rPr lang="en-US" altLang="en-US" smtClean="0"/>
              <a:pPr fontAlgn="base">
                <a:spcBef>
                  <a:spcPct val="0"/>
                </a:spcBef>
                <a:spcAft>
                  <a:spcPct val="0"/>
                </a:spcAft>
                <a:defRPr/>
              </a:pPr>
              <a:t>18</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2DB6A9-1950-49F2-8E0B-9BA983A23081}" type="slidenum">
              <a:rPr lang="en-US" altLang="en-US" smtClean="0"/>
              <a:pPr fontAlgn="base">
                <a:spcBef>
                  <a:spcPct val="0"/>
                </a:spcBef>
                <a:spcAft>
                  <a:spcPct val="0"/>
                </a:spcAft>
                <a:defRPr/>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 the Collaborative and Enhanced Workshops, we would like participants to submit 6 to 8 samples as a follow-up “evaluation” of this program.  The participants were provided with plastic bags, vials, alcohol or another preservative, and at least 4 sample submission forms so that they have the equipment needed to submit a sample.  If participants do not have access to alcohol, rubbing alcohol or non-toxic antifreeze (30% antifreeze – 70% water) will also work as a temporary preservative. </a:t>
            </a:r>
          </a:p>
          <a:p>
            <a:pPr eaLnBrk="1" hangingPunct="1">
              <a:spcBef>
                <a:spcPct val="0"/>
              </a:spcBef>
            </a:pPr>
            <a:endParaRPr lang="en-US" altLang="en-US" smtClean="0"/>
          </a:p>
          <a:p>
            <a:pPr eaLnBrk="1" hangingPunct="1">
              <a:spcBef>
                <a:spcPct val="0"/>
              </a:spcBef>
            </a:pPr>
            <a:r>
              <a:rPr lang="en-US" altLang="en-US" smtClean="0"/>
              <a:t>We ask that they focus on the invasive species covered; however, if they do not find any of the invasive species discussed in the workshop, we ask that they submit a sample of any organism that they have a question regarding its identity.  That way, they at least go through the sample collection and preparation part.  </a:t>
            </a: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4FF3232-A0CC-420B-9FD5-5C3526E19781}" type="slidenum">
              <a:rPr lang="en-US" altLang="en-US" smtClean="0"/>
              <a:pPr fontAlgn="base">
                <a:spcBef>
                  <a:spcPct val="0"/>
                </a:spcBef>
                <a:spcAft>
                  <a:spcPct val="0"/>
                </a:spcAft>
                <a:defRPr/>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ask that when participants look for the invasive species covered in the workshops, that they do so in a systematic way (looking from the base of the plant and going up to the top or looking at the leaves, followed by the stem, etc.) and document the survey method on the sample submission form.  We also ask them to report the number of plants that they surveyed and report that on the form as well.    </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E1301D9-D8F0-4939-B92C-8EE358D40DFB}" type="slidenum">
              <a:rPr lang="en-US" altLang="en-US" smtClean="0"/>
              <a:pPr fontAlgn="base">
                <a:spcBef>
                  <a:spcPct val="0"/>
                </a:spcBef>
                <a:spcAft>
                  <a:spcPct val="0"/>
                </a:spcAft>
                <a:defRPr/>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different methods for submitting a sample for identification.  </a:t>
            </a:r>
          </a:p>
          <a:p>
            <a:pPr eaLnBrk="1" hangingPunct="1">
              <a:spcBef>
                <a:spcPct val="0"/>
              </a:spcBef>
            </a:pPr>
            <a:endParaRPr lang="en-US" altLang="en-US" smtClean="0"/>
          </a:p>
          <a:p>
            <a:pPr eaLnBrk="1" hangingPunct="1">
              <a:spcBef>
                <a:spcPct val="0"/>
              </a:spcBef>
            </a:pPr>
            <a:r>
              <a:rPr lang="en-US" altLang="en-US" smtClean="0"/>
              <a:t>In this slide, we cover how to submit a sample of an insect (or arthropod) that is difficult to remove from the plant.  These types of insects (or arthropods) include mites, thrips, whiteflies, and scales.  We ask for 6 to 8 inches of plant material because host plant identification can help with the insect (or arthropod) identification.  It also allows us to document hosts in case the host range is incomplete (which often happens with new invasive species).  Wrap the plant sample completely in paper towels or newspaper to absorb excess moisture in the plastic bag.   </a:t>
            </a:r>
          </a:p>
          <a:p>
            <a:pPr eaLnBrk="1" hangingPunct="1">
              <a:spcBef>
                <a:spcPct val="0"/>
              </a:spcBef>
            </a:pPr>
            <a:endParaRPr lang="en-US" altLang="en-US" smtClean="0"/>
          </a:p>
          <a:p>
            <a:pPr eaLnBrk="1" hangingPunct="1">
              <a:spcBef>
                <a:spcPct val="0"/>
              </a:spcBef>
            </a:pPr>
            <a:r>
              <a:rPr lang="en-US" altLang="en-US" smtClean="0"/>
              <a:t>We ask for live samples and well as preserved samples for these groups.  The reason we ask for live samples is that depending on the type of insect (or arthropod), identification keys are only known from one life stage (i.e. pupae or adult or larvae).  We may need to allow the organism to complete one life stage and move on to the next for identification purposes.  Please emphasize the importance of double bagging all live samples! </a:t>
            </a:r>
          </a:p>
          <a:p>
            <a:pPr eaLnBrk="1" hangingPunct="1">
              <a:spcBef>
                <a:spcPct val="0"/>
              </a:spcBef>
            </a:pPr>
            <a:endParaRPr lang="en-US" altLang="en-US" smtClean="0"/>
          </a:p>
          <a:p>
            <a:pPr eaLnBrk="1" hangingPunct="1">
              <a:spcBef>
                <a:spcPct val="0"/>
              </a:spcBef>
            </a:pPr>
            <a:r>
              <a:rPr lang="en-US" altLang="en-US" smtClean="0"/>
              <a:t>Place both bags in yet another bag along with the sample submission form.</a:t>
            </a:r>
          </a:p>
          <a:p>
            <a:pPr eaLnBrk="1" hangingPunct="1">
              <a:spcBef>
                <a:spcPct val="0"/>
              </a:spcBef>
            </a:pPr>
            <a:endParaRPr lang="en-US" altLang="en-US" smtClean="0"/>
          </a:p>
          <a:p>
            <a:pPr eaLnBrk="1" hangingPunct="1">
              <a:spcBef>
                <a:spcPct val="0"/>
              </a:spcBef>
            </a:pPr>
            <a:r>
              <a:rPr lang="en-US" altLang="en-US" smtClean="0"/>
              <a:t>The video link provided shows how to collect and prepare a sample of insects that are hard to remove from the plant.   </a:t>
            </a:r>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ED0A79-1F31-440F-A9DD-81B9F98C54BE}"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Hard bodied insects such as grasshoppers, beetles, earwigs, stink bugs, etc. are easily removed from the plant for sample submission.  In addition, there are many keys for both mature and immature stages of these insects so it is not necessary to submit them live.</a:t>
            </a:r>
          </a:p>
          <a:p>
            <a:pPr eaLnBrk="1" hangingPunct="1">
              <a:spcBef>
                <a:spcPct val="0"/>
              </a:spcBef>
            </a:pPr>
            <a:endParaRPr lang="en-US" altLang="en-US" smtClean="0"/>
          </a:p>
          <a:p>
            <a:pPr eaLnBrk="1" hangingPunct="1">
              <a:spcBef>
                <a:spcPct val="0"/>
              </a:spcBef>
            </a:pPr>
            <a:r>
              <a:rPr lang="en-US" altLang="en-US" smtClean="0"/>
              <a:t>Put the specimen in a preservative filled vial and put that in a zippered plastic bag. Then place this bag in yet another bag along with the sample submission form.</a:t>
            </a:r>
          </a:p>
          <a:p>
            <a:pPr eaLnBrk="1" hangingPunct="1">
              <a:spcBef>
                <a:spcPct val="0"/>
              </a:spcBef>
            </a:pPr>
            <a:r>
              <a:rPr lang="en-US" altLang="en-US" smtClean="0"/>
              <a:t>   </a:t>
            </a:r>
          </a:p>
          <a:p>
            <a:pPr eaLnBrk="1" hangingPunct="1">
              <a:spcBef>
                <a:spcPct val="0"/>
              </a:spcBef>
            </a:pPr>
            <a:r>
              <a:rPr lang="en-US" altLang="en-US" smtClean="0"/>
              <a:t>The video link provided shows how to collect and prepare a sample of hard bodied insects.   </a:t>
            </a:r>
          </a:p>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7DF10CD-FBE0-4F27-A4EA-36FAB359CE00}" type="slidenum">
              <a:rPr lang="en-US" altLang="en-US" smtClean="0"/>
              <a:pPr fontAlgn="base">
                <a:spcBef>
                  <a:spcPct val="0"/>
                </a:spcBef>
                <a:spcAft>
                  <a:spcPct val="0"/>
                </a:spcAft>
                <a:defRPr/>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Soft bodied insects include caterpillars or grubs.  In order for these to be identified properly, we ask that they be “fixed” with boiling water first.  Because soft bodied insects are usually quite chunky, this “fixing” process prevents the inside of the body from rotting even though the outside of the body is preserved in alcohol.  There are several internal structures that are key to identifying these species.</a:t>
            </a:r>
          </a:p>
          <a:p>
            <a:pPr eaLnBrk="1" hangingPunct="1">
              <a:spcBef>
                <a:spcPct val="0"/>
              </a:spcBef>
            </a:pPr>
            <a:endParaRPr lang="en-US" altLang="en-US" smtClean="0"/>
          </a:p>
          <a:p>
            <a:pPr eaLnBrk="1" hangingPunct="1">
              <a:spcBef>
                <a:spcPct val="0"/>
              </a:spcBef>
            </a:pPr>
            <a:r>
              <a:rPr lang="en-US" altLang="en-US" smtClean="0"/>
              <a:t>Please emphasize that you do not want the insect in the water when the water is being brought to a boil.  Boil the water first, then put the soft bodied insect in the water.  Let the water cool, then remove the insect and place it in the preservative filled vial or container.  Then place this vial in a zippered bag.   </a:t>
            </a:r>
          </a:p>
          <a:p>
            <a:pPr eaLnBrk="1" hangingPunct="1">
              <a:spcBef>
                <a:spcPct val="0"/>
              </a:spcBef>
            </a:pPr>
            <a:endParaRPr lang="en-US" altLang="en-US" smtClean="0"/>
          </a:p>
          <a:p>
            <a:pPr eaLnBrk="1" hangingPunct="1">
              <a:spcBef>
                <a:spcPct val="0"/>
              </a:spcBef>
            </a:pPr>
            <a:r>
              <a:rPr lang="en-US" altLang="en-US" smtClean="0"/>
              <a:t>Then place this bag in yet another bag along with the sample submission form.</a:t>
            </a:r>
          </a:p>
          <a:p>
            <a:pPr eaLnBrk="1" hangingPunct="1">
              <a:spcBef>
                <a:spcPct val="0"/>
              </a:spcBef>
            </a:pPr>
            <a:r>
              <a:rPr lang="en-US" altLang="en-US" smtClean="0"/>
              <a:t>   </a:t>
            </a:r>
          </a:p>
          <a:p>
            <a:pPr eaLnBrk="1" hangingPunct="1">
              <a:spcBef>
                <a:spcPct val="0"/>
              </a:spcBef>
            </a:pPr>
            <a:r>
              <a:rPr lang="en-US" altLang="en-US" smtClean="0"/>
              <a:t>The video link provided shows how to collect and prepare a sample of soft bodied insects.   </a:t>
            </a:r>
          </a:p>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978F51-5205-4881-BBE5-6EFC173DEFC1}"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order for butterflies and moths to be identified properly, we ask that, when possible, you submit both a dry and wet sample for identification. </a:t>
            </a:r>
          </a:p>
          <a:p>
            <a:pPr eaLnBrk="1" hangingPunct="1">
              <a:spcBef>
                <a:spcPct val="0"/>
              </a:spcBef>
            </a:pPr>
            <a:endParaRPr lang="en-US" altLang="en-US" smtClean="0"/>
          </a:p>
          <a:p>
            <a:pPr eaLnBrk="1" hangingPunct="1">
              <a:spcBef>
                <a:spcPct val="0"/>
              </a:spcBef>
            </a:pPr>
            <a:r>
              <a:rPr lang="en-US" altLang="en-US" smtClean="0"/>
              <a:t>Primarily, because many of these moths are identified through their reproductive structures, you can submit your sample in alcohol or another preservative.   Place the specimen in its preservative-filled vial in a zippered bag.    </a:t>
            </a:r>
          </a:p>
          <a:p>
            <a:pPr eaLnBrk="1" hangingPunct="1">
              <a:spcBef>
                <a:spcPct val="0"/>
              </a:spcBef>
            </a:pPr>
            <a:endParaRPr lang="en-US" altLang="en-US" smtClean="0"/>
          </a:p>
          <a:p>
            <a:pPr eaLnBrk="1" hangingPunct="1">
              <a:spcBef>
                <a:spcPct val="0"/>
              </a:spcBef>
            </a:pPr>
            <a:r>
              <a:rPr lang="en-US" altLang="en-US" smtClean="0"/>
              <a:t>Secondarily, because many key identifying characteristics are found on the wings of butterflies and moths and that these wings are covered in scales which come off in alcohol, we also ask that you submit a </a:t>
            </a:r>
            <a:r>
              <a:rPr lang="en-US" altLang="en-US" b="1" smtClean="0"/>
              <a:t>dry </a:t>
            </a:r>
            <a:r>
              <a:rPr lang="en-US" altLang="en-US" smtClean="0"/>
              <a:t>sample if possible.  To do this, when you capture the butterfly or moth in a container, place it in the freezer immediately and keep it there overnight.  This kills the butterfly or moth and keeps it from fluttering around and losing its scales.  When you remove it the next day, place a tissue in the container with the butterfly or moth sample to prevent the specimen from being damaged in transit.  Place the dry sample in another zippered bag.</a:t>
            </a:r>
          </a:p>
          <a:p>
            <a:pPr eaLnBrk="1" hangingPunct="1">
              <a:spcBef>
                <a:spcPct val="0"/>
              </a:spcBef>
            </a:pPr>
            <a:endParaRPr lang="en-US" altLang="en-US" smtClean="0"/>
          </a:p>
          <a:p>
            <a:pPr eaLnBrk="1" hangingPunct="1">
              <a:spcBef>
                <a:spcPct val="0"/>
              </a:spcBef>
            </a:pPr>
            <a:r>
              <a:rPr lang="en-US" altLang="en-US" smtClean="0"/>
              <a:t>Place both bags in yet another bag along with the sample submission form.</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      </a:t>
            </a:r>
          </a:p>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E461612-0DF6-4D24-93E8-9BEEAABB8338}"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Some invasive pests that are discussed in these workshops include plant diseases.  In order to submit a plant disease sample, there are a few steps to follow. </a:t>
            </a:r>
          </a:p>
          <a:p>
            <a:pPr eaLnBrk="1" hangingPunct="1">
              <a:spcBef>
                <a:spcPct val="0"/>
              </a:spcBef>
            </a:pPr>
            <a:endParaRPr lang="en-US" altLang="en-US" smtClean="0"/>
          </a:p>
          <a:p>
            <a:pPr eaLnBrk="1" hangingPunct="1">
              <a:spcBef>
                <a:spcPct val="0"/>
              </a:spcBef>
            </a:pPr>
            <a:r>
              <a:rPr lang="en-US" altLang="en-US" smtClean="0"/>
              <a:t>If you can submit the whole plant, wrap the roots in a separate bag and tape it or seal it off, then wrap the rest of the plant in paper towels or newspaper to absorb excess moisture.  Finally, place the entire plant in another plastic bag.  If you cannot take the whole plant, diagnosticians will need at least 6 to 8 inches of the plant, wrapped completely in paper towels or newspaper.  </a:t>
            </a:r>
          </a:p>
          <a:p>
            <a:pPr eaLnBrk="1" hangingPunct="1">
              <a:spcBef>
                <a:spcPct val="0"/>
              </a:spcBef>
            </a:pPr>
            <a:endParaRPr lang="en-US" altLang="en-US" smtClean="0"/>
          </a:p>
          <a:p>
            <a:pPr eaLnBrk="1" hangingPunct="1">
              <a:spcBef>
                <a:spcPct val="0"/>
              </a:spcBef>
            </a:pPr>
            <a:r>
              <a:rPr lang="en-US" altLang="en-US" smtClean="0"/>
              <a:t>Also, if you cannot collect the whole plant, you need to collect a healthy part of the plant as well as the diseased part of the plant.  Wrap them separately in paper towels or newspapers and put them in separate bags.  Then place both of them in one bag along with the sample submission form.       </a:t>
            </a:r>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8EFDE1-B253-47FE-809A-F5588A1F4EFD}"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spcBef>
                <a:spcPct val="0"/>
              </a:spcBef>
            </a:pPr>
            <a:r>
              <a:rPr lang="en-US" altLang="en-US" smtClean="0"/>
              <a:t>We need to know about monitoring efforts when it comes to invasive species.  If you look for one of these invasive species, but do not find it, that is valuable information.  Should there be a positive detection, this information will help state and federal agencies to determine the best management or eradication strategy possible.           </a:t>
            </a:r>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0EFD3F4-A26A-433A-913B-73BC193AA628}"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2" descr="powerpoint_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09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F5D7A2C-48C5-4D64-ADB6-51862A630A17}"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E6FDA7-2ACA-4181-B87D-C4E84C9F7844}" type="slidenum">
              <a:rPr lang="en-US"/>
              <a:pPr>
                <a:defRPr/>
              </a:pPr>
              <a:t>‹#›</a:t>
            </a:fld>
            <a:endParaRPr lang="en-US"/>
          </a:p>
        </p:txBody>
      </p:sp>
    </p:spTree>
    <p:extLst>
      <p:ext uri="{BB962C8B-B14F-4D97-AF65-F5344CB8AC3E}">
        <p14:creationId xmlns:p14="http://schemas.microsoft.com/office/powerpoint/2010/main" val="12219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B054B6D-0412-4E68-B124-7C20D5B8019A}"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3147DF-E755-406A-A52B-8400ED11558C}" type="slidenum">
              <a:rPr lang="en-US"/>
              <a:pPr>
                <a:defRPr/>
              </a:pPr>
              <a:t>‹#›</a:t>
            </a:fld>
            <a:endParaRPr lang="en-US"/>
          </a:p>
        </p:txBody>
      </p:sp>
    </p:spTree>
    <p:extLst>
      <p:ext uri="{BB962C8B-B14F-4D97-AF65-F5344CB8AC3E}">
        <p14:creationId xmlns:p14="http://schemas.microsoft.com/office/powerpoint/2010/main" val="208712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E3757A2-CDF9-43F4-9F35-93B9E7076D6B}"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3B5317F-CC49-45A8-AF3B-150FA942A076}" type="slidenum">
              <a:rPr lang="en-US"/>
              <a:pPr>
                <a:defRPr/>
              </a:pPr>
              <a:t>‹#›</a:t>
            </a:fld>
            <a:endParaRPr lang="en-US"/>
          </a:p>
        </p:txBody>
      </p:sp>
    </p:spTree>
    <p:extLst>
      <p:ext uri="{BB962C8B-B14F-4D97-AF65-F5344CB8AC3E}">
        <p14:creationId xmlns:p14="http://schemas.microsoft.com/office/powerpoint/2010/main" val="277395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AB96810-CC38-4CCD-A672-28FDD555B39F}"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9954C91-BACA-4B32-8288-E138B6689EC9}" type="slidenum">
              <a:rPr lang="en-US"/>
              <a:pPr>
                <a:defRPr/>
              </a:pPr>
              <a:t>‹#›</a:t>
            </a:fld>
            <a:endParaRPr lang="en-US"/>
          </a:p>
        </p:txBody>
      </p:sp>
    </p:spTree>
    <p:extLst>
      <p:ext uri="{BB962C8B-B14F-4D97-AF65-F5344CB8AC3E}">
        <p14:creationId xmlns:p14="http://schemas.microsoft.com/office/powerpoint/2010/main" val="205313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91A86B0-1B18-4F53-9952-A30FC2D56C95}"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45A9D96-EFB2-40A3-AC67-026289CC38B2}" type="slidenum">
              <a:rPr lang="en-US"/>
              <a:pPr>
                <a:defRPr/>
              </a:pPr>
              <a:t>‹#›</a:t>
            </a:fld>
            <a:endParaRPr lang="en-US"/>
          </a:p>
        </p:txBody>
      </p:sp>
    </p:spTree>
    <p:extLst>
      <p:ext uri="{BB962C8B-B14F-4D97-AF65-F5344CB8AC3E}">
        <p14:creationId xmlns:p14="http://schemas.microsoft.com/office/powerpoint/2010/main" val="220369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232CF2A-80C0-4BBC-AB7D-905D0955E2FE}"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3D3A4A7-8129-4E52-8B9E-C3A102CB11ED}" type="slidenum">
              <a:rPr lang="en-US"/>
              <a:pPr>
                <a:defRPr/>
              </a:pPr>
              <a:t>‹#›</a:t>
            </a:fld>
            <a:endParaRPr lang="en-US"/>
          </a:p>
        </p:txBody>
      </p:sp>
    </p:spTree>
    <p:extLst>
      <p:ext uri="{BB962C8B-B14F-4D97-AF65-F5344CB8AC3E}">
        <p14:creationId xmlns:p14="http://schemas.microsoft.com/office/powerpoint/2010/main" val="10443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4D46BDF-12E8-49A8-B9A6-310FE38376AA}" type="datetimeFigureOut">
              <a:rPr lang="en-US"/>
              <a:pPr>
                <a:defRPr/>
              </a:pPr>
              <a:t>4/5/2015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375BDAE-22BE-4A3A-BAC2-22EA583913C4}" type="slidenum">
              <a:rPr lang="en-US"/>
              <a:pPr>
                <a:defRPr/>
              </a:pPr>
              <a:t>‹#›</a:t>
            </a:fld>
            <a:endParaRPr lang="en-US"/>
          </a:p>
        </p:txBody>
      </p:sp>
    </p:spTree>
    <p:extLst>
      <p:ext uri="{BB962C8B-B14F-4D97-AF65-F5344CB8AC3E}">
        <p14:creationId xmlns:p14="http://schemas.microsoft.com/office/powerpoint/2010/main" val="93851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538620E-4814-4A0C-8C16-BCE8F6B4E31F}" type="datetimeFigureOut">
              <a:rPr lang="en-US"/>
              <a:pPr>
                <a:defRPr/>
              </a:pPr>
              <a:t>4/5/2015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9F73E02-14A0-418F-B616-FB2BAE2B8F27}" type="slidenum">
              <a:rPr lang="en-US"/>
              <a:pPr>
                <a:defRPr/>
              </a:pPr>
              <a:t>‹#›</a:t>
            </a:fld>
            <a:endParaRPr lang="en-US"/>
          </a:p>
        </p:txBody>
      </p:sp>
    </p:spTree>
    <p:extLst>
      <p:ext uri="{BB962C8B-B14F-4D97-AF65-F5344CB8AC3E}">
        <p14:creationId xmlns:p14="http://schemas.microsoft.com/office/powerpoint/2010/main" val="397599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616BE14-C90D-4DDA-9C09-61FE8F0D047C}" type="datetimeFigureOut">
              <a:rPr lang="en-US"/>
              <a:pPr>
                <a:defRPr/>
              </a:pPr>
              <a:t>4/5/2015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D284574-6E1E-4E1B-B527-03F48ACF7D6F}" type="slidenum">
              <a:rPr lang="en-US"/>
              <a:pPr>
                <a:defRPr/>
              </a:pPr>
              <a:t>‹#›</a:t>
            </a:fld>
            <a:endParaRPr lang="en-US"/>
          </a:p>
        </p:txBody>
      </p:sp>
    </p:spTree>
    <p:extLst>
      <p:ext uri="{BB962C8B-B14F-4D97-AF65-F5344CB8AC3E}">
        <p14:creationId xmlns:p14="http://schemas.microsoft.com/office/powerpoint/2010/main" val="170876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DD5713-4A06-4130-938C-7226A03747E0}"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C19D59-468C-4F70-96AA-D64881697D63}" type="slidenum">
              <a:rPr lang="en-US"/>
              <a:pPr>
                <a:defRPr/>
              </a:pPr>
              <a:t>‹#›</a:t>
            </a:fld>
            <a:endParaRPr lang="en-US"/>
          </a:p>
        </p:txBody>
      </p:sp>
    </p:spTree>
    <p:extLst>
      <p:ext uri="{BB962C8B-B14F-4D97-AF65-F5344CB8AC3E}">
        <p14:creationId xmlns:p14="http://schemas.microsoft.com/office/powerpoint/2010/main" val="417507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04CD58E-61B6-4077-BF35-556506D20EA0}"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95B1921-B8CE-430A-AD02-E4F4DD701C29}" type="slidenum">
              <a:rPr lang="en-US"/>
              <a:pPr>
                <a:defRPr/>
              </a:pPr>
              <a:t>‹#›</a:t>
            </a:fld>
            <a:endParaRPr lang="en-US"/>
          </a:p>
        </p:txBody>
      </p:sp>
    </p:spTree>
    <p:extLst>
      <p:ext uri="{BB962C8B-B14F-4D97-AF65-F5344CB8AC3E}">
        <p14:creationId xmlns:p14="http://schemas.microsoft.com/office/powerpoint/2010/main" val="294354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background.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flfirstdetector.or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entnemdept.ufl.edu/insectid/index.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Ma42lE02pD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DPSOddSQxD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2HA06HW4Kc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JOrNi8HrIp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a:xfrm>
            <a:off x="0" y="1603375"/>
            <a:ext cx="91440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6000" smtClean="0"/>
              <a:t>Florida First </a:t>
            </a:r>
            <a:br>
              <a:rPr lang="en-US" altLang="en-US" sz="6000" smtClean="0"/>
            </a:br>
            <a:r>
              <a:rPr lang="en-US" altLang="en-US" sz="6000" smtClean="0"/>
              <a:t>Detector Training:</a:t>
            </a:r>
          </a:p>
        </p:txBody>
      </p:sp>
      <p:sp>
        <p:nvSpPr>
          <p:cNvPr id="14339" name="Title 1"/>
          <p:cNvSpPr txBox="1">
            <a:spLocks/>
          </p:cNvSpPr>
          <p:nvPr/>
        </p:nvSpPr>
        <p:spPr bwMode="auto">
          <a:xfrm>
            <a:off x="0" y="34671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5400"/>
              <a:t>Sample Submission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80963"/>
            <a:ext cx="5187950" cy="594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5"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7" name="Rectangle 6"/>
          <p:cNvSpPr/>
          <p:nvPr/>
        </p:nvSpPr>
        <p:spPr>
          <a:xfrm>
            <a:off x="2024063" y="1658938"/>
            <a:ext cx="2133600" cy="139382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80963"/>
            <a:ext cx="5187950" cy="594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79"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5" name="Rectangle 4"/>
          <p:cNvSpPr/>
          <p:nvPr/>
        </p:nvSpPr>
        <p:spPr>
          <a:xfrm>
            <a:off x="2049463" y="3817938"/>
            <a:ext cx="2260600" cy="9271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80963"/>
            <a:ext cx="5187950" cy="594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5" name="Rectangle 4"/>
          <p:cNvSpPr/>
          <p:nvPr/>
        </p:nvSpPr>
        <p:spPr>
          <a:xfrm>
            <a:off x="2032000" y="4745038"/>
            <a:ext cx="2235200" cy="10429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65088"/>
            <a:ext cx="5187950" cy="594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7"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5" name="Rectangle 4"/>
          <p:cNvSpPr/>
          <p:nvPr/>
        </p:nvSpPr>
        <p:spPr>
          <a:xfrm>
            <a:off x="4406900" y="3776663"/>
            <a:ext cx="2441575" cy="93503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406900" y="4722813"/>
            <a:ext cx="2441575" cy="1041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6" name="Content Placeholder 2"/>
          <p:cNvSpPr txBox="1">
            <a:spLocks/>
          </p:cNvSpPr>
          <p:nvPr/>
        </p:nvSpPr>
        <p:spPr>
          <a:xfrm>
            <a:off x="457200" y="498475"/>
            <a:ext cx="8466138" cy="5281613"/>
          </a:xfrm>
          <a:prstGeom prst="rect">
            <a:avLst/>
          </a:prstGeom>
        </p:spPr>
        <p:txBody>
          <a:bodyPr>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US" dirty="0" smtClean="0">
                <a:solidFill>
                  <a:schemeClr val="tx1"/>
                </a:solidFill>
              </a:rPr>
              <a:t>Bring symptomatic plant tissue or arthropod samples to your local county agent.  Please use the sample submission form found at </a:t>
            </a:r>
            <a:r>
              <a:rPr lang="en-US" dirty="0" smtClean="0">
                <a:solidFill>
                  <a:schemeClr val="tx1"/>
                </a:solidFill>
                <a:hlinkClick r:id="rId3"/>
              </a:rPr>
              <a:t>www.flfirstdetector.org</a:t>
            </a:r>
            <a:r>
              <a:rPr lang="en-US" dirty="0" smtClean="0">
                <a:solidFill>
                  <a:schemeClr val="tx1"/>
                </a:solidFill>
              </a:rPr>
              <a:t>.  </a:t>
            </a:r>
            <a:endParaRPr lang="en-US" dirty="0">
              <a:solidFill>
                <a:schemeClr val="tx1"/>
              </a:solidFill>
            </a:endParaRPr>
          </a:p>
          <a:p>
            <a:pPr algn="l" fontAlgn="auto">
              <a:spcAft>
                <a:spcPts val="0"/>
              </a:spcAft>
              <a:defRPr/>
            </a:pPr>
            <a:endParaRPr lang="en-US" sz="300" dirty="0" smtClean="0">
              <a:solidFill>
                <a:schemeClr val="tx1"/>
              </a:solidFill>
            </a:endParaRPr>
          </a:p>
          <a:p>
            <a:pPr algn="l" fontAlgn="auto">
              <a:spcAft>
                <a:spcPts val="0"/>
              </a:spcAft>
              <a:defRPr/>
            </a:pPr>
            <a:endParaRPr lang="en-US" dirty="0" smtClean="0">
              <a:solidFill>
                <a:schemeClr val="tx1"/>
              </a:solidFill>
            </a:endParaRPr>
          </a:p>
          <a:p>
            <a:pPr algn="l" fontAlgn="auto">
              <a:spcAft>
                <a:spcPts val="0"/>
              </a:spcAft>
              <a:defRPr/>
            </a:pPr>
            <a:r>
              <a:rPr lang="en-US" dirty="0" smtClean="0">
                <a:solidFill>
                  <a:schemeClr val="tx1"/>
                </a:solidFill>
              </a:rPr>
              <a:t>All samples can then be submitted to:</a:t>
            </a:r>
            <a:br>
              <a:rPr lang="en-US" dirty="0" smtClean="0">
                <a:solidFill>
                  <a:schemeClr val="tx1"/>
                </a:solidFill>
              </a:rPr>
            </a:br>
            <a:r>
              <a:rPr lang="en-US" dirty="0" smtClean="0">
                <a:solidFill>
                  <a:schemeClr val="tx1"/>
                </a:solidFill>
              </a:rPr>
              <a:t>	Lyle Buss	</a:t>
            </a:r>
          </a:p>
          <a:p>
            <a:pPr algn="l" fontAlgn="auto">
              <a:spcAft>
                <a:spcPts val="0"/>
              </a:spcAft>
              <a:defRPr/>
            </a:pPr>
            <a:r>
              <a:rPr lang="en-US" dirty="0" smtClean="0">
                <a:solidFill>
                  <a:schemeClr val="tx1"/>
                </a:solidFill>
              </a:rPr>
              <a:t>	</a:t>
            </a:r>
            <a:r>
              <a:rPr lang="tr-TR" dirty="0" smtClean="0">
                <a:solidFill>
                  <a:schemeClr val="tx1"/>
                </a:solidFill>
              </a:rPr>
              <a:t>University of F</a:t>
            </a:r>
            <a:r>
              <a:rPr lang="en-US" dirty="0" smtClean="0">
                <a:solidFill>
                  <a:schemeClr val="tx1"/>
                </a:solidFill>
              </a:rPr>
              <a:t>l</a:t>
            </a:r>
            <a:r>
              <a:rPr lang="tr-TR" dirty="0" smtClean="0">
                <a:solidFill>
                  <a:schemeClr val="tx1"/>
                </a:solidFill>
              </a:rPr>
              <a:t>orida Insect ID Lab</a:t>
            </a:r>
            <a:endParaRPr lang="en-US" dirty="0" smtClean="0">
              <a:solidFill>
                <a:schemeClr val="tx1"/>
              </a:solidFill>
            </a:endParaRPr>
          </a:p>
          <a:p>
            <a:pPr algn="l" fontAlgn="auto">
              <a:spcAft>
                <a:spcPts val="0"/>
              </a:spcAft>
              <a:defRPr/>
            </a:pPr>
            <a:r>
              <a:rPr lang="en-US" dirty="0" smtClean="0">
                <a:solidFill>
                  <a:schemeClr val="tx1"/>
                </a:solidFill>
              </a:rPr>
              <a:t>	970 Natural Area Dive</a:t>
            </a:r>
          </a:p>
          <a:p>
            <a:pPr algn="l" fontAlgn="auto">
              <a:spcAft>
                <a:spcPts val="0"/>
              </a:spcAft>
              <a:defRPr/>
            </a:pPr>
            <a:r>
              <a:rPr lang="en-US" dirty="0" smtClean="0">
                <a:solidFill>
                  <a:schemeClr val="tx1"/>
                </a:solidFill>
              </a:rPr>
              <a:t>	Gainesville, FL 32611</a:t>
            </a:r>
          </a:p>
          <a:p>
            <a:pPr algn="l" fontAlgn="auto">
              <a:spcAft>
                <a:spcPts val="0"/>
              </a:spcAft>
              <a:defRPr/>
            </a:pPr>
            <a:r>
              <a:rPr lang="en-US" dirty="0" smtClean="0">
                <a:solidFill>
                  <a:schemeClr val="tx1"/>
                </a:solidFill>
              </a:rPr>
              <a:t> 	</a:t>
            </a:r>
          </a:p>
          <a:p>
            <a:pPr algn="l" fontAlgn="auto">
              <a:spcAft>
                <a:spcPts val="0"/>
              </a:spcAft>
              <a:defRPr/>
            </a:pPr>
            <a:r>
              <a:rPr lang="en-US" dirty="0">
                <a:solidFill>
                  <a:schemeClr val="tx1"/>
                </a:solidFill>
              </a:rPr>
              <a:t>	</a:t>
            </a:r>
            <a:r>
              <a:rPr lang="en-US" dirty="0" smtClean="0">
                <a:solidFill>
                  <a:schemeClr val="tx1"/>
                </a:solidFill>
              </a:rPr>
              <a:t>More information on the lab can be found at:</a:t>
            </a:r>
          </a:p>
          <a:p>
            <a:pPr algn="l" fontAlgn="auto">
              <a:spcAft>
                <a:spcPts val="0"/>
              </a:spcAft>
              <a:defRPr/>
            </a:pPr>
            <a:r>
              <a:rPr lang="en-US" dirty="0">
                <a:solidFill>
                  <a:schemeClr val="tx1"/>
                </a:solidFill>
              </a:rPr>
              <a:t>	</a:t>
            </a:r>
            <a:r>
              <a:rPr lang="tr-TR" dirty="0" smtClean="0">
                <a:solidFill>
                  <a:schemeClr val="tx1"/>
                </a:solidFill>
                <a:hlinkClick r:id="rId4"/>
              </a:rPr>
              <a:t>http://entnemdept.ufl.edu/insectid/index.html</a:t>
            </a:r>
            <a:endParaRPr lang="tr-TR" dirty="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Sample Submission Exception</a:t>
            </a:r>
          </a:p>
        </p:txBody>
      </p:sp>
      <p:sp>
        <p:nvSpPr>
          <p:cNvPr id="286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US" altLang="en-US" smtClean="0"/>
              <a:t>Giant African Land Snail</a:t>
            </a:r>
          </a:p>
          <a:p>
            <a:pPr marL="0" indent="0" eaLnBrk="1" hangingPunct="1">
              <a:buFont typeface="Arial" charset="0"/>
              <a:buNone/>
            </a:pPr>
            <a:r>
              <a:rPr lang="en-US" altLang="en-US" smtClean="0"/>
              <a:t>	1. Do not collect live suspect samples.</a:t>
            </a:r>
          </a:p>
          <a:p>
            <a:pPr marL="0" indent="0" eaLnBrk="1" hangingPunct="1">
              <a:buFont typeface="Arial" charset="0"/>
              <a:buNone/>
            </a:pPr>
            <a:r>
              <a:rPr lang="en-US" altLang="en-US" smtClean="0"/>
              <a:t>	2. Call the FDACS-DPI Hotline-</a:t>
            </a:r>
          </a:p>
          <a:p>
            <a:pPr marL="0" indent="0" eaLnBrk="1" hangingPunct="1">
              <a:buFont typeface="Arial" charset="0"/>
              <a:buNone/>
            </a:pPr>
            <a:r>
              <a:rPr lang="en-US" altLang="en-US" smtClean="0"/>
              <a:t>	     888-397-1517</a:t>
            </a:r>
          </a:p>
          <a:p>
            <a:pPr marL="0" indent="0" eaLnBrk="1" hangingPunct="1">
              <a:buFont typeface="Arial" charset="0"/>
              <a:buNone/>
            </a:pPr>
            <a:endParaRPr lang="en-US"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Author</a:t>
            </a:r>
          </a:p>
        </p:txBody>
      </p:sp>
      <p:sp>
        <p:nvSpPr>
          <p:cNvPr id="5" name="Content Placeholder 2"/>
          <p:cNvSpPr txBox="1">
            <a:spLocks/>
          </p:cNvSpPr>
          <p:nvPr/>
        </p:nvSpPr>
        <p:spPr>
          <a:xfrm>
            <a:off x="609600" y="1646238"/>
            <a:ext cx="8229600" cy="45259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dirty="0">
                <a:ea typeface="ＭＳ Ｐゴシック" pitchFamily="34" charset="-128"/>
                <a:cs typeface="Calibri"/>
              </a:rPr>
              <a:t>Stephanie Stocks, M.S.</a:t>
            </a:r>
          </a:p>
          <a:p>
            <a:pPr marL="454025" indent="0" fontAlgn="auto">
              <a:spcAft>
                <a:spcPts val="0"/>
              </a:spcAft>
              <a:buFont typeface="Arial" pitchFamily="34" charset="0"/>
              <a:buNone/>
              <a:defRPr/>
            </a:pPr>
            <a:r>
              <a:rPr lang="en-US" sz="2800" dirty="0">
                <a:ea typeface="ＭＳ Ｐゴシック" pitchFamily="34" charset="-128"/>
                <a:cs typeface="Calibri"/>
              </a:rPr>
              <a:t>Assistant-In, Extension Scientist, Department of Entomology and Nematology, University of </a:t>
            </a:r>
            <a:r>
              <a:rPr lang="en-US" sz="2800" dirty="0" smtClean="0">
                <a:ea typeface="ＭＳ Ｐゴシック" pitchFamily="34" charset="-128"/>
                <a:cs typeface="Calibri"/>
              </a:rPr>
              <a:t>Florida</a:t>
            </a:r>
          </a:p>
          <a:p>
            <a:pPr marL="454025" indent="0" fontAlgn="auto">
              <a:spcAft>
                <a:spcPts val="0"/>
              </a:spcAft>
              <a:buFont typeface="Arial" pitchFamily="34" charset="0"/>
              <a:buNone/>
              <a:defRPr/>
            </a:pPr>
            <a:endParaRPr lang="en-US" sz="1200" dirty="0">
              <a:ea typeface="ＭＳ Ｐゴシック" pitchFamily="34" charset="-128"/>
              <a:cs typeface="Calibri"/>
            </a:endParaRPr>
          </a:p>
          <a:p>
            <a:pPr marL="454025" indent="0" fontAlgn="auto">
              <a:spcAft>
                <a:spcPts val="0"/>
              </a:spcAft>
              <a:buFont typeface="Arial" pitchFamily="34" charset="0"/>
              <a:buNone/>
              <a:defRPr/>
            </a:pPr>
            <a:r>
              <a:rPr lang="en-US" sz="2800" dirty="0" smtClean="0">
                <a:ea typeface="ＭＳ Ｐゴシック" pitchFamily="34" charset="-128"/>
                <a:cs typeface="Calibri"/>
              </a:rPr>
              <a:t> </a:t>
            </a:r>
            <a:endParaRPr lang="en-US" sz="2800" dirty="0">
              <a:ea typeface="ＭＳ Ｐゴシック" pitchFamily="34" charset="-128"/>
              <a:cs typeface="Calibri"/>
            </a:endParaRPr>
          </a:p>
          <a:p>
            <a:pPr marL="0" indent="0" fontAlgn="auto">
              <a:spcAft>
                <a:spcPts val="0"/>
              </a:spcAft>
              <a:buFont typeface="Arial" pitchFamily="34" charset="0"/>
              <a:buNone/>
              <a:defRPr/>
            </a:pPr>
            <a:endParaRPr lang="en-US" sz="1200" dirty="0" smtClean="0">
              <a:ea typeface="ＭＳ Ｐゴシック" pitchFamily="34" charset="-128"/>
              <a:cs typeface="Calibri"/>
            </a:endParaRPr>
          </a:p>
          <a:p>
            <a:pPr marL="0" indent="0" fontAlgn="auto">
              <a:spcAft>
                <a:spcPts val="0"/>
              </a:spcAft>
              <a:buFont typeface="Arial" pitchFamily="34" charset="0"/>
              <a:buNone/>
              <a:defRPr/>
            </a:pPr>
            <a:endParaRPr lang="en-US" dirty="0" smtClean="0">
              <a:cs typeface="Calibri"/>
            </a:endParaRPr>
          </a:p>
          <a:p>
            <a:pPr marL="0" indent="0" fontAlgn="auto">
              <a:spcAft>
                <a:spcPts val="0"/>
              </a:spcAft>
              <a:buFont typeface="Arial" pitchFamily="34" charset="0"/>
              <a:buNone/>
              <a:defRPr/>
            </a:pPr>
            <a:endParaRPr lang="en-US" dirty="0">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Editors</a:t>
            </a:r>
          </a:p>
        </p:txBody>
      </p:sp>
      <p:sp>
        <p:nvSpPr>
          <p:cNvPr id="6" name="Content Placeholder 2"/>
          <p:cNvSpPr txBox="1">
            <a:spLocks/>
          </p:cNvSpPr>
          <p:nvPr/>
        </p:nvSpPr>
        <p:spPr>
          <a:xfrm>
            <a:off x="609600" y="1411288"/>
            <a:ext cx="8229600" cy="43434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4025" indent="0" fontAlgn="auto">
              <a:spcAft>
                <a:spcPts val="0"/>
              </a:spcAft>
              <a:buFont typeface="Arial" pitchFamily="34" charset="0"/>
              <a:buNone/>
              <a:defRPr/>
            </a:pPr>
            <a:endParaRPr lang="en-US" sz="1200" dirty="0" smtClean="0">
              <a:cs typeface="Calibri"/>
            </a:endParaRPr>
          </a:p>
          <a:p>
            <a:pPr marL="0" indent="0" fontAlgn="auto">
              <a:spcAft>
                <a:spcPts val="0"/>
              </a:spcAft>
              <a:buFont typeface="Arial" pitchFamily="34" charset="0"/>
              <a:buNone/>
              <a:defRPr/>
            </a:pPr>
            <a:r>
              <a:rPr lang="en-US" dirty="0">
                <a:ea typeface="ＭＳ Ｐゴシック" pitchFamily="34" charset="-128"/>
                <a:cs typeface="Calibri"/>
              </a:rPr>
              <a:t>Amanda Hodges, Ph.D.</a:t>
            </a:r>
          </a:p>
          <a:p>
            <a:pPr marL="454025" indent="0" fontAlgn="auto">
              <a:spcAft>
                <a:spcPts val="0"/>
              </a:spcAft>
              <a:buFont typeface="Arial" pitchFamily="34" charset="0"/>
              <a:buNone/>
              <a:defRPr/>
            </a:pPr>
            <a:r>
              <a:rPr lang="en-US" sz="2800" dirty="0">
                <a:ea typeface="ＭＳ Ｐゴシック" pitchFamily="34" charset="-128"/>
                <a:cs typeface="Calibri"/>
              </a:rPr>
              <a:t>Associate Extension Scientist, Department of Entomology and Nematology, University of Florida </a:t>
            </a:r>
          </a:p>
          <a:p>
            <a:pPr marL="0" indent="0" fontAlgn="auto">
              <a:spcAft>
                <a:spcPts val="0"/>
              </a:spcAft>
              <a:buFont typeface="Arial" pitchFamily="34" charset="0"/>
              <a:buNone/>
              <a:defRPr/>
            </a:pPr>
            <a:endParaRPr lang="en-US" sz="600" dirty="0" smtClean="0">
              <a:cs typeface="Calibri"/>
            </a:endParaRPr>
          </a:p>
          <a:p>
            <a:pPr marL="0" indent="0" fontAlgn="auto">
              <a:spcAft>
                <a:spcPts val="0"/>
              </a:spcAft>
              <a:buFont typeface="Arial" pitchFamily="34" charset="0"/>
              <a:buNone/>
              <a:defRPr/>
            </a:pPr>
            <a:r>
              <a:rPr lang="en-US" dirty="0" smtClean="0">
                <a:cs typeface="Calibri"/>
              </a:rPr>
              <a:t>Matthew D. Smith, Ph.D</a:t>
            </a:r>
            <a:r>
              <a:rPr lang="en-US" sz="2800" dirty="0" smtClean="0">
                <a:cs typeface="Calibri"/>
              </a:rPr>
              <a:t>.</a:t>
            </a:r>
          </a:p>
          <a:p>
            <a:pPr marL="449263" indent="0" fontAlgn="auto">
              <a:spcAft>
                <a:spcPts val="0"/>
              </a:spcAft>
              <a:buFont typeface="Arial" pitchFamily="34" charset="0"/>
              <a:buNone/>
              <a:defRPr/>
            </a:pPr>
            <a:r>
              <a:rPr lang="en-US" sz="2800" dirty="0" smtClean="0">
                <a:cs typeface="Calibri"/>
              </a:rPr>
              <a:t>Postdoctoral Associate, Department of Entomology and Nematology, University of Florida</a:t>
            </a:r>
          </a:p>
          <a:p>
            <a:pPr marL="0" indent="0" fontAlgn="auto">
              <a:spcAft>
                <a:spcPts val="0"/>
              </a:spcAft>
              <a:buFont typeface="Arial" pitchFamily="34" charset="0"/>
              <a:buNone/>
              <a:defRPr/>
            </a:pPr>
            <a:endParaRPr lang="en-US" sz="600" dirty="0" smtClean="0">
              <a:ea typeface="ＭＳ Ｐゴシック" pitchFamily="34" charset="-128"/>
              <a:cs typeface="Calibri"/>
            </a:endParaRPr>
          </a:p>
          <a:p>
            <a:pPr marL="0" indent="0" fontAlgn="auto">
              <a:spcAft>
                <a:spcPts val="0"/>
              </a:spcAft>
              <a:buFont typeface="Arial" pitchFamily="34" charset="0"/>
              <a:buNone/>
              <a:defRPr/>
            </a:pPr>
            <a:r>
              <a:rPr lang="en-US" dirty="0" err="1" smtClean="0">
                <a:ea typeface="ＭＳ Ｐゴシック" pitchFamily="34" charset="-128"/>
                <a:cs typeface="Calibri"/>
              </a:rPr>
              <a:t>Keumchul</a:t>
            </a:r>
            <a:r>
              <a:rPr lang="en-US" dirty="0" smtClean="0">
                <a:ea typeface="ＭＳ Ｐゴシック" pitchFamily="34" charset="-128"/>
                <a:cs typeface="Calibri"/>
              </a:rPr>
              <a:t> </a:t>
            </a:r>
            <a:r>
              <a:rPr lang="en-US" dirty="0">
                <a:ea typeface="ＭＳ Ｐゴシック" pitchFamily="34" charset="-128"/>
                <a:cs typeface="Calibri"/>
              </a:rPr>
              <a:t>Shin, M.S.</a:t>
            </a:r>
          </a:p>
          <a:p>
            <a:pPr marL="454025" indent="0" fontAlgn="auto">
              <a:spcAft>
                <a:spcPts val="0"/>
              </a:spcAft>
              <a:buFont typeface="Arial" pitchFamily="34" charset="0"/>
              <a:buNone/>
              <a:defRPr/>
            </a:pPr>
            <a:r>
              <a:rPr lang="en-US" sz="2800" dirty="0">
                <a:ea typeface="ＭＳ Ｐゴシック" pitchFamily="34" charset="-128"/>
                <a:cs typeface="Calibri"/>
              </a:rPr>
              <a:t>Graduate student, Doctor of  Plant medicine program, University of Florid</a:t>
            </a:r>
            <a:endParaRPr lang="en-US" sz="2800" dirty="0" smtClean="0">
              <a:cs typeface="Calibri"/>
            </a:endParaRPr>
          </a:p>
          <a:p>
            <a:pPr marL="0" indent="0" fontAlgn="auto">
              <a:spcAft>
                <a:spcPts val="0"/>
              </a:spcAft>
              <a:buFont typeface="Arial" pitchFamily="34" charset="0"/>
              <a:buNone/>
              <a:defRPr/>
            </a:pPr>
            <a:endParaRPr lang="en-US" dirty="0">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Reviewers</a:t>
            </a:r>
          </a:p>
        </p:txBody>
      </p:sp>
      <p:sp>
        <p:nvSpPr>
          <p:cNvPr id="6" name="Content Placeholder 2"/>
          <p:cNvSpPr txBox="1">
            <a:spLocks/>
          </p:cNvSpPr>
          <p:nvPr/>
        </p:nvSpPr>
        <p:spPr>
          <a:xfrm>
            <a:off x="609600" y="1600200"/>
            <a:ext cx="8229600" cy="4343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4025" indent="0" fontAlgn="auto">
              <a:spcAft>
                <a:spcPts val="0"/>
              </a:spcAft>
              <a:buFont typeface="Arial" pitchFamily="34" charset="0"/>
              <a:buNone/>
              <a:defRPr/>
            </a:pPr>
            <a:endParaRPr lang="en-US" sz="1200" dirty="0" smtClean="0">
              <a:cs typeface="Calibri"/>
            </a:endParaRPr>
          </a:p>
          <a:p>
            <a:pPr marL="0" indent="0" fontAlgn="auto">
              <a:spcAft>
                <a:spcPts val="0"/>
              </a:spcAft>
              <a:buFont typeface="Arial" pitchFamily="34" charset="0"/>
              <a:buNone/>
              <a:defRPr/>
            </a:pPr>
            <a:endParaRPr lang="en-US" dirty="0" smtClean="0">
              <a:cs typeface="Calibri"/>
            </a:endParaRPr>
          </a:p>
          <a:p>
            <a:pPr marL="0" indent="0" fontAlgn="auto">
              <a:spcAft>
                <a:spcPts val="0"/>
              </a:spcAft>
              <a:buFont typeface="Arial" pitchFamily="34" charset="0"/>
              <a:buNone/>
              <a:defRPr/>
            </a:pPr>
            <a:endParaRPr lang="en-US" dirty="0">
              <a:cs typeface="Calibri"/>
            </a:endParaRPr>
          </a:p>
        </p:txBody>
      </p:sp>
      <p:sp>
        <p:nvSpPr>
          <p:cNvPr id="7" name="Content Placeholder 2"/>
          <p:cNvSpPr txBox="1">
            <a:spLocks/>
          </p:cNvSpPr>
          <p:nvPr/>
        </p:nvSpPr>
        <p:spPr>
          <a:xfrm>
            <a:off x="609600" y="1600200"/>
            <a:ext cx="8229600" cy="460216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1963" indent="-461963" fontAlgn="auto">
              <a:spcAft>
                <a:spcPts val="0"/>
              </a:spcAft>
              <a:buFontTx/>
              <a:buNone/>
              <a:defRPr/>
            </a:pPr>
            <a:r>
              <a:rPr lang="en-US" dirty="0" smtClean="0">
                <a:cs typeface="Calibri"/>
              </a:rPr>
              <a:t>Andrew </a:t>
            </a:r>
            <a:r>
              <a:rPr lang="en-US" dirty="0" err="1">
                <a:cs typeface="Calibri"/>
              </a:rPr>
              <a:t>Derksen</a:t>
            </a:r>
            <a:r>
              <a:rPr lang="en-US" dirty="0" smtClean="0">
                <a:ea typeface="ＭＳ Ｐゴシック" pitchFamily="34" charset="-128"/>
                <a:cs typeface="Calibri"/>
              </a:rPr>
              <a:t>, M.S.</a:t>
            </a:r>
            <a:endParaRPr lang="en-US" dirty="0">
              <a:ea typeface="ＭＳ Ｐゴシック" pitchFamily="34" charset="-128"/>
              <a:cs typeface="Calibri"/>
            </a:endParaRPr>
          </a:p>
          <a:p>
            <a:pPr marL="461963" indent="-461963" fontAlgn="auto">
              <a:spcAft>
                <a:spcPts val="0"/>
              </a:spcAft>
              <a:buFont typeface="Arial"/>
              <a:buNone/>
              <a:defRPr/>
            </a:pPr>
            <a:r>
              <a:rPr lang="en-US" dirty="0">
                <a:cs typeface="Calibri"/>
              </a:rPr>
              <a:t>	</a:t>
            </a:r>
            <a:r>
              <a:rPr lang="en-US" sz="2800" dirty="0" smtClean="0">
                <a:cs typeface="Calibri"/>
              </a:rPr>
              <a:t>Pest Survey Scientist, Florida Department of Agriculture and Consumer Services, Division of Plant Industry</a:t>
            </a:r>
          </a:p>
          <a:p>
            <a:pPr marL="461963" indent="-461963" fontAlgn="auto">
              <a:spcAft>
                <a:spcPts val="0"/>
              </a:spcAft>
              <a:buFont typeface="Arial"/>
              <a:buNone/>
              <a:defRPr/>
            </a:pPr>
            <a:endParaRPr lang="en-US" sz="900" dirty="0" smtClean="0">
              <a:cs typeface="Calibri"/>
            </a:endParaRPr>
          </a:p>
          <a:p>
            <a:pPr marL="461963" indent="-461963" fontAlgn="auto">
              <a:spcAft>
                <a:spcPts val="0"/>
              </a:spcAft>
              <a:buFont typeface="Arial"/>
              <a:buNone/>
              <a:defRPr/>
            </a:pPr>
            <a:r>
              <a:rPr lang="en-US" dirty="0" smtClean="0">
                <a:cs typeface="Calibri"/>
              </a:rPr>
              <a:t>Jennifer Hamel, Ph.D.</a:t>
            </a:r>
            <a:endParaRPr lang="en-US" dirty="0">
              <a:cs typeface="Calibri"/>
            </a:endParaRPr>
          </a:p>
          <a:p>
            <a:pPr marL="461963" indent="-461963" fontAlgn="auto">
              <a:spcAft>
                <a:spcPts val="0"/>
              </a:spcAft>
              <a:buFont typeface="Arial"/>
              <a:buNone/>
              <a:defRPr/>
            </a:pPr>
            <a:r>
              <a:rPr lang="en-US" sz="2800" dirty="0" smtClean="0">
                <a:cs typeface="Calibri"/>
              </a:rPr>
              <a:t>	Postdoctoral </a:t>
            </a:r>
            <a:r>
              <a:rPr lang="en-US" sz="2800" dirty="0">
                <a:cs typeface="Calibri"/>
              </a:rPr>
              <a:t>Associate, Department of Entomology and Nematology, University of Florida</a:t>
            </a:r>
          </a:p>
          <a:p>
            <a:pPr marL="461963" indent="0" fontAlgn="auto">
              <a:spcAft>
                <a:spcPts val="0"/>
              </a:spcAft>
              <a:buFontTx/>
              <a:buNone/>
              <a:defRPr/>
            </a:pPr>
            <a:endParaRPr lang="en-US" sz="900" dirty="0" smtClean="0">
              <a:ea typeface="ＭＳ Ｐゴシック" pitchFamily="34" charset="-128"/>
              <a:cs typeface="Calibri"/>
            </a:endParaRPr>
          </a:p>
          <a:p>
            <a:pPr marL="461963" indent="-461963" fontAlgn="auto">
              <a:spcAft>
                <a:spcPts val="0"/>
              </a:spcAft>
              <a:buFontTx/>
              <a:buNone/>
              <a:defRPr/>
            </a:pPr>
            <a:r>
              <a:rPr lang="en-US" dirty="0" err="1" smtClean="0">
                <a:ea typeface="ＭＳ Ｐゴシック" pitchFamily="34" charset="-128"/>
                <a:cs typeface="Calibri"/>
              </a:rPr>
              <a:t>Smriti</a:t>
            </a:r>
            <a:r>
              <a:rPr lang="en-US" dirty="0" smtClean="0">
                <a:ea typeface="ＭＳ Ｐゴシック" pitchFamily="34" charset="-128"/>
                <a:cs typeface="Calibri"/>
              </a:rPr>
              <a:t> </a:t>
            </a:r>
            <a:r>
              <a:rPr lang="en-US" dirty="0" err="1" smtClean="0">
                <a:ea typeface="ＭＳ Ｐゴシック" pitchFamily="34" charset="-128"/>
                <a:cs typeface="Calibri"/>
              </a:rPr>
              <a:t>Bhotika</a:t>
            </a:r>
            <a:r>
              <a:rPr lang="en-US" dirty="0" smtClean="0">
                <a:ea typeface="ＭＳ Ｐゴシック" pitchFamily="34" charset="-128"/>
                <a:cs typeface="Calibri"/>
              </a:rPr>
              <a:t>, Ph.D.</a:t>
            </a:r>
            <a:endParaRPr lang="en-US" dirty="0">
              <a:ea typeface="ＭＳ Ｐゴシック" pitchFamily="34" charset="-128"/>
              <a:cs typeface="Calibri"/>
            </a:endParaRPr>
          </a:p>
          <a:p>
            <a:pPr marL="461963" indent="-461963" fontAlgn="auto">
              <a:spcAft>
                <a:spcPts val="0"/>
              </a:spcAft>
              <a:buFont typeface="Arial"/>
              <a:buNone/>
              <a:defRPr/>
            </a:pPr>
            <a:r>
              <a:rPr lang="en-US" sz="2800" dirty="0" smtClean="0">
                <a:cs typeface="Calibri"/>
              </a:rPr>
              <a:t>	Postdoctoral </a:t>
            </a:r>
            <a:r>
              <a:rPr lang="en-US" sz="2800" dirty="0">
                <a:cs typeface="Calibri"/>
              </a:rPr>
              <a:t>Associate, Department of Entomology and Nematology, University of Florida</a:t>
            </a:r>
          </a:p>
          <a:p>
            <a:pPr marL="461963" indent="-461963" fontAlgn="auto">
              <a:spcAft>
                <a:spcPts val="0"/>
              </a:spcAft>
              <a:buFontTx/>
              <a:buNone/>
              <a:defRPr/>
            </a:pPr>
            <a:endParaRPr lang="en-US" dirty="0" smtClean="0">
              <a:ea typeface="ＭＳ Ｐゴシック" pitchFamily="34" charset="-128"/>
              <a:cs typeface="Calibri"/>
            </a:endParaRPr>
          </a:p>
          <a:p>
            <a:pPr marL="0" indent="0" fontAlgn="auto">
              <a:spcAft>
                <a:spcPts val="0"/>
              </a:spcAft>
              <a:buFontTx/>
              <a:buNone/>
              <a:defRPr/>
            </a:pPr>
            <a:endParaRPr lang="en-US" sz="2800" dirty="0" smtClean="0">
              <a:ea typeface="ＭＳ Ｐゴシック" pitchFamily="34" charset="-128"/>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Collaborating Agencies </a:t>
            </a:r>
          </a:p>
        </p:txBody>
      </p:sp>
      <p:sp>
        <p:nvSpPr>
          <p:cNvPr id="32771" name="TextBox 3"/>
          <p:cNvSpPr txBox="1">
            <a:spLocks noChangeArrowheads="1"/>
          </p:cNvSpPr>
          <p:nvPr/>
        </p:nvSpPr>
        <p:spPr bwMode="auto">
          <a:xfrm>
            <a:off x="280988" y="1281113"/>
            <a:ext cx="8620125"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300"/>
              </a:spcAft>
              <a:buFont typeface="Arial" charset="0"/>
              <a:buChar char="•"/>
            </a:pPr>
            <a:r>
              <a:rPr lang="en-US" altLang="en-US" sz="2800"/>
              <a:t>U.S. Department of Agriculture Animal and Plant Health Inspection Service (USDA-APHIS)</a:t>
            </a:r>
          </a:p>
          <a:p>
            <a:pPr eaLnBrk="1" hangingPunct="1">
              <a:spcAft>
                <a:spcPts val="300"/>
              </a:spcAft>
              <a:buFont typeface="Arial" charset="0"/>
              <a:buChar char="•"/>
            </a:pPr>
            <a:r>
              <a:rPr lang="en-US" altLang="en-US" sz="2800"/>
              <a:t>Cooperative Agricultural Pest Survey Program (CAPS)</a:t>
            </a:r>
          </a:p>
          <a:p>
            <a:pPr eaLnBrk="1" hangingPunct="1">
              <a:spcAft>
                <a:spcPts val="300"/>
              </a:spcAft>
              <a:buFont typeface="Arial" charset="0"/>
              <a:buChar char="•"/>
            </a:pPr>
            <a:r>
              <a:rPr lang="en-US" altLang="en-US" sz="2800"/>
              <a:t>Florida Department of Agriculture and Consumer Services (FDACS)</a:t>
            </a:r>
          </a:p>
          <a:p>
            <a:pPr eaLnBrk="1" hangingPunct="1">
              <a:spcAft>
                <a:spcPts val="300"/>
              </a:spcAft>
              <a:buFont typeface="Arial" charset="0"/>
              <a:buChar char="•"/>
            </a:pPr>
            <a:r>
              <a:rPr lang="en-US" altLang="en-US" sz="2800"/>
              <a:t>National Plant Diagnostic Network (NPDN)</a:t>
            </a:r>
          </a:p>
          <a:p>
            <a:pPr eaLnBrk="1" hangingPunct="1">
              <a:spcAft>
                <a:spcPts val="300"/>
              </a:spcAft>
              <a:buFont typeface="Arial" charset="0"/>
              <a:buChar char="•"/>
            </a:pPr>
            <a:r>
              <a:rPr lang="en-US" altLang="en-US" sz="2800"/>
              <a:t>Sentinel Plant Network (SPN)</a:t>
            </a:r>
          </a:p>
          <a:p>
            <a:pPr eaLnBrk="1" hangingPunct="1">
              <a:spcAft>
                <a:spcPts val="300"/>
              </a:spcAft>
              <a:buFont typeface="Arial" charset="0"/>
              <a:buChar char="•"/>
            </a:pPr>
            <a:r>
              <a:rPr lang="en-US" altLang="en-US" sz="2800"/>
              <a:t>Protect U.S.</a:t>
            </a:r>
          </a:p>
          <a:p>
            <a:pPr eaLnBrk="1" hangingPunct="1">
              <a:spcAft>
                <a:spcPts val="300"/>
              </a:spcAft>
              <a:buFont typeface="Arial" charset="0"/>
              <a:buChar char="•"/>
            </a:pPr>
            <a:r>
              <a:rPr lang="en-US" altLang="en-US" sz="2800"/>
              <a:t>University of Florida Institute of Food and Agricultural Sciences (UF-IFAS)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57200" y="4730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Long Term Workshop Evaluation</a:t>
            </a:r>
          </a:p>
        </p:txBody>
      </p:sp>
      <p:sp>
        <p:nvSpPr>
          <p:cNvPr id="1536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We would like you to submit 6 to 8 samples to your county agent to help us evaluate this workshop series.</a:t>
            </a:r>
          </a:p>
          <a:p>
            <a:pPr eaLnBrk="1" hangingPunct="1"/>
            <a:r>
              <a:rPr lang="en-US" altLang="en-US" smtClean="0"/>
              <a:t>Supplies needed:</a:t>
            </a:r>
          </a:p>
          <a:p>
            <a:pPr lvl="1" eaLnBrk="1" hangingPunct="1"/>
            <a:r>
              <a:rPr lang="en-US" altLang="en-US" smtClean="0"/>
              <a:t>Plastic bags or vials</a:t>
            </a:r>
          </a:p>
          <a:p>
            <a:pPr lvl="1" eaLnBrk="1" hangingPunct="1"/>
            <a:r>
              <a:rPr lang="en-US" altLang="en-US" smtClean="0"/>
              <a:t>Alcohol or another preservative such as 30% antifreeze</a:t>
            </a:r>
          </a:p>
          <a:p>
            <a:pPr lvl="1" eaLnBrk="1" hangingPunct="1"/>
            <a:r>
              <a:rPr lang="en-US" altLang="en-US" smtClean="0"/>
              <a:t>Sample submission form</a:t>
            </a:r>
          </a:p>
          <a:p>
            <a:pPr lvl="1" eaLnBrk="1" hangingPunct="1"/>
            <a:r>
              <a:rPr lang="en-US" altLang="en-US" smtClean="0"/>
              <a:t>Box for mailing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nvSpPr>
        <p:spPr bwMode="auto">
          <a:xfrm>
            <a:off x="457200" y="503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400">
                <a:ea typeface="MS PGothic" pitchFamily="34" charset="-128"/>
              </a:rPr>
              <a:t>Educational Disclaimer and Citation</a:t>
            </a:r>
          </a:p>
        </p:txBody>
      </p:sp>
      <p:sp>
        <p:nvSpPr>
          <p:cNvPr id="33795" name="Content Placeholder 5"/>
          <p:cNvSpPr>
            <a:spLocks noGrp="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hangingPunct="1">
              <a:spcBef>
                <a:spcPct val="20000"/>
              </a:spcBef>
              <a:buFont typeface="Arial" charset="0"/>
              <a:buChar char="•"/>
            </a:pPr>
            <a:r>
              <a:rPr lang="en-US" altLang="en-US" sz="2800" dirty="0">
                <a:ea typeface="MS PGothic" pitchFamily="34" charset="-128"/>
              </a:rPr>
              <a:t>This presentation can be used for educational purposes for NON-PROFIT workshops, trainings, etc.</a:t>
            </a:r>
          </a:p>
          <a:p>
            <a:pPr defTabSz="914400" eaLnBrk="1" hangingPunct="1">
              <a:spcBef>
                <a:spcPct val="20000"/>
              </a:spcBef>
              <a:buFont typeface="Arial" charset="0"/>
              <a:buChar char="•"/>
            </a:pPr>
            <a:endParaRPr lang="en-US" altLang="en-US" sz="2800" dirty="0">
              <a:ea typeface="MS PGothic" pitchFamily="34" charset="-128"/>
            </a:endParaRPr>
          </a:p>
          <a:p>
            <a:pPr defTabSz="914400" eaLnBrk="1" hangingPunct="1">
              <a:spcBef>
                <a:spcPct val="20000"/>
              </a:spcBef>
              <a:buFont typeface="Arial" charset="0"/>
              <a:buChar char="•"/>
            </a:pPr>
            <a:r>
              <a:rPr lang="en-US" altLang="en-US" sz="2800" dirty="0">
                <a:ea typeface="MS PGothic" pitchFamily="34" charset="-128"/>
              </a:rPr>
              <a:t>Citation:</a:t>
            </a:r>
          </a:p>
          <a:p>
            <a:pPr lvl="1" defTabSz="914400" eaLnBrk="1" hangingPunct="1">
              <a:spcBef>
                <a:spcPct val="20000"/>
              </a:spcBef>
              <a:buFont typeface="Arial" charset="0"/>
              <a:buChar char="–"/>
            </a:pPr>
            <a:r>
              <a:rPr lang="en-US" altLang="en-US" sz="2800" dirty="0">
                <a:ea typeface="MS PGothic" pitchFamily="34" charset="-128"/>
                <a:cs typeface="Calibri" pitchFamily="34" charset="0"/>
              </a:rPr>
              <a:t>Stocks</a:t>
            </a:r>
            <a:r>
              <a:rPr lang="en-US" altLang="en-US" sz="2800">
                <a:ea typeface="MS PGothic" pitchFamily="34" charset="-128"/>
                <a:cs typeface="Calibri" pitchFamily="34" charset="0"/>
              </a:rPr>
              <a:t>, </a:t>
            </a:r>
            <a:r>
              <a:rPr lang="en-US" altLang="en-US" sz="2800" smtClean="0">
                <a:ea typeface="MS PGothic" pitchFamily="34" charset="-128"/>
                <a:cs typeface="Calibri" pitchFamily="34" charset="0"/>
              </a:rPr>
              <a:t>S., M.S</a:t>
            </a:r>
            <a:r>
              <a:rPr lang="en-US" altLang="en-US" sz="2800" dirty="0">
                <a:ea typeface="MS PGothic" pitchFamily="34" charset="-128"/>
                <a:cs typeface="Calibri" pitchFamily="34" charset="0"/>
              </a:rPr>
              <a:t>, </a:t>
            </a:r>
            <a:r>
              <a:rPr lang="en-US" altLang="en-US" sz="2800" dirty="0">
                <a:ea typeface="MS PGothic" pitchFamily="34" charset="-128"/>
              </a:rPr>
              <a:t>2014. </a:t>
            </a:r>
            <a:r>
              <a:rPr lang="en-US" altLang="en-US" sz="2800" dirty="0"/>
              <a:t>Collaborative and Enhanced First Detector Training</a:t>
            </a:r>
            <a:r>
              <a:rPr lang="en-US" altLang="en-US" sz="2800" dirty="0">
                <a:ea typeface="MS PGothic" pitchFamily="34" charset="-128"/>
              </a:rPr>
              <a:t>: </a:t>
            </a:r>
            <a:r>
              <a:rPr lang="en-US" altLang="en-US" sz="2800" dirty="0"/>
              <a:t>Sample Submission, </a:t>
            </a:r>
            <a:r>
              <a:rPr lang="en-US" altLang="en-US" sz="2800" dirty="0">
                <a:ea typeface="MS PGothic" pitchFamily="34" charset="-128"/>
              </a:rPr>
              <a:t>June 2014.</a:t>
            </a:r>
          </a:p>
          <a:p>
            <a:pPr lvl="1" defTabSz="914400" eaLnBrk="1" hangingPunct="1">
              <a:spcBef>
                <a:spcPct val="20000"/>
              </a:spcBef>
              <a:buFont typeface="Arial" charset="0"/>
              <a:buNone/>
            </a:pPr>
            <a:endParaRPr lang="en-US" altLang="en-US" sz="2800" dirty="0">
              <a:ea typeface="MS PGothic" pitchFamily="34" charset="-128"/>
            </a:endParaRPr>
          </a:p>
          <a:p>
            <a:pPr defTabSz="914400" eaLnBrk="1" hangingPunct="1">
              <a:spcBef>
                <a:spcPct val="20000"/>
              </a:spcBef>
              <a:buFont typeface="Arial" charset="0"/>
              <a:buNone/>
            </a:pPr>
            <a:endParaRPr lang="en-US" altLang="en-US" sz="3200" dirty="0">
              <a:ea typeface="MS PGothic"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4450" y="377825"/>
            <a:ext cx="9188450" cy="895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How do you survey for pests?</a:t>
            </a:r>
          </a:p>
        </p:txBody>
      </p:sp>
      <p:sp>
        <p:nvSpPr>
          <p:cNvPr id="3" name="Content Placeholder 2"/>
          <p:cNvSpPr>
            <a:spLocks noGrp="1"/>
          </p:cNvSpPr>
          <p:nvPr>
            <p:ph idx="1"/>
          </p:nvPr>
        </p:nvSpPr>
        <p:spPr>
          <a:xfrm>
            <a:off x="457200" y="1379538"/>
            <a:ext cx="8229600" cy="4525962"/>
          </a:xfrm>
        </p:spPr>
        <p:txBody>
          <a:bodyPr>
            <a:normAutofit fontScale="92500" lnSpcReduction="10000"/>
          </a:bodyPr>
          <a:lstStyle/>
          <a:p>
            <a:pPr eaLnBrk="1" fontAlgn="auto" hangingPunct="1">
              <a:spcAft>
                <a:spcPts val="0"/>
              </a:spcAft>
              <a:buFont typeface="Arial" pitchFamily="34" charset="0"/>
              <a:buChar char="•"/>
              <a:defRPr/>
            </a:pPr>
            <a:r>
              <a:rPr lang="en-US" dirty="0" smtClean="0"/>
              <a:t>Use a Systematical approach</a:t>
            </a:r>
          </a:p>
          <a:p>
            <a:pPr lvl="1" eaLnBrk="1" fontAlgn="auto" hangingPunct="1">
              <a:spcAft>
                <a:spcPts val="0"/>
              </a:spcAft>
              <a:buFont typeface="Arial" pitchFamily="34" charset="0"/>
              <a:buChar char="–"/>
              <a:defRPr/>
            </a:pPr>
            <a:r>
              <a:rPr lang="en-US" dirty="0" smtClean="0"/>
              <a:t>Search every plant the same way.</a:t>
            </a:r>
            <a:br>
              <a:rPr lang="en-US" dirty="0" smtClean="0"/>
            </a:br>
            <a:endParaRPr lang="en-US" dirty="0" smtClean="0"/>
          </a:p>
          <a:p>
            <a:pPr eaLnBrk="1" fontAlgn="auto" hangingPunct="1">
              <a:spcAft>
                <a:spcPts val="0"/>
              </a:spcAft>
              <a:buFont typeface="Arial" pitchFamily="34" charset="0"/>
              <a:buChar char="•"/>
              <a:defRPr/>
            </a:pPr>
            <a:r>
              <a:rPr lang="en-US" dirty="0" smtClean="0"/>
              <a:t>Document your methods</a:t>
            </a:r>
          </a:p>
          <a:p>
            <a:pPr lvl="1" eaLnBrk="1" fontAlgn="auto" hangingPunct="1">
              <a:spcAft>
                <a:spcPts val="0"/>
              </a:spcAft>
              <a:buFont typeface="Arial" pitchFamily="34" charset="0"/>
              <a:buChar char="–"/>
              <a:defRPr/>
            </a:pPr>
            <a:r>
              <a:rPr lang="en-US" dirty="0" smtClean="0"/>
              <a:t>e.g. I searched every other plant, every fifth plant, 10 plants on the outer row and 10</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Quantify </a:t>
            </a:r>
            <a:r>
              <a:rPr lang="en-US" dirty="0"/>
              <a:t>the effort</a:t>
            </a:r>
          </a:p>
          <a:p>
            <a:pPr lvl="1" eaLnBrk="1" fontAlgn="auto" hangingPunct="1">
              <a:spcAft>
                <a:spcPts val="0"/>
              </a:spcAft>
              <a:buFont typeface="Arial" pitchFamily="34" charset="0"/>
              <a:buChar char="–"/>
              <a:defRPr/>
            </a:pPr>
            <a:r>
              <a:rPr lang="en-US" dirty="0"/>
              <a:t>e.g. Number of plants searched/number of total plants </a:t>
            </a:r>
            <a:r>
              <a:rPr lang="en-US" dirty="0" smtClean="0"/>
              <a:t>plants on </a:t>
            </a:r>
            <a:r>
              <a:rPr lang="en-US" dirty="0"/>
              <a:t>the </a:t>
            </a:r>
            <a:r>
              <a:rPr lang="en-US" dirty="0" smtClean="0"/>
              <a:t>innermost row, etc.</a:t>
            </a:r>
          </a:p>
        </p:txBody>
      </p:sp>
      <p:sp>
        <p:nvSpPr>
          <p:cNvPr id="16388"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4238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How to Package your Submission</a:t>
            </a:r>
          </a:p>
        </p:txBody>
      </p:sp>
      <p:sp>
        <p:nvSpPr>
          <p:cNvPr id="3" name="Content Placeholder 2"/>
          <p:cNvSpPr>
            <a:spLocks noGrp="1"/>
          </p:cNvSpPr>
          <p:nvPr>
            <p:ph idx="1"/>
          </p:nvPr>
        </p:nvSpPr>
        <p:spPr>
          <a:xfrm>
            <a:off x="457200" y="1512888"/>
            <a:ext cx="8229600" cy="4525962"/>
          </a:xfrm>
        </p:spPr>
        <p:txBody>
          <a:bodyPr>
            <a:normAutofit fontScale="85000" lnSpcReduction="20000"/>
          </a:bodyPr>
          <a:lstStyle/>
          <a:p>
            <a:pPr marL="0" indent="0" eaLnBrk="1" fontAlgn="auto" hangingPunct="1">
              <a:spcAft>
                <a:spcPts val="0"/>
              </a:spcAft>
              <a:buFont typeface="Arial" pitchFamily="34" charset="0"/>
              <a:buNone/>
              <a:defRPr/>
            </a:pPr>
            <a:r>
              <a:rPr lang="en-US" dirty="0"/>
              <a:t>Insects that are difficult to remove from the </a:t>
            </a:r>
            <a:r>
              <a:rPr lang="en-US" dirty="0" smtClean="0"/>
              <a:t>plant (mites, scales, </a:t>
            </a:r>
            <a:r>
              <a:rPr lang="en-US" dirty="0" err="1" smtClean="0"/>
              <a:t>thrips</a:t>
            </a:r>
            <a:r>
              <a:rPr lang="en-US" dirty="0" smtClean="0"/>
              <a:t>, etc.)</a:t>
            </a:r>
            <a:endParaRPr lang="en-US" dirty="0"/>
          </a:p>
          <a:p>
            <a:pPr lvl="1" eaLnBrk="1" fontAlgn="auto" hangingPunct="1">
              <a:spcAft>
                <a:spcPts val="0"/>
              </a:spcAft>
              <a:buFont typeface="Arial" pitchFamily="34" charset="0"/>
              <a:buChar char="–"/>
              <a:defRPr/>
            </a:pPr>
            <a:r>
              <a:rPr lang="en-US" dirty="0" smtClean="0"/>
              <a:t>Capture multiple life stages on 6 to 8 inches of a plant; wrap the plant material in a paper towel or newspaper and double bag it.</a:t>
            </a:r>
          </a:p>
          <a:p>
            <a:pPr lvl="2" eaLnBrk="1" fontAlgn="auto" hangingPunct="1">
              <a:spcAft>
                <a:spcPts val="0"/>
              </a:spcAft>
              <a:buFont typeface="Arial" pitchFamily="34" charset="0"/>
              <a:buChar char="•"/>
              <a:defRPr/>
            </a:pPr>
            <a:r>
              <a:rPr lang="en-US" dirty="0" smtClean="0"/>
              <a:t>Plant identification can help with pest identification</a:t>
            </a:r>
          </a:p>
          <a:p>
            <a:pPr lvl="1" eaLnBrk="1" fontAlgn="auto" hangingPunct="1">
              <a:spcAft>
                <a:spcPts val="0"/>
              </a:spcAft>
              <a:buFont typeface="Arial" pitchFamily="34" charset="0"/>
              <a:buChar char="–"/>
              <a:defRPr/>
            </a:pPr>
            <a:r>
              <a:rPr lang="en-US" dirty="0" smtClean="0"/>
              <a:t>Capture multiple life stages on a smaller piece of plant and put them in </a:t>
            </a:r>
            <a:r>
              <a:rPr lang="en-US" dirty="0"/>
              <a:t>a</a:t>
            </a:r>
            <a:r>
              <a:rPr lang="en-US" dirty="0" smtClean="0"/>
              <a:t> vial along with a preservative.</a:t>
            </a:r>
          </a:p>
          <a:p>
            <a:pPr lvl="1" eaLnBrk="1" fontAlgn="auto" hangingPunct="1">
              <a:spcAft>
                <a:spcPts val="0"/>
              </a:spcAft>
              <a:buFont typeface="Arial" pitchFamily="34" charset="0"/>
              <a:buChar char="–"/>
              <a:defRPr/>
            </a:pPr>
            <a:r>
              <a:rPr lang="en-US" dirty="0" smtClean="0"/>
              <a:t>Put the vial in a bag and seal it.</a:t>
            </a:r>
          </a:p>
          <a:p>
            <a:pPr lvl="1" eaLnBrk="1" fontAlgn="auto" hangingPunct="1">
              <a:spcAft>
                <a:spcPts val="0"/>
              </a:spcAft>
              <a:buFont typeface="Arial" pitchFamily="34" charset="0"/>
              <a:buChar char="–"/>
              <a:defRPr/>
            </a:pPr>
            <a:r>
              <a:rPr lang="en-US" dirty="0" smtClean="0"/>
              <a:t>Put both of these bags plus the sample submission form in yet another bag.</a:t>
            </a:r>
          </a:p>
          <a:p>
            <a:pPr lvl="1" eaLnBrk="1" fontAlgn="auto" hangingPunct="1">
              <a:spcAft>
                <a:spcPts val="0"/>
              </a:spcAft>
              <a:buFont typeface="Arial" pitchFamily="34" charset="0"/>
              <a:buChar char="–"/>
              <a:defRPr/>
            </a:pPr>
            <a:r>
              <a:rPr lang="en-US" dirty="0" smtClean="0"/>
              <a:t>Box your sample and take it to your county agent.</a:t>
            </a:r>
          </a:p>
          <a:p>
            <a:pPr lvl="1" eaLnBrk="1" fontAlgn="auto" hangingPunct="1">
              <a:spcAft>
                <a:spcPts val="0"/>
              </a:spcAft>
              <a:buFont typeface="Arial" pitchFamily="34" charset="0"/>
              <a:buChar char="–"/>
              <a:defRPr/>
            </a:pPr>
            <a:r>
              <a:rPr lang="en-US" dirty="0">
                <a:hlinkClick r:id="rId3"/>
              </a:rPr>
              <a:t>http://</a:t>
            </a:r>
            <a:r>
              <a:rPr lang="en-US" dirty="0" smtClean="0">
                <a:hlinkClick r:id="rId3"/>
              </a:rPr>
              <a:t>www.youtube.com/watch?v=Ma42lE02pDo</a:t>
            </a:r>
            <a:r>
              <a:rPr lang="en-US"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4000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How to Package your Submission</a:t>
            </a:r>
          </a:p>
        </p:txBody>
      </p:sp>
      <p:sp>
        <p:nvSpPr>
          <p:cNvPr id="3" name="Content Placeholder 2"/>
          <p:cNvSpPr>
            <a:spLocks noGrp="1"/>
          </p:cNvSpPr>
          <p:nvPr>
            <p:ph idx="1"/>
          </p:nvPr>
        </p:nvSpPr>
        <p:spPr/>
        <p:txBody>
          <a:bodyPr>
            <a:normAutofit lnSpcReduction="10000"/>
          </a:bodyPr>
          <a:lstStyle/>
          <a:p>
            <a:pPr marL="0" indent="0" eaLnBrk="1" fontAlgn="auto" hangingPunct="1">
              <a:spcAft>
                <a:spcPts val="0"/>
              </a:spcAft>
              <a:buFont typeface="Arial" pitchFamily="34" charset="0"/>
              <a:buNone/>
              <a:defRPr/>
            </a:pPr>
            <a:r>
              <a:rPr lang="en-US" dirty="0"/>
              <a:t>Hard bodied </a:t>
            </a:r>
            <a:r>
              <a:rPr lang="en-US" dirty="0" smtClean="0"/>
              <a:t>insects (beetles, stink bugs, grasshoppers, etc.)</a:t>
            </a:r>
            <a:endParaRPr lang="en-US" dirty="0"/>
          </a:p>
          <a:p>
            <a:pPr lvl="1" eaLnBrk="1" fontAlgn="auto" hangingPunct="1">
              <a:spcAft>
                <a:spcPts val="0"/>
              </a:spcAft>
              <a:buFont typeface="Arial" pitchFamily="34" charset="0"/>
              <a:buChar char="–"/>
              <a:defRPr/>
            </a:pPr>
            <a:r>
              <a:rPr lang="en-US" dirty="0" smtClean="0"/>
              <a:t>Capture multiple specimens if possible and put them in </a:t>
            </a:r>
            <a:r>
              <a:rPr lang="en-US" dirty="0"/>
              <a:t>a</a:t>
            </a:r>
            <a:r>
              <a:rPr lang="en-US" dirty="0" smtClean="0"/>
              <a:t> vial </a:t>
            </a:r>
            <a:r>
              <a:rPr lang="en-US" dirty="0"/>
              <a:t>along with </a:t>
            </a:r>
            <a:r>
              <a:rPr lang="en-US" dirty="0" smtClean="0"/>
              <a:t>a preservative</a:t>
            </a:r>
            <a:r>
              <a:rPr lang="en-US" dirty="0"/>
              <a:t>.</a:t>
            </a:r>
          </a:p>
          <a:p>
            <a:pPr lvl="1" eaLnBrk="1" fontAlgn="auto" hangingPunct="1">
              <a:spcAft>
                <a:spcPts val="0"/>
              </a:spcAft>
              <a:buFont typeface="Arial" pitchFamily="34" charset="0"/>
              <a:buChar char="–"/>
              <a:defRPr/>
            </a:pPr>
            <a:r>
              <a:rPr lang="en-US" dirty="0"/>
              <a:t>Put the vial in a bag and seal it</a:t>
            </a:r>
            <a:r>
              <a:rPr lang="en-US" dirty="0" smtClean="0"/>
              <a:t>.</a:t>
            </a:r>
          </a:p>
          <a:p>
            <a:pPr lvl="1" eaLnBrk="1" fontAlgn="auto" hangingPunct="1">
              <a:spcAft>
                <a:spcPts val="0"/>
              </a:spcAft>
              <a:buFont typeface="Arial" pitchFamily="34" charset="0"/>
              <a:buChar char="–"/>
              <a:defRPr/>
            </a:pPr>
            <a:r>
              <a:rPr lang="en-US" dirty="0" smtClean="0"/>
              <a:t>Put this bag plus the sample submission form in yet another bag.</a:t>
            </a:r>
          </a:p>
          <a:p>
            <a:pPr lvl="1" eaLnBrk="1" fontAlgn="auto" hangingPunct="1">
              <a:spcAft>
                <a:spcPts val="0"/>
              </a:spcAft>
              <a:buFont typeface="Arial" pitchFamily="34" charset="0"/>
              <a:buChar char="–"/>
              <a:defRPr/>
            </a:pPr>
            <a:r>
              <a:rPr lang="en-US" dirty="0" smtClean="0"/>
              <a:t>Box your sample and take it to your county agent.</a:t>
            </a:r>
          </a:p>
          <a:p>
            <a:pPr lvl="1" eaLnBrk="1" fontAlgn="auto" hangingPunct="1">
              <a:spcAft>
                <a:spcPts val="0"/>
              </a:spcAft>
              <a:buFont typeface="Arial" pitchFamily="34" charset="0"/>
              <a:buChar char="–"/>
              <a:defRPr/>
            </a:pPr>
            <a:r>
              <a:rPr lang="en-US" dirty="0">
                <a:hlinkClick r:id="rId3"/>
              </a:rPr>
              <a:t>http://</a:t>
            </a:r>
            <a:r>
              <a:rPr lang="en-US" dirty="0" smtClean="0">
                <a:hlinkClick r:id="rId3"/>
              </a:rPr>
              <a:t>www.youtube.com/watch?v=DPSOddSQxDE</a:t>
            </a: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4492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How to Package your Submission</a:t>
            </a:r>
          </a:p>
        </p:txBody>
      </p:sp>
      <p:sp>
        <p:nvSpPr>
          <p:cNvPr id="3" name="Content Placeholder 2"/>
          <p:cNvSpPr>
            <a:spLocks noGrp="1"/>
          </p:cNvSpPr>
          <p:nvPr>
            <p:ph idx="1"/>
          </p:nvPr>
        </p:nvSpPr>
        <p:spPr>
          <a:xfrm>
            <a:off x="457200" y="1479550"/>
            <a:ext cx="8229600" cy="4525963"/>
          </a:xfrm>
        </p:spPr>
        <p:txBody>
          <a:bodyPr>
            <a:normAutofit fontScale="92500" lnSpcReduction="20000"/>
          </a:bodyPr>
          <a:lstStyle/>
          <a:p>
            <a:pPr marL="0" indent="0" eaLnBrk="1" fontAlgn="auto" hangingPunct="1">
              <a:spcAft>
                <a:spcPts val="0"/>
              </a:spcAft>
              <a:buFont typeface="Arial" pitchFamily="34" charset="0"/>
              <a:buNone/>
              <a:defRPr/>
            </a:pPr>
            <a:r>
              <a:rPr lang="en-US" dirty="0"/>
              <a:t>Soft bodied </a:t>
            </a:r>
            <a:r>
              <a:rPr lang="en-US" dirty="0" smtClean="0"/>
              <a:t>insects (caterpillars, grubs, etc.</a:t>
            </a:r>
            <a:r>
              <a:rPr lang="en-US" dirty="0"/>
              <a:t>)</a:t>
            </a:r>
            <a:r>
              <a:rPr lang="en-US" dirty="0" smtClean="0"/>
              <a:t> </a:t>
            </a:r>
            <a:endParaRPr lang="en-US" dirty="0"/>
          </a:p>
          <a:p>
            <a:pPr lvl="1" eaLnBrk="1" fontAlgn="auto" hangingPunct="1">
              <a:spcAft>
                <a:spcPts val="0"/>
              </a:spcAft>
              <a:buFont typeface="Arial" pitchFamily="34" charset="0"/>
              <a:buChar char="–"/>
              <a:defRPr/>
            </a:pPr>
            <a:r>
              <a:rPr lang="en-US" dirty="0" smtClean="0"/>
              <a:t>Capture multiple specimens if possible and put them in boiling water.</a:t>
            </a:r>
          </a:p>
          <a:p>
            <a:pPr lvl="2" eaLnBrk="1" fontAlgn="auto" hangingPunct="1">
              <a:spcAft>
                <a:spcPts val="0"/>
              </a:spcAft>
              <a:buFont typeface="Arial" pitchFamily="34" charset="0"/>
              <a:buChar char="•"/>
              <a:defRPr/>
            </a:pPr>
            <a:r>
              <a:rPr lang="en-US" dirty="0" smtClean="0"/>
              <a:t>Be sure to get the water boiling first, then add the sample to the boiling water</a:t>
            </a:r>
          </a:p>
          <a:p>
            <a:pPr lvl="1" eaLnBrk="1" fontAlgn="auto" hangingPunct="1">
              <a:spcAft>
                <a:spcPts val="0"/>
              </a:spcAft>
              <a:buFont typeface="Arial" pitchFamily="34" charset="0"/>
              <a:buChar char="–"/>
              <a:defRPr/>
            </a:pPr>
            <a:r>
              <a:rPr lang="en-US" dirty="0" smtClean="0"/>
              <a:t>Remove the specimens from the water and put them in preservative-filled vial.  </a:t>
            </a:r>
            <a:endParaRPr lang="en-US" dirty="0"/>
          </a:p>
          <a:p>
            <a:pPr lvl="1" eaLnBrk="1" fontAlgn="auto" hangingPunct="1">
              <a:spcAft>
                <a:spcPts val="0"/>
              </a:spcAft>
              <a:buFont typeface="Arial" pitchFamily="34" charset="0"/>
              <a:buChar char="–"/>
              <a:defRPr/>
            </a:pPr>
            <a:r>
              <a:rPr lang="en-US" dirty="0" smtClean="0"/>
              <a:t>Put the vial in a bag.</a:t>
            </a:r>
          </a:p>
          <a:p>
            <a:pPr lvl="1" eaLnBrk="1" fontAlgn="auto" hangingPunct="1">
              <a:spcAft>
                <a:spcPts val="0"/>
              </a:spcAft>
              <a:buFont typeface="Arial" pitchFamily="34" charset="0"/>
              <a:buChar char="–"/>
              <a:defRPr/>
            </a:pPr>
            <a:r>
              <a:rPr lang="en-US" dirty="0" smtClean="0"/>
              <a:t>Put this bag plus the sample submission form in yet another bag.</a:t>
            </a:r>
          </a:p>
          <a:p>
            <a:pPr lvl="1" eaLnBrk="1" fontAlgn="auto" hangingPunct="1">
              <a:spcAft>
                <a:spcPts val="0"/>
              </a:spcAft>
              <a:buFont typeface="Arial" pitchFamily="34" charset="0"/>
              <a:buChar char="–"/>
              <a:defRPr/>
            </a:pPr>
            <a:r>
              <a:rPr lang="en-US" dirty="0" smtClean="0"/>
              <a:t>Box your sample and take it to your county agent.</a:t>
            </a:r>
          </a:p>
          <a:p>
            <a:pPr lvl="1" eaLnBrk="1" fontAlgn="auto" hangingPunct="1">
              <a:spcAft>
                <a:spcPts val="0"/>
              </a:spcAft>
              <a:buFont typeface="Arial" pitchFamily="34" charset="0"/>
              <a:buChar char="–"/>
              <a:defRPr/>
            </a:pPr>
            <a:r>
              <a:rPr lang="en-US" dirty="0">
                <a:hlinkClick r:id="rId3"/>
              </a:rPr>
              <a:t>http://</a:t>
            </a:r>
            <a:r>
              <a:rPr lang="en-US" dirty="0" smtClean="0">
                <a:hlinkClick r:id="rId3"/>
              </a:rPr>
              <a:t>www.youtube.com/watch?v=2HA06HW4Kc4</a:t>
            </a: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4492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How to Package your Submission</a:t>
            </a:r>
          </a:p>
        </p:txBody>
      </p:sp>
      <p:sp>
        <p:nvSpPr>
          <p:cNvPr id="3" name="Content Placeholder 2"/>
          <p:cNvSpPr>
            <a:spLocks noGrp="1"/>
          </p:cNvSpPr>
          <p:nvPr>
            <p:ph idx="1"/>
          </p:nvPr>
        </p:nvSpPr>
        <p:spPr>
          <a:xfrm>
            <a:off x="457200" y="1479550"/>
            <a:ext cx="8229600" cy="4525963"/>
          </a:xfrm>
        </p:spPr>
        <p:txBody>
          <a:bodyPr>
            <a:normAutofit fontScale="92500" lnSpcReduction="10000"/>
          </a:bodyPr>
          <a:lstStyle/>
          <a:p>
            <a:pPr marL="0" indent="0" eaLnBrk="1" fontAlgn="auto" hangingPunct="1">
              <a:spcAft>
                <a:spcPts val="0"/>
              </a:spcAft>
              <a:buFont typeface="Arial" pitchFamily="34" charset="0"/>
              <a:buNone/>
              <a:defRPr/>
            </a:pPr>
            <a:r>
              <a:rPr lang="en-US" dirty="0" smtClean="0"/>
              <a:t>Butterflies and moths </a:t>
            </a:r>
            <a:endParaRPr lang="en-US" dirty="0"/>
          </a:p>
          <a:p>
            <a:pPr lvl="1" eaLnBrk="1" fontAlgn="auto" hangingPunct="1">
              <a:spcAft>
                <a:spcPts val="0"/>
              </a:spcAft>
              <a:buFont typeface="Arial" pitchFamily="34" charset="0"/>
              <a:buChar char="–"/>
              <a:defRPr/>
            </a:pPr>
            <a:r>
              <a:rPr lang="en-US" dirty="0" smtClean="0"/>
              <a:t>Capture multiple specimens if possible.</a:t>
            </a:r>
          </a:p>
          <a:p>
            <a:pPr lvl="1" eaLnBrk="1" fontAlgn="auto" hangingPunct="1">
              <a:spcAft>
                <a:spcPts val="0"/>
              </a:spcAft>
              <a:buFont typeface="Arial" pitchFamily="34" charset="0"/>
              <a:buChar char="–"/>
              <a:defRPr/>
            </a:pPr>
            <a:r>
              <a:rPr lang="en-US" dirty="0" smtClean="0"/>
              <a:t>Put some in a preservative-filled vial and put it in a zippered plastic bag.  </a:t>
            </a:r>
          </a:p>
          <a:p>
            <a:pPr lvl="1" eaLnBrk="1" fontAlgn="auto" hangingPunct="1">
              <a:spcAft>
                <a:spcPts val="0"/>
              </a:spcAft>
              <a:buFont typeface="Arial" pitchFamily="34" charset="0"/>
              <a:buChar char="–"/>
              <a:defRPr/>
            </a:pPr>
            <a:r>
              <a:rPr lang="en-US" dirty="0" smtClean="0"/>
              <a:t>Put others in the freezer overnight to submit a dry sample.</a:t>
            </a:r>
            <a:endParaRPr lang="en-US" dirty="0"/>
          </a:p>
          <a:p>
            <a:pPr lvl="2" eaLnBrk="1" fontAlgn="auto" hangingPunct="1">
              <a:spcAft>
                <a:spcPts val="0"/>
              </a:spcAft>
              <a:buFont typeface="Arial" pitchFamily="34" charset="0"/>
              <a:buChar char="•"/>
              <a:defRPr/>
            </a:pPr>
            <a:r>
              <a:rPr lang="en-US" dirty="0" smtClean="0"/>
              <a:t>Place a tissue in the vial to prevent damage during transit and place the vial in a zippered plastic bag.</a:t>
            </a:r>
          </a:p>
          <a:p>
            <a:pPr lvl="1" eaLnBrk="1" fontAlgn="auto" hangingPunct="1">
              <a:spcAft>
                <a:spcPts val="0"/>
              </a:spcAft>
              <a:buFont typeface="Arial" pitchFamily="34" charset="0"/>
              <a:buChar char="–"/>
              <a:defRPr/>
            </a:pPr>
            <a:r>
              <a:rPr lang="en-US" dirty="0" smtClean="0"/>
              <a:t>Put these bags plus the sample submission form in yet another bag.</a:t>
            </a:r>
          </a:p>
          <a:p>
            <a:pPr lvl="1" eaLnBrk="1" fontAlgn="auto" hangingPunct="1">
              <a:spcAft>
                <a:spcPts val="0"/>
              </a:spcAft>
              <a:buFont typeface="Arial" pitchFamily="34" charset="0"/>
              <a:buChar char="–"/>
              <a:defRPr/>
            </a:pPr>
            <a:r>
              <a:rPr lang="en-US" dirty="0" smtClean="0"/>
              <a:t>Box your sample and take it to your county agent.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3714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How to Package your Submission</a:t>
            </a:r>
          </a:p>
        </p:txBody>
      </p:sp>
      <p:sp>
        <p:nvSpPr>
          <p:cNvPr id="3" name="Content Placeholder 2"/>
          <p:cNvSpPr>
            <a:spLocks noGrp="1"/>
          </p:cNvSpPr>
          <p:nvPr>
            <p:ph idx="1"/>
          </p:nvPr>
        </p:nvSpPr>
        <p:spPr>
          <a:xfrm>
            <a:off x="457200" y="1465263"/>
            <a:ext cx="8229600" cy="4525962"/>
          </a:xfrm>
        </p:spPr>
        <p:txBody>
          <a:bodyPr>
            <a:normAutofit fontScale="92500" lnSpcReduction="20000"/>
          </a:bodyPr>
          <a:lstStyle/>
          <a:p>
            <a:pPr marL="0" indent="0" eaLnBrk="1" fontAlgn="auto" hangingPunct="1">
              <a:spcAft>
                <a:spcPts val="0"/>
              </a:spcAft>
              <a:buFont typeface="Arial" pitchFamily="34" charset="0"/>
              <a:buNone/>
              <a:defRPr/>
            </a:pPr>
            <a:r>
              <a:rPr lang="en-US" dirty="0"/>
              <a:t>Plant d</a:t>
            </a:r>
            <a:r>
              <a:rPr lang="en-US" dirty="0" smtClean="0"/>
              <a:t>isease sample</a:t>
            </a:r>
            <a:endParaRPr lang="en-US" dirty="0"/>
          </a:p>
          <a:p>
            <a:pPr lvl="1" eaLnBrk="1" fontAlgn="auto" hangingPunct="1">
              <a:spcAft>
                <a:spcPts val="0"/>
              </a:spcAft>
              <a:buFont typeface="Arial" pitchFamily="34" charset="0"/>
              <a:buChar char="–"/>
              <a:defRPr/>
            </a:pPr>
            <a:r>
              <a:rPr lang="en-US" dirty="0" smtClean="0"/>
              <a:t>Collect 6 to 8 inches of plant material with symptoms, wrap it in paper towels or newspaper, and bag it.</a:t>
            </a:r>
          </a:p>
          <a:p>
            <a:pPr lvl="2" eaLnBrk="1" fontAlgn="auto" hangingPunct="1">
              <a:spcAft>
                <a:spcPts val="0"/>
              </a:spcAft>
              <a:buFont typeface="Arial" pitchFamily="34" charset="0"/>
              <a:buChar char="•"/>
              <a:defRPr/>
            </a:pPr>
            <a:r>
              <a:rPr lang="en-US" dirty="0" smtClean="0"/>
              <a:t>Best if you can get the whole plant, but that may not be feasible.</a:t>
            </a:r>
          </a:p>
          <a:p>
            <a:pPr lvl="1" eaLnBrk="1" fontAlgn="auto" hangingPunct="1">
              <a:spcAft>
                <a:spcPts val="0"/>
              </a:spcAft>
              <a:buFont typeface="Arial" pitchFamily="34" charset="0"/>
              <a:buChar char="–"/>
              <a:defRPr/>
            </a:pPr>
            <a:r>
              <a:rPr lang="en-US" dirty="0" smtClean="0"/>
              <a:t>Collect </a:t>
            </a:r>
            <a:r>
              <a:rPr lang="en-US" dirty="0"/>
              <a:t>6 to 8 inches of plant material </a:t>
            </a:r>
            <a:r>
              <a:rPr lang="en-US" dirty="0" smtClean="0"/>
              <a:t>without symptoms, </a:t>
            </a:r>
            <a:r>
              <a:rPr lang="en-US" dirty="0"/>
              <a:t>wrap it in paper towels or newspaper,</a:t>
            </a:r>
            <a:r>
              <a:rPr lang="en-US" dirty="0" smtClean="0"/>
              <a:t> </a:t>
            </a:r>
            <a:r>
              <a:rPr lang="en-US" dirty="0"/>
              <a:t>and bag </a:t>
            </a:r>
            <a:r>
              <a:rPr lang="en-US" dirty="0" smtClean="0"/>
              <a:t>it separately.</a:t>
            </a:r>
            <a:endParaRPr lang="en-US" dirty="0"/>
          </a:p>
          <a:p>
            <a:pPr lvl="1" eaLnBrk="1" fontAlgn="auto" hangingPunct="1">
              <a:spcAft>
                <a:spcPts val="0"/>
              </a:spcAft>
              <a:buFont typeface="Arial" pitchFamily="34" charset="0"/>
              <a:buChar char="–"/>
              <a:defRPr/>
            </a:pPr>
            <a:r>
              <a:rPr lang="en-US" dirty="0" smtClean="0"/>
              <a:t>Put both these samples plus the sample submission form in yet another bag.</a:t>
            </a:r>
          </a:p>
          <a:p>
            <a:pPr lvl="1" eaLnBrk="1" fontAlgn="auto" hangingPunct="1">
              <a:spcAft>
                <a:spcPts val="0"/>
              </a:spcAft>
              <a:buFont typeface="Arial" pitchFamily="34" charset="0"/>
              <a:buChar char="–"/>
              <a:defRPr/>
            </a:pPr>
            <a:r>
              <a:rPr lang="en-US" dirty="0" smtClean="0"/>
              <a:t>Box your sample and take it to your county agent.</a:t>
            </a:r>
          </a:p>
          <a:p>
            <a:pPr lvl="1" eaLnBrk="1" fontAlgn="auto" hangingPunct="1">
              <a:spcAft>
                <a:spcPts val="0"/>
              </a:spcAft>
              <a:buFont typeface="Arial" pitchFamily="34" charset="0"/>
              <a:buChar char="–"/>
              <a:defRPr/>
            </a:pPr>
            <a:r>
              <a:rPr lang="en-US" dirty="0">
                <a:hlinkClick r:id="rId3"/>
              </a:rPr>
              <a:t>http://</a:t>
            </a:r>
            <a:r>
              <a:rPr lang="en-US" dirty="0" smtClean="0">
                <a:hlinkClick r:id="rId3"/>
              </a:rPr>
              <a:t>www.youtube.com/watch?v=JOrNi8HrIpI</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4450" y="555625"/>
            <a:ext cx="9188450" cy="881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What if you do </a:t>
            </a:r>
            <a:r>
              <a:rPr lang="en-US" altLang="en-US" sz="4000" b="1" u="sng" smtClean="0"/>
              <a:t>not</a:t>
            </a:r>
            <a:r>
              <a:rPr lang="en-US" altLang="en-US" sz="4000" smtClean="0"/>
              <a:t> find any pests?</a:t>
            </a:r>
          </a:p>
        </p:txBody>
      </p:sp>
      <p:sp>
        <p:nvSpPr>
          <p:cNvPr id="22531" name="Content Placeholder 2"/>
          <p:cNvSpPr>
            <a:spLocks noGrp="1"/>
          </p:cNvSpPr>
          <p:nvPr>
            <p:ph idx="1"/>
          </p:nvPr>
        </p:nvSpPr>
        <p:spPr bwMode="auto">
          <a:xfrm>
            <a:off x="457200" y="14478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US" altLang="en-US" smtClean="0"/>
              <a:t>It is okay if you do not find a pest!</a:t>
            </a:r>
          </a:p>
          <a:p>
            <a:pPr lvl="1" eaLnBrk="1" hangingPunct="1"/>
            <a:r>
              <a:rPr lang="en-US" altLang="en-US" smtClean="0"/>
              <a:t>We need to know that you looked.</a:t>
            </a:r>
          </a:p>
          <a:p>
            <a:pPr lvl="1" eaLnBrk="1" hangingPunct="1"/>
            <a:r>
              <a:rPr lang="en-US" altLang="en-US" smtClean="0"/>
              <a:t>Quantify your effort, and tell us the methods you used, too.</a:t>
            </a:r>
          </a:p>
        </p:txBody>
      </p:sp>
      <p:sp>
        <p:nvSpPr>
          <p:cNvPr id="22532"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flfirstdetectortemplate (2)</Template>
  <TotalTime>6265</TotalTime>
  <Words>2473</Words>
  <Application>Microsoft Office PowerPoint</Application>
  <PresentationFormat>On-screen Show (4:3)</PresentationFormat>
  <Paragraphs>188</Paragraphs>
  <Slides>20</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Arial</vt:lpstr>
      <vt:lpstr>MS PGothic</vt:lpstr>
      <vt:lpstr>Presentation1</vt:lpstr>
      <vt:lpstr>Florida First  Detector Training:</vt:lpstr>
      <vt:lpstr>Long Term Workshop Evaluation</vt:lpstr>
      <vt:lpstr>How do you survey for pests?</vt:lpstr>
      <vt:lpstr>How to Package your Submission</vt:lpstr>
      <vt:lpstr>How to Package your Submission</vt:lpstr>
      <vt:lpstr>How to Package your Submission</vt:lpstr>
      <vt:lpstr>How to Package your Submission</vt:lpstr>
      <vt:lpstr>How to Package your Submission</vt:lpstr>
      <vt:lpstr>What if you do not find any pests?</vt:lpstr>
      <vt:lpstr>PowerPoint Presentation</vt:lpstr>
      <vt:lpstr>PowerPoint Presentation</vt:lpstr>
      <vt:lpstr>PowerPoint Presentation</vt:lpstr>
      <vt:lpstr>PowerPoint Presentation</vt:lpstr>
      <vt:lpstr>PowerPoint Presentation</vt:lpstr>
      <vt:lpstr>Sample Submission Exception</vt:lpstr>
      <vt:lpstr>Author</vt:lpstr>
      <vt:lpstr>Editors</vt:lpstr>
      <vt:lpstr>Reviewers</vt:lpstr>
      <vt:lpstr>Collaborating Agencies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First Detector Training</dc:title>
  <dc:creator>Office 2004 Test Drive User</dc:creator>
  <cp:lastModifiedBy>Windows User</cp:lastModifiedBy>
  <cp:revision>147</cp:revision>
  <dcterms:created xsi:type="dcterms:W3CDTF">2013-01-17T00:46:44Z</dcterms:created>
  <dcterms:modified xsi:type="dcterms:W3CDTF">2015-04-05T23:56:54Z</dcterms:modified>
</cp:coreProperties>
</file>