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3" r:id="rId2"/>
    <p:sldId id="293" r:id="rId3"/>
    <p:sldId id="294" r:id="rId4"/>
    <p:sldId id="309" r:id="rId5"/>
    <p:sldId id="318" r:id="rId6"/>
    <p:sldId id="315" r:id="rId7"/>
    <p:sldId id="284" r:id="rId8"/>
    <p:sldId id="264" r:id="rId9"/>
    <p:sldId id="314" r:id="rId10"/>
    <p:sldId id="307" r:id="rId11"/>
    <p:sldId id="298" r:id="rId12"/>
    <p:sldId id="317" r:id="rId13"/>
    <p:sldId id="320" r:id="rId14"/>
    <p:sldId id="310" r:id="rId15"/>
    <p:sldId id="311" r:id="rId16"/>
    <p:sldId id="312" r:id="rId17"/>
    <p:sldId id="313" r:id="rId18"/>
    <p:sldId id="323" r:id="rId19"/>
    <p:sldId id="322" r:id="rId20"/>
    <p:sldId id="321" r:id="rId21"/>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16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16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16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1600" kern="1200">
        <a:solidFill>
          <a:schemeClr val="tx1"/>
        </a:solidFill>
        <a:latin typeface="Arial" charset="0"/>
        <a:ea typeface="ＭＳ Ｐゴシック" pitchFamily="34" charset="-128"/>
        <a:cs typeface="+mn-cs"/>
      </a:defRPr>
    </a:lvl5pPr>
    <a:lvl6pPr marL="2286000" algn="l" defTabSz="914400" rtl="0" eaLnBrk="1" latinLnBrk="0" hangingPunct="1">
      <a:defRPr sz="1600" kern="1200">
        <a:solidFill>
          <a:schemeClr val="tx1"/>
        </a:solidFill>
        <a:latin typeface="Arial" charset="0"/>
        <a:ea typeface="ＭＳ Ｐゴシック" pitchFamily="34" charset="-128"/>
        <a:cs typeface="+mn-cs"/>
      </a:defRPr>
    </a:lvl6pPr>
    <a:lvl7pPr marL="2743200" algn="l" defTabSz="914400" rtl="0" eaLnBrk="1" latinLnBrk="0" hangingPunct="1">
      <a:defRPr sz="1600" kern="1200">
        <a:solidFill>
          <a:schemeClr val="tx1"/>
        </a:solidFill>
        <a:latin typeface="Arial" charset="0"/>
        <a:ea typeface="ＭＳ Ｐゴシック" pitchFamily="34" charset="-128"/>
        <a:cs typeface="+mn-cs"/>
      </a:defRPr>
    </a:lvl7pPr>
    <a:lvl8pPr marL="3200400" algn="l" defTabSz="914400" rtl="0" eaLnBrk="1" latinLnBrk="0" hangingPunct="1">
      <a:defRPr sz="1600" kern="1200">
        <a:solidFill>
          <a:schemeClr val="tx1"/>
        </a:solidFill>
        <a:latin typeface="Arial" charset="0"/>
        <a:ea typeface="ＭＳ Ｐゴシック" pitchFamily="34" charset="-128"/>
        <a:cs typeface="+mn-cs"/>
      </a:defRPr>
    </a:lvl8pPr>
    <a:lvl9pPr marL="3657600" algn="l" defTabSz="914400" rtl="0" eaLnBrk="1" latinLnBrk="0" hangingPunct="1">
      <a:defRPr sz="16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0000"/>
    <a:srgbClr val="FAE164"/>
    <a:srgbClr val="A2E0FC"/>
    <a:srgbClr val="866B24"/>
    <a:srgbClr val="E3DEED"/>
    <a:srgbClr val="E60000"/>
    <a:srgbClr val="FF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29" autoAdjust="0"/>
  </p:normalViewPr>
  <p:slideViewPr>
    <p:cSldViewPr>
      <p:cViewPr varScale="1">
        <p:scale>
          <a:sx n="103" d="100"/>
          <a:sy n="103" d="100"/>
        </p:scale>
        <p:origin x="-1842" y="-90"/>
      </p:cViewPr>
      <p:guideLst>
        <p:guide orient="horz" pos="4319"/>
        <p:guide pos="364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BBEC32E5-22C6-4F46-9DA3-9C00BE922FE4}" type="slidenum">
              <a:rPr lang="en-US" altLang="en-US"/>
              <a:pPr>
                <a:defRPr/>
              </a:pPr>
              <a:t>‹#›</a:t>
            </a:fld>
            <a:endParaRPr lang="en-US" altLang="en-US" dirty="0"/>
          </a:p>
        </p:txBody>
      </p:sp>
    </p:spTree>
    <p:extLst>
      <p:ext uri="{BB962C8B-B14F-4D97-AF65-F5344CB8AC3E}">
        <p14:creationId xmlns:p14="http://schemas.microsoft.com/office/powerpoint/2010/main" val="2565828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790FBDA0-3FA7-41F8-9B48-615C9D4ED7BD}" type="slidenum">
              <a:rPr lang="en-US" altLang="en-US" smtClean="0"/>
              <a:pPr eaLnBrk="1" hangingPunct="1">
                <a:spcBef>
                  <a:spcPct val="0"/>
                </a:spcBef>
                <a:defRPr/>
              </a:pPr>
              <a:t>1</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smtClean="0">
              <a:ea typeface="ＭＳ Ｐゴシック" pitchFamily="34" charset="-128"/>
            </a:endParaRPr>
          </a:p>
          <a:p>
            <a:pPr eaLnBrk="1" hangingPunct="1"/>
            <a:endParaRPr lang="en-US" altLang="en-US" b="1"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E8927FAA-C030-46AD-AAAE-3890F1EC7D5F}" type="slidenum">
              <a:rPr lang="en-US" altLang="en-US" smtClean="0"/>
              <a:pPr eaLnBrk="1" hangingPunct="1">
                <a:spcBef>
                  <a:spcPct val="0"/>
                </a:spcBef>
                <a:defRPr/>
              </a:pPr>
              <a:t>10</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ea typeface="ＭＳ Ｐゴシック" pitchFamily="34" charset="-128"/>
              </a:rPr>
              <a:t>This pest prefers to feed on young leaves. The young caterpillars feed on the leaves, leaving the veins but older instars eat the entire leaf. </a:t>
            </a:r>
          </a:p>
          <a:p>
            <a:pPr>
              <a:spcBef>
                <a:spcPct val="0"/>
              </a:spcBef>
            </a:pPr>
            <a:endParaRPr lang="en-US" altLang="en-US" smtClean="0">
              <a:ea typeface="ＭＳ Ｐゴシック" pitchFamily="34" charset="-128"/>
            </a:endParaRPr>
          </a:p>
          <a:p>
            <a:pPr>
              <a:spcBef>
                <a:spcPct val="0"/>
              </a:spcBef>
            </a:pPr>
            <a:r>
              <a:rPr lang="en-US" altLang="en-US" smtClean="0">
                <a:ea typeface="ＭＳ Ｐゴシック" pitchFamily="34" charset="-128"/>
              </a:rPr>
              <a:t>The larvae also feed on growing points, flowers and fruits. They might sometime cut young plants at the soil line. </a:t>
            </a:r>
          </a:p>
          <a:p>
            <a:pPr>
              <a:spcBef>
                <a:spcPct val="0"/>
              </a:spcBef>
            </a:pPr>
            <a:endParaRPr lang="en-US" altLang="en-US" smtClean="0">
              <a:ea typeface="ＭＳ Ｐゴシック" pitchFamily="34" charset="-128"/>
            </a:endParaRPr>
          </a:p>
          <a:p>
            <a:pPr>
              <a:spcBef>
                <a:spcPct val="0"/>
              </a:spcBef>
            </a:pPr>
            <a:r>
              <a:rPr lang="en-US" altLang="en-US" smtClean="0">
                <a:ea typeface="ＭＳ Ｐゴシック" pitchFamily="34" charset="-128"/>
              </a:rPr>
              <a:t>In India, the yield from the crops that were sprayed with pesticides against this pest yielded 42% more than the control group.  In another study in India, it was found that 8 larvae per tobacco plant reduced yield by up to 50%. </a:t>
            </a:r>
          </a:p>
          <a:p>
            <a:pPr>
              <a:spcBef>
                <a:spcPct val="0"/>
              </a:spcBef>
            </a:pPr>
            <a:endParaRPr lang="en-US" altLang="en-US" smtClean="0">
              <a:ea typeface="ＭＳ Ｐゴシック" pitchFamily="34" charset="-128"/>
            </a:endParaRPr>
          </a:p>
          <a:p>
            <a:pPr>
              <a:spcBef>
                <a:spcPct val="0"/>
              </a:spcBef>
            </a:pPr>
            <a:endParaRPr lang="en-US" altLang="en-US" smtClean="0">
              <a:ea typeface="ＭＳ Ｐゴシック" pitchFamily="34" charset="-128"/>
            </a:endParaRPr>
          </a:p>
          <a:p>
            <a:pPr>
              <a:spcBef>
                <a:spcPct val="0"/>
              </a:spcBef>
            </a:pPr>
            <a:r>
              <a:rPr lang="en-US" altLang="en-US" smtClean="0">
                <a:ea typeface="ＭＳ Ｐゴシック" pitchFamily="34" charset="-128"/>
              </a:rPr>
              <a:t>Information sources: </a:t>
            </a:r>
          </a:p>
          <a:p>
            <a:pPr>
              <a:spcBef>
                <a:spcPct val="0"/>
              </a:spcBef>
            </a:pPr>
            <a:endParaRPr lang="en-US" altLang="en-US" smtClean="0">
              <a:ea typeface="ＭＳ Ｐゴシック" pitchFamily="34" charset="-128"/>
            </a:endParaRPr>
          </a:p>
          <a:p>
            <a:r>
              <a:rPr lang="en-US" altLang="en-US" sz="2400" smtClean="0">
                <a:latin typeface="Calibri" pitchFamily="34" charset="0"/>
                <a:ea typeface="ＭＳ Ｐゴシック" pitchFamily="34" charset="-128"/>
              </a:rPr>
              <a:t>Ellis, S. E. 2004. New Pest Response Guidelines: </a:t>
            </a:r>
            <a:r>
              <a:rPr lang="en-US" altLang="en-US" sz="2400" i="1" smtClean="0">
                <a:latin typeface="Calibri" pitchFamily="34" charset="0"/>
                <a:ea typeface="ＭＳ Ｐゴシック" pitchFamily="34" charset="-128"/>
              </a:rPr>
              <a:t>Spodoptera</a:t>
            </a:r>
            <a:r>
              <a:rPr lang="en-US" altLang="en-US" sz="2400" smtClean="0">
                <a:latin typeface="Calibri" pitchFamily="34" charset="0"/>
                <a:ea typeface="ＭＳ Ｐゴシック" pitchFamily="34" charset="-128"/>
              </a:rPr>
              <a:t>. USDA/APHIS/PPQ/PDMP. </a:t>
            </a:r>
          </a:p>
          <a:p>
            <a:pPr lvl="1"/>
            <a:r>
              <a:rPr lang="en-US" altLang="en-US" sz="2000" smtClean="0">
                <a:ea typeface="ＭＳ Ｐゴシック" pitchFamily="34" charset="-128"/>
              </a:rPr>
              <a:t>http://www.phytosanitary.info/sites/phytosanitary.info/files/New_Pest_Response_Guidelines_Spodoptera.pdf</a:t>
            </a:r>
          </a:p>
          <a:p>
            <a:pPr>
              <a:spcBef>
                <a:spcPct val="0"/>
              </a:spcBef>
            </a:pPr>
            <a:endParaRPr lang="en-US" altLang="en-US" smtClean="0">
              <a:ea typeface="ＭＳ Ｐゴシック" pitchFamily="34" charset="-128"/>
            </a:endParaRPr>
          </a:p>
          <a:p>
            <a:r>
              <a:rPr lang="en-US" altLang="en-US" smtClean="0">
                <a:latin typeface="Calibri" pitchFamily="34" charset="0"/>
                <a:ea typeface="ＭＳ Ｐゴシック" pitchFamily="34" charset="-128"/>
              </a:rPr>
              <a:t>EPPO. </a:t>
            </a:r>
            <a:r>
              <a:rPr lang="en-US" altLang="en-US" i="1" smtClean="0">
                <a:latin typeface="Calibri" pitchFamily="34" charset="0"/>
                <a:ea typeface="ＭＳ Ｐゴシック" pitchFamily="34" charset="-128"/>
              </a:rPr>
              <a:t>Spodoptera littoralis </a:t>
            </a:r>
            <a:r>
              <a:rPr lang="en-US" altLang="en-US" smtClean="0">
                <a:latin typeface="Calibri" pitchFamily="34" charset="0"/>
                <a:ea typeface="ＭＳ Ｐゴシック" pitchFamily="34" charset="-128"/>
              </a:rPr>
              <a:t>and </a:t>
            </a:r>
            <a:r>
              <a:rPr lang="en-US" altLang="en-US" i="1" smtClean="0">
                <a:latin typeface="Calibri" pitchFamily="34" charset="0"/>
                <a:ea typeface="ＭＳ Ｐゴシック" pitchFamily="34" charset="-128"/>
              </a:rPr>
              <a:t>Spodoptera litura</a:t>
            </a:r>
            <a:r>
              <a:rPr lang="en-US" altLang="en-US" smtClean="0">
                <a:latin typeface="Calibri" pitchFamily="34" charset="0"/>
                <a:ea typeface="ＭＳ Ｐゴシック" pitchFamily="34" charset="-128"/>
              </a:rPr>
              <a:t>.  Data Sheets and Quarantine Pests.  Accessed 4/11/2014.</a:t>
            </a:r>
          </a:p>
          <a:p>
            <a:r>
              <a:rPr lang="en-US" altLang="en-US" smtClean="0">
                <a:latin typeface="Calibri" pitchFamily="34" charset="0"/>
                <a:ea typeface="ＭＳ Ｐゴシック" pitchFamily="34" charset="-128"/>
              </a:rPr>
              <a:t>	http://www.eppo.int/QUARANTINE/insects/Spodoptera_litura/PRODLI_ds.pdf</a:t>
            </a:r>
          </a:p>
          <a:p>
            <a:endParaRPr lang="en-US" altLang="en-US" smtClean="0">
              <a:latin typeface="Calibri" pitchFamily="34" charset="0"/>
              <a:ea typeface="ＭＳ Ｐゴシック" pitchFamily="34" charset="-128"/>
            </a:endParaRPr>
          </a:p>
          <a:p>
            <a:r>
              <a:rPr lang="en-US" altLang="en-US" smtClean="0">
                <a:ea typeface="ＭＳ Ｐゴシック" pitchFamily="34" charset="-128"/>
              </a:rPr>
              <a:t>Schreiner, I. 2000. Cluster Caterpillar (Spotoptera litura [Fabricus]). Agricultural Pests of the Pacific.  Accessed on 02/26/2014.</a:t>
            </a:r>
          </a:p>
          <a:p>
            <a:r>
              <a:rPr lang="en-US" altLang="en-US" smtClean="0">
                <a:ea typeface="ＭＳ Ｐゴシック" pitchFamily="34" charset="-128"/>
              </a:rPr>
              <a:t>          http://www.ctahr.hawaii.edu/adap/Publications/ADAP_pubs/2000-3.pdf</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ea typeface="ＭＳ Ｐゴシック" pitchFamily="34" charset="-128"/>
              </a:rPr>
              <a:t>There are several methods that could be used for monitoring this pest.</a:t>
            </a:r>
          </a:p>
          <a:p>
            <a:pPr>
              <a:spcBef>
                <a:spcPct val="0"/>
              </a:spcBef>
            </a:pPr>
            <a:endParaRPr lang="en-US" altLang="en-US" smtClean="0">
              <a:ea typeface="ＭＳ Ｐゴシック" pitchFamily="34" charset="-128"/>
            </a:endParaRPr>
          </a:p>
          <a:p>
            <a:pPr>
              <a:spcBef>
                <a:spcPct val="0"/>
              </a:spcBef>
            </a:pPr>
            <a:r>
              <a:rPr lang="en-US" altLang="en-US" smtClean="0">
                <a:ea typeface="ＭＳ Ｐゴシック" pitchFamily="34" charset="-128"/>
              </a:rPr>
              <a:t>1 - Visual inspections of plants: Since these larvae skeletonize leaves, it’s easy to see the damage. The host plants should be checked for the adults, larvae and especially the fuzzy egg masses on the underside of the leaves. </a:t>
            </a:r>
          </a:p>
          <a:p>
            <a:pPr>
              <a:spcBef>
                <a:spcPct val="0"/>
              </a:spcBef>
            </a:pPr>
            <a:endParaRPr lang="en-US" altLang="en-US" smtClean="0">
              <a:ea typeface="ＭＳ Ｐゴシック" pitchFamily="34" charset="-128"/>
            </a:endParaRPr>
          </a:p>
          <a:p>
            <a:r>
              <a:rPr lang="en-US" altLang="en-US" smtClean="0">
                <a:ea typeface="ＭＳ Ｐゴシック" pitchFamily="34" charset="-128"/>
              </a:rPr>
              <a:t>2 - Sweep-net sampling: This method is useful for collecting larvae.  Sweeping at dawn and dusk can produce better results.</a:t>
            </a:r>
          </a:p>
          <a:p>
            <a:pPr>
              <a:spcBef>
                <a:spcPct val="0"/>
              </a:spcBef>
            </a:pPr>
            <a:endParaRPr lang="en-US" altLang="en-US" smtClean="0">
              <a:ea typeface="ＭＳ Ｐゴシック" pitchFamily="34" charset="-128"/>
            </a:endParaRPr>
          </a:p>
          <a:p>
            <a:pPr>
              <a:spcBef>
                <a:spcPct val="0"/>
              </a:spcBef>
            </a:pPr>
            <a:r>
              <a:rPr lang="en-US" altLang="en-US" smtClean="0">
                <a:ea typeface="ＭＳ Ｐゴシック" pitchFamily="34" charset="-128"/>
              </a:rPr>
              <a:t>3 - Trapping: Sticky wing traps with pheromone lures work very well.  Also, a  mercury vapor bulb light with transparent trap works for these moths.    </a:t>
            </a:r>
          </a:p>
          <a:p>
            <a:pPr>
              <a:spcBef>
                <a:spcPct val="0"/>
              </a:spcBef>
            </a:pPr>
            <a:endParaRPr lang="en-US" altLang="en-US" smtClean="0">
              <a:ea typeface="ＭＳ Ｐゴシック" pitchFamily="34" charset="-128"/>
            </a:endParaRPr>
          </a:p>
          <a:p>
            <a:pPr>
              <a:spcBef>
                <a:spcPct val="0"/>
              </a:spcBef>
            </a:pPr>
            <a:r>
              <a:rPr lang="en-US" altLang="en-US" smtClean="0">
                <a:ea typeface="ＭＳ Ｐゴシック" pitchFamily="34" charset="-128"/>
              </a:rPr>
              <a:t>4 - Soil survey: If the eggs and larvae are found, a soil survey for pupae could be conducted within a 200 yard radius of the detection site.  This requires taking soil samples and washing the samples through a sieve breaking up lumps to see if pupae can be detected.  </a:t>
            </a:r>
          </a:p>
          <a:p>
            <a:pPr>
              <a:spcBef>
                <a:spcPct val="0"/>
              </a:spcBef>
            </a:pPr>
            <a:endParaRPr lang="en-US" altLang="en-US" smtClean="0">
              <a:ea typeface="ＭＳ Ｐゴシック" pitchFamily="34" charset="-128"/>
            </a:endParaRPr>
          </a:p>
          <a:p>
            <a:pPr>
              <a:spcBef>
                <a:spcPct val="0"/>
              </a:spcBef>
            </a:pPr>
            <a:endParaRPr lang="en-US" altLang="en-US" smtClean="0">
              <a:ea typeface="ＭＳ Ｐゴシック" pitchFamily="34" charset="-128"/>
            </a:endParaRPr>
          </a:p>
          <a:p>
            <a:pPr>
              <a:spcBef>
                <a:spcPct val="0"/>
              </a:spcBef>
            </a:pPr>
            <a:r>
              <a:rPr lang="en-US" altLang="en-US" smtClean="0">
                <a:ea typeface="ＭＳ Ｐゴシック" pitchFamily="34" charset="-128"/>
              </a:rPr>
              <a:t>Information Source:</a:t>
            </a:r>
          </a:p>
          <a:p>
            <a:pPr>
              <a:spcBef>
                <a:spcPct val="0"/>
              </a:spcBef>
            </a:pPr>
            <a:endParaRPr lang="en-US" altLang="en-US" smtClean="0">
              <a:ea typeface="ＭＳ Ｐゴシック" pitchFamily="34" charset="-128"/>
            </a:endParaRPr>
          </a:p>
          <a:p>
            <a:r>
              <a:rPr lang="en-US" altLang="en-US" sz="2400" smtClean="0">
                <a:latin typeface="Calibri" pitchFamily="34" charset="0"/>
                <a:ea typeface="ＭＳ Ｐゴシック" pitchFamily="34" charset="-128"/>
              </a:rPr>
              <a:t>Ellis, S. E. 2004. New Pest Response Guidelines: </a:t>
            </a:r>
            <a:r>
              <a:rPr lang="en-US" altLang="en-US" sz="2400" i="1" smtClean="0">
                <a:latin typeface="Calibri" pitchFamily="34" charset="0"/>
                <a:ea typeface="ＭＳ Ｐゴシック" pitchFamily="34" charset="-128"/>
              </a:rPr>
              <a:t>Spodoptera</a:t>
            </a:r>
            <a:r>
              <a:rPr lang="en-US" altLang="en-US" sz="2400" smtClean="0">
                <a:latin typeface="Calibri" pitchFamily="34" charset="0"/>
                <a:ea typeface="ＭＳ Ｐゴシック" pitchFamily="34" charset="-128"/>
              </a:rPr>
              <a:t>. USDA/APHIS/PPQ/PDMP. Accessed on 02/27/2014</a:t>
            </a:r>
          </a:p>
          <a:p>
            <a:pPr lvl="1"/>
            <a:r>
              <a:rPr lang="en-US" altLang="en-US" sz="2000" smtClean="0">
                <a:ea typeface="ＭＳ Ｐゴシック" pitchFamily="34" charset="-128"/>
              </a:rPr>
              <a:t>http://www.phytosanitary.info/sites/phytosanitary.info/files/New_Pest_Response_Guidelines_Spodoptera.pdf</a:t>
            </a:r>
          </a:p>
          <a:p>
            <a:pPr>
              <a:spcBef>
                <a:spcPct val="0"/>
              </a:spcBef>
            </a:pPr>
            <a:endParaRPr lang="en-US" altLang="en-US" smtClean="0">
              <a:ea typeface="ＭＳ Ｐゴシック" pitchFamily="34" charset="-128"/>
            </a:endParaRPr>
          </a:p>
        </p:txBody>
      </p:sp>
      <p:sp>
        <p:nvSpPr>
          <p:cNvPr id="44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6A5C08AC-4528-4746-A380-A3F1A60FA74D}" type="slidenum">
              <a:rPr lang="en-US" altLang="en-US" smtClean="0"/>
              <a:pPr eaLnBrk="1" hangingPunct="1">
                <a:spcBef>
                  <a:spcPct val="0"/>
                </a:spcBef>
                <a:defRPr/>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pest could be confused with some other </a:t>
            </a:r>
            <a:r>
              <a:rPr lang="en-US" altLang="en-US" i="1" smtClean="0">
                <a:ea typeface="ＭＳ Ｐゴシック" pitchFamily="34" charset="-128"/>
              </a:rPr>
              <a:t>Spodoptera</a:t>
            </a:r>
            <a:r>
              <a:rPr lang="en-US" altLang="en-US" smtClean="0">
                <a:ea typeface="ＭＳ Ｐゴシック" pitchFamily="34" charset="-128"/>
              </a:rPr>
              <a:t> adult species like beet armyworm (</a:t>
            </a:r>
            <a:r>
              <a:rPr lang="en-US" altLang="en-US" i="1" smtClean="0">
                <a:ea typeface="ＭＳ Ｐゴシック" pitchFamily="34" charset="-128"/>
              </a:rPr>
              <a:t>S. exigua</a:t>
            </a:r>
            <a:r>
              <a:rPr lang="en-US" altLang="en-US" smtClean="0">
                <a:ea typeface="ＭＳ Ｐゴシック" pitchFamily="34" charset="-128"/>
              </a:rPr>
              <a:t>), southern armyworm (</a:t>
            </a:r>
            <a:r>
              <a:rPr lang="en-US" altLang="en-US" i="1" smtClean="0">
                <a:ea typeface="ＭＳ Ｐゴシック" pitchFamily="34" charset="-128"/>
              </a:rPr>
              <a:t>S. eridania</a:t>
            </a:r>
            <a:r>
              <a:rPr lang="en-US" altLang="en-US" smtClean="0">
                <a:ea typeface="ＭＳ Ｐゴシック" pitchFamily="34" charset="-128"/>
              </a:rPr>
              <a:t>), and yellowstriped armyworm (</a:t>
            </a:r>
            <a:r>
              <a:rPr lang="en-US" altLang="en-US" i="1" smtClean="0">
                <a:ea typeface="ＭＳ Ｐゴシック" pitchFamily="34" charset="-128"/>
              </a:rPr>
              <a:t>S. ornithogalli</a:t>
            </a:r>
            <a:r>
              <a:rPr lang="en-US" altLang="en-US" smtClean="0">
                <a:ea typeface="ＭＳ Ｐゴシック" pitchFamily="34" charset="-128"/>
              </a:rPr>
              <a:t>).   </a:t>
            </a:r>
            <a:r>
              <a:rPr lang="en-US" altLang="en-US" i="1" smtClean="0">
                <a:ea typeface="ＭＳ Ｐゴシック" pitchFamily="34" charset="-128"/>
              </a:rPr>
              <a:t>S. exigua, S. ornithogalli,  </a:t>
            </a:r>
            <a:r>
              <a:rPr lang="en-US" altLang="en-US" smtClean="0">
                <a:ea typeface="ＭＳ Ｐゴシック" pitchFamily="34" charset="-128"/>
              </a:rPr>
              <a:t>and </a:t>
            </a:r>
            <a:r>
              <a:rPr lang="en-US" altLang="en-US" i="1" smtClean="0">
                <a:ea typeface="ＭＳ Ｐゴシック" pitchFamily="34" charset="-128"/>
              </a:rPr>
              <a:t>S. eridania </a:t>
            </a:r>
            <a:r>
              <a:rPr lang="en-US" altLang="en-US" smtClean="0">
                <a:ea typeface="ＭＳ Ｐゴシック" pitchFamily="34" charset="-128"/>
              </a:rPr>
              <a:t>are all found in Florida. </a:t>
            </a:r>
          </a:p>
          <a:p>
            <a:endParaRPr lang="en-US" altLang="en-US" smtClean="0">
              <a:ea typeface="ＭＳ Ｐゴシック" pitchFamily="34" charset="-128"/>
            </a:endParaRPr>
          </a:p>
          <a:p>
            <a:r>
              <a:rPr lang="en-US" altLang="en-US" i="1" smtClean="0">
                <a:ea typeface="ＭＳ Ｐゴシック" pitchFamily="34" charset="-128"/>
              </a:rPr>
              <a:t>S. exigua </a:t>
            </a:r>
            <a:r>
              <a:rPr lang="en-US" altLang="en-US" smtClean="0">
                <a:ea typeface="ＭＳ Ｐゴシック" pitchFamily="34" charset="-128"/>
              </a:rPr>
              <a:t>(the beet armyworm) has a wing span of 25 to 30 mm.  It also has a light colored kidney bean shaped pattern in their forewings. </a:t>
            </a:r>
          </a:p>
          <a:p>
            <a:endParaRPr lang="en-US" altLang="en-US" i="1" smtClean="0">
              <a:ea typeface="ＭＳ Ｐゴシック" pitchFamily="34" charset="-128"/>
            </a:endParaRPr>
          </a:p>
          <a:p>
            <a:r>
              <a:rPr lang="en-US" altLang="en-US" i="1" smtClean="0">
                <a:ea typeface="ＭＳ Ｐゴシック" pitchFamily="34" charset="-128"/>
              </a:rPr>
              <a:t>S. eridania </a:t>
            </a:r>
            <a:r>
              <a:rPr lang="en-US" altLang="en-US" smtClean="0">
                <a:ea typeface="ＭＳ Ｐゴシック" pitchFamily="34" charset="-128"/>
              </a:rPr>
              <a:t>(the southern armyworm) has a wing span of 33 to 38mm.  It could also have a pronounced kidney bean shaped spot near the center of the forewings or have a broad black band that extends from the center of the wing to the margin. </a:t>
            </a:r>
          </a:p>
          <a:p>
            <a:endParaRPr lang="en-US" altLang="en-US" smtClean="0">
              <a:ea typeface="ＭＳ Ｐゴシック" pitchFamily="34" charset="-128"/>
            </a:endParaRPr>
          </a:p>
          <a:p>
            <a:r>
              <a:rPr lang="en-US" altLang="en-US" i="1" smtClean="0">
                <a:ea typeface="ＭＳ Ｐゴシック" pitchFamily="34" charset="-128"/>
              </a:rPr>
              <a:t>S. ornithogalli </a:t>
            </a:r>
            <a:r>
              <a:rPr lang="en-US" altLang="en-US" smtClean="0">
                <a:ea typeface="ＭＳ Ｐゴシック" pitchFamily="34" charset="-128"/>
              </a:rPr>
              <a:t>(yellowstriped armyworm) has a wing span of 34 to 41mm.  I also has a number “4” on the wings like </a:t>
            </a:r>
            <a:r>
              <a:rPr lang="en-US" altLang="en-US" i="1" smtClean="0">
                <a:ea typeface="ＭＳ Ｐゴシック" pitchFamily="34" charset="-128"/>
              </a:rPr>
              <a:t>S. littoralis </a:t>
            </a:r>
            <a:r>
              <a:rPr lang="en-US" altLang="en-US" smtClean="0">
                <a:ea typeface="ＭＳ Ｐゴシック" pitchFamily="34" charset="-128"/>
              </a:rPr>
              <a:t>as well as a similar pattern and coloration on the forewings.   </a:t>
            </a:r>
          </a:p>
          <a:p>
            <a:endParaRPr lang="en-US" altLang="en-US" smtClean="0">
              <a:ea typeface="ＭＳ Ｐゴシック" pitchFamily="34" charset="-128"/>
            </a:endParaRPr>
          </a:p>
          <a:p>
            <a:r>
              <a:rPr lang="en-US" altLang="en-US" smtClean="0">
                <a:ea typeface="ＭＳ Ｐゴシック" pitchFamily="34" charset="-128"/>
              </a:rPr>
              <a:t>To identify them correctly, however, dissection of the genitalia is required. </a:t>
            </a:r>
          </a:p>
          <a:p>
            <a:endParaRPr lang="en-US" altLang="en-US" smtClean="0">
              <a:ea typeface="ＭＳ Ｐゴシック" pitchFamily="34" charset="-128"/>
            </a:endParaRPr>
          </a:p>
          <a:p>
            <a:endParaRPr lang="en-US" altLang="en-US" smtClean="0">
              <a:ea typeface="ＭＳ Ｐゴシック" pitchFamily="34" charset="-128"/>
            </a:endParaRPr>
          </a:p>
          <a:p>
            <a:r>
              <a:rPr lang="en-US" altLang="en-US" smtClean="0">
                <a:ea typeface="ＭＳ Ｐゴシック" pitchFamily="34" charset="-128"/>
              </a:rPr>
              <a:t>Information Sources:</a:t>
            </a:r>
          </a:p>
          <a:p>
            <a:endParaRPr lang="en-US" altLang="en-US" smtClean="0">
              <a:ea typeface="ＭＳ Ｐゴシック" pitchFamily="34" charset="-128"/>
            </a:endParaRPr>
          </a:p>
          <a:p>
            <a:r>
              <a:rPr lang="en-US" altLang="en-US" smtClean="0">
                <a:ea typeface="ＭＳ Ｐゴシック" pitchFamily="34" charset="-128"/>
              </a:rPr>
              <a:t>CABI/EPPO. </a:t>
            </a:r>
            <a:r>
              <a:rPr lang="en-US" altLang="en-US" i="1" smtClean="0">
                <a:ea typeface="ＭＳ Ｐゴシック" pitchFamily="34" charset="-128"/>
              </a:rPr>
              <a:t>Spodoptera littoralis </a:t>
            </a:r>
            <a:r>
              <a:rPr lang="en-US" altLang="en-US" smtClean="0">
                <a:ea typeface="ＭＳ Ｐゴシック" pitchFamily="34" charset="-128"/>
              </a:rPr>
              <a:t>and</a:t>
            </a:r>
            <a:r>
              <a:rPr lang="en-US" altLang="en-US" i="1" smtClean="0">
                <a:ea typeface="ＭＳ Ｐゴシック" pitchFamily="34" charset="-128"/>
              </a:rPr>
              <a:t> Spodoptera litura</a:t>
            </a:r>
            <a:r>
              <a:rPr lang="en-US" altLang="en-US" smtClean="0">
                <a:ea typeface="ＭＳ Ｐゴシック" pitchFamily="34" charset="-128"/>
              </a:rPr>
              <a:t>. </a:t>
            </a:r>
            <a:r>
              <a:rPr lang="en-US" altLang="en-US" i="1" smtClean="0">
                <a:ea typeface="ＭＳ Ｐゴシック" pitchFamily="34" charset="-128"/>
              </a:rPr>
              <a:t>Data Sheets on Quarantine Pests</a:t>
            </a:r>
            <a:r>
              <a:rPr lang="en-US" altLang="en-US" smtClean="0">
                <a:ea typeface="ＭＳ Ｐゴシック" pitchFamily="34" charset="-128"/>
              </a:rPr>
              <a:t>. Prepared by CABI and EPPO for the EU. Accessed: 13th April, 2007.</a:t>
            </a:r>
            <a:br>
              <a:rPr lang="en-US" altLang="en-US" smtClean="0">
                <a:ea typeface="ＭＳ Ｐゴシック" pitchFamily="34" charset="-128"/>
              </a:rPr>
            </a:br>
            <a:endParaRPr lang="en-US" altLang="en-US" smtClean="0">
              <a:ea typeface="ＭＳ Ｐゴシック" pitchFamily="34" charset="-128"/>
            </a:endParaRPr>
          </a:p>
          <a:p>
            <a:r>
              <a:rPr lang="en-US" altLang="en-US" smtClean="0">
                <a:ea typeface="ＭＳ Ｐゴシック" pitchFamily="34" charset="-128"/>
              </a:rPr>
              <a:t>Capinera, J. L. 1999. </a:t>
            </a:r>
            <a:r>
              <a:rPr lang="en-US" altLang="en-US" i="1" smtClean="0">
                <a:ea typeface="ＭＳ Ｐゴシック" pitchFamily="34" charset="-128"/>
              </a:rPr>
              <a:t>Spodoptera eridania </a:t>
            </a:r>
            <a:r>
              <a:rPr lang="en-US" altLang="en-US" smtClean="0">
                <a:ea typeface="ＭＳ Ｐゴシック" pitchFamily="34" charset="-128"/>
              </a:rPr>
              <a:t>(Stoll). Featured Creature Article. University of Florida. Assessed on 15 April, 2014.</a:t>
            </a:r>
          </a:p>
          <a:p>
            <a:r>
              <a:rPr lang="en-US" altLang="en-US" smtClean="0">
                <a:ea typeface="ＭＳ Ｐゴシック" pitchFamily="34" charset="-128"/>
              </a:rPr>
              <a:t>          http://entnemdept.ifas.ufl.edu/creatures/veg/leaf/southern_armyworm.htm</a:t>
            </a:r>
          </a:p>
          <a:p>
            <a:endParaRPr lang="en-US" altLang="en-US" smtClean="0">
              <a:ea typeface="ＭＳ Ｐゴシック" pitchFamily="34" charset="-128"/>
            </a:endParaRPr>
          </a:p>
          <a:p>
            <a:r>
              <a:rPr lang="en-US" altLang="en-US" smtClean="0">
                <a:ea typeface="ＭＳ Ｐゴシック" pitchFamily="34" charset="-128"/>
              </a:rPr>
              <a:t>Capinera, J. L. 1999. </a:t>
            </a:r>
            <a:r>
              <a:rPr lang="en-US" altLang="en-US" i="1" smtClean="0">
                <a:ea typeface="ＭＳ Ｐゴシック" pitchFamily="34" charset="-128"/>
              </a:rPr>
              <a:t>Spodoptera exigua </a:t>
            </a:r>
            <a:r>
              <a:rPr lang="en-US" altLang="en-US" smtClean="0">
                <a:ea typeface="ＭＳ Ｐゴシック" pitchFamily="34" charset="-128"/>
              </a:rPr>
              <a:t>(Hubner). Featured Creature Article. University of Florida. Assessed on 15 April, 2014.</a:t>
            </a:r>
          </a:p>
          <a:p>
            <a:r>
              <a:rPr lang="en-US" altLang="en-US" smtClean="0">
                <a:ea typeface="ＭＳ Ｐゴシック" pitchFamily="34" charset="-128"/>
              </a:rPr>
              <a:t>          http://entnemdept.ifas.ufl.edu/creatures/veg/leaf/beet_armyworm.htm</a:t>
            </a:r>
          </a:p>
          <a:p>
            <a:endParaRPr lang="en-US" altLang="en-US" smtClean="0">
              <a:ea typeface="ＭＳ Ｐゴシック" pitchFamily="34" charset="-128"/>
            </a:endParaRPr>
          </a:p>
          <a:p>
            <a:r>
              <a:rPr lang="en-US" altLang="en-US" smtClean="0">
                <a:ea typeface="ＭＳ Ｐゴシック" pitchFamily="34" charset="-128"/>
              </a:rPr>
              <a:t>Capinera, J. L. 1999. </a:t>
            </a:r>
            <a:r>
              <a:rPr lang="en-US" altLang="en-US" i="1" smtClean="0">
                <a:ea typeface="ＭＳ Ｐゴシック" pitchFamily="34" charset="-128"/>
              </a:rPr>
              <a:t>Spodoptera ornithogalli </a:t>
            </a:r>
            <a:r>
              <a:rPr lang="en-US" altLang="en-US" smtClean="0">
                <a:ea typeface="ＭＳ Ｐゴシック" pitchFamily="34" charset="-128"/>
              </a:rPr>
              <a:t>(Guenee). Featured Creature Article. University of Florida. Assessed on 6 June, 2014.</a:t>
            </a:r>
          </a:p>
          <a:p>
            <a:r>
              <a:rPr lang="en-US" altLang="en-US" smtClean="0">
                <a:ea typeface="ＭＳ Ｐゴシック" pitchFamily="34" charset="-128"/>
              </a:rPr>
              <a:t>	http://entnemdept.ifas.ufl.edu/creatures/veg/leaf/yellowstriped_armyworm.htm</a:t>
            </a:r>
          </a:p>
          <a:p>
            <a:endParaRPr lang="en-US" altLang="en-US" smtClean="0">
              <a:ea typeface="ＭＳ Ｐゴシック" pitchFamily="34" charset="-128"/>
            </a:endParaRPr>
          </a:p>
          <a:p>
            <a:r>
              <a:rPr lang="en-US" altLang="en-US" sz="2400" smtClean="0">
                <a:latin typeface="Calibri" pitchFamily="34" charset="0"/>
                <a:ea typeface="ＭＳ Ｐゴシック" pitchFamily="34" charset="-128"/>
              </a:rPr>
              <a:t>Weeks, J.A., Hodges, A.C., and N.C. Leppla. 2012. Citrus Pests: Cotton cutworm. Accessed on 02/27/2014</a:t>
            </a:r>
          </a:p>
          <a:p>
            <a:pPr lvl="1"/>
            <a:r>
              <a:rPr lang="en-US" altLang="en-US" sz="2000" smtClean="0">
                <a:ea typeface="ＭＳ Ｐゴシック" pitchFamily="34" charset="-128"/>
              </a:rPr>
              <a:t>http://idtools.org/id/citrus/pests/factsheet.php?name=Cotton+cutworm</a:t>
            </a:r>
            <a:endParaRPr lang="en-US" altLang="en-US" sz="2000" smtClean="0">
              <a:latin typeface="Calibri" pitchFamily="34" charset="0"/>
              <a:ea typeface="ＭＳ Ｐゴシック" pitchFamily="34" charset="-128"/>
            </a:endParaRPr>
          </a:p>
        </p:txBody>
      </p:sp>
      <p:sp>
        <p:nvSpPr>
          <p:cNvPr id="450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fld id="{F2EA504E-925D-4196-8BCF-80056098A7ED}" type="slidenum">
              <a:rPr lang="en-US" altLang="en-US" sz="1200" smtClean="0"/>
              <a:pPr eaLnBrk="1" hangingPunct="1">
                <a:defRPr/>
              </a:pPr>
              <a:t>12</a:t>
            </a:fld>
            <a:endParaRPr lang="en-US"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pest could be confused with the Egyptian cotton leafworm (</a:t>
            </a:r>
            <a:r>
              <a:rPr lang="en-US" altLang="en-US" i="1" smtClean="0">
                <a:ea typeface="ＭＳ Ｐゴシック" pitchFamily="34" charset="-128"/>
              </a:rPr>
              <a:t>S. littoralis</a:t>
            </a:r>
            <a:r>
              <a:rPr lang="en-US" altLang="en-US" smtClean="0">
                <a:ea typeface="ＭＳ Ｐゴシック" pitchFamily="34" charset="-128"/>
              </a:rPr>
              <a:t>) which has not been found in the U.S.</a:t>
            </a:r>
          </a:p>
          <a:p>
            <a:endParaRPr lang="en-US" altLang="en-US" smtClean="0">
              <a:ea typeface="ＭＳ Ｐゴシック" pitchFamily="34" charset="-128"/>
            </a:endParaRPr>
          </a:p>
          <a:p>
            <a:r>
              <a:rPr lang="en-US" altLang="en-US" i="1" smtClean="0">
                <a:ea typeface="ＭＳ Ｐゴシック" pitchFamily="34" charset="-128"/>
              </a:rPr>
              <a:t>S. litura </a:t>
            </a:r>
            <a:r>
              <a:rPr lang="en-US" altLang="en-US" smtClean="0">
                <a:ea typeface="ＭＳ Ｐゴシック" pitchFamily="34" charset="-128"/>
              </a:rPr>
              <a:t>somewhat resembles </a:t>
            </a:r>
            <a:r>
              <a:rPr lang="en-US" altLang="en-US" i="1" smtClean="0">
                <a:ea typeface="ＭＳ Ｐゴシック" pitchFamily="34" charset="-128"/>
              </a:rPr>
              <a:t>S. littoralis</a:t>
            </a:r>
            <a:r>
              <a:rPr lang="en-US" altLang="en-US" smtClean="0">
                <a:ea typeface="ＭＳ Ｐゴシック" pitchFamily="34" charset="-128"/>
              </a:rPr>
              <a:t>.  The hind wings of </a:t>
            </a:r>
            <a:r>
              <a:rPr lang="en-US" altLang="en-US" i="1" smtClean="0">
                <a:ea typeface="ＭＳ Ｐゴシック" pitchFamily="34" charset="-128"/>
              </a:rPr>
              <a:t>S. litura </a:t>
            </a:r>
            <a:r>
              <a:rPr lang="en-US" altLang="en-US" smtClean="0">
                <a:ea typeface="ＭＳ Ｐゴシック" pitchFamily="34" charset="-128"/>
              </a:rPr>
              <a:t>are grayish white with gray margins often with dark veins whereas the hind wings of </a:t>
            </a:r>
            <a:r>
              <a:rPr lang="en-US" altLang="en-US" i="1" smtClean="0">
                <a:ea typeface="ＭＳ Ｐゴシック" pitchFamily="34" charset="-128"/>
              </a:rPr>
              <a:t>S. littoralis </a:t>
            </a:r>
            <a:r>
              <a:rPr lang="en-US" altLang="en-US" smtClean="0">
                <a:ea typeface="ＭＳ Ｐゴシック" pitchFamily="34" charset="-128"/>
              </a:rPr>
              <a:t>are without the dark veins</a:t>
            </a:r>
            <a:r>
              <a:rPr lang="en-US" altLang="en-US" i="1" smtClean="0">
                <a:ea typeface="ＭＳ Ｐゴシック" pitchFamily="34" charset="-128"/>
              </a:rPr>
              <a:t>. </a:t>
            </a:r>
          </a:p>
          <a:p>
            <a:endParaRPr lang="en-US" altLang="en-US" i="1" smtClean="0">
              <a:ea typeface="ＭＳ Ｐゴシック" pitchFamily="34" charset="-128"/>
            </a:endParaRPr>
          </a:p>
          <a:p>
            <a:r>
              <a:rPr lang="en-US" altLang="en-US" smtClean="0">
                <a:ea typeface="ＭＳ Ｐゴシック" pitchFamily="34" charset="-128"/>
              </a:rPr>
              <a:t>To identify them correctly, however, dissection of the genitalia is required. </a:t>
            </a:r>
          </a:p>
          <a:p>
            <a:endParaRPr lang="en-US" altLang="en-US" smtClean="0">
              <a:ea typeface="ＭＳ Ｐゴシック" pitchFamily="34" charset="-128"/>
            </a:endParaRPr>
          </a:p>
          <a:p>
            <a:endParaRPr lang="en-US" altLang="en-US" smtClean="0">
              <a:ea typeface="ＭＳ Ｐゴシック" pitchFamily="34" charset="-128"/>
            </a:endParaRPr>
          </a:p>
          <a:p>
            <a:r>
              <a:rPr lang="en-US" altLang="en-US" smtClean="0">
                <a:ea typeface="ＭＳ Ｐゴシック" pitchFamily="34" charset="-128"/>
              </a:rPr>
              <a:t>Information Sources:</a:t>
            </a:r>
          </a:p>
          <a:p>
            <a:endParaRPr lang="en-US" altLang="en-US" smtClean="0">
              <a:ea typeface="ＭＳ Ｐゴシック" pitchFamily="34" charset="-128"/>
            </a:endParaRPr>
          </a:p>
          <a:p>
            <a:r>
              <a:rPr lang="en-US" altLang="en-US" smtClean="0">
                <a:ea typeface="ＭＳ Ｐゴシック" pitchFamily="34" charset="-128"/>
              </a:rPr>
              <a:t>CABI/EPPO. </a:t>
            </a:r>
            <a:r>
              <a:rPr lang="en-US" altLang="en-US" i="1" smtClean="0">
                <a:ea typeface="ＭＳ Ｐゴシック" pitchFamily="34" charset="-128"/>
              </a:rPr>
              <a:t>Spodoptera littoralis </a:t>
            </a:r>
            <a:r>
              <a:rPr lang="en-US" altLang="en-US" smtClean="0">
                <a:ea typeface="ＭＳ Ｐゴシック" pitchFamily="34" charset="-128"/>
              </a:rPr>
              <a:t>and</a:t>
            </a:r>
            <a:r>
              <a:rPr lang="en-US" altLang="en-US" i="1" smtClean="0">
                <a:ea typeface="ＭＳ Ｐゴシック" pitchFamily="34" charset="-128"/>
              </a:rPr>
              <a:t> Spodoptera litura</a:t>
            </a:r>
            <a:r>
              <a:rPr lang="en-US" altLang="en-US" smtClean="0">
                <a:ea typeface="ＭＳ Ｐゴシック" pitchFamily="34" charset="-128"/>
              </a:rPr>
              <a:t>. </a:t>
            </a:r>
            <a:r>
              <a:rPr lang="en-US" altLang="en-US" i="1" smtClean="0">
                <a:ea typeface="ＭＳ Ｐゴシック" pitchFamily="34" charset="-128"/>
              </a:rPr>
              <a:t>Data Sheets on Quarantine Pests</a:t>
            </a:r>
            <a:r>
              <a:rPr lang="en-US" altLang="en-US" smtClean="0">
                <a:ea typeface="ＭＳ Ｐゴシック" pitchFamily="34" charset="-128"/>
              </a:rPr>
              <a:t>. Prepared by CABI and EPPO for the EU. Accessed: 13th April, 2007.</a:t>
            </a:r>
          </a:p>
          <a:p>
            <a:endParaRPr lang="en-US" altLang="en-US" smtClean="0">
              <a:ea typeface="ＭＳ Ｐゴシック" pitchFamily="34" charset="-128"/>
            </a:endParaRPr>
          </a:p>
          <a:p>
            <a:r>
              <a:rPr lang="en-US" altLang="en-US" smtClean="0">
                <a:latin typeface="Calibri" pitchFamily="34" charset="0"/>
                <a:ea typeface="ＭＳ Ｐゴシック" pitchFamily="34" charset="-128"/>
              </a:rPr>
              <a:t>EPPO. </a:t>
            </a:r>
            <a:r>
              <a:rPr lang="en-US" altLang="en-US" i="1" smtClean="0">
                <a:latin typeface="Calibri" pitchFamily="34" charset="0"/>
                <a:ea typeface="ＭＳ Ｐゴシック" pitchFamily="34" charset="-128"/>
              </a:rPr>
              <a:t>Spodoptera littoralis </a:t>
            </a:r>
            <a:r>
              <a:rPr lang="en-US" altLang="en-US" smtClean="0">
                <a:latin typeface="Calibri" pitchFamily="34" charset="0"/>
                <a:ea typeface="ＭＳ Ｐゴシック" pitchFamily="34" charset="-128"/>
              </a:rPr>
              <a:t>and </a:t>
            </a:r>
            <a:r>
              <a:rPr lang="en-US" altLang="en-US" i="1" smtClean="0">
                <a:latin typeface="Calibri" pitchFamily="34" charset="0"/>
                <a:ea typeface="ＭＳ Ｐゴシック" pitchFamily="34" charset="-128"/>
              </a:rPr>
              <a:t>Spodoptera litura</a:t>
            </a:r>
            <a:r>
              <a:rPr lang="en-US" altLang="en-US" smtClean="0">
                <a:latin typeface="Calibri" pitchFamily="34" charset="0"/>
                <a:ea typeface="ＭＳ Ｐゴシック" pitchFamily="34" charset="-128"/>
              </a:rPr>
              <a:t>.  Data Sheets and Quarantine Pests.  Accessed 4/11/2014.</a:t>
            </a:r>
          </a:p>
          <a:p>
            <a:r>
              <a:rPr lang="en-US" altLang="en-US" smtClean="0">
                <a:latin typeface="Calibri" pitchFamily="34" charset="0"/>
                <a:ea typeface="ＭＳ Ｐゴシック" pitchFamily="34" charset="-128"/>
              </a:rPr>
              <a:t>	http://www.eppo.int/QUARANTINE/insects/Spodoptera_litura/PRODLI_ds.pdf</a:t>
            </a:r>
          </a:p>
          <a:p>
            <a:endParaRPr lang="en-US" altLang="en-US" smtClean="0">
              <a:ea typeface="ＭＳ Ｐゴシック" pitchFamily="34" charset="-128"/>
            </a:endParaRPr>
          </a:p>
          <a:p>
            <a:r>
              <a:rPr lang="en-US" altLang="en-US" sz="2400" smtClean="0">
                <a:latin typeface="Calibri" pitchFamily="34" charset="0"/>
                <a:ea typeface="ＭＳ Ｐゴシック" pitchFamily="34" charset="-128"/>
              </a:rPr>
              <a:t>Weeks, J.A., Hodges, A.C., and N.C. Leppla. 2012. Citrus Pests: Cotton cutworm. Accessed on 02/27/2014</a:t>
            </a:r>
          </a:p>
          <a:p>
            <a:pPr lvl="1"/>
            <a:r>
              <a:rPr lang="en-US" altLang="en-US" sz="2000" smtClean="0">
                <a:ea typeface="ＭＳ Ｐゴシック" pitchFamily="34" charset="-128"/>
              </a:rPr>
              <a:t>http://idtools.org/id/citrus/pests/factsheet.php?name=Cotton+cutworm</a:t>
            </a:r>
            <a:endParaRPr lang="en-US" altLang="en-US" sz="2000" smtClean="0">
              <a:latin typeface="Calibri" pitchFamily="34" charset="0"/>
              <a:ea typeface="ＭＳ Ｐゴシック" pitchFamily="34" charset="-128"/>
            </a:endParaRPr>
          </a:p>
        </p:txBody>
      </p:sp>
      <p:sp>
        <p:nvSpPr>
          <p:cNvPr id="460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fld id="{A80A93FB-57A6-4C47-90B4-3C39541845D1}" type="slidenum">
              <a:rPr lang="en-US" altLang="en-US" sz="1200" smtClean="0"/>
              <a:pPr eaLnBrk="1" hangingPunct="1">
                <a:defRPr/>
              </a:pPr>
              <a:t>13</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ea typeface="ＭＳ Ｐゴシック" pitchFamily="34" charset="-128"/>
            </a:endParaRPr>
          </a:p>
        </p:txBody>
      </p:sp>
      <p:sp>
        <p:nvSpPr>
          <p:cNvPr id="471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fld id="{E37BAB92-392B-4F07-BC93-C8BD4BA50653}" type="slidenum">
              <a:rPr lang="en-US" altLang="en-US" sz="1200" smtClean="0"/>
              <a:pPr eaLnBrk="1" hangingPunct="1">
                <a:defRPr/>
              </a:pPr>
              <a:t>14</a:t>
            </a:fld>
            <a:endParaRPr lang="en-US"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ea typeface="ＭＳ Ｐゴシック" pitchFamily="34" charset="-128"/>
            </a:endParaRPr>
          </a:p>
        </p:txBody>
      </p:sp>
      <p:sp>
        <p:nvSpPr>
          <p:cNvPr id="481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fld id="{6DE03200-89CA-4F57-A218-386E5F6D7B65}" type="slidenum">
              <a:rPr lang="en-US" altLang="en-US" sz="1200" smtClean="0"/>
              <a:pPr eaLnBrk="1" hangingPunct="1">
                <a:defRPr/>
              </a:pPr>
              <a:t>16</a:t>
            </a:fld>
            <a:endParaRPr lang="en-US"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491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fld id="{C9A62C0A-D4B6-48A9-B0B2-08C097EB6F33}" type="slidenum">
              <a:rPr lang="en-US" altLang="en-US" sz="1200" smtClean="0"/>
              <a:pPr eaLnBrk="1" hangingPunct="1">
                <a:defRPr/>
              </a:pPr>
              <a:t>17</a:t>
            </a:fld>
            <a:endParaRPr lang="en-US"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ea typeface="ＭＳ Ｐゴシック" pitchFamily="34" charset="-128"/>
            </a:endParaRPr>
          </a:p>
        </p:txBody>
      </p:sp>
      <p:sp>
        <p:nvSpPr>
          <p:cNvPr id="501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fld id="{17DCDB67-C244-4BE7-A7FF-7829EAB3F92D}" type="slidenum">
              <a:rPr lang="en-US" altLang="en-US" sz="1200" smtClean="0"/>
              <a:pPr eaLnBrk="1" hangingPunct="1">
                <a:defRPr/>
              </a:pPr>
              <a:t>19</a:t>
            </a:fld>
            <a:endParaRPr lang="en-US"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512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fld id="{784CE90E-4E77-408D-9389-6E97ABE02076}" type="slidenum">
              <a:rPr lang="en-US" altLang="en-US" sz="1200" smtClean="0"/>
              <a:pPr eaLnBrk="1" hangingPunct="1">
                <a:defRPr/>
              </a:pPr>
              <a:t>20</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572BF57A-C0E8-43EE-9C61-0A53445474BE}" type="slidenum">
              <a:rPr lang="en-US" altLang="en-US" smtClean="0"/>
              <a:pPr eaLnBrk="1" hangingPunct="1">
                <a:spcBef>
                  <a:spcPct val="0"/>
                </a:spcBef>
                <a:defRPr/>
              </a:pPr>
              <a:t>2</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smtClean="0">
                <a:latin typeface="Calibri" pitchFamily="34" charset="0"/>
                <a:ea typeface="ＭＳ Ｐゴシック" pitchFamily="34" charset="-128"/>
              </a:rPr>
              <a:t>The rice-cotton cutworm (</a:t>
            </a:r>
            <a:r>
              <a:rPr lang="en-US" altLang="en-US" sz="2400" i="1" smtClean="0">
                <a:latin typeface="Calibri" pitchFamily="34" charset="0"/>
                <a:ea typeface="ＭＳ Ｐゴシック" pitchFamily="34" charset="-128"/>
              </a:rPr>
              <a:t>Spodoptera litura</a:t>
            </a:r>
            <a:r>
              <a:rPr lang="en-US" altLang="en-US" sz="2400" smtClean="0">
                <a:latin typeface="Calibri" pitchFamily="34" charset="0"/>
                <a:ea typeface="ＭＳ Ｐゴシック" pitchFamily="34" charset="-128"/>
              </a:rPr>
              <a:t>) is a polyphagous pest of over 100 different host plants. </a:t>
            </a:r>
          </a:p>
          <a:p>
            <a:endParaRPr lang="en-US" altLang="en-US" sz="2400" smtClean="0">
              <a:latin typeface="Calibri" pitchFamily="34" charset="0"/>
              <a:ea typeface="ＭＳ Ｐゴシック" pitchFamily="34" charset="-128"/>
            </a:endParaRPr>
          </a:p>
          <a:p>
            <a:r>
              <a:rPr lang="en-US" altLang="en-US" sz="2400" smtClean="0">
                <a:latin typeface="Calibri" pitchFamily="34" charset="0"/>
                <a:ea typeface="ＭＳ Ｐゴシック" pitchFamily="34" charset="-128"/>
              </a:rPr>
              <a:t>It has not established in the U.S. (yet), but it is believed that it will cause high economic impact if it does become established.  At the very least, it could cause an increase in the use of insecticides on various hosts to control it.  </a:t>
            </a:r>
          </a:p>
          <a:p>
            <a:endParaRPr lang="en-US" altLang="en-US" sz="2400" smtClean="0">
              <a:latin typeface="Calibri" pitchFamily="34" charset="0"/>
              <a:ea typeface="ＭＳ Ｐゴシック" pitchFamily="34" charset="-128"/>
            </a:endParaRPr>
          </a:p>
          <a:p>
            <a:r>
              <a:rPr lang="en-US" altLang="en-US" sz="2400" smtClean="0">
                <a:latin typeface="Calibri" pitchFamily="34" charset="0"/>
                <a:ea typeface="ＭＳ Ｐゴシック" pitchFamily="34" charset="-128"/>
              </a:rPr>
              <a:t>It is also known as cluster caterpillar, common cutworm, cotton leafworm, tobacco cutworm, tobacco caterpillar, oriental leafworm moth, rice cutworm,  and tropical armyworm.  These common names derive from the different geographical regions in which this pest is found and the host plants on which they are found.</a:t>
            </a:r>
          </a:p>
          <a:p>
            <a:endParaRPr lang="en-US" altLang="en-US" sz="2400" smtClean="0">
              <a:latin typeface="Calibri" pitchFamily="34" charset="0"/>
              <a:ea typeface="ＭＳ Ｐゴシック" pitchFamily="34" charset="-128"/>
            </a:endParaRPr>
          </a:p>
          <a:p>
            <a:endParaRPr lang="en-US" altLang="en-US" sz="2400" smtClean="0">
              <a:latin typeface="Calibri" pitchFamily="34" charset="0"/>
              <a:ea typeface="ＭＳ Ｐゴシック" pitchFamily="34" charset="-128"/>
            </a:endParaRPr>
          </a:p>
          <a:p>
            <a:r>
              <a:rPr lang="en-US" altLang="en-US" sz="2400" smtClean="0">
                <a:latin typeface="Calibri" pitchFamily="34" charset="0"/>
                <a:ea typeface="ＭＳ Ｐゴシック" pitchFamily="34" charset="-128"/>
              </a:rPr>
              <a:t>Information sources: </a:t>
            </a:r>
          </a:p>
          <a:p>
            <a:endParaRPr lang="en-US" altLang="en-US" sz="2400" smtClean="0">
              <a:latin typeface="Calibri" pitchFamily="34" charset="0"/>
              <a:ea typeface="ＭＳ Ｐゴシック" pitchFamily="34" charset="-128"/>
            </a:endParaRPr>
          </a:p>
          <a:p>
            <a:r>
              <a:rPr lang="en-US" altLang="en-US" sz="2400" smtClean="0">
                <a:latin typeface="Calibri" pitchFamily="34" charset="0"/>
                <a:ea typeface="ＭＳ Ｐゴシック" pitchFamily="34" charset="-128"/>
              </a:rPr>
              <a:t>Ellis, S. E. 2004. New Pest Response Guidelines: </a:t>
            </a:r>
            <a:r>
              <a:rPr lang="en-US" altLang="en-US" sz="2400" i="1" smtClean="0">
                <a:latin typeface="Calibri" pitchFamily="34" charset="0"/>
                <a:ea typeface="ＭＳ Ｐゴシック" pitchFamily="34" charset="-128"/>
              </a:rPr>
              <a:t>Spodoptera</a:t>
            </a:r>
            <a:r>
              <a:rPr lang="en-US" altLang="en-US" sz="2400" smtClean="0">
                <a:latin typeface="Calibri" pitchFamily="34" charset="0"/>
                <a:ea typeface="ＭＳ Ｐゴシック" pitchFamily="34" charset="-128"/>
              </a:rPr>
              <a:t>. USDA/APHIS/PPQ/PDMP. Accessed on 02/27/2014</a:t>
            </a:r>
          </a:p>
          <a:p>
            <a:pPr lvl="1"/>
            <a:r>
              <a:rPr lang="en-US" altLang="en-US" sz="2000" smtClean="0">
                <a:ea typeface="ＭＳ Ｐゴシック" pitchFamily="34" charset="-128"/>
              </a:rPr>
              <a:t>http://www.phytosanitary.info/sites/phytosanitary.info/files/New_Pest_Response_Guidelines_Spodoptera.pdf</a:t>
            </a:r>
          </a:p>
          <a:p>
            <a:pPr lvl="1"/>
            <a:endParaRPr lang="en-US" altLang="en-US" sz="2000" smtClean="0">
              <a:ea typeface="ＭＳ Ｐゴシック" pitchFamily="34" charset="-128"/>
            </a:endParaRPr>
          </a:p>
          <a:p>
            <a:r>
              <a:rPr lang="en-US" altLang="en-US" smtClean="0">
                <a:ea typeface="ＭＳ Ｐゴシック" pitchFamily="34" charset="-128"/>
              </a:rPr>
              <a:t>Venette, R. C., Davis, E. E., Zaspel, J., Heisler, Holly, and Larson, M. 2003. Mini risk assessment: rice cutworm, </a:t>
            </a:r>
            <a:r>
              <a:rPr lang="en-US" altLang="en-US" i="1" smtClean="0">
                <a:ea typeface="ＭＳ Ｐゴシック" pitchFamily="34" charset="-128"/>
              </a:rPr>
              <a:t>Spodoptera litura </a:t>
            </a:r>
            <a:r>
              <a:rPr lang="en-US" altLang="en-US" smtClean="0">
                <a:ea typeface="ＭＳ Ｐゴシック" pitchFamily="34" charset="-128"/>
              </a:rPr>
              <a:t>Fabricius [Lepidoptera: Noctuidae]. Accessed on: 2/27/2014</a:t>
            </a:r>
          </a:p>
          <a:p>
            <a:r>
              <a:rPr lang="en-US" altLang="en-US" smtClean="0">
                <a:ea typeface="ＭＳ Ｐゴシック" pitchFamily="34" charset="-128"/>
              </a:rPr>
              <a:t>          http://www.aphis.usda.gov/plant_health/plant_pest_info/pest_detection/downloads/pra/sliturapra.pdf</a:t>
            </a:r>
          </a:p>
          <a:p>
            <a:endParaRPr lang="en-US" altLang="en-US" smtClean="0">
              <a:solidFill>
                <a:srgbClr val="A2E0FC"/>
              </a:solidFill>
              <a:ea typeface="ＭＳ Ｐゴシック" pitchFamily="34" charset="-128"/>
            </a:endParaRPr>
          </a:p>
          <a:p>
            <a:r>
              <a:rPr lang="en-US" altLang="en-US" sz="2400" smtClean="0">
                <a:latin typeface="Calibri" pitchFamily="34" charset="0"/>
                <a:ea typeface="ＭＳ Ｐゴシック" pitchFamily="34" charset="-128"/>
              </a:rPr>
              <a:t>Weeks, J.A., Hodges, A.C., and N.C. Leppla. 2012. Citrus Pests: Cotton cutworm. Accessed on 02/27/2014</a:t>
            </a:r>
          </a:p>
          <a:p>
            <a:pPr lvl="1"/>
            <a:r>
              <a:rPr lang="en-US" altLang="en-US" sz="2000" smtClean="0">
                <a:ea typeface="ＭＳ Ｐゴシック" pitchFamily="34" charset="-128"/>
              </a:rPr>
              <a:t>http://idtools.org/id/citrus/pests/factsheet.php?name=Cotton+cutworm</a:t>
            </a:r>
          </a:p>
          <a:p>
            <a:pPr lvl="1"/>
            <a:endParaRPr lang="en-US" altLang="en-US" sz="2000" smtClean="0">
              <a:latin typeface="Calibri" pitchFamily="34" charset="0"/>
              <a:ea typeface="ＭＳ Ｐゴシック" pitchFamily="34" charset="-128"/>
            </a:endParaRPr>
          </a:p>
          <a:p>
            <a:pPr eaLnBrk="1" hangingPunct="1"/>
            <a:endParaRPr lang="en-US" altLang="en-US" smtClean="0">
              <a:solidFill>
                <a:srgbClr val="0070C0"/>
              </a:solidFill>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4ABFCC62-6925-46F6-9D9D-3155103478F6}" type="slidenum">
              <a:rPr lang="en-US" altLang="en-US" smtClean="0"/>
              <a:pPr eaLnBrk="1" hangingPunct="1">
                <a:spcBef>
                  <a:spcPct val="0"/>
                </a:spcBef>
                <a:defRPr/>
              </a:pPr>
              <a:t>3</a:t>
            </a:fld>
            <a:endParaRPr lang="en-US" altLang="en-US" smtClean="0"/>
          </a:p>
        </p:txBody>
      </p:sp>
      <p:sp>
        <p:nvSpPr>
          <p:cNvPr id="36867"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defRPr/>
            </a:pPr>
            <a:r>
              <a:rPr lang="en-US" altLang="en-US" dirty="0" smtClean="0">
                <a:latin typeface="Arial" pitchFamily="34" charset="0"/>
                <a:ea typeface="ＭＳ Ｐゴシック" pitchFamily="34" charset="-128"/>
              </a:rPr>
              <a:t>This pest is a generalist on over 100 hosts. It can attack all citrus and their hybrids (</a:t>
            </a:r>
            <a:r>
              <a:rPr lang="en-US" altLang="en-US" i="1" dirty="0" smtClean="0">
                <a:latin typeface="Arial" pitchFamily="34" charset="0"/>
                <a:ea typeface="ＭＳ Ｐゴシック" pitchFamily="34" charset="-128"/>
              </a:rPr>
              <a:t>Citrus</a:t>
            </a:r>
            <a:r>
              <a:rPr lang="en-US" altLang="en-US" dirty="0" smtClean="0">
                <a:latin typeface="Arial" pitchFamily="34" charset="0"/>
                <a:ea typeface="ＭＳ Ｐゴシック" pitchFamily="34" charset="-128"/>
              </a:rPr>
              <a:t> spp.) and all crucifers (</a:t>
            </a:r>
            <a:r>
              <a:rPr lang="en-US" altLang="en-US" i="1" dirty="0" smtClean="0">
                <a:latin typeface="Arial" pitchFamily="34" charset="0"/>
                <a:ea typeface="ＭＳ Ｐゴシック" pitchFamily="34" charset="-128"/>
              </a:rPr>
              <a:t>Brassica</a:t>
            </a:r>
            <a:r>
              <a:rPr lang="en-US" altLang="en-US" dirty="0" smtClean="0">
                <a:latin typeface="Arial" pitchFamily="34" charset="0"/>
                <a:ea typeface="ＭＳ Ｐゴシック" pitchFamily="34" charset="-128"/>
              </a:rPr>
              <a:t> spp.).  </a:t>
            </a:r>
          </a:p>
          <a:p>
            <a:pPr>
              <a:spcBef>
                <a:spcPct val="0"/>
              </a:spcBef>
              <a:defRPr/>
            </a:pPr>
            <a:endParaRPr lang="en-US" altLang="en-US" dirty="0" smtClean="0">
              <a:latin typeface="Arial" pitchFamily="34" charset="0"/>
              <a:ea typeface="ＭＳ Ｐゴシック" pitchFamily="34" charset="-128"/>
            </a:endParaRPr>
          </a:p>
          <a:p>
            <a:pPr>
              <a:spcBef>
                <a:spcPct val="0"/>
              </a:spcBef>
              <a:defRPr/>
            </a:pPr>
            <a:r>
              <a:rPr lang="en-US" altLang="en-US" dirty="0" smtClean="0">
                <a:latin typeface="Arial" pitchFamily="34" charset="0"/>
                <a:ea typeface="ＭＳ Ｐゴシック" pitchFamily="34" charset="-128"/>
              </a:rPr>
              <a:t>The host list includes (but is not limited to):</a:t>
            </a:r>
          </a:p>
          <a:p>
            <a:pPr>
              <a:spcBef>
                <a:spcPct val="0"/>
              </a:spcBef>
              <a:defRPr/>
            </a:pPr>
            <a:r>
              <a:rPr lang="en-US" altLang="en-US" i="1" dirty="0" smtClean="0">
                <a:latin typeface="Arial" pitchFamily="34" charset="0"/>
                <a:ea typeface="ＭＳ Ｐゴシック" pitchFamily="34" charset="-128"/>
              </a:rPr>
              <a:t>Abelmoschus esculentus</a:t>
            </a:r>
            <a:r>
              <a:rPr lang="en-US" altLang="en-US" dirty="0" smtClean="0">
                <a:latin typeface="Arial" pitchFamily="34" charset="0"/>
                <a:ea typeface="ＭＳ Ｐゴシック" pitchFamily="34" charset="-128"/>
              </a:rPr>
              <a:t> (okra)	</a:t>
            </a:r>
          </a:p>
          <a:p>
            <a:pPr>
              <a:spcBef>
                <a:spcPct val="0"/>
              </a:spcBef>
              <a:defRPr/>
            </a:pPr>
            <a:r>
              <a:rPr lang="en-US" altLang="en-US" i="1" dirty="0" smtClean="0">
                <a:latin typeface="Arial" pitchFamily="34" charset="0"/>
                <a:ea typeface="ＭＳ Ｐゴシック" pitchFamily="34" charset="-128"/>
              </a:rPr>
              <a:t>Allium cepa </a:t>
            </a:r>
            <a:r>
              <a:rPr lang="en-US" altLang="en-US" dirty="0" smtClean="0">
                <a:latin typeface="Arial" pitchFamily="34" charset="0"/>
                <a:ea typeface="ＭＳ Ｐゴシック" pitchFamily="34" charset="-128"/>
              </a:rPr>
              <a:t>(onion)	</a:t>
            </a:r>
          </a:p>
          <a:p>
            <a:pPr>
              <a:spcBef>
                <a:spcPct val="0"/>
              </a:spcBef>
              <a:defRPr/>
            </a:pPr>
            <a:r>
              <a:rPr lang="en-US" altLang="en-US" i="1" dirty="0" smtClean="0">
                <a:latin typeface="Arial" pitchFamily="34" charset="0"/>
                <a:ea typeface="ＭＳ Ｐゴシック" pitchFamily="34" charset="-128"/>
              </a:rPr>
              <a:t>Begonia </a:t>
            </a:r>
            <a:r>
              <a:rPr lang="en-US" altLang="en-US" dirty="0" smtClean="0">
                <a:latin typeface="Arial" pitchFamily="34" charset="0"/>
                <a:ea typeface="ＭＳ Ｐゴシック" pitchFamily="34" charset="-128"/>
              </a:rPr>
              <a:t>spp.	</a:t>
            </a:r>
          </a:p>
          <a:p>
            <a:pPr>
              <a:spcBef>
                <a:spcPct val="0"/>
              </a:spcBef>
              <a:defRPr/>
            </a:pPr>
            <a:r>
              <a:rPr lang="en-US" altLang="en-US" i="1" dirty="0" smtClean="0">
                <a:latin typeface="Arial" pitchFamily="34" charset="0"/>
                <a:ea typeface="ＭＳ Ｐゴシック" pitchFamily="34" charset="-128"/>
              </a:rPr>
              <a:t>Beta vulgaris var. saccharifera </a:t>
            </a:r>
            <a:r>
              <a:rPr lang="en-US" altLang="en-US" dirty="0" smtClean="0">
                <a:latin typeface="Arial" pitchFamily="34" charset="0"/>
                <a:ea typeface="ＭＳ Ｐゴシック" pitchFamily="34" charset="-128"/>
              </a:rPr>
              <a:t>(sugarbeet)	</a:t>
            </a:r>
          </a:p>
          <a:p>
            <a:pPr>
              <a:spcBef>
                <a:spcPct val="0"/>
              </a:spcBef>
              <a:defRPr/>
            </a:pPr>
            <a:r>
              <a:rPr lang="en-US" altLang="en-US" i="1" dirty="0" smtClean="0">
                <a:latin typeface="Arial" pitchFamily="34" charset="0"/>
                <a:ea typeface="ＭＳ Ｐゴシック" pitchFamily="34" charset="-128"/>
              </a:rPr>
              <a:t>Cicer arietinum</a:t>
            </a:r>
            <a:r>
              <a:rPr lang="en-US" altLang="en-US" dirty="0" smtClean="0">
                <a:latin typeface="Arial" pitchFamily="34" charset="0"/>
                <a:ea typeface="ＭＳ Ｐゴシック" pitchFamily="34" charset="-128"/>
              </a:rPr>
              <a:t> (chickpea)	</a:t>
            </a:r>
          </a:p>
          <a:p>
            <a:pPr>
              <a:spcBef>
                <a:spcPct val="0"/>
              </a:spcBef>
              <a:defRPr/>
            </a:pPr>
            <a:r>
              <a:rPr lang="en-US" altLang="en-US" i="1" dirty="0" smtClean="0">
                <a:latin typeface="Arial" pitchFamily="34" charset="0"/>
                <a:ea typeface="ＭＳ Ｐゴシック" pitchFamily="34" charset="-128"/>
              </a:rPr>
              <a:t>Coffea </a:t>
            </a:r>
            <a:r>
              <a:rPr lang="en-US" altLang="en-US" dirty="0" smtClean="0">
                <a:latin typeface="Arial" pitchFamily="34" charset="0"/>
                <a:ea typeface="ＭＳ Ｐゴシック" pitchFamily="34" charset="-128"/>
              </a:rPr>
              <a:t>sp. (coffee)	</a:t>
            </a:r>
          </a:p>
          <a:p>
            <a:pPr>
              <a:spcBef>
                <a:spcPct val="0"/>
              </a:spcBef>
              <a:defRPr/>
            </a:pPr>
            <a:r>
              <a:rPr lang="en-US" altLang="en-US" i="1" dirty="0" smtClean="0">
                <a:latin typeface="Arial" pitchFamily="34" charset="0"/>
                <a:ea typeface="ＭＳ Ｐゴシック" pitchFamily="34" charset="-128"/>
              </a:rPr>
              <a:t>Coriandrum sativum </a:t>
            </a:r>
            <a:r>
              <a:rPr lang="en-US" altLang="en-US" dirty="0" smtClean="0">
                <a:latin typeface="Arial" pitchFamily="34" charset="0"/>
                <a:ea typeface="ＭＳ Ｐゴシック" pitchFamily="34" charset="-128"/>
              </a:rPr>
              <a:t>(coriander)	</a:t>
            </a:r>
          </a:p>
          <a:p>
            <a:pPr>
              <a:spcBef>
                <a:spcPct val="0"/>
              </a:spcBef>
              <a:defRPr/>
            </a:pPr>
            <a:r>
              <a:rPr lang="en-US" altLang="en-US" dirty="0" smtClean="0">
                <a:latin typeface="Arial" pitchFamily="34" charset="0"/>
                <a:ea typeface="ＭＳ Ｐゴシック" pitchFamily="34" charset="-128"/>
              </a:rPr>
              <a:t>Fabaceae (leguminous plants)	</a:t>
            </a:r>
          </a:p>
          <a:p>
            <a:pPr>
              <a:spcBef>
                <a:spcPct val="0"/>
              </a:spcBef>
              <a:defRPr/>
            </a:pPr>
            <a:r>
              <a:rPr lang="en-US" altLang="en-US" i="1" dirty="0" smtClean="0">
                <a:latin typeface="Arial" pitchFamily="34" charset="0"/>
                <a:ea typeface="ＭＳ Ｐゴシック" pitchFamily="34" charset="-128"/>
              </a:rPr>
              <a:t>Fragaria ananassa </a:t>
            </a:r>
            <a:r>
              <a:rPr lang="en-US" altLang="en-US" dirty="0" smtClean="0">
                <a:latin typeface="Arial" pitchFamily="34" charset="0"/>
                <a:ea typeface="ＭＳ Ｐゴシック" pitchFamily="34" charset="-128"/>
              </a:rPr>
              <a:t>(strawberry)	</a:t>
            </a:r>
          </a:p>
          <a:p>
            <a:pPr>
              <a:spcBef>
                <a:spcPct val="0"/>
              </a:spcBef>
              <a:defRPr/>
            </a:pPr>
            <a:r>
              <a:rPr lang="en-US" altLang="en-US" i="1" dirty="0" smtClean="0">
                <a:latin typeface="Arial" pitchFamily="34" charset="0"/>
                <a:ea typeface="ＭＳ Ｐゴシック" pitchFamily="34" charset="-128"/>
              </a:rPr>
              <a:t>Glycine max </a:t>
            </a:r>
            <a:r>
              <a:rPr lang="en-US" altLang="en-US" dirty="0" smtClean="0">
                <a:latin typeface="Arial" pitchFamily="34" charset="0"/>
                <a:ea typeface="ＭＳ Ｐゴシック" pitchFamily="34" charset="-128"/>
              </a:rPr>
              <a:t>(soybean)	</a:t>
            </a:r>
          </a:p>
          <a:p>
            <a:pPr>
              <a:spcBef>
                <a:spcPct val="0"/>
              </a:spcBef>
              <a:defRPr/>
            </a:pPr>
            <a:r>
              <a:rPr lang="en-US" altLang="en-US" i="1" dirty="0" smtClean="0">
                <a:latin typeface="Arial" pitchFamily="34" charset="0"/>
                <a:ea typeface="ＭＳ Ｐゴシック" pitchFamily="34" charset="-128"/>
              </a:rPr>
              <a:t>Gossypium</a:t>
            </a:r>
            <a:r>
              <a:rPr lang="en-US" altLang="en-US" dirty="0" smtClean="0">
                <a:latin typeface="Arial" pitchFamily="34" charset="0"/>
                <a:ea typeface="ＭＳ Ｐゴシック" pitchFamily="34" charset="-128"/>
              </a:rPr>
              <a:t> spp. (cotton)	</a:t>
            </a:r>
          </a:p>
          <a:p>
            <a:pPr>
              <a:spcBef>
                <a:spcPct val="0"/>
              </a:spcBef>
              <a:defRPr/>
            </a:pPr>
            <a:r>
              <a:rPr lang="en-US" altLang="en-US" i="1" dirty="0" smtClean="0">
                <a:latin typeface="Arial" pitchFamily="34" charset="0"/>
                <a:ea typeface="ＭＳ Ｐゴシック" pitchFamily="34" charset="-128"/>
              </a:rPr>
              <a:t>Helianthus annuus </a:t>
            </a:r>
            <a:r>
              <a:rPr lang="en-US" altLang="en-US" dirty="0" smtClean="0">
                <a:latin typeface="Arial" pitchFamily="34" charset="0"/>
                <a:ea typeface="ＭＳ Ｐゴシック" pitchFamily="34" charset="-128"/>
              </a:rPr>
              <a:t>(sunflower)	</a:t>
            </a:r>
          </a:p>
          <a:p>
            <a:pPr>
              <a:spcBef>
                <a:spcPct val="0"/>
              </a:spcBef>
              <a:defRPr/>
            </a:pPr>
            <a:r>
              <a:rPr lang="en-US" altLang="en-US" i="1" dirty="0" smtClean="0">
                <a:latin typeface="Arial" pitchFamily="34" charset="0"/>
                <a:ea typeface="ＭＳ Ｐゴシック" pitchFamily="34" charset="-128"/>
              </a:rPr>
              <a:t>Hevea brasiliensis </a:t>
            </a:r>
            <a:r>
              <a:rPr lang="en-US" altLang="en-US" dirty="0" smtClean="0">
                <a:latin typeface="Arial" pitchFamily="34" charset="0"/>
                <a:ea typeface="ＭＳ Ｐゴシック" pitchFamily="34" charset="-128"/>
              </a:rPr>
              <a:t>(rubber)	</a:t>
            </a:r>
          </a:p>
          <a:p>
            <a:pPr>
              <a:spcBef>
                <a:spcPct val="0"/>
              </a:spcBef>
              <a:defRPr/>
            </a:pPr>
            <a:r>
              <a:rPr lang="en-US" altLang="en-US" i="1" dirty="0" smtClean="0">
                <a:latin typeface="Arial" pitchFamily="34" charset="0"/>
                <a:ea typeface="ＭＳ Ｐゴシック" pitchFamily="34" charset="-128"/>
              </a:rPr>
              <a:t>Ipomoea batatas </a:t>
            </a:r>
            <a:r>
              <a:rPr lang="en-US" altLang="en-US" dirty="0" smtClean="0">
                <a:latin typeface="Arial" pitchFamily="34" charset="0"/>
                <a:ea typeface="ＭＳ Ｐゴシック" pitchFamily="34" charset="-128"/>
              </a:rPr>
              <a:t>(sweet potato)	</a:t>
            </a:r>
          </a:p>
          <a:p>
            <a:pPr>
              <a:spcBef>
                <a:spcPct val="0"/>
              </a:spcBef>
              <a:defRPr/>
            </a:pPr>
            <a:r>
              <a:rPr lang="en-US" altLang="en-US" i="1" dirty="0" smtClean="0">
                <a:latin typeface="Arial" pitchFamily="34" charset="0"/>
                <a:ea typeface="ＭＳ Ｐゴシック" pitchFamily="34" charset="-128"/>
              </a:rPr>
              <a:t>Lathyrus odoratus </a:t>
            </a:r>
            <a:r>
              <a:rPr lang="en-US" altLang="en-US" dirty="0" smtClean="0">
                <a:latin typeface="Arial" pitchFamily="34" charset="0"/>
                <a:ea typeface="ＭＳ Ｐゴシック" pitchFamily="34" charset="-128"/>
              </a:rPr>
              <a:t>(sweet pea)	</a:t>
            </a:r>
          </a:p>
          <a:p>
            <a:pPr>
              <a:spcBef>
                <a:spcPct val="0"/>
              </a:spcBef>
              <a:defRPr/>
            </a:pPr>
            <a:r>
              <a:rPr lang="en-US" altLang="en-US" i="1" dirty="0" smtClean="0">
                <a:latin typeface="Arial" pitchFamily="34" charset="0"/>
                <a:ea typeface="ＭＳ Ｐゴシック" pitchFamily="34" charset="-128"/>
              </a:rPr>
              <a:t>Malus domestica </a:t>
            </a:r>
            <a:r>
              <a:rPr lang="en-US" altLang="en-US" dirty="0" smtClean="0">
                <a:latin typeface="Arial" pitchFamily="34" charset="0"/>
                <a:ea typeface="ＭＳ Ｐゴシック" pitchFamily="34" charset="-128"/>
              </a:rPr>
              <a:t>(apple)	</a:t>
            </a:r>
          </a:p>
          <a:p>
            <a:pPr>
              <a:spcBef>
                <a:spcPct val="0"/>
              </a:spcBef>
              <a:defRPr/>
            </a:pPr>
            <a:r>
              <a:rPr lang="en-US" altLang="en-US" i="1" dirty="0" smtClean="0">
                <a:latin typeface="Arial" pitchFamily="34" charset="0"/>
                <a:ea typeface="ＭＳ Ｐゴシック" pitchFamily="34" charset="-128"/>
              </a:rPr>
              <a:t>Manihot esculenta </a:t>
            </a:r>
            <a:r>
              <a:rPr lang="en-US" altLang="en-US" dirty="0" smtClean="0">
                <a:latin typeface="Arial" pitchFamily="34" charset="0"/>
                <a:ea typeface="ＭＳ Ｐゴシック" pitchFamily="34" charset="-128"/>
              </a:rPr>
              <a:t>(cassava)	</a:t>
            </a:r>
          </a:p>
          <a:p>
            <a:pPr>
              <a:spcBef>
                <a:spcPct val="0"/>
              </a:spcBef>
              <a:defRPr/>
            </a:pPr>
            <a:r>
              <a:rPr lang="en-US" altLang="en-US" i="1" dirty="0" smtClean="0">
                <a:latin typeface="Arial" pitchFamily="34" charset="0"/>
                <a:ea typeface="ＭＳ Ｐゴシック" pitchFamily="34" charset="-128"/>
              </a:rPr>
              <a:t>Musa</a:t>
            </a:r>
            <a:r>
              <a:rPr lang="en-US" altLang="en-US" dirty="0" smtClean="0">
                <a:latin typeface="Arial" pitchFamily="34" charset="0"/>
                <a:ea typeface="ＭＳ Ｐゴシック" pitchFamily="34" charset="-128"/>
              </a:rPr>
              <a:t> sp. (banana)	</a:t>
            </a:r>
          </a:p>
          <a:p>
            <a:pPr>
              <a:spcBef>
                <a:spcPct val="0"/>
              </a:spcBef>
              <a:defRPr/>
            </a:pPr>
            <a:r>
              <a:rPr lang="en-US" altLang="en-US" i="1" dirty="0" smtClean="0">
                <a:latin typeface="Arial" pitchFamily="34" charset="0"/>
                <a:ea typeface="ＭＳ Ｐゴシック" pitchFamily="34" charset="-128"/>
              </a:rPr>
              <a:t>Nicotiana tabacum </a:t>
            </a:r>
            <a:r>
              <a:rPr lang="en-US" altLang="en-US" dirty="0" smtClean="0">
                <a:latin typeface="Arial" pitchFamily="34" charset="0"/>
                <a:ea typeface="ＭＳ Ｐゴシック" pitchFamily="34" charset="-128"/>
              </a:rPr>
              <a:t>(tobacco)	</a:t>
            </a:r>
          </a:p>
          <a:p>
            <a:pPr>
              <a:spcBef>
                <a:spcPct val="0"/>
              </a:spcBef>
              <a:defRPr/>
            </a:pPr>
            <a:r>
              <a:rPr lang="en-US" altLang="en-US" i="1" dirty="0" smtClean="0">
                <a:latin typeface="Arial" pitchFamily="34" charset="0"/>
                <a:ea typeface="ＭＳ Ｐゴシック" pitchFamily="34" charset="-128"/>
              </a:rPr>
              <a:t>Oryza sativa </a:t>
            </a:r>
            <a:r>
              <a:rPr lang="en-US" altLang="en-US" dirty="0" smtClean="0">
                <a:latin typeface="Arial" pitchFamily="34" charset="0"/>
                <a:ea typeface="ＭＳ Ｐゴシック" pitchFamily="34" charset="-128"/>
              </a:rPr>
              <a:t>(rice)	</a:t>
            </a:r>
          </a:p>
          <a:p>
            <a:pPr>
              <a:spcBef>
                <a:spcPct val="0"/>
              </a:spcBef>
              <a:defRPr/>
            </a:pPr>
            <a:r>
              <a:rPr lang="en-US" altLang="en-US" i="1" dirty="0" smtClean="0">
                <a:latin typeface="Arial" pitchFamily="34" charset="0"/>
                <a:ea typeface="ＭＳ Ｐゴシック" pitchFamily="34" charset="-128"/>
              </a:rPr>
              <a:t>Phaseolus</a:t>
            </a:r>
            <a:r>
              <a:rPr lang="en-US" altLang="en-US" dirty="0" smtClean="0">
                <a:latin typeface="Arial" pitchFamily="34" charset="0"/>
                <a:ea typeface="ＭＳ Ｐゴシック" pitchFamily="34" charset="-128"/>
              </a:rPr>
              <a:t> spp. (beans)	</a:t>
            </a:r>
          </a:p>
          <a:p>
            <a:pPr>
              <a:spcBef>
                <a:spcPct val="0"/>
              </a:spcBef>
              <a:defRPr/>
            </a:pPr>
            <a:r>
              <a:rPr lang="en-US" altLang="en-US" i="1" dirty="0" smtClean="0">
                <a:latin typeface="Arial" pitchFamily="34" charset="0"/>
                <a:ea typeface="ＭＳ Ｐゴシック" pitchFamily="34" charset="-128"/>
              </a:rPr>
              <a:t>Ricinus communis </a:t>
            </a:r>
            <a:r>
              <a:rPr lang="en-US" altLang="en-US" dirty="0" smtClean="0">
                <a:latin typeface="Arial" pitchFamily="34" charset="0"/>
                <a:ea typeface="ＭＳ Ｐゴシック" pitchFamily="34" charset="-128"/>
              </a:rPr>
              <a:t>(castor bean)	</a:t>
            </a:r>
          </a:p>
          <a:p>
            <a:pPr>
              <a:spcBef>
                <a:spcPct val="0"/>
              </a:spcBef>
              <a:defRPr/>
            </a:pPr>
            <a:r>
              <a:rPr lang="en-US" altLang="en-US" i="1" dirty="0" smtClean="0">
                <a:latin typeface="Arial" pitchFamily="34" charset="0"/>
                <a:ea typeface="ＭＳ Ｐゴシック" pitchFamily="34" charset="-128"/>
              </a:rPr>
              <a:t>Rosa</a:t>
            </a:r>
            <a:r>
              <a:rPr lang="en-US" altLang="en-US" dirty="0" smtClean="0">
                <a:latin typeface="Arial" pitchFamily="34" charset="0"/>
                <a:ea typeface="ＭＳ Ｐゴシック" pitchFamily="34" charset="-128"/>
              </a:rPr>
              <a:t> sp.  (roses)	</a:t>
            </a:r>
          </a:p>
          <a:p>
            <a:pPr>
              <a:spcBef>
                <a:spcPct val="0"/>
              </a:spcBef>
              <a:defRPr/>
            </a:pPr>
            <a:r>
              <a:rPr lang="en-US" altLang="en-US" i="1" dirty="0" smtClean="0">
                <a:latin typeface="Arial" pitchFamily="34" charset="0"/>
                <a:ea typeface="ＭＳ Ｐゴシック" pitchFamily="34" charset="-128"/>
              </a:rPr>
              <a:t>Solanum lycopersicum </a:t>
            </a:r>
            <a:r>
              <a:rPr lang="en-US" altLang="en-US" dirty="0" smtClean="0">
                <a:latin typeface="Arial" pitchFamily="34" charset="0"/>
                <a:ea typeface="ＭＳ Ｐゴシック" pitchFamily="34" charset="-128"/>
              </a:rPr>
              <a:t>(tomato)	</a:t>
            </a:r>
          </a:p>
          <a:p>
            <a:pPr>
              <a:spcBef>
                <a:spcPct val="0"/>
              </a:spcBef>
              <a:defRPr/>
            </a:pPr>
            <a:r>
              <a:rPr lang="en-US" altLang="en-US" i="1" dirty="0" smtClean="0">
                <a:latin typeface="Arial" pitchFamily="34" charset="0"/>
                <a:ea typeface="ＭＳ Ｐゴシック" pitchFamily="34" charset="-128"/>
              </a:rPr>
              <a:t>Solanum melongena </a:t>
            </a:r>
            <a:r>
              <a:rPr lang="en-US" altLang="en-US" dirty="0" smtClean="0">
                <a:latin typeface="Arial" pitchFamily="34" charset="0"/>
                <a:ea typeface="ＭＳ Ｐゴシック" pitchFamily="34" charset="-128"/>
              </a:rPr>
              <a:t>(aubergine)	</a:t>
            </a:r>
          </a:p>
          <a:p>
            <a:pPr>
              <a:spcBef>
                <a:spcPct val="0"/>
              </a:spcBef>
              <a:defRPr/>
            </a:pPr>
            <a:r>
              <a:rPr lang="en-US" altLang="en-US" i="1" dirty="0" smtClean="0">
                <a:latin typeface="Arial" pitchFamily="34" charset="0"/>
                <a:ea typeface="ＭＳ Ｐゴシック" pitchFamily="34" charset="-128"/>
              </a:rPr>
              <a:t>Solanum tuberosum</a:t>
            </a:r>
            <a:r>
              <a:rPr lang="en-US" altLang="en-US" dirty="0" smtClean="0">
                <a:latin typeface="Arial" pitchFamily="34" charset="0"/>
                <a:ea typeface="ＭＳ Ｐゴシック" pitchFamily="34" charset="-128"/>
              </a:rPr>
              <a:t> (potato)	</a:t>
            </a:r>
          </a:p>
          <a:p>
            <a:pPr>
              <a:spcBef>
                <a:spcPct val="0"/>
              </a:spcBef>
              <a:defRPr/>
            </a:pPr>
            <a:r>
              <a:rPr lang="en-US" altLang="en-US" i="1" dirty="0" smtClean="0">
                <a:latin typeface="Arial" pitchFamily="34" charset="0"/>
                <a:ea typeface="ＭＳ Ｐゴシック" pitchFamily="34" charset="-128"/>
              </a:rPr>
              <a:t>Sorghum bicolor </a:t>
            </a:r>
            <a:r>
              <a:rPr lang="en-US" altLang="en-US" dirty="0" smtClean="0">
                <a:latin typeface="Arial" pitchFamily="34" charset="0"/>
                <a:ea typeface="ＭＳ Ｐゴシック" pitchFamily="34" charset="-128"/>
              </a:rPr>
              <a:t>(sorghum)	</a:t>
            </a:r>
          </a:p>
          <a:p>
            <a:pPr>
              <a:spcBef>
                <a:spcPct val="0"/>
              </a:spcBef>
              <a:defRPr/>
            </a:pPr>
            <a:r>
              <a:rPr lang="en-US" altLang="en-US" i="1" dirty="0" smtClean="0">
                <a:latin typeface="Arial" pitchFamily="34" charset="0"/>
                <a:ea typeface="ＭＳ Ｐゴシック" pitchFamily="34" charset="-128"/>
              </a:rPr>
              <a:t>Zea mays </a:t>
            </a:r>
            <a:r>
              <a:rPr lang="en-US" altLang="en-US" dirty="0" smtClean="0">
                <a:latin typeface="Arial" pitchFamily="34" charset="0"/>
                <a:ea typeface="ＭＳ Ｐゴシック" pitchFamily="34" charset="-128"/>
              </a:rPr>
              <a:t>(maize)	</a:t>
            </a:r>
          </a:p>
          <a:p>
            <a:pPr>
              <a:spcBef>
                <a:spcPct val="0"/>
              </a:spcBef>
              <a:defRPr/>
            </a:pPr>
            <a:r>
              <a:rPr lang="en-US" altLang="en-US" i="1" dirty="0" smtClean="0">
                <a:latin typeface="Arial" pitchFamily="34" charset="0"/>
                <a:ea typeface="ＭＳ Ｐゴシック" pitchFamily="34" charset="-128"/>
              </a:rPr>
              <a:t>Zinnia elegans </a:t>
            </a:r>
            <a:r>
              <a:rPr lang="en-US" altLang="en-US" dirty="0" smtClean="0">
                <a:latin typeface="Arial" pitchFamily="34" charset="0"/>
                <a:ea typeface="ＭＳ Ｐゴシック" pitchFamily="34" charset="-128"/>
              </a:rPr>
              <a:t>(zinnia)</a:t>
            </a:r>
          </a:p>
          <a:p>
            <a:pPr>
              <a:spcBef>
                <a:spcPct val="0"/>
              </a:spcBef>
              <a:defRPr/>
            </a:pPr>
            <a:endParaRPr lang="en-US" altLang="en-US" dirty="0" smtClean="0">
              <a:latin typeface="Arial" pitchFamily="34" charset="0"/>
              <a:ea typeface="ＭＳ Ｐゴシック" pitchFamily="34" charset="-128"/>
            </a:endParaRPr>
          </a:p>
          <a:p>
            <a:pPr>
              <a:spcBef>
                <a:spcPct val="0"/>
              </a:spcBef>
              <a:defRPr/>
            </a:pPr>
            <a:r>
              <a:rPr lang="en-US" altLang="en-US" dirty="0" smtClean="0">
                <a:latin typeface="Arial" pitchFamily="34" charset="0"/>
                <a:ea typeface="ＭＳ Ｐゴシック" pitchFamily="34" charset="-128"/>
              </a:rPr>
              <a:t>More information on host range could be accessed through following links:</a:t>
            </a:r>
          </a:p>
          <a:p>
            <a:pPr marL="0" lvl="1">
              <a:spcBef>
                <a:spcPct val="0"/>
              </a:spcBef>
              <a:defRPr/>
            </a:pPr>
            <a:r>
              <a:rPr lang="en-US" sz="2000" dirty="0" smtClean="0">
                <a:cs typeface="Calibri"/>
              </a:rPr>
              <a:t>http://www.cabi.org/isc/datasheet/44520 and</a:t>
            </a:r>
          </a:p>
          <a:p>
            <a:pPr marL="0" lvl="1">
              <a:spcBef>
                <a:spcPct val="0"/>
              </a:spcBef>
              <a:defRPr/>
            </a:pPr>
            <a:r>
              <a:rPr lang="en-US" sz="2000" dirty="0" smtClean="0"/>
              <a:t>http://www.aphis.usda.gov/plant_health/plant_pest_info/pest_detection/downloads/pra/sliturapra.pdf</a:t>
            </a:r>
          </a:p>
          <a:p>
            <a:pPr marL="0" lvl="1">
              <a:spcBef>
                <a:spcPct val="0"/>
              </a:spcBef>
              <a:defRPr/>
            </a:pPr>
            <a:endParaRPr lang="en-US" altLang="en-US" sz="2000" dirty="0" smtClean="0">
              <a:latin typeface="Arial" pitchFamily="34" charset="0"/>
              <a:ea typeface="ＭＳ Ｐゴシック" pitchFamily="34" charset="-128"/>
            </a:endParaRPr>
          </a:p>
          <a:p>
            <a:pPr marL="0" lvl="1">
              <a:spcBef>
                <a:spcPct val="0"/>
              </a:spcBef>
              <a:defRPr/>
            </a:pPr>
            <a:endParaRPr lang="en-US" altLang="en-US" dirty="0" smtClean="0">
              <a:latin typeface="Arial" pitchFamily="34" charset="0"/>
              <a:ea typeface="ＭＳ Ｐゴシック" pitchFamily="34" charset="-128"/>
            </a:endParaRPr>
          </a:p>
          <a:p>
            <a:pPr>
              <a:spcBef>
                <a:spcPct val="0"/>
              </a:spcBef>
              <a:defRPr/>
            </a:pPr>
            <a:r>
              <a:rPr lang="en-US" altLang="en-US" dirty="0" smtClean="0">
                <a:latin typeface="Arial" pitchFamily="34" charset="0"/>
                <a:ea typeface="ＭＳ Ｐゴシック" pitchFamily="34" charset="-128"/>
              </a:rPr>
              <a:t>Information sources: </a:t>
            </a:r>
          </a:p>
          <a:p>
            <a:pPr>
              <a:spcBef>
                <a:spcPct val="0"/>
              </a:spcBef>
              <a:defRPr/>
            </a:pPr>
            <a:endParaRPr lang="en-US" altLang="en-US" dirty="0" smtClean="0">
              <a:latin typeface="Arial" pitchFamily="34" charset="0"/>
              <a:ea typeface="ＭＳ Ｐゴシック" pitchFamily="34" charset="-128"/>
            </a:endParaRPr>
          </a:p>
          <a:p>
            <a:pPr>
              <a:defRPr/>
            </a:pPr>
            <a:r>
              <a:rPr lang="en-US" sz="2400" dirty="0" smtClean="0">
                <a:latin typeface="Calibri"/>
                <a:cs typeface="Calibri"/>
              </a:rPr>
              <a:t>Ellis, S. E. 2004. New Pest Response Guidelines: </a:t>
            </a:r>
            <a:r>
              <a:rPr lang="en-US" sz="2400" i="1" dirty="0" smtClean="0">
                <a:latin typeface="Calibri"/>
                <a:cs typeface="Calibri"/>
              </a:rPr>
              <a:t>Spodoptera</a:t>
            </a:r>
            <a:r>
              <a:rPr lang="en-US" sz="2400" dirty="0" smtClean="0">
                <a:latin typeface="Calibri"/>
                <a:cs typeface="Calibri"/>
              </a:rPr>
              <a:t>. USDA/APHIS/PPQ/PDMP. </a:t>
            </a:r>
          </a:p>
          <a:p>
            <a:pPr lvl="1">
              <a:defRPr/>
            </a:pPr>
            <a:r>
              <a:rPr lang="en-US" sz="2000" dirty="0" smtClean="0">
                <a:cs typeface="Calibri"/>
              </a:rPr>
              <a:t>http://www.phytosanitary.info/sites/phytosanitary.info/files/New_Pest_Response_Guidelines_Spodoptera.pdf</a:t>
            </a:r>
          </a:p>
          <a:p>
            <a:pPr lvl="1">
              <a:defRPr/>
            </a:pPr>
            <a:endParaRPr lang="en-US" sz="2000" dirty="0" smtClean="0">
              <a:cs typeface="Calibri"/>
            </a:endParaRPr>
          </a:p>
          <a:p>
            <a:pPr>
              <a:defRPr/>
            </a:pPr>
            <a:r>
              <a:rPr lang="en-US" sz="2400" dirty="0" smtClean="0">
                <a:latin typeface="Calibri"/>
                <a:cs typeface="Calibri"/>
              </a:rPr>
              <a:t>Weeks, J.A., Hodges, A.C., and N.C. Leppla. 2012. Citrus Pests: Cotton cutworm. Accessed on 02/27/2014</a:t>
            </a:r>
          </a:p>
          <a:p>
            <a:pPr lvl="1">
              <a:defRPr/>
            </a:pPr>
            <a:r>
              <a:rPr lang="en-US" sz="2000" dirty="0" smtClean="0">
                <a:cs typeface="Calibri"/>
              </a:rPr>
              <a:t>http://idtools.org/id/citrus/pests/factsheet.php?name=Cotton+cutworm</a:t>
            </a:r>
            <a:endParaRPr lang="en-US" sz="2000" dirty="0" smtClean="0">
              <a:latin typeface="Calibri"/>
              <a:cs typeface="Calibri"/>
            </a:endParaRPr>
          </a:p>
          <a:p>
            <a:pPr lvl="1">
              <a:defRPr/>
            </a:pPr>
            <a:endParaRPr lang="en-US" sz="2000" dirty="0" smtClean="0">
              <a:cs typeface="Calibri"/>
            </a:endParaRPr>
          </a:p>
          <a:p>
            <a:pPr>
              <a:spcBef>
                <a:spcPct val="0"/>
              </a:spcBef>
              <a:defRPr/>
            </a:pPr>
            <a:endParaRPr lang="en-US" alt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pest is native to Asia and found in Afghanistan, Bangladesh, Brunei, Cambodia, China, Christmas Island, Hong Kong, Indonesia, India, Iran, Japan, Korea Democratic People's Republic (North Korea), Korea Republic (South Korea), Lao, Maldives, Malaysia, Myanmar, Nepal, Oman, Pakistan, Philippines, Singapore, Sri Lanka, Taiwan, Thailand, and Viet Nam. </a:t>
            </a:r>
          </a:p>
          <a:p>
            <a:endParaRPr lang="en-US" altLang="en-US" smtClean="0">
              <a:ea typeface="ＭＳ Ｐゴシック" pitchFamily="34" charset="-128"/>
            </a:endParaRPr>
          </a:p>
          <a:p>
            <a:r>
              <a:rPr lang="en-US" altLang="en-US" smtClean="0">
                <a:ea typeface="ＭＳ Ｐゴシック" pitchFamily="34" charset="-128"/>
              </a:rPr>
              <a:t>In the Pacific islands, it is found in American Samoa, Australia, Cocos Islands, Cook Islands, Fiji, French Polynesia, Guam, Kiribati, Marshall Islands, New Caledonia, Niue, Norfolk Island, Northern Mariana Islands, Micronesia, Palau, Papua New Guinea, Samoa, Solomon Islands, Tonga, Tuvalu, Vanuatu, and Wallis and Futuna Islands. </a:t>
            </a:r>
          </a:p>
          <a:p>
            <a:endParaRPr lang="en-US" altLang="en-US" smtClean="0">
              <a:ea typeface="ＭＳ Ｐゴシック" pitchFamily="34" charset="-128"/>
            </a:endParaRPr>
          </a:p>
          <a:p>
            <a:r>
              <a:rPr lang="en-US" altLang="en-US" smtClean="0">
                <a:ea typeface="ＭＳ Ｐゴシック" pitchFamily="34" charset="-128"/>
              </a:rPr>
              <a:t>It has also been reported from Russia, Africa (most probably this is Reunion Island as mainland Africa has </a:t>
            </a:r>
            <a:r>
              <a:rPr lang="en-US" altLang="en-US" i="1" smtClean="0">
                <a:ea typeface="ＭＳ Ｐゴシック" pitchFamily="34" charset="-128"/>
              </a:rPr>
              <a:t>Spodoptera littoralis</a:t>
            </a:r>
            <a:r>
              <a:rPr lang="en-US" altLang="en-US" smtClean="0">
                <a:ea typeface="ＭＳ Ｐゴシック" pitchFamily="34" charset="-128"/>
              </a:rPr>
              <a:t>), and Hawaii. </a:t>
            </a:r>
          </a:p>
          <a:p>
            <a:endParaRPr lang="en-US" altLang="en-US" smtClean="0">
              <a:ea typeface="ＭＳ Ｐゴシック" pitchFamily="34" charset="-128"/>
            </a:endParaRPr>
          </a:p>
          <a:p>
            <a:r>
              <a:rPr lang="en-US" altLang="en-US" smtClean="0">
                <a:ea typeface="ＭＳ Ｐゴシック" pitchFamily="34" charset="-128"/>
              </a:rPr>
              <a:t>It was detected in Florida in 2007 and again in 2014 but when subsequent surveying was carried out around the positive sites, no additional specimens were found.</a:t>
            </a:r>
          </a:p>
          <a:p>
            <a:r>
              <a:rPr lang="en-US" altLang="en-US" smtClean="0">
                <a:ea typeface="ＭＳ Ｐゴシック" pitchFamily="34" charset="-128"/>
              </a:rPr>
              <a:t> </a:t>
            </a:r>
          </a:p>
          <a:p>
            <a:r>
              <a:rPr lang="en-US" altLang="en-US" smtClean="0">
                <a:ea typeface="ＭＳ Ｐゴシック" pitchFamily="34" charset="-128"/>
              </a:rPr>
              <a:t>This pest has been intercepted frequently by quarantine.  Between 1985 and 2003, it was i</a:t>
            </a:r>
            <a:r>
              <a:rPr lang="en-US" altLang="en-US" smtClean="0">
                <a:latin typeface="Calibri" pitchFamily="34" charset="0"/>
                <a:ea typeface="ＭＳ Ｐゴシック" pitchFamily="34" charset="-128"/>
              </a:rPr>
              <a:t>ntercepted 1,759 times on fruits, vegetables, ornamentals, and other plant material from almost 230 plant taxa.  </a:t>
            </a:r>
            <a:r>
              <a:rPr lang="en-US" altLang="en-US" smtClean="0">
                <a:ea typeface="ＭＳ Ｐゴシック" pitchFamily="34" charset="-128"/>
              </a:rPr>
              <a:t>Most of these interceptions were from permitted cargo (live plants and plant products imported into or passing through the U.S. with approved Plant Protection and Quarantine permits).</a:t>
            </a:r>
          </a:p>
          <a:p>
            <a:endParaRPr lang="en-US" altLang="en-US" smtClean="0">
              <a:ea typeface="ＭＳ Ｐゴシック" pitchFamily="34" charset="-128"/>
            </a:endParaRPr>
          </a:p>
          <a:p>
            <a:endParaRPr lang="en-US" altLang="en-US" smtClean="0">
              <a:ea typeface="ＭＳ Ｐゴシック" pitchFamily="34" charset="-128"/>
            </a:endParaRPr>
          </a:p>
          <a:p>
            <a:pPr>
              <a:spcBef>
                <a:spcPct val="0"/>
              </a:spcBef>
            </a:pPr>
            <a:r>
              <a:rPr lang="en-US" altLang="en-US" smtClean="0">
                <a:ea typeface="ＭＳ Ｐゴシック" pitchFamily="34" charset="-128"/>
              </a:rPr>
              <a:t>Information Sources: </a:t>
            </a:r>
          </a:p>
          <a:p>
            <a:pPr>
              <a:spcBef>
                <a:spcPct val="0"/>
              </a:spcBef>
            </a:pPr>
            <a:r>
              <a:rPr lang="en-US" altLang="en-US" smtClean="0">
                <a:ea typeface="ＭＳ Ｐゴシック" pitchFamily="34" charset="-128"/>
              </a:rPr>
              <a:t>Personal Communication with Leroy Whilby, CAPS/FDACS. </a:t>
            </a:r>
          </a:p>
          <a:p>
            <a:pPr>
              <a:spcBef>
                <a:spcPct val="0"/>
              </a:spcBef>
            </a:pPr>
            <a:endParaRPr lang="en-US" altLang="en-US" smtClean="0">
              <a:ea typeface="ＭＳ Ｐゴシック" pitchFamily="34" charset="-128"/>
            </a:endParaRPr>
          </a:p>
          <a:p>
            <a:r>
              <a:rPr lang="en-US" altLang="en-US" smtClean="0">
                <a:ea typeface="ＭＳ Ｐゴシック" pitchFamily="34" charset="-128"/>
              </a:rPr>
              <a:t>NAPIS Pest Tracker – </a:t>
            </a:r>
            <a:r>
              <a:rPr lang="en-US" altLang="en-US" i="1" smtClean="0">
                <a:ea typeface="ＭＳ Ｐゴシック" pitchFamily="34" charset="-128"/>
              </a:rPr>
              <a:t>Spodoptera litura</a:t>
            </a:r>
            <a:r>
              <a:rPr lang="en-US" altLang="en-US" smtClean="0">
                <a:ea typeface="ＭＳ Ｐゴシック" pitchFamily="34" charset="-128"/>
              </a:rPr>
              <a:t>.  </a:t>
            </a:r>
          </a:p>
          <a:p>
            <a:r>
              <a:rPr lang="en-US" altLang="en-US" smtClean="0">
                <a:ea typeface="ＭＳ Ｐゴシック" pitchFamily="34" charset="-128"/>
              </a:rPr>
              <a:t>	Accessed 5/1/2014- </a:t>
            </a:r>
          </a:p>
          <a:p>
            <a:r>
              <a:rPr lang="en-US" altLang="en-US" smtClean="0">
                <a:ea typeface="ＭＳ Ｐゴシック" pitchFamily="34" charset="-128"/>
              </a:rPr>
              <a:t>	http://pest.ceris.purdue.edu/map.php?code=ITBCFMA#</a:t>
            </a:r>
          </a:p>
          <a:p>
            <a:endParaRPr lang="en-US" altLang="en-US" smtClean="0">
              <a:ea typeface="ＭＳ Ｐゴシック" pitchFamily="34" charset="-128"/>
            </a:endParaRPr>
          </a:p>
          <a:p>
            <a:r>
              <a:rPr lang="en-US" altLang="en-US" smtClean="0">
                <a:ea typeface="ＭＳ Ｐゴシック" pitchFamily="34" charset="-128"/>
              </a:rPr>
              <a:t>Venette, R.C., E.E. Davis, J. Zaspel, H. Heisler, and M. Larson. 2003. Mini Risk Assessment: Rice cutworm, </a:t>
            </a:r>
            <a:r>
              <a:rPr lang="en-US" altLang="en-US" i="1" smtClean="0">
                <a:ea typeface="ＭＳ Ｐゴシック" pitchFamily="34" charset="-128"/>
              </a:rPr>
              <a:t>Spodoptera litura</a:t>
            </a:r>
            <a:r>
              <a:rPr lang="en-US" altLang="en-US" smtClean="0">
                <a:ea typeface="ＭＳ Ｐゴシック" pitchFamily="34" charset="-128"/>
              </a:rPr>
              <a:t> Fabricius (Lepidoptera: Noctuidae). Accessed on 02/27/2014.  http://www.aphis.usda.gov/plant_health/plant_pest_info/pest_detection/downloads/pra/sliturapra.pdf</a:t>
            </a:r>
          </a:p>
          <a:p>
            <a:pPr>
              <a:spcBef>
                <a:spcPct val="0"/>
              </a:spcBef>
            </a:pPr>
            <a:endParaRPr lang="en-US" altLang="en-US" smtClean="0">
              <a:ea typeface="ＭＳ Ｐゴシック" pitchFamily="34" charset="-128"/>
            </a:endParaRPr>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3AC4AA4E-6654-4D90-85D8-76A09ED4FA76}" type="slidenum">
              <a:rPr lang="en-US" altLang="en-US" smtClean="0"/>
              <a:pPr eaLnBrk="1" hangingPunct="1">
                <a:spcBef>
                  <a:spcPct val="0"/>
                </a:spcBef>
                <a:defRPr/>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Calibri" pitchFamily="34" charset="0"/>
                <a:ea typeface="ＭＳ Ｐゴシック" pitchFamily="34" charset="-128"/>
              </a:rPr>
              <a:t>Based on the risk map above which includes climate suitability and host availability, this pest could become established in approximately 48% of the U.S.  </a:t>
            </a:r>
          </a:p>
          <a:p>
            <a:endParaRPr lang="en-US" altLang="en-US" smtClean="0">
              <a:latin typeface="Calibri" pitchFamily="34" charset="0"/>
              <a:ea typeface="ＭＳ Ｐゴシック" pitchFamily="34" charset="-128"/>
            </a:endParaRPr>
          </a:p>
          <a:p>
            <a:r>
              <a:rPr lang="en-US" altLang="en-US" smtClean="0">
                <a:latin typeface="Calibri" pitchFamily="34" charset="0"/>
                <a:ea typeface="ＭＳ Ｐゴシック" pitchFamily="34" charset="-128"/>
              </a:rPr>
              <a:t>Florida, Texas, Louisiana, Arkansas, Alabama, Georgia, and South Carolina might be some of the most affected states if this happens. </a:t>
            </a:r>
          </a:p>
          <a:p>
            <a:endParaRPr lang="en-US" altLang="en-US" smtClean="0">
              <a:latin typeface="Calibri" pitchFamily="34" charset="0"/>
              <a:ea typeface="ＭＳ Ｐゴシック" pitchFamily="34" charset="-128"/>
            </a:endParaRPr>
          </a:p>
          <a:p>
            <a:r>
              <a:rPr lang="en-US" altLang="en-US" smtClean="0">
                <a:latin typeface="Calibri" pitchFamily="34" charset="0"/>
                <a:ea typeface="ＭＳ Ｐゴシック" pitchFamily="34" charset="-128"/>
              </a:rPr>
              <a:t>The eggs and larvae could be present in plant materials and get dispersed through international trade.  However, the risk of natural dispersal of this pest is low since the eggs are attached to the lower part of the plants and the larvae hide in soil when they are not feeding. The moths can also fly quite a distance overnight (1.5 km in 4 hours) and wind can further assist their dispersal.  </a:t>
            </a:r>
          </a:p>
          <a:p>
            <a:endParaRPr lang="en-US" altLang="en-US" smtClean="0">
              <a:latin typeface="Calibri" pitchFamily="34" charset="0"/>
              <a:ea typeface="ＭＳ Ｐゴシック" pitchFamily="34" charset="-128"/>
            </a:endParaRPr>
          </a:p>
          <a:p>
            <a:r>
              <a:rPr lang="en-US" altLang="en-US" smtClean="0">
                <a:latin typeface="Calibri" pitchFamily="34" charset="0"/>
                <a:ea typeface="ＭＳ Ｐゴシック" pitchFamily="34" charset="-128"/>
              </a:rPr>
              <a:t>The majority of interceptions are attributed to permit cargo (62%), general cargo (22%) and international airline passengers (16%).  General cargo are classified as </a:t>
            </a:r>
            <a:r>
              <a:rPr lang="en-US" altLang="en-US" smtClean="0">
                <a:ea typeface="ＭＳ Ｐゴシック" pitchFamily="34" charset="-128"/>
              </a:rPr>
              <a:t>luggage and inanimate (non-living)  imports.  Sometimes international airline passengers carry plant products either intentionally or accidentally into the U.S. through their luggage and carry-ons.     </a:t>
            </a:r>
          </a:p>
          <a:p>
            <a:endParaRPr lang="en-US" altLang="en-US" smtClean="0">
              <a:ea typeface="ＭＳ Ｐゴシック" pitchFamily="34" charset="-128"/>
            </a:endParaRPr>
          </a:p>
          <a:p>
            <a:endParaRPr lang="en-US" altLang="en-US" smtClean="0">
              <a:ea typeface="ＭＳ Ｐゴシック" pitchFamily="34" charset="-128"/>
            </a:endParaRPr>
          </a:p>
          <a:p>
            <a:r>
              <a:rPr lang="en-US" altLang="en-US" smtClean="0">
                <a:ea typeface="ＭＳ Ｐゴシック" pitchFamily="34" charset="-128"/>
              </a:rPr>
              <a:t>Information Sources: </a:t>
            </a:r>
          </a:p>
          <a:p>
            <a:r>
              <a:rPr lang="en-US" altLang="en-US" smtClean="0">
                <a:latin typeface="Calibri" pitchFamily="34" charset="0"/>
                <a:ea typeface="ＭＳ Ｐゴシック" pitchFamily="34" charset="-128"/>
              </a:rPr>
              <a:t>EPPO. </a:t>
            </a:r>
            <a:r>
              <a:rPr lang="en-US" altLang="en-US" i="1" smtClean="0">
                <a:latin typeface="Calibri" pitchFamily="34" charset="0"/>
                <a:ea typeface="ＭＳ Ｐゴシック" pitchFamily="34" charset="-128"/>
              </a:rPr>
              <a:t>Spodoptera littoralis </a:t>
            </a:r>
            <a:r>
              <a:rPr lang="en-US" altLang="en-US" smtClean="0">
                <a:latin typeface="Calibri" pitchFamily="34" charset="0"/>
                <a:ea typeface="ＭＳ Ｐゴシック" pitchFamily="34" charset="-128"/>
              </a:rPr>
              <a:t>and </a:t>
            </a:r>
            <a:r>
              <a:rPr lang="en-US" altLang="en-US" i="1" smtClean="0">
                <a:latin typeface="Calibri" pitchFamily="34" charset="0"/>
                <a:ea typeface="ＭＳ Ｐゴシック" pitchFamily="34" charset="-128"/>
              </a:rPr>
              <a:t>Spodoptera litura</a:t>
            </a:r>
            <a:r>
              <a:rPr lang="en-US" altLang="en-US" smtClean="0">
                <a:latin typeface="Calibri" pitchFamily="34" charset="0"/>
                <a:ea typeface="ＭＳ Ｐゴシック" pitchFamily="34" charset="-128"/>
              </a:rPr>
              <a:t>.  Data Sheets and Quarantine Pests.  Accessed 4/11/2014.</a:t>
            </a:r>
          </a:p>
          <a:p>
            <a:r>
              <a:rPr lang="en-US" altLang="en-US" smtClean="0">
                <a:latin typeface="Calibri" pitchFamily="34" charset="0"/>
                <a:ea typeface="ＭＳ Ｐゴシック" pitchFamily="34" charset="-128"/>
              </a:rPr>
              <a:t>	http://www.eppo.int/QUARANTINE/insects/Spodoptera_litura/PRODLI_ds.pdf</a:t>
            </a:r>
          </a:p>
          <a:p>
            <a:endParaRPr lang="en-US" altLang="en-US" smtClean="0">
              <a:latin typeface="Calibri" pitchFamily="34" charset="0"/>
              <a:ea typeface="ＭＳ Ｐゴシック" pitchFamily="34" charset="-128"/>
            </a:endParaRPr>
          </a:p>
          <a:p>
            <a:r>
              <a:rPr lang="en-US" altLang="en-US" smtClean="0">
                <a:ea typeface="ＭＳ Ｐゴシック" pitchFamily="34" charset="-128"/>
              </a:rPr>
              <a:t>Venette, R.C., E.E. Davis, J. Zaspel, H. Heisler, and M. Larson. 2003. Mini Risk Assessment: Rice cutworm, </a:t>
            </a:r>
            <a:r>
              <a:rPr lang="en-US" altLang="en-US" i="1" smtClean="0">
                <a:ea typeface="ＭＳ Ｐゴシック" pitchFamily="34" charset="-128"/>
              </a:rPr>
              <a:t>Spodoptera litura</a:t>
            </a:r>
            <a:r>
              <a:rPr lang="en-US" altLang="en-US" smtClean="0">
                <a:ea typeface="ＭＳ Ｐゴシック" pitchFamily="34" charset="-128"/>
              </a:rPr>
              <a:t> Fabricius (Lepidoptera: Noctuidae). Accessed on 02/27/2014.  http://www.aphis.usda.gov/plant_health/plant_pest_info/pest_detection/downloads/pra/sliturapra.pdf</a:t>
            </a:r>
          </a:p>
          <a:p>
            <a:pPr>
              <a:spcBef>
                <a:spcPct val="0"/>
              </a:spcBef>
            </a:pPr>
            <a:endParaRPr lang="en-US" altLang="en-US" smtClean="0">
              <a:ea typeface="ＭＳ Ｐゴシック" pitchFamily="34" charset="-128"/>
            </a:endParaRPr>
          </a:p>
          <a:p>
            <a:endParaRPr lang="en-US" altLang="en-US" smtClean="0">
              <a:latin typeface="Calibri" pitchFamily="34" charset="0"/>
              <a:ea typeface="ＭＳ Ｐゴシック" pitchFamily="34" charset="-128"/>
            </a:endParaRPr>
          </a:p>
          <a:p>
            <a:endParaRPr lang="en-US" altLang="en-US" smtClean="0">
              <a:ea typeface="ＭＳ Ｐゴシック" pitchFamily="34" charset="-128"/>
            </a:endParaRPr>
          </a:p>
          <a:p>
            <a:endParaRPr lang="en-US" altLang="en-US" smtClean="0">
              <a:ea typeface="ＭＳ Ｐゴシック" pitchFamily="34" charset="-128"/>
            </a:endParaRPr>
          </a:p>
          <a:p>
            <a:endParaRPr lang="en-US" altLang="en-US" smtClean="0">
              <a:ea typeface="ＭＳ Ｐゴシック" pitchFamily="34" charset="-128"/>
            </a:endParaRPr>
          </a:p>
          <a:p>
            <a:endParaRPr lang="en-US" altLang="en-US" b="1" smtClean="0">
              <a:ea typeface="ＭＳ Ｐゴシック" pitchFamily="34" charset="-128"/>
            </a:endParaRPr>
          </a:p>
        </p:txBody>
      </p:sp>
      <p:sp>
        <p:nvSpPr>
          <p:cNvPr id="378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fld id="{13AF09AA-2F78-4EF9-99EC-C5B42396D54F}" type="slidenum">
              <a:rPr lang="en-US" altLang="en-US" sz="1200" smtClean="0"/>
              <a:pPr eaLnBrk="1" hangingPunct="1">
                <a:defRPr/>
              </a:pPr>
              <a:t>5</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Egg masses are round, placed upright on a flat surface, have a small pore on the top, and are ribbed longitudinally.  Scales from the abdomen of the female moths cover the eggs. Each egg mass is about 4 to 7 mm in diameter and orange-brown or pink in color.  The batch itself can be made up of 200 to 300 eggs.  Eggs are usually laid on the undersides of leaves.   </a:t>
            </a:r>
          </a:p>
          <a:p>
            <a:endParaRPr lang="en-US" altLang="en-US" smtClean="0">
              <a:ea typeface="ＭＳ Ｐゴシック" pitchFamily="34" charset="-128"/>
            </a:endParaRPr>
          </a:p>
          <a:p>
            <a:endParaRPr lang="en-US" altLang="en-US" smtClean="0">
              <a:ea typeface="ＭＳ Ｐゴシック" pitchFamily="34" charset="-128"/>
            </a:endParaRPr>
          </a:p>
          <a:p>
            <a:r>
              <a:rPr lang="en-US" altLang="en-US" smtClean="0">
                <a:ea typeface="ＭＳ Ｐゴシック" pitchFamily="34" charset="-128"/>
              </a:rPr>
              <a:t>Information sources: </a:t>
            </a:r>
          </a:p>
          <a:p>
            <a:endParaRPr lang="en-US" altLang="en-US" smtClean="0">
              <a:ea typeface="ＭＳ Ｐゴシック" pitchFamily="34" charset="-128"/>
            </a:endParaRPr>
          </a:p>
          <a:p>
            <a:r>
              <a:rPr lang="en-US" altLang="en-US" sz="2400" smtClean="0">
                <a:latin typeface="Calibri" pitchFamily="34" charset="0"/>
                <a:ea typeface="ＭＳ Ｐゴシック" pitchFamily="34" charset="-128"/>
              </a:rPr>
              <a:t>Ellis, S. E. 2004. New Pest Response Guidelines: </a:t>
            </a:r>
            <a:r>
              <a:rPr lang="en-US" altLang="en-US" sz="2400" i="1" smtClean="0">
                <a:latin typeface="Calibri" pitchFamily="34" charset="0"/>
                <a:ea typeface="ＭＳ Ｐゴシック" pitchFamily="34" charset="-128"/>
              </a:rPr>
              <a:t>Spodoptera</a:t>
            </a:r>
            <a:r>
              <a:rPr lang="en-US" altLang="en-US" sz="2400" smtClean="0">
                <a:latin typeface="Calibri" pitchFamily="34" charset="0"/>
                <a:ea typeface="ＭＳ Ｐゴシック" pitchFamily="34" charset="-128"/>
              </a:rPr>
              <a:t>. USDA/APHIS/PPQ/PDMP. Accessed on 02/27/2014</a:t>
            </a:r>
          </a:p>
          <a:p>
            <a:pPr lvl="1"/>
            <a:r>
              <a:rPr lang="en-US" altLang="en-US" sz="2000" smtClean="0">
                <a:ea typeface="ＭＳ Ｐゴシック" pitchFamily="34" charset="-128"/>
              </a:rPr>
              <a:t>http://www.phytosanitary.info/sites/phytosanitary.info/files/New_Pest_Response_Guidelines_Spodoptera.pdf</a:t>
            </a:r>
          </a:p>
          <a:p>
            <a:endParaRPr lang="en-US" altLang="en-US" sz="2400" smtClean="0">
              <a:latin typeface="Calibri" pitchFamily="34" charset="0"/>
              <a:ea typeface="ＭＳ Ｐゴシック" pitchFamily="34" charset="-128"/>
            </a:endParaRPr>
          </a:p>
          <a:p>
            <a:r>
              <a:rPr lang="en-US" altLang="en-US" sz="2400" smtClean="0">
                <a:latin typeface="Calibri" pitchFamily="34" charset="0"/>
                <a:ea typeface="ＭＳ Ｐゴシック" pitchFamily="34" charset="-128"/>
              </a:rPr>
              <a:t>EPPO. </a:t>
            </a:r>
            <a:r>
              <a:rPr lang="en-US" altLang="en-US" sz="2400" i="1" smtClean="0">
                <a:latin typeface="Calibri" pitchFamily="34" charset="0"/>
                <a:ea typeface="ＭＳ Ｐゴシック" pitchFamily="34" charset="-128"/>
              </a:rPr>
              <a:t>Spodoptera littoralis </a:t>
            </a:r>
            <a:r>
              <a:rPr lang="en-US" altLang="en-US" sz="2400" smtClean="0">
                <a:latin typeface="Calibri" pitchFamily="34" charset="0"/>
                <a:ea typeface="ＭＳ Ｐゴシック" pitchFamily="34" charset="-128"/>
              </a:rPr>
              <a:t>and </a:t>
            </a:r>
            <a:r>
              <a:rPr lang="en-US" altLang="en-US" sz="2400" i="1" smtClean="0">
                <a:latin typeface="Calibri" pitchFamily="34" charset="0"/>
                <a:ea typeface="ＭＳ Ｐゴシック" pitchFamily="34" charset="-128"/>
              </a:rPr>
              <a:t>Spodoptera litura</a:t>
            </a:r>
            <a:r>
              <a:rPr lang="en-US" altLang="en-US" sz="2400" smtClean="0">
                <a:latin typeface="Calibri" pitchFamily="34" charset="0"/>
                <a:ea typeface="ＭＳ Ｐゴシック" pitchFamily="34" charset="-128"/>
              </a:rPr>
              <a:t>.  Data Sheets and Quarantine Pests.  Accessed 4/11/2014.</a:t>
            </a:r>
          </a:p>
          <a:p>
            <a:r>
              <a:rPr lang="en-US" altLang="en-US" sz="2400" smtClean="0">
                <a:latin typeface="Calibri" pitchFamily="34" charset="0"/>
                <a:ea typeface="ＭＳ Ｐゴシック" pitchFamily="34" charset="-128"/>
              </a:rPr>
              <a:t>	http://www.eppo.int/QUARANTINE/insects/Spodoptera_litura/PRODLI_ds.pdf</a:t>
            </a:r>
          </a:p>
          <a:p>
            <a:endParaRPr lang="en-US" altLang="en-US" sz="2400" smtClean="0">
              <a:latin typeface="Calibri" pitchFamily="34" charset="0"/>
              <a:ea typeface="ＭＳ Ｐゴシック" pitchFamily="34" charset="-128"/>
            </a:endParaRPr>
          </a:p>
          <a:p>
            <a:r>
              <a:rPr lang="en-US" altLang="en-US" sz="2400" smtClean="0">
                <a:latin typeface="Calibri" pitchFamily="34" charset="0"/>
                <a:ea typeface="ＭＳ Ｐゴシック" pitchFamily="34" charset="-128"/>
              </a:rPr>
              <a:t>Weeks, J.A., Hodges, A.C., and N.C. Leppla. 2012. Citrus Pests: Cotton cutworm. Accessed on 02/27/2014</a:t>
            </a:r>
          </a:p>
          <a:p>
            <a:pPr lvl="1"/>
            <a:r>
              <a:rPr lang="en-US" altLang="en-US" sz="2000" smtClean="0">
                <a:ea typeface="ＭＳ Ｐゴシック" pitchFamily="34" charset="-128"/>
              </a:rPr>
              <a:t>http://idtools.org/id/citrus/pests/factsheet.php?name=Cotton+cutworm</a:t>
            </a:r>
            <a:endParaRPr lang="en-US" altLang="en-US" sz="2000" smtClean="0">
              <a:latin typeface="Calibri" pitchFamily="34" charset="0"/>
              <a:ea typeface="ＭＳ Ｐゴシック" pitchFamily="34" charset="-128"/>
            </a:endParaRPr>
          </a:p>
          <a:p>
            <a:endParaRPr lang="en-US" altLang="en-US" smtClean="0">
              <a:ea typeface="ＭＳ Ｐゴシック" pitchFamily="34" charset="-128"/>
            </a:endParaRPr>
          </a:p>
        </p:txBody>
      </p:sp>
      <p:sp>
        <p:nvSpPr>
          <p:cNvPr id="389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fld id="{767BAF6B-74BC-40C4-8683-656A0AB7400F}" type="slidenum">
              <a:rPr lang="en-US" altLang="en-US" sz="1200" smtClean="0"/>
              <a:pPr eaLnBrk="1" hangingPunct="1">
                <a:defRPr/>
              </a:pPr>
              <a:t>6</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DB06B0E3-B91D-4A79-A958-E6F7DE906AE2}" type="slidenum">
              <a:rPr lang="en-US" altLang="en-US" smtClean="0"/>
              <a:pPr eaLnBrk="1" hangingPunct="1">
                <a:spcBef>
                  <a:spcPct val="0"/>
                </a:spcBef>
                <a:defRPr/>
              </a:pPr>
              <a:t>7</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ea typeface="ＭＳ Ｐゴシック" pitchFamily="34" charset="-128"/>
              </a:rPr>
              <a:t>In total there are six larval instars.  </a:t>
            </a:r>
          </a:p>
          <a:p>
            <a:pPr>
              <a:spcBef>
                <a:spcPct val="0"/>
              </a:spcBef>
            </a:pPr>
            <a:endParaRPr lang="en-US" altLang="en-US" smtClean="0">
              <a:ea typeface="ＭＳ Ｐゴシック" pitchFamily="34" charset="-128"/>
            </a:endParaRPr>
          </a:p>
          <a:p>
            <a:pPr>
              <a:spcBef>
                <a:spcPct val="0"/>
              </a:spcBef>
            </a:pPr>
            <a:r>
              <a:rPr lang="en-US" altLang="en-US" smtClean="0">
                <a:ea typeface="ＭＳ Ｐゴシック" pitchFamily="34" charset="-128"/>
              </a:rPr>
              <a:t>Newly emerged larvae are translucent green with a dark underside. Young larvae are smooth-skinned and translucent green, and dark underneath. The third instars have red and yellow longitudinal lines. Fourth and fifth instars have yellow longitudinal lines and black triangular spots on each side of the middle line on top. The last instars are darker brown larvae which have four yellow triangles on the mesothorax.   Mature larvae reach 40 to 45mm in length. </a:t>
            </a:r>
          </a:p>
          <a:p>
            <a:pPr>
              <a:spcBef>
                <a:spcPct val="0"/>
              </a:spcBef>
            </a:pPr>
            <a:endParaRPr lang="en-US" altLang="en-US" smtClean="0">
              <a:ea typeface="ＭＳ Ｐゴシック" pitchFamily="34" charset="-128"/>
            </a:endParaRPr>
          </a:p>
          <a:p>
            <a:pPr>
              <a:spcBef>
                <a:spcPct val="0"/>
              </a:spcBef>
            </a:pPr>
            <a:r>
              <a:rPr lang="en-US" altLang="en-US" smtClean="0">
                <a:ea typeface="ＭＳ Ｐゴシック" pitchFamily="34" charset="-128"/>
              </a:rPr>
              <a:t>It is important to note that many </a:t>
            </a:r>
            <a:r>
              <a:rPr lang="en-US" altLang="en-US" i="1" smtClean="0">
                <a:ea typeface="ＭＳ Ｐゴシック" pitchFamily="34" charset="-128"/>
              </a:rPr>
              <a:t>Spodoptera </a:t>
            </a:r>
            <a:r>
              <a:rPr lang="en-US" altLang="en-US" smtClean="0">
                <a:ea typeface="ＭＳ Ｐゴシック" pitchFamily="34" charset="-128"/>
              </a:rPr>
              <a:t>larvae, including our native ones, look similar to each other.</a:t>
            </a:r>
          </a:p>
          <a:p>
            <a:pPr>
              <a:spcBef>
                <a:spcPct val="0"/>
              </a:spcBef>
            </a:pPr>
            <a:endParaRPr lang="en-US" altLang="en-US" smtClean="0">
              <a:ea typeface="ＭＳ Ｐゴシック" pitchFamily="34" charset="-128"/>
            </a:endParaRPr>
          </a:p>
          <a:p>
            <a:pPr>
              <a:spcBef>
                <a:spcPct val="0"/>
              </a:spcBef>
            </a:pPr>
            <a:endParaRPr lang="en-US" altLang="en-US" smtClean="0">
              <a:ea typeface="ＭＳ Ｐゴシック" pitchFamily="34" charset="-128"/>
            </a:endParaRPr>
          </a:p>
          <a:p>
            <a:pPr>
              <a:spcBef>
                <a:spcPct val="0"/>
              </a:spcBef>
            </a:pPr>
            <a:r>
              <a:rPr lang="en-US" altLang="en-US" smtClean="0">
                <a:ea typeface="ＭＳ Ｐゴシック" pitchFamily="34" charset="-128"/>
              </a:rPr>
              <a:t>Information Sources:</a:t>
            </a:r>
          </a:p>
          <a:p>
            <a:pPr>
              <a:spcBef>
                <a:spcPct val="0"/>
              </a:spcBef>
            </a:pPr>
            <a:endParaRPr lang="en-US" altLang="en-US" smtClean="0">
              <a:ea typeface="ＭＳ Ｐゴシック" pitchFamily="34" charset="-128"/>
            </a:endParaRPr>
          </a:p>
          <a:p>
            <a:r>
              <a:rPr lang="en-US" altLang="en-US" sz="2400" smtClean="0">
                <a:latin typeface="Calibri" pitchFamily="34" charset="0"/>
                <a:ea typeface="ＭＳ Ｐゴシック" pitchFamily="34" charset="-128"/>
              </a:rPr>
              <a:t>EPPO. </a:t>
            </a:r>
            <a:r>
              <a:rPr lang="en-US" altLang="en-US" sz="2400" i="1" smtClean="0">
                <a:latin typeface="Calibri" pitchFamily="34" charset="0"/>
                <a:ea typeface="ＭＳ Ｐゴシック" pitchFamily="34" charset="-128"/>
              </a:rPr>
              <a:t>Spodoptera littoralis </a:t>
            </a:r>
            <a:r>
              <a:rPr lang="en-US" altLang="en-US" sz="2400" smtClean="0">
                <a:latin typeface="Calibri" pitchFamily="34" charset="0"/>
                <a:ea typeface="ＭＳ Ｐゴシック" pitchFamily="34" charset="-128"/>
              </a:rPr>
              <a:t>and </a:t>
            </a:r>
            <a:r>
              <a:rPr lang="en-US" altLang="en-US" sz="2400" i="1" smtClean="0">
                <a:latin typeface="Calibri" pitchFamily="34" charset="0"/>
                <a:ea typeface="ＭＳ Ｐゴシック" pitchFamily="34" charset="-128"/>
              </a:rPr>
              <a:t>Spodoptera litura</a:t>
            </a:r>
            <a:r>
              <a:rPr lang="en-US" altLang="en-US" sz="2400" smtClean="0">
                <a:latin typeface="Calibri" pitchFamily="34" charset="0"/>
                <a:ea typeface="ＭＳ Ｐゴシック" pitchFamily="34" charset="-128"/>
              </a:rPr>
              <a:t>.  Data Sheets and Quarantine Pests.  Accessed 4/11/2014.</a:t>
            </a:r>
          </a:p>
          <a:p>
            <a:r>
              <a:rPr lang="en-US" altLang="en-US" sz="2400" smtClean="0">
                <a:latin typeface="Calibri" pitchFamily="34" charset="0"/>
                <a:ea typeface="ＭＳ Ｐゴシック" pitchFamily="34" charset="-128"/>
              </a:rPr>
              <a:t>	http://www.eppo.int/QUARANTINE/insects/Spodoptera_litura/PRODLI_ds.pdf</a:t>
            </a:r>
          </a:p>
          <a:p>
            <a:endParaRPr lang="en-US" altLang="en-US" sz="2400" smtClean="0">
              <a:latin typeface="Calibri" pitchFamily="34" charset="0"/>
              <a:ea typeface="ＭＳ Ｐゴシック" pitchFamily="34" charset="-128"/>
            </a:endParaRPr>
          </a:p>
          <a:p>
            <a:r>
              <a:rPr lang="en-US" altLang="en-US" sz="2400" smtClean="0">
                <a:latin typeface="Calibri" pitchFamily="34" charset="0"/>
                <a:ea typeface="ＭＳ Ｐゴシック" pitchFamily="34" charset="-128"/>
              </a:rPr>
              <a:t>Weeks, J.A., Hodges, A.C., and N.C. Leppla. 2012. Citrus Pests: Cotton cutworm. Accessed on 02/27/2014</a:t>
            </a:r>
          </a:p>
          <a:p>
            <a:pPr lvl="1"/>
            <a:r>
              <a:rPr lang="en-US" altLang="en-US" sz="2000" smtClean="0">
                <a:ea typeface="ＭＳ Ｐゴシック" pitchFamily="34" charset="-128"/>
              </a:rPr>
              <a:t>http://idtools.org/id/citrus/pests/factsheet.php?name=Cotton+cutworm</a:t>
            </a:r>
            <a:endParaRPr lang="en-US" altLang="en-US" sz="2000" smtClean="0">
              <a:latin typeface="Calibri" pitchFamily="34" charset="0"/>
              <a:ea typeface="ＭＳ Ｐゴシック" pitchFamily="34" charset="-128"/>
            </a:endParaRPr>
          </a:p>
          <a:p>
            <a:pPr>
              <a:spcBef>
                <a:spcPct val="0"/>
              </a:spcBef>
            </a:pPr>
            <a:endParaRPr lang="en-US"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defRPr/>
            </a:pPr>
            <a:fld id="{F71243BE-B5B5-471B-A356-BC36E8EF8268}" type="slidenum">
              <a:rPr lang="en-US" altLang="en-US" smtClean="0"/>
              <a:pPr eaLnBrk="1" hangingPunct="1">
                <a:spcBef>
                  <a:spcPct val="0"/>
                </a:spcBef>
                <a:defRPr/>
              </a:pPr>
              <a:t>8</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ea typeface="ＭＳ Ｐゴシック" pitchFamily="34" charset="-128"/>
              </a:rPr>
              <a:t>Adults are grayish brown in color and 15 to 20 mm in length (from head to tip of the abdomen) with a wingspan of about 30 to 40 mm.  </a:t>
            </a:r>
          </a:p>
          <a:p>
            <a:pPr>
              <a:spcBef>
                <a:spcPct val="0"/>
              </a:spcBef>
            </a:pPr>
            <a:endParaRPr lang="en-US" altLang="en-US" smtClean="0">
              <a:ea typeface="ＭＳ Ｐゴシック" pitchFamily="34" charset="-128"/>
            </a:endParaRPr>
          </a:p>
          <a:p>
            <a:pPr>
              <a:spcBef>
                <a:spcPct val="0"/>
              </a:spcBef>
            </a:pPr>
            <a:r>
              <a:rPr lang="en-US" altLang="en-US" smtClean="0">
                <a:ea typeface="ＭＳ Ｐゴシック" pitchFamily="34" charset="-128"/>
              </a:rPr>
              <a:t>The forewings are grayish brown with cream colored complex markings and with paler lines along the veins.  In males, bluish regions are present near the wing tips.  The hind wings are cream colored and glossy, sometimes  with brown margins and dark veins. </a:t>
            </a:r>
          </a:p>
          <a:p>
            <a:pPr>
              <a:spcBef>
                <a:spcPct val="0"/>
              </a:spcBef>
            </a:pPr>
            <a:endParaRPr lang="en-US" altLang="en-US" smtClean="0">
              <a:ea typeface="ＭＳ Ｐゴシック" pitchFamily="34" charset="-128"/>
            </a:endParaRPr>
          </a:p>
          <a:p>
            <a:pPr>
              <a:spcBef>
                <a:spcPct val="0"/>
              </a:spcBef>
            </a:pPr>
            <a:r>
              <a:rPr lang="en-US" altLang="en-US" smtClean="0">
                <a:ea typeface="ＭＳ Ｐゴシック" pitchFamily="34" charset="-128"/>
              </a:rPr>
              <a:t>In some specimens, you can see a marking resembling a “4” on the forewings (yellow arrow) though this might not be seen in all specimens, especially if they are damaged.  In some cases, the triangle inside the marking that looks like a “4” is filled in with brown coloring and does not look like a “4” anymore (red arrow).  </a:t>
            </a:r>
          </a:p>
          <a:p>
            <a:pPr>
              <a:spcBef>
                <a:spcPct val="0"/>
              </a:spcBef>
            </a:pPr>
            <a:endParaRPr lang="en-US" altLang="en-US" smtClean="0">
              <a:ea typeface="ＭＳ Ｐゴシック" pitchFamily="34" charset="-128"/>
            </a:endParaRPr>
          </a:p>
          <a:p>
            <a:pPr>
              <a:spcBef>
                <a:spcPct val="0"/>
              </a:spcBef>
            </a:pPr>
            <a:r>
              <a:rPr lang="en-US" altLang="en-US" smtClean="0">
                <a:ea typeface="ＭＳ Ｐゴシック" pitchFamily="34" charset="-128"/>
              </a:rPr>
              <a:t>Dissection of genitalia of the adults is required for proper identification to species. </a:t>
            </a:r>
          </a:p>
          <a:p>
            <a:pPr>
              <a:spcBef>
                <a:spcPct val="0"/>
              </a:spcBef>
            </a:pPr>
            <a:endParaRPr lang="en-US" altLang="en-US" smtClean="0">
              <a:ea typeface="ＭＳ Ｐゴシック" pitchFamily="34" charset="-128"/>
            </a:endParaRPr>
          </a:p>
          <a:p>
            <a:pPr>
              <a:spcBef>
                <a:spcPct val="0"/>
              </a:spcBef>
            </a:pPr>
            <a:endParaRPr lang="en-US" altLang="en-US" smtClean="0">
              <a:ea typeface="ＭＳ Ｐゴシック" pitchFamily="34" charset="-128"/>
            </a:endParaRPr>
          </a:p>
          <a:p>
            <a:pPr>
              <a:spcBef>
                <a:spcPct val="0"/>
              </a:spcBef>
            </a:pPr>
            <a:r>
              <a:rPr lang="en-US" altLang="en-US" smtClean="0">
                <a:ea typeface="ＭＳ Ｐゴシック" pitchFamily="34" charset="-128"/>
              </a:rPr>
              <a:t>Information sources:</a:t>
            </a:r>
          </a:p>
          <a:p>
            <a:pPr>
              <a:spcBef>
                <a:spcPct val="0"/>
              </a:spcBef>
            </a:pPr>
            <a:endParaRPr lang="en-US" altLang="en-US" smtClean="0">
              <a:ea typeface="ＭＳ Ｐゴシック" pitchFamily="34" charset="-128"/>
            </a:endParaRPr>
          </a:p>
          <a:p>
            <a:r>
              <a:rPr lang="en-US" altLang="en-US" sz="2400" smtClean="0">
                <a:latin typeface="Calibri" pitchFamily="34" charset="0"/>
                <a:ea typeface="ＭＳ Ｐゴシック" pitchFamily="34" charset="-128"/>
              </a:rPr>
              <a:t>Ellis, S. E. 2004. New Pest Response Guidelines: </a:t>
            </a:r>
            <a:r>
              <a:rPr lang="en-US" altLang="en-US" sz="2400" i="1" smtClean="0">
                <a:latin typeface="Calibri" pitchFamily="34" charset="0"/>
                <a:ea typeface="ＭＳ Ｐゴシック" pitchFamily="34" charset="-128"/>
              </a:rPr>
              <a:t>Spodoptera</a:t>
            </a:r>
            <a:r>
              <a:rPr lang="en-US" altLang="en-US" sz="2400" smtClean="0">
                <a:latin typeface="Calibri" pitchFamily="34" charset="0"/>
                <a:ea typeface="ＭＳ Ｐゴシック" pitchFamily="34" charset="-128"/>
              </a:rPr>
              <a:t>. USDA/APHIS/PPQ/PDMP. </a:t>
            </a:r>
          </a:p>
          <a:p>
            <a:pPr lvl="1"/>
            <a:r>
              <a:rPr lang="en-US" altLang="en-US" sz="2000" smtClean="0">
                <a:ea typeface="ＭＳ Ｐゴシック" pitchFamily="34" charset="-128"/>
              </a:rPr>
              <a:t>http://www.phytosanitary.info/sites/phytosanitary.info/files/New_Pest_Response_Guidelines_Spodoptera.pdf</a:t>
            </a:r>
          </a:p>
          <a:p>
            <a:pPr lvl="1"/>
            <a:endParaRPr lang="en-US" altLang="en-US" sz="2000" smtClean="0">
              <a:ea typeface="ＭＳ Ｐゴシック" pitchFamily="34" charset="-128"/>
            </a:endParaRPr>
          </a:p>
          <a:p>
            <a:r>
              <a:rPr lang="en-US" altLang="en-US" sz="2400" smtClean="0">
                <a:latin typeface="Calibri" pitchFamily="34" charset="0"/>
                <a:ea typeface="ＭＳ Ｐゴシック" pitchFamily="34" charset="-128"/>
              </a:rPr>
              <a:t>Weeks, J.A., Hodges, A.C., and N.C. Leppla. 2012. Citrus Pests: Cotton cutworm. Accessed on 02/27/2014</a:t>
            </a:r>
          </a:p>
          <a:p>
            <a:pPr lvl="1"/>
            <a:r>
              <a:rPr lang="en-US" altLang="en-US" sz="2000" smtClean="0">
                <a:ea typeface="ＭＳ Ｐゴシック" pitchFamily="34" charset="-128"/>
              </a:rPr>
              <a:t>http://idtools.org/id/citrus/pests/factsheet.php?name=Cotton+cutworm</a:t>
            </a:r>
            <a:endParaRPr lang="en-US" altLang="en-US" sz="2000" smtClean="0">
              <a:latin typeface="Calibri" pitchFamily="34" charset="0"/>
              <a:ea typeface="ＭＳ Ｐゴシック" pitchFamily="34" charset="-128"/>
            </a:endParaRPr>
          </a:p>
          <a:p>
            <a:pPr>
              <a:spcBef>
                <a:spcPct val="0"/>
              </a:spcBef>
            </a:pPr>
            <a:endParaRPr lang="en-US" altLang="en-US" smtClean="0">
              <a:ea typeface="ＭＳ Ｐゴシック" pitchFamily="34" charset="-128"/>
            </a:endParaRPr>
          </a:p>
          <a:p>
            <a:pPr>
              <a:spcBef>
                <a:spcPct val="0"/>
              </a:spcBef>
            </a:pPr>
            <a:endParaRPr lang="en-US" alt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Eggs are laid two to three days after mating.  Adults are active during night and live for about 8 to 10 days. </a:t>
            </a:r>
          </a:p>
          <a:p>
            <a:endParaRPr lang="en-US" altLang="en-US" smtClean="0">
              <a:ea typeface="ＭＳ Ｐゴシック" pitchFamily="34" charset="-128"/>
            </a:endParaRPr>
          </a:p>
          <a:p>
            <a:r>
              <a:rPr lang="en-US" altLang="en-US" smtClean="0">
                <a:ea typeface="ＭＳ Ｐゴシック" pitchFamily="34" charset="-128"/>
              </a:rPr>
              <a:t>Females lay batches of up to 300 eggs at night on the underside of the host leaves and six to nine batches of eggs in her life time. </a:t>
            </a:r>
          </a:p>
          <a:p>
            <a:endParaRPr lang="en-US" altLang="en-US" smtClean="0">
              <a:ea typeface="ＭＳ Ｐゴシック" pitchFamily="34" charset="-128"/>
            </a:endParaRPr>
          </a:p>
          <a:p>
            <a:r>
              <a:rPr lang="en-US" altLang="en-US" smtClean="0">
                <a:ea typeface="ＭＳ Ｐゴシック" pitchFamily="34" charset="-128"/>
              </a:rPr>
              <a:t>The eggs hatch in about 4 days in warm conditions and 12 days in cooler conditions.  The number of eggs laid is adversely affected by higher temperature and lower humidity.  For example, about 960 eggs were laid when the temperature was 30°C and 90% relative humidity (RH) and only 145 eggs were laid at 35°C and 30% RH. </a:t>
            </a:r>
          </a:p>
          <a:p>
            <a:endParaRPr lang="en-US" altLang="en-US" smtClean="0">
              <a:ea typeface="ＭＳ Ｐゴシック" pitchFamily="34" charset="-128"/>
            </a:endParaRPr>
          </a:p>
          <a:p>
            <a:r>
              <a:rPr lang="en-US" altLang="en-US" smtClean="0">
                <a:ea typeface="ＭＳ Ｐゴシック" pitchFamily="34" charset="-128"/>
              </a:rPr>
              <a:t>Newly emerged larvae are susceptible to sun light. They stay on the lower leaf surface during the day and come out to feed at night.  Larvae pass through six instars in about 13 days. </a:t>
            </a:r>
          </a:p>
          <a:p>
            <a:endParaRPr lang="en-US" altLang="en-US" smtClean="0">
              <a:ea typeface="ＭＳ Ｐゴシック" pitchFamily="34" charset="-128"/>
            </a:endParaRPr>
          </a:p>
          <a:p>
            <a:r>
              <a:rPr lang="en-US" altLang="en-US" smtClean="0">
                <a:ea typeface="ＭＳ Ｐゴシック" pitchFamily="34" charset="-128"/>
              </a:rPr>
              <a:t>Pupation occurs in the soil inside an excavated cell (about 1 to 2 inches below the surface).  The pupae develop in about 6 to 7 days. </a:t>
            </a:r>
          </a:p>
          <a:p>
            <a:endParaRPr lang="en-US" altLang="en-US" smtClean="0">
              <a:ea typeface="ＭＳ Ｐゴシック" pitchFamily="34" charset="-128"/>
            </a:endParaRPr>
          </a:p>
          <a:p>
            <a:r>
              <a:rPr lang="en-US" altLang="en-US" smtClean="0">
                <a:ea typeface="ＭＳ Ｐゴシック" pitchFamily="34" charset="-128"/>
              </a:rPr>
              <a:t>Males can mate more than once. They can fly up to 3 miles per night in search of mates. They mate once each night and avoid the females that have already mated. Adults usually emerge between 11 pm and 3 am. Females do not mate for 24 hours after emergence. </a:t>
            </a:r>
          </a:p>
          <a:p>
            <a:endParaRPr lang="en-US" altLang="en-US" smtClean="0">
              <a:ea typeface="ＭＳ Ｐゴシック" pitchFamily="34" charset="-128"/>
            </a:endParaRPr>
          </a:p>
          <a:p>
            <a:r>
              <a:rPr lang="en-US" altLang="en-US" smtClean="0">
                <a:ea typeface="ＭＳ Ｐゴシック" pitchFamily="34" charset="-128"/>
              </a:rPr>
              <a:t>The average life span from egg to adult is about 30 days. </a:t>
            </a:r>
          </a:p>
          <a:p>
            <a:endParaRPr lang="en-US" altLang="en-US" smtClean="0">
              <a:ea typeface="ＭＳ Ｐゴシック" pitchFamily="34" charset="-128"/>
            </a:endParaRPr>
          </a:p>
          <a:p>
            <a:endParaRPr lang="en-US" altLang="en-US" smtClean="0">
              <a:ea typeface="ＭＳ Ｐゴシック" pitchFamily="34" charset="-128"/>
            </a:endParaRPr>
          </a:p>
          <a:p>
            <a:r>
              <a:rPr lang="en-US" altLang="en-US" smtClean="0">
                <a:ea typeface="ＭＳ Ｐゴシック" pitchFamily="34" charset="-128"/>
              </a:rPr>
              <a:t>Information Sources:</a:t>
            </a:r>
          </a:p>
          <a:p>
            <a:endParaRPr lang="en-US" altLang="en-US" smtClean="0">
              <a:ea typeface="ＭＳ Ｐゴシック" pitchFamily="34" charset="-128"/>
            </a:endParaRPr>
          </a:p>
          <a:p>
            <a:r>
              <a:rPr lang="en-US" altLang="en-US" sz="2400" smtClean="0">
                <a:latin typeface="Calibri" pitchFamily="34" charset="0"/>
                <a:ea typeface="ＭＳ Ｐゴシック" pitchFamily="34" charset="-128"/>
              </a:rPr>
              <a:t>Ellis, S. E. 2004. New Pest Response Guidelines: </a:t>
            </a:r>
            <a:r>
              <a:rPr lang="en-US" altLang="en-US" sz="2400" i="1" smtClean="0">
                <a:latin typeface="Calibri" pitchFamily="34" charset="0"/>
                <a:ea typeface="ＭＳ Ｐゴシック" pitchFamily="34" charset="-128"/>
              </a:rPr>
              <a:t>Spodoptera</a:t>
            </a:r>
            <a:r>
              <a:rPr lang="en-US" altLang="en-US" sz="2400" smtClean="0">
                <a:latin typeface="Calibri" pitchFamily="34" charset="0"/>
                <a:ea typeface="ＭＳ Ｐゴシック" pitchFamily="34" charset="-128"/>
              </a:rPr>
              <a:t>. USDA/APHIS/PPQ/PDMP. Accessed on 02/27/2014</a:t>
            </a:r>
          </a:p>
          <a:p>
            <a:pPr lvl="1"/>
            <a:r>
              <a:rPr lang="en-US" altLang="en-US" sz="2000" smtClean="0">
                <a:ea typeface="ＭＳ Ｐゴシック" pitchFamily="34" charset="-128"/>
              </a:rPr>
              <a:t>http://www.phytosanitary.info/sites/phytosanitary.info/files/New_Pest_Response_Guidelines_Spodoptera.pdf</a:t>
            </a:r>
          </a:p>
          <a:p>
            <a:pPr lvl="1"/>
            <a:endParaRPr lang="en-US" altLang="en-US" sz="2000" smtClean="0">
              <a:ea typeface="ＭＳ Ｐゴシック" pitchFamily="34" charset="-128"/>
            </a:endParaRPr>
          </a:p>
          <a:p>
            <a:r>
              <a:rPr lang="en-US" altLang="en-US" sz="2400" smtClean="0">
                <a:latin typeface="Calibri" pitchFamily="34" charset="0"/>
                <a:ea typeface="ＭＳ Ｐゴシック" pitchFamily="34" charset="-128"/>
              </a:rPr>
              <a:t>EPPO. </a:t>
            </a:r>
            <a:r>
              <a:rPr lang="en-US" altLang="en-US" sz="2400" i="1" smtClean="0">
                <a:latin typeface="Calibri" pitchFamily="34" charset="0"/>
                <a:ea typeface="ＭＳ Ｐゴシック" pitchFamily="34" charset="-128"/>
              </a:rPr>
              <a:t>Spodoptera littoralis </a:t>
            </a:r>
            <a:r>
              <a:rPr lang="en-US" altLang="en-US" sz="2400" smtClean="0">
                <a:latin typeface="Calibri" pitchFamily="34" charset="0"/>
                <a:ea typeface="ＭＳ Ｐゴシック" pitchFamily="34" charset="-128"/>
              </a:rPr>
              <a:t>and </a:t>
            </a:r>
            <a:r>
              <a:rPr lang="en-US" altLang="en-US" sz="2400" i="1" smtClean="0">
                <a:latin typeface="Calibri" pitchFamily="34" charset="0"/>
                <a:ea typeface="ＭＳ Ｐゴシック" pitchFamily="34" charset="-128"/>
              </a:rPr>
              <a:t>Spodoptera litura</a:t>
            </a:r>
            <a:r>
              <a:rPr lang="en-US" altLang="en-US" sz="2400" smtClean="0">
                <a:latin typeface="Calibri" pitchFamily="34" charset="0"/>
                <a:ea typeface="ＭＳ Ｐゴシック" pitchFamily="34" charset="-128"/>
              </a:rPr>
              <a:t>.  Data Sheets and Quarantine Pests.  Accessed 4/11/2014.</a:t>
            </a:r>
          </a:p>
          <a:p>
            <a:r>
              <a:rPr lang="en-US" altLang="en-US" sz="2400" smtClean="0">
                <a:latin typeface="Calibri" pitchFamily="34" charset="0"/>
                <a:ea typeface="ＭＳ Ｐゴシック" pitchFamily="34" charset="-128"/>
              </a:rPr>
              <a:t>	http://www.eppo.int/QUARANTINE/insects/Spodoptera_litura/PRODLI_ds.pdf</a:t>
            </a:r>
          </a:p>
          <a:p>
            <a:endParaRPr lang="en-US" altLang="en-US" sz="2400" smtClean="0">
              <a:latin typeface="Calibri" pitchFamily="34" charset="0"/>
              <a:ea typeface="ＭＳ Ｐゴシック" pitchFamily="34" charset="-128"/>
            </a:endParaRPr>
          </a:p>
          <a:p>
            <a:r>
              <a:rPr lang="en-US" altLang="en-US" sz="2400" smtClean="0">
                <a:latin typeface="Calibri" pitchFamily="34" charset="0"/>
                <a:ea typeface="ＭＳ Ｐゴシック" pitchFamily="34" charset="-128"/>
              </a:rPr>
              <a:t>Weeks, J.A., Hodges, A.C., and N.C. Leppla. 2012. Citrus Pests: Cotton cutworm. Accessed on 02/27/2014</a:t>
            </a:r>
          </a:p>
          <a:p>
            <a:pPr lvl="1"/>
            <a:r>
              <a:rPr lang="en-US" altLang="en-US" sz="2000" smtClean="0">
                <a:ea typeface="ＭＳ Ｐゴシック" pitchFamily="34" charset="-128"/>
              </a:rPr>
              <a:t>http://idtools.org/id/citrus/pests/factsheet.php?name=Cotton+cutworm</a:t>
            </a:r>
            <a:endParaRPr lang="en-US" altLang="en-US" sz="2000" smtClean="0">
              <a:latin typeface="Calibri" pitchFamily="34" charset="0"/>
              <a:ea typeface="ＭＳ Ｐゴシック" pitchFamily="34" charset="-128"/>
            </a:endParaRPr>
          </a:p>
          <a:p>
            <a:endParaRPr lang="en-US" altLang="en-US" smtClean="0">
              <a:ea typeface="ＭＳ Ｐゴシック" pitchFamily="34" charset="-128"/>
            </a:endParaRPr>
          </a:p>
        </p:txBody>
      </p:sp>
      <p:sp>
        <p:nvSpPr>
          <p:cNvPr id="419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fld id="{54C09784-8156-408A-BD15-4AA6FF154464}" type="slidenum">
              <a:rPr lang="en-US" altLang="en-US" sz="1200" smtClean="0"/>
              <a:pPr eaLnBrk="1" hangingPunct="1">
                <a:defRPr/>
              </a:pPr>
              <a:t>9</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2" descr="powerpoint_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24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mn-cs"/>
              </a:defRPr>
            </a:lvl1pPr>
          </a:lstStyle>
          <a:p>
            <a:pPr>
              <a:defRPr/>
            </a:pPr>
            <a:fld id="{BAC22643-F476-4627-9A74-461960B3716E}" type="slidenum">
              <a:rPr lang="en-US" altLang="en-US"/>
              <a:pPr>
                <a:defRPr/>
              </a:pPr>
              <a:t>‹#›</a:t>
            </a:fld>
            <a:endParaRPr lang="en-US" altLang="en-US" dirty="0"/>
          </a:p>
        </p:txBody>
      </p:sp>
    </p:spTree>
    <p:extLst>
      <p:ext uri="{BB962C8B-B14F-4D97-AF65-F5344CB8AC3E}">
        <p14:creationId xmlns:p14="http://schemas.microsoft.com/office/powerpoint/2010/main" val="2425843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mn-cs"/>
              </a:defRPr>
            </a:lvl1pPr>
          </a:lstStyle>
          <a:p>
            <a:pPr>
              <a:defRPr/>
            </a:pPr>
            <a:fld id="{E51AB920-CECA-4C35-9F99-E8E041060BC4}" type="slidenum">
              <a:rPr lang="en-US" altLang="en-US"/>
              <a:pPr>
                <a:defRPr/>
              </a:pPr>
              <a:t>‹#›</a:t>
            </a:fld>
            <a:endParaRPr lang="en-US" altLang="en-US" dirty="0"/>
          </a:p>
        </p:txBody>
      </p:sp>
    </p:spTree>
    <p:extLst>
      <p:ext uri="{BB962C8B-B14F-4D97-AF65-F5344CB8AC3E}">
        <p14:creationId xmlns:p14="http://schemas.microsoft.com/office/powerpoint/2010/main" val="37075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mn-cs"/>
              </a:defRPr>
            </a:lvl1pPr>
          </a:lstStyle>
          <a:p>
            <a:pPr>
              <a:defRPr/>
            </a:pPr>
            <a:fld id="{F6C38802-30B9-4EDF-BBC8-AF148592AB9F}" type="slidenum">
              <a:rPr lang="en-US" altLang="en-US"/>
              <a:pPr>
                <a:defRPr/>
              </a:pPr>
              <a:t>‹#›</a:t>
            </a:fld>
            <a:endParaRPr lang="en-US" altLang="en-US" dirty="0"/>
          </a:p>
        </p:txBody>
      </p:sp>
    </p:spTree>
    <p:extLst>
      <p:ext uri="{BB962C8B-B14F-4D97-AF65-F5344CB8AC3E}">
        <p14:creationId xmlns:p14="http://schemas.microsoft.com/office/powerpoint/2010/main" val="203679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mn-cs"/>
              </a:defRPr>
            </a:lvl1pPr>
          </a:lstStyle>
          <a:p>
            <a:pPr>
              <a:defRPr/>
            </a:pPr>
            <a:fld id="{236EAA0F-8E8F-4FE7-84CB-B6D915BD3FDC}" type="slidenum">
              <a:rPr lang="en-US" altLang="en-US"/>
              <a:pPr>
                <a:defRPr/>
              </a:pPr>
              <a:t>‹#›</a:t>
            </a:fld>
            <a:endParaRPr lang="en-US" altLang="en-US" dirty="0"/>
          </a:p>
        </p:txBody>
      </p:sp>
    </p:spTree>
    <p:extLst>
      <p:ext uri="{BB962C8B-B14F-4D97-AF65-F5344CB8AC3E}">
        <p14:creationId xmlns:p14="http://schemas.microsoft.com/office/powerpoint/2010/main" val="140061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mn-cs"/>
              </a:defRPr>
            </a:lvl1pPr>
          </a:lstStyle>
          <a:p>
            <a:pPr>
              <a:defRPr/>
            </a:pPr>
            <a:fld id="{2F01709C-6F7C-4AD7-9558-8823B30AAAEA}" type="slidenum">
              <a:rPr lang="en-US" altLang="en-US"/>
              <a:pPr>
                <a:defRPr/>
              </a:pPr>
              <a:t>‹#›</a:t>
            </a:fld>
            <a:endParaRPr lang="en-US" altLang="en-US" dirty="0"/>
          </a:p>
        </p:txBody>
      </p:sp>
    </p:spTree>
    <p:extLst>
      <p:ext uri="{BB962C8B-B14F-4D97-AF65-F5344CB8AC3E}">
        <p14:creationId xmlns:p14="http://schemas.microsoft.com/office/powerpoint/2010/main" val="145971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mn-cs"/>
              </a:defRPr>
            </a:lvl1pPr>
          </a:lstStyle>
          <a:p>
            <a:pPr>
              <a:defRPr/>
            </a:pPr>
            <a:fld id="{2A9242D9-E8FB-41FE-B8CC-AE148B46781B}" type="slidenum">
              <a:rPr lang="en-US" altLang="en-US"/>
              <a:pPr>
                <a:defRPr/>
              </a:pPr>
              <a:t>‹#›</a:t>
            </a:fld>
            <a:endParaRPr lang="en-US" altLang="en-US" dirty="0"/>
          </a:p>
        </p:txBody>
      </p:sp>
    </p:spTree>
    <p:extLst>
      <p:ext uri="{BB962C8B-B14F-4D97-AF65-F5344CB8AC3E}">
        <p14:creationId xmlns:p14="http://schemas.microsoft.com/office/powerpoint/2010/main" val="316944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mn-cs"/>
              </a:defRPr>
            </a:lvl1pPr>
          </a:lstStyle>
          <a:p>
            <a:pPr>
              <a:defRPr/>
            </a:pPr>
            <a:fld id="{28B20FFC-4819-44C0-BB26-0DC1B6763895}" type="slidenum">
              <a:rPr lang="en-US" altLang="en-US"/>
              <a:pPr>
                <a:defRPr/>
              </a:pPr>
              <a:t>‹#›</a:t>
            </a:fld>
            <a:endParaRPr lang="en-US" altLang="en-US" dirty="0"/>
          </a:p>
        </p:txBody>
      </p:sp>
    </p:spTree>
    <p:extLst>
      <p:ext uri="{BB962C8B-B14F-4D97-AF65-F5344CB8AC3E}">
        <p14:creationId xmlns:p14="http://schemas.microsoft.com/office/powerpoint/2010/main" val="349048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mn-cs"/>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mn-cs"/>
              </a:defRPr>
            </a:lvl1pPr>
          </a:lstStyle>
          <a:p>
            <a:pPr>
              <a:defRPr/>
            </a:pPr>
            <a:fld id="{711C41AE-D62D-4457-9206-B68145318576}" type="slidenum">
              <a:rPr lang="en-US" altLang="en-US"/>
              <a:pPr>
                <a:defRPr/>
              </a:pPr>
              <a:t>‹#›</a:t>
            </a:fld>
            <a:endParaRPr lang="en-US" altLang="en-US" dirty="0"/>
          </a:p>
        </p:txBody>
      </p:sp>
    </p:spTree>
    <p:extLst>
      <p:ext uri="{BB962C8B-B14F-4D97-AF65-F5344CB8AC3E}">
        <p14:creationId xmlns:p14="http://schemas.microsoft.com/office/powerpoint/2010/main" val="291536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mn-cs"/>
              </a:defRPr>
            </a:lvl1pPr>
          </a:lstStyle>
          <a:p>
            <a:pPr>
              <a:defRPr/>
            </a:pPr>
            <a:fld id="{52BED56B-5215-40C4-9078-F43936341C05}" type="slidenum">
              <a:rPr lang="en-US" altLang="en-US"/>
              <a:pPr>
                <a:defRPr/>
              </a:pPr>
              <a:t>‹#›</a:t>
            </a:fld>
            <a:endParaRPr lang="en-US" altLang="en-US" dirty="0"/>
          </a:p>
        </p:txBody>
      </p:sp>
    </p:spTree>
    <p:extLst>
      <p:ext uri="{BB962C8B-B14F-4D97-AF65-F5344CB8AC3E}">
        <p14:creationId xmlns:p14="http://schemas.microsoft.com/office/powerpoint/2010/main" val="289902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itchFamily="34" charset="0"/>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cs typeface="+mn-cs"/>
              </a:defRPr>
            </a:lvl1pPr>
          </a:lstStyle>
          <a:p>
            <a:pPr>
              <a:defRPr/>
            </a:pPr>
            <a:fld id="{F666081D-3140-4C9F-A8CA-BB5A12594F77}" type="slidenum">
              <a:rPr lang="en-US" altLang="en-US"/>
              <a:pPr>
                <a:defRPr/>
              </a:pPr>
              <a:t>‹#›</a:t>
            </a:fld>
            <a:endParaRPr lang="en-US" altLang="en-US" dirty="0"/>
          </a:p>
        </p:txBody>
      </p:sp>
    </p:spTree>
    <p:extLst>
      <p:ext uri="{BB962C8B-B14F-4D97-AF65-F5344CB8AC3E}">
        <p14:creationId xmlns:p14="http://schemas.microsoft.com/office/powerpoint/2010/main" val="80330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owerpoint_background.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idtools.org/id/citrus/pests/factsheet.php?name=Cotton+cutwor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bwMode="auto">
          <a:xfrm>
            <a:off x="0" y="0"/>
            <a:ext cx="91440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The rice-cotton cutworm</a:t>
            </a:r>
            <a:r>
              <a:rPr lang="en-US" altLang="en-US" sz="4000" i="1" smtClean="0">
                <a:ea typeface="ＭＳ Ｐゴシック" pitchFamily="34" charset="-128"/>
              </a:rPr>
              <a:t> </a:t>
            </a:r>
            <a:br>
              <a:rPr lang="en-US" altLang="en-US" sz="4000" i="1" smtClean="0">
                <a:ea typeface="ＭＳ Ｐゴシック" pitchFamily="34" charset="-128"/>
              </a:rPr>
            </a:br>
            <a:r>
              <a:rPr lang="en-US" altLang="en-US" sz="2800" i="1" smtClean="0">
                <a:solidFill>
                  <a:srgbClr val="000000"/>
                </a:solidFill>
                <a:ea typeface="ＭＳ Ｐゴシック" pitchFamily="34" charset="-128"/>
              </a:rPr>
              <a:t>Spodoptera litura</a:t>
            </a:r>
          </a:p>
        </p:txBody>
      </p:sp>
      <p:sp>
        <p:nvSpPr>
          <p:cNvPr id="13315" name="TextBox 2"/>
          <p:cNvSpPr txBox="1">
            <a:spLocks noChangeArrowheads="1"/>
          </p:cNvSpPr>
          <p:nvPr/>
        </p:nvSpPr>
        <p:spPr bwMode="auto">
          <a:xfrm>
            <a:off x="76200" y="6002338"/>
            <a:ext cx="5778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sz="1000">
                <a:latin typeface="Calibri" pitchFamily="34" charset="0"/>
              </a:rPr>
              <a:t>Photo: Natasha Wright, Florida Department of Agriculture and Consumer Services, Bugwood.org, #5190079</a:t>
            </a:r>
          </a:p>
        </p:txBody>
      </p:sp>
      <p:pic>
        <p:nvPicPr>
          <p:cNvPr id="1331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1373188"/>
            <a:ext cx="7016750"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0" y="228600"/>
            <a:ext cx="9144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Damage</a:t>
            </a:r>
          </a:p>
        </p:txBody>
      </p:sp>
      <p:sp>
        <p:nvSpPr>
          <p:cNvPr id="22531" name="Rectangle 3"/>
          <p:cNvSpPr>
            <a:spLocks noGrp="1" noChangeArrowheads="1"/>
          </p:cNvSpPr>
          <p:nvPr>
            <p:ph idx="1"/>
          </p:nvPr>
        </p:nvSpPr>
        <p:spPr bwMode="auto">
          <a:xfrm>
            <a:off x="762000" y="1066800"/>
            <a:ext cx="77724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ea typeface="Calibri" pitchFamily="34" charset="0"/>
                <a:cs typeface="Calibri" pitchFamily="34" charset="0"/>
              </a:rPr>
              <a:t>Larvae skeletonize leaves.</a:t>
            </a:r>
          </a:p>
          <a:p>
            <a:pPr eaLnBrk="1" hangingPunct="1"/>
            <a:r>
              <a:rPr lang="en-US" altLang="en-US" sz="2800" smtClean="0">
                <a:ea typeface="Calibri" pitchFamily="34" charset="0"/>
                <a:cs typeface="Calibri" pitchFamily="34" charset="0"/>
              </a:rPr>
              <a:t>Older larvae eat entire leaves, flowers, and fruits. </a:t>
            </a:r>
          </a:p>
        </p:txBody>
      </p:sp>
      <p:pic>
        <p:nvPicPr>
          <p:cNvPr id="6" name="Picture 2" descr="Species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76434"/>
            <a:ext cx="3657600" cy="2743201"/>
          </a:xfrm>
          <a:prstGeom prst="roundRect">
            <a:avLst>
              <a:gd name="adj" fmla="val 8594"/>
            </a:avLst>
          </a:prstGeom>
          <a:solidFill>
            <a:srgbClr val="FFFFFF">
              <a:shade val="85000"/>
            </a:srgbClr>
          </a:solidFill>
          <a:ln w="38100">
            <a:solidFill>
              <a:schemeClr val="tx1"/>
            </a:solidFill>
          </a:ln>
          <a:effectLst/>
          <a:extLst/>
        </p:spPr>
      </p:pic>
      <p:sp>
        <p:nvSpPr>
          <p:cNvPr id="22533" name="TextBox 6"/>
          <p:cNvSpPr txBox="1">
            <a:spLocks noChangeArrowheads="1"/>
          </p:cNvSpPr>
          <p:nvPr/>
        </p:nvSpPr>
        <p:spPr bwMode="auto">
          <a:xfrm>
            <a:off x="4953000" y="2249488"/>
            <a:ext cx="25034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a:t>Damage to taro</a:t>
            </a:r>
          </a:p>
        </p:txBody>
      </p:sp>
      <p:sp>
        <p:nvSpPr>
          <p:cNvPr id="22534" name="TextBox 7"/>
          <p:cNvSpPr txBox="1">
            <a:spLocks noChangeArrowheads="1"/>
          </p:cNvSpPr>
          <p:nvPr/>
        </p:nvSpPr>
        <p:spPr bwMode="auto">
          <a:xfrm>
            <a:off x="4800600" y="5619750"/>
            <a:ext cx="347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sz="1000"/>
              <a:t>Image Credit: Amy Carmichael, Queensland University of Technology, www.padil.gov.au</a:t>
            </a:r>
          </a:p>
        </p:txBody>
      </p:sp>
      <p:pic>
        <p:nvPicPr>
          <p:cNvPr id="9" name="Picture 2" descr="http://thailand.ipm-info.org/images/bt/Figure11_Cluster_caterpill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2676434"/>
            <a:ext cx="3886201" cy="2743201"/>
          </a:xfrm>
          <a:prstGeom prst="roundRect">
            <a:avLst>
              <a:gd name="adj" fmla="val 8594"/>
            </a:avLst>
          </a:prstGeom>
          <a:solidFill>
            <a:srgbClr val="FFFFFF">
              <a:shade val="85000"/>
            </a:srgbClr>
          </a:solidFill>
          <a:ln w="38100">
            <a:solidFill>
              <a:schemeClr val="tx1"/>
            </a:solidFill>
          </a:ln>
          <a:effectLst/>
          <a:extLst/>
        </p:spPr>
      </p:pic>
      <p:sp>
        <p:nvSpPr>
          <p:cNvPr id="22536" name="TextBox 9"/>
          <p:cNvSpPr txBox="1">
            <a:spLocks noChangeArrowheads="1"/>
          </p:cNvSpPr>
          <p:nvPr/>
        </p:nvSpPr>
        <p:spPr bwMode="auto">
          <a:xfrm>
            <a:off x="609600" y="2263775"/>
            <a:ext cx="2135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a:t>Damage on crucifers </a:t>
            </a:r>
          </a:p>
        </p:txBody>
      </p:sp>
      <p:sp>
        <p:nvSpPr>
          <p:cNvPr id="22537" name="TextBox 10"/>
          <p:cNvSpPr txBox="1">
            <a:spLocks noChangeArrowheads="1"/>
          </p:cNvSpPr>
          <p:nvPr/>
        </p:nvSpPr>
        <p:spPr bwMode="auto">
          <a:xfrm>
            <a:off x="261938" y="5573713"/>
            <a:ext cx="4276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sz="1000"/>
              <a:t>Image Credit: Brent Rowell, University of Kentucky, Growers guide to Bt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555" name="Title 1"/>
          <p:cNvSpPr txBox="1">
            <a:spLocks/>
          </p:cNvSpPr>
          <p:nvPr/>
        </p:nvSpPr>
        <p:spPr bwMode="auto">
          <a:xfrm>
            <a:off x="0" y="3048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a:r>
              <a:rPr lang="en-US" altLang="en-US" sz="4000">
                <a:latin typeface="Calibri" pitchFamily="34" charset="0"/>
              </a:rPr>
              <a:t>Monitoring</a:t>
            </a:r>
          </a:p>
        </p:txBody>
      </p:sp>
      <p:sp>
        <p:nvSpPr>
          <p:cNvPr id="23556" name="TextBox 1"/>
          <p:cNvSpPr txBox="1">
            <a:spLocks noChangeArrowheads="1"/>
          </p:cNvSpPr>
          <p:nvPr/>
        </p:nvSpPr>
        <p:spPr bwMode="auto">
          <a:xfrm>
            <a:off x="457200" y="1266825"/>
            <a:ext cx="47244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Arial" charset="0"/>
                <a:ea typeface="ＭＳ Ｐゴシック" pitchFamily="34" charset="-128"/>
              </a:defRPr>
            </a:lvl1pPr>
            <a:lvl2pPr marL="914400" indent="-45720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buFont typeface="Arial" charset="0"/>
              <a:buChar char="•"/>
            </a:pPr>
            <a:r>
              <a:rPr lang="en-US" altLang="en-US" sz="3200">
                <a:latin typeface="Calibri" pitchFamily="34" charset="0"/>
              </a:rPr>
              <a:t>Visual inspection of plants</a:t>
            </a:r>
          </a:p>
          <a:p>
            <a:pPr lvl="1" eaLnBrk="1" hangingPunct="1">
              <a:buFont typeface="Calibri" pitchFamily="34" charset="0"/>
              <a:buChar char="—"/>
            </a:pPr>
            <a:r>
              <a:rPr lang="en-US" altLang="en-US" sz="2800">
                <a:latin typeface="Calibri" pitchFamily="34" charset="0"/>
              </a:rPr>
              <a:t>Especially fuzzy egg masses</a:t>
            </a:r>
          </a:p>
          <a:p>
            <a:pPr eaLnBrk="1" hangingPunct="1">
              <a:buFont typeface="Arial" charset="0"/>
              <a:buChar char="•"/>
            </a:pPr>
            <a:r>
              <a:rPr lang="en-US" altLang="en-US" sz="3200">
                <a:latin typeface="Calibri" pitchFamily="34" charset="0"/>
              </a:rPr>
              <a:t>Sweep-net sampling</a:t>
            </a:r>
          </a:p>
          <a:p>
            <a:pPr eaLnBrk="1" hangingPunct="1">
              <a:buFont typeface="Arial" charset="0"/>
              <a:buChar char="•"/>
            </a:pPr>
            <a:r>
              <a:rPr lang="en-US" altLang="en-US" sz="3200">
                <a:latin typeface="Calibri" pitchFamily="34" charset="0"/>
              </a:rPr>
              <a:t>Trapping </a:t>
            </a:r>
          </a:p>
          <a:p>
            <a:pPr lvl="1" eaLnBrk="1" hangingPunct="1">
              <a:buFont typeface="Calibri" pitchFamily="34" charset="0"/>
              <a:buChar char="—"/>
            </a:pPr>
            <a:r>
              <a:rPr lang="en-US" altLang="en-US" sz="2800">
                <a:latin typeface="Calibri" pitchFamily="34" charset="0"/>
              </a:rPr>
              <a:t>Pheromone and light </a:t>
            </a:r>
          </a:p>
          <a:p>
            <a:pPr eaLnBrk="1" hangingPunct="1">
              <a:buFont typeface="Arial" charset="0"/>
              <a:buChar char="•"/>
            </a:pPr>
            <a:r>
              <a:rPr lang="en-US" altLang="en-US" sz="3200">
                <a:latin typeface="Calibri" pitchFamily="34" charset="0"/>
              </a:rPr>
              <a:t>Soil survey</a:t>
            </a:r>
          </a:p>
        </p:txBody>
      </p:sp>
      <p:sp>
        <p:nvSpPr>
          <p:cNvPr id="23557" name="Rectangle 2"/>
          <p:cNvSpPr>
            <a:spLocks noChangeArrowheads="1"/>
          </p:cNvSpPr>
          <p:nvPr/>
        </p:nvSpPr>
        <p:spPr bwMode="auto">
          <a:xfrm>
            <a:off x="228600" y="5848350"/>
            <a:ext cx="838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sz="1000">
                <a:latin typeface="Calibri" pitchFamily="34" charset="0"/>
              </a:rPr>
              <a:t>Photos: </a:t>
            </a:r>
            <a:r>
              <a:rPr lang="de-DE" altLang="en-US" sz="1000">
                <a:latin typeface="Calibri" pitchFamily="34" charset="0"/>
              </a:rPr>
              <a:t>Yuan-Min Shen, Taichung District Agricultural Research and Extension Station, Bugwood.org; </a:t>
            </a:r>
            <a:endParaRPr lang="en-US" altLang="en-US" sz="1000">
              <a:latin typeface="Calibri" pitchFamily="34" charset="0"/>
            </a:endParaRPr>
          </a:p>
        </p:txBody>
      </p:sp>
      <p:pic>
        <p:nvPicPr>
          <p:cNvPr id="17" name="Picture 2"/>
          <p:cNvPicPr>
            <a:picLocks noChangeAspect="1"/>
          </p:cNvPicPr>
          <p:nvPr/>
        </p:nvPicPr>
        <p:blipFill rotWithShape="1">
          <a:blip r:embed="rId3">
            <a:extLst>
              <a:ext uri="{28A0092B-C50C-407E-A947-70E740481C1C}">
                <a14:useLocalDpi xmlns:a14="http://schemas.microsoft.com/office/drawing/2010/main" val="0"/>
              </a:ext>
            </a:extLst>
          </a:blip>
          <a:srcRect t="38448" r="36227" b="5342"/>
          <a:stretch/>
        </p:blipFill>
        <p:spPr bwMode="auto">
          <a:xfrm rot="16200000">
            <a:off x="4800601" y="1752599"/>
            <a:ext cx="4419600" cy="3200402"/>
          </a:xfrm>
          <a:prstGeom prst="roundRect">
            <a:avLst/>
          </a:prstGeom>
          <a:noFill/>
          <a:ln w="381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59" name="TextBox 2"/>
          <p:cNvSpPr txBox="1">
            <a:spLocks noChangeArrowheads="1"/>
          </p:cNvSpPr>
          <p:nvPr/>
        </p:nvSpPr>
        <p:spPr bwMode="auto">
          <a:xfrm>
            <a:off x="5668963" y="5570538"/>
            <a:ext cx="2941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sz="1400">
                <a:latin typeface="Calibri" pitchFamily="34" charset="0"/>
              </a:rPr>
              <a:t>Early instar larvae on </a:t>
            </a:r>
            <a:r>
              <a:rPr lang="fi-FI" altLang="en-US" sz="1400">
                <a:latin typeface="Calibri" pitchFamily="34" charset="0"/>
              </a:rPr>
              <a:t>persimmon leaf</a:t>
            </a:r>
            <a:endParaRPr lang="en-US" altLang="en-US" sz="140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Look-alike Species - Adults</a:t>
            </a:r>
          </a:p>
        </p:txBody>
      </p:sp>
      <p:pic>
        <p:nvPicPr>
          <p:cNvPr id="1026" name="Picture 2" descr="http://www.insectimages.org/images/768x512/06600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813" b="6827"/>
          <a:stretch/>
        </p:blipFill>
        <p:spPr bwMode="auto">
          <a:xfrm>
            <a:off x="5029200" y="1285870"/>
            <a:ext cx="3256738" cy="2103120"/>
          </a:xfrm>
          <a:prstGeom prst="roundRect">
            <a:avLst>
              <a:gd name="adj" fmla="val 8594"/>
            </a:avLst>
          </a:prstGeom>
          <a:solidFill>
            <a:srgbClr val="FFFFFF">
              <a:shade val="85000"/>
            </a:srgbClr>
          </a:solidFill>
          <a:ln w="38100">
            <a:solidFill>
              <a:schemeClr val="tx1"/>
            </a:solidFill>
          </a:ln>
          <a:effectLst/>
          <a:extLst/>
        </p:spPr>
      </p:pic>
      <p:pic>
        <p:nvPicPr>
          <p:cNvPr id="3" name="Picture 2" descr="http://www.insectimages.org/images/768x512/551146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496"/>
          <a:stretch/>
        </p:blipFill>
        <p:spPr bwMode="auto">
          <a:xfrm>
            <a:off x="781761" y="3840480"/>
            <a:ext cx="3383887" cy="2103120"/>
          </a:xfrm>
          <a:prstGeom prst="roundRect">
            <a:avLst>
              <a:gd name="adj" fmla="val 8594"/>
            </a:avLst>
          </a:prstGeom>
          <a:solidFill>
            <a:srgbClr val="FFFFFF">
              <a:shade val="85000"/>
            </a:srgbClr>
          </a:solidFill>
          <a:ln w="38100">
            <a:solidFill>
              <a:schemeClr val="tx1"/>
            </a:solidFill>
          </a:ln>
          <a:effectLst/>
          <a:extLst/>
        </p:spPr>
      </p:pic>
      <p:sp>
        <p:nvSpPr>
          <p:cNvPr id="24581" name="TextBox 9"/>
          <p:cNvSpPr txBox="1">
            <a:spLocks noChangeArrowheads="1"/>
          </p:cNvSpPr>
          <p:nvPr/>
        </p:nvSpPr>
        <p:spPr bwMode="auto">
          <a:xfrm>
            <a:off x="0" y="59436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sz="800"/>
              <a:t>Image Credit</a:t>
            </a:r>
            <a:r>
              <a:rPr lang="en-US" altLang="en-US" sz="800" i="1"/>
              <a:t>: </a:t>
            </a:r>
            <a:r>
              <a:rPr lang="en-US" altLang="en-US" sz="800"/>
              <a:t>beet armyworm- Robert J. Bauernfeind, Kansas State University, Bugwood.org, # 5511460; southern armyworm- Lyle Buss, University of Florida; yellowstriped armyworm – </a:t>
            </a:r>
            <a:r>
              <a:rPr lang="en-US" altLang="en-US" sz="800">
                <a:latin typeface="Calibri" pitchFamily="34" charset="0"/>
              </a:rPr>
              <a:t>John Capinera, University of Florida, Bugwood.org, #5511798</a:t>
            </a:r>
            <a:r>
              <a:rPr lang="en-US" altLang="en-US" sz="800"/>
              <a:t>; </a:t>
            </a:r>
            <a:r>
              <a:rPr lang="en-US" altLang="en-US" sz="800" i="1"/>
              <a:t>S. littoralis </a:t>
            </a:r>
            <a:r>
              <a:rPr lang="en-US" altLang="en-US" sz="800"/>
              <a:t>- O. Heikinheimo, Finland, Bugwood.org, #UGA0660006</a:t>
            </a:r>
          </a:p>
        </p:txBody>
      </p:sp>
      <p:sp>
        <p:nvSpPr>
          <p:cNvPr id="24582" name="TextBox 10"/>
          <p:cNvSpPr txBox="1">
            <a:spLocks noChangeArrowheads="1"/>
          </p:cNvSpPr>
          <p:nvPr/>
        </p:nvSpPr>
        <p:spPr bwMode="auto">
          <a:xfrm>
            <a:off x="809625" y="3430588"/>
            <a:ext cx="1679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a:t>Beet armyworm</a:t>
            </a:r>
          </a:p>
        </p:txBody>
      </p:sp>
      <p:sp>
        <p:nvSpPr>
          <p:cNvPr id="24583" name="TextBox 11"/>
          <p:cNvSpPr txBox="1">
            <a:spLocks noChangeArrowheads="1"/>
          </p:cNvSpPr>
          <p:nvPr/>
        </p:nvSpPr>
        <p:spPr bwMode="auto">
          <a:xfrm>
            <a:off x="768350" y="927100"/>
            <a:ext cx="2398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a:t>Yellowstriped armyworm</a:t>
            </a:r>
          </a:p>
        </p:txBody>
      </p:sp>
      <p:sp>
        <p:nvSpPr>
          <p:cNvPr id="24584" name="TextBox 12"/>
          <p:cNvSpPr txBox="1">
            <a:spLocks noChangeArrowheads="1"/>
          </p:cNvSpPr>
          <p:nvPr/>
        </p:nvSpPr>
        <p:spPr bwMode="auto">
          <a:xfrm>
            <a:off x="4987925" y="914400"/>
            <a:ext cx="2055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a:t>Rice-cotton cutworm</a:t>
            </a:r>
          </a:p>
        </p:txBody>
      </p:sp>
      <p:sp>
        <p:nvSpPr>
          <p:cNvPr id="24585" name="TextBox 13"/>
          <p:cNvSpPr txBox="1">
            <a:spLocks noChangeArrowheads="1"/>
          </p:cNvSpPr>
          <p:nvPr/>
        </p:nvSpPr>
        <p:spPr bwMode="auto">
          <a:xfrm>
            <a:off x="5029200" y="3429000"/>
            <a:ext cx="2033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a:t>Southern armyworm</a:t>
            </a:r>
          </a:p>
        </p:txBody>
      </p:sp>
      <p:pic>
        <p:nvPicPr>
          <p:cNvPr id="16" name="Picture 2" descr="C:\Users\shwetami\Desktop\Rice cotton\Spodoptera eridania-Bus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6390" y="3826625"/>
            <a:ext cx="3358714" cy="2103120"/>
          </a:xfrm>
          <a:prstGeom prst="roundRect">
            <a:avLst>
              <a:gd name="adj" fmla="val 8594"/>
            </a:avLst>
          </a:prstGeom>
          <a:solidFill>
            <a:srgbClr val="FFFFFF">
              <a:shade val="85000"/>
            </a:srgbClr>
          </a:solidFill>
          <a:ln w="38100">
            <a:solidFill>
              <a:schemeClr val="tx1"/>
            </a:solidFill>
          </a:ln>
          <a:effectLst/>
          <a:extLst/>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b="8916"/>
          <a:stretch/>
        </p:blipFill>
        <p:spPr>
          <a:xfrm>
            <a:off x="848165" y="1325880"/>
            <a:ext cx="3571608" cy="2103120"/>
          </a:xfrm>
          <a:prstGeom prst="roundRect">
            <a:avLst>
              <a:gd name="adj" fmla="val 8594"/>
            </a:avLst>
          </a:prstGeom>
          <a:solidFill>
            <a:srgbClr val="FFFFFF">
              <a:shade val="85000"/>
            </a:srgbClr>
          </a:solidFill>
          <a:ln w="38100">
            <a:solidFill>
              <a:schemeClr val="tx1"/>
            </a:solidFill>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Look Alike Species - Adults</a:t>
            </a:r>
          </a:p>
        </p:txBody>
      </p:sp>
      <p:pic>
        <p:nvPicPr>
          <p:cNvPr id="1026" name="Picture 2" descr="http://www.insectimages.org/images/768x512/06600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813" b="6827"/>
          <a:stretch/>
        </p:blipFill>
        <p:spPr bwMode="auto">
          <a:xfrm>
            <a:off x="4819890" y="1752600"/>
            <a:ext cx="4247910" cy="2743200"/>
          </a:xfrm>
          <a:prstGeom prst="roundRect">
            <a:avLst>
              <a:gd name="adj" fmla="val 8594"/>
            </a:avLst>
          </a:prstGeom>
          <a:solidFill>
            <a:srgbClr val="FFFFFF">
              <a:shade val="85000"/>
            </a:srgbClr>
          </a:solidFill>
          <a:ln w="38100">
            <a:solidFill>
              <a:schemeClr val="tx1"/>
            </a:solidFill>
          </a:ln>
          <a:effectLst/>
          <a:extLst/>
        </p:spPr>
      </p:pic>
      <p:sp>
        <p:nvSpPr>
          <p:cNvPr id="25604" name="TextBox 9"/>
          <p:cNvSpPr txBox="1">
            <a:spLocks noChangeArrowheads="1"/>
          </p:cNvSpPr>
          <p:nvPr/>
        </p:nvSpPr>
        <p:spPr bwMode="auto">
          <a:xfrm>
            <a:off x="0" y="5910263"/>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sz="800"/>
              <a:t>Image Credit: </a:t>
            </a:r>
            <a:r>
              <a:rPr lang="en-US" altLang="en-US" sz="800" i="1"/>
              <a:t>S. litura </a:t>
            </a:r>
            <a:r>
              <a:rPr lang="en-US" altLang="en-US" sz="800"/>
              <a:t>- </a:t>
            </a:r>
            <a:r>
              <a:rPr lang="en-US" altLang="en-US" sz="800">
                <a:latin typeface="Calibri" pitchFamily="34" charset="0"/>
              </a:rPr>
              <a:t>Natasha Wright, FDASCS, Bugwood.org, #5190079</a:t>
            </a:r>
            <a:r>
              <a:rPr lang="en-US" altLang="en-US" sz="800"/>
              <a:t>; </a:t>
            </a:r>
            <a:r>
              <a:rPr lang="en-US" altLang="en-US" sz="800" i="1"/>
              <a:t>S. littoralis </a:t>
            </a:r>
            <a:r>
              <a:rPr lang="en-US" altLang="en-US" sz="800"/>
              <a:t>- O. Heikinheimo, Finland, Bugwood.org, #UGA0660006</a:t>
            </a:r>
          </a:p>
        </p:txBody>
      </p:sp>
      <p:sp>
        <p:nvSpPr>
          <p:cNvPr id="25605" name="TextBox 11"/>
          <p:cNvSpPr txBox="1">
            <a:spLocks noChangeArrowheads="1"/>
          </p:cNvSpPr>
          <p:nvPr/>
        </p:nvSpPr>
        <p:spPr bwMode="auto">
          <a:xfrm>
            <a:off x="457200" y="1338263"/>
            <a:ext cx="2487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a:t>Egyptian cotton leafworm</a:t>
            </a:r>
            <a:endParaRPr lang="en-US" altLang="en-US" i="1"/>
          </a:p>
        </p:txBody>
      </p:sp>
      <p:sp>
        <p:nvSpPr>
          <p:cNvPr id="25606" name="TextBox 12"/>
          <p:cNvSpPr txBox="1">
            <a:spLocks noChangeArrowheads="1"/>
          </p:cNvSpPr>
          <p:nvPr/>
        </p:nvSpPr>
        <p:spPr bwMode="auto">
          <a:xfrm>
            <a:off x="4987925" y="1325563"/>
            <a:ext cx="2055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a:t>Rice-cotton cutworm</a:t>
            </a:r>
          </a:p>
        </p:txBody>
      </p:sp>
      <p:pic>
        <p:nvPicPr>
          <p:cNvPr id="25607"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0" y="1752600"/>
            <a:ext cx="4356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62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Authors</a:t>
            </a:r>
          </a:p>
        </p:txBody>
      </p:sp>
      <p:sp>
        <p:nvSpPr>
          <p:cNvPr id="27652" name="Content Placeholder 2"/>
          <p:cNvSpPr>
            <a:spLocks noGrp="1"/>
          </p:cNvSpPr>
          <p:nvPr>
            <p:ph idx="1"/>
          </p:nvPr>
        </p:nvSpPr>
        <p:spPr>
          <a:xfrm>
            <a:off x="457200" y="1295400"/>
            <a:ext cx="8229600" cy="4830763"/>
          </a:xfrm>
        </p:spPr>
        <p:txBody>
          <a:bodyPr/>
          <a:lstStyle/>
          <a:p>
            <a:pPr eaLnBrk="1" fontAlgn="auto" hangingPunct="1">
              <a:spcAft>
                <a:spcPts val="0"/>
              </a:spcAft>
              <a:buFont typeface="Arial" pitchFamily="34" charset="0"/>
              <a:buChar char="•"/>
              <a:defRPr/>
            </a:pPr>
            <a:endParaRPr lang="en-US" sz="1200" dirty="0" smtClean="0">
              <a:ea typeface="ＭＳ Ｐゴシック" pitchFamily="34" charset="-128"/>
              <a:cs typeface="Calibri"/>
            </a:endParaRPr>
          </a:p>
          <a:p>
            <a:pPr marL="461963" indent="0" eaLnBrk="1" fontAlgn="auto" hangingPunct="1">
              <a:spcAft>
                <a:spcPts val="0"/>
              </a:spcAft>
              <a:buFont typeface="Arial" pitchFamily="34" charset="0"/>
              <a:buNone/>
              <a:defRPr/>
            </a:pPr>
            <a:r>
              <a:rPr lang="en-US" sz="2800" dirty="0"/>
              <a:t>Shweta Sharma, Ph.D. </a:t>
            </a:r>
          </a:p>
          <a:p>
            <a:pPr marL="461963" indent="0" eaLnBrk="1" fontAlgn="auto" hangingPunct="1">
              <a:spcAft>
                <a:spcPts val="0"/>
              </a:spcAft>
              <a:buFont typeface="Arial" pitchFamily="34" charset="0"/>
              <a:buNone/>
              <a:defRPr/>
            </a:pPr>
            <a:r>
              <a:rPr lang="en-US" sz="2800" dirty="0"/>
              <a:t>	Department of Entomology and Nematology, 	University of Florida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Editors</a:t>
            </a:r>
          </a:p>
        </p:txBody>
      </p:sp>
      <p:sp>
        <p:nvSpPr>
          <p:cNvPr id="2" name="Content Placeholder 1"/>
          <p:cNvSpPr>
            <a:spLocks noGrp="1"/>
          </p:cNvSpPr>
          <p:nvPr>
            <p:ph idx="1"/>
          </p:nvPr>
        </p:nvSpPr>
        <p:spPr/>
        <p:txBody>
          <a:bodyPr/>
          <a:lstStyle/>
          <a:p>
            <a:pPr marL="0" indent="0" eaLnBrk="1" fontAlgn="auto" hangingPunct="1">
              <a:spcAft>
                <a:spcPts val="0"/>
              </a:spcAft>
              <a:buFont typeface="Arial" pitchFamily="34" charset="0"/>
              <a:buNone/>
              <a:defRPr/>
            </a:pPr>
            <a:r>
              <a:rPr lang="en-US" dirty="0">
                <a:ea typeface="ＭＳ Ｐゴシック" pitchFamily="34" charset="-128"/>
                <a:cs typeface="Calibri"/>
              </a:rPr>
              <a:t>Stephanie Stocks, M.S.</a:t>
            </a:r>
          </a:p>
          <a:p>
            <a:pPr marL="454025" indent="0" eaLnBrk="1" fontAlgn="auto" hangingPunct="1">
              <a:spcAft>
                <a:spcPts val="0"/>
              </a:spcAft>
              <a:buFont typeface="Arial" pitchFamily="34" charset="0"/>
              <a:buNone/>
              <a:defRPr/>
            </a:pPr>
            <a:r>
              <a:rPr lang="en-US" dirty="0">
                <a:ea typeface="ＭＳ Ｐゴシック" pitchFamily="34" charset="-128"/>
                <a:cs typeface="Calibri"/>
              </a:rPr>
              <a:t>Assistant-In, Extension Scientist, Department of Entomology and Nematology, University of Florida </a:t>
            </a:r>
          </a:p>
          <a:p>
            <a:pPr marL="0" indent="0" eaLnBrk="1" fontAlgn="auto" hangingPunct="1">
              <a:spcAft>
                <a:spcPts val="0"/>
              </a:spcAft>
              <a:buFont typeface="Arial" pitchFamily="34" charset="0"/>
              <a:buNone/>
              <a:defRPr/>
            </a:pPr>
            <a:endParaRPr lang="en-US" dirty="0"/>
          </a:p>
        </p:txBody>
      </p:sp>
      <p:sp>
        <p:nvSpPr>
          <p:cNvPr id="27652" name="Content Placeholder 2"/>
          <p:cNvSpPr txBox="1">
            <a:spLocks/>
          </p:cNvSpPr>
          <p:nvPr/>
        </p:nvSpPr>
        <p:spPr bwMode="auto">
          <a:xfrm>
            <a:off x="609600" y="14176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spcBef>
                <a:spcPct val="20000"/>
              </a:spcBef>
              <a:buFont typeface="Arial" charset="0"/>
              <a:buNone/>
            </a:pPr>
            <a:endParaRPr lang="en-US" altLang="en-US" sz="3200">
              <a:latin typeface="Calibri" pitchFamily="34" charset="0"/>
            </a:endParaRPr>
          </a:p>
          <a:p>
            <a:pPr eaLnBrk="1" hangingPunct="1">
              <a:spcBef>
                <a:spcPct val="20000"/>
              </a:spcBef>
              <a:buFont typeface="Arial" charset="0"/>
              <a:buNone/>
            </a:pPr>
            <a:endParaRPr lang="en-US" altLang="en-US" sz="320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67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Reviewers</a:t>
            </a:r>
          </a:p>
        </p:txBody>
      </p:sp>
      <p:sp>
        <p:nvSpPr>
          <p:cNvPr id="2" name="Content Placeholder 1"/>
          <p:cNvSpPr>
            <a:spLocks noGrp="1"/>
          </p:cNvSpPr>
          <p:nvPr>
            <p:ph idx="1"/>
          </p:nvPr>
        </p:nvSpPr>
        <p:spPr>
          <a:xfrm>
            <a:off x="457200" y="1219200"/>
            <a:ext cx="8229600" cy="4906963"/>
          </a:xfrm>
        </p:spPr>
        <p:txBody>
          <a:bodyPr/>
          <a:lstStyle/>
          <a:p>
            <a:pPr marL="461963" indent="-461963" eaLnBrk="1" fontAlgn="auto" hangingPunct="1">
              <a:spcAft>
                <a:spcPts val="0"/>
              </a:spcAft>
              <a:buFontTx/>
              <a:buNone/>
              <a:defRPr/>
            </a:pPr>
            <a:r>
              <a:rPr lang="en-US" sz="2400" dirty="0">
                <a:cs typeface="Calibri"/>
              </a:rPr>
              <a:t>Andrew Derksen</a:t>
            </a:r>
            <a:r>
              <a:rPr lang="en-US" sz="2400" dirty="0">
                <a:ea typeface="ＭＳ Ｐゴシック" pitchFamily="34" charset="-128"/>
                <a:cs typeface="Calibri"/>
              </a:rPr>
              <a:t>, M.S.</a:t>
            </a:r>
          </a:p>
          <a:p>
            <a:pPr marL="461963" indent="-461963" eaLnBrk="1" fontAlgn="auto" hangingPunct="1">
              <a:spcAft>
                <a:spcPts val="0"/>
              </a:spcAft>
              <a:buFont typeface="Arial" pitchFamily="34" charset="0"/>
              <a:buNone/>
              <a:defRPr/>
            </a:pPr>
            <a:r>
              <a:rPr lang="en-US" sz="2400" dirty="0">
                <a:cs typeface="Calibri"/>
              </a:rPr>
              <a:t>	Pest Survey </a:t>
            </a:r>
            <a:r>
              <a:rPr lang="en-US" sz="2400" dirty="0" smtClean="0">
                <a:cs typeface="Calibri"/>
              </a:rPr>
              <a:t>Scientist (CAPS), </a:t>
            </a:r>
            <a:r>
              <a:rPr lang="en-US" sz="2400" dirty="0">
                <a:cs typeface="Calibri"/>
              </a:rPr>
              <a:t>Florida Department of Agriculture and Consumer Services, Division of Plant Industry</a:t>
            </a:r>
          </a:p>
          <a:p>
            <a:pPr marL="458788" indent="-458788" eaLnBrk="1" fontAlgn="auto" hangingPunct="1">
              <a:spcAft>
                <a:spcPts val="0"/>
              </a:spcAft>
              <a:buFont typeface="Arial" charset="0"/>
              <a:buNone/>
              <a:defRPr/>
            </a:pPr>
            <a:r>
              <a:rPr lang="en-US" altLang="en-US" sz="2400" dirty="0">
                <a:ea typeface="Calibri" pitchFamily="34" charset="0"/>
                <a:cs typeface="Calibri" pitchFamily="34" charset="0"/>
              </a:rPr>
              <a:t>Leroy Whilby, DPM</a:t>
            </a:r>
          </a:p>
          <a:p>
            <a:pPr marL="458788" indent="-458788" eaLnBrk="1" fontAlgn="auto" hangingPunct="1">
              <a:spcAft>
                <a:spcPts val="0"/>
              </a:spcAft>
              <a:buFont typeface="Arial" charset="0"/>
              <a:buNone/>
              <a:defRPr/>
            </a:pPr>
            <a:r>
              <a:rPr lang="en-US" altLang="en-US" sz="2400" dirty="0">
                <a:ea typeface="Calibri" pitchFamily="34" charset="0"/>
                <a:cs typeface="Calibri" pitchFamily="34" charset="0"/>
              </a:rPr>
              <a:t>	State Survey Coordinator, Cooperative Agricultural Pest Survey Program</a:t>
            </a:r>
          </a:p>
          <a:p>
            <a:pPr marL="458788" indent="-458788" eaLnBrk="1" fontAlgn="auto" hangingPunct="1">
              <a:spcAft>
                <a:spcPts val="0"/>
              </a:spcAft>
              <a:buFontTx/>
              <a:buNone/>
              <a:defRPr/>
            </a:pPr>
            <a:r>
              <a:rPr lang="en-US" sz="2400" dirty="0">
                <a:cs typeface="Calibri"/>
              </a:rPr>
              <a:t>Julieta Brambila, M.S.</a:t>
            </a:r>
          </a:p>
          <a:p>
            <a:pPr marL="458788" indent="0" eaLnBrk="1" fontAlgn="auto" hangingPunct="1">
              <a:spcAft>
                <a:spcPts val="0"/>
              </a:spcAft>
              <a:buFontTx/>
              <a:buNone/>
              <a:defRPr/>
            </a:pPr>
            <a:r>
              <a:rPr lang="en-US" sz="2400" dirty="0">
                <a:cs typeface="Calibri"/>
              </a:rPr>
              <a:t>USDA, Animal and Plant Health Inspection Service, Plant Protection and Quarantine.</a:t>
            </a:r>
          </a:p>
          <a:p>
            <a:pPr marL="458788" indent="-458788" eaLnBrk="1" fontAlgn="auto" hangingPunct="1">
              <a:spcAft>
                <a:spcPts val="0"/>
              </a:spcAft>
              <a:buFontTx/>
              <a:buNone/>
              <a:defRPr/>
            </a:pPr>
            <a:r>
              <a:rPr lang="en-US" sz="2400" dirty="0">
                <a:cs typeface="Calibri"/>
              </a:rPr>
              <a:t>James E. Hayden, Ph.D.</a:t>
            </a:r>
          </a:p>
          <a:p>
            <a:pPr marL="458788" indent="0" eaLnBrk="1" fontAlgn="auto" hangingPunct="1">
              <a:spcAft>
                <a:spcPts val="0"/>
              </a:spcAft>
              <a:buFontTx/>
              <a:buNone/>
              <a:defRPr/>
            </a:pPr>
            <a:r>
              <a:rPr lang="en-US" sz="2400" dirty="0">
                <a:cs typeface="Calibri"/>
              </a:rPr>
              <a:t>Florida Department of Agriculture and Consumer Services, Division of Plant Industry.</a:t>
            </a:r>
            <a:endParaRPr lang="en-US" sz="2400" dirty="0"/>
          </a:p>
          <a:p>
            <a:pPr marL="0" indent="0" eaLnBrk="1" fontAlgn="auto" hangingPunct="1">
              <a:spcAft>
                <a:spcPts val="0"/>
              </a:spcAft>
              <a:buFont typeface="Arial" pitchFamily="34" charset="0"/>
              <a:buNone/>
              <a:defRPr/>
            </a:pPr>
            <a:endParaRPr lang="en-US" sz="2400" dirty="0"/>
          </a:p>
        </p:txBody>
      </p:sp>
      <p:sp>
        <p:nvSpPr>
          <p:cNvPr id="28677" name="Content Placeholder 2"/>
          <p:cNvSpPr txBox="1">
            <a:spLocks/>
          </p:cNvSpPr>
          <p:nvPr/>
        </p:nvSpPr>
        <p:spPr bwMode="auto">
          <a:xfrm>
            <a:off x="609600" y="914400"/>
            <a:ext cx="8229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1600">
                <a:solidFill>
                  <a:schemeClr val="tx1"/>
                </a:solidFill>
                <a:latin typeface="Arial" charset="0"/>
                <a:ea typeface="ＭＳ Ｐゴシック" pitchFamily="34" charset="-128"/>
              </a:defRPr>
            </a:lvl1pPr>
            <a:lvl2pPr marL="742950" indent="-285750" defTabSz="457200" eaLnBrk="0" hangingPunct="0">
              <a:defRPr sz="1600">
                <a:solidFill>
                  <a:schemeClr val="tx1"/>
                </a:solidFill>
                <a:latin typeface="Arial" charset="0"/>
                <a:ea typeface="ＭＳ Ｐゴシック" pitchFamily="34" charset="-128"/>
              </a:defRPr>
            </a:lvl2pPr>
            <a:lvl3pPr marL="1143000" indent="-228600" defTabSz="457200" eaLnBrk="0" hangingPunct="0">
              <a:defRPr sz="1600">
                <a:solidFill>
                  <a:schemeClr val="tx1"/>
                </a:solidFill>
                <a:latin typeface="Arial" charset="0"/>
                <a:ea typeface="ＭＳ Ｐゴシック" pitchFamily="34" charset="-128"/>
              </a:defRPr>
            </a:lvl3pPr>
            <a:lvl4pPr marL="1600200" indent="-228600" defTabSz="457200" eaLnBrk="0" hangingPunct="0">
              <a:defRPr sz="1600">
                <a:solidFill>
                  <a:schemeClr val="tx1"/>
                </a:solidFill>
                <a:latin typeface="Arial" charset="0"/>
                <a:ea typeface="ＭＳ Ｐゴシック" pitchFamily="34" charset="-128"/>
              </a:defRPr>
            </a:lvl4pPr>
            <a:lvl5pPr marL="2057400" indent="-228600" defTabSz="457200" eaLnBrk="0" hangingPunct="0">
              <a:defRPr sz="16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spcBef>
                <a:spcPct val="20000"/>
              </a:spcBef>
            </a:pPr>
            <a:endParaRPr lang="en-US" altLang="en-US" sz="280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Collaborating Agencies </a:t>
            </a:r>
          </a:p>
        </p:txBody>
      </p:sp>
      <p:sp>
        <p:nvSpPr>
          <p:cNvPr id="4" name="TextBox 3"/>
          <p:cNvSpPr txBox="1"/>
          <p:nvPr/>
        </p:nvSpPr>
        <p:spPr>
          <a:xfrm>
            <a:off x="280988" y="1066800"/>
            <a:ext cx="8620125" cy="4632325"/>
          </a:xfrm>
          <a:prstGeom prst="rect">
            <a:avLst/>
          </a:prstGeom>
          <a:noFill/>
        </p:spPr>
        <p:txBody>
          <a:bodyPr>
            <a:spAutoFit/>
          </a:bodyPr>
          <a:lstStyle/>
          <a:p>
            <a:pPr marL="285750" indent="-285750">
              <a:spcAft>
                <a:spcPts val="300"/>
              </a:spcAft>
              <a:buFont typeface="Arial" panose="020B0604020202020204" pitchFamily="34" charset="0"/>
              <a:buChar char="•"/>
              <a:defRPr/>
            </a:pPr>
            <a:r>
              <a:rPr lang="en-US" sz="2800" dirty="0">
                <a:latin typeface="+mn-lt"/>
              </a:rPr>
              <a:t>U.S. Department of Agriculture Animal and Plant Health Inspection Service (USDA-APHIS)</a:t>
            </a:r>
          </a:p>
          <a:p>
            <a:pPr marL="285750" indent="-285750">
              <a:spcAft>
                <a:spcPts val="300"/>
              </a:spcAft>
              <a:buFont typeface="Arial" panose="020B0604020202020204" pitchFamily="34" charset="0"/>
              <a:buChar char="•"/>
              <a:defRPr/>
            </a:pPr>
            <a:r>
              <a:rPr lang="en-US" sz="2800" dirty="0">
                <a:latin typeface="+mn-lt"/>
              </a:rPr>
              <a:t>Cooperative Agricultural Pest Survey Program (CAPS)</a:t>
            </a:r>
          </a:p>
          <a:p>
            <a:pPr marL="285750" indent="-285750">
              <a:spcAft>
                <a:spcPts val="300"/>
              </a:spcAft>
              <a:buFont typeface="Arial" panose="020B0604020202020204" pitchFamily="34" charset="0"/>
              <a:buChar char="•"/>
              <a:defRPr/>
            </a:pPr>
            <a:r>
              <a:rPr lang="en-US" sz="2800" dirty="0">
                <a:latin typeface="+mn-lt"/>
              </a:rPr>
              <a:t>Florida Department of Agriculture and Consumer Services (FDACS)</a:t>
            </a:r>
          </a:p>
          <a:p>
            <a:pPr marL="285750" indent="-285750">
              <a:spcAft>
                <a:spcPts val="300"/>
              </a:spcAft>
              <a:buFont typeface="Arial" panose="020B0604020202020204" pitchFamily="34" charset="0"/>
              <a:buChar char="•"/>
              <a:defRPr/>
            </a:pPr>
            <a:r>
              <a:rPr lang="en-US" sz="2800" dirty="0">
                <a:latin typeface="+mn-lt"/>
              </a:rPr>
              <a:t>National Plant Diagnostic Network (NPDN)</a:t>
            </a:r>
          </a:p>
          <a:p>
            <a:pPr marL="285750" indent="-285750">
              <a:spcAft>
                <a:spcPts val="300"/>
              </a:spcAft>
              <a:buFont typeface="Arial" panose="020B0604020202020204" pitchFamily="34" charset="0"/>
              <a:buChar char="•"/>
              <a:defRPr/>
            </a:pPr>
            <a:r>
              <a:rPr lang="en-US" sz="2800" dirty="0">
                <a:latin typeface="+mn-lt"/>
              </a:rPr>
              <a:t>Sentinel Plant Network (SPN)</a:t>
            </a:r>
          </a:p>
          <a:p>
            <a:pPr marL="285750" indent="-285750">
              <a:spcAft>
                <a:spcPts val="300"/>
              </a:spcAft>
              <a:buFont typeface="Arial" panose="020B0604020202020204" pitchFamily="34" charset="0"/>
              <a:buChar char="•"/>
              <a:defRPr/>
            </a:pPr>
            <a:r>
              <a:rPr lang="en-US" sz="2800" dirty="0">
                <a:latin typeface="+mn-lt"/>
              </a:rPr>
              <a:t>Protect U.S.</a:t>
            </a:r>
          </a:p>
          <a:p>
            <a:pPr marL="285750" indent="-285750">
              <a:spcAft>
                <a:spcPts val="300"/>
              </a:spcAft>
              <a:buFont typeface="Arial" panose="020B0604020202020204" pitchFamily="34" charset="0"/>
              <a:buChar char="•"/>
              <a:defRPr/>
            </a:pPr>
            <a:r>
              <a:rPr lang="en-US" sz="2800" dirty="0">
                <a:latin typeface="+mn-lt"/>
              </a:rPr>
              <a:t>University of Florida Institute of Food and Agricultural Sciences (UF-IFAS)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nvSpPr>
        <p:spPr bwMode="auto">
          <a:xfrm>
            <a:off x="457200" y="5032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eaLnBrk="1" hangingPunct="1"/>
            <a:r>
              <a:rPr lang="en-US" altLang="en-US" sz="4400">
                <a:latin typeface="Calibri" pitchFamily="34" charset="0"/>
              </a:rPr>
              <a:t>Educational Disclaimer and Citation</a:t>
            </a:r>
          </a:p>
        </p:txBody>
      </p:sp>
      <p:sp>
        <p:nvSpPr>
          <p:cNvPr id="30723" name="Content Placeholder 5"/>
          <p:cNvSpPr>
            <a:spLocks noGrp="1"/>
          </p:cNvSpPr>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spcBef>
                <a:spcPct val="20000"/>
              </a:spcBef>
              <a:buFont typeface="Arial" charset="0"/>
              <a:buChar char="•"/>
            </a:pPr>
            <a:r>
              <a:rPr lang="en-US" altLang="en-US" sz="2800">
                <a:latin typeface="Calibri" pitchFamily="34" charset="0"/>
              </a:rPr>
              <a:t>This presentation can be used for educational purposes for NON-PROFIT workshops, trainings, etc.</a:t>
            </a:r>
          </a:p>
          <a:p>
            <a:pPr eaLnBrk="1" hangingPunct="1">
              <a:spcBef>
                <a:spcPct val="20000"/>
              </a:spcBef>
              <a:buFont typeface="Arial" charset="0"/>
              <a:buChar char="•"/>
            </a:pPr>
            <a:endParaRPr lang="en-US" altLang="en-US" sz="2800">
              <a:latin typeface="Calibri" pitchFamily="34" charset="0"/>
            </a:endParaRPr>
          </a:p>
          <a:p>
            <a:pPr eaLnBrk="1" hangingPunct="1">
              <a:spcBef>
                <a:spcPct val="20000"/>
              </a:spcBef>
              <a:buFont typeface="Arial" charset="0"/>
              <a:buChar char="•"/>
            </a:pPr>
            <a:r>
              <a:rPr lang="en-US" altLang="en-US" sz="2800">
                <a:latin typeface="Calibri" pitchFamily="34" charset="0"/>
              </a:rPr>
              <a:t>Citation:</a:t>
            </a:r>
          </a:p>
          <a:p>
            <a:pPr lvl="1" eaLnBrk="1" hangingPunct="1">
              <a:spcBef>
                <a:spcPct val="20000"/>
              </a:spcBef>
              <a:buFont typeface="Arial" charset="0"/>
              <a:buChar char="–"/>
            </a:pPr>
            <a:r>
              <a:rPr lang="en-US" altLang="en-US" sz="2800">
                <a:latin typeface="Calibri" pitchFamily="34" charset="0"/>
              </a:rPr>
              <a:t>Sharma, S., Ph.D., 2014. </a:t>
            </a:r>
            <a:r>
              <a:rPr lang="en-US" altLang="en-US" sz="2800">
                <a:solidFill>
                  <a:srgbClr val="000000"/>
                </a:solidFill>
                <a:latin typeface="Calibri" pitchFamily="34" charset="0"/>
              </a:rPr>
              <a:t>The rice-cotton cutworm, </a:t>
            </a:r>
            <a:br>
              <a:rPr lang="en-US" altLang="en-US" sz="2800">
                <a:solidFill>
                  <a:srgbClr val="000000"/>
                </a:solidFill>
                <a:latin typeface="Calibri" pitchFamily="34" charset="0"/>
              </a:rPr>
            </a:br>
            <a:r>
              <a:rPr lang="en-US" altLang="en-US" sz="2800" i="1">
                <a:solidFill>
                  <a:srgbClr val="000000"/>
                </a:solidFill>
                <a:latin typeface="Calibri" pitchFamily="34" charset="0"/>
              </a:rPr>
              <a:t>Spodoptera litura</a:t>
            </a:r>
            <a:r>
              <a:rPr lang="en-US" altLang="en-US" sz="2800">
                <a:latin typeface="Calibri" pitchFamily="34" charset="0"/>
              </a:rPr>
              <a:t>, June 2014.</a:t>
            </a:r>
          </a:p>
          <a:p>
            <a:pPr lvl="1" eaLnBrk="1" hangingPunct="1">
              <a:spcBef>
                <a:spcPct val="20000"/>
              </a:spcBef>
              <a:buFont typeface="Arial" charset="0"/>
              <a:buNone/>
            </a:pPr>
            <a:endParaRPr lang="en-US" altLang="en-US" sz="2800">
              <a:latin typeface="Calibri" pitchFamily="34" charset="0"/>
            </a:endParaRPr>
          </a:p>
          <a:p>
            <a:pPr eaLnBrk="1" hangingPunct="1">
              <a:spcBef>
                <a:spcPct val="20000"/>
              </a:spcBef>
              <a:buFont typeface="Arial" charset="0"/>
              <a:buNone/>
            </a:pPr>
            <a:endParaRPr lang="en-US" altLang="en-US" sz="320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274638"/>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References</a:t>
            </a:r>
          </a:p>
        </p:txBody>
      </p:sp>
      <p:sp>
        <p:nvSpPr>
          <p:cNvPr id="31747" name="Content Placeholder 2"/>
          <p:cNvSpPr>
            <a:spLocks noGrp="1"/>
          </p:cNvSpPr>
          <p:nvPr>
            <p:ph idx="1"/>
          </p:nvPr>
        </p:nvSpPr>
        <p:spPr bwMode="auto">
          <a:xfrm>
            <a:off x="457200" y="1143000"/>
            <a:ext cx="82296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800" smtClean="0">
                <a:cs typeface="Times New Roman" pitchFamily="18" charset="0"/>
              </a:rPr>
              <a:t>CABI/EPPO. </a:t>
            </a:r>
            <a:r>
              <a:rPr lang="en-US" altLang="en-US" sz="1800" i="1" smtClean="0">
                <a:cs typeface="Times New Roman" pitchFamily="18" charset="0"/>
              </a:rPr>
              <a:t>Spodoptera littoralis </a:t>
            </a:r>
            <a:r>
              <a:rPr lang="en-US" altLang="en-US" sz="1800" smtClean="0">
                <a:cs typeface="Times New Roman" pitchFamily="18" charset="0"/>
              </a:rPr>
              <a:t>and</a:t>
            </a:r>
            <a:r>
              <a:rPr lang="en-US" altLang="en-US" sz="1800" i="1" smtClean="0">
                <a:cs typeface="Times New Roman" pitchFamily="18" charset="0"/>
              </a:rPr>
              <a:t> Spodoptera litura</a:t>
            </a:r>
            <a:r>
              <a:rPr lang="en-US" altLang="en-US" sz="1800" smtClean="0">
                <a:cs typeface="Times New Roman" pitchFamily="18" charset="0"/>
              </a:rPr>
              <a:t>. </a:t>
            </a:r>
            <a:r>
              <a:rPr lang="en-US" altLang="en-US" sz="1800" i="1" smtClean="0">
                <a:cs typeface="Times New Roman" pitchFamily="18" charset="0"/>
              </a:rPr>
              <a:t>Data Sheets on Quarantine Pests</a:t>
            </a:r>
            <a:r>
              <a:rPr lang="en-US" altLang="en-US" sz="1800" smtClean="0">
                <a:cs typeface="Times New Roman" pitchFamily="18" charset="0"/>
              </a:rPr>
              <a:t>. Prepared by CABI and EPPO for the EU. Accessed: 13th April, 2007.</a:t>
            </a:r>
          </a:p>
          <a:p>
            <a:pPr lvl="1" eaLnBrk="1" hangingPunct="1"/>
            <a:r>
              <a:rPr lang="en-US" altLang="en-US" sz="1600" smtClean="0">
                <a:cs typeface="Times New Roman" pitchFamily="18" charset="0"/>
              </a:rPr>
              <a:t>http://www.eppo.org/QUARANTINE/insects/Spodoptera_litura/PRODLI_ds.pdf</a:t>
            </a:r>
          </a:p>
          <a:p>
            <a:pPr>
              <a:spcBef>
                <a:spcPct val="30000"/>
              </a:spcBef>
            </a:pPr>
            <a:r>
              <a:rPr lang="en-US" altLang="en-US" sz="1800" smtClean="0"/>
              <a:t>Capinera, J. L. 1999. </a:t>
            </a:r>
            <a:r>
              <a:rPr lang="en-US" altLang="en-US" sz="1800" i="1" smtClean="0"/>
              <a:t>Spodoptera eridania </a:t>
            </a:r>
            <a:r>
              <a:rPr lang="en-US" altLang="en-US" sz="1800" smtClean="0"/>
              <a:t>(Stoll). Featured Creature Article. University of Florida. Accessed on 15 April, 2014.</a:t>
            </a:r>
          </a:p>
          <a:p>
            <a:pPr lvl="1">
              <a:spcBef>
                <a:spcPct val="30000"/>
              </a:spcBef>
            </a:pPr>
            <a:r>
              <a:rPr lang="en-US" altLang="en-US" sz="1600" smtClean="0"/>
              <a:t>http://entnemdept.ifas.ufl.edu/creatures/veg/leaf/southern_armyworm.htm</a:t>
            </a:r>
          </a:p>
          <a:p>
            <a:pPr>
              <a:spcBef>
                <a:spcPct val="30000"/>
              </a:spcBef>
            </a:pPr>
            <a:r>
              <a:rPr lang="en-US" altLang="en-US" sz="1800" smtClean="0"/>
              <a:t>Capinera, J. L. 1999. </a:t>
            </a:r>
            <a:r>
              <a:rPr lang="en-US" altLang="en-US" sz="1800" i="1" smtClean="0"/>
              <a:t>Spodoptera exigua </a:t>
            </a:r>
            <a:r>
              <a:rPr lang="en-US" altLang="en-US" sz="1800" smtClean="0"/>
              <a:t>(Hubner). Featured Creature Article. University of Florida. Accessed on 15 April, 2014.  </a:t>
            </a:r>
          </a:p>
          <a:p>
            <a:pPr lvl="1">
              <a:spcBef>
                <a:spcPct val="30000"/>
              </a:spcBef>
            </a:pPr>
            <a:r>
              <a:rPr lang="en-US" altLang="en-US" sz="1600" smtClean="0"/>
              <a:t>http://entnemdept.ifas.ufl.edu/creatures/veg/leaf/beet_armyworm.htm</a:t>
            </a:r>
          </a:p>
          <a:p>
            <a:pPr>
              <a:spcBef>
                <a:spcPct val="30000"/>
              </a:spcBef>
            </a:pPr>
            <a:r>
              <a:rPr lang="en-US" altLang="en-US" sz="1800" smtClean="0"/>
              <a:t>Capinera, J. L. 1999. </a:t>
            </a:r>
            <a:r>
              <a:rPr lang="en-US" altLang="en-US" sz="1800" i="1" smtClean="0"/>
              <a:t>Spodoptera ornithogalli </a:t>
            </a:r>
            <a:r>
              <a:rPr lang="en-US" altLang="en-US" sz="1800" smtClean="0"/>
              <a:t>(Guenee). Featured Creature Article. University of Florida. Assessed on 6 June, 2014.</a:t>
            </a:r>
          </a:p>
          <a:p>
            <a:pPr lvl="1">
              <a:spcBef>
                <a:spcPct val="30000"/>
              </a:spcBef>
            </a:pPr>
            <a:r>
              <a:rPr lang="en-US" altLang="en-US" sz="1600" smtClean="0"/>
              <a:t>http://entnemdept.ifas.ufl.edu/creatures/veg/leaf/yellowstriped_armyworm.htm</a:t>
            </a:r>
          </a:p>
          <a:p>
            <a:pPr eaLnBrk="1" hangingPunct="1"/>
            <a:r>
              <a:rPr lang="en-US" altLang="en-US" sz="1800" smtClean="0">
                <a:cs typeface="Times New Roman" pitchFamily="18" charset="0"/>
              </a:rPr>
              <a:t>Ellis, S. E. 2004. New Pest Response Guidelines: </a:t>
            </a:r>
            <a:r>
              <a:rPr lang="en-US" altLang="en-US" sz="1800" i="1" smtClean="0">
                <a:cs typeface="Times New Roman" pitchFamily="18" charset="0"/>
              </a:rPr>
              <a:t>Spodoptera</a:t>
            </a:r>
            <a:r>
              <a:rPr lang="en-US" altLang="en-US" sz="1800" smtClean="0">
                <a:cs typeface="Times New Roman" pitchFamily="18" charset="0"/>
              </a:rPr>
              <a:t>. USDA/APHIS/PPQ/PDMP. Accessed on 02/27/2014</a:t>
            </a:r>
          </a:p>
          <a:p>
            <a:pPr lvl="1" eaLnBrk="1" hangingPunct="1"/>
            <a:r>
              <a:rPr lang="en-US" altLang="en-US" sz="1600" smtClean="0">
                <a:cs typeface="Times New Roman" pitchFamily="18" charset="0"/>
              </a:rPr>
              <a:t>http://www.phytosanitary.info/sites/phytosanitary.info/files/New_Pest_Response_Guidelines_Spodoptera.pdf</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0" y="381000"/>
            <a:ext cx="91440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The rice-cotton cutworm</a:t>
            </a:r>
          </a:p>
        </p:txBody>
      </p:sp>
      <p:sp>
        <p:nvSpPr>
          <p:cNvPr id="14339" name="Rectangle 3"/>
          <p:cNvSpPr>
            <a:spLocks noGrp="1" noChangeArrowheads="1"/>
          </p:cNvSpPr>
          <p:nvPr>
            <p:ph idx="1"/>
          </p:nvPr>
        </p:nvSpPr>
        <p:spPr bwMode="auto">
          <a:xfrm>
            <a:off x="457200" y="1371600"/>
            <a:ext cx="41529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ea typeface="ＭＳ Ｐゴシック" pitchFamily="34" charset="-128"/>
              </a:rPr>
              <a:t>Generalist plant-feeding</a:t>
            </a:r>
            <a:br>
              <a:rPr lang="en-US" altLang="en-US" sz="2800" smtClean="0">
                <a:ea typeface="ＭＳ Ｐゴシック" pitchFamily="34" charset="-128"/>
              </a:rPr>
            </a:br>
            <a:r>
              <a:rPr lang="en-US" altLang="en-US" sz="2800" smtClean="0">
                <a:ea typeface="ＭＳ Ｐゴシック" pitchFamily="34" charset="-128"/>
              </a:rPr>
              <a:t>moth.</a:t>
            </a:r>
          </a:p>
          <a:p>
            <a:pPr eaLnBrk="1" hangingPunct="1"/>
            <a:r>
              <a:rPr lang="en-US" altLang="en-US" sz="2800" smtClean="0">
                <a:ea typeface="ＭＳ Ｐゴシック" pitchFamily="34" charset="-128"/>
              </a:rPr>
              <a:t>Not yet established in </a:t>
            </a:r>
            <a:br>
              <a:rPr lang="en-US" altLang="en-US" sz="2800" smtClean="0">
                <a:ea typeface="ＭＳ Ｐゴシック" pitchFamily="34" charset="-128"/>
              </a:rPr>
            </a:br>
            <a:r>
              <a:rPr lang="en-US" altLang="en-US" sz="2800" smtClean="0">
                <a:ea typeface="ＭＳ Ｐゴシック" pitchFamily="34" charset="-128"/>
              </a:rPr>
              <a:t>the U.S.</a:t>
            </a:r>
          </a:p>
          <a:p>
            <a:pPr eaLnBrk="1" hangingPunct="1"/>
            <a:r>
              <a:rPr lang="en-US" altLang="en-US" sz="2800" smtClean="0">
                <a:ea typeface="ＭＳ Ｐゴシック" pitchFamily="34" charset="-128"/>
              </a:rPr>
              <a:t>Potentially high economic impact.</a:t>
            </a:r>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l="5412" t="12276" r="4411" b="6532"/>
          <a:stretch>
            <a:fillRect/>
          </a:stretch>
        </p:blipFill>
        <p:spPr bwMode="auto">
          <a:xfrm>
            <a:off x="4724400" y="1371600"/>
            <a:ext cx="4114800" cy="2660650"/>
          </a:xfrm>
          <a:prstGeom prst="roundRect">
            <a:avLst/>
          </a:prstGeom>
          <a:noFill/>
          <a:ln w="381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1" name="TextBox 2"/>
          <p:cNvSpPr txBox="1">
            <a:spLocks noChangeArrowheads="1"/>
          </p:cNvSpPr>
          <p:nvPr/>
        </p:nvSpPr>
        <p:spPr bwMode="auto">
          <a:xfrm>
            <a:off x="152400" y="5943600"/>
            <a:ext cx="8915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sz="1000">
                <a:latin typeface="Calibri" pitchFamily="34" charset="0"/>
              </a:rPr>
              <a:t>Photo: M. Shepard, G. R.Carner, and P.A.C. Ooi, Insects &amp; their Natural Enemies Associated with Vegetables &amp; Soybean in Southeast Asia, Bugwood.org, #5368051</a:t>
            </a:r>
          </a:p>
        </p:txBody>
      </p:sp>
      <p:sp>
        <p:nvSpPr>
          <p:cNvPr id="14342" name="Rectangle 3"/>
          <p:cNvSpPr txBox="1">
            <a:spLocks noChangeArrowheads="1"/>
          </p:cNvSpPr>
          <p:nvPr/>
        </p:nvSpPr>
        <p:spPr bwMode="auto">
          <a:xfrm>
            <a:off x="457200" y="4191000"/>
            <a:ext cx="8382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spcBef>
                <a:spcPct val="20000"/>
              </a:spcBef>
              <a:buFont typeface="Arial" charset="0"/>
              <a:buChar char="•"/>
            </a:pPr>
            <a:r>
              <a:rPr lang="en-US" altLang="en-US" sz="2800">
                <a:latin typeface="Calibri" pitchFamily="34" charset="0"/>
              </a:rPr>
              <a:t>Also known as: tobacco cutworm, cotton leafworm, cluster caterpillar, oriental leafworm moth and tropical armyworm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57200" y="274638"/>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References</a:t>
            </a:r>
          </a:p>
        </p:txBody>
      </p:sp>
      <p:sp>
        <p:nvSpPr>
          <p:cNvPr id="43010" name="Content Placeholder 2"/>
          <p:cNvSpPr>
            <a:spLocks noGrp="1"/>
          </p:cNvSpPr>
          <p:nvPr>
            <p:ph idx="1"/>
          </p:nvPr>
        </p:nvSpPr>
        <p:spPr>
          <a:xfrm>
            <a:off x="457200" y="1143000"/>
            <a:ext cx="8229600" cy="4525963"/>
          </a:xfrm>
        </p:spPr>
        <p:txBody>
          <a:bodyPr>
            <a:normAutofit fontScale="92500" lnSpcReduction="10000"/>
          </a:bodyPr>
          <a:lstStyle/>
          <a:p>
            <a:pPr>
              <a:spcBef>
                <a:spcPct val="30000"/>
              </a:spcBef>
              <a:buFont typeface="Arial" pitchFamily="34" charset="0"/>
              <a:buChar char="•"/>
              <a:defRPr/>
            </a:pPr>
            <a:r>
              <a:rPr lang="en-US" sz="1800" dirty="0"/>
              <a:t>EPPO. Data Sheets on Quarantine Pests - </a:t>
            </a:r>
            <a:r>
              <a:rPr lang="en-US" sz="1800" i="1" dirty="0"/>
              <a:t>Spodoptera littoralis </a:t>
            </a:r>
            <a:r>
              <a:rPr lang="en-US" sz="1800" dirty="0"/>
              <a:t>and </a:t>
            </a:r>
            <a:r>
              <a:rPr lang="en-US" sz="1800" i="1" dirty="0"/>
              <a:t>Spodoptera litura .  </a:t>
            </a:r>
            <a:r>
              <a:rPr lang="en-US" sz="1800" dirty="0"/>
              <a:t>Accessed 6/8/2014 – </a:t>
            </a:r>
          </a:p>
          <a:p>
            <a:pPr lvl="1">
              <a:spcBef>
                <a:spcPct val="30000"/>
              </a:spcBef>
              <a:buFont typeface="Arial" pitchFamily="34" charset="0"/>
              <a:buChar char="–"/>
              <a:defRPr/>
            </a:pPr>
            <a:r>
              <a:rPr lang="en-US" sz="1600" dirty="0"/>
              <a:t>http://www.eppo.int/QUARANTINE/insects/Spodoptera_litura/PRODLI_ds.pdf?utm_source=www.eppo.org&amp;utm_medium=int_redirect</a:t>
            </a:r>
          </a:p>
          <a:p>
            <a:pPr eaLnBrk="1" fontAlgn="auto" hangingPunct="1">
              <a:spcAft>
                <a:spcPts val="0"/>
              </a:spcAft>
              <a:buFont typeface="Arial" pitchFamily="34" charset="0"/>
              <a:buChar char="•"/>
              <a:defRPr/>
            </a:pPr>
            <a:r>
              <a:rPr lang="en-US" sz="1800" dirty="0" smtClean="0"/>
              <a:t>NAPIS </a:t>
            </a:r>
            <a:r>
              <a:rPr lang="en-US" sz="1800" dirty="0"/>
              <a:t>Pest Tracker – </a:t>
            </a:r>
            <a:r>
              <a:rPr lang="en-US" sz="1800" i="1" dirty="0"/>
              <a:t>Spodoptera litura</a:t>
            </a:r>
            <a:r>
              <a:rPr lang="en-US" sz="1800" dirty="0"/>
              <a:t>.  Accessed 5/1/2014- </a:t>
            </a:r>
          </a:p>
          <a:p>
            <a:pPr lvl="1" eaLnBrk="1" fontAlgn="auto" hangingPunct="1">
              <a:spcAft>
                <a:spcPts val="0"/>
              </a:spcAft>
              <a:buFont typeface="Arial" pitchFamily="34" charset="0"/>
              <a:buChar char="–"/>
              <a:defRPr/>
            </a:pPr>
            <a:r>
              <a:rPr lang="en-US" sz="1600" dirty="0"/>
              <a:t>http://pest.ceris.purdue.edu/map.php?code=ITBCFMA#</a:t>
            </a:r>
          </a:p>
          <a:p>
            <a:pPr eaLnBrk="1" fontAlgn="auto" hangingPunct="1">
              <a:spcAft>
                <a:spcPts val="0"/>
              </a:spcAft>
              <a:buFont typeface="Arial" pitchFamily="34" charset="0"/>
              <a:buChar char="•"/>
              <a:defRPr/>
            </a:pPr>
            <a:r>
              <a:rPr lang="en-US" sz="1800" dirty="0" smtClean="0">
                <a:cs typeface="Times New Roman" panose="02020603050405020304" pitchFamily="18" charset="0"/>
              </a:rPr>
              <a:t>Schreiner</a:t>
            </a:r>
            <a:r>
              <a:rPr lang="en-US" sz="1800" dirty="0">
                <a:cs typeface="Times New Roman" panose="02020603050405020304" pitchFamily="18" charset="0"/>
              </a:rPr>
              <a:t>, I. 2000. Cluster Caterpillar (</a:t>
            </a:r>
            <a:r>
              <a:rPr lang="en-US" sz="1800" i="1" dirty="0">
                <a:cs typeface="Times New Roman" panose="02020603050405020304" pitchFamily="18" charset="0"/>
              </a:rPr>
              <a:t>Spotoptera litura </a:t>
            </a:r>
            <a:r>
              <a:rPr lang="en-US" sz="1800" dirty="0">
                <a:cs typeface="Times New Roman" panose="02020603050405020304" pitchFamily="18" charset="0"/>
              </a:rPr>
              <a:t>[Fabricus]). Agricultural Pests of the Pacific.  Accessed on 02/26/2014. </a:t>
            </a:r>
          </a:p>
          <a:p>
            <a:pPr lvl="1" eaLnBrk="1" fontAlgn="auto" hangingPunct="1">
              <a:spcAft>
                <a:spcPts val="0"/>
              </a:spcAft>
              <a:buFont typeface="Arial" pitchFamily="34" charset="0"/>
              <a:buChar char="–"/>
              <a:defRPr/>
            </a:pPr>
            <a:r>
              <a:rPr lang="en-US" sz="1600" dirty="0">
                <a:cs typeface="Times New Roman" panose="02020603050405020304" pitchFamily="18" charset="0"/>
              </a:rPr>
              <a:t>http://www.ctahr.hawaii.edu/adap/Publications/ADAP_pubs/2000-3.pdf</a:t>
            </a:r>
          </a:p>
          <a:p>
            <a:pPr eaLnBrk="1" fontAlgn="auto" hangingPunct="1">
              <a:spcAft>
                <a:spcPts val="0"/>
              </a:spcAft>
              <a:buFont typeface="Arial" pitchFamily="34" charset="0"/>
              <a:buChar char="•"/>
              <a:defRPr/>
            </a:pPr>
            <a:r>
              <a:rPr lang="en-US" sz="1800" dirty="0" smtClean="0">
                <a:cs typeface="Times New Roman" panose="02020603050405020304" pitchFamily="18" charset="0"/>
              </a:rPr>
              <a:t>Venette</a:t>
            </a:r>
            <a:r>
              <a:rPr lang="en-US" sz="1800" dirty="0">
                <a:cs typeface="Times New Roman" panose="02020603050405020304" pitchFamily="18" charset="0"/>
              </a:rPr>
              <a:t>, R.C., E.E. Davis, J. Zaspel, H. Heisler, and M. Larson. 2003. Mini Risk Assessment: Rice cutworm, </a:t>
            </a:r>
            <a:r>
              <a:rPr lang="en-US" sz="1800" i="1" dirty="0">
                <a:cs typeface="Times New Roman" panose="02020603050405020304" pitchFamily="18" charset="0"/>
              </a:rPr>
              <a:t>Spodoptera litura</a:t>
            </a:r>
            <a:r>
              <a:rPr lang="en-US" sz="1800" dirty="0">
                <a:cs typeface="Times New Roman" panose="02020603050405020304" pitchFamily="18" charset="0"/>
              </a:rPr>
              <a:t> Fabricius (Lepidoptera: Noctuidae). Accessed on 02/27/2014. </a:t>
            </a:r>
          </a:p>
          <a:p>
            <a:pPr lvl="1" eaLnBrk="1" fontAlgn="auto" hangingPunct="1">
              <a:spcAft>
                <a:spcPts val="0"/>
              </a:spcAft>
              <a:buFont typeface="Arial" pitchFamily="34" charset="0"/>
              <a:buChar char="–"/>
              <a:defRPr/>
            </a:pPr>
            <a:r>
              <a:rPr lang="en-US" sz="1600" dirty="0">
                <a:cs typeface="Times New Roman" panose="02020603050405020304" pitchFamily="18" charset="0"/>
              </a:rPr>
              <a:t>http://</a:t>
            </a:r>
            <a:r>
              <a:rPr lang="en-US" sz="1600" dirty="0" smtClean="0">
                <a:cs typeface="Times New Roman" panose="02020603050405020304" pitchFamily="18" charset="0"/>
              </a:rPr>
              <a:t>www.aphis.usda.gov/plant_health/plant_pest_info/pest_detection/downloads/pra/sliturapra.pdf</a:t>
            </a:r>
            <a:endParaRPr lang="en-US" sz="1800" dirty="0" smtClean="0">
              <a:cs typeface="Times New Roman" panose="02020603050405020304" pitchFamily="18" charset="0"/>
            </a:endParaRPr>
          </a:p>
          <a:p>
            <a:pPr eaLnBrk="1" fontAlgn="auto" hangingPunct="1">
              <a:spcAft>
                <a:spcPts val="0"/>
              </a:spcAft>
              <a:buFont typeface="Arial" pitchFamily="34" charset="0"/>
              <a:buChar char="•"/>
              <a:defRPr/>
            </a:pPr>
            <a:r>
              <a:rPr lang="en-US" sz="1800" dirty="0" smtClean="0">
                <a:cs typeface="Times New Roman" panose="02020603050405020304" pitchFamily="18" charset="0"/>
              </a:rPr>
              <a:t>Weeks, J.A., Hodges, A.C., and N.C. Leppla. 2012. Citrus Pests: Cotton cutworm. Accessed on 02/27/2014</a:t>
            </a:r>
          </a:p>
          <a:p>
            <a:pPr lvl="1" eaLnBrk="1" fontAlgn="auto" hangingPunct="1">
              <a:spcAft>
                <a:spcPts val="0"/>
              </a:spcAft>
              <a:buFont typeface="Arial" pitchFamily="34" charset="0"/>
              <a:buChar char="–"/>
              <a:defRPr/>
            </a:pPr>
            <a:r>
              <a:rPr lang="en-US" sz="1600" dirty="0" smtClean="0">
                <a:cs typeface="Times New Roman" panose="02020603050405020304" pitchFamily="18" charset="0"/>
              </a:rPr>
              <a:t>http://idtools.org/id/citrus/pests/factsheet.php?name=Cotton+cutworm</a:t>
            </a:r>
            <a:endParaRPr lang="en-US" sz="1600" dirty="0" smtClean="0">
              <a:cs typeface="Times New Roman" panose="02020603050405020304" pitchFamily="18" charset="0"/>
              <a:hlinkClick r:id="rId3"/>
            </a:endParaRPr>
          </a:p>
          <a:p>
            <a:pPr marL="457200" lvl="1" indent="0" eaLnBrk="1" fontAlgn="auto" hangingPunct="1">
              <a:spcAft>
                <a:spcPts val="0"/>
              </a:spcAft>
              <a:buFont typeface="Arial" pitchFamily="34" charset="0"/>
              <a:buNone/>
              <a:defRPr/>
            </a:pPr>
            <a:endParaRPr lang="en-US" sz="1800" dirty="0" smtClean="0">
              <a:cs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Hosts include:</a:t>
            </a:r>
          </a:p>
        </p:txBody>
      </p:sp>
      <p:sp>
        <p:nvSpPr>
          <p:cNvPr id="15363" name="Content Placeholder 5"/>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Citrus</a:t>
            </a:r>
          </a:p>
          <a:p>
            <a:pPr eaLnBrk="1" hangingPunct="1"/>
            <a:r>
              <a:rPr lang="en-US" altLang="en-US" smtClean="0"/>
              <a:t>Soybeans</a:t>
            </a:r>
          </a:p>
          <a:p>
            <a:pPr eaLnBrk="1" hangingPunct="1"/>
            <a:r>
              <a:rPr lang="en-US" altLang="en-US" smtClean="0"/>
              <a:t>Potatoes</a:t>
            </a:r>
          </a:p>
          <a:p>
            <a:pPr eaLnBrk="1" hangingPunct="1"/>
            <a:r>
              <a:rPr lang="en-US" altLang="en-US" smtClean="0"/>
              <a:t>Sweet potatoes</a:t>
            </a:r>
          </a:p>
          <a:p>
            <a:pPr eaLnBrk="1" hangingPunct="1"/>
            <a:r>
              <a:rPr lang="en-US" altLang="en-US" smtClean="0"/>
              <a:t>Cauliflower</a:t>
            </a:r>
          </a:p>
          <a:p>
            <a:pPr eaLnBrk="1" hangingPunct="1"/>
            <a:r>
              <a:rPr lang="en-US" altLang="en-US" smtClean="0"/>
              <a:t>Strawberry</a:t>
            </a:r>
          </a:p>
          <a:p>
            <a:pPr eaLnBrk="1" hangingPunct="1"/>
            <a:r>
              <a:rPr lang="en-US" altLang="en-US" smtClean="0"/>
              <a:t>Sugarcane</a:t>
            </a:r>
          </a:p>
          <a:p>
            <a:pPr eaLnBrk="1" hangingPunct="1"/>
            <a:r>
              <a:rPr lang="en-US" altLang="en-US" smtClean="0"/>
              <a:t>Peanuts</a:t>
            </a:r>
          </a:p>
        </p:txBody>
      </p:sp>
      <p:sp>
        <p:nvSpPr>
          <p:cNvPr id="2" name="Content Placeholder 1"/>
          <p:cNvSpPr>
            <a:spLocks noGrp="1"/>
          </p:cNvSpPr>
          <p:nvPr>
            <p:ph sz="half" idx="2"/>
          </p:nvPr>
        </p:nvSpPr>
        <p:spPr/>
        <p:txBody>
          <a:bodyPr/>
          <a:lstStyle/>
          <a:p>
            <a:pPr eaLnBrk="1" fontAlgn="auto" hangingPunct="1">
              <a:spcAft>
                <a:spcPts val="0"/>
              </a:spcAft>
              <a:buFont typeface="Arial" pitchFamily="34" charset="0"/>
              <a:buChar char="•"/>
              <a:defRPr/>
            </a:pPr>
            <a:r>
              <a:rPr lang="en-US" dirty="0" smtClean="0"/>
              <a:t>Crucifers</a:t>
            </a:r>
          </a:p>
          <a:p>
            <a:pPr eaLnBrk="1" fontAlgn="auto" hangingPunct="1">
              <a:spcAft>
                <a:spcPts val="0"/>
              </a:spcAft>
              <a:buFont typeface="Arial" pitchFamily="34" charset="0"/>
              <a:buChar char="•"/>
              <a:defRPr/>
            </a:pPr>
            <a:r>
              <a:rPr lang="en-US" dirty="0" smtClean="0"/>
              <a:t>Onions</a:t>
            </a:r>
          </a:p>
          <a:p>
            <a:pPr eaLnBrk="1" fontAlgn="auto" hangingPunct="1">
              <a:spcAft>
                <a:spcPts val="0"/>
              </a:spcAft>
              <a:buFont typeface="Arial" pitchFamily="34" charset="0"/>
              <a:buChar char="•"/>
              <a:defRPr/>
            </a:pPr>
            <a:r>
              <a:rPr lang="en-US" dirty="0" smtClean="0"/>
              <a:t>Sugarbeets</a:t>
            </a:r>
          </a:p>
          <a:p>
            <a:pPr eaLnBrk="1" fontAlgn="auto" hangingPunct="1">
              <a:spcAft>
                <a:spcPts val="0"/>
              </a:spcAft>
              <a:buFont typeface="Arial" pitchFamily="34" charset="0"/>
              <a:buChar char="•"/>
              <a:defRPr/>
            </a:pPr>
            <a:r>
              <a:rPr lang="en-US" dirty="0" smtClean="0"/>
              <a:t>Cotton</a:t>
            </a:r>
          </a:p>
          <a:p>
            <a:pPr eaLnBrk="1" fontAlgn="auto" hangingPunct="1">
              <a:spcAft>
                <a:spcPts val="0"/>
              </a:spcAft>
              <a:buFont typeface="Arial" pitchFamily="34" charset="0"/>
              <a:buChar char="•"/>
              <a:defRPr/>
            </a:pPr>
            <a:r>
              <a:rPr lang="en-US" dirty="0" smtClean="0"/>
              <a:t>Apple</a:t>
            </a:r>
          </a:p>
          <a:p>
            <a:pPr eaLnBrk="1" fontAlgn="auto" hangingPunct="1">
              <a:spcAft>
                <a:spcPts val="0"/>
              </a:spcAft>
              <a:buFont typeface="Arial" pitchFamily="34" charset="0"/>
              <a:buChar char="•"/>
              <a:defRPr/>
            </a:pPr>
            <a:r>
              <a:rPr lang="en-US" dirty="0" smtClean="0"/>
              <a:t>Rice</a:t>
            </a:r>
          </a:p>
          <a:p>
            <a:pPr eaLnBrk="1" fontAlgn="auto" hangingPunct="1">
              <a:spcAft>
                <a:spcPts val="0"/>
              </a:spcAft>
              <a:buFont typeface="Arial" pitchFamily="34" charset="0"/>
              <a:buChar char="•"/>
              <a:defRPr/>
            </a:pPr>
            <a:r>
              <a:rPr lang="en-US" dirty="0" smtClean="0"/>
              <a:t>Roses</a:t>
            </a:r>
          </a:p>
          <a:p>
            <a:pPr eaLnBrk="1" fontAlgn="auto" hangingPunct="1">
              <a:spcAft>
                <a:spcPts val="0"/>
              </a:spcAft>
              <a:buFont typeface="Arial" pitchFamily="34" charset="0"/>
              <a:buChar char="•"/>
              <a:defRPr/>
            </a:pPr>
            <a:r>
              <a:rPr lang="en-US" dirty="0" smtClean="0"/>
              <a:t>Tomato</a:t>
            </a:r>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387" name="Title 2"/>
          <p:cNvSpPr txBox="1">
            <a:spLocks/>
          </p:cNvSpPr>
          <p:nvPr/>
        </p:nvSpPr>
        <p:spPr bwMode="auto">
          <a:xfrm>
            <a:off x="0" y="122238"/>
            <a:ext cx="9144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a:r>
              <a:rPr lang="en-US" altLang="en-US" sz="4000">
                <a:latin typeface="Calibri" pitchFamily="34" charset="0"/>
              </a:rPr>
              <a:t>Distribution</a:t>
            </a:r>
            <a:endParaRPr lang="en-US" altLang="en-US" sz="4000"/>
          </a:p>
        </p:txBody>
      </p:sp>
      <p:sp>
        <p:nvSpPr>
          <p:cNvPr id="16388" name="TextBox 3"/>
          <p:cNvSpPr txBox="1">
            <a:spLocks noChangeArrowheads="1"/>
          </p:cNvSpPr>
          <p:nvPr/>
        </p:nvSpPr>
        <p:spPr bwMode="auto">
          <a:xfrm>
            <a:off x="3429000" y="5943600"/>
            <a:ext cx="571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r" eaLnBrk="1" hangingPunct="1"/>
            <a:r>
              <a:rPr lang="en-US" altLang="en-US" sz="1000">
                <a:latin typeface="Calibri" pitchFamily="34" charset="0"/>
              </a:rPr>
              <a:t>Map courtesy of Pest Tracker, </a:t>
            </a:r>
            <a:r>
              <a:rPr lang="fr-FR" altLang="en-US" sz="1000">
                <a:latin typeface="Calibri" pitchFamily="34" charset="0"/>
              </a:rPr>
              <a:t>National Agricultural Pest Information System (NAPIS)</a:t>
            </a:r>
            <a:endParaRPr lang="en-US" altLang="en-US" sz="1000">
              <a:latin typeface="Calibri" pitchFamily="34" charset="0"/>
            </a:endParaRPr>
          </a:p>
        </p:txBody>
      </p:sp>
      <p:pic>
        <p:nvPicPr>
          <p:cNvPr id="16389" name="Picture 1" descr="giant snail map usa.eps"/>
          <p:cNvPicPr>
            <a:picLocks noChangeAspect="1"/>
          </p:cNvPicPr>
          <p:nvPr/>
        </p:nvPicPr>
        <p:blipFill>
          <a:blip r:embed="rId3">
            <a:extLst>
              <a:ext uri="{28A0092B-C50C-407E-A947-70E740481C1C}">
                <a14:useLocalDpi xmlns:a14="http://schemas.microsoft.com/office/drawing/2010/main" val="0"/>
              </a:ext>
            </a:extLst>
          </a:blip>
          <a:srcRect t="82281" r="65758" b="8859"/>
          <a:stretch>
            <a:fillRect/>
          </a:stretch>
        </p:blipFill>
        <p:spPr bwMode="auto">
          <a:xfrm>
            <a:off x="444500" y="5718175"/>
            <a:ext cx="34718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p:cNvSpPr>
            <a:spLocks noChangeArrowheads="1"/>
          </p:cNvSpPr>
          <p:nvPr/>
        </p:nvSpPr>
        <p:spPr bwMode="auto">
          <a:xfrm>
            <a:off x="776288" y="4800600"/>
            <a:ext cx="265271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sz="2100">
                <a:solidFill>
                  <a:srgbClr val="111112"/>
                </a:solidFill>
                <a:latin typeface="Calibri" pitchFamily="34" charset="0"/>
              </a:rPr>
              <a:t>Intercepted or detected, but not considered established</a:t>
            </a:r>
            <a:endParaRPr lang="en-US" altLang="en-US" sz="1800"/>
          </a:p>
        </p:txBody>
      </p:sp>
      <p:sp>
        <p:nvSpPr>
          <p:cNvPr id="16391" name="Freeform 96"/>
          <p:cNvSpPr>
            <a:spLocks/>
          </p:cNvSpPr>
          <p:nvPr/>
        </p:nvSpPr>
        <p:spPr bwMode="auto">
          <a:xfrm>
            <a:off x="452438" y="4953000"/>
            <a:ext cx="168275" cy="168275"/>
          </a:xfrm>
          <a:custGeom>
            <a:avLst/>
            <a:gdLst>
              <a:gd name="T0" fmla="*/ 0 w 120"/>
              <a:gd name="T1" fmla="*/ 0 h 120"/>
              <a:gd name="T2" fmla="*/ 0 w 120"/>
              <a:gd name="T3" fmla="*/ 0 h 120"/>
              <a:gd name="T4" fmla="*/ 235970630 w 120"/>
              <a:gd name="T5" fmla="*/ 0 h 120"/>
              <a:gd name="T6" fmla="*/ 235970630 w 120"/>
              <a:gd name="T7" fmla="*/ 235970630 h 120"/>
              <a:gd name="T8" fmla="*/ 0 w 120"/>
              <a:gd name="T9" fmla="*/ 235970630 h 120"/>
              <a:gd name="T10" fmla="*/ 0 w 120"/>
              <a:gd name="T11" fmla="*/ 0 h 120"/>
              <a:gd name="T12" fmla="*/ 0 60000 65536"/>
              <a:gd name="T13" fmla="*/ 0 60000 65536"/>
              <a:gd name="T14" fmla="*/ 0 60000 65536"/>
              <a:gd name="T15" fmla="*/ 0 60000 65536"/>
              <a:gd name="T16" fmla="*/ 0 60000 65536"/>
              <a:gd name="T17" fmla="*/ 0 60000 65536"/>
              <a:gd name="T18" fmla="*/ 0 w 120"/>
              <a:gd name="T19" fmla="*/ 0 h 120"/>
              <a:gd name="T20" fmla="*/ 120 w 120"/>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20" h="120">
                <a:moveTo>
                  <a:pt x="0" y="0"/>
                </a:moveTo>
                <a:lnTo>
                  <a:pt x="0" y="0"/>
                </a:lnTo>
                <a:lnTo>
                  <a:pt x="120" y="0"/>
                </a:lnTo>
                <a:lnTo>
                  <a:pt x="120" y="120"/>
                </a:lnTo>
                <a:lnTo>
                  <a:pt x="0" y="120"/>
                </a:lnTo>
                <a:lnTo>
                  <a:pt x="0" y="0"/>
                </a:lnTo>
                <a:close/>
              </a:path>
            </a:pathLst>
          </a:custGeom>
          <a:solidFill>
            <a:srgbClr val="FAE164"/>
          </a:solidFill>
          <a:ln w="28575">
            <a:solidFill>
              <a:schemeClr val="tx1"/>
            </a:solidFill>
            <a:round/>
            <a:headEnd/>
            <a:tailEnd/>
          </a:ln>
        </p:spPr>
        <p:txBody>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endParaRPr lang="en-US" altLang="en-US"/>
          </a:p>
          <a:p>
            <a:pPr eaLnBrk="1" hangingPunct="1"/>
            <a:endParaRPr lang="en-US" altLang="en-US"/>
          </a:p>
        </p:txBody>
      </p:sp>
      <p:sp>
        <p:nvSpPr>
          <p:cNvPr id="16392" name="Rectangle 98"/>
          <p:cNvSpPr>
            <a:spLocks noChangeArrowheads="1"/>
          </p:cNvSpPr>
          <p:nvPr/>
        </p:nvSpPr>
        <p:spPr bwMode="auto">
          <a:xfrm>
            <a:off x="776288" y="4419600"/>
            <a:ext cx="146843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sz="2100">
                <a:solidFill>
                  <a:srgbClr val="111112"/>
                </a:solidFill>
                <a:latin typeface="Calibri" pitchFamily="34" charset="0"/>
              </a:rPr>
              <a:t>No sampling</a:t>
            </a:r>
            <a:endParaRPr lang="en-US" altLang="en-US" sz="1800"/>
          </a:p>
        </p:txBody>
      </p:sp>
      <p:pic>
        <p:nvPicPr>
          <p:cNvPr id="1639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7225" y="1168400"/>
            <a:ext cx="6981825"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Freeform 13"/>
          <p:cNvSpPr>
            <a:spLocks/>
          </p:cNvSpPr>
          <p:nvPr/>
        </p:nvSpPr>
        <p:spPr bwMode="auto">
          <a:xfrm>
            <a:off x="457200" y="4495800"/>
            <a:ext cx="168275" cy="168275"/>
          </a:xfrm>
          <a:custGeom>
            <a:avLst/>
            <a:gdLst>
              <a:gd name="T0" fmla="*/ 0 w 120"/>
              <a:gd name="T1" fmla="*/ 0 h 120"/>
              <a:gd name="T2" fmla="*/ 0 w 120"/>
              <a:gd name="T3" fmla="*/ 0 h 120"/>
              <a:gd name="T4" fmla="*/ 235970630 w 120"/>
              <a:gd name="T5" fmla="*/ 0 h 120"/>
              <a:gd name="T6" fmla="*/ 235970630 w 120"/>
              <a:gd name="T7" fmla="*/ 235970630 h 120"/>
              <a:gd name="T8" fmla="*/ 0 w 120"/>
              <a:gd name="T9" fmla="*/ 235970630 h 120"/>
              <a:gd name="T10" fmla="*/ 0 w 120"/>
              <a:gd name="T11" fmla="*/ 0 h 120"/>
              <a:gd name="T12" fmla="*/ 0 60000 65536"/>
              <a:gd name="T13" fmla="*/ 0 60000 65536"/>
              <a:gd name="T14" fmla="*/ 0 60000 65536"/>
              <a:gd name="T15" fmla="*/ 0 60000 65536"/>
              <a:gd name="T16" fmla="*/ 0 60000 65536"/>
              <a:gd name="T17" fmla="*/ 0 60000 65536"/>
              <a:gd name="T18" fmla="*/ 0 w 120"/>
              <a:gd name="T19" fmla="*/ 0 h 120"/>
              <a:gd name="T20" fmla="*/ 120 w 120"/>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20" h="120">
                <a:moveTo>
                  <a:pt x="0" y="0"/>
                </a:moveTo>
                <a:lnTo>
                  <a:pt x="0" y="0"/>
                </a:lnTo>
                <a:lnTo>
                  <a:pt x="120" y="0"/>
                </a:lnTo>
                <a:lnTo>
                  <a:pt x="120" y="120"/>
                </a:lnTo>
                <a:lnTo>
                  <a:pt x="0" y="120"/>
                </a:lnTo>
                <a:lnTo>
                  <a:pt x="0" y="0"/>
                </a:lnTo>
                <a:close/>
              </a:path>
            </a:pathLst>
          </a:custGeom>
          <a:solidFill>
            <a:schemeClr val="bg1"/>
          </a:solidFill>
          <a:ln w="28575">
            <a:solidFill>
              <a:schemeClr val="tx1"/>
            </a:solidFill>
            <a:round/>
            <a:headEnd/>
            <a:tailEnd/>
          </a:ln>
        </p:spPr>
        <p:txBody>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endParaRPr lang="en-US" altLang="en-US"/>
          </a:p>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Risk of Establishment</a:t>
            </a:r>
          </a:p>
        </p:txBody>
      </p:sp>
      <p:pic>
        <p:nvPicPr>
          <p:cNvPr id="1741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960438"/>
            <a:ext cx="7775575"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Eggs</a:t>
            </a:r>
          </a:p>
        </p:txBody>
      </p:sp>
      <p:pic>
        <p:nvPicPr>
          <p:cNvPr id="2050" name="Picture 2" descr="http://www.insectimages.org/images/768x512/5368052.jpg"/>
          <p:cNvPicPr>
            <a:picLocks noChangeAspect="1" noChangeArrowheads="1"/>
          </p:cNvPicPr>
          <p:nvPr/>
        </p:nvPicPr>
        <p:blipFill rotWithShape="1">
          <a:blip r:embed="rId3">
            <a:extLst>
              <a:ext uri="{28A0092B-C50C-407E-A947-70E740481C1C}">
                <a14:useLocalDpi xmlns:a14="http://schemas.microsoft.com/office/drawing/2010/main" val="0"/>
              </a:ext>
            </a:extLst>
          </a:blip>
          <a:srcRect r="3298" b="4047"/>
          <a:stretch/>
        </p:blipFill>
        <p:spPr bwMode="auto">
          <a:xfrm>
            <a:off x="533400" y="1613565"/>
            <a:ext cx="3772887" cy="3200400"/>
          </a:xfrm>
          <a:prstGeom prst="roundRect">
            <a:avLst>
              <a:gd name="adj" fmla="val 8594"/>
            </a:avLst>
          </a:prstGeom>
          <a:solidFill>
            <a:srgbClr val="FFFFFF">
              <a:shade val="85000"/>
            </a:srgbClr>
          </a:solidFill>
          <a:ln w="38100">
            <a:solidFill>
              <a:schemeClr val="tx1"/>
            </a:solidFill>
          </a:ln>
          <a:effectLst/>
          <a:extLst/>
        </p:spPr>
      </p:pic>
      <p:pic>
        <p:nvPicPr>
          <p:cNvPr id="1026" name="Picture 2" descr="Species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508" y="1592784"/>
            <a:ext cx="3976692" cy="3200400"/>
          </a:xfrm>
          <a:prstGeom prst="roundRect">
            <a:avLst>
              <a:gd name="adj" fmla="val 8594"/>
            </a:avLst>
          </a:prstGeom>
          <a:solidFill>
            <a:srgbClr val="FFFFFF">
              <a:shade val="85000"/>
            </a:srgbClr>
          </a:solidFill>
          <a:ln w="38100">
            <a:solidFill>
              <a:schemeClr val="tx1"/>
            </a:solidFill>
          </a:ln>
          <a:effectLst/>
          <a:extLst/>
        </p:spPr>
      </p:pic>
      <p:sp>
        <p:nvSpPr>
          <p:cNvPr id="18437" name="Rectangle 4"/>
          <p:cNvSpPr>
            <a:spLocks noChangeArrowheads="1"/>
          </p:cNvSpPr>
          <p:nvPr/>
        </p:nvSpPr>
        <p:spPr bwMode="auto">
          <a:xfrm>
            <a:off x="76200" y="5867400"/>
            <a:ext cx="899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sz="900"/>
              <a:t>Image Credit: left - Brent Rowell, University of Kentucky, Growers guide to Bt; right - Merle Shepard, Gerald R. Carner, P.A. C. Ooi, Insects and their Natural Enemies Associated with Vegetables and Soybean in Southeast Asia, bugwood.org # 5368052  </a:t>
            </a:r>
          </a:p>
        </p:txBody>
      </p:sp>
      <p:sp>
        <p:nvSpPr>
          <p:cNvPr id="18438" name="TextBox 2"/>
          <p:cNvSpPr txBox="1">
            <a:spLocks noChangeArrowheads="1"/>
          </p:cNvSpPr>
          <p:nvPr/>
        </p:nvSpPr>
        <p:spPr bwMode="auto">
          <a:xfrm>
            <a:off x="5024438" y="4862513"/>
            <a:ext cx="3652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a:t>Egg mass with early instars emerging</a:t>
            </a:r>
          </a:p>
        </p:txBody>
      </p:sp>
      <p:sp>
        <p:nvSpPr>
          <p:cNvPr id="18439" name="TextBox 6"/>
          <p:cNvSpPr txBox="1">
            <a:spLocks noChangeArrowheads="1"/>
          </p:cNvSpPr>
          <p:nvPr/>
        </p:nvSpPr>
        <p:spPr bwMode="auto">
          <a:xfrm>
            <a:off x="1868488" y="4862513"/>
            <a:ext cx="10969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a:t>Egg mass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76200" y="-152400"/>
            <a:ext cx="914400" cy="0"/>
          </a:xfrm>
          <a:prstGeom prst="line">
            <a:avLst/>
          </a:prstGeom>
          <a:ln w="0" cap="flat" cmpd="sng" algn="ctr">
            <a:solidFill>
              <a:srgbClr val="FB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459" name="Title 1"/>
          <p:cNvSpPr>
            <a:spLocks noGrp="1"/>
          </p:cNvSpPr>
          <p:nvPr>
            <p:ph type="title"/>
          </p:nvPr>
        </p:nvSpPr>
        <p:spPr bwMode="auto">
          <a:xfrm>
            <a:off x="0" y="152400"/>
            <a:ext cx="9144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ＭＳ Ｐゴシック" pitchFamily="34" charset="-128"/>
              </a:rPr>
              <a:t>Identification: larvae</a:t>
            </a:r>
          </a:p>
        </p:txBody>
      </p:sp>
      <p:pic>
        <p:nvPicPr>
          <p:cNvPr id="24580" name="Picture 18"/>
          <p:cNvPicPr>
            <a:picLocks noChangeAspect="1"/>
          </p:cNvPicPr>
          <p:nvPr/>
        </p:nvPicPr>
        <p:blipFill rotWithShape="1">
          <a:blip r:embed="rId3">
            <a:extLst>
              <a:ext uri="{28A0092B-C50C-407E-A947-70E740481C1C}">
                <a14:useLocalDpi xmlns:a14="http://schemas.microsoft.com/office/drawing/2010/main" val="0"/>
              </a:ext>
            </a:extLst>
          </a:blip>
          <a:srcRect l="17034" t="28165" r="14345" b="12792"/>
          <a:stretch/>
        </p:blipFill>
        <p:spPr bwMode="auto">
          <a:xfrm>
            <a:off x="609600" y="1828800"/>
            <a:ext cx="5070784" cy="2909525"/>
          </a:xfrm>
          <a:prstGeom prst="roundRect">
            <a:avLst/>
          </a:prstGeom>
          <a:noFill/>
          <a:ln w="381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61" name="TextBox 19"/>
          <p:cNvSpPr txBox="1">
            <a:spLocks noChangeArrowheads="1"/>
          </p:cNvSpPr>
          <p:nvPr/>
        </p:nvSpPr>
        <p:spPr bwMode="auto">
          <a:xfrm>
            <a:off x="381000" y="5848350"/>
            <a:ext cx="8485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nl-NL" altLang="en-US" sz="1000">
                <a:latin typeface="Calibri" pitchFamily="34" charset="0"/>
              </a:rPr>
              <a:t>Photos: K. Kiritani, Bugwood.org, </a:t>
            </a:r>
            <a:r>
              <a:rPr lang="en-US" altLang="en-US" sz="1000">
                <a:latin typeface="Calibri" pitchFamily="34" charset="0"/>
              </a:rPr>
              <a:t>1949066; Merle Shepard, Gerald R.Carner, and P.A.C Ooi, Insects and their Natural Enemies Associated with Vegetables and Soybean in Southeast Asia, Bugwood.org, #5368053</a:t>
            </a:r>
          </a:p>
        </p:txBody>
      </p:sp>
      <p:pic>
        <p:nvPicPr>
          <p:cNvPr id="24583" name="Picture 1"/>
          <p:cNvPicPr>
            <a:picLocks noChangeAspect="1"/>
          </p:cNvPicPr>
          <p:nvPr/>
        </p:nvPicPr>
        <p:blipFill>
          <a:blip r:embed="rId4">
            <a:extLst>
              <a:ext uri="{28A0092B-C50C-407E-A947-70E740481C1C}">
                <a14:useLocalDpi xmlns:a14="http://schemas.microsoft.com/office/drawing/2010/main" val="0"/>
              </a:ext>
            </a:extLst>
          </a:blip>
          <a:srcRect t="25092" r="2547" b="7025"/>
          <a:stretch>
            <a:fillRect/>
          </a:stretch>
        </p:blipFill>
        <p:spPr bwMode="auto">
          <a:xfrm rot="5400000">
            <a:off x="5327650" y="2597150"/>
            <a:ext cx="4054475" cy="1603375"/>
          </a:xfrm>
          <a:prstGeom prst="roundRect">
            <a:avLst/>
          </a:prstGeom>
          <a:noFill/>
          <a:ln w="381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63" name="TextBox 6"/>
          <p:cNvSpPr txBox="1">
            <a:spLocks noChangeArrowheads="1"/>
          </p:cNvSpPr>
          <p:nvPr/>
        </p:nvSpPr>
        <p:spPr bwMode="auto">
          <a:xfrm>
            <a:off x="1774825" y="4892675"/>
            <a:ext cx="27416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a:t>Fourth and fifth instar larvae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457200" y="304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a:r>
              <a:rPr lang="en-US" altLang="en-US" sz="4000">
                <a:latin typeface="Calibri" pitchFamily="34" charset="0"/>
              </a:rPr>
              <a:t>Identification: adults</a:t>
            </a:r>
          </a:p>
        </p:txBody>
      </p:sp>
      <p:pic>
        <p:nvPicPr>
          <p:cNvPr id="26629" name="Picture 1"/>
          <p:cNvPicPr>
            <a:picLocks noChangeAspect="1"/>
          </p:cNvPicPr>
          <p:nvPr/>
        </p:nvPicPr>
        <p:blipFill rotWithShape="1">
          <a:blip r:embed="rId3">
            <a:extLst>
              <a:ext uri="{28A0092B-C50C-407E-A947-70E740481C1C}">
                <a14:useLocalDpi xmlns:a14="http://schemas.microsoft.com/office/drawing/2010/main" val="0"/>
              </a:ext>
            </a:extLst>
          </a:blip>
          <a:srcRect l="18155" t="16217" r="18974" b="24835"/>
          <a:stretch/>
        </p:blipFill>
        <p:spPr bwMode="auto">
          <a:xfrm>
            <a:off x="228600" y="1698854"/>
            <a:ext cx="4242278" cy="2651760"/>
          </a:xfrm>
          <a:prstGeom prst="roundRect">
            <a:avLst/>
          </a:prstGeom>
          <a:noFill/>
          <a:ln w="381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4" name="TextBox 2"/>
          <p:cNvSpPr txBox="1">
            <a:spLocks noChangeArrowheads="1"/>
          </p:cNvSpPr>
          <p:nvPr/>
        </p:nvSpPr>
        <p:spPr bwMode="auto">
          <a:xfrm>
            <a:off x="152400" y="5943600"/>
            <a:ext cx="64039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nl-NL" altLang="en-US" sz="1000">
                <a:latin typeface="Calibri" pitchFamily="34" charset="0"/>
              </a:rPr>
              <a:t>Photos: K. Kiritani, Bugwood.org, #</a:t>
            </a:r>
            <a:r>
              <a:rPr lang="en-US" altLang="en-US" sz="1000">
                <a:latin typeface="Calibri" pitchFamily="34" charset="0"/>
              </a:rPr>
              <a:t>1949067; Lyle Buss, Department of Entomology and Nematology, University of Florida</a:t>
            </a:r>
          </a:p>
        </p:txBody>
      </p:sp>
      <p:sp>
        <p:nvSpPr>
          <p:cNvPr id="20485" name="TextBox 3"/>
          <p:cNvSpPr txBox="1">
            <a:spLocks noChangeArrowheads="1"/>
          </p:cNvSpPr>
          <p:nvPr/>
        </p:nvSpPr>
        <p:spPr bwMode="auto">
          <a:xfrm>
            <a:off x="647700" y="48006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eaLnBrk="1" hangingPunct="1"/>
            <a:r>
              <a:rPr lang="en-US" altLang="en-US" sz="2400" i="1">
                <a:latin typeface="Calibri" pitchFamily="34" charset="0"/>
              </a:rPr>
              <a:t>Note: Positive identification requires dissection of adult.</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979" t="6814" r="5020" b="6158"/>
          <a:stretch/>
        </p:blipFill>
        <p:spPr>
          <a:xfrm>
            <a:off x="4724400" y="1698854"/>
            <a:ext cx="4094384" cy="2651760"/>
          </a:xfrm>
          <a:prstGeom prst="roundRect">
            <a:avLst>
              <a:gd name="adj" fmla="val 8594"/>
            </a:avLst>
          </a:prstGeom>
          <a:solidFill>
            <a:srgbClr val="FFFFFF">
              <a:shade val="85000"/>
            </a:srgbClr>
          </a:solidFill>
          <a:ln w="38100">
            <a:solidFill>
              <a:schemeClr val="tx1"/>
            </a:solidFill>
          </a:ln>
          <a:effectLst/>
        </p:spPr>
      </p:pic>
      <p:cxnSp>
        <p:nvCxnSpPr>
          <p:cNvPr id="3" name="Straight Arrow Connector 2"/>
          <p:cNvCxnSpPr/>
          <p:nvPr/>
        </p:nvCxnSpPr>
        <p:spPr>
          <a:xfrm>
            <a:off x="647700" y="3124200"/>
            <a:ext cx="266700"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257800" y="2362200"/>
            <a:ext cx="266700" cy="304800"/>
          </a:xfrm>
          <a:prstGeom prst="straightConnector1">
            <a:avLst/>
          </a:prstGeom>
          <a:ln w="38100">
            <a:solidFill>
              <a:srgbClr val="F60000"/>
            </a:solidFill>
            <a:tailEnd type="arrow"/>
          </a:ln>
        </p:spPr>
        <p:style>
          <a:lnRef idx="1">
            <a:schemeClr val="accent1"/>
          </a:lnRef>
          <a:fillRef idx="0">
            <a:schemeClr val="accent1"/>
          </a:fillRef>
          <a:effectRef idx="0">
            <a:schemeClr val="accent1"/>
          </a:effectRef>
          <a:fontRef idx="minor">
            <a:schemeClr val="tx1"/>
          </a:fontRef>
        </p:style>
      </p:cxnSp>
      <p:sp>
        <p:nvSpPr>
          <p:cNvPr id="20489" name="TextBox 10"/>
          <p:cNvSpPr txBox="1">
            <a:spLocks noChangeArrowheads="1"/>
          </p:cNvSpPr>
          <p:nvPr/>
        </p:nvSpPr>
        <p:spPr bwMode="auto">
          <a:xfrm>
            <a:off x="990600" y="4386263"/>
            <a:ext cx="2936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a:t>female (left) and a male (right)</a:t>
            </a:r>
          </a:p>
        </p:txBody>
      </p:sp>
      <p:sp>
        <p:nvSpPr>
          <p:cNvPr id="20490" name="Rectangle 1"/>
          <p:cNvSpPr>
            <a:spLocks noChangeArrowheads="1"/>
          </p:cNvSpPr>
          <p:nvPr/>
        </p:nvSpPr>
        <p:spPr bwMode="auto">
          <a:xfrm>
            <a:off x="6534150" y="4386263"/>
            <a:ext cx="628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a:t>male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Life cycle</a:t>
            </a:r>
          </a:p>
        </p:txBody>
      </p:sp>
      <p:pic>
        <p:nvPicPr>
          <p:cNvPr id="3" name="Picture 2" descr="http://www.insectimages.org/images/768x512/536805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298" b="4047"/>
          <a:stretch/>
        </p:blipFill>
        <p:spPr bwMode="auto">
          <a:xfrm>
            <a:off x="3676157" y="1229591"/>
            <a:ext cx="1886443" cy="1600200"/>
          </a:xfrm>
          <a:prstGeom prst="roundRect">
            <a:avLst>
              <a:gd name="adj" fmla="val 8594"/>
            </a:avLst>
          </a:prstGeom>
          <a:solidFill>
            <a:srgbClr val="FFFFFF">
              <a:shade val="85000"/>
            </a:srgbClr>
          </a:solidFill>
          <a:ln w="38100">
            <a:solidFill>
              <a:schemeClr val="tx1"/>
            </a:solidFill>
          </a:ln>
          <a:effectLst/>
          <a:extLst/>
        </p:spPr>
      </p:pic>
      <p:pic>
        <p:nvPicPr>
          <p:cNvPr id="4" name="Picture 2" descr="Species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829790"/>
            <a:ext cx="2286000" cy="1411245"/>
          </a:xfrm>
          <a:prstGeom prst="roundRect">
            <a:avLst>
              <a:gd name="adj" fmla="val 8594"/>
            </a:avLst>
          </a:prstGeom>
          <a:solidFill>
            <a:srgbClr val="FFFFFF">
              <a:shade val="85000"/>
            </a:srgbClr>
          </a:solidFill>
          <a:ln w="38100">
            <a:solidFill>
              <a:schemeClr val="tx1"/>
            </a:solidFill>
          </a:ln>
          <a:effectLst/>
          <a:extLst/>
        </p:spPr>
      </p:pic>
      <p:pic>
        <p:nvPicPr>
          <p:cNvPr id="9"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16823" b="15948"/>
          <a:stretch/>
        </p:blipFill>
        <p:spPr bwMode="auto">
          <a:xfrm>
            <a:off x="3352800" y="4419600"/>
            <a:ext cx="2350941" cy="1053236"/>
          </a:xfrm>
          <a:prstGeom prst="roundRect">
            <a:avLst/>
          </a:prstGeom>
          <a:noFill/>
          <a:ln w="38100"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ight Arrow 9"/>
          <p:cNvSpPr/>
          <p:nvPr/>
        </p:nvSpPr>
        <p:spPr>
          <a:xfrm rot="19351115">
            <a:off x="2741613" y="2236788"/>
            <a:ext cx="746125" cy="3111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ight Arrow 10"/>
          <p:cNvSpPr/>
          <p:nvPr/>
        </p:nvSpPr>
        <p:spPr>
          <a:xfrm rot="2365809">
            <a:off x="5724525" y="2244725"/>
            <a:ext cx="744538" cy="29527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Left Arrow 12"/>
          <p:cNvSpPr/>
          <p:nvPr/>
        </p:nvSpPr>
        <p:spPr>
          <a:xfrm rot="2221135">
            <a:off x="2584450" y="4691063"/>
            <a:ext cx="693738" cy="228600"/>
          </a:xfrm>
          <a:prstGeom prst="leftArrow">
            <a:avLst>
              <a:gd name="adj1" fmla="val 69398"/>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Left Arrow 14"/>
          <p:cNvSpPr/>
          <p:nvPr/>
        </p:nvSpPr>
        <p:spPr>
          <a:xfrm rot="19703189">
            <a:off x="5740400" y="4700588"/>
            <a:ext cx="746125" cy="307975"/>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14" name="TextBox 15"/>
          <p:cNvSpPr txBox="1">
            <a:spLocks noChangeArrowheads="1"/>
          </p:cNvSpPr>
          <p:nvPr/>
        </p:nvSpPr>
        <p:spPr bwMode="auto">
          <a:xfrm>
            <a:off x="823913" y="4214813"/>
            <a:ext cx="18161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eaLnBrk="1" hangingPunct="1"/>
            <a:r>
              <a:rPr lang="en-US" altLang="en-US"/>
              <a:t>Adults can live for 8 to 10 days</a:t>
            </a:r>
          </a:p>
        </p:txBody>
      </p:sp>
      <p:sp>
        <p:nvSpPr>
          <p:cNvPr id="21515" name="TextBox 16"/>
          <p:cNvSpPr txBox="1">
            <a:spLocks noChangeArrowheads="1"/>
          </p:cNvSpPr>
          <p:nvPr/>
        </p:nvSpPr>
        <p:spPr bwMode="auto">
          <a:xfrm>
            <a:off x="3644900" y="2862263"/>
            <a:ext cx="1917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eaLnBrk="1" hangingPunct="1"/>
            <a:r>
              <a:rPr lang="en-US" altLang="en-US"/>
              <a:t>Eggs hatch in 4 to 12  days</a:t>
            </a:r>
          </a:p>
        </p:txBody>
      </p:sp>
      <p:sp>
        <p:nvSpPr>
          <p:cNvPr id="21516" name="TextBox 17"/>
          <p:cNvSpPr txBox="1">
            <a:spLocks noChangeArrowheads="1"/>
          </p:cNvSpPr>
          <p:nvPr/>
        </p:nvSpPr>
        <p:spPr bwMode="auto">
          <a:xfrm>
            <a:off x="6511925" y="4310063"/>
            <a:ext cx="16414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eaLnBrk="1" hangingPunct="1"/>
            <a:r>
              <a:rPr lang="en-US" altLang="en-US"/>
              <a:t>Larvae pass through six instars in about 13 days</a:t>
            </a:r>
          </a:p>
        </p:txBody>
      </p:sp>
      <p:sp>
        <p:nvSpPr>
          <p:cNvPr id="21517" name="TextBox 18"/>
          <p:cNvSpPr txBox="1">
            <a:spLocks noChangeArrowheads="1"/>
          </p:cNvSpPr>
          <p:nvPr/>
        </p:nvSpPr>
        <p:spPr bwMode="auto">
          <a:xfrm>
            <a:off x="3048000" y="3589338"/>
            <a:ext cx="2819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algn="ctr" eaLnBrk="1" hangingPunct="1"/>
            <a:r>
              <a:rPr lang="en-US" altLang="en-US"/>
              <a:t>After the mature larval stage, pupation takes place. This lasts about 6 to 7 days.</a:t>
            </a:r>
          </a:p>
        </p:txBody>
      </p:sp>
      <p:sp>
        <p:nvSpPr>
          <p:cNvPr id="21518" name="Rectangle 19"/>
          <p:cNvSpPr>
            <a:spLocks noChangeArrowheads="1"/>
          </p:cNvSpPr>
          <p:nvPr/>
        </p:nvSpPr>
        <p:spPr bwMode="auto">
          <a:xfrm>
            <a:off x="76200" y="5867400"/>
            <a:ext cx="899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pitchFamily="34" charset="-128"/>
              </a:defRPr>
            </a:lvl1pPr>
            <a:lvl2pPr marL="742950" indent="-285750" eaLnBrk="0" hangingPunct="0">
              <a:defRPr sz="1600">
                <a:solidFill>
                  <a:schemeClr val="tx1"/>
                </a:solidFill>
                <a:latin typeface="Arial" charset="0"/>
                <a:ea typeface="ＭＳ Ｐゴシック" pitchFamily="34" charset="-128"/>
              </a:defRPr>
            </a:lvl2pPr>
            <a:lvl3pPr marL="1143000" indent="-228600" eaLnBrk="0" hangingPunct="0">
              <a:defRPr sz="1600">
                <a:solidFill>
                  <a:schemeClr val="tx1"/>
                </a:solidFill>
                <a:latin typeface="Arial" charset="0"/>
                <a:ea typeface="ＭＳ Ｐゴシック" pitchFamily="34" charset="-128"/>
              </a:defRPr>
            </a:lvl3pPr>
            <a:lvl4pPr marL="1600200" indent="-228600" eaLnBrk="0" hangingPunct="0">
              <a:defRPr sz="1600">
                <a:solidFill>
                  <a:schemeClr val="tx1"/>
                </a:solidFill>
                <a:latin typeface="Arial" charset="0"/>
                <a:ea typeface="ＭＳ Ｐゴシック" pitchFamily="34" charset="-128"/>
              </a:defRPr>
            </a:lvl4pPr>
            <a:lvl5pPr marL="2057400" indent="-228600" eaLnBrk="0" hangingPunct="0">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charset="0"/>
                <a:ea typeface="ＭＳ Ｐゴシック" pitchFamily="34" charset="-128"/>
              </a:defRPr>
            </a:lvl9pPr>
          </a:lstStyle>
          <a:p>
            <a:pPr eaLnBrk="1" hangingPunct="1"/>
            <a:r>
              <a:rPr lang="en-US" altLang="en-US" sz="800"/>
              <a:t>Image Credit: young larvae - Brent Rowell, University of Kentucky, Growers guide to Bt; egg mass - Merle Shepard, Gerald R. Carner, P.A. C. Ooi, Insects and their Natural Enemies Associated with Vegetables and Soybean in Southeast Asia, bugwood.org # 5368052 ; mature larva - </a:t>
            </a:r>
            <a:r>
              <a:rPr lang="nl-NL" altLang="en-US" sz="800"/>
              <a:t>K. Kiritani, Bugwood.org, </a:t>
            </a:r>
            <a:r>
              <a:rPr lang="en-US" altLang="en-US" sz="800"/>
              <a:t>1949066; adult - Natasha Wright, Florida Department of Agriculture and Consumer Services, Bugwood.org, #5190079</a:t>
            </a:r>
          </a:p>
        </p:txBody>
      </p:sp>
      <p:pic>
        <p:nvPicPr>
          <p:cNvPr id="21519" name="Picture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0388" y="2859088"/>
            <a:ext cx="21780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flfirstdetectortemplate (2)</Template>
  <TotalTime>10205</TotalTime>
  <Words>2789</Words>
  <Application>Microsoft Office PowerPoint</Application>
  <PresentationFormat>On-screen Show (4:3)</PresentationFormat>
  <Paragraphs>383</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ＭＳ Ｐゴシック</vt:lpstr>
      <vt:lpstr>Calibri</vt:lpstr>
      <vt:lpstr>Times New Roman</vt:lpstr>
      <vt:lpstr>Presentation1</vt:lpstr>
      <vt:lpstr>The rice-cotton cutworm  Spodoptera litura</vt:lpstr>
      <vt:lpstr>The rice-cotton cutworm</vt:lpstr>
      <vt:lpstr>Hosts include:</vt:lpstr>
      <vt:lpstr>PowerPoint Presentation</vt:lpstr>
      <vt:lpstr>Risk of Establishment</vt:lpstr>
      <vt:lpstr>Eggs</vt:lpstr>
      <vt:lpstr>Identification: larvae</vt:lpstr>
      <vt:lpstr>PowerPoint Presentation</vt:lpstr>
      <vt:lpstr>Life cycle</vt:lpstr>
      <vt:lpstr>Damage</vt:lpstr>
      <vt:lpstr>PowerPoint Presentation</vt:lpstr>
      <vt:lpstr>Look-alike Species - Adults</vt:lpstr>
      <vt:lpstr>Look Alike Species - Adults</vt:lpstr>
      <vt:lpstr>Authors</vt:lpstr>
      <vt:lpstr>Editors</vt:lpstr>
      <vt:lpstr>Reviewers</vt:lpstr>
      <vt:lpstr>Collaborating Agencies </vt:lpstr>
      <vt:lpstr>PowerPoint Presentation</vt:lpstr>
      <vt:lpstr>References</vt:lpstr>
      <vt:lpstr>References</vt:lpstr>
    </vt:vector>
  </TitlesOfParts>
  <Company>The Ohio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Research Associate</dc:creator>
  <cp:lastModifiedBy>Windows User</cp:lastModifiedBy>
  <cp:revision>356</cp:revision>
  <dcterms:created xsi:type="dcterms:W3CDTF">2007-12-04T19:54:11Z</dcterms:created>
  <dcterms:modified xsi:type="dcterms:W3CDTF">2015-04-05T23:45:57Z</dcterms:modified>
</cp:coreProperties>
</file>