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3" r:id="rId2"/>
    <p:sldId id="293" r:id="rId3"/>
    <p:sldId id="294" r:id="rId4"/>
    <p:sldId id="312" r:id="rId5"/>
    <p:sldId id="322" r:id="rId6"/>
    <p:sldId id="309" r:id="rId7"/>
    <p:sldId id="284" r:id="rId8"/>
    <p:sldId id="316" r:id="rId9"/>
    <p:sldId id="318" r:id="rId10"/>
    <p:sldId id="319" r:id="rId11"/>
    <p:sldId id="308" r:id="rId12"/>
    <p:sldId id="317" r:id="rId13"/>
    <p:sldId id="310" r:id="rId14"/>
    <p:sldId id="313" r:id="rId15"/>
    <p:sldId id="321" r:id="rId16"/>
    <p:sldId id="314" r:id="rId17"/>
    <p:sldId id="320" r:id="rId18"/>
    <p:sldId id="324" r:id="rId19"/>
    <p:sldId id="300" r:id="rId20"/>
    <p:sldId id="315" r:id="rId21"/>
    <p:sldId id="323" r:id="rId2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FFFF99"/>
    <a:srgbClr val="A2E0FC"/>
    <a:srgbClr val="E60000"/>
    <a:srgbClr val="FF0000"/>
    <a:srgbClr val="00CC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80" autoAdjust="0"/>
  </p:normalViewPr>
  <p:slideViewPr>
    <p:cSldViewPr snapToGrid="0">
      <p:cViewPr varScale="1">
        <p:scale>
          <a:sx n="95" d="100"/>
          <a:sy n="95" d="100"/>
        </p:scale>
        <p:origin x="-2082" y="-90"/>
      </p:cViewPr>
      <p:guideLst>
        <p:guide orient="horz" pos="4271"/>
        <p:guide pos="16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A48938D1-4F6A-48E2-8C78-DFE63315C0C5}" type="slidenum">
              <a:rPr lang="en-US"/>
              <a:pPr>
                <a:defRPr/>
              </a:pPr>
              <a:t>‹#›</a:t>
            </a:fld>
            <a:endParaRPr lang="en-US"/>
          </a:p>
        </p:txBody>
      </p:sp>
    </p:spTree>
    <p:extLst>
      <p:ext uri="{BB962C8B-B14F-4D97-AF65-F5344CB8AC3E}">
        <p14:creationId xmlns:p14="http://schemas.microsoft.com/office/powerpoint/2010/main" val="3311236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3E2F5F9E-4A48-4F1C-883D-CC65B3EA8287}" type="slidenum">
              <a:rPr lang="en-US" altLang="en-US" smtClean="0"/>
              <a:pPr eaLnBrk="1" hangingPunct="1">
                <a:spcBef>
                  <a:spcPct val="0"/>
                </a:spcBef>
                <a:defRPr/>
              </a:pPr>
              <a:t>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8F6116B7-E6D7-4643-A81E-BAAE572861E3}" type="slidenum">
              <a:rPr lang="en-US" altLang="en-US" smtClean="0"/>
              <a:pPr eaLnBrk="1" hangingPunct="1">
                <a:spcBef>
                  <a:spcPct val="0"/>
                </a:spcBef>
                <a:defRPr/>
              </a:pPr>
              <a:t>10</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t>35 plant species in 12 different families are reported as known hosts of the South American palm weevil</a:t>
            </a:r>
            <a:r>
              <a:rPr lang="en-US" altLang="en-US" sz="1600" i="1" smtClean="0"/>
              <a:t>. </a:t>
            </a:r>
            <a:endParaRPr lang="en-US" altLang="en-US" sz="1600" smtClean="0"/>
          </a:p>
          <a:p>
            <a:endParaRPr lang="en-US" altLang="en-US" sz="1600" smtClean="0"/>
          </a:p>
          <a:p>
            <a:r>
              <a:rPr lang="en-US" altLang="en-US" sz="1600" smtClean="0"/>
              <a:t>The primary hosts include </a:t>
            </a:r>
            <a:r>
              <a:rPr lang="en-US" altLang="en-US" i="1" smtClean="0"/>
              <a:t>Cocos nucifera </a:t>
            </a:r>
            <a:r>
              <a:rPr lang="en-US" altLang="en-US" smtClean="0"/>
              <a:t>(coconut), </a:t>
            </a:r>
            <a:r>
              <a:rPr lang="en-US" altLang="en-US" i="1" smtClean="0"/>
              <a:t>Elaeis guineensis </a:t>
            </a:r>
            <a:r>
              <a:rPr lang="en-US" altLang="en-US" smtClean="0"/>
              <a:t>(African oil palm), </a:t>
            </a:r>
            <a:r>
              <a:rPr lang="en-US" altLang="en-US" i="1" smtClean="0"/>
              <a:t>Euterpe edulis </a:t>
            </a:r>
            <a:r>
              <a:rPr lang="en-US" altLang="en-US" smtClean="0"/>
              <a:t>(assai palm), </a:t>
            </a:r>
            <a:r>
              <a:rPr lang="en-US" altLang="en-US" i="1" smtClean="0"/>
              <a:t>Metroxylon sagu </a:t>
            </a:r>
            <a:r>
              <a:rPr lang="en-US" altLang="en-US" smtClean="0"/>
              <a:t>(sago palm), </a:t>
            </a:r>
            <a:r>
              <a:rPr lang="en-US" altLang="en-US" i="1" smtClean="0"/>
              <a:t>Phoenix canariensis </a:t>
            </a:r>
            <a:r>
              <a:rPr lang="en-US" altLang="en-US" smtClean="0"/>
              <a:t>(Canary Island date palm), </a:t>
            </a:r>
            <a:r>
              <a:rPr lang="en-US" altLang="en-US" i="1" smtClean="0"/>
              <a:t>Phoenix dactylifera </a:t>
            </a:r>
            <a:r>
              <a:rPr lang="en-US" altLang="en-US" smtClean="0"/>
              <a:t>(date palm), and </a:t>
            </a:r>
            <a:r>
              <a:rPr lang="en-US" altLang="en-US" i="1" smtClean="0"/>
              <a:t>Saccharum officinarum </a:t>
            </a:r>
            <a:r>
              <a:rPr lang="en-US" altLang="en-US" smtClean="0"/>
              <a:t>(sugarcane).</a:t>
            </a:r>
          </a:p>
          <a:p>
            <a:endParaRPr lang="en-US" altLang="en-US" smtClean="0"/>
          </a:p>
          <a:p>
            <a:r>
              <a:rPr lang="en-US" altLang="en-US" smtClean="0"/>
              <a:t>Secondary hosts include </a:t>
            </a:r>
            <a:r>
              <a:rPr lang="en-US" altLang="en-US" i="1" smtClean="0"/>
              <a:t>Ananas comosus </a:t>
            </a:r>
            <a:r>
              <a:rPr lang="en-US" altLang="en-US" smtClean="0"/>
              <a:t>(pineapple), </a:t>
            </a:r>
            <a:r>
              <a:rPr lang="en-US" altLang="en-US" i="1" smtClean="0"/>
              <a:t>Annona reticulata </a:t>
            </a:r>
            <a:r>
              <a:rPr lang="en-US" altLang="en-US" smtClean="0"/>
              <a:t>(custard apple), </a:t>
            </a:r>
            <a:r>
              <a:rPr lang="en-US" altLang="en-US" i="1" smtClean="0"/>
              <a:t>Artocarpus altilis </a:t>
            </a:r>
            <a:r>
              <a:rPr lang="en-US" altLang="en-US" smtClean="0"/>
              <a:t>(Fosberg breadfruit), </a:t>
            </a:r>
            <a:r>
              <a:rPr lang="en-US" altLang="en-US" i="1" smtClean="0"/>
              <a:t>Carica papaya </a:t>
            </a:r>
            <a:r>
              <a:rPr lang="en-US" altLang="en-US" smtClean="0"/>
              <a:t>(papaya), </a:t>
            </a:r>
            <a:r>
              <a:rPr lang="en-US" altLang="en-US" i="1" smtClean="0"/>
              <a:t>Citrus </a:t>
            </a:r>
            <a:r>
              <a:rPr lang="en-US" altLang="en-US" smtClean="0"/>
              <a:t>spp. (citrus), </a:t>
            </a:r>
            <a:r>
              <a:rPr lang="en-US" altLang="en-US" i="1" smtClean="0"/>
              <a:t>Mangifera indica </a:t>
            </a:r>
            <a:r>
              <a:rPr lang="en-US" altLang="en-US" smtClean="0"/>
              <a:t>(mango), </a:t>
            </a:r>
            <a:r>
              <a:rPr lang="en-US" altLang="en-US" i="1" smtClean="0"/>
              <a:t>Musa </a:t>
            </a:r>
            <a:r>
              <a:rPr lang="en-US" altLang="en-US" smtClean="0"/>
              <a:t>spp. (banana), </a:t>
            </a:r>
            <a:r>
              <a:rPr lang="en-US" altLang="en-US" i="1" smtClean="0"/>
              <a:t>Persea americana </a:t>
            </a:r>
            <a:r>
              <a:rPr lang="en-US" altLang="en-US" smtClean="0"/>
              <a:t>(avocado), </a:t>
            </a:r>
            <a:r>
              <a:rPr lang="en-US" altLang="en-US" i="1" smtClean="0"/>
              <a:t>Psidium guajava </a:t>
            </a:r>
            <a:r>
              <a:rPr lang="en-US" altLang="en-US" smtClean="0"/>
              <a:t>(guava), </a:t>
            </a:r>
            <a:r>
              <a:rPr lang="en-US" altLang="en-US" i="1" smtClean="0"/>
              <a:t>Theobroma cacao </a:t>
            </a:r>
            <a:r>
              <a:rPr lang="en-US" altLang="en-US" smtClean="0"/>
              <a:t>(cocoa).</a:t>
            </a:r>
          </a:p>
          <a:p>
            <a:endParaRPr lang="en-US" altLang="en-US" smtClean="0"/>
          </a:p>
          <a:p>
            <a:r>
              <a:rPr lang="en-US" altLang="en-US" smtClean="0"/>
              <a:t>Some host palms of this weevil including </a:t>
            </a:r>
            <a:r>
              <a:rPr lang="en-US" altLang="en-US" i="1" smtClean="0"/>
              <a:t>Cocos nucifera </a:t>
            </a:r>
            <a:r>
              <a:rPr lang="en-US" altLang="en-US" smtClean="0"/>
              <a:t>(coconut palm), </a:t>
            </a:r>
            <a:r>
              <a:rPr lang="en-US" altLang="en-US" i="1" smtClean="0"/>
              <a:t>Elaeis guineensis </a:t>
            </a:r>
            <a:r>
              <a:rPr lang="en-US" altLang="en-US" smtClean="0"/>
              <a:t>(African oil palm), </a:t>
            </a:r>
            <a:r>
              <a:rPr lang="en-US" altLang="en-US" i="1" smtClean="0"/>
              <a:t>Phoenix canariensis </a:t>
            </a:r>
            <a:r>
              <a:rPr lang="en-US" altLang="en-US" smtClean="0"/>
              <a:t>(Canary Island date palm) and </a:t>
            </a:r>
            <a:r>
              <a:rPr lang="en-US" altLang="en-US" i="1" smtClean="0"/>
              <a:t>Phoenix dactylifera </a:t>
            </a:r>
            <a:r>
              <a:rPr lang="en-US" altLang="en-US" smtClean="0"/>
              <a:t>(date palm) are also hosts of the red ring nematode.</a:t>
            </a:r>
          </a:p>
          <a:p>
            <a:r>
              <a:rPr lang="en-US" altLang="en-US" smtClean="0"/>
              <a:t>  </a:t>
            </a:r>
            <a:endParaRPr lang="en-US" altLang="en-US" sz="1600" smtClean="0"/>
          </a:p>
          <a:p>
            <a:endParaRPr lang="en-US" altLang="en-US" sz="1600" smtClean="0"/>
          </a:p>
          <a:p>
            <a:r>
              <a:rPr lang="en-US" altLang="en-US" sz="1600" smtClean="0"/>
              <a:t>Information Sources:</a:t>
            </a:r>
          </a:p>
          <a:p>
            <a:r>
              <a:rPr lang="en-US" altLang="en-US" sz="1600" smtClean="0"/>
              <a:t>Molet, T. A. L. Roda, L. D. Jackson, and B. Salas. 2011. CPHST Pest Datasheet for </a:t>
            </a:r>
            <a:r>
              <a:rPr lang="en-US" altLang="en-US" sz="1600" i="1" smtClean="0"/>
              <a:t>Rhynchophorus palmarum. </a:t>
            </a:r>
            <a:r>
              <a:rPr lang="en-US" altLang="en-US" sz="1600" smtClean="0"/>
              <a:t>USDA-APHIS-PPQ-CPHST. accessed 11/27/2013</a:t>
            </a:r>
          </a:p>
          <a:p>
            <a:pPr lvl="1"/>
            <a:r>
              <a:rPr lang="en-US" altLang="en-US" sz="1400" smtClean="0"/>
              <a:t>http://www.aphis.usda.gov/plant_health/plant_pest_info/palmweevil/downloads/Rhynchophoruspalmarum_v5.pdf</a:t>
            </a:r>
          </a:p>
          <a:p>
            <a:pPr>
              <a:spcBef>
                <a:spcPct val="0"/>
              </a:spcBef>
            </a:pPr>
            <a:endParaRPr lang="en-US" alt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B3B5E4E2-067F-4A0B-B948-837010654CF6}" type="slidenum">
              <a:rPr lang="en-US" altLang="en-US" smtClean="0"/>
              <a:pPr eaLnBrk="1" hangingPunct="1">
                <a:spcBef>
                  <a:spcPct val="0"/>
                </a:spcBef>
                <a:defRPr/>
              </a:pPr>
              <a:t>11</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Adult female palm weevils harboring red ring nematodes parasitize a healthy palm tree. During oviposition, they deposit the juveniles of the red ring nematode, which enter the host tissues through the oviposition wound. The red ring nematodes feed, develop and reproduce in the host tissues, inducing symptoms such as leaf discoloration (yellow and brown or bronze) and a brick to brownish-red ring that is 2 – 6 cm wide and occurs 2 – 6 cm from the stem periphery. The nematodes complete their life cycle in the host tissues within nine or ten days.</a:t>
            </a:r>
          </a:p>
          <a:p>
            <a:endParaRPr lang="en-US" altLang="en-US" smtClean="0"/>
          </a:p>
          <a:p>
            <a:r>
              <a:rPr lang="en-US" altLang="en-US" smtClean="0"/>
              <a:t>Immature red ring nematodes enter into the hatched weevil larvae infesting the host tree and they can persist in the insect even as the insect goes through metamorphosis. The adult weevils leave the host trees carrying the nematode juveniles which are ready to infect other healthy trees.</a:t>
            </a:r>
          </a:p>
          <a:p>
            <a:endParaRPr lang="en-US" altLang="en-US" smtClean="0"/>
          </a:p>
          <a:p>
            <a:endParaRPr lang="en-US" altLang="en-US" smtClean="0"/>
          </a:p>
          <a:p>
            <a:r>
              <a:rPr lang="en-US" altLang="en-US" smtClean="0"/>
              <a:t>Information Sources:</a:t>
            </a:r>
          </a:p>
          <a:p>
            <a:r>
              <a:rPr lang="en-US" altLang="en-US" sz="1600" smtClean="0">
                <a:latin typeface="Calibri" pitchFamily="34" charset="0"/>
              </a:rPr>
              <a:t>Giblin-Davis, R. M. 1990.  Red ring nematode and its vectors. Florida Department of Agriculture and Consumer Service, Division of Plant Industry, Nematology Circular No. 181. </a:t>
            </a:r>
          </a:p>
          <a:p>
            <a:r>
              <a:rPr lang="en-US" altLang="en-US" sz="1600" smtClean="0">
                <a:latin typeface="Calibri" pitchFamily="34" charset="0"/>
              </a:rPr>
              <a:t>	Accessed 11-27-13</a:t>
            </a:r>
          </a:p>
          <a:p>
            <a:r>
              <a:rPr lang="en-US" altLang="en-US" sz="1600" smtClean="0">
                <a:latin typeface="Calibri" pitchFamily="34" charset="0"/>
              </a:rPr>
              <a:t>	</a:t>
            </a:r>
            <a:r>
              <a:rPr lang="en-US" altLang="en-US" sz="1400" smtClean="0">
                <a:latin typeface="Calibri" pitchFamily="34" charset="0"/>
              </a:rPr>
              <a:t>http://www.freshfromflorida.com/content/download/10970/142111/nem181.pdf</a:t>
            </a:r>
          </a:p>
          <a:p>
            <a:endParaRPr lang="en-US" altLang="en-US" sz="1400" smtClean="0">
              <a:latin typeface="Calibri" pitchFamily="34" charset="0"/>
            </a:endParaRPr>
          </a:p>
          <a:p>
            <a:r>
              <a:rPr lang="en-US" altLang="en-US" sz="1400" smtClean="0"/>
              <a:t>Griffith, R., R. M. Giblin-Davis, P. K. Koshy, and</a:t>
            </a:r>
            <a:r>
              <a:rPr lang="en-US" altLang="en-US" sz="1400" b="1" smtClean="0"/>
              <a:t> </a:t>
            </a:r>
            <a:r>
              <a:rPr lang="en-US" altLang="en-US" sz="1400" smtClean="0"/>
              <a:t>V. K. Sosamma</a:t>
            </a:r>
            <a:r>
              <a:rPr lang="en-US" altLang="en-US" sz="1400" b="1" smtClean="0"/>
              <a:t>. </a:t>
            </a:r>
            <a:r>
              <a:rPr lang="en-US" altLang="en-US" sz="1400" smtClean="0"/>
              <a:t>2005. Nematode parasites of coconut and other palms. M. Luc, R. A. Sikora, and J. Bridges (eds.) In</a:t>
            </a:r>
            <a:r>
              <a:rPr lang="en-US" altLang="en-US" sz="1400" i="1" smtClean="0"/>
              <a:t> </a:t>
            </a:r>
            <a:r>
              <a:rPr lang="en-US" altLang="en-US" sz="1400" smtClean="0"/>
              <a:t>Plant Parasitic Nematodes in Subtropical and Tropical Agriculture. C.A.B. International, Oxon, UK. Pp. 493-527.</a:t>
            </a:r>
          </a:p>
          <a:p>
            <a:endParaRPr lang="en-US" altLang="en-US" sz="14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058C10CF-D3BC-4E59-8728-4D015EB8A535}" type="slidenum">
              <a:rPr lang="en-US" altLang="en-US" smtClean="0"/>
              <a:pPr eaLnBrk="1" hangingPunct="1">
                <a:spcBef>
                  <a:spcPct val="0"/>
                </a:spcBef>
                <a:defRPr/>
              </a:pPr>
              <a:t>12</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the South American palm weevil is the major vector of the red ring nematode, other potential additional vectors are ants, spiders and other types of weevils. </a:t>
            </a:r>
          </a:p>
          <a:p>
            <a:endParaRPr lang="en-US" altLang="en-US" smtClean="0"/>
          </a:p>
          <a:p>
            <a:r>
              <a:rPr lang="en-US" altLang="en-US" smtClean="0"/>
              <a:t>Two other potential weevil vectors of red ring nematode include the silky cane weevil (</a:t>
            </a:r>
            <a:r>
              <a:rPr lang="en-US" altLang="en-US" i="1" smtClean="0"/>
              <a:t>Metamasius hemipterus </a:t>
            </a:r>
            <a:r>
              <a:rPr lang="en-US" altLang="en-US" smtClean="0"/>
              <a:t>) and palmetto weevil (</a:t>
            </a:r>
            <a:r>
              <a:rPr lang="en-US" altLang="en-US" i="1" smtClean="0"/>
              <a:t>Rhynchophorus cruentatus</a:t>
            </a:r>
            <a:r>
              <a:rPr lang="en-US" altLang="en-US" smtClean="0"/>
              <a:t>) which are common in Florida. </a:t>
            </a:r>
          </a:p>
          <a:p>
            <a:endParaRPr lang="en-US" altLang="en-US" smtClean="0"/>
          </a:p>
          <a:p>
            <a:r>
              <a:rPr lang="en-US" altLang="en-US" smtClean="0"/>
              <a:t>The silky cane weevil (</a:t>
            </a:r>
            <a:r>
              <a:rPr lang="en-US" altLang="en-US" i="1" smtClean="0"/>
              <a:t>Metamasius hemipterus</a:t>
            </a:r>
            <a:r>
              <a:rPr lang="en-US" altLang="en-US" smtClean="0"/>
              <a:t>) is found throughout the Caribbean Islands and Central and South America.  It is also found in Florida, where it is an economically important pest of sugarcane, palms and other tropical plants.  Adults range is color from orange to black and has a highly variable pattern.  The length of this pest is 9 to 14 mm.  Their larvae resemble the South American palm weevil in that they are legless, have a white creamy body, and a hard brown head capsule.        </a:t>
            </a:r>
          </a:p>
          <a:p>
            <a:endParaRPr lang="en-US" altLang="en-US" smtClean="0"/>
          </a:p>
          <a:p>
            <a:r>
              <a:rPr lang="en-US" altLang="en-US" smtClean="0"/>
              <a:t>The palmetto weevil (</a:t>
            </a:r>
            <a:r>
              <a:rPr lang="en-US" altLang="en-US" i="1" smtClean="0"/>
              <a:t>Rhynchophorus cruentatus</a:t>
            </a:r>
            <a:r>
              <a:rPr lang="en-US" altLang="en-US" smtClean="0"/>
              <a:t>) is the largest weevil in North America and is also found in Florida. It is considered a minor pest affecting only severely wounded and dying trees but it has been a pest of transplanted, stressed palms including Canary Island (</a:t>
            </a:r>
            <a:r>
              <a:rPr lang="en-US" altLang="en-US" i="1" smtClean="0"/>
              <a:t>Phoenix canariensis</a:t>
            </a:r>
            <a:r>
              <a:rPr lang="en-US" altLang="en-US" smtClean="0"/>
              <a:t>), Bismarck (</a:t>
            </a:r>
            <a:r>
              <a:rPr lang="en-US" altLang="en-US" i="1" smtClean="0"/>
              <a:t>Bismarckia nobilis ), </a:t>
            </a:r>
            <a:r>
              <a:rPr lang="en-US" altLang="en-US" smtClean="0"/>
              <a:t>and Latan (</a:t>
            </a:r>
            <a:r>
              <a:rPr lang="en-US" altLang="en-US" i="1" smtClean="0"/>
              <a:t>Latania</a:t>
            </a:r>
            <a:r>
              <a:rPr lang="en-US" altLang="en-US" smtClean="0"/>
              <a:t> spp.) palms.  The adults pf the palmetto palm weevil also vary in color from solid black to almost entirely red.  They range in size from 1.9 to 3.0 cm. Their larvae also resemble the South American palm weevil in that they are legless, have a white creamy body, and a hard brown head capsule.        </a:t>
            </a:r>
          </a:p>
          <a:p>
            <a:r>
              <a:rPr lang="en-US" altLang="en-US" smtClean="0"/>
              <a:t>     </a:t>
            </a:r>
          </a:p>
          <a:p>
            <a:endParaRPr lang="en-US" altLang="en-US" smtClean="0"/>
          </a:p>
          <a:p>
            <a:r>
              <a:rPr lang="en-US" altLang="en-US" smtClean="0"/>
              <a:t>Information Sources:</a:t>
            </a:r>
          </a:p>
          <a:p>
            <a:r>
              <a:rPr lang="en-US" altLang="en-US" smtClean="0">
                <a:latin typeface="Calibri" pitchFamily="34" charset="0"/>
              </a:rPr>
              <a:t>Brammer, A.S. and Crow, W.T. 2001. Red Ring Nematode, </a:t>
            </a:r>
            <a:r>
              <a:rPr lang="en-US" altLang="en-US" i="1" smtClean="0">
                <a:latin typeface="Calibri" pitchFamily="34" charset="0"/>
              </a:rPr>
              <a:t>Bursaphelenchus cocophilus </a:t>
            </a:r>
            <a:r>
              <a:rPr lang="en-US" altLang="en-US" smtClean="0">
                <a:latin typeface="Calibri" pitchFamily="34" charset="0"/>
              </a:rPr>
              <a:t>(Cobb) Baujard (Nematoda: Secernentea: Tylenchida: Aphelenchina: Aphelenchoidea: Bursaphelechina) formerly </a:t>
            </a:r>
            <a:r>
              <a:rPr lang="en-US" altLang="en-US" i="1" smtClean="0">
                <a:latin typeface="Calibri" pitchFamily="34" charset="0"/>
              </a:rPr>
              <a:t>Rhadinaphelenchus cocophilus</a:t>
            </a:r>
            <a:r>
              <a:rPr lang="en-US" altLang="en-US" smtClean="0">
                <a:latin typeface="Calibri" pitchFamily="34" charset="0"/>
              </a:rPr>
              <a:t>. University of Florida, IFAS Extension. EENY236. </a:t>
            </a:r>
          </a:p>
          <a:p>
            <a:r>
              <a:rPr lang="en-US" altLang="en-US" smtClean="0">
                <a:latin typeface="Calibri" pitchFamily="34" charset="0"/>
              </a:rPr>
              <a:t>	Accessed 11-27-13</a:t>
            </a:r>
          </a:p>
          <a:p>
            <a:r>
              <a:rPr lang="en-US" altLang="en-US" smtClean="0">
                <a:latin typeface="Calibri" pitchFamily="34" charset="0"/>
              </a:rPr>
              <a:t>	</a:t>
            </a:r>
            <a:r>
              <a:rPr lang="en-US" altLang="en-US" sz="1100" smtClean="0">
                <a:latin typeface="Calibri" pitchFamily="34" charset="0"/>
              </a:rPr>
              <a:t>http://edis.ifas.ufl.edu/in392</a:t>
            </a:r>
          </a:p>
          <a:p>
            <a:pPr>
              <a:spcBef>
                <a:spcPct val="0"/>
              </a:spcBef>
            </a:pPr>
            <a:endParaRPr lang="en-US" altLang="en-US" smtClean="0"/>
          </a:p>
          <a:p>
            <a:pPr>
              <a:spcBef>
                <a:spcPct val="0"/>
              </a:spcBef>
            </a:pPr>
            <a:r>
              <a:rPr lang="en-US" altLang="en-US" smtClean="0"/>
              <a:t>Griffith, R., R. M. Giblin-Davis, P. K. Koshy, and</a:t>
            </a:r>
            <a:r>
              <a:rPr lang="en-US" altLang="en-US" b="1" smtClean="0"/>
              <a:t> </a:t>
            </a:r>
            <a:r>
              <a:rPr lang="en-US" altLang="en-US" smtClean="0"/>
              <a:t>V. K. Sosamma</a:t>
            </a:r>
            <a:r>
              <a:rPr lang="en-US" altLang="en-US" b="1" smtClean="0"/>
              <a:t>. </a:t>
            </a:r>
            <a:r>
              <a:rPr lang="en-US" altLang="en-US" smtClean="0"/>
              <a:t>2005. Nematode parasites of coconut and other palms. M. Luc, R. A. Sikora, and J. Bridges (eds.) In</a:t>
            </a:r>
            <a:r>
              <a:rPr lang="en-US" altLang="en-US" i="1" smtClean="0"/>
              <a:t> </a:t>
            </a:r>
            <a:r>
              <a:rPr lang="en-US" altLang="en-US" smtClean="0"/>
              <a:t>Plant Parasitic Nematodes in Subtropical and Tropical Agriculture. C.A.B. International, Oxon, UK. Pp. 493-527.</a:t>
            </a:r>
          </a:p>
          <a:p>
            <a:pPr>
              <a:spcBef>
                <a:spcPct val="0"/>
              </a:spcBef>
            </a:pPr>
            <a:endParaRPr lang="en-US" altLang="en-US" smtClean="0"/>
          </a:p>
          <a:p>
            <a:pPr>
              <a:spcBef>
                <a:spcPct val="0"/>
              </a:spcBef>
            </a:pPr>
            <a:r>
              <a:rPr lang="en-US" altLang="en-US" smtClean="0"/>
              <a:t>Weissing, T.J. and Glblin-Davis, R.M. 1997. Palmetto weevil, </a:t>
            </a:r>
            <a:r>
              <a:rPr lang="en-US" altLang="en-US" i="1" smtClean="0"/>
              <a:t>Rhynchophorus cruentatus </a:t>
            </a:r>
            <a:r>
              <a:rPr lang="en-US" altLang="en-US" smtClean="0"/>
              <a:t>Fabricius</a:t>
            </a:r>
            <a:r>
              <a:rPr lang="en-US" altLang="en-US" i="1" smtClean="0"/>
              <a:t> </a:t>
            </a:r>
            <a:r>
              <a:rPr lang="en-US" altLang="en-US" smtClean="0"/>
              <a:t>(Insecta: Coleoptera: Curculionidae). University of Florida, IFAS Extension. EENY013.</a:t>
            </a:r>
          </a:p>
          <a:p>
            <a:pPr>
              <a:spcBef>
                <a:spcPct val="0"/>
              </a:spcBef>
            </a:pPr>
            <a:r>
              <a:rPr lang="en-US" altLang="en-US" smtClean="0"/>
              <a:t>	Accessed 12-12-13</a:t>
            </a:r>
          </a:p>
          <a:p>
            <a:pPr>
              <a:spcBef>
                <a:spcPct val="0"/>
              </a:spcBef>
            </a:pPr>
            <a:r>
              <a:rPr lang="en-US" altLang="en-US" smtClean="0"/>
              <a:t>	http://edis.ifas.ufl.edu/in139</a:t>
            </a:r>
          </a:p>
          <a:p>
            <a:pPr>
              <a:spcBef>
                <a:spcPct val="0"/>
              </a:spcBef>
            </a:pPr>
            <a:endParaRPr lang="en-US" altLang="en-US" smtClean="0"/>
          </a:p>
          <a:p>
            <a:pPr>
              <a:spcBef>
                <a:spcPct val="0"/>
              </a:spcBef>
            </a:pPr>
            <a:r>
              <a:rPr lang="en-US" altLang="en-US" smtClean="0"/>
              <a:t>Weissing, T.J. and Glblin-Davis, R.M. 1998. Silky Cane Weevil, </a:t>
            </a:r>
            <a:r>
              <a:rPr lang="en-US" altLang="en-US" i="1" smtClean="0"/>
              <a:t>Metamasius hemipterus sericeus </a:t>
            </a:r>
            <a:r>
              <a:rPr lang="en-US" altLang="en-US" smtClean="0"/>
              <a:t>(Olivier) (Insecta: Coleoptera: Curculionidae). University of Florida, IFAS Extension. EENY053.</a:t>
            </a:r>
          </a:p>
          <a:p>
            <a:pPr>
              <a:spcBef>
                <a:spcPct val="0"/>
              </a:spcBef>
            </a:pPr>
            <a:r>
              <a:rPr lang="en-US" altLang="en-US" smtClean="0"/>
              <a:t>	Accessed 12-12-13</a:t>
            </a:r>
          </a:p>
          <a:p>
            <a:pPr>
              <a:spcBef>
                <a:spcPct val="0"/>
              </a:spcBef>
            </a:pPr>
            <a:r>
              <a:rPr lang="en-US" altLang="en-US" smtClean="0"/>
              <a:t>	http://edis.ifas.ufl.edu/in210</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err="1" smtClean="0">
                <a:ea typeface="ＭＳ Ｐゴシック" charset="0"/>
              </a:rPr>
              <a:t>Phytosanitation</a:t>
            </a:r>
            <a:r>
              <a:rPr lang="en-US" dirty="0" smtClean="0">
                <a:ea typeface="ＭＳ Ｐゴシック" charset="0"/>
              </a:rPr>
              <a:t>, pest exclusion and monitoring  programs are the most appropriate approaches to prevent the arrival and establishment of red ring disease of palms in the U.S.    </a:t>
            </a:r>
          </a:p>
          <a:p>
            <a:pPr>
              <a:defRPr/>
            </a:pPr>
            <a:endParaRPr lang="en-US" dirty="0" smtClean="0">
              <a:ea typeface="ＭＳ Ｐゴシック" charset="0"/>
            </a:endParaRPr>
          </a:p>
          <a:p>
            <a:pPr>
              <a:defRPr/>
            </a:pPr>
            <a:r>
              <a:rPr lang="en-US" dirty="0" smtClean="0">
                <a:ea typeface="ＭＳ Ｐゴシック" charset="0"/>
              </a:rPr>
              <a:t>Monitoring programs  include the use of aggregation pheromone traps, which attract the adult weevil vectors (</a:t>
            </a:r>
            <a:r>
              <a:rPr lang="en-US" i="1" dirty="0" smtClean="0">
                <a:ea typeface="ＭＳ Ｐゴシック" charset="0"/>
              </a:rPr>
              <a:t>R. </a:t>
            </a:r>
            <a:r>
              <a:rPr lang="en-US" i="1" dirty="0" err="1" smtClean="0">
                <a:ea typeface="ＭＳ Ｐゴシック" charset="0"/>
              </a:rPr>
              <a:t>palmarum</a:t>
            </a:r>
            <a:r>
              <a:rPr lang="en-US" dirty="0" smtClean="0">
                <a:ea typeface="ＭＳ Ｐゴシック" charset="0"/>
              </a:rPr>
              <a:t>) of the red ring nematodes. Blends  of aggregation pheromones (named as methyl-branched secondary alcohols) are commercially available. If </a:t>
            </a:r>
            <a:r>
              <a:rPr lang="en-US" i="1" dirty="0" smtClean="0">
                <a:ea typeface="ＭＳ Ｐゴシック" charset="0"/>
              </a:rPr>
              <a:t>R. </a:t>
            </a:r>
            <a:r>
              <a:rPr lang="en-US" i="1" dirty="0" err="1" smtClean="0">
                <a:ea typeface="ＭＳ Ｐゴシック" charset="0"/>
              </a:rPr>
              <a:t>palmarum</a:t>
            </a:r>
            <a:r>
              <a:rPr lang="en-US" dirty="0" smtClean="0">
                <a:ea typeface="ＭＳ Ｐゴシック" charset="0"/>
              </a:rPr>
              <a:t> specimens are captured, they should be examined for presence of the red ring nematodes. Since the aggregation pheromones traps attract many weevil species, these weevils captured in the traps should be assorted and identified by specialists.  </a:t>
            </a:r>
          </a:p>
          <a:p>
            <a:pPr>
              <a:defRPr/>
            </a:pPr>
            <a:endParaRPr lang="en-US" dirty="0" smtClean="0">
              <a:ea typeface="ＭＳ Ｐゴシック" charset="0"/>
            </a:endParaRPr>
          </a:p>
          <a:p>
            <a:pPr>
              <a:defRPr/>
            </a:pPr>
            <a:r>
              <a:rPr lang="en-US" dirty="0" smtClean="0">
                <a:ea typeface="ＭＳ Ｐゴシック" charset="0"/>
              </a:rPr>
              <a:t>If </a:t>
            </a:r>
            <a:r>
              <a:rPr lang="en-US" i="1" dirty="0" smtClean="0">
                <a:ea typeface="ＭＳ Ｐゴシック" charset="0"/>
              </a:rPr>
              <a:t>R. </a:t>
            </a:r>
            <a:r>
              <a:rPr lang="en-US" i="1" dirty="0" err="1" smtClean="0">
                <a:ea typeface="ＭＳ Ｐゴシック" charset="0"/>
              </a:rPr>
              <a:t>palmarum</a:t>
            </a:r>
            <a:r>
              <a:rPr lang="en-US" dirty="0" smtClean="0">
                <a:ea typeface="ＭＳ Ｐゴシック" charset="0"/>
              </a:rPr>
              <a:t> weevils harboring the red ring nematodes are captured in the traps, susceptible host palms of red ring disease such as coconut palms, in the areas where the captures occurred, should be surveyed and monitored for red ring disease symptoms.  If typical disease symptoms are detected, trees should be removed and destroyed.  </a:t>
            </a:r>
          </a:p>
          <a:p>
            <a:pPr>
              <a:defRPr/>
            </a:pPr>
            <a:endParaRPr lang="en-US" dirty="0" smtClean="0">
              <a:ea typeface="ＭＳ Ｐゴシック" charset="0"/>
            </a:endParaRPr>
          </a:p>
          <a:p>
            <a:pPr>
              <a:defRPr/>
            </a:pPr>
            <a:r>
              <a:rPr lang="en-US" dirty="0" smtClean="0">
                <a:ea typeface="ＭＳ Ｐゴシック" charset="0"/>
              </a:rPr>
              <a:t>Confirmation of the disease and the vector should be done by a specialist, so please contact your local county agent if you suspect you have a South American palm weevil infestation. </a:t>
            </a:r>
          </a:p>
          <a:p>
            <a:pPr>
              <a:defRPr/>
            </a:pPr>
            <a:endParaRPr lang="en-US" dirty="0" smtClean="0">
              <a:ea typeface="ＭＳ Ｐゴシック" charset="0"/>
            </a:endParaRPr>
          </a:p>
          <a:p>
            <a:pPr>
              <a:defRPr/>
            </a:pPr>
            <a:endParaRPr lang="en-US" dirty="0" smtClean="0">
              <a:ea typeface="ＭＳ Ｐゴシック" charset="0"/>
            </a:endParaRPr>
          </a:p>
          <a:p>
            <a:pPr>
              <a:defRPr/>
            </a:pPr>
            <a:r>
              <a:rPr lang="en-US" dirty="0" smtClean="0">
                <a:ea typeface="ＭＳ Ｐゴシック" charset="0"/>
              </a:rPr>
              <a:t>Information Sources:</a:t>
            </a:r>
          </a:p>
          <a:p>
            <a:pPr>
              <a:defRPr/>
            </a:pPr>
            <a:r>
              <a:rPr lang="en-US" dirty="0" err="1" smtClean="0">
                <a:latin typeface="Calibri" pitchFamily="34" charset="0"/>
              </a:rPr>
              <a:t>Brammer</a:t>
            </a:r>
            <a:r>
              <a:rPr lang="en-US" dirty="0" smtClean="0">
                <a:latin typeface="Calibri" pitchFamily="34" charset="0"/>
              </a:rPr>
              <a:t>, A.S. and Crow, W.T. 2001. Red Ring Nematode, </a:t>
            </a:r>
            <a:r>
              <a:rPr lang="en-US" i="1" dirty="0" err="1" smtClean="0">
                <a:latin typeface="Calibri" pitchFamily="34" charset="0"/>
              </a:rPr>
              <a:t>Bursaphelenchus</a:t>
            </a:r>
            <a:r>
              <a:rPr lang="en-US" i="1" dirty="0" smtClean="0">
                <a:latin typeface="Calibri" pitchFamily="34" charset="0"/>
              </a:rPr>
              <a:t> </a:t>
            </a:r>
            <a:r>
              <a:rPr lang="en-US" i="1" dirty="0" err="1" smtClean="0">
                <a:latin typeface="Calibri" pitchFamily="34" charset="0"/>
              </a:rPr>
              <a:t>cocophilus</a:t>
            </a:r>
            <a:r>
              <a:rPr lang="en-US" i="1" dirty="0" smtClean="0">
                <a:latin typeface="Calibri" pitchFamily="34" charset="0"/>
              </a:rPr>
              <a:t> </a:t>
            </a:r>
            <a:r>
              <a:rPr lang="en-US" dirty="0" smtClean="0">
                <a:latin typeface="Calibri" pitchFamily="34" charset="0"/>
              </a:rPr>
              <a:t>(Cobb) </a:t>
            </a:r>
            <a:r>
              <a:rPr lang="en-US" dirty="0" err="1" smtClean="0">
                <a:latin typeface="Calibri" pitchFamily="34" charset="0"/>
              </a:rPr>
              <a:t>Baujard</a:t>
            </a:r>
            <a:r>
              <a:rPr lang="en-US" dirty="0" smtClean="0">
                <a:latin typeface="Calibri" pitchFamily="34" charset="0"/>
              </a:rPr>
              <a:t> (</a:t>
            </a:r>
            <a:r>
              <a:rPr lang="en-US" dirty="0" err="1" smtClean="0">
                <a:latin typeface="Calibri" pitchFamily="34" charset="0"/>
              </a:rPr>
              <a:t>Nematoda</a:t>
            </a:r>
            <a:r>
              <a:rPr lang="en-US" dirty="0" smtClean="0">
                <a:latin typeface="Calibri" pitchFamily="34" charset="0"/>
              </a:rPr>
              <a:t>: </a:t>
            </a:r>
            <a:r>
              <a:rPr lang="en-US" dirty="0" err="1" smtClean="0">
                <a:latin typeface="Calibri" pitchFamily="34" charset="0"/>
              </a:rPr>
              <a:t>Secernentea</a:t>
            </a:r>
            <a:r>
              <a:rPr lang="en-US" dirty="0" smtClean="0">
                <a:latin typeface="Calibri" pitchFamily="34" charset="0"/>
              </a:rPr>
              <a:t>: </a:t>
            </a:r>
            <a:r>
              <a:rPr lang="en-US" dirty="0" err="1" smtClean="0">
                <a:latin typeface="Calibri" pitchFamily="34" charset="0"/>
              </a:rPr>
              <a:t>Tylenchida</a:t>
            </a:r>
            <a:r>
              <a:rPr lang="en-US" dirty="0" smtClean="0">
                <a:latin typeface="Calibri" pitchFamily="34" charset="0"/>
              </a:rPr>
              <a:t>: </a:t>
            </a:r>
            <a:r>
              <a:rPr lang="en-US" dirty="0" err="1" smtClean="0">
                <a:latin typeface="Calibri" pitchFamily="34" charset="0"/>
              </a:rPr>
              <a:t>Aphelenchina</a:t>
            </a:r>
            <a:r>
              <a:rPr lang="en-US" dirty="0" smtClean="0">
                <a:latin typeface="Calibri" pitchFamily="34" charset="0"/>
              </a:rPr>
              <a:t>: </a:t>
            </a:r>
            <a:r>
              <a:rPr lang="en-US" dirty="0" err="1" smtClean="0">
                <a:latin typeface="Calibri" pitchFamily="34" charset="0"/>
              </a:rPr>
              <a:t>Aphelenchoidea</a:t>
            </a:r>
            <a:r>
              <a:rPr lang="en-US" dirty="0" smtClean="0">
                <a:latin typeface="Calibri" pitchFamily="34" charset="0"/>
              </a:rPr>
              <a:t>: </a:t>
            </a:r>
            <a:r>
              <a:rPr lang="en-US" dirty="0" err="1" smtClean="0">
                <a:latin typeface="Calibri" pitchFamily="34" charset="0"/>
              </a:rPr>
              <a:t>Bursaphelechina</a:t>
            </a:r>
            <a:r>
              <a:rPr lang="en-US" dirty="0" smtClean="0">
                <a:latin typeface="Calibri" pitchFamily="34" charset="0"/>
              </a:rPr>
              <a:t>) formerly </a:t>
            </a:r>
            <a:r>
              <a:rPr lang="en-US" i="1" dirty="0" err="1" smtClean="0">
                <a:latin typeface="Calibri" pitchFamily="34" charset="0"/>
              </a:rPr>
              <a:t>Rhadinaphelenchus</a:t>
            </a:r>
            <a:r>
              <a:rPr lang="en-US" i="1" dirty="0" smtClean="0">
                <a:latin typeface="Calibri" pitchFamily="34" charset="0"/>
              </a:rPr>
              <a:t> </a:t>
            </a:r>
            <a:r>
              <a:rPr lang="en-US" i="1" dirty="0" err="1" smtClean="0">
                <a:latin typeface="Calibri" pitchFamily="34" charset="0"/>
              </a:rPr>
              <a:t>cocophilus</a:t>
            </a:r>
            <a:r>
              <a:rPr lang="en-US" dirty="0" smtClean="0">
                <a:latin typeface="Calibri" pitchFamily="34" charset="0"/>
              </a:rPr>
              <a:t>. University of Florida, IFAS Extension. EENY236. </a:t>
            </a:r>
          </a:p>
          <a:p>
            <a:pPr>
              <a:defRPr/>
            </a:pPr>
            <a:r>
              <a:rPr lang="en-US" dirty="0" smtClean="0">
                <a:latin typeface="Calibri" pitchFamily="34" charset="0"/>
              </a:rPr>
              <a:t>	Accessed 11-27-13</a:t>
            </a:r>
          </a:p>
          <a:p>
            <a:pPr>
              <a:defRPr/>
            </a:pPr>
            <a:r>
              <a:rPr lang="en-US" dirty="0" smtClean="0">
                <a:latin typeface="Calibri" pitchFamily="34" charset="0"/>
              </a:rPr>
              <a:t>	</a:t>
            </a:r>
            <a:r>
              <a:rPr lang="en-US" sz="1100" dirty="0" smtClean="0">
                <a:latin typeface="Calibri" pitchFamily="34" charset="0"/>
              </a:rPr>
              <a:t>http://edis.ifas.ufl.edu/in392</a:t>
            </a:r>
          </a:p>
          <a:p>
            <a:pPr>
              <a:defRPr/>
            </a:pPr>
            <a:endParaRPr lang="en-US" sz="1100" dirty="0" smtClean="0">
              <a:latin typeface="Calibri" pitchFamily="34" charset="0"/>
            </a:endParaRPr>
          </a:p>
          <a:p>
            <a:pPr>
              <a:defRPr/>
            </a:pPr>
            <a:endParaRPr lang="en-US" sz="1100" dirty="0" smtClean="0">
              <a:ea typeface="ＭＳ Ｐゴシック" charset="0"/>
            </a:endParaRPr>
          </a:p>
          <a:p>
            <a:pPr>
              <a:defRPr/>
            </a:pPr>
            <a:r>
              <a:rPr lang="en-US" sz="1100" dirty="0" err="1" smtClean="0">
                <a:latin typeface="Calibri" pitchFamily="34" charset="0"/>
              </a:rPr>
              <a:t>Giblin</a:t>
            </a:r>
            <a:r>
              <a:rPr lang="en-US" sz="1100" dirty="0" smtClean="0">
                <a:latin typeface="Calibri" pitchFamily="34" charset="0"/>
              </a:rPr>
              <a:t>-Davis, R.M., Lehman, R.S., and </a:t>
            </a:r>
            <a:r>
              <a:rPr lang="en-US" sz="1100" dirty="0" err="1" smtClean="0">
                <a:latin typeface="Calibri" pitchFamily="34" charset="0"/>
              </a:rPr>
              <a:t>Inserra</a:t>
            </a:r>
            <a:r>
              <a:rPr lang="en-US" sz="1100" dirty="0" smtClean="0">
                <a:latin typeface="Calibri" pitchFamily="34" charset="0"/>
              </a:rPr>
              <a:t>, R.N.  </a:t>
            </a:r>
            <a:r>
              <a:rPr lang="en-US" sz="1100" i="1" dirty="0" err="1" smtClean="0">
                <a:latin typeface="Calibri" pitchFamily="34" charset="0"/>
              </a:rPr>
              <a:t>Bursaphelenchus</a:t>
            </a:r>
            <a:r>
              <a:rPr lang="en-US" sz="1100" i="1" dirty="0" smtClean="0">
                <a:latin typeface="Calibri" pitchFamily="34" charset="0"/>
              </a:rPr>
              <a:t> </a:t>
            </a:r>
            <a:r>
              <a:rPr lang="en-US" sz="1100" i="1" dirty="0" err="1" smtClean="0">
                <a:latin typeface="Calibri" pitchFamily="34" charset="0"/>
              </a:rPr>
              <a:t>cococphilus</a:t>
            </a:r>
            <a:r>
              <a:rPr lang="en-US" sz="1100" dirty="0" smtClean="0">
                <a:latin typeface="Calibri" pitchFamily="34" charset="0"/>
              </a:rPr>
              <a:t>: Red Ring Disease of Coconut.  </a:t>
            </a:r>
          </a:p>
          <a:p>
            <a:pPr>
              <a:defRPr/>
            </a:pPr>
            <a:r>
              <a:rPr lang="en-US" sz="1100" dirty="0" smtClean="0">
                <a:latin typeface="Calibri" pitchFamily="34" charset="0"/>
              </a:rPr>
              <a:t>	Accessed 11-27-13</a:t>
            </a:r>
          </a:p>
          <a:p>
            <a:pPr>
              <a:defRPr/>
            </a:pPr>
            <a:r>
              <a:rPr lang="en-US" sz="1100" dirty="0" smtClean="0">
                <a:latin typeface="Calibri" pitchFamily="34" charset="0"/>
              </a:rPr>
              <a:t>	</a:t>
            </a:r>
            <a:r>
              <a:rPr lang="en-US" sz="1050" dirty="0" smtClean="0">
                <a:latin typeface="Calibri" pitchFamily="34" charset="0"/>
              </a:rPr>
              <a:t>http://nematode.unl.edu/pest1.htm</a:t>
            </a:r>
          </a:p>
          <a:p>
            <a:pPr>
              <a:defRPr/>
            </a:pPr>
            <a:endParaRPr lang="en-US" sz="1100" dirty="0" smtClean="0">
              <a:latin typeface="Calibri" pitchFamily="34" charset="0"/>
            </a:endParaRPr>
          </a:p>
          <a:p>
            <a:pPr>
              <a:defRPr/>
            </a:pPr>
            <a:r>
              <a:rPr lang="en-US" sz="1600" dirty="0" smtClean="0">
                <a:ea typeface="ＭＳ Ｐゴシック" charset="0"/>
              </a:rPr>
              <a:t>Griffith, R., R. M. </a:t>
            </a:r>
            <a:r>
              <a:rPr lang="en-US" sz="1600" dirty="0" err="1" smtClean="0">
                <a:ea typeface="ＭＳ Ｐゴシック" charset="0"/>
              </a:rPr>
              <a:t>Giblin</a:t>
            </a:r>
            <a:r>
              <a:rPr lang="en-US" sz="1600" dirty="0" smtClean="0">
                <a:ea typeface="ＭＳ Ｐゴシック" charset="0"/>
              </a:rPr>
              <a:t>-Davis, P. K. Koshy, and</a:t>
            </a:r>
            <a:r>
              <a:rPr lang="en-US" sz="1600" b="1" dirty="0" smtClean="0">
                <a:ea typeface="ＭＳ Ｐゴシック" charset="0"/>
              </a:rPr>
              <a:t> </a:t>
            </a:r>
            <a:r>
              <a:rPr lang="en-US" sz="1600" dirty="0" smtClean="0">
                <a:ea typeface="ＭＳ Ｐゴシック" charset="0"/>
              </a:rPr>
              <a:t>V. K. </a:t>
            </a:r>
            <a:r>
              <a:rPr lang="en-US" sz="1600" dirty="0" err="1" smtClean="0">
                <a:ea typeface="ＭＳ Ｐゴシック" charset="0"/>
              </a:rPr>
              <a:t>Sosamma</a:t>
            </a:r>
            <a:r>
              <a:rPr lang="en-US" sz="1600" b="1" dirty="0" smtClean="0">
                <a:ea typeface="ＭＳ Ｐゴシック" charset="0"/>
              </a:rPr>
              <a:t>. </a:t>
            </a:r>
            <a:r>
              <a:rPr lang="en-US" sz="1600" dirty="0" smtClean="0">
                <a:ea typeface="ＭＳ Ｐゴシック" charset="0"/>
              </a:rPr>
              <a:t>2005. Nematode parasites of coconut and other palms. M. Luc, R. A. </a:t>
            </a:r>
            <a:r>
              <a:rPr lang="en-US" sz="1600" dirty="0" err="1" smtClean="0">
                <a:ea typeface="ＭＳ Ｐゴシック" charset="0"/>
              </a:rPr>
              <a:t>Sikora</a:t>
            </a:r>
            <a:r>
              <a:rPr lang="en-US" sz="1600" dirty="0" smtClean="0">
                <a:ea typeface="ＭＳ Ｐゴシック" charset="0"/>
              </a:rPr>
              <a:t>, and J. Bridges (eds.) In</a:t>
            </a:r>
            <a:r>
              <a:rPr lang="en-US" sz="1600" i="1" dirty="0" smtClean="0">
                <a:ea typeface="ＭＳ Ｐゴシック" charset="0"/>
              </a:rPr>
              <a:t> </a:t>
            </a:r>
            <a:r>
              <a:rPr lang="en-US" sz="1600" dirty="0" smtClean="0">
                <a:ea typeface="ＭＳ Ｐゴシック" charset="0"/>
              </a:rPr>
              <a:t>Plant Parasitic Nematodes in Subtropical and Tropical Agriculture. C.A.B. International, Oxon, UK. Pp. 493-527.</a:t>
            </a:r>
          </a:p>
          <a:p>
            <a:pPr>
              <a:defRPr/>
            </a:pPr>
            <a:endParaRPr lang="en-US" sz="1600" dirty="0" smtClean="0">
              <a:ea typeface="ＭＳ Ｐゴシック" charset="0"/>
            </a:endParaRPr>
          </a:p>
          <a:p>
            <a:pPr>
              <a:defRPr/>
            </a:pPr>
            <a:r>
              <a:rPr lang="en-US" sz="1600" dirty="0" err="1" smtClean="0">
                <a:ea typeface="ＭＳ Ｐゴシック" charset="0"/>
              </a:rPr>
              <a:t>Molet</a:t>
            </a:r>
            <a:r>
              <a:rPr lang="en-US" sz="1600" dirty="0" smtClean="0">
                <a:ea typeface="ＭＳ Ｐゴシック" charset="0"/>
              </a:rPr>
              <a:t>, T. A. L. </a:t>
            </a:r>
            <a:r>
              <a:rPr lang="en-US" sz="1600" dirty="0" err="1" smtClean="0">
                <a:ea typeface="ＭＳ Ｐゴシック" charset="0"/>
              </a:rPr>
              <a:t>Roda</a:t>
            </a:r>
            <a:r>
              <a:rPr lang="en-US" sz="1600" dirty="0" smtClean="0">
                <a:ea typeface="ＭＳ Ｐゴシック" charset="0"/>
              </a:rPr>
              <a:t>, L. D. Jackson, and B. Salas. 2011. CPHST Pest Datasheet for </a:t>
            </a:r>
            <a:r>
              <a:rPr lang="en-US" sz="1600" i="1" dirty="0" err="1" smtClean="0">
                <a:ea typeface="ＭＳ Ｐゴシック" charset="0"/>
              </a:rPr>
              <a:t>Rhynchophorus</a:t>
            </a:r>
            <a:r>
              <a:rPr lang="en-US" sz="1600" i="1" dirty="0" smtClean="0">
                <a:ea typeface="ＭＳ Ｐゴシック" charset="0"/>
              </a:rPr>
              <a:t> </a:t>
            </a:r>
            <a:r>
              <a:rPr lang="en-US" sz="1600" i="1" dirty="0" err="1" smtClean="0">
                <a:ea typeface="ＭＳ Ｐゴシック" charset="0"/>
              </a:rPr>
              <a:t>palmarum</a:t>
            </a:r>
            <a:r>
              <a:rPr lang="en-US" sz="1600" i="1" dirty="0" smtClean="0">
                <a:ea typeface="ＭＳ Ｐゴシック" charset="0"/>
              </a:rPr>
              <a:t>. </a:t>
            </a:r>
            <a:r>
              <a:rPr lang="en-US" sz="1600" dirty="0" smtClean="0">
                <a:ea typeface="ＭＳ Ｐゴシック" charset="0"/>
              </a:rPr>
              <a:t>USDA-APHIS-PPQ-CPHST. 	accessed 11/27/2013</a:t>
            </a:r>
          </a:p>
          <a:p>
            <a:pPr>
              <a:defRPr/>
            </a:pPr>
            <a:r>
              <a:rPr lang="en-US" sz="1600" dirty="0" smtClean="0">
                <a:ea typeface="ＭＳ Ｐゴシック" charset="0"/>
              </a:rPr>
              <a:t>	</a:t>
            </a:r>
            <a:r>
              <a:rPr lang="en-US" sz="1400" dirty="0" smtClean="0">
                <a:ea typeface="ＭＳ Ｐゴシック" charset="0"/>
              </a:rPr>
              <a:t>http://www.aphis.usda.gov/plant_health/plant_pest_info/palmweevil/downloads/Rhynchophoruspalmarum_v5.pdf</a:t>
            </a:r>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426C2CF3-FE4D-4E7B-9BE1-0CA98ECE4B36}" type="slidenum">
              <a:rPr lang="en-US" altLang="en-US" smtClean="0"/>
              <a:pPr eaLnBrk="1" hangingPunct="1">
                <a:spcBef>
                  <a:spcPct val="0"/>
                </a:spcBef>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37A4D104-D4C5-4AD4-86CA-2DC3D704EECD}" type="slidenum">
              <a:rPr lang="en-US" altLang="en-US" sz="1200" smtClean="0"/>
              <a:pPr eaLnBrk="1" hangingPunct="1">
                <a:defRPr/>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F58C68F0-4B1A-4B32-98A5-FEDF148350A7}" type="slidenum">
              <a:rPr lang="en-US" altLang="en-US" sz="1200" smtClean="0"/>
              <a:pPr eaLnBrk="1" hangingPunct="1">
                <a:defRPr/>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711D4BB6-A317-4F3E-87F7-880D41652F33}" type="slidenum">
              <a:rPr lang="en-US" altLang="en-US" sz="1200" smtClean="0"/>
              <a:pPr eaLnBrk="1" hangingPunct="1">
                <a:defRPr/>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5806C878-0690-4B79-A1F0-A9749D71AB7E}" type="slidenum">
              <a:rPr lang="en-US" altLang="en-US" sz="1200" smtClean="0"/>
              <a:pPr eaLnBrk="1" hangingPunct="1">
                <a:defRPr/>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AE884DA4-DF45-461E-A268-BF01B450D026}" type="slidenum">
              <a:rPr lang="en-US" altLang="en-US" sz="1200" smtClean="0"/>
              <a:pPr eaLnBrk="1" hangingPunct="1">
                <a:defRPr/>
              </a:pPr>
              <a:t>19</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4712E4AD-0F21-490F-AA78-BF62A1F9CA91}" type="slidenum">
              <a:rPr lang="en-US" altLang="en-US" sz="1200" smtClean="0"/>
              <a:pPr eaLnBrk="1" hangingPunct="1">
                <a:defRPr/>
              </a:pPr>
              <a:t>20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EEF82A61-2AE5-400B-881C-D497EF1B5FED}" type="slidenum">
              <a:rPr lang="en-US" altLang="en-US" smtClean="0"/>
              <a:pPr eaLnBrk="1" hangingPunct="1">
                <a:spcBef>
                  <a:spcPct val="0"/>
                </a:spcBef>
                <a:defRPr/>
              </a:pPr>
              <a:t>2</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Red ring disease of coconut palms is caused by the red ring nematode (</a:t>
            </a:r>
            <a:r>
              <a:rPr lang="en-US" altLang="en-US" i="1" smtClean="0"/>
              <a:t>Bursaphelenchus cocophilus</a:t>
            </a:r>
            <a:r>
              <a:rPr lang="en-US" altLang="en-US" smtClean="0"/>
              <a:t>), though this nematode may also be known as the coconut palm nematode. </a:t>
            </a:r>
          </a:p>
          <a:p>
            <a:endParaRPr lang="en-US" altLang="en-US" smtClean="0"/>
          </a:p>
          <a:p>
            <a:r>
              <a:rPr lang="en-US" altLang="en-US" smtClean="0"/>
              <a:t>This disease was first described on coconut palms in 1905 in Trinidad and the association between the disease and the nematode was reported in 1919.</a:t>
            </a:r>
          </a:p>
          <a:p>
            <a:endParaRPr lang="en-US" altLang="en-US" smtClean="0"/>
          </a:p>
          <a:p>
            <a:r>
              <a:rPr lang="en-US" altLang="en-US" smtClean="0"/>
              <a:t>The vector of the nematode is the South American palm weevil (</a:t>
            </a:r>
            <a:r>
              <a:rPr lang="en-US" altLang="en-US" i="1" smtClean="0"/>
              <a:t>Rhynchophorus palmarum</a:t>
            </a:r>
            <a:r>
              <a:rPr lang="en-US" altLang="en-US" smtClean="0"/>
              <a:t>), both adults and larvae.  </a:t>
            </a:r>
          </a:p>
          <a:p>
            <a:endParaRPr lang="en-US" altLang="en-US" smtClean="0"/>
          </a:p>
          <a:p>
            <a:r>
              <a:rPr lang="en-US" altLang="en-US" smtClean="0"/>
              <a:t>The nematode parasitizes the weevil which then transmits the nematode as it moves from tree to tree.  Though the weevil may visit many different tree species, the nematode only infects members of the Palmae family. </a:t>
            </a:r>
          </a:p>
          <a:p>
            <a:endParaRPr lang="en-US" altLang="en-US" smtClean="0"/>
          </a:p>
          <a:p>
            <a:r>
              <a:rPr lang="en-US" altLang="en-US" smtClean="0"/>
              <a:t>The nematode and South American palm weevil have not yet been observed in Florida.  </a:t>
            </a:r>
          </a:p>
          <a:p>
            <a:endParaRPr lang="en-US" altLang="en-US" smtClean="0"/>
          </a:p>
          <a:p>
            <a:endParaRPr lang="en-US" altLang="en-US" smtClean="0"/>
          </a:p>
          <a:p>
            <a:r>
              <a:rPr lang="en-US" altLang="en-US" smtClean="0"/>
              <a:t>Information Sources:</a:t>
            </a:r>
          </a:p>
          <a:p>
            <a:r>
              <a:rPr lang="en-US" altLang="en-US" sz="1600" smtClean="0">
                <a:latin typeface="Calibri" pitchFamily="34" charset="0"/>
              </a:rPr>
              <a:t>Brammer, A.S. and Crow, W.T. 2001. Red Ring Nematode, </a:t>
            </a:r>
            <a:r>
              <a:rPr lang="en-US" altLang="en-US" sz="1600" i="1" smtClean="0">
                <a:latin typeface="Calibri" pitchFamily="34" charset="0"/>
              </a:rPr>
              <a:t>Bursaphelenchus cocophilus </a:t>
            </a:r>
            <a:r>
              <a:rPr lang="en-US" altLang="en-US" sz="1600" smtClean="0">
                <a:latin typeface="Calibri" pitchFamily="34" charset="0"/>
              </a:rPr>
              <a:t>(Cobb) Baujard (Nematoda: Secernentea: Tylenchida: Aphelenchina: Aphelenchoidea: Bursaphelechina) formerly </a:t>
            </a:r>
            <a:r>
              <a:rPr lang="en-US" altLang="en-US" sz="1600" i="1" smtClean="0">
                <a:latin typeface="Calibri" pitchFamily="34" charset="0"/>
              </a:rPr>
              <a:t>Rhadinaphelenchus cocophilus</a:t>
            </a:r>
            <a:r>
              <a:rPr lang="en-US" altLang="en-US" sz="1600" smtClean="0">
                <a:latin typeface="Calibri" pitchFamily="34" charset="0"/>
              </a:rPr>
              <a:t>. University of Florida, IFAS Extension. EENY236. </a:t>
            </a:r>
          </a:p>
          <a:p>
            <a:r>
              <a:rPr lang="en-US" altLang="en-US" sz="1600" smtClean="0">
                <a:latin typeface="Calibri" pitchFamily="34" charset="0"/>
              </a:rPr>
              <a:t>	Accessed 11-27-13</a:t>
            </a:r>
          </a:p>
          <a:p>
            <a:r>
              <a:rPr lang="en-US" altLang="en-US" sz="1600" smtClean="0">
                <a:latin typeface="Calibri" pitchFamily="34" charset="0"/>
              </a:rPr>
              <a:t>	</a:t>
            </a:r>
            <a:r>
              <a:rPr lang="en-US" altLang="en-US" sz="1400" smtClean="0">
                <a:latin typeface="Calibri" pitchFamily="34" charset="0"/>
              </a:rPr>
              <a:t>http://edis.ifas.ufl.edu/in392</a:t>
            </a:r>
          </a:p>
          <a:p>
            <a:endParaRPr lang="en-US" altLang="en-US" sz="1400" smtClean="0">
              <a:latin typeface="Calibri" pitchFamily="34" charset="0"/>
            </a:endParaRPr>
          </a:p>
          <a:p>
            <a:r>
              <a:rPr lang="en-US" altLang="en-US" sz="1600" smtClean="0">
                <a:latin typeface="Calibri" pitchFamily="34" charset="0"/>
              </a:rPr>
              <a:t>Griffith, R.  1987.  “Red Ring Disease of Coconut Palm”.  The American Pathological Society Plant Disease, Volume 71, February, 193-196.</a:t>
            </a:r>
          </a:p>
          <a:p>
            <a:r>
              <a:rPr lang="en-US" altLang="en-US" sz="1600" smtClean="0">
                <a:latin typeface="Calibri" pitchFamily="34" charset="0"/>
              </a:rPr>
              <a:t>	accessed 12/5/2013-</a:t>
            </a:r>
          </a:p>
          <a:p>
            <a:r>
              <a:rPr lang="en-US" altLang="en-US" sz="1600" smtClean="0">
                <a:latin typeface="Calibri" pitchFamily="34" charset="0"/>
              </a:rPr>
              <a:t>	http://www.apsnet.org/publications/plantdisease/backissues/Documents/1987Articles/PlantDisease71n02_193.PDF  </a:t>
            </a:r>
          </a:p>
          <a:p>
            <a:endParaRPr lang="en-US" altLang="en-US" sz="1600" smtClean="0">
              <a:latin typeface="Calibri" pitchFamily="34" charset="0"/>
            </a:endParaRPr>
          </a:p>
          <a:p>
            <a:r>
              <a:rPr lang="en-US" altLang="en-US" sz="1600" smtClean="0"/>
              <a:t>Griffith, R., R. M. Giblin-Davis, P. K. Koshy</a:t>
            </a:r>
            <a:r>
              <a:rPr lang="en-US" altLang="en-US" sz="1600" b="1" smtClean="0"/>
              <a:t>, </a:t>
            </a:r>
            <a:r>
              <a:rPr lang="en-US" altLang="en-US" sz="1600" smtClean="0"/>
              <a:t>and</a:t>
            </a:r>
            <a:r>
              <a:rPr lang="en-US" altLang="en-US" sz="1600" b="1" smtClean="0"/>
              <a:t> </a:t>
            </a:r>
            <a:r>
              <a:rPr lang="en-US" altLang="en-US" sz="1600" smtClean="0"/>
              <a:t>V. K. Sosamma</a:t>
            </a:r>
            <a:r>
              <a:rPr lang="en-US" altLang="en-US" sz="1600" b="1" smtClean="0"/>
              <a:t>. </a:t>
            </a:r>
            <a:r>
              <a:rPr lang="en-US" altLang="en-US" sz="1600" smtClean="0"/>
              <a:t>2005. Nematode parasites of coconut and other palms. M. Luc, R. A. Sikora, and J. Bridges (eds.) In</a:t>
            </a:r>
            <a:r>
              <a:rPr lang="en-US" altLang="en-US" sz="1600" i="1" smtClean="0"/>
              <a:t> </a:t>
            </a:r>
            <a:r>
              <a:rPr lang="en-US" altLang="en-US" sz="1600" smtClean="0"/>
              <a:t>Plant Parasitic Nematodes in Subtropical and Tropical Agriculture. C.A.B. International, Oxon, UK. Pp. 493-527.</a:t>
            </a:r>
          </a:p>
          <a:p>
            <a:endParaRPr lang="en-US" altLang="en-US" sz="1600" smtClean="0">
              <a:latin typeface="Calibri" pitchFamily="34" charset="0"/>
            </a:endParaRPr>
          </a:p>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E1A3E73C-2A11-409E-B98B-40104AE2ADD9}" type="slidenum">
              <a:rPr lang="en-US" altLang="en-US" sz="1200" smtClean="0"/>
              <a:pPr eaLnBrk="1" hangingPunct="1">
                <a:defRPr/>
              </a:pPr>
              <a:t>21</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1D8BC325-4A49-41C1-B71A-A6389CDEEF09}" type="slidenum">
              <a:rPr lang="en-US" altLang="en-US" smtClean="0"/>
              <a:pPr eaLnBrk="1" hangingPunct="1">
                <a:spcBef>
                  <a:spcPct val="0"/>
                </a:spcBef>
                <a:defRPr/>
              </a:pPr>
              <a:t>3</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host trees susceptible to the red ring nematode are usually found in the family Palmae.  </a:t>
            </a:r>
          </a:p>
          <a:p>
            <a:endParaRPr lang="en-US" altLang="en-US" smtClean="0"/>
          </a:p>
          <a:p>
            <a:r>
              <a:rPr lang="en-US" altLang="en-US" smtClean="0"/>
              <a:t>The red ring nematode mainly affects coconut palm (</a:t>
            </a:r>
            <a:r>
              <a:rPr lang="en-US" altLang="en-US" i="1" smtClean="0"/>
              <a:t>Cocos nucifera</a:t>
            </a:r>
            <a:r>
              <a:rPr lang="en-US" altLang="en-US" smtClean="0"/>
              <a:t>) and African oil palm (</a:t>
            </a:r>
            <a:r>
              <a:rPr lang="en-US" altLang="en-US" i="1" smtClean="0"/>
              <a:t>Elaeis guineensis</a:t>
            </a:r>
            <a:r>
              <a:rPr lang="en-US" altLang="en-US" smtClean="0"/>
              <a:t>) which are economically important. Other hosts include </a:t>
            </a:r>
            <a:r>
              <a:rPr lang="en-US" altLang="en-US" i="1" smtClean="0"/>
              <a:t>Acrocomia intumescens</a:t>
            </a:r>
            <a:r>
              <a:rPr lang="en-US" altLang="en-US" smtClean="0"/>
              <a:t>, Cohune nut (</a:t>
            </a:r>
            <a:r>
              <a:rPr lang="en-US" altLang="en-US" i="1" smtClean="0"/>
              <a:t>Attalea cohune)</a:t>
            </a:r>
            <a:r>
              <a:rPr lang="en-US" altLang="en-US" smtClean="0"/>
              <a:t>, </a:t>
            </a:r>
            <a:r>
              <a:rPr lang="en-US" altLang="en-US" i="1" smtClean="0"/>
              <a:t>Bactris gasipaes</a:t>
            </a:r>
            <a:r>
              <a:rPr lang="en-US" altLang="en-US" smtClean="0"/>
              <a:t>, </a:t>
            </a:r>
            <a:r>
              <a:rPr lang="en-US" altLang="en-US" i="1" smtClean="0"/>
              <a:t>Euterpe pacifica</a:t>
            </a:r>
            <a:r>
              <a:rPr lang="en-US" altLang="en-US" smtClean="0"/>
              <a:t>, </a:t>
            </a:r>
            <a:r>
              <a:rPr lang="en-US" altLang="en-US" i="1" smtClean="0"/>
              <a:t>Jessenia polycarpa</a:t>
            </a:r>
            <a:r>
              <a:rPr lang="en-US" altLang="en-US" smtClean="0"/>
              <a:t>, </a:t>
            </a:r>
            <a:r>
              <a:rPr lang="en-US" altLang="en-US" i="1" smtClean="0"/>
              <a:t>Mauritia mexicana</a:t>
            </a:r>
            <a:r>
              <a:rPr lang="en-US" altLang="en-US" smtClean="0"/>
              <a:t>, </a:t>
            </a:r>
            <a:r>
              <a:rPr lang="en-US" altLang="en-US" i="1" smtClean="0"/>
              <a:t>Oenocarpus distichus</a:t>
            </a:r>
            <a:r>
              <a:rPr lang="en-US" altLang="en-US" smtClean="0"/>
              <a:t>, Canary Island date (</a:t>
            </a:r>
            <a:r>
              <a:rPr lang="en-US" altLang="en-US" i="1" smtClean="0"/>
              <a:t>Phoenix canariensis</a:t>
            </a:r>
            <a:r>
              <a:rPr lang="en-US" altLang="en-US" smtClean="0"/>
              <a:t>)</a:t>
            </a:r>
            <a:r>
              <a:rPr lang="en-US" altLang="en-US" i="1" smtClean="0"/>
              <a:t>,</a:t>
            </a:r>
            <a:r>
              <a:rPr lang="en-US" altLang="en-US" smtClean="0"/>
              <a:t> Cuban royal palm (</a:t>
            </a:r>
            <a:r>
              <a:rPr lang="en-US" altLang="en-US" i="1" smtClean="0"/>
              <a:t>Roystonea regia)</a:t>
            </a:r>
            <a:r>
              <a:rPr lang="en-US" altLang="en-US" smtClean="0"/>
              <a:t> and date palm (</a:t>
            </a:r>
            <a:r>
              <a:rPr lang="en-US" altLang="en-US" i="1" smtClean="0"/>
              <a:t>Phoenix dactylifera</a:t>
            </a:r>
            <a:r>
              <a:rPr lang="en-US" altLang="en-US" smtClean="0"/>
              <a:t>). </a:t>
            </a:r>
          </a:p>
          <a:p>
            <a:endParaRPr lang="en-US" altLang="en-US" smtClean="0"/>
          </a:p>
          <a:p>
            <a:r>
              <a:rPr lang="en-US" altLang="en-US" smtClean="0"/>
              <a:t>Under coercive conditions, the nematode can infect the following palm trees: cabbage palm (</a:t>
            </a:r>
            <a:r>
              <a:rPr lang="en-US" altLang="en-US" i="1" smtClean="0"/>
              <a:t>Roystonea oleracea</a:t>
            </a:r>
            <a:r>
              <a:rPr lang="en-US" altLang="en-US" smtClean="0"/>
              <a:t>), sabal palm (</a:t>
            </a:r>
            <a:r>
              <a:rPr lang="en-US" altLang="en-US" i="1" smtClean="0"/>
              <a:t>Sabal palmetto</a:t>
            </a:r>
            <a:r>
              <a:rPr lang="en-US" altLang="en-US" smtClean="0"/>
              <a:t>), gru-gru palm (</a:t>
            </a:r>
            <a:r>
              <a:rPr lang="en-US" altLang="en-US" i="1" smtClean="0"/>
              <a:t>Acrocomia aculeata</a:t>
            </a:r>
            <a:r>
              <a:rPr lang="en-US" altLang="en-US" smtClean="0"/>
              <a:t>),  Ita palm (</a:t>
            </a:r>
            <a:r>
              <a:rPr lang="en-US" altLang="en-US" i="1" smtClean="0"/>
              <a:t>Mauritia flexuosa</a:t>
            </a:r>
            <a:r>
              <a:rPr lang="en-US" altLang="en-US" smtClean="0"/>
              <a:t>), cucurite palm (</a:t>
            </a:r>
            <a:r>
              <a:rPr lang="en-US" altLang="en-US" i="1" smtClean="0"/>
              <a:t>Maximiliana maripa</a:t>
            </a:r>
            <a:r>
              <a:rPr lang="en-US" altLang="en-US" smtClean="0"/>
              <a:t>) and cocorite palm (</a:t>
            </a:r>
            <a:r>
              <a:rPr lang="en-US" altLang="en-US" i="1" smtClean="0"/>
              <a:t>Mauritia caribea</a:t>
            </a:r>
            <a:r>
              <a:rPr lang="en-US" altLang="en-US" smtClean="0"/>
              <a:t>).</a:t>
            </a:r>
          </a:p>
          <a:p>
            <a:endParaRPr lang="en-US" altLang="en-US" smtClean="0"/>
          </a:p>
          <a:p>
            <a:endParaRPr lang="en-US" altLang="en-US" smtClean="0"/>
          </a:p>
          <a:p>
            <a:r>
              <a:rPr lang="en-US" altLang="en-US" smtClean="0"/>
              <a:t>Information Sources:</a:t>
            </a:r>
          </a:p>
          <a:p>
            <a:r>
              <a:rPr lang="en-US" altLang="en-US" sz="1400" smtClean="0"/>
              <a:t>Griffith, R., R. M. Giblin-Davis, P. K. Koshy, and</a:t>
            </a:r>
            <a:r>
              <a:rPr lang="en-US" altLang="en-US" sz="1400" b="1" smtClean="0"/>
              <a:t> </a:t>
            </a:r>
            <a:r>
              <a:rPr lang="en-US" altLang="en-US" sz="1400" smtClean="0"/>
              <a:t>V. K. Sosamma</a:t>
            </a:r>
            <a:r>
              <a:rPr lang="en-US" altLang="en-US" sz="1400" b="1" smtClean="0"/>
              <a:t>. </a:t>
            </a:r>
            <a:r>
              <a:rPr lang="en-US" altLang="en-US" sz="1400" smtClean="0"/>
              <a:t>2005. Nematode parasites of coconut and other palms. M. Luc, R. A. Sikora, and J. Bridges (eds.) In</a:t>
            </a:r>
            <a:r>
              <a:rPr lang="en-US" altLang="en-US" sz="1400" i="1" smtClean="0"/>
              <a:t> </a:t>
            </a:r>
            <a:r>
              <a:rPr lang="en-US" altLang="en-US" sz="1400" smtClean="0"/>
              <a:t>Plant Parasitic Nematodes in Subtropical and Tropical Agriculture. C.A.B. International, Oxon, UK. Pp. 493-527.</a:t>
            </a:r>
          </a:p>
          <a:p>
            <a:endParaRPr lang="en-US" altLang="en-US" sz="1400" smtClean="0">
              <a:latin typeface="Calibri" pitchFamily="34" charset="0"/>
            </a:endParaRPr>
          </a:p>
          <a:p>
            <a:r>
              <a:rPr lang="en-US" altLang="en-US" sz="1400" smtClean="0">
                <a:latin typeface="Calibri" pitchFamily="34" charset="0"/>
              </a:rPr>
              <a:t>Sullivan, M. 2013. CPHST Pest Datasheet for </a:t>
            </a:r>
            <a:r>
              <a:rPr lang="en-US" altLang="en-US" sz="1400" i="1" smtClean="0">
                <a:latin typeface="Calibri" pitchFamily="34" charset="0"/>
              </a:rPr>
              <a:t>Bursaphelenchus cocophilus</a:t>
            </a:r>
            <a:r>
              <a:rPr lang="en-US" altLang="en-US" sz="1400" smtClean="0">
                <a:latin typeface="Calibri" pitchFamily="34" charset="0"/>
              </a:rPr>
              <a:t>. USDA-APHIS-PPQ-CPHST.</a:t>
            </a:r>
          </a:p>
          <a:p>
            <a:r>
              <a:rPr lang="en-US" altLang="en-US" sz="1400" smtClean="0">
                <a:latin typeface="Calibri" pitchFamily="34" charset="0"/>
              </a:rPr>
              <a:t>	Accessed 12-12-13</a:t>
            </a:r>
          </a:p>
          <a:p>
            <a:r>
              <a:rPr lang="en-US" altLang="en-US" sz="1400" smtClean="0">
                <a:latin typeface="Calibri" pitchFamily="34" charset="0"/>
              </a:rPr>
              <a:t>	http://caps.ceris.purdue.edu/webfm_send/2137</a:t>
            </a:r>
          </a:p>
          <a:p>
            <a:endParaRPr lang="en-US" altLang="en-US" sz="1400" smtClean="0">
              <a:latin typeface="Calibri" pitchFamily="34" charset="0"/>
            </a:endParaRPr>
          </a:p>
          <a:p>
            <a:endParaRPr lang="en-US" altLang="en-US" sz="1400" smtClean="0">
              <a:latin typeface="Calibri" pitchFamily="34" charset="0"/>
            </a:endParaRPr>
          </a:p>
          <a:p>
            <a:endParaRPr lang="en-US" altLang="en-US" sz="1400" smtClean="0">
              <a:latin typeface="Calibri" pitchFamily="34" charset="0"/>
            </a:endParaRP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kern="0" dirty="0" smtClean="0">
                <a:ea typeface="ＭＳ Ｐゴシック" charset="0"/>
              </a:rPr>
              <a:t>Red ring nematode is commonly found in areas of North America (Mexico), Central and Southern America, and many Caribbean countries.  </a:t>
            </a:r>
          </a:p>
          <a:p>
            <a:pPr>
              <a:defRPr/>
            </a:pPr>
            <a:endParaRPr lang="en-US" kern="0" dirty="0" smtClean="0">
              <a:ea typeface="ＭＳ Ｐゴシック" charset="0"/>
            </a:endParaRPr>
          </a:p>
          <a:p>
            <a:pPr>
              <a:defRPr/>
            </a:pPr>
            <a:r>
              <a:rPr lang="en-US" kern="0" dirty="0" smtClean="0">
                <a:ea typeface="ＭＳ Ｐゴシック" charset="0"/>
              </a:rPr>
              <a:t>Countries in Central America include Belize, Costa Rica, El Salvador, Guatemala, Honduras, Nicaragua and Panama. Countries in South America include Brazil, Colombia, Ecuador, French Guiana, Guyana, Peru, Suriname and Venezuela. Caribbean countries includes Grenada, St. Vincent and the Grenadines, and Trinidad and Tobago. The nematode has been also reported in Mexico in North America.</a:t>
            </a:r>
            <a:endParaRPr lang="en-US" dirty="0" smtClean="0">
              <a:ea typeface="ＭＳ Ｐゴシック" charset="0"/>
            </a:endParaRPr>
          </a:p>
          <a:p>
            <a:pPr>
              <a:defRPr/>
            </a:pPr>
            <a:endParaRPr lang="en-US" dirty="0" smtClean="0">
              <a:ea typeface="ＭＳ Ｐゴシック" charset="0"/>
            </a:endParaRPr>
          </a:p>
          <a:p>
            <a:pPr>
              <a:defRPr/>
            </a:pPr>
            <a:r>
              <a:rPr lang="en-US" dirty="0" smtClean="0">
                <a:ea typeface="ＭＳ Ｐゴシック" charset="0"/>
              </a:rPr>
              <a:t>The red ring nematode has not yet been reported from the continental U.S., Hawaii, Puerto Rico or the Virgin Islands (as of December 2013). </a:t>
            </a:r>
          </a:p>
          <a:p>
            <a:pPr>
              <a:defRPr/>
            </a:pPr>
            <a:endParaRPr lang="en-US" dirty="0" smtClean="0">
              <a:ea typeface="ＭＳ Ｐゴシック" charset="0"/>
            </a:endParaRPr>
          </a:p>
          <a:p>
            <a:pPr>
              <a:defRPr/>
            </a:pPr>
            <a:endParaRPr lang="en-US" kern="0" dirty="0" smtClean="0">
              <a:ea typeface="ＭＳ Ｐゴシック" charset="0"/>
            </a:endParaRPr>
          </a:p>
          <a:p>
            <a:pPr>
              <a:defRPr/>
            </a:pPr>
            <a:r>
              <a:rPr lang="en-US" dirty="0" smtClean="0">
                <a:ea typeface="ＭＳ Ｐゴシック" charset="0"/>
              </a:rPr>
              <a:t>Information Sources:</a:t>
            </a:r>
          </a:p>
          <a:p>
            <a:pPr>
              <a:defRPr/>
            </a:pPr>
            <a:r>
              <a:rPr lang="en-US" dirty="0" err="1" smtClean="0">
                <a:latin typeface="Calibri" pitchFamily="34" charset="0"/>
              </a:rPr>
              <a:t>Brammer</a:t>
            </a:r>
            <a:r>
              <a:rPr lang="en-US" dirty="0" smtClean="0">
                <a:latin typeface="Calibri" pitchFamily="34" charset="0"/>
              </a:rPr>
              <a:t>, A.S. and Crow, W.T. 2001. Red Ring Nematode, </a:t>
            </a:r>
            <a:r>
              <a:rPr lang="en-US" i="1" dirty="0" err="1" smtClean="0">
                <a:latin typeface="Calibri" pitchFamily="34" charset="0"/>
              </a:rPr>
              <a:t>Bursaphelenchus</a:t>
            </a:r>
            <a:r>
              <a:rPr lang="en-US" i="1" dirty="0" smtClean="0">
                <a:latin typeface="Calibri" pitchFamily="34" charset="0"/>
              </a:rPr>
              <a:t> </a:t>
            </a:r>
            <a:r>
              <a:rPr lang="en-US" i="1" dirty="0" err="1" smtClean="0">
                <a:latin typeface="Calibri" pitchFamily="34" charset="0"/>
              </a:rPr>
              <a:t>cocophilus</a:t>
            </a:r>
            <a:r>
              <a:rPr lang="en-US" i="1" dirty="0" smtClean="0">
                <a:latin typeface="Calibri" pitchFamily="34" charset="0"/>
              </a:rPr>
              <a:t> </a:t>
            </a:r>
            <a:r>
              <a:rPr lang="en-US" dirty="0" smtClean="0">
                <a:latin typeface="Calibri" pitchFamily="34" charset="0"/>
              </a:rPr>
              <a:t>(Cobb) </a:t>
            </a:r>
            <a:r>
              <a:rPr lang="en-US" dirty="0" err="1" smtClean="0">
                <a:latin typeface="Calibri" pitchFamily="34" charset="0"/>
              </a:rPr>
              <a:t>Baujard</a:t>
            </a:r>
            <a:r>
              <a:rPr lang="en-US" dirty="0" smtClean="0">
                <a:latin typeface="Calibri" pitchFamily="34" charset="0"/>
              </a:rPr>
              <a:t> (</a:t>
            </a:r>
            <a:r>
              <a:rPr lang="en-US" dirty="0" err="1" smtClean="0">
                <a:latin typeface="Calibri" pitchFamily="34" charset="0"/>
              </a:rPr>
              <a:t>Nematoda</a:t>
            </a:r>
            <a:r>
              <a:rPr lang="en-US" dirty="0" smtClean="0">
                <a:latin typeface="Calibri" pitchFamily="34" charset="0"/>
              </a:rPr>
              <a:t>: </a:t>
            </a:r>
            <a:r>
              <a:rPr lang="en-US" dirty="0" err="1" smtClean="0">
                <a:latin typeface="Calibri" pitchFamily="34" charset="0"/>
              </a:rPr>
              <a:t>Secernentea</a:t>
            </a:r>
            <a:r>
              <a:rPr lang="en-US" dirty="0" smtClean="0">
                <a:latin typeface="Calibri" pitchFamily="34" charset="0"/>
              </a:rPr>
              <a:t>: </a:t>
            </a:r>
            <a:r>
              <a:rPr lang="en-US" dirty="0" err="1" smtClean="0">
                <a:latin typeface="Calibri" pitchFamily="34" charset="0"/>
              </a:rPr>
              <a:t>Tylenchida</a:t>
            </a:r>
            <a:r>
              <a:rPr lang="en-US" dirty="0" smtClean="0">
                <a:latin typeface="Calibri" pitchFamily="34" charset="0"/>
              </a:rPr>
              <a:t>: </a:t>
            </a:r>
            <a:r>
              <a:rPr lang="en-US" dirty="0" err="1" smtClean="0">
                <a:latin typeface="Calibri" pitchFamily="34" charset="0"/>
              </a:rPr>
              <a:t>Aphelenchina</a:t>
            </a:r>
            <a:r>
              <a:rPr lang="en-US" dirty="0" smtClean="0">
                <a:latin typeface="Calibri" pitchFamily="34" charset="0"/>
              </a:rPr>
              <a:t>: </a:t>
            </a:r>
            <a:r>
              <a:rPr lang="en-US" dirty="0" err="1" smtClean="0">
                <a:latin typeface="Calibri" pitchFamily="34" charset="0"/>
              </a:rPr>
              <a:t>Aphelenchoidea</a:t>
            </a:r>
            <a:r>
              <a:rPr lang="en-US" dirty="0" smtClean="0">
                <a:latin typeface="Calibri" pitchFamily="34" charset="0"/>
              </a:rPr>
              <a:t>: </a:t>
            </a:r>
            <a:r>
              <a:rPr lang="en-US" dirty="0" err="1" smtClean="0">
                <a:latin typeface="Calibri" pitchFamily="34" charset="0"/>
              </a:rPr>
              <a:t>Bursaphelechina</a:t>
            </a:r>
            <a:r>
              <a:rPr lang="en-US" dirty="0" smtClean="0">
                <a:latin typeface="Calibri" pitchFamily="34" charset="0"/>
              </a:rPr>
              <a:t>) formerly </a:t>
            </a:r>
            <a:r>
              <a:rPr lang="en-US" i="1" dirty="0" err="1" smtClean="0">
                <a:latin typeface="Calibri" pitchFamily="34" charset="0"/>
              </a:rPr>
              <a:t>Rhadinaphelenchus</a:t>
            </a:r>
            <a:r>
              <a:rPr lang="en-US" i="1" dirty="0" smtClean="0">
                <a:latin typeface="Calibri" pitchFamily="34" charset="0"/>
              </a:rPr>
              <a:t> </a:t>
            </a:r>
            <a:r>
              <a:rPr lang="en-US" i="1" dirty="0" err="1" smtClean="0">
                <a:latin typeface="Calibri" pitchFamily="34" charset="0"/>
              </a:rPr>
              <a:t>cocophilus</a:t>
            </a:r>
            <a:r>
              <a:rPr lang="en-US" dirty="0" smtClean="0">
                <a:latin typeface="Calibri" pitchFamily="34" charset="0"/>
              </a:rPr>
              <a:t>. University of Florida, IFAS Extension. EENY236. </a:t>
            </a:r>
          </a:p>
          <a:p>
            <a:pPr>
              <a:defRPr/>
            </a:pPr>
            <a:r>
              <a:rPr lang="en-US" dirty="0" smtClean="0">
                <a:latin typeface="Calibri" pitchFamily="34" charset="0"/>
              </a:rPr>
              <a:t>	Accessed 11-27-13</a:t>
            </a:r>
          </a:p>
          <a:p>
            <a:pPr>
              <a:defRPr/>
            </a:pPr>
            <a:r>
              <a:rPr lang="en-US" dirty="0" smtClean="0">
                <a:latin typeface="Calibri" pitchFamily="34" charset="0"/>
              </a:rPr>
              <a:t>	</a:t>
            </a:r>
            <a:r>
              <a:rPr lang="en-US" sz="1100" dirty="0" smtClean="0">
                <a:latin typeface="Calibri" pitchFamily="34" charset="0"/>
              </a:rPr>
              <a:t>http://edis.ifas.ufl.edu/in392</a:t>
            </a:r>
            <a:br>
              <a:rPr lang="en-US" sz="1100" dirty="0" smtClean="0">
                <a:latin typeface="Calibri" pitchFamily="34" charset="0"/>
              </a:rPr>
            </a:br>
            <a:endParaRPr lang="en-US" sz="1100" dirty="0" smtClean="0">
              <a:latin typeface="Calibri" pitchFamily="34" charset="0"/>
            </a:endParaRPr>
          </a:p>
          <a:p>
            <a:pPr>
              <a:defRPr/>
            </a:pPr>
            <a:r>
              <a:rPr lang="en-US" sz="1100" dirty="0" smtClean="0">
                <a:latin typeface="Calibri" pitchFamily="34" charset="0"/>
              </a:rPr>
              <a:t>NAPIS Pest Tracker. </a:t>
            </a:r>
            <a:r>
              <a:rPr lang="en-US" sz="1100" i="1" dirty="0" err="1" smtClean="0">
                <a:latin typeface="Calibri" pitchFamily="34" charset="0"/>
              </a:rPr>
              <a:t>Bursaphelenchus</a:t>
            </a:r>
            <a:r>
              <a:rPr lang="en-US" sz="1100" i="1" dirty="0" smtClean="0">
                <a:latin typeface="Calibri" pitchFamily="34" charset="0"/>
              </a:rPr>
              <a:t> </a:t>
            </a:r>
            <a:r>
              <a:rPr lang="en-US" sz="1100" i="1" dirty="0" err="1" smtClean="0">
                <a:latin typeface="Calibri" pitchFamily="34" charset="0"/>
              </a:rPr>
              <a:t>cocophilus</a:t>
            </a:r>
            <a:r>
              <a:rPr lang="en-US" sz="1100" dirty="0" smtClean="0">
                <a:latin typeface="Calibri" pitchFamily="34" charset="0"/>
              </a:rPr>
              <a:t>.</a:t>
            </a:r>
          </a:p>
          <a:p>
            <a:pPr>
              <a:defRPr/>
            </a:pPr>
            <a:r>
              <a:rPr lang="en-US" sz="1100" dirty="0" smtClean="0">
                <a:latin typeface="Calibri" pitchFamily="34" charset="0"/>
              </a:rPr>
              <a:t>Accessed 12/19/2013-</a:t>
            </a:r>
          </a:p>
          <a:p>
            <a:pPr>
              <a:defRPr/>
            </a:pPr>
            <a:r>
              <a:rPr lang="en-US" sz="1100" dirty="0" smtClean="0">
                <a:latin typeface="Calibri" pitchFamily="34" charset="0"/>
              </a:rPr>
              <a:t>http://pest.ceris.purdue.edu/map.php?code=NEABBBA  </a:t>
            </a:r>
          </a:p>
          <a:p>
            <a:pPr>
              <a:defRPr/>
            </a:pPr>
            <a:endParaRPr lang="en-US" sz="1100" dirty="0" smtClean="0">
              <a:latin typeface="Calibri" pitchFamily="34" charset="0"/>
            </a:endParaRPr>
          </a:p>
          <a:p>
            <a:pPr>
              <a:defRPr/>
            </a:pPr>
            <a:r>
              <a:rPr lang="en-US" sz="1100" dirty="0" smtClean="0">
                <a:latin typeface="Calibri" pitchFamily="34" charset="0"/>
              </a:rPr>
              <a:t>Sullivan, M. 2013. CPHST Pest Datasheet for </a:t>
            </a:r>
            <a:r>
              <a:rPr lang="en-US" sz="1100" i="1" dirty="0" err="1" smtClean="0">
                <a:latin typeface="Calibri" pitchFamily="34" charset="0"/>
              </a:rPr>
              <a:t>Bursaphelenchus</a:t>
            </a:r>
            <a:r>
              <a:rPr lang="en-US" sz="1100" i="1" dirty="0" smtClean="0">
                <a:latin typeface="Calibri" pitchFamily="34" charset="0"/>
              </a:rPr>
              <a:t> </a:t>
            </a:r>
            <a:r>
              <a:rPr lang="en-US" sz="1100" i="1" dirty="0" err="1" smtClean="0">
                <a:latin typeface="Calibri" pitchFamily="34" charset="0"/>
              </a:rPr>
              <a:t>cocophilus</a:t>
            </a:r>
            <a:r>
              <a:rPr lang="en-US" sz="1100" dirty="0" smtClean="0">
                <a:latin typeface="Calibri" pitchFamily="34" charset="0"/>
              </a:rPr>
              <a:t>. USDA-APHIS-PPQ-CPHST.</a:t>
            </a:r>
          </a:p>
          <a:p>
            <a:pPr>
              <a:defRPr/>
            </a:pPr>
            <a:r>
              <a:rPr lang="en-US" sz="1100" dirty="0" smtClean="0">
                <a:latin typeface="Calibri" pitchFamily="34" charset="0"/>
              </a:rPr>
              <a:t>	Accessed 12-12-13</a:t>
            </a:r>
          </a:p>
          <a:p>
            <a:pPr>
              <a:defRPr/>
            </a:pPr>
            <a:r>
              <a:rPr lang="en-US" sz="1100" dirty="0" smtClean="0">
                <a:latin typeface="Calibri" pitchFamily="34" charset="0"/>
              </a:rPr>
              <a:t>	http://caps.ceris.purdue.edu/webfm_send/2137</a:t>
            </a:r>
          </a:p>
          <a:p>
            <a:pPr>
              <a:defRPr/>
            </a:pPr>
            <a:endParaRPr lang="en-US" kern="0" dirty="0" smtClean="0">
              <a:ea typeface="ＭＳ Ｐゴシック" charset="0"/>
            </a:endParaRPr>
          </a:p>
          <a:p>
            <a:pPr>
              <a:defRPr/>
            </a:pPr>
            <a:endParaRPr lang="en-US" kern="0" dirty="0" smtClean="0">
              <a:ea typeface="ＭＳ Ｐゴシック" charset="0"/>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FFB0F477-53BC-4CD0-A815-6B2E61498122}" type="slidenum">
              <a:rPr lang="en-US" altLang="en-US" smtClean="0"/>
              <a:pPr eaLnBrk="1" hangingPunct="1">
                <a:spcBef>
                  <a:spcPct val="0"/>
                </a:spcBef>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According to the map, Florida is the only state that has a moderate density of the host plants utilized by red ring nematode. </a:t>
            </a:r>
          </a:p>
          <a:p>
            <a:endParaRPr lang="en-US" altLang="en-US" smtClean="0"/>
          </a:p>
          <a:p>
            <a:r>
              <a:rPr lang="en-US" altLang="en-US" smtClean="0"/>
              <a:t>Information source:</a:t>
            </a:r>
          </a:p>
          <a:p>
            <a:r>
              <a:rPr lang="en-US" altLang="en-US" smtClean="0"/>
              <a:t>NAPPFAST.  2014.  “</a:t>
            </a:r>
            <a:r>
              <a:rPr lang="en-US" altLang="en-US" i="1" smtClean="0"/>
              <a:t>Bursaphelenchus cocophilus</a:t>
            </a:r>
            <a:r>
              <a:rPr lang="en-US" altLang="en-US" smtClean="0"/>
              <a:t>, Red Ring Nematode”.  </a:t>
            </a:r>
          </a:p>
          <a:p>
            <a:r>
              <a:rPr lang="en-US" altLang="en-US" smtClean="0"/>
              <a:t>	accessed 3/6/2014-</a:t>
            </a:r>
          </a:p>
          <a:p>
            <a:r>
              <a:rPr lang="en-US" altLang="en-US" smtClean="0"/>
              <a:t>	http://www.nappfast.org/caps_pests/maps/2010%20Matrix%20Host%20Map%20PDFs/Bursaphelenchus%20cocophilus%20Host%20Map%20Final.pdf</a:t>
            </a: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eaLnBrk="1" hangingPunct="1">
              <a:defRPr/>
            </a:pPr>
            <a:fld id="{C392AB9C-EDAA-4F11-9888-D7A9315437AE}" type="slidenum">
              <a:rPr lang="en-US" altLang="en-US" sz="1200" smtClean="0"/>
              <a:pPr eaLnBrk="1" hangingPunct="1">
                <a:defRPr/>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49C30DD0-C346-412A-9CB8-548268A1BE66}" type="slidenum">
              <a:rPr lang="en-US" altLang="en-US" smtClean="0"/>
              <a:pPr eaLnBrk="1" hangingPunct="1">
                <a:spcBef>
                  <a:spcPct val="0"/>
                </a:spcBef>
                <a:defRPr/>
              </a:pPr>
              <a:t>6</a:t>
            </a:fld>
            <a:endParaRPr lang="en-US" altLang="en-US" smtClean="0"/>
          </a:p>
        </p:txBody>
      </p:sp>
      <p:sp>
        <p:nvSpPr>
          <p:cNvPr id="4096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charset="0"/>
              </a:rPr>
              <a:t>Coconut palms 3 to 10 years-old and African oil palms older than 5 years-old are usually killed within 2 to 4 months after the nematode infection.</a:t>
            </a:r>
          </a:p>
          <a:p>
            <a:pPr>
              <a:defRPr/>
            </a:pPr>
            <a:endParaRPr lang="en-US" dirty="0" smtClean="0">
              <a:ea typeface="ＭＳ Ｐゴシック" charset="0"/>
            </a:endParaRPr>
          </a:p>
          <a:p>
            <a:pPr>
              <a:defRPr/>
            </a:pPr>
            <a:r>
              <a:rPr lang="en-US" dirty="0" smtClean="0">
                <a:ea typeface="ＭＳ Ｐゴシック" charset="0"/>
              </a:rPr>
              <a:t>The major internal symptom of the red ring disease is a circular band of discoloration on tissue found within roots, stems and petioles. These internal symptoms can be observed two or three weeks after the nematode infection. The telltale discolored ring is usually bright red so this disease is named from this typical symptom.</a:t>
            </a:r>
          </a:p>
          <a:p>
            <a:pPr>
              <a:defRPr/>
            </a:pPr>
            <a:endParaRPr lang="en-US" dirty="0" smtClean="0">
              <a:ea typeface="ＭＳ Ｐゴシック" charset="0"/>
            </a:endParaRPr>
          </a:p>
          <a:p>
            <a:pPr>
              <a:defRPr/>
            </a:pPr>
            <a:r>
              <a:rPr lang="en-US" dirty="0" smtClean="0">
                <a:ea typeface="ＭＳ Ｐゴシック" charset="0"/>
              </a:rPr>
              <a:t>External symptoms are observed on leaves, showing wilting and turning yellow and brown from the tip of the leaflets to the base of the rachis. Usually, leaf symptoms begin at the oldest and lowest leaves which are close to the infection points and progress to the upper canopy. Several dying or dead leaves are often broken down or remain hanging from the stem. As the discoloration of leaves continues, host trees wilt and die. The external symptoms can be seen around two months after the nematode infection.</a:t>
            </a:r>
          </a:p>
          <a:p>
            <a:pPr>
              <a:defRPr/>
            </a:pPr>
            <a:endParaRPr lang="en-US" dirty="0" smtClean="0">
              <a:ea typeface="ＭＳ Ｐゴシック" charset="0"/>
            </a:endParaRPr>
          </a:p>
          <a:p>
            <a:pPr>
              <a:defRPr/>
            </a:pPr>
            <a:endParaRPr lang="en-US" dirty="0" smtClean="0">
              <a:ea typeface="ＭＳ Ｐゴシック" charset="0"/>
            </a:endParaRPr>
          </a:p>
          <a:p>
            <a:pPr>
              <a:defRPr/>
            </a:pPr>
            <a:r>
              <a:rPr lang="en-US" dirty="0" smtClean="0">
                <a:ea typeface="ＭＳ Ｐゴシック" charset="0"/>
              </a:rPr>
              <a:t>Information Sources:</a:t>
            </a:r>
          </a:p>
          <a:p>
            <a:pPr>
              <a:defRPr/>
            </a:pPr>
            <a:r>
              <a:rPr lang="en-US" dirty="0" err="1" smtClean="0">
                <a:latin typeface="Calibri" pitchFamily="34" charset="0"/>
              </a:rPr>
              <a:t>Brammer</a:t>
            </a:r>
            <a:r>
              <a:rPr lang="en-US" dirty="0" smtClean="0">
                <a:latin typeface="Calibri" pitchFamily="34" charset="0"/>
              </a:rPr>
              <a:t>, A.S. and Crow, W.T. 2001. Red Ring Nematode, </a:t>
            </a:r>
            <a:r>
              <a:rPr lang="en-US" i="1" dirty="0" err="1" smtClean="0">
                <a:latin typeface="Calibri" pitchFamily="34" charset="0"/>
              </a:rPr>
              <a:t>Bursaphelenchus</a:t>
            </a:r>
            <a:r>
              <a:rPr lang="en-US" i="1" dirty="0" smtClean="0">
                <a:latin typeface="Calibri" pitchFamily="34" charset="0"/>
              </a:rPr>
              <a:t> </a:t>
            </a:r>
            <a:r>
              <a:rPr lang="en-US" i="1" dirty="0" err="1" smtClean="0">
                <a:latin typeface="Calibri" pitchFamily="34" charset="0"/>
              </a:rPr>
              <a:t>cocophilus</a:t>
            </a:r>
            <a:r>
              <a:rPr lang="en-US" i="1" dirty="0" smtClean="0">
                <a:latin typeface="Calibri" pitchFamily="34" charset="0"/>
              </a:rPr>
              <a:t> </a:t>
            </a:r>
            <a:r>
              <a:rPr lang="en-US" dirty="0" smtClean="0">
                <a:latin typeface="Calibri" pitchFamily="34" charset="0"/>
              </a:rPr>
              <a:t>(Cobb) </a:t>
            </a:r>
            <a:r>
              <a:rPr lang="en-US" dirty="0" err="1" smtClean="0">
                <a:latin typeface="Calibri" pitchFamily="34" charset="0"/>
              </a:rPr>
              <a:t>Baujard</a:t>
            </a:r>
            <a:r>
              <a:rPr lang="en-US" dirty="0" smtClean="0">
                <a:latin typeface="Calibri" pitchFamily="34" charset="0"/>
              </a:rPr>
              <a:t> (</a:t>
            </a:r>
            <a:r>
              <a:rPr lang="en-US" dirty="0" err="1" smtClean="0">
                <a:latin typeface="Calibri" pitchFamily="34" charset="0"/>
              </a:rPr>
              <a:t>Nematoda</a:t>
            </a:r>
            <a:r>
              <a:rPr lang="en-US" dirty="0" smtClean="0">
                <a:latin typeface="Calibri" pitchFamily="34" charset="0"/>
              </a:rPr>
              <a:t>: </a:t>
            </a:r>
            <a:r>
              <a:rPr lang="en-US" dirty="0" err="1" smtClean="0">
                <a:latin typeface="Calibri" pitchFamily="34" charset="0"/>
              </a:rPr>
              <a:t>Secernentea</a:t>
            </a:r>
            <a:r>
              <a:rPr lang="en-US" dirty="0" smtClean="0">
                <a:latin typeface="Calibri" pitchFamily="34" charset="0"/>
              </a:rPr>
              <a:t>: </a:t>
            </a:r>
            <a:r>
              <a:rPr lang="en-US" dirty="0" err="1" smtClean="0">
                <a:latin typeface="Calibri" pitchFamily="34" charset="0"/>
              </a:rPr>
              <a:t>Tylenchida</a:t>
            </a:r>
            <a:r>
              <a:rPr lang="en-US" dirty="0" smtClean="0">
                <a:latin typeface="Calibri" pitchFamily="34" charset="0"/>
              </a:rPr>
              <a:t>: </a:t>
            </a:r>
            <a:r>
              <a:rPr lang="en-US" dirty="0" err="1" smtClean="0">
                <a:latin typeface="Calibri" pitchFamily="34" charset="0"/>
              </a:rPr>
              <a:t>Aphelenchina</a:t>
            </a:r>
            <a:r>
              <a:rPr lang="en-US" dirty="0" smtClean="0">
                <a:latin typeface="Calibri" pitchFamily="34" charset="0"/>
              </a:rPr>
              <a:t>: </a:t>
            </a:r>
            <a:r>
              <a:rPr lang="en-US" dirty="0" err="1" smtClean="0">
                <a:latin typeface="Calibri" pitchFamily="34" charset="0"/>
              </a:rPr>
              <a:t>Aphelenchoidea</a:t>
            </a:r>
            <a:r>
              <a:rPr lang="en-US" dirty="0" smtClean="0">
                <a:latin typeface="Calibri" pitchFamily="34" charset="0"/>
              </a:rPr>
              <a:t>: </a:t>
            </a:r>
            <a:r>
              <a:rPr lang="en-US" dirty="0" err="1" smtClean="0">
                <a:latin typeface="Calibri" pitchFamily="34" charset="0"/>
              </a:rPr>
              <a:t>Bursaphelechina</a:t>
            </a:r>
            <a:r>
              <a:rPr lang="en-US" dirty="0" smtClean="0">
                <a:latin typeface="Calibri" pitchFamily="34" charset="0"/>
              </a:rPr>
              <a:t>) formerly </a:t>
            </a:r>
            <a:r>
              <a:rPr lang="en-US" i="1" dirty="0" err="1" smtClean="0">
                <a:latin typeface="Calibri" pitchFamily="34" charset="0"/>
              </a:rPr>
              <a:t>Rhadinaphelenchus</a:t>
            </a:r>
            <a:r>
              <a:rPr lang="en-US" i="1" dirty="0" smtClean="0">
                <a:latin typeface="Calibri" pitchFamily="34" charset="0"/>
              </a:rPr>
              <a:t> </a:t>
            </a:r>
            <a:r>
              <a:rPr lang="en-US" i="1" dirty="0" err="1" smtClean="0">
                <a:latin typeface="Calibri" pitchFamily="34" charset="0"/>
              </a:rPr>
              <a:t>cocophilus</a:t>
            </a:r>
            <a:r>
              <a:rPr lang="en-US" dirty="0" smtClean="0">
                <a:latin typeface="Calibri" pitchFamily="34" charset="0"/>
              </a:rPr>
              <a:t>. University of Florida, IFAS Extension. EENY236. </a:t>
            </a:r>
          </a:p>
          <a:p>
            <a:pPr>
              <a:defRPr/>
            </a:pPr>
            <a:r>
              <a:rPr lang="en-US" dirty="0" smtClean="0">
                <a:latin typeface="Calibri" pitchFamily="34" charset="0"/>
              </a:rPr>
              <a:t>	Accessed 11-27-13</a:t>
            </a:r>
          </a:p>
          <a:p>
            <a:pPr>
              <a:defRPr/>
            </a:pPr>
            <a:r>
              <a:rPr lang="en-US" dirty="0" smtClean="0">
                <a:latin typeface="Calibri" pitchFamily="34" charset="0"/>
              </a:rPr>
              <a:t>	</a:t>
            </a:r>
            <a:r>
              <a:rPr lang="en-US" sz="1100" dirty="0" smtClean="0">
                <a:latin typeface="Calibri" pitchFamily="34" charset="0"/>
              </a:rPr>
              <a:t>http://edis.ifas.ufl.edu/in392</a:t>
            </a:r>
          </a:p>
          <a:p>
            <a:pPr>
              <a:defRPr/>
            </a:pPr>
            <a:endParaRPr lang="en-US" sz="1100" dirty="0" smtClean="0">
              <a:latin typeface="Calibri" pitchFamily="34" charset="0"/>
            </a:endParaRPr>
          </a:p>
          <a:p>
            <a:pPr>
              <a:defRPr/>
            </a:pPr>
            <a:r>
              <a:rPr lang="en-US" sz="1100" dirty="0" err="1" smtClean="0">
                <a:latin typeface="Calibri" pitchFamily="34" charset="0"/>
              </a:rPr>
              <a:t>Giblin</a:t>
            </a:r>
            <a:r>
              <a:rPr lang="en-US" sz="1100" dirty="0" smtClean="0">
                <a:latin typeface="Calibri" pitchFamily="34" charset="0"/>
              </a:rPr>
              <a:t>-Davis, R.M., Lehman, R.S., and </a:t>
            </a:r>
            <a:r>
              <a:rPr lang="en-US" sz="1100" dirty="0" err="1" smtClean="0">
                <a:latin typeface="Calibri" pitchFamily="34" charset="0"/>
              </a:rPr>
              <a:t>Inserra</a:t>
            </a:r>
            <a:r>
              <a:rPr lang="en-US" sz="1100" dirty="0" smtClean="0">
                <a:latin typeface="Calibri" pitchFamily="34" charset="0"/>
              </a:rPr>
              <a:t>, R.N.  </a:t>
            </a:r>
            <a:r>
              <a:rPr lang="en-US" sz="1100" i="1" dirty="0" err="1" smtClean="0">
                <a:latin typeface="Calibri" pitchFamily="34" charset="0"/>
              </a:rPr>
              <a:t>Bursaphelenchus</a:t>
            </a:r>
            <a:r>
              <a:rPr lang="en-US" sz="1100" i="1" dirty="0" smtClean="0">
                <a:latin typeface="Calibri" pitchFamily="34" charset="0"/>
              </a:rPr>
              <a:t> </a:t>
            </a:r>
            <a:r>
              <a:rPr lang="en-US" sz="1100" i="1" dirty="0" err="1" smtClean="0">
                <a:latin typeface="Calibri" pitchFamily="34" charset="0"/>
              </a:rPr>
              <a:t>cococphilus</a:t>
            </a:r>
            <a:r>
              <a:rPr lang="en-US" sz="1100" dirty="0" smtClean="0">
                <a:latin typeface="Calibri" pitchFamily="34" charset="0"/>
              </a:rPr>
              <a:t>: Red Ring Disease of Coconut.  </a:t>
            </a:r>
          </a:p>
          <a:p>
            <a:pPr>
              <a:defRPr/>
            </a:pPr>
            <a:r>
              <a:rPr lang="en-US" sz="1100" dirty="0" smtClean="0">
                <a:latin typeface="Calibri" pitchFamily="34" charset="0"/>
              </a:rPr>
              <a:t>	Accessed 11-27-13</a:t>
            </a:r>
          </a:p>
          <a:p>
            <a:pPr>
              <a:defRPr/>
            </a:pPr>
            <a:r>
              <a:rPr lang="en-US" sz="1100" dirty="0" smtClean="0">
                <a:latin typeface="Calibri" pitchFamily="34" charset="0"/>
              </a:rPr>
              <a:t>	</a:t>
            </a:r>
            <a:r>
              <a:rPr lang="en-US" sz="1050" dirty="0" smtClean="0">
                <a:latin typeface="Calibri" pitchFamily="34" charset="0"/>
              </a:rPr>
              <a:t>http://nematode.unl.edu/pest1.htm</a:t>
            </a:r>
          </a:p>
          <a:p>
            <a:pPr>
              <a:defRPr/>
            </a:pPr>
            <a:endParaRPr lang="en-US" sz="1100" dirty="0" smtClean="0">
              <a:latin typeface="Calibri" pitchFamily="34" charset="0"/>
            </a:endParaRPr>
          </a:p>
          <a:p>
            <a:pPr>
              <a:defRPr/>
            </a:pPr>
            <a:r>
              <a:rPr lang="en-US" sz="1100" dirty="0" smtClean="0">
                <a:latin typeface="Calibri" pitchFamily="34" charset="0"/>
              </a:rPr>
              <a:t>Griffith, R.  1987.  “Red Ring Disease of Coconut Palm”.  The American Pathological Society Plant Disease, Volume 71, February, 193-196.</a:t>
            </a:r>
          </a:p>
          <a:p>
            <a:pPr>
              <a:defRPr/>
            </a:pPr>
            <a:r>
              <a:rPr lang="en-US" sz="1100" dirty="0" smtClean="0">
                <a:latin typeface="Calibri" pitchFamily="34" charset="0"/>
              </a:rPr>
              <a:t>	accessed 12/5/2013-</a:t>
            </a:r>
          </a:p>
          <a:p>
            <a:pPr>
              <a:defRPr/>
            </a:pPr>
            <a:r>
              <a:rPr lang="en-US" sz="1100" dirty="0" smtClean="0">
                <a:latin typeface="Calibri" pitchFamily="34" charset="0"/>
              </a:rPr>
              <a:t>	http://www.apsnet.org/publications/plantdisease/backissues/Documents/1987Articles/PlantDisease71n02_193.PDF  </a:t>
            </a:r>
          </a:p>
          <a:p>
            <a:pPr>
              <a:defRPr/>
            </a:pPr>
            <a:endParaRPr lang="en-US" sz="1100" dirty="0" smtClean="0"/>
          </a:p>
          <a:p>
            <a:pPr>
              <a:defRPr/>
            </a:pPr>
            <a:r>
              <a:rPr lang="en-US" sz="1100" dirty="0" smtClean="0">
                <a:ea typeface="ＭＳ Ｐゴシック" charset="0"/>
              </a:rPr>
              <a:t>Griffith, R., R. M. </a:t>
            </a:r>
            <a:r>
              <a:rPr lang="en-US" sz="1100" dirty="0" err="1" smtClean="0">
                <a:ea typeface="ＭＳ Ｐゴシック" charset="0"/>
              </a:rPr>
              <a:t>Giblin</a:t>
            </a:r>
            <a:r>
              <a:rPr lang="en-US" sz="1100" dirty="0" smtClean="0">
                <a:ea typeface="ＭＳ Ｐゴシック" charset="0"/>
              </a:rPr>
              <a:t>-Davis, P. K. Koshy, and</a:t>
            </a:r>
            <a:r>
              <a:rPr lang="en-US" sz="1100" b="1" dirty="0" smtClean="0">
                <a:ea typeface="ＭＳ Ｐゴシック" charset="0"/>
              </a:rPr>
              <a:t> </a:t>
            </a:r>
            <a:r>
              <a:rPr lang="en-US" sz="1100" dirty="0" smtClean="0">
                <a:ea typeface="ＭＳ Ｐゴシック" charset="0"/>
              </a:rPr>
              <a:t>V. K. </a:t>
            </a:r>
            <a:r>
              <a:rPr lang="en-US" sz="1100" dirty="0" err="1" smtClean="0">
                <a:ea typeface="ＭＳ Ｐゴシック" charset="0"/>
              </a:rPr>
              <a:t>Sosamma</a:t>
            </a:r>
            <a:r>
              <a:rPr lang="en-US" sz="1100" b="1" dirty="0" smtClean="0">
                <a:ea typeface="ＭＳ Ｐゴシック" charset="0"/>
              </a:rPr>
              <a:t>. </a:t>
            </a:r>
            <a:r>
              <a:rPr lang="en-US" sz="1100" dirty="0" smtClean="0">
                <a:ea typeface="ＭＳ Ｐゴシック" charset="0"/>
              </a:rPr>
              <a:t>2005. Nematode parasites of coconut and other palms. M. Luc, R. A. </a:t>
            </a:r>
            <a:r>
              <a:rPr lang="en-US" sz="1100" dirty="0" err="1" smtClean="0">
                <a:ea typeface="ＭＳ Ｐゴシック" charset="0"/>
              </a:rPr>
              <a:t>Sikora</a:t>
            </a:r>
            <a:r>
              <a:rPr lang="en-US" sz="1100" dirty="0" smtClean="0">
                <a:ea typeface="ＭＳ Ｐゴシック" charset="0"/>
              </a:rPr>
              <a:t>, and J. Bridges (eds.) In</a:t>
            </a:r>
            <a:r>
              <a:rPr lang="en-US" sz="1100" i="1" dirty="0" smtClean="0">
                <a:ea typeface="ＭＳ Ｐゴシック" charset="0"/>
              </a:rPr>
              <a:t> </a:t>
            </a:r>
            <a:r>
              <a:rPr lang="en-US" sz="1100" dirty="0" smtClean="0">
                <a:ea typeface="ＭＳ Ｐゴシック" charset="0"/>
              </a:rPr>
              <a:t>Plant Parasitic Nematodes in Subtropical and Tropical Agriculture. C.A.B. International, Oxon, UK. Pp. 493-527.</a:t>
            </a:r>
          </a:p>
          <a:p>
            <a:pPr>
              <a:defRPr/>
            </a:pPr>
            <a:endParaRPr lang="en-US" sz="1100" dirty="0" smtClean="0">
              <a:latin typeface="Calibri" pitchFamily="34" charset="0"/>
            </a:endParaRPr>
          </a:p>
          <a:p>
            <a:pPr>
              <a:spcBef>
                <a:spcPct val="0"/>
              </a:spcBef>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88C8B3DC-0B69-443C-91BF-A3518F466982}" type="slidenum">
              <a:rPr lang="en-US" altLang="en-US" smtClean="0"/>
              <a:pPr eaLnBrk="1" hangingPunct="1">
                <a:spcBef>
                  <a:spcPct val="0"/>
                </a:spcBef>
                <a:defRPr/>
              </a:pPr>
              <a:t>7</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red ring nematode is about 1mm in length and too tiny to be recognized by the naked eye.  Therefore, it is important to monitor palms for the typical symptoms in the fronds and occurrence of specimens of the weevil vector harboring the nematodes by trapping.  Examination of trapped weevil specimens provides the best indication of the presence of the red ring nematode. The nematodes can be extracted from the infected host tissues or soil sample around roots and can be observed under microscopy. However, the extraction of the nematodes from palm host tissue samples is not always successful. The examination of the weevil vector is a more reliable procedure.</a:t>
            </a:r>
          </a:p>
          <a:p>
            <a:endParaRPr lang="en-US" altLang="en-US" smtClean="0"/>
          </a:p>
          <a:p>
            <a:r>
              <a:rPr lang="en-US" altLang="en-US" smtClean="0"/>
              <a:t>Red ring nematode is closely related to another plant parasitic nematode </a:t>
            </a:r>
            <a:r>
              <a:rPr lang="en-US" altLang="en-US" i="1" smtClean="0"/>
              <a:t>B. xylophilus</a:t>
            </a:r>
            <a:r>
              <a:rPr lang="en-US" altLang="en-US" smtClean="0"/>
              <a:t>  which causes pine wilt disease. These nematodes both have a stylet, which is a protrusible needle-like feeding structure of the mouth.  The stylet is used to pierce the host tissues. </a:t>
            </a:r>
          </a:p>
          <a:p>
            <a:endParaRPr lang="en-US" altLang="en-US" smtClean="0"/>
          </a:p>
          <a:p>
            <a:r>
              <a:rPr lang="en-US" altLang="en-US" smtClean="0"/>
              <a:t>Information Sources:</a:t>
            </a:r>
          </a:p>
          <a:p>
            <a:r>
              <a:rPr lang="en-US" altLang="en-US" smtClean="0">
                <a:latin typeface="Calibri" pitchFamily="34" charset="0"/>
              </a:rPr>
              <a:t>Brammer, A.S. and Crow, W.T. 2001. Red Ring Nematode, </a:t>
            </a:r>
            <a:r>
              <a:rPr lang="en-US" altLang="en-US" i="1" smtClean="0">
                <a:latin typeface="Calibri" pitchFamily="34" charset="0"/>
              </a:rPr>
              <a:t>Bursaphelenchus cocophilus </a:t>
            </a:r>
            <a:r>
              <a:rPr lang="en-US" altLang="en-US" smtClean="0">
                <a:latin typeface="Calibri" pitchFamily="34" charset="0"/>
              </a:rPr>
              <a:t>(Cobb) Baujard (Nematoda: Secernentea: Tylenchida: Aphelenchina: Aphelenchoidea: Bursaphelechina) formerly </a:t>
            </a:r>
            <a:r>
              <a:rPr lang="en-US" altLang="en-US" i="1" smtClean="0">
                <a:latin typeface="Calibri" pitchFamily="34" charset="0"/>
              </a:rPr>
              <a:t>Rhadinaphelenchus cocophilus</a:t>
            </a:r>
            <a:r>
              <a:rPr lang="en-US" altLang="en-US" smtClean="0">
                <a:latin typeface="Calibri" pitchFamily="34" charset="0"/>
              </a:rPr>
              <a:t>. University of Florida, IFAS Extension. EENY236. </a:t>
            </a:r>
          </a:p>
          <a:p>
            <a:r>
              <a:rPr lang="en-US" altLang="en-US" smtClean="0">
                <a:latin typeface="Calibri" pitchFamily="34" charset="0"/>
              </a:rPr>
              <a:t>	Accessed 11-27-13</a:t>
            </a:r>
          </a:p>
          <a:p>
            <a:r>
              <a:rPr lang="en-US" altLang="en-US" smtClean="0">
                <a:latin typeface="Calibri" pitchFamily="34" charset="0"/>
              </a:rPr>
              <a:t>	</a:t>
            </a:r>
            <a:r>
              <a:rPr lang="en-US" altLang="en-US" sz="1100" smtClean="0">
                <a:latin typeface="Calibri" pitchFamily="34" charset="0"/>
              </a:rPr>
              <a:t>http://edis.ifas.ufl.edu/in392</a:t>
            </a:r>
          </a:p>
          <a:p>
            <a:endParaRPr lang="en-US" altLang="en-US" smtClean="0">
              <a:latin typeface="Calibri" pitchFamily="34" charset="0"/>
            </a:endParaRPr>
          </a:p>
          <a:p>
            <a:r>
              <a:rPr lang="en-US" altLang="en-US" smtClean="0"/>
              <a:t>Brathwaite, C. W. D. and M. R. Siddiqi. 1975. </a:t>
            </a:r>
            <a:r>
              <a:rPr lang="en-US" altLang="en-US" i="1" smtClean="0"/>
              <a:t>Rhadinaphelenchus cocophilus</a:t>
            </a:r>
            <a:r>
              <a:rPr lang="en-US" altLang="en-US" smtClean="0"/>
              <a:t>. C.I.H. Description of Plant Parasitic Nematodes, Set 5, No. 72.</a:t>
            </a:r>
          </a:p>
          <a:p>
            <a:endParaRPr lang="en-US" altLang="en-US" smtClean="0">
              <a:latin typeface="Calibri" pitchFamily="34" charset="0"/>
            </a:endParaRPr>
          </a:p>
          <a:p>
            <a:r>
              <a:rPr lang="en-US" altLang="en-US" smtClean="0">
                <a:latin typeface="Calibri" pitchFamily="34" charset="0"/>
              </a:rPr>
              <a:t>Giblin-Davis, R.M., Lehman, R.S., and Inserra, R.N.  </a:t>
            </a:r>
            <a:r>
              <a:rPr lang="en-US" altLang="en-US" i="1" smtClean="0">
                <a:latin typeface="Calibri" pitchFamily="34" charset="0"/>
              </a:rPr>
              <a:t>Bursaphelenchus cococphilus</a:t>
            </a:r>
            <a:r>
              <a:rPr lang="en-US" altLang="en-US" smtClean="0">
                <a:latin typeface="Calibri" pitchFamily="34" charset="0"/>
              </a:rPr>
              <a:t>: Red Ring Disease of Coconut.  </a:t>
            </a:r>
          </a:p>
          <a:p>
            <a:r>
              <a:rPr lang="en-US" altLang="en-US" smtClean="0">
                <a:latin typeface="Calibri" pitchFamily="34" charset="0"/>
              </a:rPr>
              <a:t>	Accessed 11-27-13</a:t>
            </a:r>
          </a:p>
          <a:p>
            <a:r>
              <a:rPr lang="en-US" altLang="en-US" smtClean="0">
                <a:latin typeface="Calibri" pitchFamily="34" charset="0"/>
              </a:rPr>
              <a:t>	</a:t>
            </a:r>
            <a:r>
              <a:rPr lang="en-US" altLang="en-US" sz="1100" smtClean="0">
                <a:latin typeface="Calibri" pitchFamily="34" charset="0"/>
              </a:rPr>
              <a:t>http://nematode.unl.edu/pest1.htm</a:t>
            </a:r>
          </a:p>
          <a:p>
            <a:endParaRPr lang="en-US" altLang="en-US" smtClean="0"/>
          </a:p>
          <a:p>
            <a:r>
              <a:rPr lang="en-US" altLang="en-US" smtClean="0"/>
              <a:t>Griffith, R., R. M. Giblin-Davis, P. K. Koshy, and</a:t>
            </a:r>
            <a:r>
              <a:rPr lang="en-US" altLang="en-US" b="1" smtClean="0"/>
              <a:t> </a:t>
            </a:r>
            <a:r>
              <a:rPr lang="en-US" altLang="en-US" smtClean="0"/>
              <a:t>V. K. Sosamma</a:t>
            </a:r>
            <a:r>
              <a:rPr lang="en-US" altLang="en-US" b="1" smtClean="0"/>
              <a:t>. </a:t>
            </a:r>
            <a:r>
              <a:rPr lang="en-US" altLang="en-US" smtClean="0"/>
              <a:t>2005. Nematode parasites of coconut and other palms. M. Luc, R. A. Sikora, and J. Bridges (eds.) In</a:t>
            </a:r>
            <a:r>
              <a:rPr lang="en-US" altLang="en-US" i="1" smtClean="0"/>
              <a:t> </a:t>
            </a:r>
            <a:r>
              <a:rPr lang="en-US" altLang="en-US" smtClean="0"/>
              <a:t>Plant Parasitic Nematodes in Subtropical and Tropical Agriculture. C.A.B. International, Oxon, UK. Pp. 493-527.</a:t>
            </a:r>
          </a:p>
          <a:p>
            <a:endParaRPr lang="en-US" altLang="en-US" smtClean="0">
              <a:latin typeface="Calibri" pitchFamily="34" charset="0"/>
            </a:endParaRPr>
          </a:p>
          <a:p>
            <a:r>
              <a:rPr lang="en-US" altLang="en-US" smtClean="0">
                <a:latin typeface="Calibri" pitchFamily="34" charset="0"/>
              </a:rPr>
              <a:t>Sullivan, M. 2013. CPHST Pest Datasheet for </a:t>
            </a:r>
            <a:r>
              <a:rPr lang="en-US" altLang="en-US" i="1" smtClean="0">
                <a:latin typeface="Calibri" pitchFamily="34" charset="0"/>
              </a:rPr>
              <a:t>Bursaphelenchus cocophilus</a:t>
            </a:r>
            <a:r>
              <a:rPr lang="en-US" altLang="en-US" smtClean="0">
                <a:latin typeface="Calibri" pitchFamily="34" charset="0"/>
              </a:rPr>
              <a:t>. USDA-APHIS-PPQ-CPHST.</a:t>
            </a:r>
          </a:p>
          <a:p>
            <a:r>
              <a:rPr lang="en-US" altLang="en-US" smtClean="0">
                <a:latin typeface="Calibri" pitchFamily="34" charset="0"/>
              </a:rPr>
              <a:t>	Accessed 12-12-13</a:t>
            </a:r>
          </a:p>
          <a:p>
            <a:r>
              <a:rPr lang="en-US" altLang="en-US" smtClean="0">
                <a:latin typeface="Calibri" pitchFamily="34" charset="0"/>
              </a:rPr>
              <a:t>	http://caps.ceris.purdue.edu/webfm_send/2137</a:t>
            </a: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C8916AEC-8AB7-4DE0-9A87-49105D7F22CB}" type="slidenum">
              <a:rPr lang="en-US" altLang="en-US" smtClean="0"/>
              <a:pPr eaLnBrk="1" hangingPunct="1">
                <a:spcBef>
                  <a:spcPct val="0"/>
                </a:spcBef>
                <a:defRPr/>
              </a:pPr>
              <a:t>8</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t>The red ring nematode is vectored to its hosts by the South American palm weevil (</a:t>
            </a:r>
            <a:r>
              <a:rPr lang="en-US" altLang="en-US" sz="1600" i="1" smtClean="0"/>
              <a:t>Rhynchophorus palmarum</a:t>
            </a:r>
            <a:r>
              <a:rPr lang="en-US" altLang="en-US" sz="1600" smtClean="0"/>
              <a:t>). This weevil is also known as giant palm weevil, palm-marrow weevil and American palm weevil. </a:t>
            </a:r>
          </a:p>
          <a:p>
            <a:endParaRPr lang="en-US" altLang="en-US" sz="1600" smtClean="0"/>
          </a:p>
          <a:p>
            <a:r>
              <a:rPr lang="en-US" altLang="en-US" sz="1600" smtClean="0"/>
              <a:t>The eggs laid by this weevil are an elongated ovoid in form and their size is about 2.4 mm long and 0.87 mm wide. </a:t>
            </a:r>
          </a:p>
          <a:p>
            <a:endParaRPr lang="en-US" altLang="en-US" sz="1600" smtClean="0"/>
          </a:p>
          <a:p>
            <a:r>
              <a:rPr lang="en-US" altLang="en-US" sz="1600" smtClean="0"/>
              <a:t>The larva is white and legless with an orange to brown head capsule.  At maturity, the larva measures about 5 inches long and 1 inch wide.  </a:t>
            </a:r>
          </a:p>
          <a:p>
            <a:endParaRPr lang="en-US" altLang="en-US" sz="1600" smtClean="0"/>
          </a:p>
          <a:p>
            <a:r>
              <a:rPr lang="en-US" altLang="en-US" sz="1600" smtClean="0"/>
              <a:t>The pupal cocoon is tough and fibrous made from the host palm materials.  It measures about 3 inches long and a little over an inch wide. </a:t>
            </a:r>
          </a:p>
          <a:p>
            <a:endParaRPr lang="en-US" altLang="en-US" sz="1600" smtClean="0"/>
          </a:p>
          <a:p>
            <a:r>
              <a:rPr lang="en-US" altLang="en-US" sz="1600" smtClean="0"/>
              <a:t>The adult South American palm weevil is deep black in color.  Its body surface is also pitted and covered with short hairs. The size is about 1.5 inches in length and a little more than 0.5 inches wide.  The males have a “mustache” or a comb of hair located on the rostrum (see red arrow). </a:t>
            </a:r>
          </a:p>
          <a:p>
            <a:endParaRPr lang="en-US" altLang="en-US" sz="1600" smtClean="0"/>
          </a:p>
          <a:p>
            <a:endParaRPr lang="en-US" altLang="en-US" sz="1600" smtClean="0"/>
          </a:p>
          <a:p>
            <a:r>
              <a:rPr lang="en-US" altLang="en-US" sz="1600" smtClean="0"/>
              <a:t>Information Sources:</a:t>
            </a:r>
          </a:p>
          <a:p>
            <a:r>
              <a:rPr lang="en-US" altLang="en-US" sz="1600" smtClean="0"/>
              <a:t>Molet, T. A. L. Roda, L. D. Jackson, and B. Salas. 2011. CPHST Pest Datasheet for </a:t>
            </a:r>
            <a:r>
              <a:rPr lang="en-US" altLang="en-US" sz="1600" i="1" smtClean="0"/>
              <a:t>Rhynchophorus palmarum. </a:t>
            </a:r>
            <a:r>
              <a:rPr lang="en-US" altLang="en-US" sz="1600" smtClean="0"/>
              <a:t>USDA-APHIS-PPQ-CPHST. accessed 11/27/2013</a:t>
            </a:r>
          </a:p>
          <a:p>
            <a:pPr lvl="1"/>
            <a:r>
              <a:rPr lang="en-US" altLang="en-US" sz="1400" smtClean="0"/>
              <a:t>http://www.aphis.usda.gov/plant_health/plant_pest_info/palmweevil/downloads/Rhynchophoruspalmarum_v5.pdf</a:t>
            </a:r>
          </a:p>
          <a:p>
            <a:pPr>
              <a:spcBef>
                <a:spcPct val="0"/>
              </a:spcBef>
            </a:pPr>
            <a:endParaRPr lang="en-US" alt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31F18810-A74B-447A-B9C1-6693A14EFCA6}" type="slidenum">
              <a:rPr lang="en-US" altLang="en-US" smtClean="0"/>
              <a:pPr eaLnBrk="1" hangingPunct="1">
                <a:spcBef>
                  <a:spcPct val="0"/>
                </a:spcBef>
                <a:defRPr/>
              </a:pPr>
              <a:t>9</a:t>
            </a:fld>
            <a:endParaRPr lang="en-US" altLang="en-US" smtClean="0"/>
          </a:p>
        </p:txBody>
      </p:sp>
      <p:sp>
        <p:nvSpPr>
          <p:cNvPr id="44035"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i="1" dirty="0" smtClean="0">
                <a:ea typeface="ＭＳ Ｐゴシック" charset="0"/>
              </a:rPr>
              <a:t>R. </a:t>
            </a:r>
            <a:r>
              <a:rPr lang="en-US" i="1" dirty="0" err="1" smtClean="0">
                <a:ea typeface="ＭＳ Ｐゴシック" charset="0"/>
              </a:rPr>
              <a:t>palmarum</a:t>
            </a:r>
            <a:r>
              <a:rPr lang="en-US" dirty="0" smtClean="0">
                <a:ea typeface="ＭＳ Ｐゴシック" charset="0"/>
              </a:rPr>
              <a:t> has been found in North America (Mexico and United States), Caribbean and Central America (Belize, Costa Rica, Cuba, Dominica, El Salvador, Grenada, Guadeloupe, Guatemala, Honduras, Martinique, Nicaragua, Panama, Puerto Rico, St Vincent, and Trinidad and Tobago) and South America (</a:t>
            </a:r>
            <a:r>
              <a:rPr lang="pt-BR" dirty="0" smtClean="0">
                <a:ea typeface="ＭＳ Ｐゴシック" charset="0"/>
              </a:rPr>
              <a:t>Argentina, Bolivia, Brazil, </a:t>
            </a:r>
            <a:r>
              <a:rPr lang="en-US" dirty="0" smtClean="0">
                <a:ea typeface="ＭＳ Ｐゴシック" charset="0"/>
              </a:rPr>
              <a:t>Colombia, Ecuador, French Guiana, Guyana, Paraguay, Peru, Surinam, Uruguay, and Venezuela).</a:t>
            </a:r>
          </a:p>
          <a:p>
            <a:pPr>
              <a:defRPr/>
            </a:pPr>
            <a:endParaRPr lang="en-US" dirty="0" smtClean="0">
              <a:ea typeface="ＭＳ Ｐゴシック" charset="0"/>
            </a:endParaRPr>
          </a:p>
          <a:p>
            <a:pPr>
              <a:defRPr/>
            </a:pPr>
            <a:r>
              <a:rPr lang="en-US" kern="0" dirty="0" smtClean="0">
                <a:ea typeface="ＭＳ Ｐゴシック" charset="0"/>
              </a:rPr>
              <a:t>Most countries where the vector is found overlap with the nematode distribution except for the United States, where the weevil has been detected only in recent years. </a:t>
            </a:r>
          </a:p>
          <a:p>
            <a:pPr>
              <a:defRPr/>
            </a:pPr>
            <a:endParaRPr lang="en-US" kern="0" dirty="0" smtClean="0">
              <a:ea typeface="ＭＳ Ｐゴシック" charset="0"/>
            </a:endParaRPr>
          </a:p>
          <a:p>
            <a:pPr>
              <a:spcBef>
                <a:spcPct val="0"/>
              </a:spcBef>
              <a:defRPr/>
            </a:pPr>
            <a:r>
              <a:rPr lang="en-US" kern="0" dirty="0" smtClean="0">
                <a:ea typeface="ＭＳ Ｐゴシック" charset="0"/>
              </a:rPr>
              <a:t>The South </a:t>
            </a:r>
            <a:r>
              <a:rPr lang="en-US" dirty="0" smtClean="0"/>
              <a:t>American </a:t>
            </a:r>
            <a:r>
              <a:rPr lang="en-US" kern="0" dirty="0" smtClean="0">
                <a:ea typeface="ＭＳ Ｐゴシック" charset="0"/>
              </a:rPr>
              <a:t>palm weevil have recently been found in California in 2011 and Texas in 2012 (though this pest is not established in either of these states).   </a:t>
            </a:r>
          </a:p>
          <a:p>
            <a:pPr>
              <a:spcBef>
                <a:spcPct val="0"/>
              </a:spcBef>
              <a:defRPr/>
            </a:pPr>
            <a:endParaRPr lang="en-US" kern="0" dirty="0" smtClean="0">
              <a:ea typeface="ＭＳ Ｐゴシック" charset="0"/>
            </a:endParaRPr>
          </a:p>
          <a:p>
            <a:pPr>
              <a:spcBef>
                <a:spcPct val="0"/>
              </a:spcBef>
              <a:defRPr/>
            </a:pPr>
            <a:r>
              <a:rPr lang="en-US" kern="0" dirty="0" smtClean="0">
                <a:ea typeface="ＭＳ Ｐゴシック" charset="0"/>
              </a:rPr>
              <a:t>Should there be an arrival of populations of the </a:t>
            </a:r>
            <a:r>
              <a:rPr lang="en-US" dirty="0" smtClean="0"/>
              <a:t>South American </a:t>
            </a:r>
            <a:r>
              <a:rPr lang="en-US" kern="0" dirty="0" smtClean="0">
                <a:ea typeface="ＭＳ Ｐゴシック" charset="0"/>
              </a:rPr>
              <a:t>palm weevil harboring the red ring nematode in the U.S., several areas where host palms are grown could be at risk including Alabama, Arizona, California, Florida, Georgia, Hawaii, Louisiana, Massachusetts, Mississippi, North Carolina, South Carolina and Texas. </a:t>
            </a:r>
          </a:p>
          <a:p>
            <a:pPr>
              <a:spcBef>
                <a:spcPct val="0"/>
              </a:spcBef>
              <a:defRPr/>
            </a:pPr>
            <a:endParaRPr lang="en-US" dirty="0" smtClean="0">
              <a:ea typeface="ＭＳ Ｐゴシック" charset="0"/>
            </a:endParaRPr>
          </a:p>
          <a:p>
            <a:pPr>
              <a:spcBef>
                <a:spcPct val="0"/>
              </a:spcBef>
              <a:defRPr/>
            </a:pPr>
            <a:endParaRPr lang="en-US" b="1" dirty="0" smtClean="0"/>
          </a:p>
          <a:p>
            <a:pPr>
              <a:defRPr/>
            </a:pPr>
            <a:r>
              <a:rPr lang="en-US" sz="1600" dirty="0" smtClean="0">
                <a:ea typeface="ＭＳ Ｐゴシック" charset="0"/>
              </a:rPr>
              <a:t>Information Sources:</a:t>
            </a:r>
          </a:p>
          <a:p>
            <a:pPr>
              <a:defRPr/>
            </a:pPr>
            <a:r>
              <a:rPr lang="en-US" sz="1600" dirty="0" err="1" smtClean="0">
                <a:latin typeface="Calibri" pitchFamily="34" charset="0"/>
              </a:rPr>
              <a:t>Brammer</a:t>
            </a:r>
            <a:r>
              <a:rPr lang="en-US" sz="1600" dirty="0" smtClean="0">
                <a:latin typeface="Calibri" pitchFamily="34" charset="0"/>
              </a:rPr>
              <a:t>, A.S. and Crow, W.T. 2001. Red Ring Nematode, </a:t>
            </a:r>
            <a:r>
              <a:rPr lang="en-US" sz="1600" i="1" dirty="0" err="1" smtClean="0">
                <a:latin typeface="Calibri" pitchFamily="34" charset="0"/>
              </a:rPr>
              <a:t>Bursaphelenchus</a:t>
            </a:r>
            <a:r>
              <a:rPr lang="en-US" sz="1600" i="1" dirty="0" smtClean="0">
                <a:latin typeface="Calibri" pitchFamily="34" charset="0"/>
              </a:rPr>
              <a:t> </a:t>
            </a:r>
            <a:r>
              <a:rPr lang="en-US" sz="1600" i="1" dirty="0" err="1" smtClean="0">
                <a:latin typeface="Calibri" pitchFamily="34" charset="0"/>
              </a:rPr>
              <a:t>cocophilus</a:t>
            </a:r>
            <a:r>
              <a:rPr lang="en-US" sz="1600" i="1" dirty="0" smtClean="0">
                <a:latin typeface="Calibri" pitchFamily="34" charset="0"/>
              </a:rPr>
              <a:t> </a:t>
            </a:r>
            <a:r>
              <a:rPr lang="en-US" sz="1600" dirty="0" smtClean="0">
                <a:latin typeface="Calibri" pitchFamily="34" charset="0"/>
              </a:rPr>
              <a:t>(Cobb) </a:t>
            </a:r>
            <a:r>
              <a:rPr lang="en-US" sz="1600" dirty="0" err="1" smtClean="0">
                <a:latin typeface="Calibri" pitchFamily="34" charset="0"/>
              </a:rPr>
              <a:t>Baujard</a:t>
            </a:r>
            <a:r>
              <a:rPr lang="en-US" sz="1600" dirty="0" smtClean="0">
                <a:latin typeface="Calibri" pitchFamily="34" charset="0"/>
              </a:rPr>
              <a:t> (</a:t>
            </a:r>
            <a:r>
              <a:rPr lang="en-US" sz="1600" dirty="0" err="1" smtClean="0">
                <a:latin typeface="Calibri" pitchFamily="34" charset="0"/>
              </a:rPr>
              <a:t>Nematoda</a:t>
            </a:r>
            <a:r>
              <a:rPr lang="en-US" sz="1600" dirty="0" smtClean="0">
                <a:latin typeface="Calibri" pitchFamily="34" charset="0"/>
              </a:rPr>
              <a:t>: </a:t>
            </a:r>
            <a:r>
              <a:rPr lang="en-US" sz="1600" dirty="0" err="1" smtClean="0">
                <a:latin typeface="Calibri" pitchFamily="34" charset="0"/>
              </a:rPr>
              <a:t>Secernentea</a:t>
            </a:r>
            <a:r>
              <a:rPr lang="en-US" sz="1600" dirty="0" smtClean="0">
                <a:latin typeface="Calibri" pitchFamily="34" charset="0"/>
              </a:rPr>
              <a:t>: </a:t>
            </a:r>
            <a:r>
              <a:rPr lang="en-US" sz="1600" dirty="0" err="1" smtClean="0">
                <a:latin typeface="Calibri" pitchFamily="34" charset="0"/>
              </a:rPr>
              <a:t>Tylenchida</a:t>
            </a:r>
            <a:r>
              <a:rPr lang="en-US" sz="1600" dirty="0" smtClean="0">
                <a:latin typeface="Calibri" pitchFamily="34" charset="0"/>
              </a:rPr>
              <a:t>: </a:t>
            </a:r>
            <a:r>
              <a:rPr lang="en-US" sz="1600" dirty="0" err="1" smtClean="0">
                <a:latin typeface="Calibri" pitchFamily="34" charset="0"/>
              </a:rPr>
              <a:t>Aphelenchina</a:t>
            </a:r>
            <a:r>
              <a:rPr lang="en-US" sz="1600" dirty="0" smtClean="0">
                <a:latin typeface="Calibri" pitchFamily="34" charset="0"/>
              </a:rPr>
              <a:t>: </a:t>
            </a:r>
            <a:r>
              <a:rPr lang="en-US" sz="1600" dirty="0" err="1" smtClean="0">
                <a:latin typeface="Calibri" pitchFamily="34" charset="0"/>
              </a:rPr>
              <a:t>Aphelenchoidea</a:t>
            </a:r>
            <a:r>
              <a:rPr lang="en-US" sz="1600" dirty="0" smtClean="0">
                <a:latin typeface="Calibri" pitchFamily="34" charset="0"/>
              </a:rPr>
              <a:t>: </a:t>
            </a:r>
            <a:r>
              <a:rPr lang="en-US" sz="1600" dirty="0" err="1" smtClean="0">
                <a:latin typeface="Calibri" pitchFamily="34" charset="0"/>
              </a:rPr>
              <a:t>Bursaphelechina</a:t>
            </a:r>
            <a:r>
              <a:rPr lang="en-US" sz="1600" dirty="0" smtClean="0">
                <a:latin typeface="Calibri" pitchFamily="34" charset="0"/>
              </a:rPr>
              <a:t>) formerly </a:t>
            </a:r>
            <a:r>
              <a:rPr lang="en-US" sz="1600" i="1" dirty="0" err="1" smtClean="0">
                <a:latin typeface="Calibri" pitchFamily="34" charset="0"/>
              </a:rPr>
              <a:t>Rhadinaphelenchus</a:t>
            </a:r>
            <a:r>
              <a:rPr lang="en-US" sz="1600" i="1" dirty="0" smtClean="0">
                <a:latin typeface="Calibri" pitchFamily="34" charset="0"/>
              </a:rPr>
              <a:t> </a:t>
            </a:r>
            <a:r>
              <a:rPr lang="en-US" sz="1600" i="1" dirty="0" err="1" smtClean="0">
                <a:latin typeface="Calibri" pitchFamily="34" charset="0"/>
              </a:rPr>
              <a:t>cocophilus</a:t>
            </a:r>
            <a:r>
              <a:rPr lang="en-US" sz="1600" dirty="0" smtClean="0">
                <a:latin typeface="Calibri" pitchFamily="34" charset="0"/>
              </a:rPr>
              <a:t>. University of Florida, IFAS Extension. EENY236. </a:t>
            </a:r>
          </a:p>
          <a:p>
            <a:pPr>
              <a:defRPr/>
            </a:pPr>
            <a:r>
              <a:rPr lang="en-US" sz="1600" dirty="0" smtClean="0">
                <a:latin typeface="Calibri" pitchFamily="34" charset="0"/>
              </a:rPr>
              <a:t>	Accessed 11-27-13</a:t>
            </a:r>
          </a:p>
          <a:p>
            <a:pPr>
              <a:defRPr/>
            </a:pPr>
            <a:r>
              <a:rPr lang="en-US" sz="1600" dirty="0" smtClean="0">
                <a:latin typeface="Calibri" pitchFamily="34" charset="0"/>
              </a:rPr>
              <a:t>	</a:t>
            </a:r>
            <a:r>
              <a:rPr lang="en-US" sz="1400" dirty="0" smtClean="0">
                <a:latin typeface="Calibri" pitchFamily="34" charset="0"/>
              </a:rPr>
              <a:t>http://edis.ifas.ufl.edu/in392</a:t>
            </a:r>
            <a:br>
              <a:rPr lang="en-US" sz="1400" dirty="0" smtClean="0">
                <a:latin typeface="Calibri" pitchFamily="34" charset="0"/>
              </a:rPr>
            </a:br>
            <a:endParaRPr lang="en-US" sz="1400" dirty="0" smtClean="0">
              <a:latin typeface="Calibri" pitchFamily="34" charset="0"/>
            </a:endParaRPr>
          </a:p>
          <a:p>
            <a:pPr>
              <a:defRPr/>
            </a:pPr>
            <a:r>
              <a:rPr lang="en-US" sz="1400" dirty="0" smtClean="0">
                <a:latin typeface="Calibri" pitchFamily="34" charset="0"/>
              </a:rPr>
              <a:t>Institute for the study of invasive species. </a:t>
            </a:r>
            <a:r>
              <a:rPr lang="en-US" sz="1400" i="1" dirty="0" err="1" smtClean="0">
                <a:latin typeface="Calibri" pitchFamily="34" charset="0"/>
              </a:rPr>
              <a:t>Bursaphelenchus</a:t>
            </a:r>
            <a:r>
              <a:rPr lang="en-US" sz="1400" i="1" dirty="0" smtClean="0">
                <a:latin typeface="Calibri" pitchFamily="34" charset="0"/>
              </a:rPr>
              <a:t> </a:t>
            </a:r>
            <a:r>
              <a:rPr lang="en-US" sz="1400" i="1" dirty="0" err="1" smtClean="0">
                <a:latin typeface="Calibri" pitchFamily="34" charset="0"/>
              </a:rPr>
              <a:t>cocophilus</a:t>
            </a:r>
            <a:r>
              <a:rPr lang="en-US" sz="1400" dirty="0" smtClean="0">
                <a:latin typeface="Calibri" pitchFamily="34" charset="0"/>
              </a:rPr>
              <a:t>. </a:t>
            </a:r>
          </a:p>
          <a:p>
            <a:pPr>
              <a:defRPr/>
            </a:pPr>
            <a:r>
              <a:rPr lang="en-US" sz="1400" dirty="0" smtClean="0">
                <a:latin typeface="Calibri" pitchFamily="34" charset="0"/>
              </a:rPr>
              <a:t>	Accessed 11-27-13</a:t>
            </a:r>
          </a:p>
          <a:p>
            <a:pPr>
              <a:defRPr/>
            </a:pPr>
            <a:r>
              <a:rPr lang="en-US" sz="1400" dirty="0" smtClean="0">
                <a:latin typeface="Calibri" pitchFamily="34" charset="0"/>
              </a:rPr>
              <a:t>	http://www.tsusinvasives.org/database/red-ring_nema.html</a:t>
            </a:r>
          </a:p>
          <a:p>
            <a:pPr>
              <a:defRPr/>
            </a:pPr>
            <a:endParaRPr lang="en-US" sz="1400" dirty="0" smtClean="0">
              <a:latin typeface="Calibri" pitchFamily="34" charset="0"/>
            </a:endParaRPr>
          </a:p>
          <a:p>
            <a:pPr>
              <a:defRPr/>
            </a:pPr>
            <a:r>
              <a:rPr lang="en-US" sz="1600" dirty="0" err="1" smtClean="0">
                <a:ea typeface="ＭＳ Ｐゴシック" charset="0"/>
              </a:rPr>
              <a:t>Molet</a:t>
            </a:r>
            <a:r>
              <a:rPr lang="en-US" sz="1600" dirty="0" smtClean="0">
                <a:ea typeface="ＭＳ Ｐゴシック" charset="0"/>
              </a:rPr>
              <a:t>, T. A. L. </a:t>
            </a:r>
            <a:r>
              <a:rPr lang="en-US" sz="1600" dirty="0" err="1" smtClean="0">
                <a:ea typeface="ＭＳ Ｐゴシック" charset="0"/>
              </a:rPr>
              <a:t>Roda</a:t>
            </a:r>
            <a:r>
              <a:rPr lang="en-US" sz="1600" dirty="0" smtClean="0">
                <a:ea typeface="ＭＳ Ｐゴシック" charset="0"/>
              </a:rPr>
              <a:t>, L. D. Jackson, and B. Salas. 2011. CPHST Pest Datasheet for </a:t>
            </a:r>
            <a:r>
              <a:rPr lang="en-US" sz="1600" i="1" dirty="0" err="1" smtClean="0">
                <a:ea typeface="ＭＳ Ｐゴシック" charset="0"/>
              </a:rPr>
              <a:t>Rhynchophorus</a:t>
            </a:r>
            <a:r>
              <a:rPr lang="en-US" sz="1600" i="1" dirty="0" smtClean="0">
                <a:ea typeface="ＭＳ Ｐゴシック" charset="0"/>
              </a:rPr>
              <a:t> </a:t>
            </a:r>
            <a:r>
              <a:rPr lang="en-US" sz="1600" i="1" dirty="0" err="1" smtClean="0">
                <a:ea typeface="ＭＳ Ｐゴシック" charset="0"/>
              </a:rPr>
              <a:t>palmarum</a:t>
            </a:r>
            <a:r>
              <a:rPr lang="en-US" sz="1600" i="1" dirty="0" smtClean="0">
                <a:ea typeface="ＭＳ Ｐゴシック" charset="0"/>
              </a:rPr>
              <a:t>. </a:t>
            </a:r>
            <a:r>
              <a:rPr lang="en-US" sz="1600" dirty="0" smtClean="0">
                <a:ea typeface="ＭＳ Ｐゴシック" charset="0"/>
              </a:rPr>
              <a:t>USDA-APHIS-PPQ-CPHST. accessed 11/27/2013</a:t>
            </a:r>
          </a:p>
          <a:p>
            <a:pPr lvl="1">
              <a:defRPr/>
            </a:pPr>
            <a:r>
              <a:rPr lang="en-US" sz="1400" dirty="0" smtClean="0">
                <a:ea typeface="ＭＳ Ｐゴシック" charset="0"/>
              </a:rPr>
              <a:t>http://www.aphis.usda.gov/plant_health/plant_pest_info/palmweevil/downloads/Rhynchophoruspalmarum_v5.pdf</a:t>
            </a:r>
          </a:p>
          <a:p>
            <a:pPr>
              <a:spcBef>
                <a:spcPct val="0"/>
              </a:spcBef>
              <a:defRPr/>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50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C4470AFF-1164-4A60-BB4E-193AFC47DFB9}" type="slidenum">
              <a:rPr lang="en-US"/>
              <a:pPr>
                <a:defRPr/>
              </a:pPr>
              <a:t>‹#›</a:t>
            </a:fld>
            <a:endParaRPr lang="en-US"/>
          </a:p>
        </p:txBody>
      </p:sp>
    </p:spTree>
    <p:extLst>
      <p:ext uri="{BB962C8B-B14F-4D97-AF65-F5344CB8AC3E}">
        <p14:creationId xmlns:p14="http://schemas.microsoft.com/office/powerpoint/2010/main" val="254859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7D57F90D-A365-425C-8331-7FB74A27F908}" type="slidenum">
              <a:rPr lang="en-US"/>
              <a:pPr>
                <a:defRPr/>
              </a:pPr>
              <a:t>‹#›</a:t>
            </a:fld>
            <a:endParaRPr lang="en-US"/>
          </a:p>
        </p:txBody>
      </p:sp>
    </p:spTree>
    <p:extLst>
      <p:ext uri="{BB962C8B-B14F-4D97-AF65-F5344CB8AC3E}">
        <p14:creationId xmlns:p14="http://schemas.microsoft.com/office/powerpoint/2010/main" val="53881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910A405E-5134-4314-B973-45FAE198B8DD}" type="slidenum">
              <a:rPr lang="en-US"/>
              <a:pPr>
                <a:defRPr/>
              </a:pPr>
              <a:t>‹#›</a:t>
            </a:fld>
            <a:endParaRPr lang="en-US"/>
          </a:p>
        </p:txBody>
      </p:sp>
    </p:spTree>
    <p:extLst>
      <p:ext uri="{BB962C8B-B14F-4D97-AF65-F5344CB8AC3E}">
        <p14:creationId xmlns:p14="http://schemas.microsoft.com/office/powerpoint/2010/main" val="106591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BAA5676B-A1D0-426C-BB2B-E4CC6A09BDC1}" type="slidenum">
              <a:rPr lang="en-US"/>
              <a:pPr>
                <a:defRPr/>
              </a:pPr>
              <a:t>‹#›</a:t>
            </a:fld>
            <a:endParaRPr lang="en-US"/>
          </a:p>
        </p:txBody>
      </p:sp>
    </p:spTree>
    <p:extLst>
      <p:ext uri="{BB962C8B-B14F-4D97-AF65-F5344CB8AC3E}">
        <p14:creationId xmlns:p14="http://schemas.microsoft.com/office/powerpoint/2010/main" val="33486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9BD80D7F-F73B-4317-A157-12F7779738F6}" type="slidenum">
              <a:rPr lang="en-US"/>
              <a:pPr>
                <a:defRPr/>
              </a:pPr>
              <a:t>‹#›</a:t>
            </a:fld>
            <a:endParaRPr lang="en-US"/>
          </a:p>
        </p:txBody>
      </p:sp>
    </p:spTree>
    <p:extLst>
      <p:ext uri="{BB962C8B-B14F-4D97-AF65-F5344CB8AC3E}">
        <p14:creationId xmlns:p14="http://schemas.microsoft.com/office/powerpoint/2010/main" val="126696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1D821E3B-C1A5-4698-9BAD-F95EBFF674EA}" type="slidenum">
              <a:rPr lang="en-US"/>
              <a:pPr>
                <a:defRPr/>
              </a:pPr>
              <a:t>‹#›</a:t>
            </a:fld>
            <a:endParaRPr lang="en-US"/>
          </a:p>
        </p:txBody>
      </p:sp>
    </p:spTree>
    <p:extLst>
      <p:ext uri="{BB962C8B-B14F-4D97-AF65-F5344CB8AC3E}">
        <p14:creationId xmlns:p14="http://schemas.microsoft.com/office/powerpoint/2010/main" val="42424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F8AE8DAC-B4EE-4290-BFB4-6DA6B44F893A}" type="slidenum">
              <a:rPr lang="en-US"/>
              <a:pPr>
                <a:defRPr/>
              </a:pPr>
              <a:t>‹#›</a:t>
            </a:fld>
            <a:endParaRPr lang="en-US"/>
          </a:p>
        </p:txBody>
      </p:sp>
    </p:spTree>
    <p:extLst>
      <p:ext uri="{BB962C8B-B14F-4D97-AF65-F5344CB8AC3E}">
        <p14:creationId xmlns:p14="http://schemas.microsoft.com/office/powerpoint/2010/main" val="184759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1A24C2E1-C08D-45EF-8A48-75AD47BA70C1}" type="slidenum">
              <a:rPr lang="en-US"/>
              <a:pPr>
                <a:defRPr/>
              </a:pPr>
              <a:t>‹#›</a:t>
            </a:fld>
            <a:endParaRPr lang="en-US"/>
          </a:p>
        </p:txBody>
      </p:sp>
    </p:spTree>
    <p:extLst>
      <p:ext uri="{BB962C8B-B14F-4D97-AF65-F5344CB8AC3E}">
        <p14:creationId xmlns:p14="http://schemas.microsoft.com/office/powerpoint/2010/main" val="67664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44B1B52A-BD61-4838-9955-B6AC4E60D5BF}" type="slidenum">
              <a:rPr lang="en-US"/>
              <a:pPr>
                <a:defRPr/>
              </a:pPr>
              <a:t>‹#›</a:t>
            </a:fld>
            <a:endParaRPr lang="en-US"/>
          </a:p>
        </p:txBody>
      </p:sp>
    </p:spTree>
    <p:extLst>
      <p:ext uri="{BB962C8B-B14F-4D97-AF65-F5344CB8AC3E}">
        <p14:creationId xmlns:p14="http://schemas.microsoft.com/office/powerpoint/2010/main" val="174899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ea typeface="ＭＳ Ｐゴシック" pitchFamily="34" charset="-128"/>
                <a:cs typeface="+mn-cs"/>
              </a:defRPr>
            </a:lvl1pPr>
          </a:lstStyle>
          <a:p>
            <a:pPr>
              <a:defRPr/>
            </a:pPr>
            <a:fld id="{980A03F7-8352-407F-B488-9F9995D28669}" type="slidenum">
              <a:rPr lang="en-US"/>
              <a:pPr>
                <a:defRPr/>
              </a:pPr>
              <a:t>‹#›</a:t>
            </a:fld>
            <a:endParaRPr lang="en-US"/>
          </a:p>
        </p:txBody>
      </p:sp>
    </p:spTree>
    <p:extLst>
      <p:ext uri="{BB962C8B-B14F-4D97-AF65-F5344CB8AC3E}">
        <p14:creationId xmlns:p14="http://schemas.microsoft.com/office/powerpoint/2010/main" val="341048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F:\rhadinaphelenhus%20cocophiluspg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0" y="257175"/>
            <a:ext cx="9144000" cy="109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rgbClr val="000000"/>
                </a:solidFill>
                <a:ea typeface="Calibri" pitchFamily="34" charset="0"/>
                <a:cs typeface="Calibri" pitchFamily="34" charset="0"/>
              </a:rPr>
              <a:t>Red Ring Disease of Palms</a:t>
            </a:r>
            <a:br>
              <a:rPr lang="en-US" altLang="en-US" sz="4000" smtClean="0">
                <a:solidFill>
                  <a:srgbClr val="000000"/>
                </a:solidFill>
                <a:ea typeface="Calibri" pitchFamily="34" charset="0"/>
                <a:cs typeface="Calibri" pitchFamily="34" charset="0"/>
              </a:rPr>
            </a:br>
            <a:endParaRPr lang="en-US" altLang="en-US" sz="2800" smtClean="0">
              <a:solidFill>
                <a:srgbClr val="000000"/>
              </a:solidFill>
              <a:ea typeface="Calibri" pitchFamily="34" charset="0"/>
              <a:cs typeface="Calibri" pitchFamily="34" charset="0"/>
            </a:endParaRPr>
          </a:p>
        </p:txBody>
      </p:sp>
      <p:sp>
        <p:nvSpPr>
          <p:cNvPr id="13315" name="Rectangle 4"/>
          <p:cNvSpPr>
            <a:spLocks noChangeArrowheads="1"/>
          </p:cNvSpPr>
          <p:nvPr/>
        </p:nvSpPr>
        <p:spPr bwMode="auto">
          <a:xfrm>
            <a:off x="133350" y="5859463"/>
            <a:ext cx="4378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hu-HU" altLang="en-US" sz="1000">
                <a:latin typeface="Calibri" pitchFamily="34" charset="0"/>
              </a:rPr>
              <a:t>Photo</a:t>
            </a:r>
            <a:r>
              <a:rPr lang="en-US" altLang="en-US" sz="1000">
                <a:latin typeface="Calibri" pitchFamily="34" charset="0"/>
              </a:rPr>
              <a:t>s: Brammer and Crow 2001 (Credit: </a:t>
            </a:r>
            <a:r>
              <a:rPr lang="en-US" altLang="en-US" sz="1000">
                <a:solidFill>
                  <a:srgbClr val="000000"/>
                </a:solidFill>
                <a:latin typeface="Calibri" pitchFamily="34" charset="0"/>
              </a:rPr>
              <a:t>Society of Nematology slide collection</a:t>
            </a:r>
            <a:r>
              <a:rPr lang="en-US" altLang="en-US" sz="1000" i="1">
                <a:solidFill>
                  <a:srgbClr val="000000"/>
                </a:solidFill>
                <a:latin typeface="Calibri" pitchFamily="34" charset="0"/>
              </a:rPr>
              <a:t>)</a:t>
            </a:r>
            <a:endParaRPr lang="en-US" altLang="en-US" sz="1000">
              <a:latin typeface="Calibri"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6" y="1539328"/>
            <a:ext cx="4408253" cy="3656115"/>
          </a:xfrm>
          <a:prstGeom prst="roundRect">
            <a:avLst>
              <a:gd name="adj" fmla="val 8594"/>
            </a:avLst>
          </a:prstGeom>
          <a:solidFill>
            <a:srgbClr val="FFFFFF">
              <a:shade val="85000"/>
            </a:srgbClr>
          </a:solidFill>
          <a:ln w="28575">
            <a:solidFill>
              <a:schemeClr val="tx1"/>
            </a:solidFill>
            <a:miter lim="800000"/>
            <a:headEnd/>
            <a:tailEnd/>
          </a:ln>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0" y="122238"/>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Hosts of the Vector and the Nematode</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47" r="17060" b="17770"/>
          <a:stretch/>
        </p:blipFill>
        <p:spPr bwMode="auto">
          <a:xfrm>
            <a:off x="199309" y="1764915"/>
            <a:ext cx="1988121" cy="3657600"/>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4" name="Rectangle 3"/>
          <p:cNvSpPr>
            <a:spLocks noChangeArrowheads="1"/>
          </p:cNvSpPr>
          <p:nvPr/>
        </p:nvSpPr>
        <p:spPr bwMode="auto">
          <a:xfrm>
            <a:off x="342900" y="5646738"/>
            <a:ext cx="8521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hu-HU" sz="1000" dirty="0" smtClean="0">
                <a:latin typeface="+mn-lt"/>
                <a:cs typeface="Arial" panose="020B0604020202020204" pitchFamily="34" charset="0"/>
              </a:rPr>
              <a:t>Photo</a:t>
            </a:r>
            <a:r>
              <a:rPr lang="en-US" sz="1000" dirty="0" smtClean="0">
                <a:latin typeface="+mn-lt"/>
                <a:cs typeface="Arial" panose="020B0604020202020204" pitchFamily="34" charset="0"/>
              </a:rPr>
              <a:t>s: left to right - USDA </a:t>
            </a:r>
            <a:r>
              <a:rPr lang="en-US" sz="1000" dirty="0">
                <a:latin typeface="+mn-lt"/>
                <a:cs typeface="Arial" panose="020B0604020202020204" pitchFamily="34" charset="0"/>
              </a:rPr>
              <a:t>Forest Service - Region 8 - Southern Archive, USDA Forest Service , Bugwood.org, </a:t>
            </a:r>
            <a:r>
              <a:rPr lang="en-US" sz="1000" dirty="0" smtClean="0">
                <a:latin typeface="+mn-lt"/>
                <a:cs typeface="Arial" panose="020B0604020202020204" pitchFamily="34" charset="0"/>
              </a:rPr>
              <a:t>#</a:t>
            </a:r>
            <a:r>
              <a:rPr lang="en-US" sz="1000" dirty="0">
                <a:latin typeface="+mn-lt"/>
                <a:cs typeface="Arial" panose="020B0604020202020204" pitchFamily="34" charset="0"/>
              </a:rPr>
              <a:t>1504001 and  (Right) Manfred </a:t>
            </a:r>
            <a:r>
              <a:rPr lang="en-US" sz="1000" dirty="0" err="1">
                <a:latin typeface="+mn-lt"/>
                <a:cs typeface="Arial" panose="020B0604020202020204" pitchFamily="34" charset="0"/>
              </a:rPr>
              <a:t>Mielke</a:t>
            </a:r>
            <a:r>
              <a:rPr lang="en-US" sz="1000" dirty="0">
                <a:latin typeface="+mn-lt"/>
                <a:cs typeface="Arial" panose="020B0604020202020204" pitchFamily="34" charset="0"/>
              </a:rPr>
              <a:t>, USDA Forest Service, bugwood.org,  #</a:t>
            </a:r>
            <a:r>
              <a:rPr lang="en-US" sz="1000" dirty="0" smtClean="0">
                <a:latin typeface="+mn-lt"/>
                <a:cs typeface="Arial" panose="020B0604020202020204" pitchFamily="34" charset="0"/>
              </a:rPr>
              <a:t>1399164; </a:t>
            </a:r>
            <a:r>
              <a:rPr lang="en-US" sz="1000" dirty="0">
                <a:latin typeface="+mn-lt"/>
                <a:cs typeface="Arial" panose="020B0604020202020204" pitchFamily="34" charset="0"/>
              </a:rPr>
              <a:t>Joseph M. </a:t>
            </a:r>
            <a:r>
              <a:rPr lang="en-US" sz="1000" dirty="0" err="1">
                <a:latin typeface="+mn-lt"/>
                <a:cs typeface="Arial" panose="020B0604020202020204" pitchFamily="34" charset="0"/>
              </a:rPr>
              <a:t>DiTomaso</a:t>
            </a:r>
            <a:r>
              <a:rPr lang="en-US" sz="1000" dirty="0">
                <a:latin typeface="+mn-lt"/>
                <a:cs typeface="Arial" panose="020B0604020202020204" pitchFamily="34" charset="0"/>
              </a:rPr>
              <a:t>, University of California - </a:t>
            </a:r>
            <a:r>
              <a:rPr lang="en-US" sz="1000" dirty="0" smtClean="0">
                <a:latin typeface="+mn-lt"/>
                <a:cs typeface="Arial" panose="020B0604020202020204" pitchFamily="34" charset="0"/>
              </a:rPr>
              <a:t>Davis, bugwood.org, #5374214, and </a:t>
            </a:r>
            <a:r>
              <a:rPr lang="en-US" sz="1000" dirty="0">
                <a:latin typeface="+mn-lt"/>
                <a:cs typeface="Arial" panose="020B0604020202020204" pitchFamily="34" charset="0"/>
              </a:rPr>
              <a:t>F.W. Howard, University of </a:t>
            </a:r>
            <a:r>
              <a:rPr lang="en-US" sz="1000" dirty="0" smtClean="0">
                <a:latin typeface="+mn-lt"/>
                <a:cs typeface="Arial" panose="020B0604020202020204" pitchFamily="34" charset="0"/>
              </a:rPr>
              <a:t>Florida, bugwood.org, #0725064</a:t>
            </a:r>
            <a:endParaRPr lang="en-US" sz="1000" dirty="0">
              <a:latin typeface="+mn-lt"/>
              <a:cs typeface="Arial" panose="020B0604020202020204" pitchFamily="34" charset="0"/>
            </a:endParaRP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281" t="1410" r="11272" b="9461"/>
          <a:stretch/>
        </p:blipFill>
        <p:spPr bwMode="auto">
          <a:xfrm>
            <a:off x="2348522" y="1774207"/>
            <a:ext cx="2058877" cy="3657600"/>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6" name="TextBox 5"/>
          <p:cNvSpPr txBox="1"/>
          <p:nvPr/>
        </p:nvSpPr>
        <p:spPr>
          <a:xfrm>
            <a:off x="469900" y="1276350"/>
            <a:ext cx="1492250" cy="369888"/>
          </a:xfrm>
          <a:prstGeom prst="rect">
            <a:avLst/>
          </a:prstGeom>
          <a:noFill/>
        </p:spPr>
        <p:txBody>
          <a:bodyPr wrap="none">
            <a:spAutoFit/>
          </a:bodyPr>
          <a:lstStyle/>
          <a:p>
            <a:pPr algn="ctr">
              <a:defRPr/>
            </a:pPr>
            <a:r>
              <a:rPr lang="en-US" sz="1800" dirty="0">
                <a:latin typeface="+mn-lt"/>
              </a:rPr>
              <a:t>Coconut palm</a:t>
            </a:r>
          </a:p>
        </p:txBody>
      </p:sp>
      <p:sp>
        <p:nvSpPr>
          <p:cNvPr id="7" name="TextBox 6"/>
          <p:cNvSpPr txBox="1"/>
          <p:nvPr/>
        </p:nvSpPr>
        <p:spPr>
          <a:xfrm>
            <a:off x="2555875" y="1276350"/>
            <a:ext cx="1704975" cy="369888"/>
          </a:xfrm>
          <a:prstGeom prst="rect">
            <a:avLst/>
          </a:prstGeom>
          <a:noFill/>
        </p:spPr>
        <p:txBody>
          <a:bodyPr wrap="none">
            <a:spAutoFit/>
          </a:bodyPr>
          <a:lstStyle/>
          <a:p>
            <a:pPr algn="ctr">
              <a:defRPr/>
            </a:pPr>
            <a:r>
              <a:rPr lang="en-US" sz="1800" dirty="0">
                <a:latin typeface="+mn-lt"/>
              </a:rPr>
              <a:t>African oil palm </a:t>
            </a: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974" r="16998" b="13839"/>
          <a:stretch/>
        </p:blipFill>
        <p:spPr bwMode="auto">
          <a:xfrm>
            <a:off x="4572002" y="1764915"/>
            <a:ext cx="2123363" cy="3657600"/>
          </a:xfrm>
          <a:prstGeom prst="roundRect">
            <a:avLst>
              <a:gd name="adj" fmla="val 8594"/>
            </a:avLst>
          </a:prstGeom>
          <a:solidFill>
            <a:srgbClr val="FFFFFF">
              <a:shade val="85000"/>
            </a:srgbClr>
          </a:solidFill>
          <a:ln w="31750">
            <a:solidFill>
              <a:schemeClr val="tx1"/>
            </a:solidFill>
            <a:miter lim="800000"/>
            <a:headEnd/>
            <a:tailEnd/>
          </a:ln>
          <a:effectLs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7242" t="6250" r="5389" b="11092"/>
          <a:stretch/>
        </p:blipFill>
        <p:spPr bwMode="auto">
          <a:xfrm>
            <a:off x="6906205" y="1764916"/>
            <a:ext cx="1987414" cy="3657600"/>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10" name="TextBox 9"/>
          <p:cNvSpPr txBox="1"/>
          <p:nvPr/>
        </p:nvSpPr>
        <p:spPr>
          <a:xfrm>
            <a:off x="4452938" y="1276350"/>
            <a:ext cx="2439987" cy="369888"/>
          </a:xfrm>
          <a:prstGeom prst="rect">
            <a:avLst/>
          </a:prstGeom>
          <a:noFill/>
        </p:spPr>
        <p:txBody>
          <a:bodyPr wrap="none">
            <a:spAutoFit/>
          </a:bodyPr>
          <a:lstStyle/>
          <a:p>
            <a:pPr algn="ctr">
              <a:defRPr/>
            </a:pPr>
            <a:r>
              <a:rPr lang="en-US" sz="1800" dirty="0">
                <a:latin typeface="+mn-lt"/>
              </a:rPr>
              <a:t>Canary Island date palm</a:t>
            </a:r>
          </a:p>
        </p:txBody>
      </p:sp>
      <p:sp>
        <p:nvSpPr>
          <p:cNvPr id="11" name="TextBox 10"/>
          <p:cNvSpPr txBox="1"/>
          <p:nvPr/>
        </p:nvSpPr>
        <p:spPr>
          <a:xfrm>
            <a:off x="7264400" y="1276350"/>
            <a:ext cx="1201738" cy="369888"/>
          </a:xfrm>
          <a:prstGeom prst="rect">
            <a:avLst/>
          </a:prstGeom>
          <a:noFill/>
        </p:spPr>
        <p:txBody>
          <a:bodyPr wrap="none">
            <a:spAutoFit/>
          </a:bodyPr>
          <a:lstStyle/>
          <a:p>
            <a:pPr algn="ctr">
              <a:defRPr/>
            </a:pPr>
            <a:r>
              <a:rPr lang="en-US" sz="1800" dirty="0">
                <a:latin typeface="+mn-lt"/>
              </a:rPr>
              <a:t>Date palm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242888" y="276225"/>
            <a:ext cx="85105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a:r>
              <a:rPr lang="en-US" altLang="en-US" sz="4000">
                <a:latin typeface="Calibri" pitchFamily="34" charset="0"/>
              </a:rPr>
              <a:t>The Life Cycle of the Disease</a:t>
            </a:r>
          </a:p>
        </p:txBody>
      </p:sp>
      <p:sp>
        <p:nvSpPr>
          <p:cNvPr id="7" name="Rectangle 6"/>
          <p:cNvSpPr>
            <a:spLocks noChangeArrowheads="1"/>
          </p:cNvSpPr>
          <p:nvPr/>
        </p:nvSpPr>
        <p:spPr bwMode="auto">
          <a:xfrm>
            <a:off x="415925" y="5740400"/>
            <a:ext cx="863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hu-HU" sz="1000" dirty="0" smtClean="0">
                <a:latin typeface="+mn-lt"/>
              </a:rPr>
              <a:t>Photo</a:t>
            </a:r>
            <a:r>
              <a:rPr lang="en-US" sz="1000" dirty="0" smtClean="0">
                <a:latin typeface="+mn-lt"/>
              </a:rPr>
              <a:t>s: (Top left) </a:t>
            </a:r>
            <a:r>
              <a:rPr lang="es-ES" sz="1000" dirty="0">
                <a:latin typeface="+mn-lt"/>
              </a:rPr>
              <a:t>Jennifer C. </a:t>
            </a:r>
            <a:r>
              <a:rPr lang="es-ES" sz="1000" dirty="0" err="1">
                <a:latin typeface="+mn-lt"/>
              </a:rPr>
              <a:t>Giron</a:t>
            </a:r>
            <a:r>
              <a:rPr lang="es-ES" sz="1000" dirty="0">
                <a:latin typeface="+mn-lt"/>
              </a:rPr>
              <a:t> Duque, </a:t>
            </a:r>
            <a:r>
              <a:rPr lang="es-ES" sz="1000" dirty="0" err="1">
                <a:latin typeface="+mn-lt"/>
              </a:rPr>
              <a:t>University</a:t>
            </a:r>
            <a:r>
              <a:rPr lang="es-ES" sz="1000" dirty="0">
                <a:latin typeface="+mn-lt"/>
              </a:rPr>
              <a:t> of Puerto Rico, </a:t>
            </a:r>
            <a:r>
              <a:rPr lang="en-US" sz="1000" dirty="0">
                <a:latin typeface="+mn-lt"/>
              </a:rPr>
              <a:t>Bugwood.org, </a:t>
            </a:r>
            <a:r>
              <a:rPr lang="en-US" sz="1000" dirty="0" smtClean="0">
                <a:latin typeface="+mn-lt"/>
              </a:rPr>
              <a:t>#5411179; (top right) F.W</a:t>
            </a:r>
            <a:r>
              <a:rPr lang="en-US" sz="1000" dirty="0">
                <a:latin typeface="+mn-lt"/>
              </a:rPr>
              <a:t>. Howard, University of </a:t>
            </a:r>
            <a:r>
              <a:rPr lang="en-US" sz="1000" dirty="0" smtClean="0">
                <a:latin typeface="+mn-lt"/>
              </a:rPr>
              <a:t>Florida, Bugwood.org, #0725064; (lower right); Pest </a:t>
            </a:r>
            <a:r>
              <a:rPr lang="en-US" sz="1000" dirty="0">
                <a:latin typeface="+mn-lt"/>
              </a:rPr>
              <a:t>and Diseases Image </a:t>
            </a:r>
            <a:r>
              <a:rPr lang="en-US" sz="1000" dirty="0" smtClean="0">
                <a:latin typeface="+mn-lt"/>
              </a:rPr>
              <a:t>Library, bugwood.org, #5488453, (Bottom left) </a:t>
            </a:r>
            <a:r>
              <a:rPr lang="en-US" sz="1000" dirty="0" smtClean="0">
                <a:solidFill>
                  <a:srgbClr val="000000"/>
                </a:solidFill>
                <a:latin typeface="+mn-lt"/>
              </a:rPr>
              <a:t>Robin </a:t>
            </a:r>
            <a:r>
              <a:rPr lang="en-US" sz="1000" dirty="0" err="1">
                <a:solidFill>
                  <a:srgbClr val="000000"/>
                </a:solidFill>
                <a:latin typeface="+mn-lt"/>
              </a:rPr>
              <a:t>Giblin</a:t>
            </a:r>
            <a:r>
              <a:rPr lang="en-US" sz="1000" dirty="0">
                <a:solidFill>
                  <a:srgbClr val="000000"/>
                </a:solidFill>
                <a:latin typeface="+mn-lt"/>
              </a:rPr>
              <a:t>-Davis, University of Florida</a:t>
            </a:r>
            <a:r>
              <a:rPr lang="en-US" sz="1000" dirty="0" smtClean="0">
                <a:latin typeface="+mn-lt"/>
              </a:rPr>
              <a:t> </a:t>
            </a:r>
            <a:endParaRPr lang="en-US" sz="1000" dirty="0">
              <a:latin typeface="+mn-lt"/>
            </a:endParaRPr>
          </a:p>
        </p:txBody>
      </p:sp>
      <p:grpSp>
        <p:nvGrpSpPr>
          <p:cNvPr id="23556" name="Group 13"/>
          <p:cNvGrpSpPr>
            <a:grpSpLocks/>
          </p:cNvGrpSpPr>
          <p:nvPr/>
        </p:nvGrpSpPr>
        <p:grpSpPr bwMode="auto">
          <a:xfrm>
            <a:off x="1347788" y="862013"/>
            <a:ext cx="3460750" cy="1936750"/>
            <a:chOff x="956656" y="977609"/>
            <a:chExt cx="3460776" cy="1937181"/>
          </a:xfrm>
        </p:grpSpPr>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4321" r="5271" b="53526"/>
            <a:stretch/>
          </p:blipFill>
          <p:spPr>
            <a:xfrm>
              <a:off x="956656" y="1404714"/>
              <a:ext cx="3460776" cy="1510076"/>
            </a:xfrm>
            <a:prstGeom prst="roundRect">
              <a:avLst>
                <a:gd name="adj" fmla="val 8594"/>
              </a:avLst>
            </a:prstGeom>
            <a:solidFill>
              <a:srgbClr val="FFFFFF">
                <a:shade val="85000"/>
              </a:srgbClr>
            </a:solidFill>
            <a:ln w="28575">
              <a:solidFill>
                <a:schemeClr val="tx1"/>
              </a:solidFill>
            </a:ln>
            <a:effectLst/>
          </p:spPr>
        </p:pic>
        <p:sp>
          <p:nvSpPr>
            <p:cNvPr id="8" name="TextBox 7"/>
            <p:cNvSpPr txBox="1"/>
            <p:nvPr/>
          </p:nvSpPr>
          <p:spPr>
            <a:xfrm>
              <a:off x="1993301" y="977609"/>
              <a:ext cx="1387485" cy="369969"/>
            </a:xfrm>
            <a:prstGeom prst="rect">
              <a:avLst/>
            </a:prstGeom>
            <a:noFill/>
          </p:spPr>
          <p:txBody>
            <a:bodyPr wrap="none">
              <a:spAutoFit/>
            </a:bodyPr>
            <a:lstStyle/>
            <a:p>
              <a:pPr algn="ctr">
                <a:defRPr/>
              </a:pPr>
              <a:r>
                <a:rPr lang="en-US" sz="1800" dirty="0">
                  <a:latin typeface="+mn-lt"/>
                  <a:cs typeface="Aharoni" panose="02010803020104030203" pitchFamily="2" charset="-79"/>
                </a:rPr>
                <a:t>Insect vector</a:t>
              </a:r>
            </a:p>
          </p:txBody>
        </p:sp>
      </p:grpSp>
      <p:grpSp>
        <p:nvGrpSpPr>
          <p:cNvPr id="23557" name="Group 12"/>
          <p:cNvGrpSpPr>
            <a:grpSpLocks/>
          </p:cNvGrpSpPr>
          <p:nvPr/>
        </p:nvGrpSpPr>
        <p:grpSpPr bwMode="auto">
          <a:xfrm>
            <a:off x="6751638" y="847725"/>
            <a:ext cx="1460500" cy="3071813"/>
            <a:chOff x="6287228" y="977609"/>
            <a:chExt cx="1461043" cy="3072438"/>
          </a:xfrm>
        </p:grpSpPr>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242" t="6250" r="5389" b="11092"/>
            <a:stretch/>
          </p:blipFill>
          <p:spPr bwMode="auto">
            <a:xfrm>
              <a:off x="6287228" y="1361171"/>
              <a:ext cx="1461043" cy="2688876"/>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9" name="TextBox 8"/>
            <p:cNvSpPr txBox="1"/>
            <p:nvPr/>
          </p:nvSpPr>
          <p:spPr>
            <a:xfrm>
              <a:off x="6303109" y="977609"/>
              <a:ext cx="1429281" cy="369963"/>
            </a:xfrm>
            <a:prstGeom prst="rect">
              <a:avLst/>
            </a:prstGeom>
            <a:noFill/>
          </p:spPr>
          <p:txBody>
            <a:bodyPr wrap="none">
              <a:spAutoFit/>
            </a:bodyPr>
            <a:lstStyle/>
            <a:p>
              <a:pPr algn="ctr">
                <a:defRPr/>
              </a:pPr>
              <a:r>
                <a:rPr lang="en-US" sz="1800" dirty="0">
                  <a:latin typeface="+mn-lt"/>
                  <a:cs typeface="Aharoni" panose="02010803020104030203" pitchFamily="2" charset="-79"/>
                </a:rPr>
                <a:t>Healthy palm</a:t>
              </a:r>
            </a:p>
          </p:txBody>
        </p:sp>
      </p:grpSp>
      <p:grpSp>
        <p:nvGrpSpPr>
          <p:cNvPr id="23558" name="Group 11"/>
          <p:cNvGrpSpPr>
            <a:grpSpLocks/>
          </p:cNvGrpSpPr>
          <p:nvPr/>
        </p:nvGrpSpPr>
        <p:grpSpPr bwMode="auto">
          <a:xfrm>
            <a:off x="4367213" y="3890963"/>
            <a:ext cx="2960687" cy="1733550"/>
            <a:chOff x="4585686" y="3890951"/>
            <a:chExt cx="2959389" cy="1733903"/>
          </a:xfrm>
        </p:grpSpPr>
        <p:pic>
          <p:nvPicPr>
            <p:cNvPr id="717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844" b="13891"/>
            <a:stretch/>
          </p:blipFill>
          <p:spPr bwMode="auto">
            <a:xfrm>
              <a:off x="4585686" y="4296229"/>
              <a:ext cx="2959389" cy="1328625"/>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10" name="TextBox 9"/>
            <p:cNvSpPr txBox="1"/>
            <p:nvPr/>
          </p:nvSpPr>
          <p:spPr>
            <a:xfrm>
              <a:off x="4915741" y="3890951"/>
              <a:ext cx="1175821" cy="369962"/>
            </a:xfrm>
            <a:prstGeom prst="rect">
              <a:avLst/>
            </a:prstGeom>
            <a:noFill/>
          </p:spPr>
          <p:txBody>
            <a:bodyPr wrap="none">
              <a:spAutoFit/>
            </a:bodyPr>
            <a:lstStyle/>
            <a:p>
              <a:pPr algn="ctr">
                <a:defRPr/>
              </a:pPr>
              <a:r>
                <a:rPr lang="en-US" sz="1800" dirty="0">
                  <a:latin typeface="+mn-lt"/>
                  <a:cs typeface="Aharoni" panose="02010803020104030203" pitchFamily="2" charset="-79"/>
                </a:rPr>
                <a:t>Nematode</a:t>
              </a:r>
            </a:p>
          </p:txBody>
        </p:sp>
      </p:grpSp>
      <p:grpSp>
        <p:nvGrpSpPr>
          <p:cNvPr id="23559" name="Group 3"/>
          <p:cNvGrpSpPr>
            <a:grpSpLocks/>
          </p:cNvGrpSpPr>
          <p:nvPr/>
        </p:nvGrpSpPr>
        <p:grpSpPr bwMode="auto">
          <a:xfrm>
            <a:off x="815975" y="3043238"/>
            <a:ext cx="2422525" cy="2581275"/>
            <a:chOff x="1005074" y="3043888"/>
            <a:chExt cx="2422513" cy="2580966"/>
          </a:xfrm>
        </p:grpSpPr>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6104" t="-1" r="13826" b="3399"/>
            <a:stretch/>
          </p:blipFill>
          <p:spPr>
            <a:xfrm>
              <a:off x="1005074" y="3441126"/>
              <a:ext cx="2422513" cy="2183728"/>
            </a:xfrm>
            <a:prstGeom prst="roundRect">
              <a:avLst/>
            </a:prstGeom>
            <a:ln w="38100" cmpd="sng">
              <a:solidFill>
                <a:schemeClr val="tx1"/>
              </a:solidFill>
            </a:ln>
          </p:spPr>
        </p:pic>
        <p:sp>
          <p:nvSpPr>
            <p:cNvPr id="11" name="TextBox 10"/>
            <p:cNvSpPr txBox="1"/>
            <p:nvPr/>
          </p:nvSpPr>
          <p:spPr>
            <a:xfrm>
              <a:off x="1443222" y="3043888"/>
              <a:ext cx="1546217" cy="369843"/>
            </a:xfrm>
            <a:prstGeom prst="rect">
              <a:avLst/>
            </a:prstGeom>
            <a:noFill/>
          </p:spPr>
          <p:txBody>
            <a:bodyPr wrap="none">
              <a:spAutoFit/>
            </a:bodyPr>
            <a:lstStyle/>
            <a:p>
              <a:pPr algn="ctr">
                <a:defRPr/>
              </a:pPr>
              <a:r>
                <a:rPr lang="en-US" sz="1800" dirty="0">
                  <a:latin typeface="+mn-lt"/>
                  <a:cs typeface="Aharoni" panose="02010803020104030203" pitchFamily="2" charset="-79"/>
                </a:rPr>
                <a:t>Diseased palm</a:t>
              </a:r>
            </a:p>
          </p:txBody>
        </p:sp>
      </p:grpSp>
      <p:sp>
        <p:nvSpPr>
          <p:cNvPr id="15" name="Down Arrow 14"/>
          <p:cNvSpPr/>
          <p:nvPr/>
        </p:nvSpPr>
        <p:spPr>
          <a:xfrm rot="16200000">
            <a:off x="5530851" y="1417637"/>
            <a:ext cx="381000"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2710921">
            <a:off x="7687470" y="4053681"/>
            <a:ext cx="379412"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own Arrow 19"/>
          <p:cNvSpPr/>
          <p:nvPr/>
        </p:nvSpPr>
        <p:spPr>
          <a:xfrm rot="5400000">
            <a:off x="3650457" y="4507706"/>
            <a:ext cx="379412"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rot="13110933">
            <a:off x="841375" y="2681288"/>
            <a:ext cx="379413" cy="739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0" y="122238"/>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Additional Vectors of the Nematode</a:t>
            </a:r>
          </a:p>
        </p:txBody>
      </p:sp>
      <p:grpSp>
        <p:nvGrpSpPr>
          <p:cNvPr id="24579" name="Group 1"/>
          <p:cNvGrpSpPr>
            <a:grpSpLocks/>
          </p:cNvGrpSpPr>
          <p:nvPr/>
        </p:nvGrpSpPr>
        <p:grpSpPr bwMode="auto">
          <a:xfrm>
            <a:off x="209550" y="1692275"/>
            <a:ext cx="4037013" cy="4037013"/>
            <a:chOff x="76201" y="1596949"/>
            <a:chExt cx="4036536" cy="403765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80"/>
            <a:stretch/>
          </p:blipFill>
          <p:spPr bwMode="auto">
            <a:xfrm>
              <a:off x="76201" y="1596949"/>
              <a:ext cx="1862850" cy="4037650"/>
            </a:xfrm>
            <a:prstGeom prst="roundRect">
              <a:avLst>
                <a:gd name="adj" fmla="val 8594"/>
              </a:avLst>
            </a:prstGeom>
            <a:solidFill>
              <a:srgbClr val="FFFFFF">
                <a:shade val="85000"/>
              </a:srgbClr>
            </a:solidFill>
            <a:ln w="28575">
              <a:solidFill>
                <a:schemeClr val="tx1"/>
              </a:solidFill>
              <a:miter lim="800000"/>
              <a:headEnd/>
              <a:tailEnd/>
            </a:ln>
            <a:effectLs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232"/>
            <a:stretch/>
          </p:blipFill>
          <p:spPr bwMode="auto">
            <a:xfrm>
              <a:off x="2069961" y="1596949"/>
              <a:ext cx="2042776" cy="4037650"/>
            </a:xfrm>
            <a:prstGeom prst="roundRect">
              <a:avLst>
                <a:gd name="adj" fmla="val 8594"/>
              </a:avLst>
            </a:prstGeom>
            <a:solidFill>
              <a:srgbClr val="FFFFFF">
                <a:shade val="85000"/>
              </a:srgbClr>
            </a:solidFill>
            <a:ln w="28575">
              <a:solidFill>
                <a:schemeClr val="tx1"/>
              </a:solidFill>
              <a:miter lim="800000"/>
              <a:headEnd/>
              <a:tailEnd/>
            </a:ln>
            <a:effectLst/>
            <a:extLst/>
          </p:spPr>
        </p:pic>
      </p:grpSp>
      <p:grpSp>
        <p:nvGrpSpPr>
          <p:cNvPr id="24580" name="Group 2"/>
          <p:cNvGrpSpPr>
            <a:grpSpLocks/>
          </p:cNvGrpSpPr>
          <p:nvPr/>
        </p:nvGrpSpPr>
        <p:grpSpPr bwMode="auto">
          <a:xfrm>
            <a:off x="4710113" y="1638300"/>
            <a:ext cx="4059237" cy="4084638"/>
            <a:chOff x="4652543" y="1600198"/>
            <a:chExt cx="4059003" cy="4084484"/>
          </a:xfrm>
        </p:grpSpPr>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025" t="17730" r="10670" b="26291"/>
            <a:stretch/>
          </p:blipFill>
          <p:spPr bwMode="auto">
            <a:xfrm rot="5400000">
              <a:off x="5775823" y="2748959"/>
              <a:ext cx="4084482" cy="1786964"/>
            </a:xfrm>
            <a:prstGeom prst="roundRect">
              <a:avLst>
                <a:gd name="adj" fmla="val 8594"/>
              </a:avLst>
            </a:prstGeom>
            <a:solidFill>
              <a:srgbClr val="FFFFFF">
                <a:shade val="85000"/>
              </a:srgbClr>
            </a:solidFill>
            <a:ln w="28575">
              <a:solidFill>
                <a:schemeClr val="tx1"/>
              </a:solidFill>
              <a:miter lim="800000"/>
              <a:headEnd/>
              <a:tailEnd/>
            </a:ln>
            <a:effectLs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0924" t="21100" r="9529" b="17827"/>
            <a:stretch/>
          </p:blipFill>
          <p:spPr bwMode="auto">
            <a:xfrm rot="5400000">
              <a:off x="3673969" y="2578772"/>
              <a:ext cx="4084484" cy="2127336"/>
            </a:xfrm>
            <a:prstGeom prst="roundRect">
              <a:avLst>
                <a:gd name="adj" fmla="val 8594"/>
              </a:avLst>
            </a:prstGeom>
            <a:solidFill>
              <a:srgbClr val="FFFFFF">
                <a:shade val="85000"/>
              </a:srgbClr>
            </a:solidFill>
            <a:ln w="28575">
              <a:solidFill>
                <a:schemeClr val="tx1"/>
              </a:solidFill>
              <a:miter lim="800000"/>
              <a:headEnd/>
              <a:tailEnd/>
            </a:ln>
            <a:effectLst/>
            <a:extLst/>
          </p:spPr>
        </p:pic>
      </p:grpSp>
      <p:sp>
        <p:nvSpPr>
          <p:cNvPr id="13" name="TextBox 12"/>
          <p:cNvSpPr txBox="1"/>
          <p:nvPr/>
        </p:nvSpPr>
        <p:spPr>
          <a:xfrm>
            <a:off x="903288" y="990600"/>
            <a:ext cx="2600325" cy="646113"/>
          </a:xfrm>
          <a:prstGeom prst="rect">
            <a:avLst/>
          </a:prstGeom>
          <a:noFill/>
        </p:spPr>
        <p:txBody>
          <a:bodyPr wrap="none">
            <a:spAutoFit/>
          </a:bodyPr>
          <a:lstStyle/>
          <a:p>
            <a:pPr algn="ctr">
              <a:defRPr/>
            </a:pPr>
            <a:r>
              <a:rPr lang="en-US" sz="1800" dirty="0">
                <a:latin typeface="+mn-lt"/>
                <a:cs typeface="Aharoni" panose="02010803020104030203" pitchFamily="2" charset="-79"/>
              </a:rPr>
              <a:t>Silky cane weevil</a:t>
            </a:r>
          </a:p>
          <a:p>
            <a:pPr algn="ctr">
              <a:defRPr/>
            </a:pPr>
            <a:r>
              <a:rPr lang="en-US" sz="1800" dirty="0">
                <a:latin typeface="+mn-lt"/>
                <a:cs typeface="Aharoni" panose="02010803020104030203" pitchFamily="2" charset="-79"/>
              </a:rPr>
              <a:t>(</a:t>
            </a:r>
            <a:r>
              <a:rPr lang="en-US" sz="1800" i="1" dirty="0" err="1">
                <a:latin typeface="+mn-lt"/>
                <a:cs typeface="Aharoni" panose="02010803020104030203" pitchFamily="2" charset="-79"/>
              </a:rPr>
              <a:t>Metamasius</a:t>
            </a:r>
            <a:r>
              <a:rPr lang="en-US" sz="1800" i="1" dirty="0">
                <a:latin typeface="+mn-lt"/>
                <a:cs typeface="Aharoni" panose="02010803020104030203" pitchFamily="2" charset="-79"/>
              </a:rPr>
              <a:t> </a:t>
            </a:r>
            <a:r>
              <a:rPr lang="en-US" sz="1800" i="1" dirty="0" err="1">
                <a:latin typeface="+mn-lt"/>
                <a:cs typeface="Aharoni" panose="02010803020104030203" pitchFamily="2" charset="-79"/>
              </a:rPr>
              <a:t>hemipterus</a:t>
            </a:r>
            <a:r>
              <a:rPr lang="en-US" sz="1800" dirty="0">
                <a:latin typeface="+mn-lt"/>
                <a:cs typeface="Aharoni" panose="02010803020104030203" pitchFamily="2" charset="-79"/>
              </a:rPr>
              <a:t>)</a:t>
            </a:r>
          </a:p>
        </p:txBody>
      </p:sp>
      <p:sp>
        <p:nvSpPr>
          <p:cNvPr id="15" name="TextBox 14"/>
          <p:cNvSpPr txBox="1"/>
          <p:nvPr/>
        </p:nvSpPr>
        <p:spPr>
          <a:xfrm>
            <a:off x="5430838" y="990600"/>
            <a:ext cx="2813050" cy="646113"/>
          </a:xfrm>
          <a:prstGeom prst="rect">
            <a:avLst/>
          </a:prstGeom>
          <a:noFill/>
        </p:spPr>
        <p:txBody>
          <a:bodyPr wrap="none">
            <a:spAutoFit/>
          </a:bodyPr>
          <a:lstStyle/>
          <a:p>
            <a:pPr algn="ctr">
              <a:defRPr/>
            </a:pPr>
            <a:r>
              <a:rPr lang="en-US" sz="1800" dirty="0">
                <a:latin typeface="+mn-lt"/>
                <a:cs typeface="Aharoni" panose="02010803020104030203" pitchFamily="2" charset="-79"/>
              </a:rPr>
              <a:t>Palmetto weevil</a:t>
            </a:r>
          </a:p>
          <a:p>
            <a:pPr algn="ctr">
              <a:defRPr/>
            </a:pPr>
            <a:r>
              <a:rPr lang="en-US" sz="1800" dirty="0">
                <a:latin typeface="+mn-lt"/>
                <a:cs typeface="Aharoni" panose="02010803020104030203" pitchFamily="2" charset="-79"/>
              </a:rPr>
              <a:t>(</a:t>
            </a:r>
            <a:r>
              <a:rPr lang="en-US" sz="1800" i="1" dirty="0" err="1">
                <a:latin typeface="+mn-lt"/>
                <a:cs typeface="Aharoni" panose="02010803020104030203" pitchFamily="2" charset="-79"/>
              </a:rPr>
              <a:t>Rhynchophorus</a:t>
            </a:r>
            <a:r>
              <a:rPr lang="en-US" sz="1800" i="1" dirty="0">
                <a:latin typeface="+mn-lt"/>
                <a:cs typeface="Aharoni" panose="02010803020104030203" pitchFamily="2" charset="-79"/>
              </a:rPr>
              <a:t> </a:t>
            </a:r>
            <a:r>
              <a:rPr lang="en-US" sz="1800" i="1" dirty="0" err="1">
                <a:latin typeface="+mn-lt"/>
                <a:cs typeface="Aharoni" panose="02010803020104030203" pitchFamily="2" charset="-79"/>
              </a:rPr>
              <a:t>cruentatus</a:t>
            </a:r>
            <a:r>
              <a:rPr lang="en-US" sz="1800" dirty="0">
                <a:latin typeface="+mn-lt"/>
                <a:cs typeface="Aharoni" panose="02010803020104030203" pitchFamily="2" charset="-79"/>
              </a:rPr>
              <a:t>)</a:t>
            </a:r>
          </a:p>
        </p:txBody>
      </p:sp>
      <p:sp>
        <p:nvSpPr>
          <p:cNvPr id="16" name="Rectangle 15"/>
          <p:cNvSpPr>
            <a:spLocks noChangeArrowheads="1"/>
          </p:cNvSpPr>
          <p:nvPr/>
        </p:nvSpPr>
        <p:spPr bwMode="auto">
          <a:xfrm>
            <a:off x="342900" y="5800725"/>
            <a:ext cx="851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hu-HU" sz="1000" dirty="0" smtClean="0">
                <a:latin typeface="+mn-lt"/>
              </a:rPr>
              <a:t>Photo</a:t>
            </a:r>
            <a:r>
              <a:rPr lang="en-US" sz="1000" dirty="0" smtClean="0">
                <a:latin typeface="+mn-lt"/>
              </a:rPr>
              <a:t>s: left to right - </a:t>
            </a:r>
            <a:r>
              <a:rPr lang="en-US" sz="1000" dirty="0">
                <a:latin typeface="+mn-lt"/>
              </a:rPr>
              <a:t>Natasha Wright, Florida Department of Agriculture and Consumer </a:t>
            </a:r>
            <a:r>
              <a:rPr lang="en-US" sz="1000" dirty="0" smtClean="0">
                <a:latin typeface="+mn-lt"/>
              </a:rPr>
              <a:t>Services, Bugwood.org, # 5178089 and 5178090; </a:t>
            </a:r>
            <a:r>
              <a:rPr lang="es-ES" sz="1000" dirty="0">
                <a:latin typeface="+mn-lt"/>
              </a:rPr>
              <a:t>Jennifer C. </a:t>
            </a:r>
            <a:r>
              <a:rPr lang="es-ES" sz="1000" dirty="0" err="1">
                <a:latin typeface="+mn-lt"/>
              </a:rPr>
              <a:t>Giron</a:t>
            </a:r>
            <a:r>
              <a:rPr lang="es-ES" sz="1000" dirty="0">
                <a:latin typeface="+mn-lt"/>
              </a:rPr>
              <a:t> Duque, </a:t>
            </a:r>
            <a:r>
              <a:rPr lang="es-ES" sz="1000" dirty="0" err="1">
                <a:latin typeface="+mn-lt"/>
              </a:rPr>
              <a:t>University</a:t>
            </a:r>
            <a:r>
              <a:rPr lang="es-ES" sz="1000" dirty="0">
                <a:latin typeface="+mn-lt"/>
              </a:rPr>
              <a:t> of Puerto </a:t>
            </a:r>
            <a:r>
              <a:rPr lang="es-ES" sz="1000" dirty="0" smtClean="0">
                <a:latin typeface="+mn-lt"/>
              </a:rPr>
              <a:t>Rico, bugwood.org, </a:t>
            </a:r>
            <a:r>
              <a:rPr lang="en-US" sz="1000" dirty="0" smtClean="0">
                <a:latin typeface="+mn-lt"/>
              </a:rPr>
              <a:t> #5411177 and 5411178 </a:t>
            </a:r>
            <a:endParaRPr lang="en-US" sz="10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Monitoring and Management</a:t>
            </a:r>
          </a:p>
        </p:txBody>
      </p:sp>
      <p:sp>
        <p:nvSpPr>
          <p:cNvPr id="3" name="Rectangle 3"/>
          <p:cNvSpPr txBox="1">
            <a:spLocks noChangeArrowheads="1"/>
          </p:cNvSpPr>
          <p:nvPr/>
        </p:nvSpPr>
        <p:spPr bwMode="auto">
          <a:xfrm>
            <a:off x="239713" y="1204913"/>
            <a:ext cx="507206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kern="0" dirty="0">
                <a:cs typeface="Calibri"/>
              </a:rPr>
              <a:t>Most effective method is </a:t>
            </a:r>
            <a:r>
              <a:rPr lang="en-US" sz="2800" kern="0" dirty="0" err="1">
                <a:cs typeface="Calibri"/>
              </a:rPr>
              <a:t>phytosanitation</a:t>
            </a:r>
            <a:endParaRPr lang="en-US" sz="2800" kern="0" dirty="0">
              <a:cs typeface="Calibri"/>
            </a:endParaRPr>
          </a:p>
          <a:p>
            <a:pPr lvl="1">
              <a:defRPr/>
            </a:pPr>
            <a:r>
              <a:rPr lang="en-US" sz="2400" kern="0" dirty="0" smtClean="0">
                <a:cs typeface="Calibri"/>
              </a:rPr>
              <a:t>Enforcement </a:t>
            </a:r>
            <a:r>
              <a:rPr lang="en-US" sz="2400" kern="0" dirty="0">
                <a:cs typeface="Calibri"/>
              </a:rPr>
              <a:t>of </a:t>
            </a:r>
            <a:r>
              <a:rPr lang="en-US" sz="2400" kern="0" dirty="0" err="1">
                <a:cs typeface="Calibri"/>
              </a:rPr>
              <a:t>phytosanitary</a:t>
            </a:r>
            <a:r>
              <a:rPr lang="en-US" sz="2400" kern="0" dirty="0">
                <a:cs typeface="Calibri"/>
              </a:rPr>
              <a:t> actions to prevent the import  of palms infested with weevil vectors of the red ring </a:t>
            </a:r>
            <a:r>
              <a:rPr lang="en-US" sz="2400" kern="0" dirty="0" smtClean="0">
                <a:cs typeface="Calibri"/>
              </a:rPr>
              <a:t>nematode</a:t>
            </a:r>
            <a:endParaRPr lang="en-US" sz="2400" kern="0" dirty="0">
              <a:cs typeface="Calibri"/>
            </a:endParaRPr>
          </a:p>
          <a:p>
            <a:pPr>
              <a:defRPr/>
            </a:pPr>
            <a:r>
              <a:rPr lang="en-US" sz="2800" kern="0" dirty="0">
                <a:cs typeface="Calibri"/>
              </a:rPr>
              <a:t> Monitoring programs of the weevil vector (</a:t>
            </a:r>
            <a:r>
              <a:rPr lang="en-US" sz="2800" i="1" kern="0" dirty="0">
                <a:cs typeface="Calibri"/>
              </a:rPr>
              <a:t>R. </a:t>
            </a:r>
            <a:r>
              <a:rPr lang="en-US" sz="2800" i="1" kern="0" dirty="0" err="1">
                <a:cs typeface="Calibri"/>
              </a:rPr>
              <a:t>palmarum</a:t>
            </a:r>
            <a:r>
              <a:rPr lang="en-US" sz="2800" kern="0" dirty="0">
                <a:cs typeface="Calibri"/>
              </a:rPr>
              <a:t>) </a:t>
            </a:r>
            <a:r>
              <a:rPr lang="en-US" sz="2800" kern="0" dirty="0" smtClean="0">
                <a:cs typeface="Calibri"/>
              </a:rPr>
              <a:t>of </a:t>
            </a:r>
            <a:r>
              <a:rPr lang="en-US" sz="2800" kern="0" dirty="0">
                <a:cs typeface="Calibri"/>
              </a:rPr>
              <a:t>the red ring </a:t>
            </a:r>
            <a:r>
              <a:rPr lang="en-US" sz="2800" kern="0" dirty="0" smtClean="0">
                <a:cs typeface="Calibri"/>
              </a:rPr>
              <a:t>nematode using aggregation </a:t>
            </a:r>
            <a:r>
              <a:rPr lang="en-US" sz="2800" kern="0" dirty="0">
                <a:cs typeface="Calibri"/>
              </a:rPr>
              <a:t>pheromone </a:t>
            </a:r>
            <a:r>
              <a:rPr lang="en-US" sz="2800" kern="0" dirty="0" smtClean="0">
                <a:cs typeface="Calibri"/>
              </a:rPr>
              <a:t>traps</a:t>
            </a:r>
            <a:endParaRPr lang="en-US" sz="2800" kern="0" dirty="0">
              <a:cs typeface="Calibri"/>
            </a:endParaRPr>
          </a:p>
          <a:p>
            <a:pPr marL="0" indent="0">
              <a:buFontTx/>
              <a:buNone/>
              <a:defRPr/>
            </a:pPr>
            <a:endParaRPr lang="en-US" sz="2800" kern="0" dirty="0" smtClean="0">
              <a:cs typeface="Calibri"/>
            </a:endParaRPr>
          </a:p>
          <a:p>
            <a:pPr marL="0" indent="0">
              <a:buFontTx/>
              <a:buNone/>
              <a:defRPr/>
            </a:pPr>
            <a:endParaRPr lang="en-US" sz="2800" kern="0" dirty="0" smtClean="0">
              <a:cs typeface="Calibri"/>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06" r="11070"/>
          <a:stretch/>
        </p:blipFill>
        <p:spPr bwMode="auto">
          <a:xfrm>
            <a:off x="5406281" y="2012101"/>
            <a:ext cx="3434604" cy="3093356"/>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5" name="TextBox 4"/>
          <p:cNvSpPr txBox="1"/>
          <p:nvPr/>
        </p:nvSpPr>
        <p:spPr>
          <a:xfrm>
            <a:off x="5410200" y="1549400"/>
            <a:ext cx="3411538" cy="369888"/>
          </a:xfrm>
          <a:prstGeom prst="rect">
            <a:avLst/>
          </a:prstGeom>
          <a:noFill/>
        </p:spPr>
        <p:txBody>
          <a:bodyPr wrap="none">
            <a:spAutoFit/>
          </a:bodyPr>
          <a:lstStyle/>
          <a:p>
            <a:pPr algn="ctr">
              <a:defRPr/>
            </a:pPr>
            <a:r>
              <a:rPr lang="en-US" sz="1800" dirty="0">
                <a:latin typeface="+mn-lt"/>
                <a:cs typeface="Aharoni" panose="02010803020104030203" pitchFamily="2" charset="-79"/>
              </a:rPr>
              <a:t>Trap with lure for the insect vector</a:t>
            </a:r>
          </a:p>
        </p:txBody>
      </p:sp>
      <p:sp>
        <p:nvSpPr>
          <p:cNvPr id="25606" name="Rectangle 5"/>
          <p:cNvSpPr>
            <a:spLocks noChangeArrowheads="1"/>
          </p:cNvSpPr>
          <p:nvPr/>
        </p:nvSpPr>
        <p:spPr bwMode="auto">
          <a:xfrm>
            <a:off x="261938" y="5916613"/>
            <a:ext cx="4967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hu-HU" altLang="en-US" sz="1000">
                <a:latin typeface="Calibri" pitchFamily="34" charset="0"/>
              </a:rPr>
              <a:t>Photo</a:t>
            </a:r>
            <a:r>
              <a:rPr lang="en-US" altLang="en-US" sz="1000">
                <a:latin typeface="Calibri" pitchFamily="34" charset="0"/>
              </a:rPr>
              <a:t>s: Amy Roda, USDA-APHIS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Authors</a:t>
            </a:r>
          </a:p>
        </p:txBody>
      </p:sp>
      <p:sp>
        <p:nvSpPr>
          <p:cNvPr id="2662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z="2800" smtClean="0"/>
              <a:t>Nick Sekora</a:t>
            </a:r>
          </a:p>
          <a:p>
            <a:pPr marL="400050" lvl="2" indent="0" eaLnBrk="1" hangingPunct="1">
              <a:buFont typeface="Arial" charset="0"/>
              <a:buNone/>
            </a:pPr>
            <a:r>
              <a:rPr lang="en-US" altLang="en-US" smtClean="0"/>
              <a:t>Scientist I, Syngenta Crop Protection, Pasteuria Bioscience Laboratory; Former Postdoctoral Research Associate, Entomology and Nematology, University of Florida</a:t>
            </a:r>
          </a:p>
          <a:p>
            <a:pPr marL="400050" lvl="2" indent="0" eaLnBrk="1" hangingPunct="1">
              <a:buFont typeface="Arial" charset="0"/>
              <a:buNone/>
            </a:pPr>
            <a:endParaRPr lang="en-US" altLang="en-US" sz="2800" smtClean="0"/>
          </a:p>
          <a:p>
            <a:pPr marL="0" indent="0" eaLnBrk="1" hangingPunct="1">
              <a:buFont typeface="Arial" charset="0"/>
              <a:buNone/>
            </a:pPr>
            <a:r>
              <a:rPr lang="en-US" altLang="en-US" sz="2800" smtClean="0"/>
              <a:t>Keumchul Shin, M.S.</a:t>
            </a:r>
          </a:p>
          <a:p>
            <a:pPr marL="400050" lvl="1" indent="0" eaLnBrk="1" hangingPunct="1">
              <a:buFont typeface="Arial" charset="0"/>
              <a:buNone/>
            </a:pPr>
            <a:r>
              <a:rPr lang="en-US" altLang="en-US" sz="2400" smtClean="0"/>
              <a:t>Graduate Research Assistant, Doctor of Plant Medicine Program, University of Florida</a:t>
            </a:r>
          </a:p>
          <a:p>
            <a:pPr marL="0" indent="0" eaLnBrk="1" hangingPunct="1">
              <a:buFont typeface="Arial" charset="0"/>
              <a:buNone/>
            </a:pPr>
            <a:endParaRPr lang="en-US" alt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Editors</a:t>
            </a:r>
          </a:p>
        </p:txBody>
      </p:sp>
      <p:sp>
        <p:nvSpPr>
          <p:cNvPr id="27651" name="Content Placeholder 2"/>
          <p:cNvSpPr>
            <a:spLocks noGrp="1"/>
          </p:cNvSpPr>
          <p:nvPr>
            <p:ph idx="1"/>
          </p:nvPr>
        </p:nvSpPr>
        <p:spPr bwMode="auto">
          <a:xfrm>
            <a:off x="457200" y="12430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Stephanie Stocks, M.S.</a:t>
            </a:r>
          </a:p>
          <a:p>
            <a:pPr marL="400050" lvl="1" indent="0" eaLnBrk="1" hangingPunct="1">
              <a:buFont typeface="Arial" charset="0"/>
              <a:buNone/>
            </a:pPr>
            <a:r>
              <a:rPr lang="en-US" altLang="en-US" smtClean="0"/>
              <a:t>Department of Entomology and Nematology, University of Florida</a:t>
            </a:r>
          </a:p>
          <a:p>
            <a:pPr marL="0" indent="0" eaLnBrk="1" hangingPunct="1">
              <a:buFont typeface="Arial" charset="0"/>
              <a:buNone/>
            </a:pPr>
            <a:endParaRPr lang="en-US" altLang="en-US" smtClean="0"/>
          </a:p>
          <a:p>
            <a:pPr marL="0" indent="0" eaLnBrk="1" hangingPunct="1">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Reviewers</a:t>
            </a:r>
          </a:p>
        </p:txBody>
      </p:sp>
      <p:sp>
        <p:nvSpPr>
          <p:cNvPr id="28675" name="Content Placeholder 2"/>
          <p:cNvSpPr>
            <a:spLocks noGrp="1"/>
          </p:cNvSpPr>
          <p:nvPr>
            <p:ph idx="1"/>
          </p:nvPr>
        </p:nvSpPr>
        <p:spPr bwMode="auto">
          <a:xfrm>
            <a:off x="268288" y="1133475"/>
            <a:ext cx="8720137" cy="555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z="2400" smtClean="0"/>
              <a:t>Robin Giblin-Davis, Ph.D.</a:t>
            </a:r>
          </a:p>
          <a:p>
            <a:pPr marL="0" indent="0" eaLnBrk="1" hangingPunct="1">
              <a:buFont typeface="Arial" charset="0"/>
              <a:buNone/>
            </a:pPr>
            <a:r>
              <a:rPr lang="en-US" altLang="en-US" sz="2400" smtClean="0"/>
              <a:t>	Professor of Entomology and Nematology, Fort 	Lauderdale Research and Education Center</a:t>
            </a:r>
          </a:p>
          <a:p>
            <a:pPr marL="0" indent="0" eaLnBrk="1" hangingPunct="1">
              <a:buFont typeface="Arial" charset="0"/>
              <a:buNone/>
            </a:pPr>
            <a:r>
              <a:rPr lang="en-US" altLang="en-US" sz="2400" smtClean="0"/>
              <a:t>Renato Inserra, Ph.D.</a:t>
            </a:r>
          </a:p>
          <a:p>
            <a:pPr marL="0" indent="0" eaLnBrk="1" hangingPunct="1">
              <a:buFont typeface="Arial" charset="0"/>
              <a:buNone/>
            </a:pPr>
            <a:r>
              <a:rPr lang="en-US" altLang="en-US" sz="2400" smtClean="0"/>
              <a:t>	Regulatory Nematologist, Florida Department of 	Agriculture and Consumer Services</a:t>
            </a:r>
          </a:p>
          <a:p>
            <a:pPr marL="0" indent="0" eaLnBrk="1" hangingPunct="1">
              <a:buFont typeface="Arial" charset="0"/>
              <a:buNone/>
            </a:pPr>
            <a:r>
              <a:rPr lang="en-US" altLang="en-US" sz="2400" smtClean="0"/>
              <a:t>Tesfamariam  Mekete Mengistu, Ph.D.</a:t>
            </a:r>
          </a:p>
          <a:p>
            <a:pPr marL="0" indent="0" eaLnBrk="1" hangingPunct="1">
              <a:buFont typeface="Arial" charset="0"/>
              <a:buNone/>
            </a:pPr>
            <a:r>
              <a:rPr lang="en-US" altLang="en-US" sz="2400" smtClean="0"/>
              <a:t>	Research Extension Scientist, Department of 	Entomology and Nematology, University of Florida</a:t>
            </a:r>
          </a:p>
          <a:p>
            <a:pPr marL="0" indent="0" eaLnBrk="1" hangingPunct="1">
              <a:buFont typeface="Arial" charset="0"/>
              <a:buNone/>
            </a:pPr>
            <a:r>
              <a:rPr lang="en-US" altLang="en-US" sz="2400" smtClean="0"/>
              <a:t>Billy Crow, Ph.D.</a:t>
            </a:r>
          </a:p>
          <a:p>
            <a:pPr marL="0" indent="0" eaLnBrk="1" hangingPunct="1">
              <a:buFont typeface="Arial" charset="0"/>
              <a:buNone/>
            </a:pPr>
            <a:r>
              <a:rPr lang="en-US" altLang="en-US" sz="2400" smtClean="0"/>
              <a:t>	Landscape Nematologist, Department of Entomology and 	Nematology, University of Florida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Collaborating Agencies </a:t>
            </a:r>
          </a:p>
        </p:txBody>
      </p:sp>
      <p:sp>
        <p:nvSpPr>
          <p:cNvPr id="2" name="TextBox 1"/>
          <p:cNvSpPr txBox="1"/>
          <p:nvPr/>
        </p:nvSpPr>
        <p:spPr>
          <a:xfrm>
            <a:off x="268288" y="1281113"/>
            <a:ext cx="8620125" cy="4632325"/>
          </a:xfrm>
          <a:prstGeom prst="rect">
            <a:avLst/>
          </a:prstGeom>
          <a:noFill/>
        </p:spPr>
        <p:txBody>
          <a:bodyPr>
            <a:spAutoFit/>
          </a:bodyPr>
          <a:lstStyle/>
          <a:p>
            <a:pPr marL="285750" indent="-285750">
              <a:spcAft>
                <a:spcPts val="300"/>
              </a:spcAft>
              <a:buFont typeface="Arial" panose="020B0604020202020204" pitchFamily="34" charset="0"/>
              <a:buChar char="•"/>
              <a:defRPr/>
            </a:pPr>
            <a:r>
              <a:rPr lang="en-US" sz="2800" dirty="0">
                <a:latin typeface="+mn-lt"/>
              </a:rPr>
              <a:t>U.S. Department of Agriculture Animal and Plant Health Inspection Service (USDA-APHIS)</a:t>
            </a:r>
          </a:p>
          <a:p>
            <a:pPr marL="285750" indent="-285750">
              <a:spcAft>
                <a:spcPts val="300"/>
              </a:spcAft>
              <a:buFont typeface="Arial" panose="020B0604020202020204" pitchFamily="34" charset="0"/>
              <a:buChar char="•"/>
              <a:defRPr/>
            </a:pPr>
            <a:r>
              <a:rPr lang="en-US" sz="2800" dirty="0">
                <a:latin typeface="+mn-lt"/>
              </a:rPr>
              <a:t>Cooperative Agricultural Pest Survey Program (CAPS)</a:t>
            </a:r>
          </a:p>
          <a:p>
            <a:pPr marL="285750" indent="-285750">
              <a:spcAft>
                <a:spcPts val="300"/>
              </a:spcAft>
              <a:buFont typeface="Arial" panose="020B0604020202020204" pitchFamily="34" charset="0"/>
              <a:buChar char="•"/>
              <a:defRPr/>
            </a:pPr>
            <a:r>
              <a:rPr lang="en-US" sz="2800" dirty="0">
                <a:latin typeface="+mn-lt"/>
              </a:rPr>
              <a:t>Florida Department of Agriculture and Consumer Services (FDACS)</a:t>
            </a:r>
          </a:p>
          <a:p>
            <a:pPr marL="285750" indent="-285750">
              <a:spcAft>
                <a:spcPts val="300"/>
              </a:spcAft>
              <a:buFont typeface="Arial" panose="020B0604020202020204" pitchFamily="34" charset="0"/>
              <a:buChar char="•"/>
              <a:defRPr/>
            </a:pPr>
            <a:r>
              <a:rPr lang="en-US" sz="2800" dirty="0">
                <a:latin typeface="+mn-lt"/>
              </a:rPr>
              <a:t>National Plant Diagnostic Network (NPDN)</a:t>
            </a:r>
          </a:p>
          <a:p>
            <a:pPr marL="285750" indent="-285750">
              <a:spcAft>
                <a:spcPts val="300"/>
              </a:spcAft>
              <a:buFont typeface="Arial" panose="020B0604020202020204" pitchFamily="34" charset="0"/>
              <a:buChar char="•"/>
              <a:defRPr/>
            </a:pPr>
            <a:r>
              <a:rPr lang="en-US" sz="2800" dirty="0">
                <a:latin typeface="+mn-lt"/>
              </a:rPr>
              <a:t>Sentinel Plant Network (SPN)</a:t>
            </a:r>
          </a:p>
          <a:p>
            <a:pPr marL="285750" indent="-285750">
              <a:spcAft>
                <a:spcPts val="300"/>
              </a:spcAft>
              <a:buFont typeface="Arial" panose="020B0604020202020204" pitchFamily="34" charset="0"/>
              <a:buChar char="•"/>
              <a:defRPr/>
            </a:pPr>
            <a:r>
              <a:rPr lang="en-US" sz="2800" dirty="0">
                <a:latin typeface="+mn-lt"/>
              </a:rPr>
              <a:t>Protect U.S.</a:t>
            </a:r>
          </a:p>
          <a:p>
            <a:pPr marL="285750" indent="-285750">
              <a:spcAft>
                <a:spcPts val="300"/>
              </a:spcAft>
              <a:buFont typeface="Arial" panose="020B0604020202020204" pitchFamily="34" charset="0"/>
              <a:buChar char="•"/>
              <a:defRPr/>
            </a:pPr>
            <a:r>
              <a:rPr lang="en-US" sz="2800" dirty="0">
                <a:latin typeface="+mn-lt"/>
              </a:rPr>
              <a:t>University of Florida Institute of Food and Agricultural Sciences (UF-IFAS)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sz="4400">
                <a:latin typeface="Calibri" pitchFamily="34" charset="0"/>
              </a:rPr>
              <a:t>Educational Disclaimer and Citation</a:t>
            </a:r>
          </a:p>
        </p:txBody>
      </p:sp>
      <p:sp>
        <p:nvSpPr>
          <p:cNvPr id="30723"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buFont typeface="Arial" charset="0"/>
              <a:buChar char="•"/>
            </a:pPr>
            <a:r>
              <a:rPr lang="en-US" altLang="en-US" sz="2800">
                <a:latin typeface="Calibri" pitchFamily="34" charset="0"/>
              </a:rPr>
              <a:t>This presentation can be used for educational purposes for NON-PROFIT workshops, trainings, etc.</a:t>
            </a:r>
          </a:p>
          <a:p>
            <a:pPr eaLnBrk="1" hangingPunct="1">
              <a:spcBef>
                <a:spcPct val="20000"/>
              </a:spcBef>
              <a:buFont typeface="Arial" charset="0"/>
              <a:buChar char="•"/>
            </a:pPr>
            <a:endParaRPr lang="en-US" altLang="en-US" sz="2800">
              <a:latin typeface="Calibri" pitchFamily="34" charset="0"/>
            </a:endParaRPr>
          </a:p>
          <a:p>
            <a:pPr eaLnBrk="1" hangingPunct="1">
              <a:spcBef>
                <a:spcPct val="20000"/>
              </a:spcBef>
              <a:buFont typeface="Arial" charset="0"/>
              <a:buChar char="•"/>
            </a:pPr>
            <a:r>
              <a:rPr lang="en-US" altLang="en-US" sz="2800">
                <a:latin typeface="Calibri" pitchFamily="34" charset="0"/>
              </a:rPr>
              <a:t>Citation:</a:t>
            </a:r>
          </a:p>
          <a:p>
            <a:pPr lvl="1" eaLnBrk="1" hangingPunct="1">
              <a:spcBef>
                <a:spcPct val="20000"/>
              </a:spcBef>
              <a:buFont typeface="Arial" charset="0"/>
              <a:buChar char="–"/>
            </a:pPr>
            <a:r>
              <a:rPr lang="en-US" altLang="en-US" sz="2800">
                <a:latin typeface="Calibri" pitchFamily="34" charset="0"/>
              </a:rPr>
              <a:t>Sekora, N., Shin, K., M.S., 2014. </a:t>
            </a:r>
            <a:r>
              <a:rPr lang="en-US" altLang="en-US" sz="2800">
                <a:solidFill>
                  <a:srgbClr val="000000"/>
                </a:solidFill>
                <a:latin typeface="Calibri" pitchFamily="34" charset="0"/>
              </a:rPr>
              <a:t>Red Ring Disease of Palms</a:t>
            </a:r>
            <a:r>
              <a:rPr lang="en-US" altLang="en-US" sz="2800">
                <a:latin typeface="Calibri" pitchFamily="34" charset="0"/>
              </a:rPr>
              <a:t>, June 2014.</a:t>
            </a:r>
          </a:p>
          <a:p>
            <a:pPr lvl="1" eaLnBrk="1" hangingPunct="1">
              <a:spcBef>
                <a:spcPct val="20000"/>
              </a:spcBef>
              <a:buFont typeface="Arial" charset="0"/>
              <a:buNone/>
            </a:pPr>
            <a:endParaRPr lang="en-US" altLang="en-US" sz="2800">
              <a:latin typeface="Calibri" pitchFamily="34" charset="0"/>
            </a:endParaRPr>
          </a:p>
          <a:p>
            <a:pPr eaLnBrk="1" hangingPunct="1">
              <a:spcBef>
                <a:spcPct val="20000"/>
              </a:spcBef>
              <a:buFont typeface="Arial" charset="0"/>
              <a:buNone/>
            </a:pPr>
            <a:endParaRPr lang="en-US" altLang="en-US" sz="320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References</a:t>
            </a:r>
          </a:p>
        </p:txBody>
      </p:sp>
      <p:sp>
        <p:nvSpPr>
          <p:cNvPr id="31747" name="Content Placeholder 2"/>
          <p:cNvSpPr>
            <a:spLocks noGrp="1"/>
          </p:cNvSpPr>
          <p:nvPr>
            <p:ph idx="1"/>
          </p:nvPr>
        </p:nvSpPr>
        <p:spPr bwMode="auto">
          <a:xfrm>
            <a:off x="381000" y="1393825"/>
            <a:ext cx="833913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ea typeface="ＭＳ Ｐゴシック" pitchFamily="34" charset="-128"/>
              </a:rPr>
              <a:t>Brammer, A.S. and Crow, W.T. 2001. Red Ring Nematode, </a:t>
            </a:r>
            <a:r>
              <a:rPr lang="en-US" altLang="en-US" sz="1600" i="1" smtClean="0">
                <a:ea typeface="ＭＳ Ｐゴシック" pitchFamily="34" charset="-128"/>
              </a:rPr>
              <a:t>Bursaphelenchus cocophilus </a:t>
            </a:r>
            <a:r>
              <a:rPr lang="en-US" altLang="en-US" sz="1600" smtClean="0">
                <a:ea typeface="ＭＳ Ｐゴシック" pitchFamily="34" charset="-128"/>
              </a:rPr>
              <a:t>(Cobb) Baujard (Nematoda: Secernentea: Tylenchida: Aphelenchina: Aphelenchoidea: Bursaphelechina) formerly </a:t>
            </a:r>
            <a:r>
              <a:rPr lang="en-US" altLang="en-US" sz="1600" i="1" smtClean="0">
                <a:ea typeface="ＭＳ Ｐゴシック" pitchFamily="34" charset="-128"/>
              </a:rPr>
              <a:t>Rhadinaphelenchus cocophilus</a:t>
            </a:r>
            <a:r>
              <a:rPr lang="en-US" altLang="en-US" sz="1600" smtClean="0">
                <a:ea typeface="ＭＳ Ｐゴシック" pitchFamily="34" charset="-128"/>
              </a:rPr>
              <a:t>. University of Florida, IFAS Extension. EENY236. Accessed 11-27-13</a:t>
            </a:r>
          </a:p>
          <a:p>
            <a:pPr lvl="1" eaLnBrk="1" hangingPunct="1"/>
            <a:r>
              <a:rPr lang="en-US" altLang="en-US" sz="1400" smtClean="0">
                <a:ea typeface="ＭＳ Ｐゴシック" pitchFamily="34" charset="-128"/>
              </a:rPr>
              <a:t>http://edis.ifas.ufl.edu/in392</a:t>
            </a:r>
          </a:p>
          <a:p>
            <a:pPr eaLnBrk="1" hangingPunct="1"/>
            <a:r>
              <a:rPr lang="en-US" altLang="en-US" sz="1600" smtClean="0">
                <a:ea typeface="ＭＳ Ｐゴシック" pitchFamily="34" charset="-128"/>
              </a:rPr>
              <a:t>Giblin-Davis, R. M. 1990.  Red ring nematode and its vectors. Florida Department of Agriculture and Consumer Service, Division of Plant Industry, Nematology Circular No. 181. Accessed 11-27-13</a:t>
            </a:r>
          </a:p>
          <a:p>
            <a:pPr lvl="1" eaLnBrk="1" hangingPunct="1"/>
            <a:r>
              <a:rPr lang="en-US" altLang="en-US" sz="1400" smtClean="0">
                <a:ea typeface="ＭＳ Ｐゴシック" pitchFamily="34" charset="-128"/>
              </a:rPr>
              <a:t>http://www.freshfromflorida.com/content/download/10970/142111/nem181.pdf</a:t>
            </a:r>
          </a:p>
          <a:p>
            <a:pPr eaLnBrk="1" hangingPunct="1"/>
            <a:r>
              <a:rPr lang="en-US" altLang="en-US" sz="1600" smtClean="0">
                <a:ea typeface="ＭＳ Ｐゴシック" pitchFamily="34" charset="-128"/>
              </a:rPr>
              <a:t>Giblin-Davis, R.M., Lehman, R.S., and Inserra, R.N.  </a:t>
            </a:r>
            <a:r>
              <a:rPr lang="en-US" altLang="en-US" sz="1600" i="1" smtClean="0">
                <a:ea typeface="ＭＳ Ｐゴシック" pitchFamily="34" charset="-128"/>
              </a:rPr>
              <a:t>Bursaphelenchus cococphilus</a:t>
            </a:r>
            <a:r>
              <a:rPr lang="en-US" altLang="en-US" sz="1600" smtClean="0">
                <a:ea typeface="ＭＳ Ｐゴシック" pitchFamily="34" charset="-128"/>
              </a:rPr>
              <a:t>: Red Ring Disease of Coconut.  Accessed 11-27-13</a:t>
            </a:r>
          </a:p>
          <a:p>
            <a:pPr lvl="1" eaLnBrk="1" hangingPunct="1"/>
            <a:r>
              <a:rPr lang="en-US" altLang="en-US" sz="1400" smtClean="0">
                <a:ea typeface="ＭＳ Ｐゴシック" pitchFamily="34" charset="-128"/>
              </a:rPr>
              <a:t>http://nematode.unl.edu/pest1.htm</a:t>
            </a:r>
          </a:p>
          <a:p>
            <a:pPr eaLnBrk="1" hangingPunct="1"/>
            <a:r>
              <a:rPr lang="sv-SE" altLang="en-US" sz="1600" smtClean="0">
                <a:ea typeface="ＭＳ Ｐゴシック" pitchFamily="34" charset="-128"/>
              </a:rPr>
              <a:t>Griffith, R. 1987, Red ring disease of coconut palm. Plant Dis. 71: 193-196.</a:t>
            </a:r>
          </a:p>
          <a:p>
            <a:pPr eaLnBrk="1" hangingPunct="1"/>
            <a:r>
              <a:rPr lang="sv-SE" altLang="en-US" sz="1600" smtClean="0">
                <a:ea typeface="ＭＳ Ｐゴシック" pitchFamily="34" charset="-128"/>
              </a:rPr>
              <a:t>Griffith, R.; Giblin-Davis, R. M.; Koshy, P. K.; Sosamma, V. K. 2005.  </a:t>
            </a:r>
            <a:r>
              <a:rPr lang="en-US" altLang="en-US" sz="1600" smtClean="0">
                <a:ea typeface="ＭＳ Ｐゴシック" pitchFamily="34" charset="-128"/>
              </a:rPr>
              <a:t>Nematode parasites of coconut and other palms. In </a:t>
            </a:r>
            <a:r>
              <a:rPr lang="en-US" altLang="en-US" sz="1600" i="1" smtClean="0">
                <a:ea typeface="ＭＳ Ｐゴシック" pitchFamily="34" charset="-128"/>
              </a:rPr>
              <a:t>Plant parasitic nematodes in subtropical and tropical agriculture</a:t>
            </a:r>
            <a:r>
              <a:rPr lang="en-US" altLang="en-US" sz="1600" smtClean="0">
                <a:ea typeface="ＭＳ Ｐゴシック" pitchFamily="34" charset="-128"/>
              </a:rPr>
              <a:t>. C.A.B. International, Oxon, UK. Pp. 493-527.</a:t>
            </a:r>
          </a:p>
          <a:p>
            <a:pPr eaLnBrk="1" hangingPunct="1"/>
            <a:endParaRPr lang="en-US" altLang="en-US" sz="1600" smtClean="0">
              <a:ea typeface="ＭＳ Ｐゴシック" pitchFamily="34" charset="-128"/>
            </a:endParaRPr>
          </a:p>
          <a:p>
            <a:pPr eaLnBrk="1" hangingPunct="1">
              <a:buFont typeface="Arial" charset="0"/>
              <a:buNone/>
            </a:pPr>
            <a:endParaRPr lang="sv-SE" altLang="en-US" sz="160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195263"/>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Red Ring Disease of Palms</a:t>
            </a:r>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2972" t="61686" r="9963"/>
          <a:stretch/>
        </p:blipFill>
        <p:spPr>
          <a:xfrm rot="5400000">
            <a:off x="5288079" y="4055289"/>
            <a:ext cx="2712392" cy="1170442"/>
          </a:xfrm>
          <a:prstGeom prst="roundRect">
            <a:avLst>
              <a:gd name="adj" fmla="val 8594"/>
            </a:avLst>
          </a:prstGeom>
          <a:solidFill>
            <a:srgbClr val="FFFFFF">
              <a:shade val="85000"/>
            </a:srgbClr>
          </a:solidFill>
          <a:ln w="28575">
            <a:solidFill>
              <a:schemeClr val="tx1"/>
            </a:solidFill>
          </a:ln>
          <a:effectLst/>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t="4321" r="5271" b="53526"/>
          <a:stretch/>
        </p:blipFill>
        <p:spPr>
          <a:xfrm rot="5400000">
            <a:off x="6595694" y="4048749"/>
            <a:ext cx="2712390" cy="1183525"/>
          </a:xfrm>
          <a:prstGeom prst="roundRect">
            <a:avLst>
              <a:gd name="adj" fmla="val 8594"/>
            </a:avLst>
          </a:prstGeom>
          <a:solidFill>
            <a:srgbClr val="FFFFFF">
              <a:shade val="85000"/>
            </a:srgbClr>
          </a:solidFill>
          <a:ln w="28575">
            <a:solidFill>
              <a:schemeClr val="tx1"/>
            </a:solidFill>
          </a:ln>
          <a:effectLst/>
        </p:spPr>
      </p:pic>
      <p:sp>
        <p:nvSpPr>
          <p:cNvPr id="14341" name="Rectangle 9"/>
          <p:cNvSpPr>
            <a:spLocks noChangeArrowheads="1"/>
          </p:cNvSpPr>
          <p:nvPr/>
        </p:nvSpPr>
        <p:spPr bwMode="auto">
          <a:xfrm>
            <a:off x="93663" y="5688013"/>
            <a:ext cx="536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hu-HU" altLang="en-US" sz="1000">
                <a:latin typeface="Calibri" pitchFamily="34" charset="0"/>
              </a:rPr>
              <a:t>Photo</a:t>
            </a:r>
            <a:r>
              <a:rPr lang="en-US" altLang="en-US" sz="1000">
                <a:latin typeface="Calibri" pitchFamily="34" charset="0"/>
              </a:rPr>
              <a:t>s: (Top) Brammer and Crow 2001 (Credit: </a:t>
            </a:r>
            <a:r>
              <a:rPr lang="en-US" altLang="en-US" sz="1000">
                <a:solidFill>
                  <a:srgbClr val="000000"/>
                </a:solidFill>
                <a:latin typeface="Calibri" pitchFamily="34" charset="0"/>
              </a:rPr>
              <a:t>Society of Nematology slide collection), (Bottom)</a:t>
            </a:r>
            <a:r>
              <a:rPr lang="en-US" altLang="en-US" sz="1000"/>
              <a:t> </a:t>
            </a:r>
            <a:r>
              <a:rPr lang="es-ES" altLang="en-US" sz="1000"/>
              <a:t>Jennifer C. Giron Duque, University of Puerto Rico, </a:t>
            </a:r>
            <a:r>
              <a:rPr lang="en-US" altLang="en-US" sz="1000"/>
              <a:t>Bugwood.org, # 5411179 and 5411180 </a:t>
            </a:r>
            <a:endParaRPr lang="en-US" altLang="en-US" sz="1000">
              <a:latin typeface="Calibri" pitchFamily="34"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054" y="1027052"/>
            <a:ext cx="2484598" cy="2060675"/>
          </a:xfrm>
          <a:prstGeom prst="roundRect">
            <a:avLst>
              <a:gd name="adj" fmla="val 8594"/>
            </a:avLst>
          </a:prstGeom>
          <a:solidFill>
            <a:srgbClr val="FFFFFF">
              <a:shade val="85000"/>
            </a:srgbClr>
          </a:solidFill>
          <a:ln w="28575">
            <a:solidFill>
              <a:schemeClr val="tx1"/>
            </a:solidFill>
            <a:miter lim="800000"/>
            <a:headEnd/>
            <a:tailEnd/>
          </a:ln>
          <a:effectLst/>
          <a:extLst/>
        </p:spPr>
      </p:pic>
      <p:sp>
        <p:nvSpPr>
          <p:cNvPr id="11" name="Rectangle 3"/>
          <p:cNvSpPr txBox="1">
            <a:spLocks noChangeArrowheads="1"/>
          </p:cNvSpPr>
          <p:nvPr/>
        </p:nvSpPr>
        <p:spPr bwMode="auto">
          <a:xfrm>
            <a:off x="479425" y="1457325"/>
            <a:ext cx="53403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kern="0" dirty="0" smtClean="0">
                <a:cs typeface="Calibri"/>
              </a:rPr>
              <a:t>Caused by red ring nematode </a:t>
            </a:r>
          </a:p>
          <a:p>
            <a:pPr lvl="1">
              <a:defRPr/>
            </a:pPr>
            <a:r>
              <a:rPr lang="en-US" sz="2000" i="1" kern="0" dirty="0" err="1" smtClean="0">
                <a:cs typeface="Calibri"/>
              </a:rPr>
              <a:t>Bursaphelenchus</a:t>
            </a:r>
            <a:r>
              <a:rPr lang="en-US" sz="2000" i="1" kern="0" dirty="0" smtClean="0">
                <a:cs typeface="Calibri"/>
              </a:rPr>
              <a:t> </a:t>
            </a:r>
            <a:r>
              <a:rPr lang="en-US" sz="2000" i="1" kern="0" dirty="0" err="1" smtClean="0">
                <a:cs typeface="Calibri"/>
              </a:rPr>
              <a:t>cocophilus</a:t>
            </a:r>
            <a:endParaRPr lang="en-US" sz="2000" kern="0" dirty="0" smtClean="0">
              <a:cs typeface="Calibri"/>
            </a:endParaRPr>
          </a:p>
          <a:p>
            <a:pPr>
              <a:defRPr/>
            </a:pPr>
            <a:r>
              <a:rPr lang="en-US" sz="2400" dirty="0" smtClean="0">
                <a:ea typeface="ＭＳ Ｐゴシック" pitchFamily="34" charset="-128"/>
                <a:cs typeface="Calibri"/>
              </a:rPr>
              <a:t>First described on coconut palms in 1905</a:t>
            </a:r>
          </a:p>
          <a:p>
            <a:pPr>
              <a:defRPr/>
            </a:pPr>
            <a:r>
              <a:rPr lang="en-US" sz="2400" kern="0" dirty="0" smtClean="0">
                <a:ea typeface="ＭＳ Ｐゴシック" pitchFamily="34" charset="-128"/>
                <a:cs typeface="Calibri"/>
              </a:rPr>
              <a:t>Vectored by South American palm weevil </a:t>
            </a:r>
          </a:p>
          <a:p>
            <a:pPr lvl="1">
              <a:defRPr/>
            </a:pPr>
            <a:r>
              <a:rPr lang="en-US" sz="2000" i="1" kern="0" dirty="0" err="1" smtClean="0">
                <a:ea typeface="ＭＳ Ｐゴシック" pitchFamily="34" charset="-128"/>
                <a:cs typeface="Calibri"/>
              </a:rPr>
              <a:t>Rynchophorus</a:t>
            </a:r>
            <a:r>
              <a:rPr lang="en-US" sz="2000" i="1" kern="0" dirty="0" smtClean="0">
                <a:ea typeface="ＭＳ Ｐゴシック" pitchFamily="34" charset="-128"/>
                <a:cs typeface="Calibri"/>
              </a:rPr>
              <a:t> </a:t>
            </a:r>
            <a:r>
              <a:rPr lang="en-US" sz="2000" i="1" kern="0" dirty="0" err="1" smtClean="0">
                <a:ea typeface="ＭＳ Ｐゴシック" pitchFamily="34" charset="-128"/>
                <a:cs typeface="Calibri"/>
              </a:rPr>
              <a:t>palmarum</a:t>
            </a:r>
            <a:endParaRPr lang="en-US" sz="2000" kern="0" dirty="0" smtClean="0">
              <a:ea typeface="ＭＳ Ｐゴシック" pitchFamily="34" charset="-128"/>
              <a:cs typeface="Calibri"/>
            </a:endParaRPr>
          </a:p>
          <a:p>
            <a:pPr>
              <a:defRPr/>
            </a:pPr>
            <a:r>
              <a:rPr lang="en-US" sz="2400" kern="0" dirty="0" smtClean="0">
                <a:ea typeface="ＭＳ Ｐゴシック" pitchFamily="34" charset="-128"/>
                <a:cs typeface="Calibri"/>
              </a:rPr>
              <a:t>Infects and damages mainly coconut and oil palms.  May affect other members of </a:t>
            </a:r>
            <a:r>
              <a:rPr lang="en-US" sz="2400" kern="0" dirty="0" err="1" smtClean="0">
                <a:ea typeface="ＭＳ Ｐゴシック" pitchFamily="34" charset="-128"/>
                <a:cs typeface="Calibri"/>
              </a:rPr>
              <a:t>Palmae</a:t>
            </a:r>
            <a:r>
              <a:rPr lang="en-US" sz="2400" kern="0" dirty="0" smtClean="0">
                <a:ea typeface="ＭＳ Ｐゴシック" pitchFamily="34" charset="-128"/>
                <a:cs typeface="Calibri"/>
              </a:rPr>
              <a:t> family</a:t>
            </a:r>
            <a:endParaRPr lang="en-US" sz="2400" kern="0" dirty="0" smtClean="0">
              <a:cs typeface="Calibri"/>
            </a:endParaRPr>
          </a:p>
          <a:p>
            <a:pPr marL="0" indent="0">
              <a:buFontTx/>
              <a:buNone/>
              <a:defRPr/>
            </a:pPr>
            <a:endParaRPr lang="en-US" sz="1200" kern="0" dirty="0" smtClean="0">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74638"/>
            <a:ext cx="8229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References</a:t>
            </a:r>
          </a:p>
        </p:txBody>
      </p:sp>
      <p:sp>
        <p:nvSpPr>
          <p:cNvPr id="32771" name="Content Placeholder 2"/>
          <p:cNvSpPr>
            <a:spLocks noGrp="1"/>
          </p:cNvSpPr>
          <p:nvPr>
            <p:ph idx="1"/>
          </p:nvPr>
        </p:nvSpPr>
        <p:spPr bwMode="auto">
          <a:xfrm>
            <a:off x="381000" y="1393825"/>
            <a:ext cx="833913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smtClean="0">
                <a:ea typeface="ＭＳ Ｐゴシック" pitchFamily="34" charset="-128"/>
              </a:rPr>
              <a:t>Institute for the study of invasive species. </a:t>
            </a:r>
            <a:r>
              <a:rPr lang="en-US" altLang="en-US" sz="1600" i="1" smtClean="0">
                <a:ea typeface="ＭＳ Ｐゴシック" pitchFamily="34" charset="-128"/>
              </a:rPr>
              <a:t>Bursaphelenchus cocophilus</a:t>
            </a:r>
            <a:r>
              <a:rPr lang="en-US" altLang="en-US" sz="1600" smtClean="0">
                <a:ea typeface="ＭＳ Ｐゴシック" pitchFamily="34" charset="-128"/>
              </a:rPr>
              <a:t>. Accessed 11-27-13</a:t>
            </a:r>
          </a:p>
          <a:p>
            <a:pPr lvl="1" eaLnBrk="1" hangingPunct="1"/>
            <a:r>
              <a:rPr lang="en-US" altLang="en-US" sz="1400" smtClean="0">
                <a:ea typeface="ＭＳ Ｐゴシック" pitchFamily="34" charset="-128"/>
              </a:rPr>
              <a:t>http://www.tsusinvasives.org/database/red-ring_nema.html</a:t>
            </a:r>
          </a:p>
          <a:p>
            <a:pPr eaLnBrk="1" hangingPunct="1"/>
            <a:r>
              <a:rPr lang="en-US" altLang="en-US" sz="1600" smtClean="0"/>
              <a:t>Molet, T. A. L. Roda, L. D. Jackson, and B. Salas. 2011. CPHST Pest Datasheet for </a:t>
            </a:r>
            <a:r>
              <a:rPr lang="en-US" altLang="en-US" sz="1600" i="1" smtClean="0"/>
              <a:t>Rhynchophorus palmarum. </a:t>
            </a:r>
            <a:r>
              <a:rPr lang="en-US" altLang="en-US" sz="1600" smtClean="0"/>
              <a:t>USDA-APHIS-PPQ-CPHST. accessed 11/27/2013</a:t>
            </a:r>
          </a:p>
          <a:p>
            <a:pPr lvl="1" eaLnBrk="1" hangingPunct="1"/>
            <a:r>
              <a:rPr lang="en-US" altLang="en-US" sz="1400" smtClean="0"/>
              <a:t>http://www.aphis.usda.gov/plant_health/plant_pest_info/palmweevil/downloads/Rhynchophoruspalmarum_v5.pdf</a:t>
            </a:r>
          </a:p>
          <a:p>
            <a:pPr eaLnBrk="1" hangingPunct="1"/>
            <a:r>
              <a:rPr lang="en-US" altLang="en-US" sz="1600" smtClean="0">
                <a:ea typeface="ＭＳ Ｐゴシック" pitchFamily="34" charset="-128"/>
              </a:rPr>
              <a:t>NAPIS Pest Tracker. </a:t>
            </a:r>
            <a:r>
              <a:rPr lang="en-US" altLang="en-US" sz="1600" i="1" smtClean="0">
                <a:ea typeface="ＭＳ Ｐゴシック" pitchFamily="34" charset="-128"/>
              </a:rPr>
              <a:t>Bursaphelenchus cocophilus</a:t>
            </a:r>
            <a:r>
              <a:rPr lang="en-US" altLang="en-US" sz="1600" smtClean="0">
                <a:ea typeface="ＭＳ Ｐゴシック" pitchFamily="34" charset="-128"/>
              </a:rPr>
              <a:t>. Accessed 12/19/2013-</a:t>
            </a:r>
          </a:p>
          <a:p>
            <a:pPr lvl="1" eaLnBrk="1" hangingPunct="1"/>
            <a:r>
              <a:rPr lang="en-US" altLang="en-US" sz="1200" smtClean="0">
                <a:ea typeface="ＭＳ Ｐゴシック" pitchFamily="34" charset="-128"/>
              </a:rPr>
              <a:t>http://pest.ceris.purdue.edu/map.php?code=NEABBBA  </a:t>
            </a:r>
          </a:p>
          <a:p>
            <a:pPr eaLnBrk="1" hangingPunct="1"/>
            <a:r>
              <a:rPr lang="en-US" altLang="en-US" sz="1600" smtClean="0"/>
              <a:t>NAPPFAST.  2014.  “</a:t>
            </a:r>
            <a:r>
              <a:rPr lang="en-US" altLang="en-US" sz="1600" i="1" smtClean="0"/>
              <a:t>Bursaphelenchus cocophilus</a:t>
            </a:r>
            <a:r>
              <a:rPr lang="en-US" altLang="en-US" sz="1600" smtClean="0"/>
              <a:t>, Red Ring Nematode”.  accessed 3/6/2014-</a:t>
            </a:r>
          </a:p>
          <a:p>
            <a:pPr lvl="1" eaLnBrk="1" hangingPunct="1"/>
            <a:r>
              <a:rPr lang="en-US" altLang="en-US" sz="1200" smtClean="0"/>
              <a:t>http://www.nappfast.org/caps_pests/maps/2010%20Matrix%20Host%20Map%20PDFs/Bursaphelenchus%20cocophilus%20Host%20Map%20Final.pdf</a:t>
            </a:r>
          </a:p>
          <a:p>
            <a:pPr eaLnBrk="1" hangingPunct="1"/>
            <a:r>
              <a:rPr lang="en-US" altLang="en-US" sz="1600" smtClean="0">
                <a:ea typeface="ＭＳ Ｐゴシック" pitchFamily="34" charset="-128"/>
              </a:rPr>
              <a:t>Sullivan, M. 2013. CPHST Pest Datasheet for </a:t>
            </a:r>
            <a:r>
              <a:rPr lang="en-US" altLang="en-US" sz="1600" i="1" smtClean="0">
                <a:ea typeface="ＭＳ Ｐゴシック" pitchFamily="34" charset="-128"/>
              </a:rPr>
              <a:t>Bursaphelenchus cocophilus</a:t>
            </a:r>
            <a:r>
              <a:rPr lang="en-US" altLang="en-US" sz="1600" smtClean="0">
                <a:ea typeface="ＭＳ Ｐゴシック" pitchFamily="34" charset="-128"/>
              </a:rPr>
              <a:t>. USDA-APHIS-PPQ-CPHST.  Accessed 12-12-13</a:t>
            </a:r>
          </a:p>
          <a:p>
            <a:pPr lvl="1" eaLnBrk="1" hangingPunct="1"/>
            <a:r>
              <a:rPr lang="en-US" altLang="en-US" sz="1400" smtClean="0">
                <a:ea typeface="ＭＳ Ｐゴシック" pitchFamily="34" charset="-128"/>
              </a:rPr>
              <a:t>http://caps.ceris.purdue.edu/webfm_send/2137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274638"/>
            <a:ext cx="8229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References</a:t>
            </a:r>
          </a:p>
        </p:txBody>
      </p:sp>
      <p:sp>
        <p:nvSpPr>
          <p:cNvPr id="14339" name="Content Placeholder 2"/>
          <p:cNvSpPr>
            <a:spLocks noGrp="1"/>
          </p:cNvSpPr>
          <p:nvPr>
            <p:ph idx="1"/>
          </p:nvPr>
        </p:nvSpPr>
        <p:spPr>
          <a:xfrm>
            <a:off x="381000" y="1393825"/>
            <a:ext cx="8339138" cy="4525963"/>
          </a:xfrm>
        </p:spPr>
        <p:txBody>
          <a:bodyPr/>
          <a:lstStyle/>
          <a:p>
            <a:pPr eaLnBrk="1" fontAlgn="auto" hangingPunct="1">
              <a:spcBef>
                <a:spcPct val="0"/>
              </a:spcBef>
              <a:spcAft>
                <a:spcPts val="0"/>
              </a:spcAft>
              <a:buFont typeface="Arial" pitchFamily="34" charset="0"/>
              <a:buChar char="•"/>
              <a:defRPr/>
            </a:pPr>
            <a:r>
              <a:rPr lang="en-US" sz="1600" dirty="0" err="1" smtClean="0">
                <a:ea typeface="ＭＳ Ｐゴシック" pitchFamily="34" charset="-128"/>
              </a:rPr>
              <a:t>Weissing</a:t>
            </a:r>
            <a:r>
              <a:rPr lang="en-US" sz="1600" dirty="0">
                <a:ea typeface="ＭＳ Ｐゴシック" pitchFamily="34" charset="-128"/>
              </a:rPr>
              <a:t>, T.J. and </a:t>
            </a:r>
            <a:r>
              <a:rPr lang="en-US" sz="1600" dirty="0" err="1">
                <a:ea typeface="ＭＳ Ｐゴシック" pitchFamily="34" charset="-128"/>
              </a:rPr>
              <a:t>Glblin</a:t>
            </a:r>
            <a:r>
              <a:rPr lang="en-US" sz="1600" dirty="0">
                <a:ea typeface="ＭＳ Ｐゴシック" pitchFamily="34" charset="-128"/>
              </a:rPr>
              <a:t>-Davis, R.M. 1997. Palmetto weevil, </a:t>
            </a:r>
            <a:r>
              <a:rPr lang="en-US" sz="1600" i="1" dirty="0" err="1">
                <a:ea typeface="ＭＳ Ｐゴシック" pitchFamily="34" charset="-128"/>
              </a:rPr>
              <a:t>Rhynchophorus</a:t>
            </a:r>
            <a:r>
              <a:rPr lang="en-US" sz="1600" i="1" dirty="0">
                <a:ea typeface="ＭＳ Ｐゴシック" pitchFamily="34" charset="-128"/>
              </a:rPr>
              <a:t> </a:t>
            </a:r>
            <a:r>
              <a:rPr lang="en-US" sz="1600" i="1" dirty="0" err="1">
                <a:ea typeface="ＭＳ Ｐゴシック" pitchFamily="34" charset="-128"/>
              </a:rPr>
              <a:t>cruentatus</a:t>
            </a:r>
            <a:r>
              <a:rPr lang="en-US" sz="1600" i="1" dirty="0">
                <a:ea typeface="ＭＳ Ｐゴシック" pitchFamily="34" charset="-128"/>
              </a:rPr>
              <a:t> </a:t>
            </a:r>
            <a:r>
              <a:rPr lang="en-US" sz="1600" dirty="0" err="1">
                <a:ea typeface="ＭＳ Ｐゴシック" pitchFamily="34" charset="-128"/>
              </a:rPr>
              <a:t>Fabricius</a:t>
            </a:r>
            <a:r>
              <a:rPr lang="en-US" sz="1600" dirty="0">
                <a:ea typeface="ＭＳ Ｐゴシック" pitchFamily="34" charset="-128"/>
              </a:rPr>
              <a:t> (</a:t>
            </a:r>
            <a:r>
              <a:rPr lang="en-US" sz="1600" dirty="0" err="1">
                <a:ea typeface="ＭＳ Ｐゴシック" pitchFamily="34" charset="-128"/>
              </a:rPr>
              <a:t>Insecta</a:t>
            </a:r>
            <a:r>
              <a:rPr lang="en-US" sz="1600" dirty="0">
                <a:ea typeface="ＭＳ Ｐゴシック" pitchFamily="34" charset="-128"/>
              </a:rPr>
              <a:t>: </a:t>
            </a:r>
            <a:r>
              <a:rPr lang="en-US" sz="1600" dirty="0" err="1">
                <a:ea typeface="ＭＳ Ｐゴシック" pitchFamily="34" charset="-128"/>
              </a:rPr>
              <a:t>Coleoptera</a:t>
            </a:r>
            <a:r>
              <a:rPr lang="en-US" sz="1600" dirty="0">
                <a:ea typeface="ＭＳ Ｐゴシック" pitchFamily="34" charset="-128"/>
              </a:rPr>
              <a:t>: </a:t>
            </a:r>
            <a:r>
              <a:rPr lang="en-US" sz="1600" dirty="0" err="1">
                <a:ea typeface="ＭＳ Ｐゴシック" pitchFamily="34" charset="-128"/>
              </a:rPr>
              <a:t>Curculionidae</a:t>
            </a:r>
            <a:r>
              <a:rPr lang="en-US" sz="1600" dirty="0">
                <a:ea typeface="ＭＳ Ｐゴシック" pitchFamily="34" charset="-128"/>
              </a:rPr>
              <a:t>). University of Florida, IFAS Extension. </a:t>
            </a:r>
            <a:r>
              <a:rPr lang="en-US" sz="1600" dirty="0" smtClean="0">
                <a:ea typeface="ＭＳ Ｐゴシック" pitchFamily="34" charset="-128"/>
              </a:rPr>
              <a:t>EENY013. Accessed 12-12-13</a:t>
            </a:r>
          </a:p>
          <a:p>
            <a:pPr lvl="1" eaLnBrk="1" fontAlgn="auto" hangingPunct="1">
              <a:spcBef>
                <a:spcPct val="0"/>
              </a:spcBef>
              <a:spcAft>
                <a:spcPts val="0"/>
              </a:spcAft>
              <a:buFont typeface="Arial" pitchFamily="34" charset="0"/>
              <a:buChar char="–"/>
              <a:defRPr/>
            </a:pPr>
            <a:r>
              <a:rPr lang="en-US" sz="1400" dirty="0" smtClean="0">
                <a:ea typeface="ＭＳ Ｐゴシック" pitchFamily="34" charset="-128"/>
              </a:rPr>
              <a:t>http</a:t>
            </a:r>
            <a:r>
              <a:rPr lang="en-US" sz="1400" dirty="0">
                <a:ea typeface="ＭＳ Ｐゴシック" pitchFamily="34" charset="-128"/>
              </a:rPr>
              <a:t>://</a:t>
            </a:r>
            <a:r>
              <a:rPr lang="en-US" sz="1400" dirty="0" smtClean="0">
                <a:ea typeface="ＭＳ Ｐゴシック" pitchFamily="34" charset="-128"/>
              </a:rPr>
              <a:t>edis.ifas.ufl.edu/in139</a:t>
            </a:r>
            <a:endParaRPr lang="en-US" sz="1400" dirty="0">
              <a:ea typeface="ＭＳ Ｐゴシック" pitchFamily="34" charset="-128"/>
            </a:endParaRPr>
          </a:p>
          <a:p>
            <a:pPr eaLnBrk="1" fontAlgn="auto" hangingPunct="1">
              <a:spcBef>
                <a:spcPct val="0"/>
              </a:spcBef>
              <a:spcAft>
                <a:spcPts val="0"/>
              </a:spcAft>
              <a:buFont typeface="Arial" pitchFamily="34" charset="0"/>
              <a:buChar char="•"/>
              <a:defRPr/>
            </a:pPr>
            <a:r>
              <a:rPr lang="en-US" sz="1600" dirty="0" err="1" smtClean="0">
                <a:ea typeface="ＭＳ Ｐゴシック" pitchFamily="34" charset="-128"/>
              </a:rPr>
              <a:t>Weissing</a:t>
            </a:r>
            <a:r>
              <a:rPr lang="en-US" sz="1600" dirty="0">
                <a:ea typeface="ＭＳ Ｐゴシック" pitchFamily="34" charset="-128"/>
              </a:rPr>
              <a:t>, T.J. and </a:t>
            </a:r>
            <a:r>
              <a:rPr lang="en-US" sz="1600" dirty="0" err="1">
                <a:ea typeface="ＭＳ Ｐゴシック" pitchFamily="34" charset="-128"/>
              </a:rPr>
              <a:t>Glblin</a:t>
            </a:r>
            <a:r>
              <a:rPr lang="en-US" sz="1600" dirty="0">
                <a:ea typeface="ＭＳ Ｐゴシック" pitchFamily="34" charset="-128"/>
              </a:rPr>
              <a:t>-Davis, R.M. 1998. Silky Cane Weevil, </a:t>
            </a:r>
            <a:r>
              <a:rPr lang="en-US" sz="1600" i="1" dirty="0" err="1">
                <a:ea typeface="ＭＳ Ｐゴシック" pitchFamily="34" charset="-128"/>
              </a:rPr>
              <a:t>Metamasius</a:t>
            </a:r>
            <a:r>
              <a:rPr lang="en-US" sz="1600" i="1" dirty="0">
                <a:ea typeface="ＭＳ Ｐゴシック" pitchFamily="34" charset="-128"/>
              </a:rPr>
              <a:t> </a:t>
            </a:r>
            <a:r>
              <a:rPr lang="en-US" sz="1600" i="1" dirty="0" err="1">
                <a:ea typeface="ＭＳ Ｐゴシック" pitchFamily="34" charset="-128"/>
              </a:rPr>
              <a:t>hemipterus</a:t>
            </a:r>
            <a:r>
              <a:rPr lang="en-US" sz="1600" i="1" dirty="0">
                <a:ea typeface="ＭＳ Ｐゴシック" pitchFamily="34" charset="-128"/>
              </a:rPr>
              <a:t> </a:t>
            </a:r>
            <a:r>
              <a:rPr lang="en-US" sz="1600" i="1" dirty="0" err="1">
                <a:ea typeface="ＭＳ Ｐゴシック" pitchFamily="34" charset="-128"/>
              </a:rPr>
              <a:t>sericeus</a:t>
            </a:r>
            <a:r>
              <a:rPr lang="en-US" sz="1600" i="1" dirty="0">
                <a:ea typeface="ＭＳ Ｐゴシック" pitchFamily="34" charset="-128"/>
              </a:rPr>
              <a:t> </a:t>
            </a:r>
            <a:r>
              <a:rPr lang="en-US" sz="1600" dirty="0">
                <a:ea typeface="ＭＳ Ｐゴシック" pitchFamily="34" charset="-128"/>
              </a:rPr>
              <a:t>(Olivier) (</a:t>
            </a:r>
            <a:r>
              <a:rPr lang="en-US" sz="1600" dirty="0" err="1">
                <a:ea typeface="ＭＳ Ｐゴシック" pitchFamily="34" charset="-128"/>
              </a:rPr>
              <a:t>Insecta</a:t>
            </a:r>
            <a:r>
              <a:rPr lang="en-US" sz="1600" dirty="0">
                <a:ea typeface="ＭＳ Ｐゴシック" pitchFamily="34" charset="-128"/>
              </a:rPr>
              <a:t>: </a:t>
            </a:r>
            <a:r>
              <a:rPr lang="en-US" sz="1600" dirty="0" err="1">
                <a:ea typeface="ＭＳ Ｐゴシック" pitchFamily="34" charset="-128"/>
              </a:rPr>
              <a:t>Coleoptera</a:t>
            </a:r>
            <a:r>
              <a:rPr lang="en-US" sz="1600" dirty="0">
                <a:ea typeface="ＭＳ Ｐゴシック" pitchFamily="34" charset="-128"/>
              </a:rPr>
              <a:t>: </a:t>
            </a:r>
            <a:r>
              <a:rPr lang="en-US" sz="1600" dirty="0" err="1">
                <a:ea typeface="ＭＳ Ｐゴシック" pitchFamily="34" charset="-128"/>
              </a:rPr>
              <a:t>Curculionidae</a:t>
            </a:r>
            <a:r>
              <a:rPr lang="en-US" sz="1600" dirty="0">
                <a:ea typeface="ＭＳ Ｐゴシック" pitchFamily="34" charset="-128"/>
              </a:rPr>
              <a:t>). University of Florida, IFAS Extension. </a:t>
            </a:r>
            <a:r>
              <a:rPr lang="en-US" sz="1600" dirty="0" smtClean="0">
                <a:ea typeface="ＭＳ Ｐゴシック" pitchFamily="34" charset="-128"/>
              </a:rPr>
              <a:t>EENY053. Accessed 12-12-13</a:t>
            </a:r>
          </a:p>
          <a:p>
            <a:pPr lvl="1" eaLnBrk="1" fontAlgn="auto" hangingPunct="1">
              <a:spcBef>
                <a:spcPct val="0"/>
              </a:spcBef>
              <a:spcAft>
                <a:spcPts val="0"/>
              </a:spcAft>
              <a:buFont typeface="Arial" pitchFamily="34" charset="0"/>
              <a:buChar char="–"/>
              <a:defRPr/>
            </a:pPr>
            <a:r>
              <a:rPr lang="en-US" sz="1400" dirty="0" smtClean="0">
                <a:ea typeface="ＭＳ Ｐゴシック" pitchFamily="34" charset="-128"/>
              </a:rPr>
              <a:t>http</a:t>
            </a:r>
            <a:r>
              <a:rPr lang="en-US" sz="1400" dirty="0">
                <a:ea typeface="ＭＳ Ｐゴシック" pitchFamily="34" charset="-128"/>
              </a:rPr>
              <a:t>://edis.ifas.ufl.edu/in210</a:t>
            </a:r>
          </a:p>
          <a:p>
            <a:pPr eaLnBrk="1" fontAlgn="auto" hangingPunct="1">
              <a:spcAft>
                <a:spcPts val="0"/>
              </a:spcAft>
              <a:buFont typeface="Arial" pitchFamily="34" charset="0"/>
              <a:buChar char="•"/>
              <a:defRPr/>
            </a:pPr>
            <a:endParaRPr lang="en-US" sz="1600" dirty="0" smtClean="0">
              <a:ea typeface="ＭＳ Ｐゴシック" pitchFamily="34" charset="-128"/>
            </a:endParaRPr>
          </a:p>
          <a:p>
            <a:pPr marL="0" indent="0" eaLnBrk="1" fontAlgn="auto" hangingPunct="1">
              <a:spcAft>
                <a:spcPts val="0"/>
              </a:spcAft>
              <a:buFontTx/>
              <a:buNone/>
              <a:defRPr/>
            </a:pPr>
            <a:endParaRPr lang="en-US" sz="1600" i="1" dirty="0">
              <a:ea typeface="ＭＳ Ｐゴシック" pitchFamily="34" charset="-128"/>
            </a:endParaRPr>
          </a:p>
          <a:p>
            <a:pPr marL="0" indent="0" eaLnBrk="1" fontAlgn="auto" hangingPunct="1">
              <a:spcAft>
                <a:spcPts val="0"/>
              </a:spcAft>
              <a:buFontTx/>
              <a:buNone/>
              <a:defRPr/>
            </a:pPr>
            <a:endParaRPr lang="en-US" sz="1600" i="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9525" y="42863"/>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Hosts of the Nematode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2"/>
          <a:stretch/>
        </p:blipFill>
        <p:spPr bwMode="auto">
          <a:xfrm>
            <a:off x="967128" y="1301987"/>
            <a:ext cx="2981325" cy="4198926"/>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5" name="Rectangle 4"/>
          <p:cNvSpPr>
            <a:spLocks noChangeArrowheads="1"/>
          </p:cNvSpPr>
          <p:nvPr/>
        </p:nvSpPr>
        <p:spPr bwMode="auto">
          <a:xfrm>
            <a:off x="165100" y="5765800"/>
            <a:ext cx="880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hu-HU" sz="1000" dirty="0" smtClean="0">
                <a:latin typeface="+mn-lt"/>
              </a:rPr>
              <a:t>Photo</a:t>
            </a:r>
            <a:r>
              <a:rPr lang="en-US" sz="1000" dirty="0" smtClean="0">
                <a:latin typeface="+mn-lt"/>
              </a:rPr>
              <a:t>s: (left) USDA </a:t>
            </a:r>
            <a:r>
              <a:rPr lang="en-US" sz="1000" dirty="0">
                <a:latin typeface="+mn-lt"/>
              </a:rPr>
              <a:t>Forest Service - Region 8 - Southern Archive, USDA Forest Service </a:t>
            </a:r>
            <a:r>
              <a:rPr lang="en-US" sz="1000" dirty="0" smtClean="0">
                <a:latin typeface="+mn-lt"/>
              </a:rPr>
              <a:t>, Bugwood.org,#1504001 and  (Right) </a:t>
            </a:r>
            <a:r>
              <a:rPr lang="en-US" sz="1000" dirty="0">
                <a:latin typeface="+mn-lt"/>
              </a:rPr>
              <a:t>Manfred </a:t>
            </a:r>
            <a:r>
              <a:rPr lang="en-US" sz="1000" dirty="0" err="1">
                <a:latin typeface="+mn-lt"/>
              </a:rPr>
              <a:t>Mielke</a:t>
            </a:r>
            <a:r>
              <a:rPr lang="en-US" sz="1000" dirty="0">
                <a:latin typeface="+mn-lt"/>
              </a:rPr>
              <a:t>, USDA Forest </a:t>
            </a:r>
            <a:r>
              <a:rPr lang="en-US" sz="1000" dirty="0" smtClean="0">
                <a:latin typeface="+mn-lt"/>
              </a:rPr>
              <a:t>Service, bugwood.org,  #1399164 </a:t>
            </a:r>
            <a:endParaRPr lang="en-US" sz="1000" dirty="0">
              <a:latin typeface="+mn-lt"/>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2664"/>
          <a:stretch/>
        </p:blipFill>
        <p:spPr bwMode="auto">
          <a:xfrm>
            <a:off x="4371521" y="1986310"/>
            <a:ext cx="4412343" cy="2569028"/>
          </a:xfrm>
          <a:prstGeom prst="roundRect">
            <a:avLst>
              <a:gd name="adj" fmla="val 8594"/>
            </a:avLst>
          </a:prstGeom>
          <a:solidFill>
            <a:srgbClr val="FFFFFF">
              <a:shade val="85000"/>
            </a:srgbClr>
          </a:solidFill>
          <a:ln w="31750">
            <a:solidFill>
              <a:schemeClr val="tx1"/>
            </a:solidFill>
            <a:miter lim="800000"/>
            <a:headEnd/>
            <a:tailEnd/>
          </a:ln>
          <a:effectLst/>
          <a:extLst/>
        </p:spPr>
      </p:pic>
      <p:sp>
        <p:nvSpPr>
          <p:cNvPr id="7" name="TextBox 6"/>
          <p:cNvSpPr txBox="1"/>
          <p:nvPr/>
        </p:nvSpPr>
        <p:spPr>
          <a:xfrm>
            <a:off x="971550" y="869950"/>
            <a:ext cx="3040063" cy="368300"/>
          </a:xfrm>
          <a:prstGeom prst="rect">
            <a:avLst/>
          </a:prstGeom>
          <a:noFill/>
        </p:spPr>
        <p:txBody>
          <a:bodyPr wrap="none">
            <a:spAutoFit/>
          </a:bodyPr>
          <a:lstStyle/>
          <a:p>
            <a:pPr algn="ctr">
              <a:defRPr/>
            </a:pPr>
            <a:r>
              <a:rPr lang="en-US" sz="1800" dirty="0">
                <a:latin typeface="+mn-lt"/>
              </a:rPr>
              <a:t>Coconut palm (</a:t>
            </a:r>
            <a:r>
              <a:rPr lang="en-US" sz="1800" i="1" dirty="0" err="1">
                <a:latin typeface="+mn-lt"/>
              </a:rPr>
              <a:t>Cocos</a:t>
            </a:r>
            <a:r>
              <a:rPr lang="en-US" sz="1800" i="1" dirty="0">
                <a:latin typeface="+mn-lt"/>
              </a:rPr>
              <a:t> </a:t>
            </a:r>
            <a:r>
              <a:rPr lang="en-US" sz="1800" i="1" dirty="0" err="1">
                <a:latin typeface="+mn-lt"/>
              </a:rPr>
              <a:t>nucifera</a:t>
            </a:r>
            <a:r>
              <a:rPr lang="en-US" sz="1800" dirty="0">
                <a:latin typeface="+mn-lt"/>
              </a:rPr>
              <a:t>)</a:t>
            </a:r>
          </a:p>
        </p:txBody>
      </p:sp>
      <p:sp>
        <p:nvSpPr>
          <p:cNvPr id="8" name="TextBox 7"/>
          <p:cNvSpPr txBox="1"/>
          <p:nvPr/>
        </p:nvSpPr>
        <p:spPr>
          <a:xfrm>
            <a:off x="4868863" y="1589088"/>
            <a:ext cx="3417887" cy="369887"/>
          </a:xfrm>
          <a:prstGeom prst="rect">
            <a:avLst/>
          </a:prstGeom>
          <a:noFill/>
        </p:spPr>
        <p:txBody>
          <a:bodyPr wrap="none">
            <a:spAutoFit/>
          </a:bodyPr>
          <a:lstStyle/>
          <a:p>
            <a:pPr algn="ctr">
              <a:defRPr/>
            </a:pPr>
            <a:r>
              <a:rPr lang="en-US" sz="1800" dirty="0">
                <a:latin typeface="+mn-lt"/>
              </a:rPr>
              <a:t>African oil palm (</a:t>
            </a:r>
            <a:r>
              <a:rPr lang="en-US" sz="1800" i="1" dirty="0" err="1">
                <a:latin typeface="+mn-lt"/>
              </a:rPr>
              <a:t>Elaeis</a:t>
            </a:r>
            <a:r>
              <a:rPr lang="en-US" sz="1800" i="1" dirty="0">
                <a:latin typeface="+mn-lt"/>
              </a:rPr>
              <a:t> </a:t>
            </a:r>
            <a:r>
              <a:rPr lang="en-US" sz="1800" i="1" dirty="0" err="1">
                <a:latin typeface="+mn-lt"/>
              </a:rPr>
              <a:t>guineensis</a:t>
            </a:r>
            <a:r>
              <a:rPr lang="en-US" sz="1800" dirty="0">
                <a:latin typeface="+mn-lt"/>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87" name="Title 2"/>
          <p:cNvSpPr txBox="1">
            <a:spLocks/>
          </p:cNvSpPr>
          <p:nvPr/>
        </p:nvSpPr>
        <p:spPr bwMode="auto">
          <a:xfrm>
            <a:off x="0" y="69850"/>
            <a:ext cx="9144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a:r>
              <a:rPr lang="en-US" altLang="en-US" sz="4400">
                <a:latin typeface="Calibri" pitchFamily="34" charset="0"/>
              </a:rPr>
              <a:t>Distribution of the Nematode</a:t>
            </a:r>
          </a:p>
        </p:txBody>
      </p:sp>
      <p:sp>
        <p:nvSpPr>
          <p:cNvPr id="30" name="Rectangle 3"/>
          <p:cNvSpPr txBox="1">
            <a:spLocks noChangeArrowheads="1"/>
          </p:cNvSpPr>
          <p:nvPr/>
        </p:nvSpPr>
        <p:spPr bwMode="auto">
          <a:xfrm>
            <a:off x="479425" y="1182688"/>
            <a:ext cx="82057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kern="0" dirty="0" smtClean="0">
                <a:cs typeface="Calibri"/>
              </a:rPr>
              <a:t>Located in the </a:t>
            </a:r>
            <a:r>
              <a:rPr lang="en-US" kern="0" dirty="0" err="1" smtClean="0">
                <a:cs typeface="Calibri"/>
              </a:rPr>
              <a:t>Neotropics</a:t>
            </a:r>
            <a:endParaRPr lang="en-US" kern="0" dirty="0">
              <a:cs typeface="Calibri"/>
            </a:endParaRPr>
          </a:p>
          <a:p>
            <a:pPr lvl="1">
              <a:defRPr/>
            </a:pPr>
            <a:r>
              <a:rPr lang="en-US" kern="0" dirty="0" smtClean="0">
                <a:cs typeface="Calibri"/>
              </a:rPr>
              <a:t>Mexico</a:t>
            </a:r>
          </a:p>
          <a:p>
            <a:pPr lvl="1">
              <a:defRPr/>
            </a:pPr>
            <a:r>
              <a:rPr lang="en-US" kern="0" dirty="0" smtClean="0">
                <a:cs typeface="Calibri"/>
              </a:rPr>
              <a:t>Central and South America</a:t>
            </a:r>
          </a:p>
          <a:p>
            <a:pPr lvl="2">
              <a:defRPr/>
            </a:pPr>
            <a:r>
              <a:rPr lang="en-US" kern="0" dirty="0" smtClean="0">
                <a:cs typeface="Calibri"/>
              </a:rPr>
              <a:t>Such as </a:t>
            </a:r>
            <a:r>
              <a:rPr lang="en-US" kern="0" dirty="0"/>
              <a:t>Belize, Costa Rica, El Salvador, </a:t>
            </a:r>
            <a:r>
              <a:rPr lang="en-US" kern="0" dirty="0" smtClean="0"/>
              <a:t>Guatemala, </a:t>
            </a:r>
            <a:r>
              <a:rPr lang="en-US" kern="0" dirty="0"/>
              <a:t>Brazil, Colombia, </a:t>
            </a:r>
            <a:r>
              <a:rPr lang="en-US" kern="0" dirty="0" smtClean="0"/>
              <a:t>and Ecuador</a:t>
            </a:r>
            <a:r>
              <a:rPr lang="en-US" kern="0" dirty="0" smtClean="0">
                <a:cs typeface="Calibri"/>
              </a:rPr>
              <a:t>  </a:t>
            </a:r>
          </a:p>
          <a:p>
            <a:pPr lvl="1">
              <a:defRPr/>
            </a:pPr>
            <a:r>
              <a:rPr lang="en-US" kern="0" dirty="0" smtClean="0">
                <a:cs typeface="Calibri"/>
              </a:rPr>
              <a:t>Some Caribbean countries</a:t>
            </a:r>
          </a:p>
          <a:p>
            <a:pPr lvl="2">
              <a:defRPr/>
            </a:pPr>
            <a:r>
              <a:rPr lang="en-US" kern="0" dirty="0"/>
              <a:t>Grenada, St. Vincent and the Grenadines, and Trinidad and Tobago</a:t>
            </a:r>
            <a:endParaRPr lang="en-US" kern="0" dirty="0" smtClean="0">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Risk Map for Red Ring Disease</a:t>
            </a:r>
          </a:p>
        </p:txBody>
      </p:sp>
      <p:grpSp>
        <p:nvGrpSpPr>
          <p:cNvPr id="17411" name="Group 56"/>
          <p:cNvGrpSpPr>
            <a:grpSpLocks/>
          </p:cNvGrpSpPr>
          <p:nvPr/>
        </p:nvGrpSpPr>
        <p:grpSpPr bwMode="auto">
          <a:xfrm>
            <a:off x="304800" y="3048000"/>
            <a:ext cx="1457325" cy="2751138"/>
            <a:chOff x="533400" y="3192530"/>
            <a:chExt cx="1456949" cy="2751070"/>
          </a:xfrm>
        </p:grpSpPr>
        <p:sp>
          <p:nvSpPr>
            <p:cNvPr id="17414" name="TextBox 57"/>
            <p:cNvSpPr txBox="1">
              <a:spLocks noChangeArrowheads="1"/>
            </p:cNvSpPr>
            <p:nvPr/>
          </p:nvSpPr>
          <p:spPr bwMode="auto">
            <a:xfrm>
              <a:off x="533400" y="3192530"/>
              <a:ext cx="1456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a:latin typeface="Calibri" pitchFamily="34" charset="0"/>
                </a:rPr>
                <a:t>Risk Potential</a:t>
              </a:r>
            </a:p>
          </p:txBody>
        </p:sp>
        <p:grpSp>
          <p:nvGrpSpPr>
            <p:cNvPr id="17415" name="Group 58"/>
            <p:cNvGrpSpPr>
              <a:grpSpLocks/>
            </p:cNvGrpSpPr>
            <p:nvPr/>
          </p:nvGrpSpPr>
          <p:grpSpPr bwMode="auto">
            <a:xfrm rot="10800000">
              <a:off x="762000" y="3649730"/>
              <a:ext cx="457200" cy="2209800"/>
              <a:chOff x="609600" y="3770924"/>
              <a:chExt cx="457200" cy="2209800"/>
            </a:xfrm>
          </p:grpSpPr>
          <p:sp>
            <p:nvSpPr>
              <p:cNvPr id="9" name="Rectangle 8"/>
              <p:cNvSpPr/>
              <p:nvPr/>
            </p:nvSpPr>
            <p:spPr>
              <a:xfrm>
                <a:off x="609777" y="3770990"/>
                <a:ext cx="457082" cy="152396"/>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9777" y="3999584"/>
                <a:ext cx="457082" cy="152396"/>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609777" y="4228179"/>
                <a:ext cx="457082" cy="152396"/>
              </a:xfrm>
              <a:prstGeom prst="rect">
                <a:avLst/>
              </a:prstGeom>
              <a:solidFill>
                <a:srgbClr val="58A1C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609777" y="4456773"/>
                <a:ext cx="457082" cy="152396"/>
              </a:xfrm>
              <a:prstGeom prst="rect">
                <a:avLst/>
              </a:prstGeom>
              <a:solidFill>
                <a:srgbClr val="6FEB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609777" y="4685367"/>
                <a:ext cx="457082" cy="152396"/>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609777" y="4913962"/>
                <a:ext cx="457082" cy="152396"/>
              </a:xfrm>
              <a:prstGeom prst="rect">
                <a:avLst/>
              </a:prstGeom>
              <a:solidFill>
                <a:srgbClr val="DCFF1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14538" y="5142556"/>
                <a:ext cx="457082" cy="15239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614538" y="5371150"/>
                <a:ext cx="457082" cy="152396"/>
              </a:xfrm>
              <a:prstGeom prst="rect">
                <a:avLst/>
              </a:prstGeom>
              <a:solidFill>
                <a:srgbClr val="FFB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614538" y="5599744"/>
                <a:ext cx="457082" cy="152396"/>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614538" y="5828339"/>
                <a:ext cx="457082" cy="15239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416" name="TextBox 59"/>
            <p:cNvSpPr txBox="1">
              <a:spLocks noChangeArrowheads="1"/>
            </p:cNvSpPr>
            <p:nvPr/>
          </p:nvSpPr>
          <p:spPr bwMode="auto">
            <a:xfrm>
              <a:off x="1236980" y="3516868"/>
              <a:ext cx="61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latin typeface="Calibri" pitchFamily="34" charset="0"/>
                </a:rPr>
                <a:t>High</a:t>
              </a:r>
            </a:p>
          </p:txBody>
        </p:sp>
        <p:sp>
          <p:nvSpPr>
            <p:cNvPr id="17417" name="TextBox 60"/>
            <p:cNvSpPr txBox="1">
              <a:spLocks noChangeArrowheads="1"/>
            </p:cNvSpPr>
            <p:nvPr/>
          </p:nvSpPr>
          <p:spPr bwMode="auto">
            <a:xfrm>
              <a:off x="1258452" y="5574268"/>
              <a:ext cx="568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latin typeface="Calibri" pitchFamily="34" charset="0"/>
                </a:rPr>
                <a:t>Low</a:t>
              </a:r>
            </a:p>
          </p:txBody>
        </p:sp>
        <p:cxnSp>
          <p:nvCxnSpPr>
            <p:cNvPr id="8" name="Straight Arrow Connector 7"/>
            <p:cNvCxnSpPr/>
            <p:nvPr/>
          </p:nvCxnSpPr>
          <p:spPr>
            <a:xfrm>
              <a:off x="1541203" y="3954511"/>
              <a:ext cx="1587" cy="16001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17412"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1249363"/>
            <a:ext cx="6573838"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0"/>
          <p:cNvSpPr txBox="1">
            <a:spLocks noChangeArrowheads="1"/>
          </p:cNvSpPr>
          <p:nvPr/>
        </p:nvSpPr>
        <p:spPr bwMode="auto">
          <a:xfrm>
            <a:off x="6122988" y="5799138"/>
            <a:ext cx="280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Map courtesy of NAPPFAST.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0" y="112713"/>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Symptoms of the Disease</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980213"/>
            <a:ext cx="3682158" cy="3199049"/>
          </a:xfrm>
          <a:prstGeom prst="roundRect">
            <a:avLst>
              <a:gd name="adj" fmla="val 8594"/>
            </a:avLst>
          </a:prstGeom>
          <a:solidFill>
            <a:srgbClr val="FFFFFF">
              <a:shade val="85000"/>
            </a:srgbClr>
          </a:solidFill>
          <a:ln w="28575">
            <a:solidFill>
              <a:schemeClr val="tx1"/>
            </a:solidFill>
            <a:miter lim="800000"/>
            <a:headEnd/>
            <a:tailEnd/>
          </a:ln>
          <a:effectLs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104" t="-1" r="13826" b="3399"/>
          <a:stretch/>
        </p:blipFill>
        <p:spPr>
          <a:xfrm>
            <a:off x="4790401" y="1980213"/>
            <a:ext cx="3548857" cy="3199049"/>
          </a:xfrm>
          <a:prstGeom prst="roundRect">
            <a:avLst/>
          </a:prstGeom>
          <a:ln w="38100" cmpd="sng">
            <a:solidFill>
              <a:schemeClr val="tx1"/>
            </a:solidFill>
          </a:ln>
        </p:spPr>
      </p:pic>
      <p:sp>
        <p:nvSpPr>
          <p:cNvPr id="8" name="TextBox 7"/>
          <p:cNvSpPr txBox="1"/>
          <p:nvPr/>
        </p:nvSpPr>
        <p:spPr>
          <a:xfrm>
            <a:off x="379413" y="1460500"/>
            <a:ext cx="4225925" cy="368300"/>
          </a:xfrm>
          <a:prstGeom prst="rect">
            <a:avLst/>
          </a:prstGeom>
          <a:noFill/>
        </p:spPr>
        <p:txBody>
          <a:bodyPr wrap="none">
            <a:spAutoFit/>
          </a:bodyPr>
          <a:lstStyle/>
          <a:p>
            <a:pPr algn="ctr">
              <a:defRPr/>
            </a:pPr>
            <a:r>
              <a:rPr lang="en-US" sz="1800" dirty="0">
                <a:latin typeface="+mn-lt"/>
                <a:cs typeface="Aharoni" panose="02010803020104030203" pitchFamily="2" charset="-79"/>
              </a:rPr>
              <a:t>Red circular band inside the stem (internal)</a:t>
            </a:r>
          </a:p>
        </p:txBody>
      </p:sp>
      <p:sp>
        <p:nvSpPr>
          <p:cNvPr id="9" name="TextBox 8"/>
          <p:cNvSpPr txBox="1"/>
          <p:nvPr/>
        </p:nvSpPr>
        <p:spPr>
          <a:xfrm>
            <a:off x="5307013" y="1460500"/>
            <a:ext cx="2433637" cy="368300"/>
          </a:xfrm>
          <a:prstGeom prst="rect">
            <a:avLst/>
          </a:prstGeom>
          <a:noFill/>
        </p:spPr>
        <p:txBody>
          <a:bodyPr wrap="none">
            <a:spAutoFit/>
          </a:bodyPr>
          <a:lstStyle/>
          <a:p>
            <a:pPr algn="ctr">
              <a:defRPr/>
            </a:pPr>
            <a:r>
              <a:rPr lang="en-US" sz="1800" dirty="0">
                <a:latin typeface="+mn-lt"/>
                <a:cs typeface="Aharoni" panose="02010803020104030203" pitchFamily="2" charset="-79"/>
              </a:rPr>
              <a:t>Yellow wilting (external)</a:t>
            </a:r>
          </a:p>
        </p:txBody>
      </p:sp>
      <p:sp>
        <p:nvSpPr>
          <p:cNvPr id="18439" name="Rectangle 11"/>
          <p:cNvSpPr>
            <a:spLocks noChangeArrowheads="1"/>
          </p:cNvSpPr>
          <p:nvPr/>
        </p:nvSpPr>
        <p:spPr bwMode="auto">
          <a:xfrm>
            <a:off x="342900" y="5646738"/>
            <a:ext cx="422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hu-HU" altLang="en-US" sz="1000">
                <a:latin typeface="Calibri" pitchFamily="34" charset="0"/>
              </a:rPr>
              <a:t>Photo</a:t>
            </a:r>
            <a:r>
              <a:rPr lang="en-US" altLang="en-US" sz="1000">
                <a:latin typeface="Calibri" pitchFamily="34" charset="0"/>
              </a:rPr>
              <a:t>s: (Left) Brammer and Crow 2001 (Credit: </a:t>
            </a:r>
            <a:r>
              <a:rPr lang="en-US" altLang="en-US" sz="1000">
                <a:solidFill>
                  <a:srgbClr val="000000"/>
                </a:solidFill>
                <a:latin typeface="Calibri" pitchFamily="34" charset="0"/>
              </a:rPr>
              <a:t>Society of Nematology slide collection) and (Right) Robin Giblin-Davis, University of Florida</a:t>
            </a:r>
            <a:r>
              <a:rPr lang="en-US" altLang="en-US" sz="1000"/>
              <a:t> </a:t>
            </a:r>
            <a:endParaRPr lang="en-US" altLang="en-US" sz="10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0" y="244475"/>
            <a:ext cx="91440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Identification of the Nematode</a:t>
            </a:r>
          </a:p>
        </p:txBody>
      </p:sp>
      <p:sp>
        <p:nvSpPr>
          <p:cNvPr id="5" name="Rectangle 3"/>
          <p:cNvSpPr txBox="1">
            <a:spLocks noChangeArrowheads="1"/>
          </p:cNvSpPr>
          <p:nvPr/>
        </p:nvSpPr>
        <p:spPr bwMode="auto">
          <a:xfrm>
            <a:off x="460375" y="1336675"/>
            <a:ext cx="42481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smtClean="0">
                <a:ea typeface="ＭＳ Ｐゴシック" pitchFamily="34" charset="-128"/>
                <a:cs typeface="Calibri"/>
              </a:rPr>
              <a:t>About 1mm in length</a:t>
            </a:r>
          </a:p>
          <a:p>
            <a:pPr>
              <a:defRPr/>
            </a:pPr>
            <a:r>
              <a:rPr lang="en-US" kern="0" dirty="0" smtClean="0">
                <a:ea typeface="ＭＳ Ｐゴシック" pitchFamily="34" charset="-128"/>
                <a:cs typeface="Calibri"/>
              </a:rPr>
              <a:t>Too tiny to be recognized by naked eyes</a:t>
            </a:r>
          </a:p>
          <a:p>
            <a:pPr>
              <a:defRPr/>
            </a:pPr>
            <a:r>
              <a:rPr lang="en-US" kern="0" dirty="0" smtClean="0">
                <a:cs typeface="Calibri"/>
              </a:rPr>
              <a:t>Closely related to pine wood nematode </a:t>
            </a:r>
          </a:p>
          <a:p>
            <a:pPr lvl="1">
              <a:defRPr/>
            </a:pPr>
            <a:r>
              <a:rPr lang="en-US" i="1" kern="0" dirty="0" smtClean="0">
                <a:cs typeface="Calibri"/>
              </a:rPr>
              <a:t>B. </a:t>
            </a:r>
            <a:r>
              <a:rPr lang="en-US" i="1" kern="0" dirty="0" err="1" smtClean="0">
                <a:cs typeface="Calibri"/>
              </a:rPr>
              <a:t>xylophilus</a:t>
            </a:r>
            <a:endParaRPr lang="en-US" kern="0" dirty="0" smtClean="0">
              <a:cs typeface="Calibri"/>
            </a:endParaRPr>
          </a:p>
          <a:p>
            <a:pPr>
              <a:defRPr/>
            </a:pPr>
            <a:endParaRPr lang="en-US" kern="0" dirty="0" smtClean="0">
              <a:cs typeface="Calibri"/>
            </a:endParaRPr>
          </a:p>
          <a:p>
            <a:pPr marL="0" indent="0">
              <a:buFontTx/>
              <a:buNone/>
              <a:defRPr/>
            </a:pPr>
            <a:endParaRPr lang="en-US" kern="0" dirty="0" smtClean="0">
              <a:cs typeface="Calibri"/>
            </a:endParaRPr>
          </a:p>
        </p:txBody>
      </p:sp>
      <p:pic>
        <p:nvPicPr>
          <p:cNvPr id="19460" name="Picture 5" descr="F:\rhadinaphelenhus cocophiluspg1.jpg"/>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145088" y="968375"/>
            <a:ext cx="3676650" cy="5121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1125" y="5603875"/>
            <a:ext cx="4719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en-US" sz="1000" dirty="0" smtClean="0">
                <a:latin typeface="+mn-lt"/>
              </a:rPr>
              <a:t>Image credit : </a:t>
            </a:r>
            <a:r>
              <a:rPr lang="en-US" sz="1000" dirty="0" err="1" smtClean="0">
                <a:latin typeface="+mn-lt"/>
              </a:rPr>
              <a:t>Brathhwaite</a:t>
            </a:r>
            <a:r>
              <a:rPr lang="en-US" sz="1000" dirty="0">
                <a:latin typeface="+mn-lt"/>
              </a:rPr>
              <a:t>, C. W. D. and R. Siddiqi (1975). C. I. H. Descriptions of Plant-parasitic Nematodes Set 5, No. 72. Commonwealth Institute of Helminthology, St. Albans, Hearts, </a:t>
            </a:r>
            <a:r>
              <a:rPr lang="en-US" sz="1000" dirty="0" smtClean="0">
                <a:latin typeface="+mn-lt"/>
              </a:rPr>
              <a:t>England  </a:t>
            </a:r>
            <a:endParaRPr lang="en-US" sz="1000" dirty="0">
              <a:latin typeface="+mn-lt"/>
            </a:endParaRPr>
          </a:p>
          <a:p>
            <a:pPr>
              <a:defRPr/>
            </a:pP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22238"/>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Vector of the Nematode</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2972" t="61686" r="9963"/>
          <a:stretch/>
        </p:blipFill>
        <p:spPr>
          <a:xfrm>
            <a:off x="132615" y="3417161"/>
            <a:ext cx="5085692" cy="2194560"/>
          </a:xfrm>
          <a:prstGeom prst="roundRect">
            <a:avLst>
              <a:gd name="adj" fmla="val 8594"/>
            </a:avLst>
          </a:prstGeom>
          <a:solidFill>
            <a:srgbClr val="FFFFFF">
              <a:shade val="85000"/>
            </a:srgbClr>
          </a:solidFill>
          <a:ln w="28575">
            <a:solidFill>
              <a:schemeClr val="tx1"/>
            </a:solidFill>
          </a:ln>
          <a:effectLst/>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4321" r="5271" b="53526"/>
          <a:stretch/>
        </p:blipFill>
        <p:spPr>
          <a:xfrm>
            <a:off x="3979107" y="1004480"/>
            <a:ext cx="5029468" cy="2194560"/>
          </a:xfrm>
          <a:prstGeom prst="roundRect">
            <a:avLst>
              <a:gd name="adj" fmla="val 8594"/>
            </a:avLst>
          </a:prstGeom>
          <a:solidFill>
            <a:srgbClr val="FFFFFF">
              <a:shade val="85000"/>
            </a:srgbClr>
          </a:solidFill>
          <a:ln w="28575">
            <a:solidFill>
              <a:schemeClr val="tx1"/>
            </a:solidFill>
          </a:ln>
          <a:effectLst/>
        </p:spPr>
      </p:pic>
      <p:sp>
        <p:nvSpPr>
          <p:cNvPr id="6" name="Rectangle 5"/>
          <p:cNvSpPr>
            <a:spLocks noChangeArrowheads="1"/>
          </p:cNvSpPr>
          <p:nvPr/>
        </p:nvSpPr>
        <p:spPr bwMode="auto">
          <a:xfrm>
            <a:off x="133350" y="5892800"/>
            <a:ext cx="8491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r>
              <a:rPr lang="hu-HU" sz="1000" dirty="0" smtClean="0">
                <a:latin typeface="+mn-lt"/>
              </a:rPr>
              <a:t>Photo</a:t>
            </a:r>
            <a:r>
              <a:rPr lang="en-US" sz="1000" dirty="0" smtClean="0">
                <a:latin typeface="+mn-lt"/>
              </a:rPr>
              <a:t>s: </a:t>
            </a:r>
            <a:r>
              <a:rPr lang="es-ES" sz="1000" dirty="0">
                <a:latin typeface="+mn-lt"/>
              </a:rPr>
              <a:t>Jennifer C. </a:t>
            </a:r>
            <a:r>
              <a:rPr lang="es-ES" sz="1000" dirty="0" err="1">
                <a:latin typeface="+mn-lt"/>
              </a:rPr>
              <a:t>Giron</a:t>
            </a:r>
            <a:r>
              <a:rPr lang="es-ES" sz="1000" dirty="0">
                <a:latin typeface="+mn-lt"/>
              </a:rPr>
              <a:t> Duque, </a:t>
            </a:r>
            <a:r>
              <a:rPr lang="es-ES" sz="1000" dirty="0" err="1">
                <a:latin typeface="+mn-lt"/>
              </a:rPr>
              <a:t>University</a:t>
            </a:r>
            <a:r>
              <a:rPr lang="es-ES" sz="1000" dirty="0">
                <a:latin typeface="+mn-lt"/>
              </a:rPr>
              <a:t> of Puerto Rico, </a:t>
            </a:r>
            <a:r>
              <a:rPr lang="en-US" sz="1000" dirty="0">
                <a:latin typeface="+mn-lt"/>
              </a:rPr>
              <a:t>Bugwood.org, # 5411179 and 5411180 </a:t>
            </a:r>
          </a:p>
        </p:txBody>
      </p:sp>
      <p:sp>
        <p:nvSpPr>
          <p:cNvPr id="9" name="TextBox 8"/>
          <p:cNvSpPr txBox="1"/>
          <p:nvPr/>
        </p:nvSpPr>
        <p:spPr>
          <a:xfrm>
            <a:off x="384175" y="1917700"/>
            <a:ext cx="3476625" cy="368300"/>
          </a:xfrm>
          <a:prstGeom prst="rect">
            <a:avLst/>
          </a:prstGeom>
          <a:noFill/>
        </p:spPr>
        <p:txBody>
          <a:bodyPr wrap="none">
            <a:spAutoFit/>
          </a:bodyPr>
          <a:lstStyle/>
          <a:p>
            <a:pPr algn="ctr">
              <a:defRPr/>
            </a:pPr>
            <a:r>
              <a:rPr lang="en-US" sz="1800" dirty="0">
                <a:latin typeface="+mn-lt"/>
                <a:cs typeface="Aharoni" panose="02010803020104030203" pitchFamily="2" charset="-79"/>
              </a:rPr>
              <a:t>Adult of </a:t>
            </a:r>
            <a:r>
              <a:rPr lang="en-US" sz="1800" i="1" dirty="0" err="1">
                <a:latin typeface="+mn-lt"/>
                <a:cs typeface="Aharoni" panose="02010803020104030203" pitchFamily="2" charset="-79"/>
              </a:rPr>
              <a:t>Rhynchophorus</a:t>
            </a:r>
            <a:r>
              <a:rPr lang="en-US" sz="1800" i="1" dirty="0">
                <a:latin typeface="+mn-lt"/>
                <a:cs typeface="Aharoni" panose="02010803020104030203" pitchFamily="2" charset="-79"/>
              </a:rPr>
              <a:t> </a:t>
            </a:r>
            <a:r>
              <a:rPr lang="en-US" sz="1800" i="1" dirty="0" err="1">
                <a:latin typeface="+mn-lt"/>
                <a:cs typeface="Aharoni" panose="02010803020104030203" pitchFamily="2" charset="-79"/>
              </a:rPr>
              <a:t>palmarum</a:t>
            </a:r>
            <a:endParaRPr lang="en-US" sz="1800" i="1" dirty="0">
              <a:latin typeface="+mn-lt"/>
              <a:cs typeface="Aharoni" panose="02010803020104030203" pitchFamily="2" charset="-79"/>
            </a:endParaRPr>
          </a:p>
        </p:txBody>
      </p:sp>
      <p:cxnSp>
        <p:nvCxnSpPr>
          <p:cNvPr id="3" name="Straight Arrow Connector 2"/>
          <p:cNvCxnSpPr/>
          <p:nvPr/>
        </p:nvCxnSpPr>
        <p:spPr>
          <a:xfrm>
            <a:off x="3538538" y="1182688"/>
            <a:ext cx="700087" cy="685800"/>
          </a:xfrm>
          <a:prstGeom prst="straightConnector1">
            <a:avLst/>
          </a:prstGeom>
          <a:ln w="38100">
            <a:solidFill>
              <a:srgbClr val="F6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Distribution of the Vector</a:t>
            </a:r>
          </a:p>
        </p:txBody>
      </p:sp>
      <p:sp>
        <p:nvSpPr>
          <p:cNvPr id="2" name="Content Placeholder 1"/>
          <p:cNvSpPr>
            <a:spLocks noGrp="1"/>
          </p:cNvSpPr>
          <p:nvPr>
            <p:ph idx="1"/>
          </p:nvPr>
        </p:nvSpPr>
        <p:spPr/>
        <p:txBody>
          <a:bodyPr/>
          <a:lstStyle/>
          <a:p>
            <a:pPr eaLnBrk="1" fontAlgn="auto" hangingPunct="1">
              <a:spcAft>
                <a:spcPts val="0"/>
              </a:spcAft>
              <a:buFont typeface="Arial" pitchFamily="34" charset="0"/>
              <a:buChar char="•"/>
              <a:defRPr/>
            </a:pPr>
            <a:r>
              <a:rPr lang="en-US" kern="0" dirty="0">
                <a:cs typeface="Calibri"/>
              </a:rPr>
              <a:t>Located in the </a:t>
            </a:r>
            <a:r>
              <a:rPr lang="en-US" kern="0" dirty="0" err="1">
                <a:cs typeface="Calibri"/>
              </a:rPr>
              <a:t>Neotropics</a:t>
            </a:r>
            <a:endParaRPr lang="en-US" kern="0" dirty="0">
              <a:cs typeface="Calibri"/>
            </a:endParaRPr>
          </a:p>
          <a:p>
            <a:pPr lvl="1" eaLnBrk="1" fontAlgn="auto" hangingPunct="1">
              <a:spcAft>
                <a:spcPts val="0"/>
              </a:spcAft>
              <a:buFont typeface="Arial" pitchFamily="34" charset="0"/>
              <a:buChar char="–"/>
              <a:defRPr/>
            </a:pPr>
            <a:r>
              <a:rPr lang="en-US" dirty="0" smtClean="0"/>
              <a:t>Caribbean</a:t>
            </a:r>
          </a:p>
          <a:p>
            <a:pPr lvl="2" eaLnBrk="1" fontAlgn="auto" hangingPunct="1">
              <a:spcAft>
                <a:spcPts val="0"/>
              </a:spcAft>
              <a:buFont typeface="Arial" pitchFamily="34" charset="0"/>
              <a:buChar char="•"/>
              <a:defRPr/>
            </a:pPr>
            <a:r>
              <a:rPr lang="en-US" dirty="0" smtClean="0">
                <a:ea typeface="ＭＳ Ｐゴシック" charset="0"/>
                <a:cs typeface="ＭＳ Ｐゴシック" charset="0"/>
              </a:rPr>
              <a:t>Such as Grenada</a:t>
            </a:r>
            <a:r>
              <a:rPr lang="en-US" dirty="0">
                <a:ea typeface="ＭＳ Ｐゴシック" charset="0"/>
                <a:cs typeface="ＭＳ Ｐゴシック" charset="0"/>
              </a:rPr>
              <a:t>, Guadeloupe, </a:t>
            </a:r>
            <a:r>
              <a:rPr lang="en-US" dirty="0" smtClean="0">
                <a:ea typeface="ＭＳ Ｐゴシック" charset="0"/>
                <a:cs typeface="ＭＳ Ｐゴシック" charset="0"/>
              </a:rPr>
              <a:t>and Martinique</a:t>
            </a:r>
            <a:endParaRPr lang="en-US" dirty="0" smtClean="0"/>
          </a:p>
          <a:p>
            <a:pPr lvl="1" eaLnBrk="1" fontAlgn="auto" hangingPunct="1">
              <a:spcAft>
                <a:spcPts val="0"/>
              </a:spcAft>
              <a:buFont typeface="Arial" pitchFamily="34" charset="0"/>
              <a:buChar char="–"/>
              <a:defRPr/>
            </a:pPr>
            <a:r>
              <a:rPr lang="en-US" dirty="0" smtClean="0"/>
              <a:t>North America</a:t>
            </a:r>
          </a:p>
          <a:p>
            <a:pPr lvl="2" eaLnBrk="1" fontAlgn="auto" hangingPunct="1">
              <a:spcAft>
                <a:spcPts val="0"/>
              </a:spcAft>
              <a:buFont typeface="Arial" pitchFamily="34" charset="0"/>
              <a:buChar char="•"/>
              <a:defRPr/>
            </a:pPr>
            <a:r>
              <a:rPr lang="en-US" dirty="0"/>
              <a:t>It has </a:t>
            </a:r>
            <a:r>
              <a:rPr lang="en-US" dirty="0" smtClean="0"/>
              <a:t>been </a:t>
            </a:r>
            <a:r>
              <a:rPr lang="en-US" dirty="0"/>
              <a:t>detected in California and Texas, though it is not established there</a:t>
            </a:r>
          </a:p>
          <a:p>
            <a:pPr lvl="1" eaLnBrk="1" fontAlgn="auto" hangingPunct="1">
              <a:spcAft>
                <a:spcPts val="0"/>
              </a:spcAft>
              <a:buFont typeface="Arial" pitchFamily="34" charset="0"/>
              <a:buChar char="–"/>
              <a:defRPr/>
            </a:pPr>
            <a:r>
              <a:rPr lang="en-US" dirty="0" smtClean="0"/>
              <a:t>Central and South America</a:t>
            </a:r>
          </a:p>
          <a:p>
            <a:pPr lvl="2" eaLnBrk="1" fontAlgn="auto" hangingPunct="1">
              <a:spcAft>
                <a:spcPts val="0"/>
              </a:spcAft>
              <a:buFont typeface="Arial" pitchFamily="34" charset="0"/>
              <a:buChar char="•"/>
              <a:defRPr/>
            </a:pPr>
            <a:r>
              <a:rPr lang="en-US" dirty="0" smtClean="0"/>
              <a:t>Such </a:t>
            </a:r>
            <a:r>
              <a:rPr lang="en-US" dirty="0"/>
              <a:t>as Argentina, Bolivia, Brazil, </a:t>
            </a:r>
            <a:r>
              <a:rPr lang="en-US" dirty="0" smtClean="0"/>
              <a:t>Colombia</a:t>
            </a:r>
            <a:r>
              <a:rPr lang="en-US" dirty="0"/>
              <a:t>, Belize, Costa </a:t>
            </a:r>
            <a:r>
              <a:rPr lang="en-US" dirty="0" smtClean="0"/>
              <a:t>Rica, </a:t>
            </a:r>
            <a:r>
              <a:rPr lang="en-US" dirty="0"/>
              <a:t>and El Salvador</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9270</TotalTime>
  <Words>3810</Words>
  <Application>Microsoft Office PowerPoint</Application>
  <PresentationFormat>On-screen Show (4:3)</PresentationFormat>
  <Paragraphs>351</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Calibri</vt:lpstr>
      <vt:lpstr>Aharoni</vt:lpstr>
      <vt:lpstr>Presentation1</vt:lpstr>
      <vt:lpstr>Red Ring Disease of Palms </vt:lpstr>
      <vt:lpstr>Red Ring Disease of Palms</vt:lpstr>
      <vt:lpstr>Hosts of the Nematode</vt:lpstr>
      <vt:lpstr>PowerPoint Presentation</vt:lpstr>
      <vt:lpstr>Risk Map for Red Ring Disease</vt:lpstr>
      <vt:lpstr>Symptoms of the Disease</vt:lpstr>
      <vt:lpstr>Identification of the Nematode</vt:lpstr>
      <vt:lpstr>Vector of the Nematode</vt:lpstr>
      <vt:lpstr>Distribution of the Vector</vt:lpstr>
      <vt:lpstr>Hosts of the Vector and the Nematode</vt:lpstr>
      <vt:lpstr>PowerPoint Presentation</vt:lpstr>
      <vt:lpstr>Additional Vectors of the Nematode</vt:lpstr>
      <vt:lpstr>Monitoring and Management</vt:lpstr>
      <vt:lpstr>Authors</vt:lpstr>
      <vt:lpstr>Editors</vt:lpstr>
      <vt:lpstr>Reviewers</vt:lpstr>
      <vt:lpstr>Collaborating Agencies </vt:lpstr>
      <vt:lpstr>PowerPoint Presentation</vt:lpstr>
      <vt:lpstr>References</vt:lpstr>
      <vt:lpstr>References</vt:lpstr>
      <vt:lpstr>References</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Research Associate</dc:creator>
  <cp:lastModifiedBy>Windows User</cp:lastModifiedBy>
  <cp:revision>418</cp:revision>
  <dcterms:created xsi:type="dcterms:W3CDTF">2007-12-04T19:54:11Z</dcterms:created>
  <dcterms:modified xsi:type="dcterms:W3CDTF">2015-04-05T23:44:10Z</dcterms:modified>
</cp:coreProperties>
</file>