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8" r:id="rId2"/>
    <p:sldId id="259" r:id="rId3"/>
    <p:sldId id="261" r:id="rId4"/>
    <p:sldId id="262" r:id="rId5"/>
    <p:sldId id="274" r:id="rId6"/>
    <p:sldId id="264" r:id="rId7"/>
    <p:sldId id="263" r:id="rId8"/>
    <p:sldId id="265" r:id="rId9"/>
    <p:sldId id="277" r:id="rId10"/>
    <p:sldId id="266" r:id="rId11"/>
    <p:sldId id="267" r:id="rId12"/>
    <p:sldId id="269" r:id="rId13"/>
    <p:sldId id="285" r:id="rId14"/>
    <p:sldId id="271" r:id="rId15"/>
    <p:sldId id="270" r:id="rId16"/>
    <p:sldId id="283" r:id="rId17"/>
    <p:sldId id="280" r:id="rId18"/>
    <p:sldId id="284" r:id="rId19"/>
    <p:sldId id="281" r:id="rId20"/>
    <p:sldId id="282" r:id="rId21"/>
    <p:sldId id="287" r:id="rId22"/>
    <p:sldId id="275" r:id="rId23"/>
    <p:sldId id="276" r:id="rId24"/>
    <p:sldId id="279" r:id="rId2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0457" autoAdjust="0"/>
  </p:normalViewPr>
  <p:slideViewPr>
    <p:cSldViewPr>
      <p:cViewPr varScale="1">
        <p:scale>
          <a:sx n="93" d="100"/>
          <a:sy n="93" d="100"/>
        </p:scale>
        <p:origin x="-2142" y="-10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85" d="100"/>
          <a:sy n="85" d="100"/>
        </p:scale>
        <p:origin x="-3234"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13FD517A-65DF-4C8B-94DE-62ABA6973861}" type="datetimeFigureOut">
              <a:rPr lang="en-US"/>
              <a:pPr>
                <a:defRPr/>
              </a:pPr>
              <a:t>4/5/2015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CCA13F39-A80D-4F3D-BFE2-DD41230A91D6}" type="slidenum">
              <a:rPr lang="en-US"/>
              <a:pPr>
                <a:defRPr/>
              </a:pPr>
              <a:t>‹#›</a:t>
            </a:fld>
            <a:endParaRPr lang="en-US"/>
          </a:p>
        </p:txBody>
      </p:sp>
    </p:spTree>
    <p:extLst>
      <p:ext uri="{BB962C8B-B14F-4D97-AF65-F5344CB8AC3E}">
        <p14:creationId xmlns:p14="http://schemas.microsoft.com/office/powerpoint/2010/main" val="87236911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caps.ceris.purdue.edu/webfm_send/2232" TargetMode="External"/><Relationship Id="rId2" Type="http://schemas.openxmlformats.org/officeDocument/2006/relationships/slide" Target="../slides/slide14.xml"/><Relationship Id="rId1" Type="http://schemas.openxmlformats.org/officeDocument/2006/relationships/notesMaster" Target="../notesMasters/notesMaster1.xml"/><Relationship Id="rId4" Type="http://schemas.openxmlformats.org/officeDocument/2006/relationships/hyperlink" Target="http://www.sel.barc.usda.gov/acari/PDF/Raoiella%20indica-Kane%20et%20al.pdf" TargetMode="Externa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caps.ceris.purdue.edu/webfm_send/2232" TargetMode="External"/><Relationship Id="rId2" Type="http://schemas.openxmlformats.org/officeDocument/2006/relationships/slide" Target="../slides/slide15.xml"/><Relationship Id="rId1" Type="http://schemas.openxmlformats.org/officeDocument/2006/relationships/notesMaster" Target="../notesMasters/notesMaster1.xml"/><Relationship Id="rId4" Type="http://schemas.openxmlformats.org/officeDocument/2006/relationships/hyperlink" Target="http://www.sel.barc.usda.gov/acari/PDF/Raoiella%20indica-Kane%20et%20al.pdf" TargetMode="Externa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In this presentation we will discuss the basics of mite biology and anatomy and learn some of the ways mites can damage plants or be beneficial as predators or fungus feeders. We will also introduce you to the citrus Hindu mite, the citrus brown mite, and the red palm mite.  The citrus Hindu mite and citrus brown mite are not known to occur in the U.S. whereas the red palm mite is found in South Florida currently.  All three are exotic plant feeding mites of economic importance.  </a:t>
            </a:r>
          </a:p>
          <a:p>
            <a:pPr eaLnBrk="1" hangingPunct="1">
              <a:spcBef>
                <a:spcPct val="0"/>
              </a:spcBef>
            </a:pPr>
            <a:endParaRPr lang="en-US" altLang="en-US" smtClean="0"/>
          </a:p>
          <a:p>
            <a:pPr eaLnBrk="1" hangingPunct="1">
              <a:spcBef>
                <a:spcPct val="0"/>
              </a:spcBef>
            </a:pPr>
            <a:r>
              <a:rPr lang="en-US" altLang="en-US" smtClean="0"/>
              <a:t>This presentation will provide you with introductory information about plant-feeding mite pests with an introduction to three mites of economic concern.  It is not intended to be a comprehensive review. </a:t>
            </a:r>
          </a:p>
        </p:txBody>
      </p:sp>
      <p:sp>
        <p:nvSpPr>
          <p:cNvPr id="3891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6DA6C7D3-1294-4615-A257-11A0A8839BBB}" type="slidenum">
              <a:rPr lang="en-US" altLang="en-US" smtClean="0"/>
              <a:pPr fontAlgn="base">
                <a:spcBef>
                  <a:spcPct val="0"/>
                </a:spcBef>
                <a:spcAft>
                  <a:spcPct val="0"/>
                </a:spcAft>
                <a:defRPr/>
              </a:pPr>
              <a:t>1</a:t>
            </a:fld>
            <a:endParaRPr lang="en-US"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The citrus Hindu mite, </a:t>
            </a:r>
            <a:r>
              <a:rPr lang="en-US" altLang="en-US" i="1" smtClean="0"/>
              <a:t>Schizotetranychus hindustanicus</a:t>
            </a:r>
            <a:r>
              <a:rPr lang="en-US" altLang="en-US" smtClean="0"/>
              <a:t>, was originally reported from India but was recently discovered in Venezuela, Brazil, and Colombia.   Citrus Hindu mite was found on lemons in Brazil but was not found on oranges growing in the same grove. </a:t>
            </a:r>
          </a:p>
          <a:p>
            <a:pPr eaLnBrk="1" hangingPunct="1">
              <a:spcBef>
                <a:spcPct val="0"/>
              </a:spcBef>
            </a:pPr>
            <a:endParaRPr lang="en-US" altLang="en-US" smtClean="0"/>
          </a:p>
          <a:p>
            <a:pPr eaLnBrk="1" hangingPunct="1">
              <a:spcBef>
                <a:spcPct val="0"/>
              </a:spcBef>
            </a:pPr>
            <a:r>
              <a:rPr lang="en-US" altLang="en-US" smtClean="0"/>
              <a:t>The adults and immature stages are yellowish or yellowish green in color with dark internal spots on the sides of the body.  The female body is oval and somewhat flattened with stubby legs. The male is pear-shaped, paler and smaller than the female.  His legs are long (especially the first pair).  </a:t>
            </a:r>
          </a:p>
          <a:p>
            <a:pPr eaLnBrk="1" hangingPunct="1">
              <a:spcBef>
                <a:spcPct val="0"/>
              </a:spcBef>
            </a:pPr>
            <a:endParaRPr lang="en-US" altLang="en-US" smtClean="0"/>
          </a:p>
          <a:p>
            <a:pPr eaLnBrk="1" hangingPunct="1">
              <a:spcBef>
                <a:spcPct val="0"/>
              </a:spcBef>
            </a:pPr>
            <a:r>
              <a:rPr lang="en-US" altLang="en-US" smtClean="0"/>
              <a:t>The eggs are rather round, though slightly flattened, and clear to light yellow in coloration.  Just before hatching, the larvae become yellowish green and have two small red spots (which are the eyes). The larvae are yellowish green after hatching and globular in shape.  As they feed, they become darker and more oval in shape.</a:t>
            </a:r>
          </a:p>
          <a:p>
            <a:pPr eaLnBrk="1" hangingPunct="1">
              <a:spcBef>
                <a:spcPct val="0"/>
              </a:spcBef>
            </a:pPr>
            <a:endParaRPr lang="en-US" altLang="en-US" smtClean="0"/>
          </a:p>
          <a:p>
            <a:pPr eaLnBrk="1" hangingPunct="1">
              <a:spcBef>
                <a:spcPct val="0"/>
              </a:spcBef>
            </a:pPr>
            <a:r>
              <a:rPr lang="en-US" altLang="en-US" smtClean="0"/>
              <a:t>In laboratory conditions, the life cycle takes 14 to 15 days from egg to adult with females laying eggs (11 to 13) for about 9 days.  However, what happens in the field can be dramatically different.    </a:t>
            </a:r>
          </a:p>
          <a:p>
            <a:pPr eaLnBrk="1" hangingPunct="1">
              <a:spcBef>
                <a:spcPct val="0"/>
              </a:spcBef>
            </a:pPr>
            <a:endParaRPr lang="en-US" altLang="en-US" smtClean="0"/>
          </a:p>
          <a:p>
            <a:pPr eaLnBrk="1" hangingPunct="1">
              <a:spcBef>
                <a:spcPct val="0"/>
              </a:spcBef>
            </a:pPr>
            <a:r>
              <a:rPr lang="en-US" altLang="en-US" smtClean="0"/>
              <a:t>Control methods, means of dispersal, and the full host range are not fully known for this pest. The citrus Hindu mite has been reported to feed on sorghum (</a:t>
            </a:r>
            <a:r>
              <a:rPr lang="en-US" altLang="en-US" i="1" smtClean="0"/>
              <a:t>Sorghum bicolor</a:t>
            </a:r>
            <a:r>
              <a:rPr lang="en-US" altLang="en-US" smtClean="0"/>
              <a:t>), coconut (</a:t>
            </a:r>
            <a:r>
              <a:rPr lang="en-US" altLang="en-US" i="1" smtClean="0"/>
              <a:t>Cocos nucifera</a:t>
            </a:r>
            <a:r>
              <a:rPr lang="en-US" altLang="en-US" smtClean="0"/>
              <a:t>), </a:t>
            </a:r>
            <a:r>
              <a:rPr lang="en-US" altLang="en-US" i="1" smtClean="0"/>
              <a:t>Acacia</a:t>
            </a:r>
            <a:r>
              <a:rPr lang="en-US" altLang="en-US" smtClean="0"/>
              <a:t> spp., Persian lilac (</a:t>
            </a:r>
            <a:r>
              <a:rPr lang="en-US" altLang="en-US" i="1" smtClean="0"/>
              <a:t>Melia azedarach</a:t>
            </a:r>
            <a:r>
              <a:rPr lang="en-US" altLang="en-US" smtClean="0"/>
              <a:t>), and neem (</a:t>
            </a:r>
            <a:r>
              <a:rPr lang="en-US" altLang="en-US" i="1" smtClean="0"/>
              <a:t>Azadirachta indica</a:t>
            </a:r>
            <a:r>
              <a:rPr lang="en-US" altLang="en-US" smtClean="0"/>
              <a:t>) in addition to citrus (key lime, mandarin, sweet orange, Tahiti lime, and lemon). Citrus Hindu mite reared in laboratory conditions on orange, Persian lime, and lemon leaves reportedly completed their life cycle in approximately 30 days. Notably, each female mite laid a very low number of eggs in this study and the authors speculate that citrus Hindu mite may not be an important pest of citrus. </a:t>
            </a:r>
          </a:p>
          <a:p>
            <a:pPr eaLnBrk="1" hangingPunct="1">
              <a:spcBef>
                <a:spcPct val="0"/>
              </a:spcBef>
            </a:pPr>
            <a:endParaRPr lang="en-US" altLang="en-US" smtClean="0"/>
          </a:p>
          <a:p>
            <a:pPr eaLnBrk="1" hangingPunct="1">
              <a:spcBef>
                <a:spcPct val="0"/>
              </a:spcBef>
            </a:pPr>
            <a:r>
              <a:rPr lang="en-US" altLang="en-US" smtClean="0"/>
              <a:t>Research into the importance of citrus Hind mite as a pest of citrus, this mite’s full host range, and control methods is ongoing.</a:t>
            </a:r>
          </a:p>
          <a:p>
            <a:pPr eaLnBrk="1" hangingPunct="1">
              <a:spcBef>
                <a:spcPct val="0"/>
              </a:spcBef>
            </a:pPr>
            <a:endParaRPr lang="en-US" altLang="en-US" smtClean="0"/>
          </a:p>
          <a:p>
            <a:pPr eaLnBrk="1" hangingPunct="1">
              <a:spcBef>
                <a:spcPct val="0"/>
              </a:spcBef>
            </a:pPr>
            <a:endParaRPr lang="en-US" altLang="en-US" smtClean="0"/>
          </a:p>
          <a:p>
            <a:pPr eaLnBrk="1" hangingPunct="1">
              <a:spcBef>
                <a:spcPct val="0"/>
              </a:spcBef>
            </a:pPr>
            <a:r>
              <a:rPr lang="en-US" altLang="en-US" smtClean="0"/>
              <a:t>Citations:</a:t>
            </a:r>
          </a:p>
          <a:p>
            <a:pPr eaLnBrk="1" hangingPunct="1">
              <a:spcBef>
                <a:spcPct val="0"/>
              </a:spcBef>
            </a:pPr>
            <a:endParaRPr lang="en-US" altLang="en-US" smtClean="0"/>
          </a:p>
          <a:p>
            <a:pPr eaLnBrk="1" hangingPunct="1">
              <a:spcBef>
                <a:spcPct val="0"/>
              </a:spcBef>
            </a:pPr>
            <a:r>
              <a:rPr lang="en-US" altLang="en-US" smtClean="0"/>
              <a:t>Arevalo, E., Delgado, L., and Gonzalez, M. 2012. Boletin epidemiologico: Situacion actual de Acaro hindu de los citricos </a:t>
            </a:r>
            <a:r>
              <a:rPr lang="en-US" altLang="en-US" i="1" smtClean="0"/>
              <a:t>Schizotetranychus hindustanicus</a:t>
            </a:r>
            <a:r>
              <a:rPr lang="en-US" altLang="en-US" smtClean="0"/>
              <a:t> (Hirst) (Prostigmata: Tetranychidae) en Colombia. Accessed February 10, 2014 from http://www.ica.gov.co/Areas/Agricola/Servicios/Epidemiologia-Agricola/BOLETINES/Nacionales/2012/B_N_SHINDUSTANICUS_DIC_2012.aspx.</a:t>
            </a:r>
          </a:p>
          <a:p>
            <a:pPr eaLnBrk="1" hangingPunct="1">
              <a:spcBef>
                <a:spcPct val="0"/>
              </a:spcBef>
            </a:pPr>
            <a:endParaRPr lang="en-US" altLang="en-US" smtClean="0"/>
          </a:p>
          <a:p>
            <a:pPr eaLnBrk="1" hangingPunct="1">
              <a:spcBef>
                <a:spcPct val="0"/>
              </a:spcBef>
            </a:pPr>
            <a:r>
              <a:rPr lang="en-US" altLang="en-US" smtClean="0"/>
              <a:t>Bolland, H. R., Guitierrez, J. &amp; Flechtmann, C.H.W. (1998) World Catalogue of the Spider Mite Family (Acari: Tetranychidae). Brill, Leiden, Boston,</a:t>
            </a:r>
          </a:p>
          <a:p>
            <a:pPr eaLnBrk="1" hangingPunct="1">
              <a:spcBef>
                <a:spcPct val="0"/>
              </a:spcBef>
            </a:pPr>
            <a:r>
              <a:rPr lang="en-US" altLang="en-US" smtClean="0"/>
              <a:t>Köln. 392 pp.</a:t>
            </a:r>
          </a:p>
          <a:p>
            <a:pPr eaLnBrk="1" hangingPunct="1">
              <a:spcBef>
                <a:spcPct val="0"/>
              </a:spcBef>
            </a:pPr>
            <a:endParaRPr lang="en-US" altLang="en-US" smtClean="0"/>
          </a:p>
          <a:p>
            <a:pPr eaLnBrk="1" hangingPunct="1">
              <a:spcBef>
                <a:spcPct val="0"/>
              </a:spcBef>
            </a:pPr>
            <a:r>
              <a:rPr lang="en-US" altLang="en-US" smtClean="0"/>
              <a:t>Ferragut, F., Navia, D., and R. Ochoa.  2013.  “New mite invasions in citrus in the early years of the 21</a:t>
            </a:r>
            <a:r>
              <a:rPr lang="en-US" altLang="en-US" baseline="30000" smtClean="0"/>
              <a:t>st</a:t>
            </a:r>
            <a:r>
              <a:rPr lang="en-US" altLang="en-US" smtClean="0"/>
              <a:t> Century”.  Experimental and Applied Acarology, 59: 145-164.</a:t>
            </a:r>
          </a:p>
          <a:p>
            <a:pPr marL="0" lvl="1" eaLnBrk="1" hangingPunct="1">
              <a:spcBef>
                <a:spcPct val="0"/>
              </a:spcBef>
            </a:pPr>
            <a:endParaRPr lang="en-US" altLang="en-US" sz="1800" smtClean="0">
              <a:ea typeface="Calibri" pitchFamily="34" charset="0"/>
              <a:cs typeface="Calibri" pitchFamily="34" charset="0"/>
            </a:endParaRPr>
          </a:p>
          <a:p>
            <a:pPr marL="0" lvl="1" eaLnBrk="1" hangingPunct="1">
              <a:spcBef>
                <a:spcPct val="0"/>
              </a:spcBef>
            </a:pPr>
            <a:r>
              <a:rPr lang="en-US" altLang="en-US" sz="1800" smtClean="0">
                <a:ea typeface="Calibri" pitchFamily="34" charset="0"/>
                <a:cs typeface="Calibri" pitchFamily="34" charset="0"/>
              </a:rPr>
              <a:t>Marsaro Júnior, A. L., Sato, M.E., de Aguiar, R. M., Vieira, G. B., da Silva Júnior, R. J., and Mineiro, J. L. de C. 2012. Efeito de acaracidas sobre </a:t>
            </a:r>
            <a:r>
              <a:rPr lang="en-US" altLang="en-US" sz="1800" i="1" smtClean="0">
                <a:ea typeface="Calibri" pitchFamily="34" charset="0"/>
                <a:cs typeface="Calibri" pitchFamily="34" charset="0"/>
              </a:rPr>
              <a:t>Schizotetranychus hindustanicus</a:t>
            </a:r>
            <a:r>
              <a:rPr lang="en-US" altLang="en-US" sz="1800" smtClean="0">
                <a:ea typeface="Calibri" pitchFamily="34" charset="0"/>
                <a:cs typeface="Calibri" pitchFamily="34" charset="0"/>
              </a:rPr>
              <a:t> (Hirst) (Acari: Tetranychidae) e ácaros predadores em citros no estado de Roraima, Brasil. Arquivos do Instituto Biológico 79: 75-83.</a:t>
            </a:r>
          </a:p>
          <a:p>
            <a:pPr eaLnBrk="1" hangingPunct="1">
              <a:spcBef>
                <a:spcPct val="0"/>
              </a:spcBef>
            </a:pPr>
            <a:endParaRPr lang="en-US" altLang="en-US" smtClean="0"/>
          </a:p>
          <a:p>
            <a:pPr eaLnBrk="1" hangingPunct="1">
              <a:spcBef>
                <a:spcPct val="0"/>
              </a:spcBef>
            </a:pPr>
            <a:r>
              <a:rPr lang="en-US" altLang="en-US" smtClean="0"/>
              <a:t>Navia, D., and Marsaro Jr., A. L. 2010. First report of the citrus Hindu mite, </a:t>
            </a:r>
            <a:r>
              <a:rPr lang="en-US" altLang="en-US" i="1" smtClean="0"/>
              <a:t>Schizotetranychus hindustanicus</a:t>
            </a:r>
            <a:r>
              <a:rPr lang="en-US" altLang="en-US" smtClean="0"/>
              <a:t> (Hirst) (Prostigmata: Tetranychidae) in Brazil. Neotrop. Entomol. 39 (1): 140-143.</a:t>
            </a:r>
          </a:p>
          <a:p>
            <a:pPr eaLnBrk="1" hangingPunct="1">
              <a:spcBef>
                <a:spcPct val="0"/>
              </a:spcBef>
            </a:pPr>
            <a:endParaRPr lang="en-US" altLang="en-US" smtClean="0"/>
          </a:p>
          <a:p>
            <a:pPr eaLnBrk="1" hangingPunct="1">
              <a:spcBef>
                <a:spcPct val="0"/>
              </a:spcBef>
            </a:pPr>
            <a:r>
              <a:rPr lang="en-US" altLang="en-US" smtClean="0"/>
              <a:t>Nienstaedt, B. and Marcano, R. 2009. Estudio de la biologia del acaro hindu de los citricos </a:t>
            </a:r>
            <a:r>
              <a:rPr lang="en-US" altLang="en-US" i="1" smtClean="0"/>
              <a:t>Schizotetranychus hindustanicus</a:t>
            </a:r>
            <a:r>
              <a:rPr lang="en-US" altLang="en-US" smtClean="0"/>
              <a:t> (Hirst, 1924) (Acari: Tetranychidae), en tres tipos de alimentos. Entomotropica 24: 51-56.</a:t>
            </a:r>
          </a:p>
        </p:txBody>
      </p:sp>
      <p:sp>
        <p:nvSpPr>
          <p:cNvPr id="4813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1A832EF7-DE91-4AF4-B3F0-B511BBC7B807}" type="slidenum">
              <a:rPr lang="en-US" altLang="en-US" smtClean="0"/>
              <a:pPr fontAlgn="base">
                <a:spcBef>
                  <a:spcPct val="0"/>
                </a:spcBef>
                <a:spcAft>
                  <a:spcPct val="0"/>
                </a:spcAft>
                <a:defRPr/>
              </a:pPr>
              <a:t>10</a:t>
            </a:fld>
            <a:endParaRPr lang="en-US"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Citrus Hindu mite feeding causes uniform silvery splotches on the fruit and leaves and the underside of the leaves are covered in circular webbing nests (ranging in size from 1 to 3mm) under which the mites live and reproduce. This mite is known as a nest-webbing mite because of this behavior.  This behavior also makes it easier to spot when scouting in the field.  Unfortunately, it also means that predatory mites have a hard time getting to them.</a:t>
            </a:r>
          </a:p>
          <a:p>
            <a:pPr eaLnBrk="1" hangingPunct="1">
              <a:spcBef>
                <a:spcPct val="0"/>
              </a:spcBef>
            </a:pPr>
            <a:endParaRPr lang="en-US" altLang="en-US" smtClean="0"/>
          </a:p>
          <a:p>
            <a:pPr eaLnBrk="1" hangingPunct="1">
              <a:spcBef>
                <a:spcPct val="0"/>
              </a:spcBef>
            </a:pPr>
            <a:r>
              <a:rPr lang="en-US" altLang="en-US" smtClean="0"/>
              <a:t>Fruit injury is expected to reduce fresh market value and leaf injury may reduce the tree’s photosynthetic potential.</a:t>
            </a:r>
          </a:p>
          <a:p>
            <a:pPr eaLnBrk="1" hangingPunct="1">
              <a:spcBef>
                <a:spcPct val="0"/>
              </a:spcBef>
            </a:pPr>
            <a:endParaRPr lang="en-US" altLang="en-US" smtClean="0"/>
          </a:p>
          <a:p>
            <a:pPr eaLnBrk="1" hangingPunct="1">
              <a:spcBef>
                <a:spcPct val="0"/>
              </a:spcBef>
            </a:pPr>
            <a:r>
              <a:rPr lang="en-US" altLang="en-US" smtClean="0"/>
              <a:t>The impact of the citrus Hindu mite on citrus cultivation is not clear. Citrus Hindu mite has reportedly caused significant damage in Venezuela, primarily on lemon, though no economic damage data is currently published from any country encountering this pest. Regulatory agencies in Venezuela, Brazil, and Colombia are monitoring for citrus Hindu mite and evaluating the effect of this pest on their citrus industries. Preventing new introductions is always advisable over managing a new pest once it has arrived; therefore it is prudent to be aware of this pest so that you can quickly report any symptoms you suspect could be caused by citrus Hindu mite.</a:t>
            </a:r>
          </a:p>
          <a:p>
            <a:pPr eaLnBrk="1" hangingPunct="1">
              <a:spcBef>
                <a:spcPct val="0"/>
              </a:spcBef>
            </a:pPr>
            <a:endParaRPr lang="en-US" altLang="en-US" smtClean="0"/>
          </a:p>
          <a:p>
            <a:pPr eaLnBrk="1" hangingPunct="1">
              <a:spcBef>
                <a:spcPct val="0"/>
              </a:spcBef>
            </a:pPr>
            <a:endParaRPr lang="en-US" altLang="en-US" smtClean="0"/>
          </a:p>
          <a:p>
            <a:pPr eaLnBrk="1" hangingPunct="1">
              <a:spcBef>
                <a:spcPct val="0"/>
              </a:spcBef>
            </a:pPr>
            <a:r>
              <a:rPr lang="en-US" altLang="en-US" smtClean="0"/>
              <a:t>Citations:</a:t>
            </a:r>
          </a:p>
          <a:p>
            <a:pPr eaLnBrk="1" hangingPunct="1">
              <a:spcBef>
                <a:spcPct val="0"/>
              </a:spcBef>
            </a:pPr>
            <a:endParaRPr lang="en-US" altLang="en-US" smtClean="0"/>
          </a:p>
          <a:p>
            <a:pPr eaLnBrk="1" hangingPunct="1">
              <a:spcBef>
                <a:spcPct val="0"/>
              </a:spcBef>
            </a:pPr>
            <a:r>
              <a:rPr lang="en-US" altLang="en-US" smtClean="0"/>
              <a:t>Arevalo, E., Delgado, L., and Gonzalez, M. 2012. Boletin epidemiologico: Situacion actual de Acaro hindu de los citricos </a:t>
            </a:r>
            <a:r>
              <a:rPr lang="en-US" altLang="en-US" i="1" smtClean="0"/>
              <a:t>Schizotetranychus hindustanicus</a:t>
            </a:r>
            <a:r>
              <a:rPr lang="en-US" altLang="en-US" smtClean="0"/>
              <a:t> (Hirst) (Prostigmata: Tetranychidae) en Colombia. Accessed February 10, 2014 from http://www.ica.gov.co/Areas/Agricola/Servicios/Epidemiologia-Agricola/BOLETINES/Nacionales/2012/B_N_SHINDUSTANICUS_DIC_2012.aspx.</a:t>
            </a:r>
          </a:p>
          <a:p>
            <a:pPr eaLnBrk="1" hangingPunct="1">
              <a:spcBef>
                <a:spcPct val="0"/>
              </a:spcBef>
            </a:pPr>
            <a:endParaRPr lang="en-US" altLang="en-US" smtClean="0"/>
          </a:p>
          <a:p>
            <a:pPr eaLnBrk="1" hangingPunct="1">
              <a:spcBef>
                <a:spcPct val="0"/>
              </a:spcBef>
            </a:pPr>
            <a:r>
              <a:rPr lang="en-US" altLang="en-US" smtClean="0"/>
              <a:t>Ferragut, F., Navia, D., and R. Ochoa.  2013.  “New mite invasions in citrus in the early years of the 21</a:t>
            </a:r>
            <a:r>
              <a:rPr lang="en-US" altLang="en-US" baseline="30000" smtClean="0"/>
              <a:t>st</a:t>
            </a:r>
            <a:r>
              <a:rPr lang="en-US" altLang="en-US" smtClean="0"/>
              <a:t> Century”.  Experimental and Applied Acarology, 59: 145-164.</a:t>
            </a:r>
          </a:p>
          <a:p>
            <a:pPr eaLnBrk="1" hangingPunct="1">
              <a:spcBef>
                <a:spcPct val="0"/>
              </a:spcBef>
            </a:pPr>
            <a:endParaRPr lang="en-US" altLang="en-US" smtClean="0"/>
          </a:p>
          <a:p>
            <a:pPr eaLnBrk="1" hangingPunct="1">
              <a:spcBef>
                <a:spcPct val="0"/>
              </a:spcBef>
            </a:pPr>
            <a:r>
              <a:rPr lang="en-US" altLang="en-US" smtClean="0"/>
              <a:t>Navia, D., and Marsaro Jr., A. L. 2010. First report of the citrus Hindu mite, </a:t>
            </a:r>
            <a:r>
              <a:rPr lang="en-US" altLang="en-US" i="1" smtClean="0"/>
              <a:t>Schizotetranychus hindustanicus</a:t>
            </a:r>
            <a:r>
              <a:rPr lang="en-US" altLang="en-US" smtClean="0"/>
              <a:t> (Hirst) (Prostigmata: Tetranychidae) in Brazil. Neotrop. Entomol. 39 (1): 140-143.</a:t>
            </a:r>
          </a:p>
          <a:p>
            <a:pPr eaLnBrk="1" hangingPunct="1">
              <a:spcBef>
                <a:spcPct val="0"/>
              </a:spcBef>
            </a:pPr>
            <a:endParaRPr lang="en-US" altLang="en-US" smtClean="0"/>
          </a:p>
        </p:txBody>
      </p:sp>
      <p:sp>
        <p:nvSpPr>
          <p:cNvPr id="4915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5C3B24CD-C50F-40C6-8DB2-F52F8CE99742}" type="slidenum">
              <a:rPr lang="en-US" altLang="en-US" smtClean="0"/>
              <a:pPr fontAlgn="base">
                <a:spcBef>
                  <a:spcPct val="0"/>
                </a:spcBef>
                <a:spcAft>
                  <a:spcPct val="0"/>
                </a:spcAft>
                <a:defRPr/>
              </a:pPr>
              <a:t>11</a:t>
            </a:fld>
            <a:endParaRPr lang="en-US"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Citrus brown mite (</a:t>
            </a:r>
            <a:r>
              <a:rPr lang="en-US" altLang="en-US" i="1" smtClean="0"/>
              <a:t>Eutetranychus orientalis</a:t>
            </a:r>
            <a:r>
              <a:rPr lang="en-US" altLang="en-US" smtClean="0"/>
              <a:t>) is a major pest of citrus and nearly 200 other plants in parts of Africa, southern Europe, the Middle East, Asia, and Australia.  Its place of origin is not known.  It is also known as the Oriental red mite or ORM.</a:t>
            </a:r>
          </a:p>
          <a:p>
            <a:pPr eaLnBrk="1" hangingPunct="1">
              <a:spcBef>
                <a:spcPct val="0"/>
              </a:spcBef>
            </a:pPr>
            <a:endParaRPr lang="en-US" altLang="en-US" smtClean="0"/>
          </a:p>
          <a:p>
            <a:pPr eaLnBrk="1" hangingPunct="1">
              <a:spcBef>
                <a:spcPct val="0"/>
              </a:spcBef>
            </a:pPr>
            <a:r>
              <a:rPr lang="en-US" altLang="en-US" smtClean="0"/>
              <a:t>Like other members of this genus, the females are broadly oval and somewhat flattened.  Their coloration ranges from green to orange or brown and with irregular dark green spots found on her back near the margins.   Males are slender, triangular in shape, with noticeable long legs (they are very active on) the leaves.  Both males and females hold the first two pairs of legs straight out in front of them and the back two pairs straight out.  Citrus brown mite can be easily confused with the Texas citrus mite (</a:t>
            </a:r>
            <a:r>
              <a:rPr lang="en-US" altLang="en-US" i="1" smtClean="0"/>
              <a:t>Eutetranychus banksi), </a:t>
            </a:r>
            <a:r>
              <a:rPr lang="en-US" altLang="en-US" smtClean="0"/>
              <a:t>a species widespread in North and South America.</a:t>
            </a:r>
          </a:p>
          <a:p>
            <a:pPr eaLnBrk="1" hangingPunct="1">
              <a:spcBef>
                <a:spcPct val="0"/>
              </a:spcBef>
            </a:pPr>
            <a:endParaRPr lang="en-US" altLang="en-US" smtClean="0"/>
          </a:p>
          <a:p>
            <a:pPr eaLnBrk="1" hangingPunct="1">
              <a:spcBef>
                <a:spcPct val="0"/>
              </a:spcBef>
            </a:pPr>
            <a:r>
              <a:rPr lang="en-US" altLang="en-US" smtClean="0"/>
              <a:t>Female citrus brown mites begin to lay eggs when only a few days old with the female living between 1 and 3 weeks.  The eggs themselves are flat and disk shaped and pale or a light green in color. They are laid along the main veins of the host plant leaves and hatch I about a week (or less depending on climate). The length of the entire life cycle is around 10-12 days.  Under optimal conditions, </a:t>
            </a:r>
            <a:r>
              <a:rPr lang="en-US" altLang="en-US" i="1" smtClean="0"/>
              <a:t>E. orientalis</a:t>
            </a:r>
            <a:r>
              <a:rPr lang="en-US" altLang="en-US" smtClean="0"/>
              <a:t> can produce between 10 and 30 generations in a year. </a:t>
            </a:r>
          </a:p>
          <a:p>
            <a:pPr eaLnBrk="1" hangingPunct="1">
              <a:spcBef>
                <a:spcPct val="0"/>
              </a:spcBef>
            </a:pPr>
            <a:endParaRPr lang="en-US" altLang="en-US" smtClean="0"/>
          </a:p>
          <a:p>
            <a:pPr eaLnBrk="1" hangingPunct="1">
              <a:spcBef>
                <a:spcPct val="0"/>
              </a:spcBef>
            </a:pPr>
            <a:endParaRPr lang="en-US" altLang="en-US" smtClean="0"/>
          </a:p>
          <a:p>
            <a:pPr eaLnBrk="1" hangingPunct="1">
              <a:spcBef>
                <a:spcPct val="0"/>
              </a:spcBef>
            </a:pPr>
            <a:r>
              <a:rPr lang="en-US" altLang="en-US" smtClean="0"/>
              <a:t>Citations:</a:t>
            </a:r>
          </a:p>
          <a:p>
            <a:pPr eaLnBrk="1" hangingPunct="1">
              <a:spcBef>
                <a:spcPct val="0"/>
              </a:spcBef>
            </a:pPr>
            <a:endParaRPr lang="en-US" altLang="en-US" smtClean="0"/>
          </a:p>
          <a:p>
            <a:pPr eaLnBrk="1" hangingPunct="1">
              <a:spcBef>
                <a:spcPct val="0"/>
              </a:spcBef>
            </a:pPr>
            <a:r>
              <a:rPr lang="en-US" altLang="en-US" smtClean="0"/>
              <a:t>Ferragut, F., Navia, D., and R. Ochoa.  2013.  “New mite invasions in citrus in the early years of the 21</a:t>
            </a:r>
            <a:r>
              <a:rPr lang="en-US" altLang="en-US" baseline="30000" smtClean="0"/>
              <a:t>st</a:t>
            </a:r>
            <a:r>
              <a:rPr lang="en-US" altLang="en-US" smtClean="0"/>
              <a:t> Century”.  Experimental and Applied Acarology, 59: 145-164.</a:t>
            </a:r>
          </a:p>
          <a:p>
            <a:pPr eaLnBrk="1" hangingPunct="1">
              <a:spcBef>
                <a:spcPct val="0"/>
              </a:spcBef>
            </a:pPr>
            <a:endParaRPr lang="en-US" altLang="en-US" smtClean="0"/>
          </a:p>
          <a:p>
            <a:pPr eaLnBrk="1" hangingPunct="1">
              <a:spcBef>
                <a:spcPct val="0"/>
              </a:spcBef>
            </a:pPr>
            <a:r>
              <a:rPr lang="en-US" altLang="en-US" smtClean="0"/>
              <a:t>NAPPO. </a:t>
            </a:r>
            <a:r>
              <a:rPr lang="en-US" altLang="en-US" i="1" smtClean="0"/>
              <a:t>Eutetranychus orientalis</a:t>
            </a:r>
            <a:r>
              <a:rPr lang="en-US" altLang="en-US" smtClean="0"/>
              <a:t> (Klein). Accessed March 14, 2013 from http://www.pestalert.org/viewArchPestAlert.cfm?rid=62</a:t>
            </a:r>
          </a:p>
          <a:p>
            <a:pPr eaLnBrk="1" hangingPunct="1">
              <a:spcBef>
                <a:spcPct val="0"/>
              </a:spcBef>
            </a:pPr>
            <a:endParaRPr lang="en-US" altLang="en-US" smtClean="0"/>
          </a:p>
          <a:p>
            <a:pPr eaLnBrk="1" hangingPunct="1">
              <a:spcBef>
                <a:spcPct val="0"/>
              </a:spcBef>
            </a:pPr>
            <a:r>
              <a:rPr lang="en-US" altLang="en-US" smtClean="0"/>
              <a:t>OEPP/EPPO. </a:t>
            </a:r>
            <a:r>
              <a:rPr lang="en-US" altLang="en-US" i="1" smtClean="0"/>
              <a:t>Eutetranychus orientalis</a:t>
            </a:r>
            <a:r>
              <a:rPr lang="en-US" altLang="en-US" smtClean="0"/>
              <a:t>. Accessed March 14, 2013 from http://www.eppo.int/QUARANTINE/insects/Eutetranychus_orientalis/EUTEOR_ds.pdf.</a:t>
            </a:r>
          </a:p>
          <a:p>
            <a:pPr eaLnBrk="1" hangingPunct="1">
              <a:spcBef>
                <a:spcPct val="0"/>
              </a:spcBef>
            </a:pPr>
            <a:endParaRPr lang="en-US" altLang="en-US" smtClean="0"/>
          </a:p>
        </p:txBody>
      </p:sp>
      <p:sp>
        <p:nvSpPr>
          <p:cNvPr id="5018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1CD4E0CF-4FA2-4894-9012-86ACDD3FB5F2}" type="slidenum">
              <a:rPr lang="en-US" altLang="en-US" smtClean="0"/>
              <a:pPr fontAlgn="base">
                <a:spcBef>
                  <a:spcPct val="0"/>
                </a:spcBef>
                <a:spcAft>
                  <a:spcPct val="0"/>
                </a:spcAft>
                <a:defRPr/>
              </a:pPr>
              <a:t>12</a:t>
            </a:fld>
            <a:endParaRPr lang="en-US"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This pest usually feeds on the upper side of the leaf along the midrib and then spreads to the side veins.  Their feeding causes the leaves to become yellow, with pale yellow streaks developing along the midrib and veins. Heavy infestations or lesser infestations in dry areas can cause the leaves to drop and eventually defoliate a tree.</a:t>
            </a:r>
          </a:p>
          <a:p>
            <a:pPr eaLnBrk="1" hangingPunct="1">
              <a:spcBef>
                <a:spcPct val="0"/>
              </a:spcBef>
            </a:pPr>
            <a:endParaRPr lang="en-US" altLang="en-US" smtClean="0"/>
          </a:p>
          <a:p>
            <a:pPr eaLnBrk="1" hangingPunct="1">
              <a:spcBef>
                <a:spcPct val="0"/>
              </a:spcBef>
            </a:pPr>
            <a:r>
              <a:rPr lang="en-US" altLang="en-US" smtClean="0"/>
              <a:t>There are at least 216 plant species belonging to 66 different plant families that are hosts for this pest; however, they seem to have a preference for Rutaceae and Fabaceae.  Citrus hosts includes:  lemons (</a:t>
            </a:r>
            <a:r>
              <a:rPr lang="en-US" altLang="en-US" i="1" smtClean="0"/>
              <a:t>Citrus limon</a:t>
            </a:r>
            <a:r>
              <a:rPr lang="en-US" altLang="en-US" smtClean="0"/>
              <a:t>), mandarins (</a:t>
            </a:r>
            <a:r>
              <a:rPr lang="en-US" altLang="en-US" i="1" smtClean="0"/>
              <a:t>C. reticulata</a:t>
            </a:r>
            <a:r>
              <a:rPr lang="en-US" altLang="en-US" smtClean="0"/>
              <a:t>), and oranges (</a:t>
            </a:r>
            <a:r>
              <a:rPr lang="en-US" altLang="en-US" i="1" smtClean="0"/>
              <a:t>C. sinensis</a:t>
            </a:r>
            <a:r>
              <a:rPr lang="en-US" altLang="en-US" smtClean="0"/>
              <a:t>).  Other hosts include:  almonds (</a:t>
            </a:r>
            <a:r>
              <a:rPr lang="en-US" altLang="en-US" i="1" smtClean="0"/>
              <a:t>Prunus dulcis</a:t>
            </a:r>
            <a:r>
              <a:rPr lang="en-US" altLang="en-US" smtClean="0"/>
              <a:t>), bananas (</a:t>
            </a:r>
            <a:r>
              <a:rPr lang="en-US" altLang="en-US" i="1" smtClean="0"/>
              <a:t>Musa paradisiaca</a:t>
            </a:r>
            <a:r>
              <a:rPr lang="en-US" altLang="en-US" smtClean="0"/>
              <a:t>), cassava (</a:t>
            </a:r>
            <a:r>
              <a:rPr lang="en-US" altLang="en-US" i="1" smtClean="0"/>
              <a:t>Manihot esculenta</a:t>
            </a:r>
            <a:r>
              <a:rPr lang="en-US" altLang="en-US" smtClean="0"/>
              <a:t>), cotton (</a:t>
            </a:r>
            <a:r>
              <a:rPr lang="en-US" altLang="en-US" i="1" smtClean="0"/>
              <a:t>Gossypium</a:t>
            </a:r>
            <a:r>
              <a:rPr lang="en-US" altLang="en-US" smtClean="0"/>
              <a:t>), figs (</a:t>
            </a:r>
            <a:r>
              <a:rPr lang="en-US" altLang="en-US" i="1" smtClean="0"/>
              <a:t>Ficus carica</a:t>
            </a:r>
            <a:r>
              <a:rPr lang="en-US" altLang="en-US" smtClean="0"/>
              <a:t>), guavas (</a:t>
            </a:r>
            <a:r>
              <a:rPr lang="en-US" altLang="en-US" i="1" smtClean="0"/>
              <a:t>Psidium guajava</a:t>
            </a:r>
            <a:r>
              <a:rPr lang="en-US" altLang="en-US" smtClean="0"/>
              <a:t>), mulberries (</a:t>
            </a:r>
            <a:r>
              <a:rPr lang="en-US" altLang="en-US" i="1" smtClean="0"/>
              <a:t>Morus</a:t>
            </a:r>
            <a:r>
              <a:rPr lang="en-US" altLang="en-US" smtClean="0"/>
              <a:t>), olives (</a:t>
            </a:r>
            <a:r>
              <a:rPr lang="en-US" altLang="en-US" i="1" smtClean="0"/>
              <a:t>Olea europaea</a:t>
            </a:r>
            <a:r>
              <a:rPr lang="en-US" altLang="en-US" smtClean="0"/>
              <a:t>), pawpaws (</a:t>
            </a:r>
            <a:r>
              <a:rPr lang="en-US" altLang="en-US" i="1" smtClean="0"/>
              <a:t>Carica papaya</a:t>
            </a:r>
            <a:r>
              <a:rPr lang="en-US" altLang="en-US" smtClean="0"/>
              <a:t>), peaches (</a:t>
            </a:r>
            <a:r>
              <a:rPr lang="en-US" altLang="en-US" i="1" smtClean="0"/>
              <a:t>Prunus persica</a:t>
            </a:r>
            <a:r>
              <a:rPr lang="en-US" altLang="en-US" smtClean="0"/>
              <a:t>), pears (</a:t>
            </a:r>
            <a:r>
              <a:rPr lang="en-US" altLang="en-US" i="1" smtClean="0"/>
              <a:t>Pyrus </a:t>
            </a:r>
            <a:r>
              <a:rPr lang="en-US" altLang="en-US" smtClean="0"/>
              <a:t>spp.), plumeria </a:t>
            </a:r>
            <a:r>
              <a:rPr lang="en-US" altLang="en-US" i="1" smtClean="0"/>
              <a:t>(Plumeria</a:t>
            </a:r>
            <a:r>
              <a:rPr lang="en-US" altLang="en-US" smtClean="0"/>
              <a:t> spp.)</a:t>
            </a:r>
            <a:r>
              <a:rPr lang="en-US" altLang="en-US" i="1" smtClean="0"/>
              <a:t>,</a:t>
            </a:r>
            <a:r>
              <a:rPr lang="en-US" altLang="en-US" smtClean="0"/>
              <a:t> quinces (</a:t>
            </a:r>
            <a:r>
              <a:rPr lang="en-US" altLang="en-US" i="1" smtClean="0"/>
              <a:t>Cydonia oblonga</a:t>
            </a:r>
            <a:r>
              <a:rPr lang="en-US" altLang="en-US" smtClean="0"/>
              <a:t>), castor oil plant (</a:t>
            </a:r>
            <a:r>
              <a:rPr lang="en-US" altLang="en-US" i="1" smtClean="0"/>
              <a:t>Ricinus communis)</a:t>
            </a:r>
            <a:r>
              <a:rPr lang="en-US" altLang="en-US" smtClean="0"/>
              <a:t>, sunflowers (</a:t>
            </a:r>
            <a:r>
              <a:rPr lang="en-US" altLang="en-US" i="1" smtClean="0"/>
              <a:t>Helianthus annuus</a:t>
            </a:r>
            <a:r>
              <a:rPr lang="en-US" altLang="en-US" smtClean="0"/>
              <a:t>), sweet potatoes (</a:t>
            </a:r>
            <a:r>
              <a:rPr lang="en-US" altLang="en-US" i="1" smtClean="0"/>
              <a:t>Ipomoea batatas</a:t>
            </a:r>
            <a:r>
              <a:rPr lang="en-US" altLang="en-US" smtClean="0"/>
              <a:t>), and watermelons (</a:t>
            </a:r>
            <a:r>
              <a:rPr lang="en-US" altLang="en-US" i="1" smtClean="0"/>
              <a:t>Citrullus lanatus</a:t>
            </a:r>
            <a:r>
              <a:rPr lang="en-US" altLang="en-US" smtClean="0"/>
              <a:t>).</a:t>
            </a:r>
          </a:p>
          <a:p>
            <a:pPr eaLnBrk="1" hangingPunct="1">
              <a:spcBef>
                <a:spcPct val="0"/>
              </a:spcBef>
            </a:pPr>
            <a:endParaRPr lang="en-US" altLang="en-US" smtClean="0"/>
          </a:p>
          <a:p>
            <a:pPr eaLnBrk="1" hangingPunct="1">
              <a:spcBef>
                <a:spcPct val="0"/>
              </a:spcBef>
            </a:pPr>
            <a:r>
              <a:rPr lang="en-US" altLang="en-US" smtClean="0"/>
              <a:t>Citrus brown mite, like most spider mites, is spread by wind currents and on infested plant material. In countries where this mite is a problem, acaricides and predatory mites are used to control the citrus brown mite. Even though control measures do exist, mites are in general very difficult to control. </a:t>
            </a:r>
          </a:p>
          <a:p>
            <a:pPr eaLnBrk="1" hangingPunct="1">
              <a:spcBef>
                <a:spcPct val="0"/>
              </a:spcBef>
            </a:pPr>
            <a:endParaRPr lang="en-US" altLang="en-US" smtClean="0"/>
          </a:p>
          <a:p>
            <a:pPr eaLnBrk="1" hangingPunct="1">
              <a:spcBef>
                <a:spcPct val="0"/>
              </a:spcBef>
            </a:pPr>
            <a:endParaRPr lang="en-US" altLang="en-US" smtClean="0"/>
          </a:p>
          <a:p>
            <a:pPr eaLnBrk="1" hangingPunct="1">
              <a:spcBef>
                <a:spcPct val="0"/>
              </a:spcBef>
            </a:pPr>
            <a:r>
              <a:rPr lang="en-US" altLang="en-US" smtClean="0"/>
              <a:t>Citations:</a:t>
            </a:r>
          </a:p>
          <a:p>
            <a:pPr eaLnBrk="1" hangingPunct="1">
              <a:spcBef>
                <a:spcPct val="0"/>
              </a:spcBef>
            </a:pPr>
            <a:endParaRPr lang="en-US" altLang="en-US" smtClean="0"/>
          </a:p>
          <a:p>
            <a:pPr eaLnBrk="1" hangingPunct="1">
              <a:spcBef>
                <a:spcPct val="0"/>
              </a:spcBef>
            </a:pPr>
            <a:r>
              <a:rPr lang="en-US" altLang="en-US" smtClean="0"/>
              <a:t>Ferragut, F., Navia, D., and R. Ochoa.  2013.  “New mite invasions in citrus in the early years of the 21</a:t>
            </a:r>
            <a:r>
              <a:rPr lang="en-US" altLang="en-US" baseline="30000" smtClean="0"/>
              <a:t>st</a:t>
            </a:r>
            <a:r>
              <a:rPr lang="en-US" altLang="en-US" smtClean="0"/>
              <a:t> Century”.  Experimental and Applied Acarology, 59: 145-164.</a:t>
            </a:r>
          </a:p>
          <a:p>
            <a:pPr eaLnBrk="1" hangingPunct="1">
              <a:spcBef>
                <a:spcPct val="0"/>
              </a:spcBef>
            </a:pPr>
            <a:endParaRPr lang="en-US" altLang="en-US" smtClean="0"/>
          </a:p>
          <a:p>
            <a:pPr eaLnBrk="1" hangingPunct="1">
              <a:spcBef>
                <a:spcPct val="0"/>
              </a:spcBef>
            </a:pPr>
            <a:r>
              <a:rPr lang="en-US" altLang="en-US" smtClean="0"/>
              <a:t>NAPPO. </a:t>
            </a:r>
            <a:r>
              <a:rPr lang="en-US" altLang="en-US" i="1" smtClean="0"/>
              <a:t>Eutetranychus orientalis</a:t>
            </a:r>
            <a:r>
              <a:rPr lang="en-US" altLang="en-US" smtClean="0"/>
              <a:t> (Klein). Accessed March 14, 2013 from http://www.pestalert.org/viewArchPestAlert.cfm?rid=62</a:t>
            </a:r>
          </a:p>
          <a:p>
            <a:pPr eaLnBrk="1" hangingPunct="1">
              <a:spcBef>
                <a:spcPct val="0"/>
              </a:spcBef>
            </a:pPr>
            <a:endParaRPr lang="en-US" altLang="en-US" smtClean="0"/>
          </a:p>
          <a:p>
            <a:pPr eaLnBrk="1" hangingPunct="1">
              <a:spcBef>
                <a:spcPct val="0"/>
              </a:spcBef>
            </a:pPr>
            <a:r>
              <a:rPr lang="en-US" altLang="en-US" smtClean="0"/>
              <a:t>OEPP/EPPO. </a:t>
            </a:r>
            <a:r>
              <a:rPr lang="en-US" altLang="en-US" i="1" smtClean="0"/>
              <a:t>Eutetranychus orientalis</a:t>
            </a:r>
            <a:r>
              <a:rPr lang="en-US" altLang="en-US" smtClean="0"/>
              <a:t>. Accessed March 14, 2013 from http://www.eppo.int/QUARANTINE/insects/Eutetranychus_orientalis/EUTEOR_ds.pdf.</a:t>
            </a:r>
          </a:p>
          <a:p>
            <a:pPr eaLnBrk="1" hangingPunct="1">
              <a:spcBef>
                <a:spcPct val="0"/>
              </a:spcBef>
            </a:pPr>
            <a:endParaRPr lang="en-US" altLang="en-US" smtClean="0"/>
          </a:p>
        </p:txBody>
      </p:sp>
      <p:sp>
        <p:nvSpPr>
          <p:cNvPr id="5120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63ECF2FE-A70D-4778-B4D5-7B30BBB63A2F}" type="slidenum">
              <a:rPr lang="en-US" altLang="en-US" smtClean="0"/>
              <a:pPr fontAlgn="base">
                <a:spcBef>
                  <a:spcPct val="0"/>
                </a:spcBef>
                <a:spcAft>
                  <a:spcPct val="0"/>
                </a:spcAft>
                <a:defRPr/>
              </a:pPr>
              <a:t>13</a:t>
            </a:fld>
            <a:endParaRPr lang="en-US" alt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Red palm mite, </a:t>
            </a:r>
            <a:r>
              <a:rPr lang="en-US" altLang="en-US" i="1" smtClean="0"/>
              <a:t>Raoiella indica, </a:t>
            </a:r>
            <a:r>
              <a:rPr lang="en-US" altLang="en-US" smtClean="0"/>
              <a:t>arrived in the Caribbean probably from Reunion Island around 2004 and has devastated palms throughout the Caribbean, arriving in Florida in 2007. </a:t>
            </a:r>
          </a:p>
          <a:p>
            <a:pPr eaLnBrk="1" hangingPunct="1">
              <a:spcBef>
                <a:spcPct val="0"/>
              </a:spcBef>
            </a:pPr>
            <a:endParaRPr lang="en-US" altLang="en-US" smtClean="0"/>
          </a:p>
          <a:p>
            <a:pPr eaLnBrk="1" hangingPunct="1">
              <a:spcBef>
                <a:spcPct val="0"/>
              </a:spcBef>
            </a:pPr>
            <a:r>
              <a:rPr lang="en-US" altLang="en-US" smtClean="0"/>
              <a:t>Red palm mite prefers coconut palms, </a:t>
            </a:r>
            <a:r>
              <a:rPr lang="en-US" altLang="en-US" i="1" smtClean="0"/>
              <a:t>Cocos nucifera</a:t>
            </a:r>
            <a:r>
              <a:rPr lang="en-US" altLang="en-US" smtClean="0"/>
              <a:t>. Red palm mites also feed on banana and plantain, </a:t>
            </a:r>
            <a:r>
              <a:rPr lang="en-US" altLang="en-US" i="1" smtClean="0"/>
              <a:t>Musa</a:t>
            </a:r>
            <a:r>
              <a:rPr lang="en-US" altLang="en-US" smtClean="0"/>
              <a:t> spp., gingers and heliconias. Other hosts in Florida include date palms (</a:t>
            </a:r>
            <a:r>
              <a:rPr lang="en-US" altLang="en-US" i="1" smtClean="0"/>
              <a:t>Phoenix canariensis </a:t>
            </a:r>
            <a:r>
              <a:rPr lang="en-US" altLang="en-US" smtClean="0"/>
              <a:t>and </a:t>
            </a:r>
            <a:r>
              <a:rPr lang="en-US" altLang="en-US" i="1" smtClean="0"/>
              <a:t>Phoenix dactylifera</a:t>
            </a:r>
            <a:r>
              <a:rPr lang="en-US" altLang="en-US" smtClean="0"/>
              <a:t>),</a:t>
            </a:r>
            <a:r>
              <a:rPr lang="en-US" altLang="en-US" i="1" smtClean="0"/>
              <a:t> </a:t>
            </a:r>
            <a:r>
              <a:rPr lang="en-US" altLang="en-US" smtClean="0"/>
              <a:t>fishtail palms (</a:t>
            </a:r>
            <a:r>
              <a:rPr lang="en-US" altLang="en-US" i="1" smtClean="0"/>
              <a:t>Caryota</a:t>
            </a:r>
            <a:r>
              <a:rPr lang="en-US" altLang="en-US" smtClean="0"/>
              <a:t> spp.)</a:t>
            </a:r>
            <a:r>
              <a:rPr lang="en-US" altLang="en-US" i="1" smtClean="0"/>
              <a:t>,</a:t>
            </a:r>
            <a:r>
              <a:rPr lang="en-US" altLang="en-US" smtClean="0"/>
              <a:t> Australian arenga palm </a:t>
            </a:r>
            <a:r>
              <a:rPr lang="en-US" altLang="en-US" i="1" smtClean="0"/>
              <a:t>(Arenga australasica</a:t>
            </a:r>
            <a:r>
              <a:rPr lang="en-US" altLang="en-US" smtClean="0"/>
              <a:t>)</a:t>
            </a:r>
            <a:r>
              <a:rPr lang="en-US" altLang="en-US" i="1" smtClean="0"/>
              <a:t>,</a:t>
            </a:r>
            <a:r>
              <a:rPr lang="en-US" altLang="en-US" smtClean="0"/>
              <a:t> red cabbage palm (</a:t>
            </a:r>
            <a:r>
              <a:rPr lang="en-US" altLang="en-US" i="1" smtClean="0"/>
              <a:t>Livistona mariae</a:t>
            </a:r>
            <a:r>
              <a:rPr lang="en-US" altLang="en-US" smtClean="0"/>
              <a:t>)</a:t>
            </a:r>
            <a:r>
              <a:rPr lang="en-US" altLang="en-US" i="1" smtClean="0"/>
              <a:t>,</a:t>
            </a:r>
            <a:r>
              <a:rPr lang="en-US" altLang="en-US" smtClean="0"/>
              <a:t> Mexican fan palm (</a:t>
            </a:r>
            <a:r>
              <a:rPr lang="en-US" altLang="en-US" i="1" smtClean="0"/>
              <a:t>Washingtonia robusta</a:t>
            </a:r>
            <a:r>
              <a:rPr lang="en-US" altLang="en-US" smtClean="0"/>
              <a:t>), and many other palm species. </a:t>
            </a:r>
          </a:p>
          <a:p>
            <a:pPr eaLnBrk="1" hangingPunct="1">
              <a:spcBef>
                <a:spcPct val="0"/>
              </a:spcBef>
            </a:pPr>
            <a:endParaRPr lang="en-US" altLang="en-US" smtClean="0"/>
          </a:p>
          <a:p>
            <a:pPr eaLnBrk="1" hangingPunct="1">
              <a:spcBef>
                <a:spcPct val="0"/>
              </a:spcBef>
            </a:pPr>
            <a:r>
              <a:rPr lang="en-US" altLang="en-US" smtClean="0"/>
              <a:t>The red palm mite is easily spread by wind and on infested plant material and due to the ornamental palm trade, it is highly likely this mite will continue to spread. It has already spread into northeastern South America.</a:t>
            </a:r>
          </a:p>
          <a:p>
            <a:pPr eaLnBrk="1" hangingPunct="1">
              <a:spcBef>
                <a:spcPct val="0"/>
              </a:spcBef>
            </a:pPr>
            <a:endParaRPr lang="en-US" altLang="en-US" smtClean="0"/>
          </a:p>
          <a:p>
            <a:pPr eaLnBrk="1" hangingPunct="1">
              <a:spcBef>
                <a:spcPct val="0"/>
              </a:spcBef>
            </a:pPr>
            <a:r>
              <a:rPr lang="en-US" altLang="en-US" smtClean="0"/>
              <a:t>Chemical control is usually not practical for this mite because treating very large palms is expensive and difficult. Chemical control may be necessary in palm nurseries. Predatory mites and other natural enemies can provide some control.</a:t>
            </a:r>
          </a:p>
          <a:p>
            <a:pPr eaLnBrk="1" hangingPunct="1">
              <a:spcBef>
                <a:spcPct val="0"/>
              </a:spcBef>
            </a:pPr>
            <a:endParaRPr lang="en-US" altLang="en-US" smtClean="0"/>
          </a:p>
          <a:p>
            <a:pPr eaLnBrk="1" hangingPunct="1">
              <a:spcBef>
                <a:spcPct val="0"/>
              </a:spcBef>
            </a:pPr>
            <a:endParaRPr lang="en-US" altLang="en-US" smtClean="0"/>
          </a:p>
          <a:p>
            <a:pPr eaLnBrk="1" hangingPunct="1">
              <a:spcBef>
                <a:spcPct val="0"/>
              </a:spcBef>
            </a:pPr>
            <a:r>
              <a:rPr lang="en-US" altLang="en-US" smtClean="0"/>
              <a:t>Citations:</a:t>
            </a:r>
          </a:p>
          <a:p>
            <a:pPr eaLnBrk="1" hangingPunct="1">
              <a:spcBef>
                <a:spcPct val="0"/>
              </a:spcBef>
            </a:pPr>
            <a:endParaRPr lang="en-US" altLang="en-US" smtClean="0"/>
          </a:p>
          <a:p>
            <a:pPr eaLnBrk="1" hangingPunct="1">
              <a:spcBef>
                <a:spcPct val="0"/>
              </a:spcBef>
            </a:pPr>
            <a:r>
              <a:rPr lang="en-US" altLang="en-US" smtClean="0"/>
              <a:t>CAPS. 2013. </a:t>
            </a:r>
            <a:r>
              <a:rPr lang="en-US" altLang="en-US" i="1" smtClean="0"/>
              <a:t>Raoiella indica</a:t>
            </a:r>
            <a:r>
              <a:rPr lang="en-US" altLang="en-US" smtClean="0"/>
              <a:t>. Accessed 10 December 2013 from </a:t>
            </a:r>
            <a:r>
              <a:rPr lang="en-US" altLang="en-US" smtClean="0">
                <a:hlinkClick r:id="rId3"/>
              </a:rPr>
              <a:t>http://caps.ceris.purdue.edu/webfm_send/2232</a:t>
            </a:r>
            <a:r>
              <a:rPr lang="en-US" altLang="en-US" smtClean="0"/>
              <a:t>.</a:t>
            </a:r>
          </a:p>
          <a:p>
            <a:pPr eaLnBrk="1" hangingPunct="1">
              <a:spcBef>
                <a:spcPct val="0"/>
              </a:spcBef>
            </a:pPr>
            <a:endParaRPr lang="en-US" altLang="en-US" smtClean="0"/>
          </a:p>
          <a:p>
            <a:pPr eaLnBrk="1" hangingPunct="1">
              <a:spcBef>
                <a:spcPct val="0"/>
              </a:spcBef>
            </a:pPr>
            <a:r>
              <a:rPr lang="en-US" altLang="en-US" smtClean="0"/>
              <a:t>Hoy, M. A., J. Peña, and R. Nguyen. (2006). </a:t>
            </a:r>
            <a:r>
              <a:rPr lang="en-US" altLang="en-US" i="1" smtClean="0"/>
              <a:t>Red palm mite, </a:t>
            </a:r>
            <a:r>
              <a:rPr lang="en-US" altLang="en-US" smtClean="0"/>
              <a:t>Raoiella indica </a:t>
            </a:r>
            <a:r>
              <a:rPr lang="en-US" altLang="en-US" i="1" smtClean="0"/>
              <a:t>Hirst (Arachnida: Acari: Tenuipalpidae) </a:t>
            </a:r>
            <a:r>
              <a:rPr lang="en-US" altLang="en-US" smtClean="0"/>
              <a:t>(EENY397). Gainesville: University of Florida Institute of Food and Agricultural Sciences. Retrieved September 4, 2013, from http://edis.ifas.ufl.edu/in711.</a:t>
            </a:r>
            <a:endParaRPr lang="en-US" altLang="en-US" i="1" smtClean="0"/>
          </a:p>
          <a:p>
            <a:pPr eaLnBrk="1" hangingPunct="1">
              <a:spcBef>
                <a:spcPct val="0"/>
              </a:spcBef>
            </a:pPr>
            <a:endParaRPr lang="en-US" altLang="en-US" smtClean="0"/>
          </a:p>
          <a:p>
            <a:pPr eaLnBrk="1" hangingPunct="1">
              <a:spcBef>
                <a:spcPct val="0"/>
              </a:spcBef>
            </a:pPr>
            <a:r>
              <a:rPr lang="en-US" altLang="en-US" smtClean="0"/>
              <a:t>Kane E. C., R. Ochoa, G. Mathurin, and E. F. Erbe. (2005). </a:t>
            </a:r>
            <a:r>
              <a:rPr lang="en-US" altLang="en-US" i="1" smtClean="0"/>
              <a:t>Raoiella indica</a:t>
            </a:r>
            <a:r>
              <a:rPr lang="en-US" altLang="en-US" smtClean="0"/>
              <a:t> Hirst (Acari: Tenuipalpidae): An island-hopping mite pest in the Caribbean. </a:t>
            </a:r>
            <a:r>
              <a:rPr lang="en-US" altLang="en-US" u="sng" smtClean="0">
                <a:hlinkClick r:id="rId4"/>
              </a:rPr>
              <a:t>http://www.sel.barc.usda.gov/acari/PDF/Raoiella%20indica-Kane%20et%20al.pdf</a:t>
            </a:r>
            <a:r>
              <a:rPr lang="en-US" altLang="en-US" smtClean="0"/>
              <a:t> (1 March 2013).</a:t>
            </a:r>
          </a:p>
          <a:p>
            <a:pPr eaLnBrk="1" hangingPunct="1">
              <a:spcBef>
                <a:spcPct val="0"/>
              </a:spcBef>
            </a:pPr>
            <a:endParaRPr lang="en-US" altLang="en-US" smtClean="0"/>
          </a:p>
          <a:p>
            <a:pPr eaLnBrk="1" hangingPunct="1">
              <a:spcBef>
                <a:spcPct val="0"/>
              </a:spcBef>
            </a:pPr>
            <a:r>
              <a:rPr lang="en-US" altLang="en-US" smtClean="0"/>
              <a:t>Vásquez, C., J. Morales-Sánchez, F. R. da Silva, and M. F. Sandoval. 2012. Biological studies and pest management of phytophagous mites in South America, pp. 353-376. </a:t>
            </a:r>
            <a:r>
              <a:rPr lang="en-US" altLang="en-US" i="1" smtClean="0"/>
              <a:t>In</a:t>
            </a:r>
            <a:r>
              <a:rPr lang="en-US" altLang="en-US" smtClean="0"/>
              <a:t> S. Soloneski (ed.), Integrated Pest Management and Pest Control – Current and Future Tactics. InTech, Rijeka, Croatia.</a:t>
            </a:r>
          </a:p>
          <a:p>
            <a:pPr eaLnBrk="1" hangingPunct="1">
              <a:spcBef>
                <a:spcPct val="0"/>
              </a:spcBef>
            </a:pPr>
            <a:endParaRPr lang="en-US" altLang="en-US" smtClean="0"/>
          </a:p>
        </p:txBody>
      </p:sp>
      <p:sp>
        <p:nvSpPr>
          <p:cNvPr id="5222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948148B7-62D9-4E26-8890-8E7723639F1A}" type="slidenum">
              <a:rPr lang="en-US" altLang="en-US" smtClean="0"/>
              <a:pPr fontAlgn="base">
                <a:spcBef>
                  <a:spcPct val="0"/>
                </a:spcBef>
                <a:spcAft>
                  <a:spcPct val="0"/>
                </a:spcAft>
                <a:defRPr/>
              </a:pPr>
              <a:t>14</a:t>
            </a:fld>
            <a:endParaRPr lang="en-US" alt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This bright red mite is easy to see up close against the green leaf tissue, especially because there can be millions of mites or more on a single coconut palm.  Both adult and juvenile mites are a vibrant red color.</a:t>
            </a:r>
          </a:p>
          <a:p>
            <a:pPr eaLnBrk="1" hangingPunct="1">
              <a:spcBef>
                <a:spcPct val="0"/>
              </a:spcBef>
            </a:pPr>
            <a:endParaRPr lang="en-US" altLang="en-US" smtClean="0"/>
          </a:p>
          <a:p>
            <a:pPr eaLnBrk="1" hangingPunct="1">
              <a:spcBef>
                <a:spcPct val="0"/>
              </a:spcBef>
            </a:pPr>
            <a:r>
              <a:rPr lang="en-US" altLang="en-US" smtClean="0"/>
              <a:t>The mite feeds through the plant’s stomata, which are small openings in the leaves that allow the plant to photosynthesize. This type of feeding is different from some other plant-feeding mites that feed on the cells on the leaf surface. The red palm mite’s stomatal feeding is thought to interfere with photosynthesis. The mite’s feeding causes severe yellowing of the leaves and reduced fruit production. Yellowed areas progress to brown, dead foliage as the mite continues to feed.</a:t>
            </a:r>
          </a:p>
          <a:p>
            <a:pPr eaLnBrk="1" hangingPunct="1">
              <a:spcBef>
                <a:spcPct val="0"/>
              </a:spcBef>
            </a:pPr>
            <a:endParaRPr lang="en-US" altLang="en-US" smtClean="0"/>
          </a:p>
          <a:p>
            <a:pPr eaLnBrk="1" hangingPunct="1">
              <a:spcBef>
                <a:spcPct val="0"/>
              </a:spcBef>
            </a:pPr>
            <a:r>
              <a:rPr lang="en-US" altLang="en-US" smtClean="0"/>
              <a:t>This type of damage can be mistaken for nutritional deficiencies, so it is important to look for the mites themselves. </a:t>
            </a:r>
          </a:p>
          <a:p>
            <a:pPr eaLnBrk="1" hangingPunct="1">
              <a:spcBef>
                <a:spcPct val="0"/>
              </a:spcBef>
            </a:pPr>
            <a:endParaRPr lang="en-US" altLang="en-US" smtClean="0"/>
          </a:p>
          <a:p>
            <a:pPr eaLnBrk="1" hangingPunct="1">
              <a:spcBef>
                <a:spcPct val="0"/>
              </a:spcBef>
            </a:pPr>
            <a:endParaRPr lang="en-US" altLang="en-US" smtClean="0"/>
          </a:p>
          <a:p>
            <a:pPr eaLnBrk="1" hangingPunct="1">
              <a:spcBef>
                <a:spcPct val="0"/>
              </a:spcBef>
            </a:pPr>
            <a:r>
              <a:rPr lang="en-US" altLang="en-US" smtClean="0"/>
              <a:t>Citations:</a:t>
            </a:r>
          </a:p>
          <a:p>
            <a:pPr eaLnBrk="1" hangingPunct="1">
              <a:spcBef>
                <a:spcPct val="0"/>
              </a:spcBef>
            </a:pPr>
            <a:endParaRPr lang="en-US" altLang="en-US" smtClean="0"/>
          </a:p>
          <a:p>
            <a:pPr eaLnBrk="1" hangingPunct="1">
              <a:spcBef>
                <a:spcPct val="0"/>
              </a:spcBef>
            </a:pPr>
            <a:r>
              <a:rPr lang="en-US" altLang="en-US" smtClean="0"/>
              <a:t>CAPS. 2013. </a:t>
            </a:r>
            <a:r>
              <a:rPr lang="en-US" altLang="en-US" i="1" smtClean="0"/>
              <a:t>Raoiella indica</a:t>
            </a:r>
            <a:r>
              <a:rPr lang="en-US" altLang="en-US" smtClean="0"/>
              <a:t>. Accessed 10 December 2013 from </a:t>
            </a:r>
            <a:r>
              <a:rPr lang="en-US" altLang="en-US" smtClean="0">
                <a:hlinkClick r:id="rId3"/>
              </a:rPr>
              <a:t>http://caps.ceris.purdue.edu/webfm_send/2232</a:t>
            </a:r>
            <a:r>
              <a:rPr lang="en-US" altLang="en-US" smtClean="0"/>
              <a:t>.</a:t>
            </a:r>
          </a:p>
          <a:p>
            <a:pPr eaLnBrk="1" hangingPunct="1">
              <a:spcBef>
                <a:spcPct val="0"/>
              </a:spcBef>
            </a:pPr>
            <a:endParaRPr lang="en-US" altLang="en-US" smtClean="0"/>
          </a:p>
          <a:p>
            <a:pPr eaLnBrk="1" hangingPunct="1">
              <a:spcBef>
                <a:spcPct val="0"/>
              </a:spcBef>
            </a:pPr>
            <a:r>
              <a:rPr lang="en-US" altLang="en-US" smtClean="0"/>
              <a:t>Hoy, M. A., J. Peña, and R. Nguyen. (2006). </a:t>
            </a:r>
            <a:r>
              <a:rPr lang="en-US" altLang="en-US" i="1" smtClean="0"/>
              <a:t>Red palm mite, </a:t>
            </a:r>
            <a:r>
              <a:rPr lang="en-US" altLang="en-US" smtClean="0"/>
              <a:t>Raoiella indica </a:t>
            </a:r>
            <a:r>
              <a:rPr lang="en-US" altLang="en-US" i="1" smtClean="0"/>
              <a:t>Hirst (Arachnida: Acari: Tenuipalpidae) </a:t>
            </a:r>
            <a:r>
              <a:rPr lang="en-US" altLang="en-US" smtClean="0"/>
              <a:t>(EENY397).  University of Florida Institute of Food and Agricultural Sciences. Retrieved September 4, 2013, from http://edis.ifas.ufl.edu/in711.</a:t>
            </a:r>
            <a:endParaRPr lang="en-US" altLang="en-US" i="1" smtClean="0"/>
          </a:p>
          <a:p>
            <a:pPr eaLnBrk="1" hangingPunct="1">
              <a:spcBef>
                <a:spcPct val="0"/>
              </a:spcBef>
            </a:pPr>
            <a:endParaRPr lang="en-US" altLang="en-US" smtClean="0"/>
          </a:p>
          <a:p>
            <a:pPr eaLnBrk="1" hangingPunct="1">
              <a:spcBef>
                <a:spcPct val="0"/>
              </a:spcBef>
            </a:pPr>
            <a:r>
              <a:rPr lang="en-US" altLang="en-US" smtClean="0"/>
              <a:t>Kane E. C., R. Ochoa, G. Mathurin, and E. F. Erbe. (2005). </a:t>
            </a:r>
            <a:r>
              <a:rPr lang="en-US" altLang="en-US" i="1" smtClean="0"/>
              <a:t>Raoiella indica</a:t>
            </a:r>
            <a:r>
              <a:rPr lang="en-US" altLang="en-US" smtClean="0"/>
              <a:t> Hirst (Acari: Tenuipalpidae): An island-hopping mite pest in the Caribbean. </a:t>
            </a:r>
            <a:r>
              <a:rPr lang="en-US" altLang="en-US" u="sng" smtClean="0">
                <a:hlinkClick r:id="rId4"/>
              </a:rPr>
              <a:t>http://www.sel.barc.usda.gov/acari/PDF/Raoiella%20indica-Kane%20et%20al.pdf</a:t>
            </a:r>
            <a:r>
              <a:rPr lang="en-US" altLang="en-US" smtClean="0"/>
              <a:t> (1 March 2013).</a:t>
            </a:r>
          </a:p>
          <a:p>
            <a:pPr eaLnBrk="1" hangingPunct="1">
              <a:spcBef>
                <a:spcPct val="0"/>
              </a:spcBef>
            </a:pPr>
            <a:endParaRPr lang="en-US" altLang="en-US" smtClean="0"/>
          </a:p>
          <a:p>
            <a:pPr eaLnBrk="1" hangingPunct="1">
              <a:spcBef>
                <a:spcPct val="0"/>
              </a:spcBef>
            </a:pPr>
            <a:r>
              <a:rPr lang="en-US" altLang="en-US" smtClean="0"/>
              <a:t>Vásquez, C., J. Morales-Sánchez, F. R. da Silva, and M. F. Sandoval. 2012. Biological studies and pest management of phytophagous mites in South America, pp. 353-376. </a:t>
            </a:r>
            <a:r>
              <a:rPr lang="en-US" altLang="en-US" i="1" smtClean="0"/>
              <a:t>In</a:t>
            </a:r>
            <a:r>
              <a:rPr lang="en-US" altLang="en-US" smtClean="0"/>
              <a:t> S. Soloneski (ed.), Integrated Pest Management and Pest Control – Current and Future Tactics. InTech, Rijeka, Croatia.</a:t>
            </a:r>
          </a:p>
          <a:p>
            <a:pPr eaLnBrk="1" hangingPunct="1">
              <a:spcBef>
                <a:spcPct val="0"/>
              </a:spcBef>
            </a:pPr>
            <a:endParaRPr lang="en-US" altLang="en-US" smtClean="0"/>
          </a:p>
          <a:p>
            <a:pPr eaLnBrk="1" hangingPunct="1">
              <a:spcBef>
                <a:spcPct val="0"/>
              </a:spcBef>
            </a:pPr>
            <a:endParaRPr lang="en-US" altLang="en-US" smtClean="0"/>
          </a:p>
        </p:txBody>
      </p:sp>
      <p:sp>
        <p:nvSpPr>
          <p:cNvPr id="5325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AD7498E0-8BBA-417A-98AC-4A6FB2066825}" type="slidenum">
              <a:rPr lang="en-US" altLang="en-US" smtClean="0"/>
              <a:pPr fontAlgn="base">
                <a:spcBef>
                  <a:spcPct val="0"/>
                </a:spcBef>
                <a:spcAft>
                  <a:spcPct val="0"/>
                </a:spcAft>
                <a:defRPr/>
              </a:pPr>
              <a:t>15</a:t>
            </a:fld>
            <a:endParaRPr lang="en-US" alt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lvl="1" eaLnBrk="1" hangingPunct="1">
              <a:spcBef>
                <a:spcPct val="0"/>
              </a:spcBef>
            </a:pPr>
            <a:r>
              <a:rPr lang="en-US" altLang="en-US" smtClean="0"/>
              <a:t>The Florida Department of Agriculture and Consumer Services, Division of Plant Industry reports that as of 2014 the red palm mite is known from Brevard, Broward, Charlotte, Collier, Glades, Hendry, Hillsborough, Indian River, Lee, Manatee, Martin, Miami-Dade, Monroe, Orange, Palm Beach, Pinellas, Sarasota, and St. Lucie Counties in Florida. </a:t>
            </a:r>
          </a:p>
          <a:p>
            <a:pPr marL="0" lvl="1" eaLnBrk="1" hangingPunct="1">
              <a:spcBef>
                <a:spcPct val="0"/>
              </a:spcBef>
            </a:pPr>
            <a:endParaRPr lang="en-US" altLang="en-US" smtClean="0"/>
          </a:p>
          <a:p>
            <a:pPr marL="0" lvl="1" eaLnBrk="1" hangingPunct="1">
              <a:spcBef>
                <a:spcPct val="0"/>
              </a:spcBef>
            </a:pPr>
            <a:r>
              <a:rPr lang="en-US" altLang="en-US" smtClean="0"/>
              <a:t>The red palm mite has been detected in Florida on over 30 palm species, banana, gingers and heliconias. Due to the heavy red palm mite infestations, the mites are being found on non-host plants though they cannot reproduce on any dicots and most non-palm monocots. </a:t>
            </a:r>
          </a:p>
          <a:p>
            <a:pPr eaLnBrk="1" hangingPunct="1">
              <a:spcBef>
                <a:spcPct val="0"/>
              </a:spcBef>
            </a:pPr>
            <a:endParaRPr lang="en-US" altLang="en-US" smtClean="0"/>
          </a:p>
        </p:txBody>
      </p:sp>
      <p:sp>
        <p:nvSpPr>
          <p:cNvPr id="5427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88393A08-FC42-4A5D-A9A8-6009B74FA309}" type="slidenum">
              <a:rPr lang="en-US" altLang="en-US" smtClean="0"/>
              <a:pPr fontAlgn="base">
                <a:spcBef>
                  <a:spcPct val="0"/>
                </a:spcBef>
                <a:spcAft>
                  <a:spcPct val="0"/>
                </a:spcAft>
                <a:defRPr/>
              </a:pPr>
              <a:t>16</a:t>
            </a:fld>
            <a:endParaRPr lang="en-US" alt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5530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9BEB75EE-4A71-4406-8D07-C443A3E62B26}" type="slidenum">
              <a:rPr lang="en-US" altLang="en-US" smtClean="0"/>
              <a:pPr fontAlgn="base">
                <a:spcBef>
                  <a:spcPct val="0"/>
                </a:spcBef>
                <a:spcAft>
                  <a:spcPct val="0"/>
                </a:spcAft>
                <a:defRPr/>
              </a:pPr>
              <a:t>20</a:t>
            </a:fld>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Most mites are very small arthropods that can usually only be seen with a microscope. </a:t>
            </a:r>
            <a:r>
              <a:rPr lang="en-US" altLang="en-US" sz="1600" smtClean="0">
                <a:solidFill>
                  <a:schemeClr val="accent2"/>
                </a:solidFill>
              </a:rPr>
              <a:t>Mites are arachnids like spiders and scorpions, and usually have eight legs. Larval mites have six legs and mites in the superfamily Eriophyoidea only have four legs. </a:t>
            </a:r>
            <a:r>
              <a:rPr lang="en-US" altLang="en-US" smtClean="0"/>
              <a:t>Mites are not insects though they are sometimes mistaken for insects.</a:t>
            </a:r>
          </a:p>
          <a:p>
            <a:pPr eaLnBrk="1" hangingPunct="1">
              <a:spcBef>
                <a:spcPct val="0"/>
              </a:spcBef>
            </a:pPr>
            <a:endParaRPr lang="en-US" altLang="en-US" smtClean="0"/>
          </a:p>
          <a:p>
            <a:pPr eaLnBrk="1" hangingPunct="1">
              <a:spcBef>
                <a:spcPct val="0"/>
              </a:spcBef>
            </a:pPr>
            <a:r>
              <a:rPr lang="en-US" altLang="en-US" smtClean="0"/>
              <a:t>Most mites live in the soil, but they also live on animals, plants, stored products such as grain, sugar, or pet food. Plant-dwelling mites aren’t necessarily plant pests. Many plant-dwelling mites are predators of plant pest mites, some may feed on plants but don’t cause noticeable damage, and others can be beneficial by feeding on leaf fungus.</a:t>
            </a:r>
          </a:p>
          <a:p>
            <a:pPr eaLnBrk="1" hangingPunct="1">
              <a:spcBef>
                <a:spcPct val="0"/>
              </a:spcBef>
            </a:pPr>
            <a:endParaRPr lang="en-US" altLang="en-US" smtClean="0"/>
          </a:p>
          <a:p>
            <a:pPr eaLnBrk="1" hangingPunct="1">
              <a:spcBef>
                <a:spcPct val="0"/>
              </a:spcBef>
            </a:pPr>
            <a:r>
              <a:rPr lang="en-US" altLang="en-US" smtClean="0"/>
              <a:t>Mites usually have very specialized habitats and are only found in the particular place in which they are adapted to live. For example, an animal pest mite will not live on a plant. Some mites, such as the two-spotted spider mite (</a:t>
            </a:r>
            <a:r>
              <a:rPr lang="en-US" altLang="en-US" i="1" smtClean="0"/>
              <a:t>Tetranychus urticae</a:t>
            </a:r>
            <a:r>
              <a:rPr lang="en-US" altLang="en-US" smtClean="0"/>
              <a:t>)</a:t>
            </a:r>
            <a:r>
              <a:rPr lang="en-US" altLang="en-US" i="1" smtClean="0"/>
              <a:t>,</a:t>
            </a:r>
            <a:r>
              <a:rPr lang="en-US" altLang="en-US" smtClean="0"/>
              <a:t> are able to live on many different types of plants whereas others, such as the blueberry bud mite (</a:t>
            </a:r>
            <a:r>
              <a:rPr lang="en-US" altLang="en-US" i="1" smtClean="0"/>
              <a:t>Acalitus vaccinii</a:t>
            </a:r>
            <a:r>
              <a:rPr lang="en-US" altLang="en-US" smtClean="0"/>
              <a:t>), can only live in a certain part of a particular plant.</a:t>
            </a:r>
          </a:p>
          <a:p>
            <a:pPr eaLnBrk="1" hangingPunct="1">
              <a:spcBef>
                <a:spcPct val="0"/>
              </a:spcBef>
            </a:pPr>
            <a:endParaRPr lang="en-US" altLang="en-US" smtClean="0"/>
          </a:p>
          <a:p>
            <a:pPr eaLnBrk="1" hangingPunct="1">
              <a:spcBef>
                <a:spcPct val="0"/>
              </a:spcBef>
            </a:pPr>
            <a:r>
              <a:rPr lang="en-US" altLang="en-US" smtClean="0"/>
              <a:t>Some plant-dwelling mites are beneficial because they eat plant feeding mites or help control fungus on leaves.  Some of these mites may be used as biocontrol agents. </a:t>
            </a:r>
          </a:p>
          <a:p>
            <a:pPr eaLnBrk="1" hangingPunct="1">
              <a:spcBef>
                <a:spcPct val="0"/>
              </a:spcBef>
            </a:pPr>
            <a:endParaRPr lang="en-US" altLang="en-US" smtClean="0"/>
          </a:p>
          <a:p>
            <a:pPr eaLnBrk="1" hangingPunct="1">
              <a:spcBef>
                <a:spcPct val="0"/>
              </a:spcBef>
            </a:pPr>
            <a:r>
              <a:rPr lang="en-US" altLang="en-US" smtClean="0"/>
              <a:t>Mites can be difficult to find on a plant due to their small size and tendency to hide in fairly inaccessible parts of the plant.  Correct identification can be difficult because many species look similar.   Field identification is difficult because most mites look the same to the naked eye or under a hand-lens.</a:t>
            </a:r>
          </a:p>
          <a:p>
            <a:pPr eaLnBrk="1" hangingPunct="1">
              <a:spcBef>
                <a:spcPct val="0"/>
              </a:spcBef>
            </a:pPr>
            <a:endParaRPr lang="en-US" altLang="en-US" smtClean="0"/>
          </a:p>
          <a:p>
            <a:pPr eaLnBrk="1" hangingPunct="1">
              <a:spcBef>
                <a:spcPct val="0"/>
              </a:spcBef>
            </a:pPr>
            <a:r>
              <a:rPr lang="en-US" altLang="en-US" smtClean="0"/>
              <a:t>Having some basic knowledge about mites and how they can affect plants is helpful.</a:t>
            </a:r>
          </a:p>
          <a:p>
            <a:pPr eaLnBrk="1" hangingPunct="1">
              <a:spcBef>
                <a:spcPct val="0"/>
              </a:spcBef>
            </a:pPr>
            <a:endParaRPr lang="en-US" altLang="en-US" smtClean="0"/>
          </a:p>
          <a:p>
            <a:pPr eaLnBrk="1" hangingPunct="1">
              <a:spcBef>
                <a:spcPct val="0"/>
              </a:spcBef>
            </a:pPr>
            <a:endParaRPr lang="en-US" altLang="en-US" smtClean="0"/>
          </a:p>
          <a:p>
            <a:pPr eaLnBrk="1" hangingPunct="1">
              <a:spcBef>
                <a:spcPct val="0"/>
              </a:spcBef>
            </a:pPr>
            <a:r>
              <a:rPr lang="en-US" altLang="en-US" smtClean="0"/>
              <a:t>Citations:</a:t>
            </a:r>
          </a:p>
          <a:p>
            <a:pPr eaLnBrk="1" hangingPunct="1">
              <a:spcBef>
                <a:spcPct val="0"/>
              </a:spcBef>
            </a:pPr>
            <a:endParaRPr lang="en-US" altLang="en-US" smtClean="0"/>
          </a:p>
          <a:p>
            <a:pPr eaLnBrk="1" hangingPunct="1">
              <a:spcBef>
                <a:spcPct val="0"/>
              </a:spcBef>
            </a:pPr>
            <a:r>
              <a:rPr lang="en-US" altLang="en-US" smtClean="0"/>
              <a:t>Boudreaux, H. B. 1963. Biological aspects of some phytophagous mites. Ann. Rev. Entomol. 8: 137-154.</a:t>
            </a:r>
          </a:p>
          <a:p>
            <a:pPr eaLnBrk="1" hangingPunct="1">
              <a:spcBef>
                <a:spcPct val="0"/>
              </a:spcBef>
            </a:pPr>
            <a:endParaRPr lang="en-US" altLang="en-US" smtClean="0"/>
          </a:p>
          <a:p>
            <a:pPr eaLnBrk="1" hangingPunct="1">
              <a:spcBef>
                <a:spcPct val="0"/>
              </a:spcBef>
            </a:pPr>
            <a:r>
              <a:rPr lang="en-US" altLang="en-US" smtClean="0"/>
              <a:t>Fitzgerald, J., N. Pepper, M. Easterbrook, T. Pope, and M. Solomon. 2007. Interactions among phytophagous mites, and introduced and naturally occurring predatory mites, on strawberry in the UK. Exp. Appl. Acarol. 43: 33-47.</a:t>
            </a:r>
          </a:p>
          <a:p>
            <a:pPr eaLnBrk="1" hangingPunct="1">
              <a:spcBef>
                <a:spcPct val="0"/>
              </a:spcBef>
            </a:pPr>
            <a:endParaRPr lang="en-US" altLang="en-US" smtClean="0"/>
          </a:p>
          <a:p>
            <a:pPr eaLnBrk="1" hangingPunct="1">
              <a:spcBef>
                <a:spcPct val="0"/>
              </a:spcBef>
            </a:pPr>
            <a:r>
              <a:rPr lang="en-US" altLang="en-US" smtClean="0"/>
              <a:t>Krants, G. W. and E. E. Lindquist. 1979. Evolution of phytophagous mites (Acari). Ann. Rev. Entomol. 24: 121-158.</a:t>
            </a:r>
          </a:p>
          <a:p>
            <a:pPr eaLnBrk="1" hangingPunct="1">
              <a:spcBef>
                <a:spcPct val="0"/>
              </a:spcBef>
            </a:pPr>
            <a:endParaRPr lang="en-US" altLang="en-US" smtClean="0"/>
          </a:p>
          <a:p>
            <a:pPr eaLnBrk="1" hangingPunct="1">
              <a:spcBef>
                <a:spcPct val="0"/>
              </a:spcBef>
            </a:pPr>
            <a:r>
              <a:rPr lang="en-US" altLang="en-US" smtClean="0"/>
              <a:t>Romero, G. Q., and W. W. Benson. 2005. Biotic interactions of mites, plants and leaf domatia. Current Opinions in Plant Biology 8: 436-440.</a:t>
            </a:r>
          </a:p>
          <a:p>
            <a:pPr eaLnBrk="1" hangingPunct="1">
              <a:spcBef>
                <a:spcPct val="0"/>
              </a:spcBef>
            </a:pPr>
            <a:endParaRPr lang="en-US" altLang="en-US" smtClean="0"/>
          </a:p>
          <a:p>
            <a:pPr eaLnBrk="1" hangingPunct="1">
              <a:spcBef>
                <a:spcPct val="0"/>
              </a:spcBef>
            </a:pPr>
            <a:r>
              <a:rPr lang="en-US" altLang="en-US" smtClean="0"/>
              <a:t>Saito, K. 2010. What are mites?, pp. 1-3. </a:t>
            </a:r>
            <a:r>
              <a:rPr lang="en-US" altLang="en-US" i="1" smtClean="0"/>
              <a:t>In</a:t>
            </a:r>
            <a:r>
              <a:rPr lang="en-US" altLang="en-US" smtClean="0"/>
              <a:t> Y. Saito (ed.), Plant Mites and Sociality: Diversity and Evolution. Springer, New York, NY.</a:t>
            </a:r>
          </a:p>
          <a:p>
            <a:pPr eaLnBrk="1" hangingPunct="1">
              <a:spcBef>
                <a:spcPct val="0"/>
              </a:spcBef>
            </a:pPr>
            <a:endParaRPr lang="en-US" altLang="en-US" smtClean="0"/>
          </a:p>
          <a:p>
            <a:pPr eaLnBrk="1" hangingPunct="1">
              <a:spcBef>
                <a:spcPct val="0"/>
              </a:spcBef>
            </a:pPr>
            <a:r>
              <a:rPr lang="en-US" altLang="en-US" smtClean="0"/>
              <a:t>Saito, K. 2010. Plant mites, pp. 5-38. </a:t>
            </a:r>
            <a:r>
              <a:rPr lang="en-US" altLang="en-US" i="1" smtClean="0"/>
              <a:t>In</a:t>
            </a:r>
            <a:r>
              <a:rPr lang="en-US" altLang="en-US" smtClean="0"/>
              <a:t> Y. Saito (ed.), Plant Mites and Sociality: Diversity and Evolution. Springer, New York, NY.</a:t>
            </a:r>
          </a:p>
          <a:p>
            <a:pPr eaLnBrk="1" hangingPunct="1">
              <a:spcBef>
                <a:spcPct val="0"/>
              </a:spcBef>
            </a:pPr>
            <a:endParaRPr lang="en-US" altLang="en-US" smtClean="0"/>
          </a:p>
          <a:p>
            <a:pPr eaLnBrk="1" hangingPunct="1">
              <a:spcBef>
                <a:spcPct val="0"/>
              </a:spcBef>
            </a:pPr>
            <a:r>
              <a:rPr lang="en-US" altLang="en-US" smtClean="0"/>
              <a:t>Vásquez, C., J. Morales-Sánchez, F. R. da Silva, and M. F. Sandoval. 2012. Biological studies and pest management of phytophagous mites in South America, pp. 353-376. </a:t>
            </a:r>
            <a:r>
              <a:rPr lang="en-US" altLang="en-US" i="1" smtClean="0"/>
              <a:t>In</a:t>
            </a:r>
            <a:r>
              <a:rPr lang="en-US" altLang="en-US" smtClean="0"/>
              <a:t> S. Soloneski (ed.), Integrated Pest Management and Pest Control – Current and Future Tactics. InTech, Rijeka, Croatia.</a:t>
            </a:r>
          </a:p>
          <a:p>
            <a:pPr eaLnBrk="1" hangingPunct="1">
              <a:spcBef>
                <a:spcPct val="0"/>
              </a:spcBef>
            </a:pPr>
            <a:endParaRPr lang="en-US" altLang="en-US" smtClean="0"/>
          </a:p>
        </p:txBody>
      </p:sp>
      <p:sp>
        <p:nvSpPr>
          <p:cNvPr id="3994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7446D634-4DB5-444A-B6AC-F3F7F766D9A8}" type="slidenum">
              <a:rPr lang="en-US" altLang="en-US" smtClean="0"/>
              <a:pPr fontAlgn="base">
                <a:spcBef>
                  <a:spcPct val="0"/>
                </a:spcBef>
                <a:spcAft>
                  <a:spcPct val="0"/>
                </a:spcAft>
                <a:defRPr/>
              </a:pPr>
              <a:t>2</a:t>
            </a:fld>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This scanning electron micrograph (SEM) is of a flat mite, </a:t>
            </a:r>
            <a:r>
              <a:rPr lang="en-US" altLang="en-US" i="1" smtClean="0"/>
              <a:t>Tenuipalpus pacificus. </a:t>
            </a:r>
            <a:r>
              <a:rPr lang="en-US" altLang="en-US" smtClean="0"/>
              <a:t>This species is a pest of orchids in Florida and worldwide. </a:t>
            </a:r>
          </a:p>
          <a:p>
            <a:pPr eaLnBrk="1" hangingPunct="1">
              <a:spcBef>
                <a:spcPct val="0"/>
              </a:spcBef>
            </a:pPr>
            <a:endParaRPr lang="en-US" altLang="en-US" smtClean="0"/>
          </a:p>
          <a:p>
            <a:pPr eaLnBrk="1" hangingPunct="1">
              <a:spcBef>
                <a:spcPct val="0"/>
              </a:spcBef>
            </a:pPr>
            <a:r>
              <a:rPr lang="en-US" altLang="en-US" smtClean="0"/>
              <a:t>This image helps illustrate the basic anatomy of most mites. Mites have two body regions: gnathosoma (“head”) and idiosoma (“body”). The gnathosoma or “head” includes specialized feeding mouthparts which includes pedipalps and chelicerae. Chelicerae are used to pierce the plant. Plant-feeding mites cannot “chew” and partially digest their food before ingesting it. The idiosoma or “body” ranges in shape from roundish (most plant mites) to wormlike. Most mites have four pairs of legs (eight in total) attached to the ventral side of the idiosoma, but some groups have two or three pairs of legs. The idiosoma and legs of mites have some various types of setae (“hair”).</a:t>
            </a:r>
          </a:p>
          <a:p>
            <a:pPr eaLnBrk="1" hangingPunct="1">
              <a:spcBef>
                <a:spcPct val="0"/>
              </a:spcBef>
            </a:pPr>
            <a:endParaRPr lang="en-US" altLang="en-US" smtClean="0"/>
          </a:p>
          <a:p>
            <a:pPr eaLnBrk="1" hangingPunct="1">
              <a:spcBef>
                <a:spcPct val="0"/>
              </a:spcBef>
            </a:pPr>
            <a:r>
              <a:rPr lang="en-US" altLang="en-US" smtClean="0"/>
              <a:t>Mites in the superfamily Eriophyoidea have four legs, rather than eight, and their body is described as cigar-shaped or wormlike.  Eriophyoid mites are smaller than most other mites, and tend to live in hidden places on a plant. Later in the presentation we will mention citrus rust mites and grape erineum mites, both of which are eriophyoid mites.</a:t>
            </a:r>
          </a:p>
          <a:p>
            <a:pPr eaLnBrk="1" hangingPunct="1">
              <a:spcBef>
                <a:spcPct val="0"/>
              </a:spcBef>
            </a:pPr>
            <a:endParaRPr lang="en-US" altLang="en-US" smtClean="0"/>
          </a:p>
          <a:p>
            <a:pPr eaLnBrk="1" hangingPunct="1">
              <a:spcBef>
                <a:spcPct val="0"/>
              </a:spcBef>
            </a:pPr>
            <a:endParaRPr lang="en-US" altLang="en-US" smtClean="0"/>
          </a:p>
          <a:p>
            <a:pPr eaLnBrk="1" hangingPunct="1">
              <a:spcBef>
                <a:spcPct val="0"/>
              </a:spcBef>
            </a:pPr>
            <a:r>
              <a:rPr lang="en-US" altLang="en-US" smtClean="0"/>
              <a:t>Citations:</a:t>
            </a:r>
          </a:p>
          <a:p>
            <a:pPr eaLnBrk="1" hangingPunct="1">
              <a:spcBef>
                <a:spcPct val="0"/>
              </a:spcBef>
            </a:pPr>
            <a:endParaRPr lang="en-US" altLang="en-US" smtClean="0"/>
          </a:p>
          <a:p>
            <a:pPr eaLnBrk="1" hangingPunct="1">
              <a:spcBef>
                <a:spcPct val="0"/>
              </a:spcBef>
            </a:pPr>
            <a:r>
              <a:rPr lang="en-US" altLang="en-US" smtClean="0"/>
              <a:t>Vásquez, C., J. Morales-Sánchez, F. R. da Silva, and M. F. Sandoval. 2012. Biological studies and pest management of phytophagous mites in South America, pp. 353-376. </a:t>
            </a:r>
            <a:r>
              <a:rPr lang="en-US" altLang="en-US" i="1" smtClean="0"/>
              <a:t>In</a:t>
            </a:r>
            <a:r>
              <a:rPr lang="en-US" altLang="en-US" smtClean="0"/>
              <a:t> S. Soloneski (ed.), Integrated Pest Management and Pest Control – Current and Future Tactics. InTech, Rijeka, Croatia.</a:t>
            </a:r>
          </a:p>
          <a:p>
            <a:pPr eaLnBrk="1" hangingPunct="1">
              <a:spcBef>
                <a:spcPct val="0"/>
              </a:spcBef>
            </a:pPr>
            <a:endParaRPr lang="en-US" altLang="en-US" smtClean="0"/>
          </a:p>
        </p:txBody>
      </p:sp>
      <p:sp>
        <p:nvSpPr>
          <p:cNvPr id="4096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EB745A61-71AC-4E16-A082-B1167EAD2AC8}" type="slidenum">
              <a:rPr lang="en-US" altLang="en-US" smtClean="0"/>
              <a:pPr fontAlgn="base">
                <a:spcBef>
                  <a:spcPct val="0"/>
                </a:spcBef>
                <a:spcAft>
                  <a:spcPct val="0"/>
                </a:spcAft>
                <a:defRPr/>
              </a:pPr>
              <a:t>3</a:t>
            </a:fld>
            <a:endParaRPr lang="en-US"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Plant-feeding mites can cause injury in several ways. They may injure the plant’s leaf or fruit surface by piercing the plant cells with their chelicerae and sucking out the contents. Many small holes remain on the leaf or fruit surface through which the plant may lose water after the mite has finished feeding.  Leaves may become shriveled and die, and fruit may develop unsightly lesions. </a:t>
            </a:r>
          </a:p>
          <a:p>
            <a:pPr eaLnBrk="1" hangingPunct="1">
              <a:spcBef>
                <a:spcPct val="0"/>
              </a:spcBef>
            </a:pPr>
            <a:endParaRPr lang="en-US" altLang="en-US" smtClean="0"/>
          </a:p>
          <a:p>
            <a:pPr eaLnBrk="1" hangingPunct="1">
              <a:spcBef>
                <a:spcPct val="0"/>
              </a:spcBef>
            </a:pPr>
            <a:r>
              <a:rPr lang="en-US" altLang="en-US" smtClean="0"/>
              <a:t>In addition, some plant-feeding mites can transmit plant pathogens, though this is uncommon. This means that although the mite’s feeding activity may not cause any noticeable plant injury, the disease that develops after the mite has transmitted the plant pathogen does. </a:t>
            </a:r>
          </a:p>
          <a:p>
            <a:pPr eaLnBrk="1" hangingPunct="1">
              <a:spcBef>
                <a:spcPct val="0"/>
              </a:spcBef>
            </a:pPr>
            <a:endParaRPr lang="en-US" altLang="en-US" i="1" smtClean="0"/>
          </a:p>
          <a:p>
            <a:pPr eaLnBrk="1" hangingPunct="1">
              <a:spcBef>
                <a:spcPct val="0"/>
              </a:spcBef>
            </a:pPr>
            <a:r>
              <a:rPr lang="en-US" altLang="en-US" i="1" smtClean="0"/>
              <a:t>Citrus leprosis virus</a:t>
            </a:r>
            <a:r>
              <a:rPr lang="en-US" altLang="en-US" smtClean="0"/>
              <a:t> is an example of a plant pathogen that is spread to citrus by mites in the genus </a:t>
            </a:r>
            <a:r>
              <a:rPr lang="en-US" altLang="en-US" i="1" smtClean="0"/>
              <a:t>Brevipalpus</a:t>
            </a:r>
            <a:r>
              <a:rPr lang="en-US" altLang="en-US" smtClean="0"/>
              <a:t>. The feeding activity does not appear to cause injury to the citrus plants at low population levels. Symptoms of citrus leprosis disease develop at the mite feeding site if the mite transmitted the virus.</a:t>
            </a:r>
            <a:endParaRPr lang="en-US" altLang="en-US" i="1" smtClean="0"/>
          </a:p>
          <a:p>
            <a:pPr eaLnBrk="1" hangingPunct="1">
              <a:spcBef>
                <a:spcPct val="0"/>
              </a:spcBef>
            </a:pPr>
            <a:endParaRPr lang="en-US" altLang="en-US" smtClean="0"/>
          </a:p>
          <a:p>
            <a:pPr eaLnBrk="1" hangingPunct="1">
              <a:spcBef>
                <a:spcPct val="0"/>
              </a:spcBef>
            </a:pPr>
            <a:r>
              <a:rPr lang="en-US" altLang="en-US" smtClean="0"/>
              <a:t>Plants may produce galls or other malformed plant parts in response to mite feeding. The mite may shelter within these malformed plant parts to feed and reproduce. </a:t>
            </a:r>
          </a:p>
          <a:p>
            <a:pPr eaLnBrk="1" hangingPunct="1">
              <a:spcBef>
                <a:spcPct val="0"/>
              </a:spcBef>
            </a:pPr>
            <a:endParaRPr lang="en-US" altLang="en-US" smtClean="0"/>
          </a:p>
          <a:p>
            <a:pPr eaLnBrk="1" hangingPunct="1">
              <a:spcBef>
                <a:spcPct val="0"/>
              </a:spcBef>
            </a:pPr>
            <a:endParaRPr lang="en-US" altLang="en-US" smtClean="0"/>
          </a:p>
          <a:p>
            <a:pPr eaLnBrk="1" hangingPunct="1">
              <a:spcBef>
                <a:spcPct val="0"/>
              </a:spcBef>
            </a:pPr>
            <a:r>
              <a:rPr lang="en-US" altLang="en-US" smtClean="0"/>
              <a:t>Citations:</a:t>
            </a:r>
          </a:p>
          <a:p>
            <a:pPr eaLnBrk="1" hangingPunct="1">
              <a:spcBef>
                <a:spcPct val="0"/>
              </a:spcBef>
            </a:pPr>
            <a:endParaRPr lang="en-US" altLang="en-US" smtClean="0"/>
          </a:p>
          <a:p>
            <a:pPr eaLnBrk="1" hangingPunct="1">
              <a:spcBef>
                <a:spcPct val="0"/>
              </a:spcBef>
            </a:pPr>
            <a:r>
              <a:rPr lang="en-US" altLang="en-US" smtClean="0"/>
              <a:t>Romero, G. Q., and W. W. Benson. 2005. Biotic interactions of mites, plants and leaf domatia. Current Opinions in Plant Biology 8: 436-440.</a:t>
            </a:r>
          </a:p>
          <a:p>
            <a:pPr eaLnBrk="1" hangingPunct="1">
              <a:spcBef>
                <a:spcPct val="0"/>
              </a:spcBef>
            </a:pPr>
            <a:endParaRPr lang="en-US" altLang="en-US" smtClean="0"/>
          </a:p>
          <a:p>
            <a:pPr eaLnBrk="1" hangingPunct="1">
              <a:spcBef>
                <a:spcPct val="0"/>
              </a:spcBef>
            </a:pPr>
            <a:r>
              <a:rPr lang="en-US" altLang="en-US" smtClean="0"/>
              <a:t>Vásquez, C., J. Morales-Sánchez, F. R. da Silva, and M. F. Sandoval. 2012. Biological studies and pest management of phytophagous mites in South America, pp. 353-376. </a:t>
            </a:r>
            <a:r>
              <a:rPr lang="en-US" altLang="en-US" i="1" smtClean="0"/>
              <a:t>In</a:t>
            </a:r>
            <a:r>
              <a:rPr lang="en-US" altLang="en-US" smtClean="0"/>
              <a:t> S. Soloneski (ed.), Integrated Pest Management and Pest Control – Current and Future Tactics. InTech, Rijeka, Croatia.</a:t>
            </a:r>
          </a:p>
          <a:p>
            <a:pPr eaLnBrk="1" hangingPunct="1">
              <a:spcBef>
                <a:spcPct val="0"/>
              </a:spcBef>
            </a:pPr>
            <a:endParaRPr lang="en-US" altLang="en-US" smtClean="0"/>
          </a:p>
        </p:txBody>
      </p:sp>
      <p:sp>
        <p:nvSpPr>
          <p:cNvPr id="4198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887F9379-1864-4711-8F71-6BB5DE624889}" type="slidenum">
              <a:rPr lang="en-US" altLang="en-US" smtClean="0"/>
              <a:pPr fontAlgn="base">
                <a:spcBef>
                  <a:spcPct val="0"/>
                </a:spcBef>
                <a:spcAft>
                  <a:spcPct val="0"/>
                </a:spcAft>
                <a:defRPr/>
              </a:pPr>
              <a:t>4</a:t>
            </a:fld>
            <a:endParaRPr lang="en-US"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Some mites such as the two-spotted spider mite (</a:t>
            </a:r>
            <a:r>
              <a:rPr lang="en-US" altLang="en-US" i="1" smtClean="0"/>
              <a:t>Tetranychus urticae</a:t>
            </a:r>
            <a:r>
              <a:rPr lang="en-US" altLang="en-US" smtClean="0"/>
              <a:t>) suck cell contents (“plant sap”) from the leaf. This causes a stippled appearance on the leaf where the mite has drained the cell contents in a particular area. </a:t>
            </a:r>
          </a:p>
          <a:p>
            <a:pPr eaLnBrk="1" hangingPunct="1">
              <a:spcBef>
                <a:spcPct val="0"/>
              </a:spcBef>
            </a:pPr>
            <a:endParaRPr lang="en-US" altLang="en-US" smtClean="0"/>
          </a:p>
          <a:p>
            <a:pPr eaLnBrk="1" hangingPunct="1">
              <a:spcBef>
                <a:spcPct val="0"/>
              </a:spcBef>
            </a:pPr>
            <a:r>
              <a:rPr lang="en-US" altLang="en-US" smtClean="0"/>
              <a:t>Affected leaves may become shriveled, dry, and fall from the plant as water and nutrients are lost to mite feeding. This can cause the whole plant to decline if the infestation is severe.</a:t>
            </a:r>
          </a:p>
          <a:p>
            <a:pPr eaLnBrk="1" hangingPunct="1">
              <a:spcBef>
                <a:spcPct val="0"/>
              </a:spcBef>
            </a:pPr>
            <a:endParaRPr lang="en-US" altLang="en-US" smtClean="0"/>
          </a:p>
          <a:p>
            <a:pPr eaLnBrk="1" hangingPunct="1">
              <a:spcBef>
                <a:spcPct val="0"/>
              </a:spcBef>
            </a:pPr>
            <a:r>
              <a:rPr lang="en-US" altLang="en-US" smtClean="0"/>
              <a:t>Fruit rind is another potential feeding site for mites. For example, the citrus rust mite (Eriophyidae) (</a:t>
            </a:r>
            <a:r>
              <a:rPr lang="en-US" altLang="en-US" i="1" smtClean="0"/>
              <a:t>Phyllocoptruta oleivora</a:t>
            </a:r>
            <a:r>
              <a:rPr lang="en-US" altLang="en-US" smtClean="0"/>
              <a:t>) feeds on the citrus fruit rind and leaves which develop a bronzed appearance in response.</a:t>
            </a:r>
          </a:p>
          <a:p>
            <a:pPr eaLnBrk="1" hangingPunct="1">
              <a:spcBef>
                <a:spcPct val="0"/>
              </a:spcBef>
            </a:pPr>
            <a:endParaRPr lang="en-US" altLang="en-US" smtClean="0"/>
          </a:p>
          <a:p>
            <a:pPr eaLnBrk="1" hangingPunct="1">
              <a:spcBef>
                <a:spcPct val="0"/>
              </a:spcBef>
            </a:pPr>
            <a:endParaRPr lang="en-US" altLang="en-US" smtClean="0"/>
          </a:p>
          <a:p>
            <a:pPr eaLnBrk="1" hangingPunct="1">
              <a:spcBef>
                <a:spcPct val="0"/>
              </a:spcBef>
            </a:pPr>
            <a:r>
              <a:rPr lang="en-US" altLang="en-US" smtClean="0"/>
              <a:t>Citations:</a:t>
            </a:r>
          </a:p>
          <a:p>
            <a:pPr eaLnBrk="1" hangingPunct="1">
              <a:spcBef>
                <a:spcPct val="0"/>
              </a:spcBef>
            </a:pPr>
            <a:endParaRPr lang="en-US" altLang="en-US" smtClean="0"/>
          </a:p>
          <a:p>
            <a:pPr eaLnBrk="1" hangingPunct="1">
              <a:spcBef>
                <a:spcPct val="0"/>
              </a:spcBef>
            </a:pPr>
            <a:r>
              <a:rPr lang="en-US" altLang="en-US" smtClean="0"/>
              <a:t>Rogers, M. E., P. A. Stansly, C. C. Childers, C. W. McCoy, and H. N. Nigg. (1999). </a:t>
            </a:r>
            <a:r>
              <a:rPr lang="en-US" altLang="en-US" i="1" smtClean="0"/>
              <a:t>2012 Florida citrus pest management guide: Rust mites, spider mites, and other phytophagous mites</a:t>
            </a:r>
            <a:r>
              <a:rPr lang="en-US" altLang="en-US" smtClean="0"/>
              <a:t> </a:t>
            </a:r>
            <a:r>
              <a:rPr lang="en-US" altLang="en-US" b="1" smtClean="0"/>
              <a:t>(</a:t>
            </a:r>
            <a:r>
              <a:rPr lang="en-US" altLang="en-US" smtClean="0"/>
              <a:t>ENY603</a:t>
            </a:r>
            <a:r>
              <a:rPr lang="en-US" altLang="en-US" b="1" smtClean="0"/>
              <a:t>)</a:t>
            </a:r>
            <a:r>
              <a:rPr lang="en-US" altLang="en-US" smtClean="0"/>
              <a:t>.  University of Florida Institute of Food and Agricultural Sciences. Retrieved September 4, 2013, from http://edis.ifas.ufl.edu/cg002.</a:t>
            </a:r>
            <a:endParaRPr lang="en-US" altLang="en-US" i="1" smtClean="0"/>
          </a:p>
          <a:p>
            <a:pPr eaLnBrk="1" hangingPunct="1">
              <a:spcBef>
                <a:spcPct val="0"/>
              </a:spcBef>
            </a:pPr>
            <a:endParaRPr lang="en-US" altLang="en-US" smtClean="0"/>
          </a:p>
        </p:txBody>
      </p:sp>
      <p:sp>
        <p:nvSpPr>
          <p:cNvPr id="4301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BEC2B049-C938-4200-897C-ACDBD282E28F}" type="slidenum">
              <a:rPr lang="en-US" altLang="en-US" smtClean="0"/>
              <a:pPr fontAlgn="base">
                <a:spcBef>
                  <a:spcPct val="0"/>
                </a:spcBef>
                <a:spcAft>
                  <a:spcPct val="0"/>
                </a:spcAft>
                <a:defRPr/>
              </a:pPr>
              <a:t>5</a:t>
            </a:fld>
            <a:endParaRPr lang="en-US"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The false spider mite (Tenuipalpidae) </a:t>
            </a:r>
            <a:r>
              <a:rPr lang="en-US" altLang="en-US" i="1" smtClean="0"/>
              <a:t>Brevipalpus phoenicis</a:t>
            </a:r>
            <a:r>
              <a:rPr lang="en-US" altLang="en-US" smtClean="0"/>
              <a:t> doesn’t cause obvious feeding damage at low population levels, but it can transmit </a:t>
            </a:r>
            <a:r>
              <a:rPr lang="en-US" altLang="en-US" i="1" smtClean="0"/>
              <a:t>Citrus leprosis virus </a:t>
            </a:r>
            <a:r>
              <a:rPr lang="en-US" altLang="en-US" smtClean="0"/>
              <a:t> to the plant it’s feeding on, which causes citrus leprosis disease. The mite can only transmit </a:t>
            </a:r>
            <a:r>
              <a:rPr lang="en-US" altLang="en-US" i="1" smtClean="0"/>
              <a:t>Citrus leprosis virus </a:t>
            </a:r>
            <a:r>
              <a:rPr lang="en-US" altLang="en-US" smtClean="0"/>
              <a:t>if it has fed on other plant tissue with the virus. </a:t>
            </a:r>
            <a:r>
              <a:rPr lang="en-US" altLang="en-US" i="1" smtClean="0"/>
              <a:t>Brevipalpus phoenicis</a:t>
            </a:r>
            <a:r>
              <a:rPr lang="en-US" altLang="en-US" smtClean="0"/>
              <a:t> and other </a:t>
            </a:r>
            <a:r>
              <a:rPr lang="en-US" altLang="en-US" i="1" smtClean="0"/>
              <a:t>Brevipalpus</a:t>
            </a:r>
            <a:r>
              <a:rPr lang="en-US" altLang="en-US" smtClean="0"/>
              <a:t> species are known to transmit plant viruses to more than 37 ornamental plant species in 18 families in addition to the </a:t>
            </a:r>
            <a:r>
              <a:rPr lang="en-US" altLang="en-US" i="1" smtClean="0"/>
              <a:t>Citrus leprosis virus</a:t>
            </a:r>
            <a:r>
              <a:rPr lang="en-US" altLang="en-US" smtClean="0"/>
              <a:t>.</a:t>
            </a:r>
          </a:p>
          <a:p>
            <a:pPr eaLnBrk="1" hangingPunct="1">
              <a:spcBef>
                <a:spcPct val="0"/>
              </a:spcBef>
            </a:pPr>
            <a:endParaRPr lang="en-US" altLang="en-US" smtClean="0"/>
          </a:p>
          <a:p>
            <a:pPr eaLnBrk="1" hangingPunct="1">
              <a:spcBef>
                <a:spcPct val="0"/>
              </a:spcBef>
            </a:pPr>
            <a:endParaRPr lang="en-US" altLang="en-US" smtClean="0"/>
          </a:p>
          <a:p>
            <a:pPr eaLnBrk="1" hangingPunct="1">
              <a:spcBef>
                <a:spcPct val="0"/>
              </a:spcBef>
            </a:pPr>
            <a:r>
              <a:rPr lang="en-US" altLang="en-US" smtClean="0"/>
              <a:t>Citations:</a:t>
            </a:r>
          </a:p>
          <a:p>
            <a:pPr eaLnBrk="1" hangingPunct="1">
              <a:spcBef>
                <a:spcPct val="0"/>
              </a:spcBef>
            </a:pPr>
            <a:endParaRPr lang="en-US" altLang="en-US" smtClean="0"/>
          </a:p>
          <a:p>
            <a:pPr eaLnBrk="1" hangingPunct="1">
              <a:spcBef>
                <a:spcPct val="0"/>
              </a:spcBef>
            </a:pPr>
            <a:r>
              <a:rPr lang="en-US" altLang="en-US" smtClean="0"/>
              <a:t>Rogers, M. E., P. A. Stansly, C. C. Childers, C. W. McCoy, and H. N. Nigg. (1999). </a:t>
            </a:r>
            <a:r>
              <a:rPr lang="en-US" altLang="en-US" i="1" smtClean="0"/>
              <a:t>2012 Florida citrus pest management guide: Rust mites, spider mites, and other phytophagous mites</a:t>
            </a:r>
            <a:r>
              <a:rPr lang="en-US" altLang="en-US" smtClean="0"/>
              <a:t> (ENY603).  University of Florida Institute of Food and Agricultural Sciences. Retrieved September 4, 2013, from http://edis.ifas.ufl.edu/cg002.</a:t>
            </a:r>
            <a:endParaRPr lang="en-US" altLang="en-US" i="1" smtClean="0"/>
          </a:p>
          <a:p>
            <a:pPr eaLnBrk="1" hangingPunct="1">
              <a:spcBef>
                <a:spcPct val="0"/>
              </a:spcBef>
            </a:pPr>
            <a:endParaRPr lang="en-US" altLang="en-US" smtClean="0"/>
          </a:p>
          <a:p>
            <a:pPr eaLnBrk="1" hangingPunct="1">
              <a:spcBef>
                <a:spcPct val="0"/>
              </a:spcBef>
            </a:pPr>
            <a:endParaRPr lang="en-US" altLang="en-US" smtClean="0"/>
          </a:p>
        </p:txBody>
      </p:sp>
      <p:sp>
        <p:nvSpPr>
          <p:cNvPr id="4403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6036971D-C9E0-453E-BA63-71EBD91613BD}" type="slidenum">
              <a:rPr lang="en-US" altLang="en-US" smtClean="0"/>
              <a:pPr fontAlgn="base">
                <a:spcBef>
                  <a:spcPct val="0"/>
                </a:spcBef>
                <a:spcAft>
                  <a:spcPct val="0"/>
                </a:spcAft>
                <a:defRPr/>
              </a:pPr>
              <a:t>6</a:t>
            </a:fld>
            <a:endParaRPr lang="en-US"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This grape leaf has developed little galls called erinea in response to feeding by grape erineum mites (Eriophyidae) (</a:t>
            </a:r>
            <a:r>
              <a:rPr lang="en-US" altLang="en-US" i="1" smtClean="0"/>
              <a:t>Colomerus vitis</a:t>
            </a:r>
            <a:r>
              <a:rPr lang="en-US" altLang="en-US" smtClean="0"/>
              <a:t>)</a:t>
            </a:r>
            <a:r>
              <a:rPr lang="en-US" altLang="en-US" i="1" smtClean="0"/>
              <a:t>.</a:t>
            </a:r>
            <a:r>
              <a:rPr lang="en-US" altLang="en-US" smtClean="0"/>
              <a:t> These tiny mites shelter within the pockets created by the erinea galls to feed and reproduce. Erinea are one example of the ways mite feeding can cause plants to develop malformed plant parts.</a:t>
            </a:r>
          </a:p>
          <a:p>
            <a:pPr eaLnBrk="1" hangingPunct="1">
              <a:spcBef>
                <a:spcPct val="0"/>
              </a:spcBef>
            </a:pPr>
            <a:endParaRPr lang="en-US" altLang="en-US" smtClean="0"/>
          </a:p>
          <a:p>
            <a:pPr eaLnBrk="1" hangingPunct="1">
              <a:spcBef>
                <a:spcPct val="0"/>
              </a:spcBef>
            </a:pPr>
            <a:r>
              <a:rPr lang="en-US" altLang="en-US" smtClean="0"/>
              <a:t>As mentioned previously, the grape erineum mite is an eriophyid mite that has only four legs and the body is tiny and "worm like".  Eriophyid mites are very specialized and occur on specific parts of specific plants and cause distinctive damage</a:t>
            </a:r>
            <a:r>
              <a:rPr lang="en-US" altLang="en-US" b="1" i="1" smtClean="0"/>
              <a:t>. </a:t>
            </a:r>
          </a:p>
          <a:p>
            <a:pPr eaLnBrk="1" hangingPunct="1">
              <a:spcBef>
                <a:spcPct val="0"/>
              </a:spcBef>
            </a:pPr>
            <a:endParaRPr lang="en-US" altLang="en-US" smtClean="0"/>
          </a:p>
          <a:p>
            <a:pPr eaLnBrk="1" hangingPunct="1">
              <a:spcBef>
                <a:spcPct val="0"/>
              </a:spcBef>
            </a:pPr>
            <a:r>
              <a:rPr lang="en-US" altLang="en-US" smtClean="0"/>
              <a:t>Citations:</a:t>
            </a:r>
          </a:p>
          <a:p>
            <a:pPr eaLnBrk="1" hangingPunct="1">
              <a:spcBef>
                <a:spcPct val="0"/>
              </a:spcBef>
            </a:pPr>
            <a:endParaRPr lang="en-US" altLang="en-US" smtClean="0"/>
          </a:p>
          <a:p>
            <a:pPr eaLnBrk="1" hangingPunct="1">
              <a:spcBef>
                <a:spcPct val="0"/>
              </a:spcBef>
            </a:pPr>
            <a:r>
              <a:rPr lang="en-US" altLang="en-US" smtClean="0"/>
              <a:t>University of California Statewide Integrated Pest Management Program. Grape erineum mite-</a:t>
            </a:r>
            <a:r>
              <a:rPr lang="en-US" altLang="en-US" i="1" smtClean="0"/>
              <a:t>Colomerus vitis</a:t>
            </a:r>
            <a:r>
              <a:rPr lang="en-US" altLang="en-US" smtClean="0"/>
              <a:t>. Accessed March 14, 2013 from http://www.ipm.ucdavis.edu/PMG/GARDEN/FRUIT/PESTS/grerineummte.html.</a:t>
            </a:r>
          </a:p>
        </p:txBody>
      </p:sp>
      <p:sp>
        <p:nvSpPr>
          <p:cNvPr id="4506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EA5BA513-9CB2-4949-AD4C-CCDBADE41EEF}" type="slidenum">
              <a:rPr lang="en-US" altLang="en-US" smtClean="0"/>
              <a:pPr fontAlgn="base">
                <a:spcBef>
                  <a:spcPct val="0"/>
                </a:spcBef>
                <a:spcAft>
                  <a:spcPct val="0"/>
                </a:spcAft>
                <a:defRPr/>
              </a:pPr>
              <a:t>7</a:t>
            </a:fld>
            <a:endParaRPr lang="en-US"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Most mite species develop according to the following generalized life cycle:</a:t>
            </a:r>
          </a:p>
          <a:p>
            <a:pPr eaLnBrk="1" hangingPunct="1">
              <a:spcBef>
                <a:spcPct val="0"/>
              </a:spcBef>
            </a:pPr>
            <a:endParaRPr lang="en-US" altLang="en-US" smtClean="0"/>
          </a:p>
          <a:p>
            <a:pPr eaLnBrk="1" hangingPunct="1">
              <a:spcBef>
                <a:spcPct val="0"/>
              </a:spcBef>
            </a:pPr>
            <a:r>
              <a:rPr lang="en-US" altLang="en-US" smtClean="0"/>
              <a:t>The six-legged larva hatches from the egg and then molts into two or three eight-legged nymph stages before reaching the adult stage.</a:t>
            </a:r>
          </a:p>
          <a:p>
            <a:pPr eaLnBrk="1" hangingPunct="1">
              <a:spcBef>
                <a:spcPct val="0"/>
              </a:spcBef>
            </a:pPr>
            <a:endParaRPr lang="en-US" altLang="en-US" smtClean="0"/>
          </a:p>
          <a:p>
            <a:pPr eaLnBrk="1" hangingPunct="1">
              <a:spcBef>
                <a:spcPct val="0"/>
              </a:spcBef>
            </a:pPr>
            <a:r>
              <a:rPr lang="en-US" altLang="en-US" smtClean="0"/>
              <a:t>Depending on the temperature and availability of food, this cycle usually takes from 8 to 14 days for many plant pests. </a:t>
            </a:r>
          </a:p>
          <a:p>
            <a:pPr eaLnBrk="1" hangingPunct="1">
              <a:spcBef>
                <a:spcPct val="0"/>
              </a:spcBef>
            </a:pPr>
            <a:endParaRPr lang="en-US" altLang="en-US" smtClean="0"/>
          </a:p>
          <a:p>
            <a:pPr eaLnBrk="1" hangingPunct="1">
              <a:spcBef>
                <a:spcPct val="0"/>
              </a:spcBef>
            </a:pPr>
            <a:r>
              <a:rPr lang="en-US" altLang="en-US" smtClean="0"/>
              <a:t>The mated adult female lays eggs which develop into males and females, with a female-biased sex ratio.  Eggs from unmated females develop into males and the unmated female then mates with the males when they mature so she can produce female eggs. This biology makes many plant-feeding mites potential invasive pests.</a:t>
            </a:r>
          </a:p>
          <a:p>
            <a:pPr eaLnBrk="1" hangingPunct="1">
              <a:spcBef>
                <a:spcPct val="0"/>
              </a:spcBef>
            </a:pPr>
            <a:endParaRPr lang="en-US" altLang="en-US" smtClean="0"/>
          </a:p>
          <a:p>
            <a:pPr eaLnBrk="1" hangingPunct="1">
              <a:spcBef>
                <a:spcPct val="0"/>
              </a:spcBef>
            </a:pPr>
            <a:r>
              <a:rPr lang="en-US" altLang="en-US" smtClean="0"/>
              <a:t>Adult males are commonly smaller than females and usually necessary to make a species identification.</a:t>
            </a:r>
          </a:p>
          <a:p>
            <a:pPr eaLnBrk="1" hangingPunct="1">
              <a:spcBef>
                <a:spcPct val="0"/>
              </a:spcBef>
            </a:pPr>
            <a:endParaRPr lang="en-US" altLang="en-US" smtClean="0"/>
          </a:p>
          <a:p>
            <a:pPr eaLnBrk="1" hangingPunct="1">
              <a:spcBef>
                <a:spcPct val="0"/>
              </a:spcBef>
            </a:pPr>
            <a:endParaRPr lang="en-US" altLang="en-US" smtClean="0"/>
          </a:p>
          <a:p>
            <a:pPr eaLnBrk="1" hangingPunct="1">
              <a:spcBef>
                <a:spcPct val="0"/>
              </a:spcBef>
            </a:pPr>
            <a:r>
              <a:rPr lang="en-US" altLang="en-US" smtClean="0"/>
              <a:t>Citations:</a:t>
            </a:r>
          </a:p>
          <a:p>
            <a:pPr eaLnBrk="1" hangingPunct="1">
              <a:spcBef>
                <a:spcPct val="0"/>
              </a:spcBef>
            </a:pPr>
            <a:endParaRPr lang="en-US" altLang="en-US" smtClean="0"/>
          </a:p>
          <a:p>
            <a:pPr eaLnBrk="1" hangingPunct="1">
              <a:spcBef>
                <a:spcPct val="0"/>
              </a:spcBef>
            </a:pPr>
            <a:r>
              <a:rPr lang="en-US" altLang="en-US" smtClean="0"/>
              <a:t>Saito, K. 2010. Plant mites, pp. 5-38. </a:t>
            </a:r>
            <a:r>
              <a:rPr lang="en-US" altLang="en-US" i="1" smtClean="0"/>
              <a:t>In</a:t>
            </a:r>
            <a:r>
              <a:rPr lang="en-US" altLang="en-US" smtClean="0"/>
              <a:t> Y. Saito (ed.), Plant Mites and Sociality: Diversity and Evolution. Springer, New York, NY.</a:t>
            </a:r>
          </a:p>
          <a:p>
            <a:pPr eaLnBrk="1" hangingPunct="1">
              <a:spcBef>
                <a:spcPct val="0"/>
              </a:spcBef>
            </a:pPr>
            <a:endParaRPr lang="en-US" altLang="en-US" smtClean="0"/>
          </a:p>
        </p:txBody>
      </p:sp>
      <p:sp>
        <p:nvSpPr>
          <p:cNvPr id="4608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DCD4876E-B926-4F1A-9F40-8258B1639849}" type="slidenum">
              <a:rPr lang="en-US" altLang="en-US" smtClean="0"/>
              <a:pPr fontAlgn="base">
                <a:spcBef>
                  <a:spcPct val="0"/>
                </a:spcBef>
                <a:spcAft>
                  <a:spcPct val="0"/>
                </a:spcAft>
                <a:defRPr/>
              </a:pPr>
              <a:t>8</a:t>
            </a:fld>
            <a:endParaRPr lang="en-US"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There are many mite pests in the U.S., some of them native, some were introduced.  In addition, there are mite pests in the world that have not reached the U.S.</a:t>
            </a:r>
          </a:p>
          <a:p>
            <a:pPr eaLnBrk="1" hangingPunct="1">
              <a:spcBef>
                <a:spcPct val="0"/>
              </a:spcBef>
            </a:pPr>
            <a:r>
              <a:rPr lang="en-US" altLang="en-US" smtClean="0"/>
              <a:t> </a:t>
            </a:r>
          </a:p>
          <a:p>
            <a:pPr eaLnBrk="1" hangingPunct="1">
              <a:spcBef>
                <a:spcPct val="0"/>
              </a:spcBef>
            </a:pPr>
            <a:r>
              <a:rPr lang="en-US" altLang="en-US" smtClean="0"/>
              <a:t>The citrus Hindu mite (</a:t>
            </a:r>
            <a:r>
              <a:rPr lang="en-US" altLang="en-US" i="1" smtClean="0"/>
              <a:t>Schizotetranychus hindustanicus</a:t>
            </a:r>
            <a:r>
              <a:rPr lang="en-US" altLang="en-US" smtClean="0"/>
              <a:t>)</a:t>
            </a:r>
            <a:r>
              <a:rPr lang="en-US" altLang="en-US" i="1" smtClean="0"/>
              <a:t>,</a:t>
            </a:r>
            <a:r>
              <a:rPr lang="en-US" altLang="en-US" smtClean="0"/>
              <a:t> citrus brown mite (</a:t>
            </a:r>
            <a:r>
              <a:rPr lang="en-US" altLang="en-US" i="1" smtClean="0"/>
              <a:t>Eutetranychus orientalis</a:t>
            </a:r>
            <a:r>
              <a:rPr lang="en-US" altLang="en-US" smtClean="0"/>
              <a:t>), and red palm mite (</a:t>
            </a:r>
            <a:r>
              <a:rPr lang="en-US" altLang="en-US" i="1" smtClean="0"/>
              <a:t>Raoiella indica</a:t>
            </a:r>
            <a:r>
              <a:rPr lang="en-US" altLang="en-US" smtClean="0"/>
              <a:t>) are considered invasive species to the U.S.   The Cooperative Agricultural Pest Survey (CAPS) Program for Florida has included these mites on their watch list due to the probability of them coming into Florida through commercial plant trade with countries in the Caribbean. Nursery growers who import plants from the Caribbean as part of their business are asked to pay particularly close attention to their imported plants for these mites.   </a:t>
            </a:r>
          </a:p>
          <a:p>
            <a:pPr eaLnBrk="1" hangingPunct="1">
              <a:spcBef>
                <a:spcPct val="0"/>
              </a:spcBef>
            </a:pPr>
            <a:r>
              <a:rPr lang="en-US" altLang="en-US" smtClean="0"/>
              <a:t> </a:t>
            </a:r>
          </a:p>
          <a:p>
            <a:pPr eaLnBrk="1" hangingPunct="1">
              <a:spcBef>
                <a:spcPct val="0"/>
              </a:spcBef>
            </a:pPr>
            <a:r>
              <a:rPr lang="en-US" altLang="en-US" smtClean="0"/>
              <a:t>The best way to keep invasive mite pests from becoming established in the U.S. is to find and eradicate them before they become established. You can help with prevention and eradication of invasive mite pests by becoming familiar with mite pests that are considered at risk of introduction or establishment in the U.S.</a:t>
            </a:r>
          </a:p>
          <a:p>
            <a:pPr eaLnBrk="1" hangingPunct="1">
              <a:spcBef>
                <a:spcPct val="0"/>
              </a:spcBef>
            </a:pPr>
            <a:r>
              <a:rPr lang="en-US" altLang="en-US" smtClean="0"/>
              <a:t> </a:t>
            </a:r>
          </a:p>
          <a:p>
            <a:pPr eaLnBrk="1" hangingPunct="1">
              <a:spcBef>
                <a:spcPct val="0"/>
              </a:spcBef>
            </a:pPr>
            <a:r>
              <a:rPr lang="en-US" altLang="en-US" smtClean="0"/>
              <a:t>The citrus Hindu mite and citrus brown mite are not known to occur in the U.S. at this time. The red palm mite is currently found only in South Florida but there is concern that this mite will spread to other areas. We will discuss each mite in more detail in the upcoming slides.</a:t>
            </a:r>
          </a:p>
          <a:p>
            <a:pPr eaLnBrk="1" hangingPunct="1">
              <a:spcBef>
                <a:spcPct val="0"/>
              </a:spcBef>
            </a:pPr>
            <a:endParaRPr lang="en-US" altLang="en-US" smtClean="0"/>
          </a:p>
        </p:txBody>
      </p:sp>
      <p:sp>
        <p:nvSpPr>
          <p:cNvPr id="4710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6593C9B8-BC85-4434-B9BE-37F39E3A8360}" type="slidenum">
              <a:rPr lang="en-US" altLang="en-US" smtClean="0"/>
              <a:pPr fontAlgn="base">
                <a:spcBef>
                  <a:spcPct val="0"/>
                </a:spcBef>
                <a:spcAft>
                  <a:spcPct val="0"/>
                </a:spcAft>
                <a:defRPr/>
              </a:pPr>
              <a:t>9</a:t>
            </a:fld>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2" descr="powerpoint_background.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275903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3FAD8533-A7DC-4AE6-BA8C-213C788CB9A5}" type="datetimeFigureOut">
              <a:rPr lang="en-US"/>
              <a:pPr>
                <a:defRPr/>
              </a:pPr>
              <a:t>4/5/2015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1485A814-E2CC-432B-B7CF-31F872804EED}" type="slidenum">
              <a:rPr lang="en-US"/>
              <a:pPr>
                <a:defRPr/>
              </a:pPr>
              <a:t>‹#›</a:t>
            </a:fld>
            <a:endParaRPr lang="en-US"/>
          </a:p>
        </p:txBody>
      </p:sp>
    </p:spTree>
    <p:extLst>
      <p:ext uri="{BB962C8B-B14F-4D97-AF65-F5344CB8AC3E}">
        <p14:creationId xmlns:p14="http://schemas.microsoft.com/office/powerpoint/2010/main" val="21178879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4487A465-C0B8-4A6F-8B17-43E7FCBBE4C0}" type="datetimeFigureOut">
              <a:rPr lang="en-US"/>
              <a:pPr>
                <a:defRPr/>
              </a:pPr>
              <a:t>4/5/2015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13F4903F-E9F5-4B51-A3D0-E1DAF604161C}" type="slidenum">
              <a:rPr lang="en-US"/>
              <a:pPr>
                <a:defRPr/>
              </a:pPr>
              <a:t>‹#›</a:t>
            </a:fld>
            <a:endParaRPr lang="en-US"/>
          </a:p>
        </p:txBody>
      </p:sp>
    </p:spTree>
    <p:extLst>
      <p:ext uri="{BB962C8B-B14F-4D97-AF65-F5344CB8AC3E}">
        <p14:creationId xmlns:p14="http://schemas.microsoft.com/office/powerpoint/2010/main" val="41735544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374CEC62-C43D-4090-A859-9FF15D51296B}" type="datetimeFigureOut">
              <a:rPr lang="en-US"/>
              <a:pPr>
                <a:defRPr/>
              </a:pPr>
              <a:t>4/5/2015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D4E09DF8-05C8-42A1-81C1-12C25B3AA43C}" type="slidenum">
              <a:rPr lang="en-US"/>
              <a:pPr>
                <a:defRPr/>
              </a:pPr>
              <a:t>‹#›</a:t>
            </a:fld>
            <a:endParaRPr lang="en-US"/>
          </a:p>
        </p:txBody>
      </p:sp>
    </p:spTree>
    <p:extLst>
      <p:ext uri="{BB962C8B-B14F-4D97-AF65-F5344CB8AC3E}">
        <p14:creationId xmlns:p14="http://schemas.microsoft.com/office/powerpoint/2010/main" val="34443551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1F9BCAA1-4565-425E-A4D9-731F19785745}" type="datetimeFigureOut">
              <a:rPr lang="en-US"/>
              <a:pPr>
                <a:defRPr/>
              </a:pPr>
              <a:t>4/5/2015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769B7CCB-ACCC-4690-889E-76865DE92301}" type="slidenum">
              <a:rPr lang="en-US"/>
              <a:pPr>
                <a:defRPr/>
              </a:pPr>
              <a:t>‹#›</a:t>
            </a:fld>
            <a:endParaRPr lang="en-US"/>
          </a:p>
        </p:txBody>
      </p:sp>
    </p:spTree>
    <p:extLst>
      <p:ext uri="{BB962C8B-B14F-4D97-AF65-F5344CB8AC3E}">
        <p14:creationId xmlns:p14="http://schemas.microsoft.com/office/powerpoint/2010/main" val="2414887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FA509F0A-7FE4-4033-87E0-21AD4C99B257}" type="datetimeFigureOut">
              <a:rPr lang="en-US"/>
              <a:pPr>
                <a:defRPr/>
              </a:pPr>
              <a:t>4/5/2015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9BD78877-79DA-4B14-BB9D-815516F13FAB}" type="slidenum">
              <a:rPr lang="en-US"/>
              <a:pPr>
                <a:defRPr/>
              </a:pPr>
              <a:t>‹#›</a:t>
            </a:fld>
            <a:endParaRPr lang="en-US"/>
          </a:p>
        </p:txBody>
      </p:sp>
    </p:spTree>
    <p:extLst>
      <p:ext uri="{BB962C8B-B14F-4D97-AF65-F5344CB8AC3E}">
        <p14:creationId xmlns:p14="http://schemas.microsoft.com/office/powerpoint/2010/main" val="4816663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4E3607B6-93C0-488C-A0B5-A01CA3BD9A93}" type="datetimeFigureOut">
              <a:rPr lang="en-US"/>
              <a:pPr>
                <a:defRPr/>
              </a:pPr>
              <a:t>4/5/2015</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5BBC1401-8AAE-40E4-A0EF-2032C0EC8B9C}" type="slidenum">
              <a:rPr lang="en-US"/>
              <a:pPr>
                <a:defRPr/>
              </a:pPr>
              <a:t>‹#›</a:t>
            </a:fld>
            <a:endParaRPr lang="en-US"/>
          </a:p>
        </p:txBody>
      </p:sp>
    </p:spTree>
    <p:extLst>
      <p:ext uri="{BB962C8B-B14F-4D97-AF65-F5344CB8AC3E}">
        <p14:creationId xmlns:p14="http://schemas.microsoft.com/office/powerpoint/2010/main" val="12510764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7FCE485C-E36D-4ED1-AD91-DEA23405104E}" type="datetimeFigureOut">
              <a:rPr lang="en-US"/>
              <a:pPr>
                <a:defRPr/>
              </a:pPr>
              <a:t>4/5/2015</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42428F3E-C717-45C3-90D0-BE60AE868E05}" type="slidenum">
              <a:rPr lang="en-US"/>
              <a:pPr>
                <a:defRPr/>
              </a:pPr>
              <a:t>‹#›</a:t>
            </a:fld>
            <a:endParaRPr lang="en-US"/>
          </a:p>
        </p:txBody>
      </p:sp>
    </p:spTree>
    <p:extLst>
      <p:ext uri="{BB962C8B-B14F-4D97-AF65-F5344CB8AC3E}">
        <p14:creationId xmlns:p14="http://schemas.microsoft.com/office/powerpoint/2010/main" val="31249923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736D5E54-32F7-4143-B50A-988B45ABA71B}" type="datetimeFigureOut">
              <a:rPr lang="en-US"/>
              <a:pPr>
                <a:defRPr/>
              </a:pPr>
              <a:t>4/5/2015</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24FF7A10-0B72-4954-9344-7BA545CF74CA}" type="slidenum">
              <a:rPr lang="en-US"/>
              <a:pPr>
                <a:defRPr/>
              </a:pPr>
              <a:t>‹#›</a:t>
            </a:fld>
            <a:endParaRPr lang="en-US"/>
          </a:p>
        </p:txBody>
      </p:sp>
    </p:spTree>
    <p:extLst>
      <p:ext uri="{BB962C8B-B14F-4D97-AF65-F5344CB8AC3E}">
        <p14:creationId xmlns:p14="http://schemas.microsoft.com/office/powerpoint/2010/main" val="16264997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D8072458-2B1C-452A-8626-FC4E9B73A790}" type="datetimeFigureOut">
              <a:rPr lang="en-US"/>
              <a:pPr>
                <a:defRPr/>
              </a:pPr>
              <a:t>4/5/2015</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28F0A0E3-A245-43AE-A4F0-8F123A83FCCB}" type="slidenum">
              <a:rPr lang="en-US"/>
              <a:pPr>
                <a:defRPr/>
              </a:pPr>
              <a:t>‹#›</a:t>
            </a:fld>
            <a:endParaRPr lang="en-US"/>
          </a:p>
        </p:txBody>
      </p:sp>
    </p:spTree>
    <p:extLst>
      <p:ext uri="{BB962C8B-B14F-4D97-AF65-F5344CB8AC3E}">
        <p14:creationId xmlns:p14="http://schemas.microsoft.com/office/powerpoint/2010/main" val="7847523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8187E7E8-43C9-42FE-9C22-2CDF5905D564}" type="datetimeFigureOut">
              <a:rPr lang="en-US"/>
              <a:pPr>
                <a:defRPr/>
              </a:pPr>
              <a:t>4/5/2015</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D20C4265-7879-4B4F-8D9E-50C06B5C3FCF}" type="slidenum">
              <a:rPr lang="en-US"/>
              <a:pPr>
                <a:defRPr/>
              </a:pPr>
              <a:t>‹#›</a:t>
            </a:fld>
            <a:endParaRPr lang="en-US"/>
          </a:p>
        </p:txBody>
      </p:sp>
    </p:spTree>
    <p:extLst>
      <p:ext uri="{BB962C8B-B14F-4D97-AF65-F5344CB8AC3E}">
        <p14:creationId xmlns:p14="http://schemas.microsoft.com/office/powerpoint/2010/main" val="28058851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3E8F91A2-20EE-4DEC-BE17-63DEBB6717BE}" type="datetimeFigureOut">
              <a:rPr lang="en-US"/>
              <a:pPr>
                <a:defRPr/>
              </a:pPr>
              <a:t>4/5/2015</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08C2277B-94B6-466B-86B3-8DB175FCBD46}" type="slidenum">
              <a:rPr lang="en-US"/>
              <a:pPr>
                <a:defRPr/>
              </a:pPr>
              <a:t>‹#›</a:t>
            </a:fld>
            <a:endParaRPr lang="en-US"/>
          </a:p>
        </p:txBody>
      </p:sp>
    </p:spTree>
    <p:extLst>
      <p:ext uri="{BB962C8B-B14F-4D97-AF65-F5344CB8AC3E}">
        <p14:creationId xmlns:p14="http://schemas.microsoft.com/office/powerpoint/2010/main" val="37908163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6" descr="powerpoint_background.jpg"/>
          <p:cNvPicPr>
            <a:picLocks noChangeAspect="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8.emf"/></Relationships>
</file>

<file path=ppt/slides/_rels/slide1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20.tif"/></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ctrTitle"/>
          </p:nvPr>
        </p:nvSpPr>
        <p:spPr bwMode="auto">
          <a:xfrm>
            <a:off x="0" y="123825"/>
            <a:ext cx="9144000" cy="11715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mtClean="0"/>
              <a:t>Plant-feeding mite pests</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19400" y="990600"/>
            <a:ext cx="3429000" cy="4572000"/>
          </a:xfrm>
          <a:prstGeom prst="roundRect">
            <a:avLst>
              <a:gd name="adj" fmla="val 8594"/>
            </a:avLst>
          </a:prstGeom>
          <a:solidFill>
            <a:srgbClr val="FFFFFF">
              <a:shade val="85000"/>
            </a:srgbClr>
          </a:solidFill>
          <a:ln w="38100">
            <a:solidFill>
              <a:schemeClr val="tx1"/>
            </a:solidFill>
          </a:ln>
          <a:effectLst/>
        </p:spPr>
      </p:pic>
      <p:sp>
        <p:nvSpPr>
          <p:cNvPr id="14340" name="TextBox 7"/>
          <p:cNvSpPr txBox="1">
            <a:spLocks noChangeArrowheads="1"/>
          </p:cNvSpPr>
          <p:nvPr/>
        </p:nvSpPr>
        <p:spPr bwMode="auto">
          <a:xfrm>
            <a:off x="0" y="5791200"/>
            <a:ext cx="32289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altLang="en-US" sz="900"/>
              <a:t>Photo credit:</a:t>
            </a:r>
          </a:p>
          <a:p>
            <a:pPr eaLnBrk="1" hangingPunct="1"/>
            <a:r>
              <a:rPr lang="en-US" altLang="en-US" sz="900"/>
              <a:t>Gary R. Bauchan, USDA-ARS Electron &amp; Confocal Microscopy Unit</a:t>
            </a:r>
          </a:p>
        </p:txBody>
      </p:sp>
      <p:sp>
        <p:nvSpPr>
          <p:cNvPr id="14341" name="TextBox 2"/>
          <p:cNvSpPr txBox="1">
            <a:spLocks noChangeArrowheads="1"/>
          </p:cNvSpPr>
          <p:nvPr/>
        </p:nvSpPr>
        <p:spPr bwMode="auto">
          <a:xfrm>
            <a:off x="2422525" y="5618163"/>
            <a:ext cx="42227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altLang="en-US"/>
              <a:t>SEM of adult red palm mite, </a:t>
            </a:r>
            <a:r>
              <a:rPr lang="en-US" altLang="en-US" i="1"/>
              <a:t>Raoiella indica</a:t>
            </a:r>
            <a:endParaRPr lang="en-US" alt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Content Placeholder 2"/>
          <p:cNvSpPr>
            <a:spLocks noGrp="1"/>
          </p:cNvSpPr>
          <p:nvPr>
            <p:ph idx="1"/>
          </p:nvPr>
        </p:nvSpPr>
        <p:spPr bwMode="auto">
          <a:xfrm>
            <a:off x="304800" y="1447800"/>
            <a:ext cx="8337550" cy="14033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2800" smtClean="0"/>
              <a:t>Originally from India, has been reported in Venezuela and Brazil</a:t>
            </a:r>
          </a:p>
          <a:p>
            <a:pPr eaLnBrk="1" hangingPunct="1"/>
            <a:endParaRPr lang="en-US" altLang="en-US" sz="1100" smtClean="0"/>
          </a:p>
        </p:txBody>
      </p:sp>
      <p:sp>
        <p:nvSpPr>
          <p:cNvPr id="6" name="Title 1"/>
          <p:cNvSpPr>
            <a:spLocks noGrp="1"/>
          </p:cNvSpPr>
          <p:nvPr>
            <p:ph type="title"/>
          </p:nvPr>
        </p:nvSpPr>
        <p:spPr>
          <a:xfrm>
            <a:off x="0" y="11113"/>
            <a:ext cx="9085263" cy="1085850"/>
          </a:xfrm>
        </p:spPr>
        <p:txBody>
          <a:bodyPr>
            <a:normAutofit fontScale="90000"/>
          </a:bodyPr>
          <a:lstStyle/>
          <a:p>
            <a:pPr eaLnBrk="1" fontAlgn="auto" hangingPunct="1">
              <a:spcAft>
                <a:spcPts val="0"/>
              </a:spcAft>
              <a:defRPr/>
            </a:pPr>
            <a:r>
              <a:rPr lang="en-US" dirty="0" smtClean="0"/>
              <a:t>Citrus Hindu mite </a:t>
            </a:r>
            <a:br>
              <a:rPr lang="en-US" dirty="0" smtClean="0"/>
            </a:br>
            <a:r>
              <a:rPr lang="en-US" sz="3100" i="1" dirty="0" err="1" smtClean="0"/>
              <a:t>Schizotetranychus</a:t>
            </a:r>
            <a:r>
              <a:rPr lang="en-US" sz="3100" i="1" dirty="0" smtClean="0"/>
              <a:t> </a:t>
            </a:r>
            <a:r>
              <a:rPr lang="en-US" sz="3100" i="1" dirty="0" err="1" smtClean="0"/>
              <a:t>hindustanicus</a:t>
            </a:r>
            <a:endParaRPr lang="en-US" sz="3100" dirty="0"/>
          </a:p>
        </p:txBody>
      </p:sp>
      <p:sp>
        <p:nvSpPr>
          <p:cNvPr id="23556" name="Content Placeholder 2"/>
          <p:cNvSpPr txBox="1">
            <a:spLocks/>
          </p:cNvSpPr>
          <p:nvPr/>
        </p:nvSpPr>
        <p:spPr bwMode="auto">
          <a:xfrm>
            <a:off x="327025" y="2422525"/>
            <a:ext cx="3960813" cy="336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spcBef>
                <a:spcPct val="20000"/>
              </a:spcBef>
              <a:buFont typeface="Arial" charset="0"/>
              <a:buChar char="•"/>
            </a:pPr>
            <a:r>
              <a:rPr lang="en-US" altLang="en-US" sz="2800"/>
              <a:t>Hosts include citrus, sorghum, coconut and neem </a:t>
            </a:r>
          </a:p>
          <a:p>
            <a:pPr eaLnBrk="1" hangingPunct="1">
              <a:spcBef>
                <a:spcPct val="20000"/>
              </a:spcBef>
              <a:buFont typeface="Arial" charset="0"/>
              <a:buChar char="•"/>
            </a:pPr>
            <a:r>
              <a:rPr lang="en-US" altLang="en-US" sz="2800"/>
              <a:t>Research on control methods, means of dispersal, and the full host range is ongoing</a:t>
            </a:r>
          </a:p>
          <a:p>
            <a:pPr eaLnBrk="1" hangingPunct="1">
              <a:spcBef>
                <a:spcPct val="20000"/>
              </a:spcBef>
              <a:buFont typeface="Arial" charset="0"/>
              <a:buChar char="•"/>
            </a:pPr>
            <a:endParaRPr lang="en-US" altLang="en-US" sz="2800"/>
          </a:p>
          <a:p>
            <a:pPr eaLnBrk="1" hangingPunct="1">
              <a:spcBef>
                <a:spcPct val="20000"/>
              </a:spcBef>
              <a:buFont typeface="Arial" charset="0"/>
              <a:buChar char="•"/>
            </a:pPr>
            <a:endParaRPr lang="en-US" altLang="en-US" sz="280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8564" y="2430853"/>
            <a:ext cx="4417747" cy="3048000"/>
          </a:xfrm>
          <a:prstGeom prst="roundRect">
            <a:avLst>
              <a:gd name="adj" fmla="val 16667"/>
            </a:avLst>
          </a:prstGeom>
          <a:ln w="38100">
            <a:solidFill>
              <a:schemeClr val="tx1"/>
            </a:solidFill>
            <a:miter lim="800000"/>
            <a:headEnd/>
            <a:tailEnd/>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Lst>
        </p:spPr>
      </p:pic>
      <p:sp>
        <p:nvSpPr>
          <p:cNvPr id="23558" name="TextBox 10"/>
          <p:cNvSpPr txBox="1">
            <a:spLocks noChangeArrowheads="1"/>
          </p:cNvSpPr>
          <p:nvPr/>
        </p:nvSpPr>
        <p:spPr bwMode="auto">
          <a:xfrm>
            <a:off x="4648200" y="2546350"/>
            <a:ext cx="14033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altLang="en-US"/>
              <a:t>Female adult</a:t>
            </a:r>
          </a:p>
        </p:txBody>
      </p:sp>
      <p:sp>
        <p:nvSpPr>
          <p:cNvPr id="23559" name="TextBox 11"/>
          <p:cNvSpPr txBox="1">
            <a:spLocks noChangeArrowheads="1"/>
          </p:cNvSpPr>
          <p:nvPr/>
        </p:nvSpPr>
        <p:spPr bwMode="auto">
          <a:xfrm>
            <a:off x="6985000" y="4800600"/>
            <a:ext cx="11985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altLang="en-US"/>
              <a:t>Male adult</a:t>
            </a:r>
          </a:p>
        </p:txBody>
      </p:sp>
      <p:sp>
        <p:nvSpPr>
          <p:cNvPr id="23560" name="TextBox 12"/>
          <p:cNvSpPr txBox="1">
            <a:spLocks noChangeArrowheads="1"/>
          </p:cNvSpPr>
          <p:nvPr/>
        </p:nvSpPr>
        <p:spPr bwMode="auto">
          <a:xfrm>
            <a:off x="311150" y="5802313"/>
            <a:ext cx="6692900"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altLang="en-US" sz="900"/>
              <a:t>Photo credit: Barbara Nienstaedt, </a:t>
            </a:r>
            <a:r>
              <a:rPr lang="es-ES" altLang="en-US" sz="900"/>
              <a:t>Instituto de Zoología Agrícola de la Facultad de Agronomía de la Universidad Central de Venezuela, 2007</a:t>
            </a:r>
            <a:r>
              <a:rPr lang="en-US" altLang="en-US" sz="900"/>
              <a:t>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113"/>
            <a:ext cx="9085263" cy="1085850"/>
          </a:xfrm>
        </p:spPr>
        <p:txBody>
          <a:bodyPr>
            <a:normAutofit fontScale="90000"/>
          </a:bodyPr>
          <a:lstStyle/>
          <a:p>
            <a:pPr eaLnBrk="1" fontAlgn="auto" hangingPunct="1">
              <a:spcAft>
                <a:spcPts val="0"/>
              </a:spcAft>
              <a:defRPr/>
            </a:pPr>
            <a:r>
              <a:rPr lang="en-US" dirty="0" smtClean="0"/>
              <a:t>Citrus Hindu mite </a:t>
            </a:r>
            <a:br>
              <a:rPr lang="en-US" dirty="0" smtClean="0"/>
            </a:br>
            <a:r>
              <a:rPr lang="en-US" sz="3100" i="1" dirty="0" err="1" smtClean="0"/>
              <a:t>Schizotetranychus</a:t>
            </a:r>
            <a:r>
              <a:rPr lang="en-US" sz="3100" i="1" dirty="0" smtClean="0"/>
              <a:t> </a:t>
            </a:r>
            <a:r>
              <a:rPr lang="en-US" sz="3100" i="1" dirty="0" err="1" smtClean="0"/>
              <a:t>hindustanicus</a:t>
            </a:r>
            <a:endParaRPr lang="en-US" sz="3100" dirty="0"/>
          </a:p>
        </p:txBody>
      </p:sp>
      <p:pic>
        <p:nvPicPr>
          <p:cNvPr id="5" name="Picture 4"/>
          <p:cNvPicPr>
            <a:picLocks noChangeAspect="1"/>
          </p:cNvPicPr>
          <p:nvPr/>
        </p:nvPicPr>
        <p:blipFill rotWithShape="1">
          <a:blip r:embed="rId3"/>
          <a:srcRect l="5170" t="1439" r="6338" b="37932"/>
          <a:stretch/>
        </p:blipFill>
        <p:spPr>
          <a:xfrm>
            <a:off x="2966350" y="1684787"/>
            <a:ext cx="3052763" cy="2283898"/>
          </a:xfrm>
          <a:prstGeom prst="roundRect">
            <a:avLst>
              <a:gd name="adj" fmla="val 8594"/>
            </a:avLst>
          </a:prstGeom>
          <a:solidFill>
            <a:srgbClr val="FFFFFF">
              <a:shade val="85000"/>
            </a:srgbClr>
          </a:solidFill>
          <a:ln w="38100">
            <a:solidFill>
              <a:schemeClr val="tx1"/>
            </a:solidFill>
          </a:ln>
          <a:effectLst/>
        </p:spPr>
      </p:pic>
      <p:sp>
        <p:nvSpPr>
          <p:cNvPr id="24580" name="Rectangle 2"/>
          <p:cNvSpPr>
            <a:spLocks noChangeArrowheads="1"/>
          </p:cNvSpPr>
          <p:nvPr/>
        </p:nvSpPr>
        <p:spPr bwMode="auto">
          <a:xfrm>
            <a:off x="198438" y="1684338"/>
            <a:ext cx="2697162" cy="310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buFont typeface="Arial" charset="0"/>
              <a:buChar char="•"/>
            </a:pPr>
            <a:r>
              <a:rPr lang="en-US" altLang="en-US" sz="2800"/>
              <a:t>Causes silvery uniform splotches and covers underside of leaf with webbing</a:t>
            </a:r>
          </a:p>
        </p:txBody>
      </p:sp>
      <p:sp>
        <p:nvSpPr>
          <p:cNvPr id="24581" name="Rectangle 3"/>
          <p:cNvSpPr>
            <a:spLocks noChangeArrowheads="1"/>
          </p:cNvSpPr>
          <p:nvPr/>
        </p:nvSpPr>
        <p:spPr bwMode="auto">
          <a:xfrm>
            <a:off x="4763" y="5826125"/>
            <a:ext cx="899795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altLang="en-US" sz="900"/>
              <a:t>Photo credit:  (top left) Navia, D., and Marsaro Jr., A. L. 2010. First report of the citrus Hindu mite, </a:t>
            </a:r>
            <a:r>
              <a:rPr lang="en-US" altLang="en-US" sz="900" i="1"/>
              <a:t>Schizotetranychus hindustanicus</a:t>
            </a:r>
            <a:r>
              <a:rPr lang="en-US" altLang="en-US" sz="900"/>
              <a:t> (Hirst) (Prostigmata: Tetranychidae) in Brazil. Neotrop. Entomol. 39 (1): 140-143. (Bottom right) Barbara Nienstaedt, </a:t>
            </a:r>
            <a:r>
              <a:rPr lang="es-ES" altLang="en-US" sz="900"/>
              <a:t>Instituto de Zoología Agrícola de la Facultad de Agronomía de la Universidad Central de Venezuela.</a:t>
            </a:r>
            <a:endParaRPr lang="en-US" altLang="en-US" sz="900"/>
          </a:p>
          <a:p>
            <a:pPr eaLnBrk="1" hangingPunct="1"/>
            <a:endParaRPr lang="en-US" altLang="en-US" sz="900"/>
          </a:p>
        </p:txBody>
      </p:sp>
      <p:pic>
        <p:nvPicPr>
          <p:cNvPr id="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75850" y="3087080"/>
            <a:ext cx="3468150" cy="2739176"/>
          </a:xfrm>
          <a:prstGeom prst="roundRect">
            <a:avLst>
              <a:gd name="adj" fmla="val 16667"/>
            </a:avLst>
          </a:prstGeom>
          <a:ln w="38100">
            <a:solidFill>
              <a:schemeClr val="tx1"/>
            </a:solidFill>
            <a:miter lim="800000"/>
            <a:headEnd/>
            <a:tailEnd/>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Lst>
        </p:spPr>
      </p:pic>
      <p:sp>
        <p:nvSpPr>
          <p:cNvPr id="24583" name="Rectangle 6"/>
          <p:cNvSpPr>
            <a:spLocks noChangeArrowheads="1"/>
          </p:cNvSpPr>
          <p:nvPr/>
        </p:nvSpPr>
        <p:spPr bwMode="auto">
          <a:xfrm>
            <a:off x="5791200" y="3363913"/>
            <a:ext cx="990600" cy="52387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altLang="en-US" sz="1400"/>
              <a:t>Colony under nest</a:t>
            </a:r>
          </a:p>
        </p:txBody>
      </p:sp>
      <p:sp>
        <p:nvSpPr>
          <p:cNvPr id="24584" name="Rectangle 7"/>
          <p:cNvSpPr>
            <a:spLocks noChangeArrowheads="1"/>
          </p:cNvSpPr>
          <p:nvPr/>
        </p:nvSpPr>
        <p:spPr bwMode="auto">
          <a:xfrm>
            <a:off x="8077200" y="3733800"/>
            <a:ext cx="654050" cy="30797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altLang="en-US" sz="1400"/>
              <a:t>Exuvia</a:t>
            </a:r>
          </a:p>
        </p:txBody>
      </p:sp>
      <p:sp>
        <p:nvSpPr>
          <p:cNvPr id="24585" name="TextBox 8"/>
          <p:cNvSpPr txBox="1">
            <a:spLocks noChangeArrowheads="1"/>
          </p:cNvSpPr>
          <p:nvPr/>
        </p:nvSpPr>
        <p:spPr bwMode="auto">
          <a:xfrm>
            <a:off x="6307138" y="5408613"/>
            <a:ext cx="1312862" cy="30797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altLang="en-US" sz="1400"/>
              <a:t>Nest entry</a:t>
            </a:r>
          </a:p>
        </p:txBody>
      </p:sp>
      <p:sp>
        <p:nvSpPr>
          <p:cNvPr id="21" name="Bent-Up Arrow 20"/>
          <p:cNvSpPr/>
          <p:nvPr/>
        </p:nvSpPr>
        <p:spPr>
          <a:xfrm rot="5400000">
            <a:off x="4741069" y="4250531"/>
            <a:ext cx="850900" cy="731838"/>
          </a:xfrm>
          <a:prstGeom prst="bentUpArrow">
            <a:avLst>
              <a:gd name="adj1" fmla="val 11111"/>
              <a:gd name="adj2" fmla="val 25000"/>
              <a:gd name="adj3" fmla="val 31313"/>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a:spLocks noGrp="1"/>
          </p:cNvSpPr>
          <p:nvPr>
            <p:ph type="title"/>
          </p:nvPr>
        </p:nvSpPr>
        <p:spPr/>
        <p:txBody>
          <a:bodyPr>
            <a:normAutofit fontScale="90000"/>
          </a:bodyPr>
          <a:lstStyle/>
          <a:p>
            <a:pPr eaLnBrk="1" fontAlgn="auto" hangingPunct="1">
              <a:spcAft>
                <a:spcPts val="0"/>
              </a:spcAft>
              <a:defRPr/>
            </a:pPr>
            <a:r>
              <a:rPr lang="en-US" dirty="0" smtClean="0"/>
              <a:t>Citrus brown mite</a:t>
            </a:r>
            <a:br>
              <a:rPr lang="en-US" dirty="0" smtClean="0"/>
            </a:br>
            <a:r>
              <a:rPr lang="en-US" sz="3600" i="1" dirty="0" err="1" smtClean="0"/>
              <a:t>Eutetranychus</a:t>
            </a:r>
            <a:r>
              <a:rPr lang="en-US" sz="3600" i="1" dirty="0" smtClean="0"/>
              <a:t> </a:t>
            </a:r>
            <a:r>
              <a:rPr lang="en-US" sz="3600" i="1" dirty="0" err="1" smtClean="0"/>
              <a:t>orientalis</a:t>
            </a:r>
            <a:endParaRPr lang="en-US" i="1" dirty="0"/>
          </a:p>
        </p:txBody>
      </p:sp>
      <p:sp>
        <p:nvSpPr>
          <p:cNvPr id="3" name="Content Placeholder 2"/>
          <p:cNvSpPr>
            <a:spLocks noGrp="1"/>
          </p:cNvSpPr>
          <p:nvPr>
            <p:ph sz="half" idx="1"/>
          </p:nvPr>
        </p:nvSpPr>
        <p:spPr>
          <a:xfrm>
            <a:off x="381000" y="1641475"/>
            <a:ext cx="8610600" cy="1863725"/>
          </a:xfrm>
        </p:spPr>
        <p:txBody>
          <a:bodyPr>
            <a:normAutofit/>
          </a:bodyPr>
          <a:lstStyle/>
          <a:p>
            <a:pPr eaLnBrk="1" fontAlgn="auto" hangingPunct="1">
              <a:spcAft>
                <a:spcPts val="0"/>
              </a:spcAft>
              <a:buFont typeface="Arial" pitchFamily="34" charset="0"/>
              <a:buChar char="•"/>
              <a:defRPr/>
            </a:pPr>
            <a:r>
              <a:rPr lang="en-US" sz="2400" dirty="0" smtClean="0"/>
              <a:t>Origin not known but major citrus pest in Africa, Europe, Middle East, Asia, and Australia</a:t>
            </a:r>
          </a:p>
          <a:p>
            <a:pPr eaLnBrk="1" fontAlgn="auto" hangingPunct="1">
              <a:spcAft>
                <a:spcPts val="0"/>
              </a:spcAft>
              <a:buFont typeface="Arial" pitchFamily="34" charset="0"/>
              <a:buChar char="•"/>
              <a:defRPr/>
            </a:pPr>
            <a:r>
              <a:rPr lang="en-US" sz="2400" dirty="0"/>
              <a:t>Males are triangular and slender, while females are broadly oval </a:t>
            </a:r>
          </a:p>
          <a:p>
            <a:pPr marL="0" indent="0" eaLnBrk="1" fontAlgn="auto" hangingPunct="1">
              <a:spcAft>
                <a:spcPts val="0"/>
              </a:spcAft>
              <a:buFont typeface="Arial" pitchFamily="34" charset="0"/>
              <a:buNone/>
              <a:defRPr/>
            </a:pPr>
            <a:endParaRPr lang="en-US" sz="2400" dirty="0" smtClean="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2971800"/>
            <a:ext cx="4038599" cy="2834640"/>
          </a:xfrm>
          <a:prstGeom prst="roundRect">
            <a:avLst>
              <a:gd name="adj" fmla="val 16667"/>
            </a:avLst>
          </a:prstGeom>
          <a:ln w="38100">
            <a:solidFill>
              <a:schemeClr val="tx1"/>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5605" name="TextBox 7"/>
          <p:cNvSpPr txBox="1">
            <a:spLocks noChangeArrowheads="1"/>
          </p:cNvSpPr>
          <p:nvPr/>
        </p:nvSpPr>
        <p:spPr bwMode="auto">
          <a:xfrm>
            <a:off x="76200" y="5943600"/>
            <a:ext cx="5181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altLang="en-US" sz="900"/>
              <a:t>Photo credit:  Ferragut et al.  “New mite invasions in citrus in the early yearsof the 21st century”, Exp Appl Acarol (2013) 59:145–164</a:t>
            </a: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00601" y="2977129"/>
            <a:ext cx="4038599" cy="2823982"/>
          </a:xfrm>
          <a:prstGeom prst="roundRect">
            <a:avLst>
              <a:gd name="adj" fmla="val 16667"/>
            </a:avLst>
          </a:prstGeom>
          <a:ln w="38100">
            <a:solidFill>
              <a:schemeClr val="tx1"/>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a:spLocks noGrp="1"/>
          </p:cNvSpPr>
          <p:nvPr>
            <p:ph type="title"/>
          </p:nvPr>
        </p:nvSpPr>
        <p:spPr/>
        <p:txBody>
          <a:bodyPr>
            <a:normAutofit fontScale="90000"/>
          </a:bodyPr>
          <a:lstStyle/>
          <a:p>
            <a:pPr eaLnBrk="1" fontAlgn="auto" hangingPunct="1">
              <a:spcAft>
                <a:spcPts val="0"/>
              </a:spcAft>
              <a:defRPr/>
            </a:pPr>
            <a:r>
              <a:rPr lang="en-US" dirty="0" smtClean="0"/>
              <a:t>Citrus brown mite</a:t>
            </a:r>
            <a:br>
              <a:rPr lang="en-US" dirty="0" smtClean="0"/>
            </a:br>
            <a:r>
              <a:rPr lang="en-US" sz="3600" i="1" dirty="0" err="1" smtClean="0"/>
              <a:t>Eutetranychus</a:t>
            </a:r>
            <a:r>
              <a:rPr lang="en-US" sz="3600" i="1" dirty="0" smtClean="0"/>
              <a:t> </a:t>
            </a:r>
            <a:r>
              <a:rPr lang="en-US" sz="3600" i="1" dirty="0" err="1" smtClean="0"/>
              <a:t>orientalis</a:t>
            </a:r>
            <a:endParaRPr lang="en-US" i="1" dirty="0"/>
          </a:p>
        </p:txBody>
      </p:sp>
      <p:pic>
        <p:nvPicPr>
          <p:cNvPr id="4" name="Content Placeholder 3"/>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800600" y="2880077"/>
            <a:ext cx="4172639" cy="2743200"/>
          </a:xfrm>
          <a:prstGeom prst="roundRect">
            <a:avLst>
              <a:gd name="adj" fmla="val 16667"/>
            </a:avLst>
          </a:prstGeom>
          <a:ln w="38100">
            <a:solidFill>
              <a:schemeClr val="tx1"/>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6628" name="TextBox 5"/>
          <p:cNvSpPr txBox="1">
            <a:spLocks noChangeArrowheads="1"/>
          </p:cNvSpPr>
          <p:nvPr/>
        </p:nvSpPr>
        <p:spPr bwMode="auto">
          <a:xfrm>
            <a:off x="5029200" y="5664200"/>
            <a:ext cx="3733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altLang="en-US" sz="1600"/>
              <a:t>Citrus brown mite feeding injury on citrus leaves</a:t>
            </a:r>
          </a:p>
        </p:txBody>
      </p:sp>
      <p:sp>
        <p:nvSpPr>
          <p:cNvPr id="26629" name="TextBox 7"/>
          <p:cNvSpPr txBox="1">
            <a:spLocks noChangeArrowheads="1"/>
          </p:cNvSpPr>
          <p:nvPr/>
        </p:nvSpPr>
        <p:spPr bwMode="auto">
          <a:xfrm>
            <a:off x="152400" y="5995988"/>
            <a:ext cx="37592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altLang="en-US" sz="900"/>
              <a:t>Photo credit:  Queensland Department of Agriculture, Fisheries and Forestry</a:t>
            </a:r>
          </a:p>
        </p:txBody>
      </p:sp>
      <p:sp>
        <p:nvSpPr>
          <p:cNvPr id="26630" name="Content Placeholder 2"/>
          <p:cNvSpPr>
            <a:spLocks noGrp="1"/>
          </p:cNvSpPr>
          <p:nvPr>
            <p:ph sz="half" idx="1"/>
          </p:nvPr>
        </p:nvSpPr>
        <p:spPr bwMode="auto">
          <a:xfrm>
            <a:off x="381000" y="1641475"/>
            <a:ext cx="8382000" cy="11779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mtClean="0"/>
              <a:t>Usually feed on the upperside of the leaf along the midrib then spreading to side veins</a:t>
            </a:r>
          </a:p>
        </p:txBody>
      </p:sp>
      <p:sp>
        <p:nvSpPr>
          <p:cNvPr id="11" name="Content Placeholder 2"/>
          <p:cNvSpPr txBox="1">
            <a:spLocks/>
          </p:cNvSpPr>
          <p:nvPr/>
        </p:nvSpPr>
        <p:spPr>
          <a:xfrm>
            <a:off x="381000" y="2667000"/>
            <a:ext cx="4343400" cy="3443288"/>
          </a:xfrm>
          <a:prstGeom prst="rect">
            <a:avLst/>
          </a:prstGeom>
        </p:spPr>
        <p:txBody>
          <a:bodyPr>
            <a:normAutofit lnSpcReduction="10000"/>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fontAlgn="auto">
              <a:spcAft>
                <a:spcPts val="0"/>
              </a:spcAft>
              <a:defRPr/>
            </a:pPr>
            <a:r>
              <a:rPr lang="en-US" dirty="0" smtClean="0"/>
              <a:t>At least 216 hosts, with preference to members of </a:t>
            </a:r>
            <a:r>
              <a:rPr lang="en-US" dirty="0" err="1"/>
              <a:t>Rutaceae</a:t>
            </a:r>
            <a:r>
              <a:rPr lang="en-US" dirty="0"/>
              <a:t> and </a:t>
            </a:r>
            <a:r>
              <a:rPr lang="en-US" dirty="0" err="1" smtClean="0"/>
              <a:t>Fabaceae</a:t>
            </a:r>
            <a:endParaRPr lang="en-US" dirty="0" smtClean="0"/>
          </a:p>
          <a:p>
            <a:pPr fontAlgn="auto">
              <a:spcAft>
                <a:spcPts val="0"/>
              </a:spcAft>
              <a:defRPr/>
            </a:pPr>
            <a:r>
              <a:rPr lang="en-US" dirty="0" smtClean="0"/>
              <a:t>Hosts include:</a:t>
            </a:r>
          </a:p>
          <a:p>
            <a:pPr lvl="1" fontAlgn="auto">
              <a:spcAft>
                <a:spcPts val="0"/>
              </a:spcAft>
              <a:defRPr/>
            </a:pPr>
            <a:r>
              <a:rPr lang="en-US" dirty="0" smtClean="0"/>
              <a:t>Lemons, mandarins, oranges</a:t>
            </a:r>
          </a:p>
          <a:p>
            <a:pPr lvl="1" fontAlgn="auto">
              <a:spcAft>
                <a:spcPts val="0"/>
              </a:spcAft>
              <a:defRPr/>
            </a:pPr>
            <a:r>
              <a:rPr lang="en-US" dirty="0" smtClean="0"/>
              <a:t>Pears, peaches, olives, and almonds</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rmAutofit fontScale="90000"/>
          </a:bodyPr>
          <a:lstStyle/>
          <a:p>
            <a:pPr eaLnBrk="1" fontAlgn="auto" hangingPunct="1">
              <a:spcAft>
                <a:spcPts val="0"/>
              </a:spcAft>
              <a:defRPr/>
            </a:pPr>
            <a:r>
              <a:rPr lang="en-US" dirty="0" smtClean="0"/>
              <a:t>Red palm mite</a:t>
            </a:r>
            <a:br>
              <a:rPr lang="en-US" dirty="0" smtClean="0"/>
            </a:br>
            <a:r>
              <a:rPr lang="en-US" sz="3600" i="1" dirty="0" err="1" smtClean="0"/>
              <a:t>Raoiella</a:t>
            </a:r>
            <a:r>
              <a:rPr lang="en-US" sz="3600" i="1" dirty="0" smtClean="0"/>
              <a:t> </a:t>
            </a:r>
            <a:r>
              <a:rPr lang="en-US" sz="3600" i="1" dirty="0" err="1" smtClean="0"/>
              <a:t>indica</a:t>
            </a:r>
            <a:endParaRPr lang="en-US" i="1" dirty="0"/>
          </a:p>
        </p:txBody>
      </p:sp>
      <p:sp>
        <p:nvSpPr>
          <p:cNvPr id="3" name="Content Placeholder 2"/>
          <p:cNvSpPr>
            <a:spLocks noGrp="1"/>
          </p:cNvSpPr>
          <p:nvPr>
            <p:ph sz="half" idx="1"/>
          </p:nvPr>
        </p:nvSpPr>
        <p:spPr>
          <a:xfrm>
            <a:off x="457200" y="1600200"/>
            <a:ext cx="8350250" cy="838200"/>
          </a:xfrm>
        </p:spPr>
        <p:txBody>
          <a:bodyPr>
            <a:normAutofit fontScale="92500"/>
          </a:bodyPr>
          <a:lstStyle/>
          <a:p>
            <a:pPr eaLnBrk="1" fontAlgn="auto" hangingPunct="1">
              <a:spcAft>
                <a:spcPts val="0"/>
              </a:spcAft>
              <a:buFont typeface="Arial" pitchFamily="34" charset="0"/>
              <a:buChar char="•"/>
              <a:defRPr/>
            </a:pPr>
            <a:r>
              <a:rPr lang="en-US" dirty="0" smtClean="0"/>
              <a:t>Spread to the Caribbean in 2004 and to Florida in 2007</a:t>
            </a:r>
            <a:endParaRPr lang="en-US" dirty="0"/>
          </a:p>
        </p:txBody>
      </p:sp>
      <p:grpSp>
        <p:nvGrpSpPr>
          <p:cNvPr id="27652" name="Group 3"/>
          <p:cNvGrpSpPr>
            <a:grpSpLocks noChangeAspect="1"/>
          </p:cNvGrpSpPr>
          <p:nvPr/>
        </p:nvGrpSpPr>
        <p:grpSpPr bwMode="auto">
          <a:xfrm>
            <a:off x="3962400" y="2362200"/>
            <a:ext cx="4970463" cy="3292475"/>
            <a:chOff x="4724400" y="2362200"/>
            <a:chExt cx="4161117" cy="2756065"/>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24400" y="2362200"/>
              <a:ext cx="4161117" cy="2756065"/>
            </a:xfrm>
            <a:prstGeom prst="roundRect">
              <a:avLst>
                <a:gd name="adj" fmla="val 16667"/>
              </a:avLst>
            </a:prstGeom>
            <a:ln w="38100">
              <a:solidFill>
                <a:schemeClr val="tx1"/>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7656" name="TextBox 7"/>
            <p:cNvSpPr txBox="1">
              <a:spLocks noChangeArrowheads="1"/>
            </p:cNvSpPr>
            <p:nvPr/>
          </p:nvSpPr>
          <p:spPr bwMode="auto">
            <a:xfrm>
              <a:off x="5539327" y="2590800"/>
              <a:ext cx="141814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altLang="en-US" b="1"/>
                <a:t>Adult female</a:t>
              </a:r>
            </a:p>
          </p:txBody>
        </p:sp>
        <p:sp>
          <p:nvSpPr>
            <p:cNvPr id="27657" name="TextBox 8"/>
            <p:cNvSpPr txBox="1">
              <a:spLocks noChangeArrowheads="1"/>
            </p:cNvSpPr>
            <p:nvPr/>
          </p:nvSpPr>
          <p:spPr bwMode="auto">
            <a:xfrm>
              <a:off x="6350703" y="4202668"/>
              <a:ext cx="60676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altLang="en-US" b="1"/>
                <a:t>Eggs</a:t>
              </a:r>
            </a:p>
          </p:txBody>
        </p:sp>
        <p:cxnSp>
          <p:nvCxnSpPr>
            <p:cNvPr id="11" name="Straight Arrow Connector 10"/>
            <p:cNvCxnSpPr/>
            <p:nvPr/>
          </p:nvCxnSpPr>
          <p:spPr>
            <a:xfrm>
              <a:off x="6171688" y="2925639"/>
              <a:ext cx="77082" cy="457129"/>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3" name="Straight Arrow Connector 12"/>
            <p:cNvCxnSpPr/>
            <p:nvPr/>
          </p:nvCxnSpPr>
          <p:spPr>
            <a:xfrm flipV="1">
              <a:off x="6515900" y="3810662"/>
              <a:ext cx="0" cy="403975"/>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5" name="Straight Arrow Connector 14"/>
            <p:cNvCxnSpPr/>
            <p:nvPr/>
          </p:nvCxnSpPr>
          <p:spPr>
            <a:xfrm flipV="1">
              <a:off x="6658104" y="4051187"/>
              <a:ext cx="580775" cy="151491"/>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grpSp>
      <p:sp>
        <p:nvSpPr>
          <p:cNvPr id="27653" name="TextBox 1"/>
          <p:cNvSpPr txBox="1">
            <a:spLocks noChangeArrowheads="1"/>
          </p:cNvSpPr>
          <p:nvPr/>
        </p:nvSpPr>
        <p:spPr bwMode="auto">
          <a:xfrm>
            <a:off x="4611688" y="5943600"/>
            <a:ext cx="4387850"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altLang="en-US" sz="900"/>
              <a:t>Photo credit: Lyle Buss, Department of Entomology and Nematology, University of Florida</a:t>
            </a:r>
          </a:p>
        </p:txBody>
      </p:sp>
      <p:sp>
        <p:nvSpPr>
          <p:cNvPr id="12" name="Content Placeholder 2"/>
          <p:cNvSpPr>
            <a:spLocks noGrp="1"/>
          </p:cNvSpPr>
          <p:nvPr>
            <p:ph sz="half" idx="1"/>
          </p:nvPr>
        </p:nvSpPr>
        <p:spPr>
          <a:xfrm>
            <a:off x="457200" y="2057400"/>
            <a:ext cx="3581400" cy="4191000"/>
          </a:xfrm>
        </p:spPr>
        <p:txBody>
          <a:bodyPr>
            <a:normAutofit fontScale="92500" lnSpcReduction="20000"/>
          </a:bodyPr>
          <a:lstStyle/>
          <a:p>
            <a:pPr eaLnBrk="1" fontAlgn="auto" hangingPunct="1">
              <a:spcAft>
                <a:spcPts val="0"/>
              </a:spcAft>
              <a:buFont typeface="Arial" pitchFamily="34" charset="0"/>
              <a:buChar char="•"/>
              <a:defRPr/>
            </a:pPr>
            <a:r>
              <a:rPr lang="en-US" dirty="0" smtClean="0"/>
              <a:t>Feeding on leaves causes severe yellowing, reduced fruit yield</a:t>
            </a:r>
          </a:p>
          <a:p>
            <a:pPr eaLnBrk="1" fontAlgn="auto" hangingPunct="1">
              <a:spcAft>
                <a:spcPts val="0"/>
              </a:spcAft>
              <a:buFont typeface="Arial" pitchFamily="34" charset="0"/>
              <a:buChar char="•"/>
              <a:defRPr/>
            </a:pPr>
            <a:r>
              <a:rPr lang="en-US" dirty="0" smtClean="0"/>
              <a:t>Dispersed by wind or on infested plant material</a:t>
            </a:r>
          </a:p>
          <a:p>
            <a:pPr eaLnBrk="1" fontAlgn="auto" hangingPunct="1">
              <a:spcAft>
                <a:spcPts val="0"/>
              </a:spcAft>
              <a:buFont typeface="Arial" pitchFamily="34" charset="0"/>
              <a:buChar char="•"/>
              <a:defRPr/>
            </a:pPr>
            <a:r>
              <a:rPr lang="en-US" dirty="0" smtClean="0"/>
              <a:t>Pest on palms, especially coconut as well as bananas, plantains, gingers, and </a:t>
            </a:r>
            <a:r>
              <a:rPr lang="en-US" dirty="0" err="1" smtClean="0"/>
              <a:t>heliconias</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875"/>
            <a:ext cx="9144000" cy="1143000"/>
          </a:xfrm>
        </p:spPr>
        <p:txBody>
          <a:bodyPr>
            <a:normAutofit fontScale="90000"/>
          </a:bodyPr>
          <a:lstStyle/>
          <a:p>
            <a:pPr eaLnBrk="1" fontAlgn="auto" hangingPunct="1">
              <a:spcAft>
                <a:spcPts val="0"/>
              </a:spcAft>
              <a:defRPr/>
            </a:pPr>
            <a:r>
              <a:rPr lang="en-US" dirty="0" smtClean="0"/>
              <a:t>Red palm mite</a:t>
            </a:r>
            <a:br>
              <a:rPr lang="en-US" dirty="0" smtClean="0"/>
            </a:br>
            <a:r>
              <a:rPr lang="en-US" sz="3600" i="1" dirty="0" err="1" smtClean="0"/>
              <a:t>Raoiella</a:t>
            </a:r>
            <a:r>
              <a:rPr lang="en-US" sz="3600" i="1" dirty="0" smtClean="0"/>
              <a:t> </a:t>
            </a:r>
            <a:r>
              <a:rPr lang="en-US" sz="3600" i="1" dirty="0" err="1" smtClean="0"/>
              <a:t>indica</a:t>
            </a:r>
            <a:endParaRPr lang="en-US" i="1" dirty="0"/>
          </a:p>
        </p:txBody>
      </p:sp>
      <p:pic>
        <p:nvPicPr>
          <p:cNvPr id="4" name="Picture 3"/>
          <p:cNvPicPr>
            <a:picLocks noChangeAspect="1"/>
          </p:cNvPicPr>
          <p:nvPr/>
        </p:nvPicPr>
        <p:blipFill>
          <a:blip r:embed="rId3"/>
          <a:stretch>
            <a:fillRect/>
          </a:stretch>
        </p:blipFill>
        <p:spPr>
          <a:xfrm>
            <a:off x="421981" y="1219200"/>
            <a:ext cx="1851441" cy="1329334"/>
          </a:xfrm>
          <a:prstGeom prst="roundRect">
            <a:avLst>
              <a:gd name="adj" fmla="val 16667"/>
            </a:avLst>
          </a:prstGeom>
          <a:ln w="38100">
            <a:solidFill>
              <a:schemeClr val="tx1"/>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 name="Picture 4"/>
          <p:cNvPicPr>
            <a:picLocks noChangeAspect="1"/>
          </p:cNvPicPr>
          <p:nvPr/>
        </p:nvPicPr>
        <p:blipFill>
          <a:blip r:embed="rId4"/>
          <a:stretch>
            <a:fillRect/>
          </a:stretch>
        </p:blipFill>
        <p:spPr>
          <a:xfrm>
            <a:off x="2667000" y="3718084"/>
            <a:ext cx="2980245" cy="2139816"/>
          </a:xfrm>
          <a:prstGeom prst="roundRect">
            <a:avLst>
              <a:gd name="adj" fmla="val 16667"/>
            </a:avLst>
          </a:prstGeom>
          <a:ln w="38100">
            <a:solidFill>
              <a:schemeClr val="tx1"/>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8677" name="TextBox 5"/>
          <p:cNvSpPr txBox="1">
            <a:spLocks noChangeArrowheads="1"/>
          </p:cNvSpPr>
          <p:nvPr/>
        </p:nvSpPr>
        <p:spPr bwMode="auto">
          <a:xfrm>
            <a:off x="5867400" y="4038600"/>
            <a:ext cx="3125788" cy="106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altLang="en-US" sz="900"/>
              <a:t>Photo credit: Close-up of adult red palm mites: Rita Duncan, University of Florida, entnemdept.ufl.edu; SEM of adult feeding: Gary Bauchan, USDA-ARS Electron &amp; Confocal Microscopy Unit; Early feeding damage on palm: Wikimedia Commons;  Advanced feeding damage on palm: Jorge Peña, University of Florida, entnemdept.ufl.edu; Feeding damage on banana: Wikimedia Commons.</a:t>
            </a:r>
          </a:p>
        </p:txBody>
      </p:sp>
      <p:sp>
        <p:nvSpPr>
          <p:cNvPr id="28678" name="TextBox 2"/>
          <p:cNvSpPr txBox="1">
            <a:spLocks noChangeArrowheads="1"/>
          </p:cNvSpPr>
          <p:nvPr/>
        </p:nvSpPr>
        <p:spPr bwMode="auto">
          <a:xfrm>
            <a:off x="246063" y="2547938"/>
            <a:ext cx="2214562"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altLang="en-US" sz="1600"/>
              <a:t>Close-up of adult red palm mites</a:t>
            </a:r>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67400" y="1243614"/>
            <a:ext cx="3052320" cy="2031701"/>
          </a:xfrm>
          <a:prstGeom prst="roundRect">
            <a:avLst>
              <a:gd name="adj" fmla="val 16667"/>
            </a:avLst>
          </a:prstGeom>
          <a:ln w="38100">
            <a:solidFill>
              <a:schemeClr val="tx1"/>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99071" y="3313082"/>
            <a:ext cx="1692821" cy="2257095"/>
          </a:xfrm>
          <a:prstGeom prst="roundRect">
            <a:avLst>
              <a:gd name="adj" fmla="val 16667"/>
            </a:avLst>
          </a:prstGeom>
          <a:ln w="38100">
            <a:solidFill>
              <a:schemeClr val="tx1"/>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8681" name="TextBox 8"/>
          <p:cNvSpPr txBox="1">
            <a:spLocks noChangeArrowheads="1"/>
          </p:cNvSpPr>
          <p:nvPr/>
        </p:nvSpPr>
        <p:spPr bwMode="auto">
          <a:xfrm>
            <a:off x="114300" y="5592763"/>
            <a:ext cx="2462213"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altLang="en-US" sz="1600"/>
              <a:t>SEM of adult feeding through stomate</a:t>
            </a:r>
          </a:p>
        </p:txBody>
      </p:sp>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667000" y="1219200"/>
            <a:ext cx="2971800" cy="1909382"/>
          </a:xfrm>
          <a:prstGeom prst="roundRect">
            <a:avLst>
              <a:gd name="adj" fmla="val 16667"/>
            </a:avLst>
          </a:prstGeom>
          <a:ln w="38100">
            <a:solidFill>
              <a:schemeClr val="tx1"/>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8683" name="TextBox 10"/>
          <p:cNvSpPr txBox="1">
            <a:spLocks noChangeArrowheads="1"/>
          </p:cNvSpPr>
          <p:nvPr/>
        </p:nvSpPr>
        <p:spPr bwMode="auto">
          <a:xfrm>
            <a:off x="2520950" y="3133725"/>
            <a:ext cx="32639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altLang="en-US" sz="1600"/>
              <a:t>Early (top) and advanced (bottom) feeding damage on palm</a:t>
            </a:r>
          </a:p>
        </p:txBody>
      </p:sp>
      <p:sp>
        <p:nvSpPr>
          <p:cNvPr id="28684" name="TextBox 11"/>
          <p:cNvSpPr txBox="1">
            <a:spLocks noChangeArrowheads="1"/>
          </p:cNvSpPr>
          <p:nvPr/>
        </p:nvSpPr>
        <p:spPr bwMode="auto">
          <a:xfrm>
            <a:off x="6156325" y="3321050"/>
            <a:ext cx="247491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altLang="en-US" sz="1600"/>
              <a:t>Feeding damage on banana</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txBox="1">
            <a:spLocks/>
          </p:cNvSpPr>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altLang="en-US" sz="4000"/>
              <a:t>Distribution of red palm mite in Florida </a:t>
            </a:r>
            <a:br>
              <a:rPr lang="en-US" altLang="en-US" sz="4000"/>
            </a:br>
            <a:endParaRPr lang="en-US" altLang="en-US" sz="3200"/>
          </a:p>
        </p:txBody>
      </p:sp>
      <p:pic>
        <p:nvPicPr>
          <p:cNvPr id="29699" name="Content Placeholder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1143000"/>
            <a:ext cx="4940300" cy="484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0" name="TextBox 6"/>
          <p:cNvSpPr txBox="1">
            <a:spLocks noChangeArrowheads="1"/>
          </p:cNvSpPr>
          <p:nvPr/>
        </p:nvSpPr>
        <p:spPr bwMode="auto">
          <a:xfrm>
            <a:off x="228600" y="5715000"/>
            <a:ext cx="33623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altLang="en-US"/>
              <a:t>Map based on FDACS DPI records.</a:t>
            </a:r>
          </a:p>
        </p:txBody>
      </p:sp>
      <p:grpSp>
        <p:nvGrpSpPr>
          <p:cNvPr id="29701" name="Group 5223"/>
          <p:cNvGrpSpPr>
            <a:grpSpLocks/>
          </p:cNvGrpSpPr>
          <p:nvPr/>
        </p:nvGrpSpPr>
        <p:grpSpPr bwMode="auto">
          <a:xfrm>
            <a:off x="333375" y="4038600"/>
            <a:ext cx="3222625" cy="646113"/>
            <a:chOff x="426720" y="3272942"/>
            <a:chExt cx="3223797" cy="646303"/>
          </a:xfrm>
        </p:grpSpPr>
        <p:sp>
          <p:nvSpPr>
            <p:cNvPr id="29702" name="TextBox 115"/>
            <p:cNvSpPr txBox="1">
              <a:spLocks noChangeArrowheads="1"/>
            </p:cNvSpPr>
            <p:nvPr/>
          </p:nvSpPr>
          <p:spPr bwMode="auto">
            <a:xfrm>
              <a:off x="646034" y="3272942"/>
              <a:ext cx="3004483" cy="646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spcAft>
                  <a:spcPts val="300"/>
                </a:spcAft>
              </a:pPr>
              <a:r>
                <a:rPr lang="en-US" altLang="en-US"/>
                <a:t>Counties with reports of red palm mite detections</a:t>
              </a:r>
            </a:p>
          </p:txBody>
        </p:sp>
        <p:sp>
          <p:nvSpPr>
            <p:cNvPr id="13" name="Rectangle 12"/>
            <p:cNvSpPr/>
            <p:nvPr/>
          </p:nvSpPr>
          <p:spPr>
            <a:xfrm>
              <a:off x="426720" y="3361868"/>
              <a:ext cx="182629" cy="182617"/>
            </a:xfrm>
            <a:prstGeom prst="rect">
              <a:avLst/>
            </a:prstGeom>
            <a:solidFill>
              <a:srgbClr val="FA0A0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4"/>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mtClean="0"/>
              <a:t>Authors</a:t>
            </a:r>
          </a:p>
        </p:txBody>
      </p:sp>
      <p:sp>
        <p:nvSpPr>
          <p:cNvPr id="6" name="Content Placeholder 5"/>
          <p:cNvSpPr>
            <a:spLocks noGrp="1"/>
          </p:cNvSpPr>
          <p:nvPr>
            <p:ph idx="1"/>
          </p:nvPr>
        </p:nvSpPr>
        <p:spPr/>
        <p:txBody>
          <a:bodyPr/>
          <a:lstStyle/>
          <a:p>
            <a:pPr marL="0" indent="0" eaLnBrk="1" fontAlgn="auto" hangingPunct="1">
              <a:spcAft>
                <a:spcPts val="0"/>
              </a:spcAft>
              <a:buFont typeface="Arial" pitchFamily="34" charset="0"/>
              <a:buNone/>
              <a:defRPr/>
            </a:pPr>
            <a:r>
              <a:rPr lang="en-US" dirty="0">
                <a:cs typeface="Calibri"/>
              </a:rPr>
              <a:t>Carla J. </a:t>
            </a:r>
            <a:r>
              <a:rPr lang="en-US" dirty="0" smtClean="0">
                <a:cs typeface="Calibri"/>
              </a:rPr>
              <a:t>Burkle</a:t>
            </a:r>
          </a:p>
          <a:p>
            <a:pPr marL="0" indent="0" eaLnBrk="1" fontAlgn="auto" hangingPunct="1">
              <a:spcAft>
                <a:spcPts val="0"/>
              </a:spcAft>
              <a:buFont typeface="Arial" pitchFamily="34" charset="0"/>
              <a:buNone/>
              <a:defRPr/>
            </a:pPr>
            <a:r>
              <a:rPr lang="en-US" dirty="0">
                <a:cs typeface="Calibri"/>
              </a:rPr>
              <a:t>	</a:t>
            </a:r>
            <a:r>
              <a:rPr lang="en-US" dirty="0" smtClean="0">
                <a:cs typeface="Calibri"/>
              </a:rPr>
              <a:t>Doctor of Plant Medicine student, 	Department </a:t>
            </a:r>
            <a:r>
              <a:rPr lang="en-US" dirty="0">
                <a:cs typeface="Calibri"/>
              </a:rPr>
              <a:t>of Entomology and </a:t>
            </a:r>
            <a:r>
              <a:rPr lang="en-US" dirty="0" smtClean="0">
                <a:cs typeface="Calibri"/>
              </a:rPr>
              <a:t>	Nematology</a:t>
            </a:r>
            <a:r>
              <a:rPr lang="en-US" dirty="0">
                <a:cs typeface="Calibri"/>
              </a:rPr>
              <a:t>, University of Florida</a:t>
            </a:r>
          </a:p>
          <a:p>
            <a:pPr eaLnBrk="1" fontAlgn="auto" hangingPunct="1">
              <a:spcAft>
                <a:spcPts val="0"/>
              </a:spcAft>
              <a:buFont typeface="Arial" pitchFamily="34" charset="0"/>
              <a:buChar char="•"/>
              <a:defRPr/>
            </a:pP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mtClean="0"/>
              <a:t>Editor</a:t>
            </a:r>
          </a:p>
        </p:txBody>
      </p:sp>
      <p:sp>
        <p:nvSpPr>
          <p:cNvPr id="3" name="Content Placeholder 2"/>
          <p:cNvSpPr>
            <a:spLocks noGrp="1"/>
          </p:cNvSpPr>
          <p:nvPr>
            <p:ph idx="1"/>
          </p:nvPr>
        </p:nvSpPr>
        <p:spPr/>
        <p:txBody>
          <a:bodyPr/>
          <a:lstStyle/>
          <a:p>
            <a:pPr marL="0" indent="0" eaLnBrk="1" fontAlgn="auto" hangingPunct="1">
              <a:spcAft>
                <a:spcPts val="0"/>
              </a:spcAft>
              <a:buFont typeface="Arial" pitchFamily="34" charset="0"/>
              <a:buNone/>
              <a:defRPr/>
            </a:pPr>
            <a:r>
              <a:rPr lang="en-US" dirty="0"/>
              <a:t>Stephanie Stocks, M.S</a:t>
            </a:r>
            <a:r>
              <a:rPr lang="en-US" dirty="0" smtClean="0"/>
              <a:t>.</a:t>
            </a:r>
          </a:p>
          <a:p>
            <a:pPr marL="0" indent="0" eaLnBrk="1" fontAlgn="auto" hangingPunct="1">
              <a:spcAft>
                <a:spcPts val="0"/>
              </a:spcAft>
              <a:buFont typeface="Arial" pitchFamily="34" charset="0"/>
              <a:buNone/>
              <a:defRPr/>
            </a:pPr>
            <a:r>
              <a:rPr lang="en-US" dirty="0" smtClean="0"/>
              <a:t>	Assistant </a:t>
            </a:r>
            <a:r>
              <a:rPr lang="en-US" dirty="0"/>
              <a:t>–In, Extension </a:t>
            </a:r>
            <a:r>
              <a:rPr lang="en-US" dirty="0" smtClean="0"/>
              <a:t>Scientist, 	Department </a:t>
            </a:r>
            <a:r>
              <a:rPr lang="en-US" dirty="0"/>
              <a:t>of Entomology and </a:t>
            </a:r>
            <a:r>
              <a:rPr lang="en-US" dirty="0" smtClean="0"/>
              <a:t>	Nematology</a:t>
            </a:r>
            <a:r>
              <a:rPr lang="en-US" dirty="0"/>
              <a:t>, </a:t>
            </a:r>
            <a:r>
              <a:rPr lang="en-US" dirty="0" smtClean="0"/>
              <a:t>University of Florida </a:t>
            </a:r>
            <a:endParaRPr lang="en-US" dirty="0"/>
          </a:p>
          <a:p>
            <a:pPr eaLnBrk="1" fontAlgn="auto" hangingPunct="1">
              <a:spcAft>
                <a:spcPts val="0"/>
              </a:spcAft>
              <a:buFont typeface="Arial" pitchFamily="34" charset="0"/>
              <a:buChar char="•"/>
              <a:defRPr/>
            </a:pP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mtClean="0"/>
              <a:t>Reviewers</a:t>
            </a:r>
          </a:p>
        </p:txBody>
      </p:sp>
      <p:sp>
        <p:nvSpPr>
          <p:cNvPr id="32771" name="Content Placeholder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eaLnBrk="1" hangingPunct="1">
              <a:buFont typeface="Arial" charset="0"/>
              <a:buNone/>
            </a:pPr>
            <a:r>
              <a:rPr lang="en-US" altLang="en-US" smtClean="0"/>
              <a:t>Marjorie Hoy, Ph.D.</a:t>
            </a:r>
          </a:p>
          <a:p>
            <a:pPr marL="0" indent="0" eaLnBrk="1" hangingPunct="1">
              <a:buFont typeface="Arial" charset="0"/>
              <a:buNone/>
            </a:pPr>
            <a:r>
              <a:rPr lang="en-US" altLang="en-US" smtClean="0"/>
              <a:t>	Eminent Scholar, Department of    	Entomology and Nematology, University of 	Florida </a:t>
            </a:r>
          </a:p>
          <a:p>
            <a:pPr marL="0" indent="0" eaLnBrk="1" hangingPunct="1">
              <a:buFont typeface="Arial" charset="0"/>
              <a:buNone/>
            </a:pPr>
            <a:r>
              <a:rPr lang="en-US" altLang="en-US" smtClean="0"/>
              <a:t>Cal Welbourn, Ph.D.</a:t>
            </a:r>
          </a:p>
          <a:p>
            <a:pPr marL="0" indent="0" eaLnBrk="1" hangingPunct="1">
              <a:buFont typeface="Arial" charset="0"/>
              <a:buNone/>
            </a:pPr>
            <a:r>
              <a:rPr lang="en-US" altLang="en-US" smtClean="0"/>
              <a:t>	Curator of Acari, Florida Department of 	Agriculture and Consumer Services, 	Division of Plant Industry</a:t>
            </a:r>
          </a:p>
          <a:p>
            <a:pPr marL="0" indent="0" eaLnBrk="1" hangingPunct="1">
              <a:buFont typeface="Arial" charset="0"/>
              <a:buNone/>
            </a:pPr>
            <a:r>
              <a:rPr lang="en-US" altLang="en-US" smtClean="0"/>
              <a:t>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mtClean="0"/>
              <a:t>What are mites?</a:t>
            </a:r>
          </a:p>
        </p:txBody>
      </p:sp>
      <p:sp>
        <p:nvSpPr>
          <p:cNvPr id="15363" name="Content Placeholder 2"/>
          <p:cNvSpPr>
            <a:spLocks noGrp="1"/>
          </p:cNvSpPr>
          <p:nvPr>
            <p:ph sz="half" idx="1"/>
          </p:nvPr>
        </p:nvSpPr>
        <p:spPr bwMode="auto">
          <a:xfrm>
            <a:off x="457200" y="1219200"/>
            <a:ext cx="4572000"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buClr>
                <a:schemeClr val="tx1"/>
              </a:buClr>
            </a:pPr>
            <a:r>
              <a:rPr lang="en-US" altLang="en-US" sz="2400" smtClean="0"/>
              <a:t>Very small arthropods usually with </a:t>
            </a:r>
            <a:r>
              <a:rPr lang="en-US" altLang="en-US" sz="2400" b="1" smtClean="0"/>
              <a:t>eight</a:t>
            </a:r>
            <a:r>
              <a:rPr lang="en-US" altLang="en-US" sz="2400" smtClean="0"/>
              <a:t> legs</a:t>
            </a:r>
          </a:p>
          <a:p>
            <a:pPr eaLnBrk="1" hangingPunct="1"/>
            <a:r>
              <a:rPr lang="en-US" altLang="en-US" sz="2400" smtClean="0"/>
              <a:t>Usually live in very specialized habitats </a:t>
            </a:r>
          </a:p>
          <a:p>
            <a:pPr eaLnBrk="1" hangingPunct="1"/>
            <a:r>
              <a:rPr lang="en-US" altLang="en-US" sz="2400" smtClean="0"/>
              <a:t>Live on plants, animals, stored products, soil and water</a:t>
            </a:r>
          </a:p>
          <a:p>
            <a:pPr eaLnBrk="1" hangingPunct="1"/>
            <a:r>
              <a:rPr lang="en-US" altLang="en-US" sz="2400" smtClean="0"/>
              <a:t>Some plant-dwelling mites are beneficial, others cause no visible injury to plants, but some are serious plant pests</a:t>
            </a:r>
          </a:p>
        </p:txBody>
      </p:sp>
      <p:sp>
        <p:nvSpPr>
          <p:cNvPr id="15364" name="TextBox 4"/>
          <p:cNvSpPr txBox="1">
            <a:spLocks noChangeArrowheads="1"/>
          </p:cNvSpPr>
          <p:nvPr/>
        </p:nvSpPr>
        <p:spPr bwMode="auto">
          <a:xfrm>
            <a:off x="36513" y="5791200"/>
            <a:ext cx="37734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altLang="en-US" sz="900"/>
              <a:t>Photo credit:</a:t>
            </a:r>
          </a:p>
          <a:p>
            <a:pPr eaLnBrk="1" hangingPunct="1"/>
            <a:r>
              <a:rPr lang="en-US" altLang="en-US" sz="900"/>
              <a:t>Lyle Buss, Department of Entomology and Nematology, University of Florida</a:t>
            </a:r>
          </a:p>
        </p:txBody>
      </p:sp>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l="24648" r="23316"/>
          <a:stretch/>
        </p:blipFill>
        <p:spPr>
          <a:xfrm>
            <a:off x="5181601" y="1097280"/>
            <a:ext cx="3520087" cy="4480560"/>
          </a:xfrm>
          <a:prstGeom prst="roundRect">
            <a:avLst>
              <a:gd name="adj" fmla="val 8594"/>
            </a:avLst>
          </a:prstGeom>
          <a:solidFill>
            <a:srgbClr val="FFFFFF">
              <a:shade val="85000"/>
            </a:srgbClr>
          </a:solidFill>
          <a:ln w="38100">
            <a:solidFill>
              <a:schemeClr val="tx1"/>
            </a:solidFill>
          </a:ln>
          <a:effectLst/>
        </p:spPr>
      </p:pic>
      <p:sp>
        <p:nvSpPr>
          <p:cNvPr id="15366" name="TextBox 8"/>
          <p:cNvSpPr txBox="1">
            <a:spLocks noChangeArrowheads="1"/>
          </p:cNvSpPr>
          <p:nvPr/>
        </p:nvSpPr>
        <p:spPr bwMode="auto">
          <a:xfrm>
            <a:off x="5407025" y="5602288"/>
            <a:ext cx="32115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altLang="en-US" sz="1600">
                <a:solidFill>
                  <a:srgbClr val="000000"/>
                </a:solidFill>
              </a:rPr>
              <a:t>Predatory </a:t>
            </a:r>
            <a:r>
              <a:rPr lang="en-US" altLang="en-US" sz="1600" i="1"/>
              <a:t>Mexecheles aztercorum </a:t>
            </a:r>
            <a:r>
              <a:rPr lang="en-US" altLang="en-US" sz="1600">
                <a:solidFill>
                  <a:srgbClr val="000000"/>
                </a:solidFill>
              </a:rPr>
              <a:t>mite </a:t>
            </a:r>
            <a:r>
              <a:rPr lang="en-US" altLang="en-US" sz="1600"/>
              <a:t>eating a phytoseiid </a:t>
            </a:r>
            <a:r>
              <a:rPr lang="en-US" altLang="en-US" sz="1600">
                <a:solidFill>
                  <a:srgbClr val="000000"/>
                </a:solidFill>
              </a:rPr>
              <a:t>mite </a:t>
            </a:r>
            <a:r>
              <a:rPr lang="en-US" altLang="en-US" sz="1600"/>
              <a:t>nymph</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mtClean="0"/>
              <a:t>Translators</a:t>
            </a:r>
          </a:p>
        </p:txBody>
      </p:sp>
      <p:sp>
        <p:nvSpPr>
          <p:cNvPr id="33795" name="Content Placeholder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2400" smtClean="0"/>
              <a:t>Lanette Sobel, </a:t>
            </a:r>
            <a:r>
              <a:rPr lang="en-US" altLang="en-US" sz="2400" smtClean="0">
                <a:ea typeface="Calibri" pitchFamily="34" charset="0"/>
                <a:cs typeface="Calibri" pitchFamily="34" charset="0"/>
              </a:rPr>
              <a:t>Doctor of Plant Medicine student, Department of Entomology and Nematology, University of Florida</a:t>
            </a:r>
          </a:p>
          <a:p>
            <a:pPr lvl="1" eaLnBrk="1" hangingPunct="1"/>
            <a:r>
              <a:rPr lang="en-US" altLang="en-US" sz="1800" smtClean="0"/>
              <a:t>Nienstaedt, B. and Marcano, R. 2009. Estudio de la biologia del acaro hindu de los citricos </a:t>
            </a:r>
            <a:r>
              <a:rPr lang="en-US" altLang="en-US" sz="1800" i="1" smtClean="0"/>
              <a:t>Schizotetranychus hindustanicus</a:t>
            </a:r>
            <a:r>
              <a:rPr lang="en-US" altLang="en-US" sz="1800" smtClean="0"/>
              <a:t> (Hirst, 1924) (Acari: Tetranychidae), en tres tipos de alimentos. Entomotropica 24: 51-56.</a:t>
            </a:r>
          </a:p>
          <a:p>
            <a:pPr lvl="1" eaLnBrk="1" hangingPunct="1"/>
            <a:endParaRPr lang="en-US" altLang="en-US" smtClean="0">
              <a:ea typeface="Calibri" pitchFamily="34" charset="0"/>
              <a:cs typeface="Calibri" pitchFamily="34" charset="0"/>
            </a:endParaRPr>
          </a:p>
          <a:p>
            <a:pPr eaLnBrk="1" hangingPunct="1"/>
            <a:r>
              <a:rPr lang="en-US" altLang="en-US" sz="2400" smtClean="0">
                <a:ea typeface="Calibri" pitchFamily="34" charset="0"/>
                <a:cs typeface="Calibri" pitchFamily="34" charset="0"/>
              </a:rPr>
              <a:t>Silva Vau, PhD student, Department of Entomology and Nematology, University of Florida</a:t>
            </a:r>
          </a:p>
          <a:p>
            <a:pPr lvl="1" eaLnBrk="1" hangingPunct="1"/>
            <a:r>
              <a:rPr lang="en-US" altLang="en-US" sz="1800" smtClean="0">
                <a:ea typeface="Calibri" pitchFamily="34" charset="0"/>
                <a:cs typeface="Calibri" pitchFamily="34" charset="0"/>
              </a:rPr>
              <a:t>Marsaro Júnior, A. L., Sato, M.E., de Aguiar, R. M., Vieira, G. B., da Silva Júnior, R. J., and Mineiro, J. L. de C. 2012. Efeito de acaracidas sobre </a:t>
            </a:r>
            <a:r>
              <a:rPr lang="en-US" altLang="en-US" sz="1800" i="1" smtClean="0">
                <a:ea typeface="Calibri" pitchFamily="34" charset="0"/>
                <a:cs typeface="Calibri" pitchFamily="34" charset="0"/>
              </a:rPr>
              <a:t>Schizotetranychus hindustanicus</a:t>
            </a:r>
            <a:r>
              <a:rPr lang="en-US" altLang="en-US" sz="1800" smtClean="0">
                <a:ea typeface="Calibri" pitchFamily="34" charset="0"/>
                <a:cs typeface="Calibri" pitchFamily="34" charset="0"/>
              </a:rPr>
              <a:t> (Hirst) (Acari: Tetranychidae) e ácaros predadores em citros no estado de Roraima, Brasil. Arquivos do Instituto Biológico 79: 75-83.</a:t>
            </a:r>
          </a:p>
          <a:p>
            <a:pPr eaLnBrk="1" hangingPunct="1"/>
            <a:endParaRPr lang="en-US" altLang="en-US" smtClean="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nvSpPr>
        <p:spPr bwMode="auto">
          <a:xfrm>
            <a:off x="457200" y="5032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altLang="en-US" sz="4400">
                <a:ea typeface="ＭＳ Ｐゴシック" pitchFamily="34" charset="-128"/>
              </a:rPr>
              <a:t>Educational Disclaimer and Citation</a:t>
            </a:r>
          </a:p>
        </p:txBody>
      </p:sp>
      <p:sp>
        <p:nvSpPr>
          <p:cNvPr id="34819" name="Content Placeholder 5"/>
          <p:cNvSpPr>
            <a:spLocks noGrp="1"/>
          </p:cNvSpPr>
          <p:nvPr/>
        </p:nvSpPr>
        <p:spPr bwMode="auto">
          <a:xfrm>
            <a:off x="457200" y="18288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spcBef>
                <a:spcPct val="20000"/>
              </a:spcBef>
              <a:buFont typeface="Arial" charset="0"/>
              <a:buChar char="•"/>
            </a:pPr>
            <a:r>
              <a:rPr lang="en-US" altLang="en-US" sz="2800">
                <a:ea typeface="ＭＳ Ｐゴシック" pitchFamily="34" charset="-128"/>
              </a:rPr>
              <a:t>This presentation can be used for educational purposes for NON-PROFIT workshops, trainings, etc.</a:t>
            </a:r>
          </a:p>
          <a:p>
            <a:pPr eaLnBrk="1" hangingPunct="1">
              <a:spcBef>
                <a:spcPct val="20000"/>
              </a:spcBef>
              <a:buFont typeface="Arial" charset="0"/>
              <a:buChar char="•"/>
            </a:pPr>
            <a:endParaRPr lang="en-US" altLang="en-US" sz="2800">
              <a:ea typeface="ＭＳ Ｐゴシック" pitchFamily="34" charset="-128"/>
            </a:endParaRPr>
          </a:p>
          <a:p>
            <a:pPr eaLnBrk="1" hangingPunct="1">
              <a:spcBef>
                <a:spcPct val="20000"/>
              </a:spcBef>
              <a:buFont typeface="Arial" charset="0"/>
              <a:buChar char="•"/>
            </a:pPr>
            <a:r>
              <a:rPr lang="en-US" altLang="en-US" sz="2800">
                <a:ea typeface="ＭＳ Ｐゴシック" pitchFamily="34" charset="-128"/>
              </a:rPr>
              <a:t>Citation:</a:t>
            </a:r>
          </a:p>
          <a:p>
            <a:pPr lvl="1" eaLnBrk="1" hangingPunct="1">
              <a:spcBef>
                <a:spcPct val="20000"/>
              </a:spcBef>
              <a:buFont typeface="Arial" charset="0"/>
              <a:buChar char="–"/>
            </a:pPr>
            <a:r>
              <a:rPr lang="en-US" altLang="en-US" sz="2800">
                <a:ea typeface="ＭＳ Ｐゴシック" pitchFamily="34" charset="-128"/>
              </a:rPr>
              <a:t>Burkle, C., B.S., 2014. </a:t>
            </a:r>
            <a:r>
              <a:rPr lang="en-US" altLang="en-US" sz="2800">
                <a:solidFill>
                  <a:srgbClr val="000000"/>
                </a:solidFill>
                <a:ea typeface="ＭＳ Ｐゴシック" pitchFamily="34" charset="-128"/>
              </a:rPr>
              <a:t>Plant-feeding mite pests</a:t>
            </a:r>
            <a:r>
              <a:rPr lang="en-US" altLang="en-US" sz="2800">
                <a:ea typeface="ＭＳ Ｐゴシック" pitchFamily="34" charset="-128"/>
              </a:rPr>
              <a:t>, May 2014.</a:t>
            </a:r>
          </a:p>
          <a:p>
            <a:pPr lvl="1" eaLnBrk="1" hangingPunct="1">
              <a:spcBef>
                <a:spcPct val="20000"/>
              </a:spcBef>
              <a:buFont typeface="Arial" charset="0"/>
              <a:buNone/>
            </a:pPr>
            <a:endParaRPr lang="en-US" altLang="en-US" sz="2800">
              <a:ea typeface="ＭＳ Ｐゴシック" pitchFamily="34" charset="-128"/>
            </a:endParaRPr>
          </a:p>
          <a:p>
            <a:pPr eaLnBrk="1" hangingPunct="1">
              <a:spcBef>
                <a:spcPct val="20000"/>
              </a:spcBef>
              <a:buFont typeface="Arial" charset="0"/>
              <a:buNone/>
            </a:pPr>
            <a:endParaRPr lang="en-US" altLang="en-US" sz="3200">
              <a:ea typeface="ＭＳ Ｐゴシック" pitchFamily="34" charset="-128"/>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mtClean="0"/>
              <a:t>References</a:t>
            </a:r>
          </a:p>
        </p:txBody>
      </p:sp>
      <p:sp>
        <p:nvSpPr>
          <p:cNvPr id="35843" name="Content Placeholder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1400" smtClean="0"/>
              <a:t>Arevalo, E., Delgado, L., and Gonzalez, M. 2012. Boletin epidemiologico: Situacion actual de Acaro hindu de los citricos </a:t>
            </a:r>
            <a:r>
              <a:rPr lang="en-US" altLang="en-US" sz="1400" i="1" smtClean="0"/>
              <a:t>Schizotetranychus hindustanicus</a:t>
            </a:r>
            <a:r>
              <a:rPr lang="en-US" altLang="en-US" sz="1400" smtClean="0"/>
              <a:t> (Hirst) (Prostigmata: Tetranychidae) en Colombia. Accessed February 10, 2014 .</a:t>
            </a:r>
          </a:p>
          <a:p>
            <a:pPr lvl="1" eaLnBrk="1" hangingPunct="1"/>
            <a:r>
              <a:rPr lang="en-US" altLang="en-US" sz="1000" smtClean="0"/>
              <a:t>http://www.ica.gov.co/Areas/Agricola/Servicios/Epidemiologia-Agricola/BOLETINES/Nacionales/2012/B_N_SHINDUSTANICUS_DIC_2012.aspx.</a:t>
            </a:r>
          </a:p>
          <a:p>
            <a:pPr eaLnBrk="1" hangingPunct="1"/>
            <a:r>
              <a:rPr lang="en-US" altLang="en-US" sz="1400" smtClean="0"/>
              <a:t>Boudreaux, H. B. 1963. Biological aspects of some phytophagous mites. Ann. Rev. Entomol. 8: 137-154.</a:t>
            </a:r>
          </a:p>
          <a:p>
            <a:pPr eaLnBrk="1" hangingPunct="1"/>
            <a:r>
              <a:rPr lang="en-US" altLang="en-US" sz="1400" smtClean="0"/>
              <a:t>Bolland, H. R., Guitierrez, J. &amp; Flechtmann, C.H.W. (1998) World Catalogue of the Spider Mite Family (Acari: Tetranychidae). Brill, Leiden, Boston, Köln. 392 pp.</a:t>
            </a:r>
          </a:p>
          <a:p>
            <a:pPr eaLnBrk="1" hangingPunct="1"/>
            <a:r>
              <a:rPr lang="en-US" altLang="en-US" sz="1400" smtClean="0"/>
              <a:t>CAPS. 2013. </a:t>
            </a:r>
            <a:r>
              <a:rPr lang="en-US" altLang="en-US" sz="1400" i="1" smtClean="0"/>
              <a:t>Raoiella indica</a:t>
            </a:r>
            <a:r>
              <a:rPr lang="en-US" altLang="en-US" sz="1400" smtClean="0"/>
              <a:t>. Accessed 10 December 2013 </a:t>
            </a:r>
          </a:p>
          <a:p>
            <a:pPr lvl="1" eaLnBrk="1" hangingPunct="1"/>
            <a:r>
              <a:rPr lang="en-US" altLang="en-US" sz="1000" smtClean="0"/>
              <a:t>http://caps.ceris.purdue.edu/webfm_send/2232.</a:t>
            </a:r>
          </a:p>
          <a:p>
            <a:pPr eaLnBrk="1" hangingPunct="1"/>
            <a:r>
              <a:rPr lang="en-US" altLang="en-US" sz="1400" smtClean="0"/>
              <a:t>Ferragut, F., Navia, D., and R. Ochoa.  2013.  “New mite invasions in citrus in the early years of the 21</a:t>
            </a:r>
            <a:r>
              <a:rPr lang="en-US" altLang="en-US" sz="1400" baseline="30000" smtClean="0"/>
              <a:t>st</a:t>
            </a:r>
            <a:r>
              <a:rPr lang="en-US" altLang="en-US" sz="1400" smtClean="0"/>
              <a:t> Century”.  Experimental and Applied Acarology, 59: 145-164.</a:t>
            </a:r>
          </a:p>
          <a:p>
            <a:pPr eaLnBrk="1" hangingPunct="1"/>
            <a:r>
              <a:rPr lang="en-US" altLang="en-US" sz="1400" smtClean="0"/>
              <a:t>Fitzgerald, J., N. Pepper, M. Easterbrook, T. Pope, and M. Solomon. 2007. Interactions among phytophagous mites, and introduced and naturally occurring predatory mites, on strawberry in the UK. Exp. Appl. Acarol. 43: 33-47.</a:t>
            </a:r>
          </a:p>
          <a:p>
            <a:pPr eaLnBrk="1" hangingPunct="1"/>
            <a:r>
              <a:rPr lang="en-US" altLang="en-US" sz="1400" smtClean="0"/>
              <a:t>Hoy, M. A., J. Peña, and R. Nguyen. 2006. Red palm mite, </a:t>
            </a:r>
            <a:r>
              <a:rPr lang="en-US" altLang="en-US" sz="1400" i="1" smtClean="0"/>
              <a:t>Raoiella indica </a:t>
            </a:r>
            <a:r>
              <a:rPr lang="en-US" altLang="en-US" sz="1400" smtClean="0"/>
              <a:t>Hirst (Arachnida: Acari: Tenuipalpidae) (EENY397). Gainesville: University of Florida Institute of Food and Agricultural Sciences. Retrieved September 4, 2013,</a:t>
            </a:r>
          </a:p>
          <a:p>
            <a:pPr lvl="1" eaLnBrk="1" hangingPunct="1"/>
            <a:r>
              <a:rPr lang="en-US" altLang="en-US" sz="1000" smtClean="0"/>
              <a:t>http://edis.ifas.ufl.edu/in711.</a:t>
            </a:r>
            <a:endParaRPr lang="en-US" altLang="en-US" sz="1000" i="1" smtClean="0"/>
          </a:p>
          <a:p>
            <a:pPr eaLnBrk="1" hangingPunct="1">
              <a:buFont typeface="Arial" charset="0"/>
              <a:buNone/>
            </a:pPr>
            <a:endParaRPr lang="en-US" altLang="en-US" sz="1400" smtClean="0"/>
          </a:p>
          <a:p>
            <a:pPr eaLnBrk="1" hangingPunct="1"/>
            <a:endParaRPr lang="en-US" altLang="en-US" sz="1400" smtClean="0"/>
          </a:p>
          <a:p>
            <a:pPr eaLnBrk="1" hangingPunct="1"/>
            <a:endParaRPr lang="en-US" altLang="en-US" sz="1400" smtClean="0"/>
          </a:p>
          <a:p>
            <a:pPr eaLnBrk="1" hangingPunct="1"/>
            <a:endParaRPr lang="en-US" altLang="en-US" sz="1400" smtClean="0"/>
          </a:p>
          <a:p>
            <a:pPr eaLnBrk="1" hangingPunct="1">
              <a:buFont typeface="Arial" charset="0"/>
              <a:buNone/>
            </a:pPr>
            <a:endParaRPr lang="en-US" altLang="en-US" sz="1400" smtClean="0"/>
          </a:p>
          <a:p>
            <a:pPr eaLnBrk="1" hangingPunct="1"/>
            <a:endParaRPr lang="en-US" altLang="en-US" sz="1400" smtClean="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mtClean="0"/>
              <a:t>References</a:t>
            </a:r>
          </a:p>
        </p:txBody>
      </p:sp>
      <p:sp>
        <p:nvSpPr>
          <p:cNvPr id="3" name="Content Placeholder 2"/>
          <p:cNvSpPr>
            <a:spLocks noGrp="1"/>
          </p:cNvSpPr>
          <p:nvPr>
            <p:ph idx="1"/>
          </p:nvPr>
        </p:nvSpPr>
        <p:spPr>
          <a:xfrm>
            <a:off x="457200" y="1447800"/>
            <a:ext cx="8229600" cy="4525963"/>
          </a:xfrm>
        </p:spPr>
        <p:txBody>
          <a:bodyPr/>
          <a:lstStyle/>
          <a:p>
            <a:pPr eaLnBrk="1" fontAlgn="auto" hangingPunct="1">
              <a:spcAft>
                <a:spcPts val="0"/>
              </a:spcAft>
              <a:buFont typeface="Arial" pitchFamily="34" charset="0"/>
              <a:buChar char="•"/>
              <a:defRPr/>
            </a:pPr>
            <a:r>
              <a:rPr lang="en-US" sz="1400" dirty="0"/>
              <a:t>Kane E. C., R. Ochoa, G. </a:t>
            </a:r>
            <a:r>
              <a:rPr lang="en-US" sz="1400" dirty="0" err="1"/>
              <a:t>Mathurin</a:t>
            </a:r>
            <a:r>
              <a:rPr lang="en-US" sz="1400" dirty="0"/>
              <a:t>, and E. F. </a:t>
            </a:r>
            <a:r>
              <a:rPr lang="en-US" sz="1400" dirty="0" err="1"/>
              <a:t>Erbe</a:t>
            </a:r>
            <a:r>
              <a:rPr lang="en-US" sz="1400" dirty="0"/>
              <a:t>. (2005). </a:t>
            </a:r>
            <a:r>
              <a:rPr lang="en-US" sz="1400" i="1" dirty="0" err="1"/>
              <a:t>Raoiella</a:t>
            </a:r>
            <a:r>
              <a:rPr lang="en-US" sz="1400" i="1" dirty="0"/>
              <a:t> </a:t>
            </a:r>
            <a:r>
              <a:rPr lang="en-US" sz="1400" i="1" dirty="0" err="1"/>
              <a:t>indica</a:t>
            </a:r>
            <a:r>
              <a:rPr lang="en-US" sz="1400" dirty="0"/>
              <a:t> </a:t>
            </a:r>
            <a:r>
              <a:rPr lang="en-US" sz="1400" dirty="0" err="1"/>
              <a:t>Hirst</a:t>
            </a:r>
            <a:r>
              <a:rPr lang="en-US" sz="1400" dirty="0"/>
              <a:t> (</a:t>
            </a:r>
            <a:r>
              <a:rPr lang="en-US" sz="1400" dirty="0" err="1"/>
              <a:t>Acari</a:t>
            </a:r>
            <a:r>
              <a:rPr lang="en-US" sz="1400" dirty="0"/>
              <a:t>: </a:t>
            </a:r>
            <a:r>
              <a:rPr lang="en-US" sz="1400" dirty="0" err="1"/>
              <a:t>Tenuipalpidae</a:t>
            </a:r>
            <a:r>
              <a:rPr lang="en-US" sz="1400" dirty="0"/>
              <a:t>): An island-hopping mite pest in the Caribbean. </a:t>
            </a:r>
          </a:p>
          <a:p>
            <a:pPr lvl="1" eaLnBrk="1" fontAlgn="auto" hangingPunct="1">
              <a:spcAft>
                <a:spcPts val="0"/>
              </a:spcAft>
              <a:buFont typeface="Arial" pitchFamily="34" charset="0"/>
              <a:buChar char="–"/>
              <a:defRPr/>
            </a:pPr>
            <a:r>
              <a:rPr lang="en-US" sz="1000" dirty="0"/>
              <a:t>http://www.sel.barc.usda.gov/acari/PDF/Raoiella%20indica-Kane%20et%20al.pdf (1 March 2013).</a:t>
            </a:r>
          </a:p>
          <a:p>
            <a:pPr marL="342900" lvl="1" indent="-342900" eaLnBrk="1" fontAlgn="auto" hangingPunct="1">
              <a:spcAft>
                <a:spcPts val="0"/>
              </a:spcAft>
              <a:buFont typeface="Arial" pitchFamily="34" charset="0"/>
              <a:buChar char="•"/>
              <a:defRPr/>
            </a:pPr>
            <a:r>
              <a:rPr lang="en-US" sz="1400" dirty="0" err="1" smtClean="0"/>
              <a:t>Krants</a:t>
            </a:r>
            <a:r>
              <a:rPr lang="en-US" sz="1400" dirty="0"/>
              <a:t>, G. W. and E. E. Lindquist. 1979. Evolution of </a:t>
            </a:r>
            <a:r>
              <a:rPr lang="en-US" sz="1400" dirty="0" err="1"/>
              <a:t>phytophagous</a:t>
            </a:r>
            <a:r>
              <a:rPr lang="en-US" sz="1400" dirty="0"/>
              <a:t> mites (</a:t>
            </a:r>
            <a:r>
              <a:rPr lang="en-US" sz="1400" dirty="0" err="1"/>
              <a:t>Acari</a:t>
            </a:r>
            <a:r>
              <a:rPr lang="en-US" sz="1400" dirty="0"/>
              <a:t>). Ann. Rev. </a:t>
            </a:r>
            <a:r>
              <a:rPr lang="en-US" sz="1400" dirty="0" err="1"/>
              <a:t>Entomol</a:t>
            </a:r>
            <a:r>
              <a:rPr lang="en-US" sz="1400" dirty="0"/>
              <a:t>. 24: 121-158.</a:t>
            </a:r>
          </a:p>
          <a:p>
            <a:pPr marL="342900" lvl="1" indent="-342900" eaLnBrk="1" fontAlgn="auto" hangingPunct="1">
              <a:spcAft>
                <a:spcPts val="0"/>
              </a:spcAft>
              <a:buFont typeface="Arial" pitchFamily="34" charset="0"/>
              <a:buChar char="•"/>
              <a:defRPr/>
            </a:pPr>
            <a:r>
              <a:rPr lang="en-US" sz="1400" dirty="0" err="1" smtClean="0">
                <a:cs typeface="Calibri"/>
              </a:rPr>
              <a:t>Marsaro</a:t>
            </a:r>
            <a:r>
              <a:rPr lang="en-US" sz="1400" dirty="0" smtClean="0">
                <a:cs typeface="Calibri"/>
              </a:rPr>
              <a:t> </a:t>
            </a:r>
            <a:r>
              <a:rPr lang="en-US" sz="1400" dirty="0" err="1">
                <a:cs typeface="Calibri"/>
              </a:rPr>
              <a:t>Júnior</a:t>
            </a:r>
            <a:r>
              <a:rPr lang="en-US" sz="1400" dirty="0">
                <a:cs typeface="Calibri"/>
              </a:rPr>
              <a:t>, A. L., Sato, M.E., de </a:t>
            </a:r>
            <a:r>
              <a:rPr lang="en-US" sz="1400" dirty="0" err="1">
                <a:cs typeface="Calibri"/>
              </a:rPr>
              <a:t>Aguiar</a:t>
            </a:r>
            <a:r>
              <a:rPr lang="en-US" sz="1400" dirty="0">
                <a:cs typeface="Calibri"/>
              </a:rPr>
              <a:t>, R. M., Vieira, G. B., da Silva </a:t>
            </a:r>
            <a:r>
              <a:rPr lang="en-US" sz="1400" dirty="0" err="1">
                <a:cs typeface="Calibri"/>
              </a:rPr>
              <a:t>Júnior</a:t>
            </a:r>
            <a:r>
              <a:rPr lang="en-US" sz="1400" dirty="0">
                <a:cs typeface="Calibri"/>
              </a:rPr>
              <a:t>, R. J., and </a:t>
            </a:r>
            <a:r>
              <a:rPr lang="en-US" sz="1400" dirty="0" err="1">
                <a:cs typeface="Calibri"/>
              </a:rPr>
              <a:t>Mineiro</a:t>
            </a:r>
            <a:r>
              <a:rPr lang="en-US" sz="1400" dirty="0">
                <a:cs typeface="Calibri"/>
              </a:rPr>
              <a:t>, J. L. de C. 2012. </a:t>
            </a:r>
            <a:r>
              <a:rPr lang="en-US" sz="1400" dirty="0" err="1">
                <a:cs typeface="Calibri"/>
              </a:rPr>
              <a:t>Efeito</a:t>
            </a:r>
            <a:r>
              <a:rPr lang="en-US" sz="1400" dirty="0">
                <a:cs typeface="Calibri"/>
              </a:rPr>
              <a:t> de </a:t>
            </a:r>
            <a:r>
              <a:rPr lang="en-US" sz="1400" dirty="0" err="1">
                <a:cs typeface="Calibri"/>
              </a:rPr>
              <a:t>acaracidas</a:t>
            </a:r>
            <a:r>
              <a:rPr lang="en-US" sz="1400" dirty="0">
                <a:cs typeface="Calibri"/>
              </a:rPr>
              <a:t> </a:t>
            </a:r>
            <a:r>
              <a:rPr lang="en-US" sz="1400" dirty="0" err="1">
                <a:cs typeface="Calibri"/>
              </a:rPr>
              <a:t>sobre</a:t>
            </a:r>
            <a:r>
              <a:rPr lang="en-US" sz="1400" dirty="0">
                <a:cs typeface="Calibri"/>
              </a:rPr>
              <a:t> </a:t>
            </a:r>
            <a:r>
              <a:rPr lang="en-US" sz="1400" i="1" dirty="0" err="1">
                <a:cs typeface="Calibri"/>
              </a:rPr>
              <a:t>Schizotetranychus</a:t>
            </a:r>
            <a:r>
              <a:rPr lang="en-US" sz="1400" i="1" dirty="0">
                <a:cs typeface="Calibri"/>
              </a:rPr>
              <a:t> </a:t>
            </a:r>
            <a:r>
              <a:rPr lang="en-US" sz="1400" i="1" dirty="0" err="1">
                <a:cs typeface="Calibri"/>
              </a:rPr>
              <a:t>hindustanicus</a:t>
            </a:r>
            <a:r>
              <a:rPr lang="en-US" sz="1400" dirty="0">
                <a:cs typeface="Calibri"/>
              </a:rPr>
              <a:t> (</a:t>
            </a:r>
            <a:r>
              <a:rPr lang="en-US" sz="1400" dirty="0" err="1">
                <a:cs typeface="Calibri"/>
              </a:rPr>
              <a:t>Hirst</a:t>
            </a:r>
            <a:r>
              <a:rPr lang="en-US" sz="1400" dirty="0">
                <a:cs typeface="Calibri"/>
              </a:rPr>
              <a:t>) (</a:t>
            </a:r>
            <a:r>
              <a:rPr lang="en-US" sz="1400" dirty="0" err="1">
                <a:cs typeface="Calibri"/>
              </a:rPr>
              <a:t>Acari</a:t>
            </a:r>
            <a:r>
              <a:rPr lang="en-US" sz="1400" dirty="0">
                <a:cs typeface="Calibri"/>
              </a:rPr>
              <a:t>: </a:t>
            </a:r>
            <a:r>
              <a:rPr lang="en-US" sz="1400" dirty="0" err="1">
                <a:cs typeface="Calibri"/>
              </a:rPr>
              <a:t>Tetranychidae</a:t>
            </a:r>
            <a:r>
              <a:rPr lang="en-US" sz="1400" dirty="0">
                <a:cs typeface="Calibri"/>
              </a:rPr>
              <a:t>) e </a:t>
            </a:r>
            <a:r>
              <a:rPr lang="en-US" sz="1400" dirty="0" err="1">
                <a:cs typeface="Calibri"/>
              </a:rPr>
              <a:t>ácaros</a:t>
            </a:r>
            <a:r>
              <a:rPr lang="en-US" sz="1400" dirty="0">
                <a:cs typeface="Calibri"/>
              </a:rPr>
              <a:t> </a:t>
            </a:r>
            <a:r>
              <a:rPr lang="en-US" sz="1400" dirty="0" err="1">
                <a:cs typeface="Calibri"/>
              </a:rPr>
              <a:t>predadores</a:t>
            </a:r>
            <a:r>
              <a:rPr lang="en-US" sz="1400" dirty="0">
                <a:cs typeface="Calibri"/>
              </a:rPr>
              <a:t> </a:t>
            </a:r>
            <a:r>
              <a:rPr lang="en-US" sz="1400" dirty="0" err="1">
                <a:cs typeface="Calibri"/>
              </a:rPr>
              <a:t>em</a:t>
            </a:r>
            <a:r>
              <a:rPr lang="en-US" sz="1400" dirty="0">
                <a:cs typeface="Calibri"/>
              </a:rPr>
              <a:t> </a:t>
            </a:r>
            <a:r>
              <a:rPr lang="en-US" sz="1400" dirty="0" err="1">
                <a:cs typeface="Calibri"/>
              </a:rPr>
              <a:t>citros</a:t>
            </a:r>
            <a:r>
              <a:rPr lang="en-US" sz="1400" dirty="0">
                <a:cs typeface="Calibri"/>
              </a:rPr>
              <a:t> no </a:t>
            </a:r>
            <a:r>
              <a:rPr lang="en-US" sz="1400" dirty="0" err="1">
                <a:cs typeface="Calibri"/>
              </a:rPr>
              <a:t>estado</a:t>
            </a:r>
            <a:r>
              <a:rPr lang="en-US" sz="1400" dirty="0">
                <a:cs typeface="Calibri"/>
              </a:rPr>
              <a:t> de </a:t>
            </a:r>
            <a:r>
              <a:rPr lang="en-US" sz="1400" dirty="0" err="1">
                <a:cs typeface="Calibri"/>
              </a:rPr>
              <a:t>Roraima</a:t>
            </a:r>
            <a:r>
              <a:rPr lang="en-US" sz="1400" dirty="0">
                <a:cs typeface="Calibri"/>
              </a:rPr>
              <a:t>, </a:t>
            </a:r>
            <a:r>
              <a:rPr lang="en-US" sz="1400" dirty="0" err="1">
                <a:cs typeface="Calibri"/>
              </a:rPr>
              <a:t>Brasil</a:t>
            </a:r>
            <a:r>
              <a:rPr lang="en-US" sz="1400" dirty="0">
                <a:cs typeface="Calibri"/>
              </a:rPr>
              <a:t>. </a:t>
            </a:r>
            <a:r>
              <a:rPr lang="en-US" sz="1400" dirty="0" err="1">
                <a:cs typeface="Calibri"/>
              </a:rPr>
              <a:t>Arquivos</a:t>
            </a:r>
            <a:r>
              <a:rPr lang="en-US" sz="1400" dirty="0">
                <a:cs typeface="Calibri"/>
              </a:rPr>
              <a:t> do </a:t>
            </a:r>
            <a:r>
              <a:rPr lang="en-US" sz="1400" dirty="0" err="1">
                <a:cs typeface="Calibri"/>
              </a:rPr>
              <a:t>Instituto</a:t>
            </a:r>
            <a:r>
              <a:rPr lang="en-US" sz="1400" dirty="0">
                <a:cs typeface="Calibri"/>
              </a:rPr>
              <a:t> </a:t>
            </a:r>
            <a:r>
              <a:rPr lang="en-US" sz="1400" dirty="0" err="1">
                <a:cs typeface="Calibri"/>
              </a:rPr>
              <a:t>Biológico</a:t>
            </a:r>
            <a:r>
              <a:rPr lang="en-US" sz="1400" dirty="0">
                <a:cs typeface="Calibri"/>
              </a:rPr>
              <a:t> 79: 75-83</a:t>
            </a:r>
            <a:r>
              <a:rPr lang="en-US" sz="1400" dirty="0" smtClean="0">
                <a:cs typeface="Calibri"/>
              </a:rPr>
              <a:t>.</a:t>
            </a:r>
            <a:endParaRPr lang="en-US" sz="1400" dirty="0"/>
          </a:p>
          <a:p>
            <a:pPr eaLnBrk="1" fontAlgn="auto" hangingPunct="1">
              <a:spcAft>
                <a:spcPts val="0"/>
              </a:spcAft>
              <a:buFont typeface="Arial" pitchFamily="34" charset="0"/>
              <a:buChar char="•"/>
              <a:defRPr/>
            </a:pPr>
            <a:r>
              <a:rPr lang="en-US" sz="1400" dirty="0" err="1"/>
              <a:t>Navia</a:t>
            </a:r>
            <a:r>
              <a:rPr lang="en-US" sz="1400" dirty="0"/>
              <a:t>, D., and </a:t>
            </a:r>
            <a:r>
              <a:rPr lang="en-US" sz="1400" dirty="0" err="1"/>
              <a:t>Marsaro</a:t>
            </a:r>
            <a:r>
              <a:rPr lang="en-US" sz="1400" dirty="0"/>
              <a:t> Jr., A. L. 2010. First report of the citrus Hindu mite, </a:t>
            </a:r>
            <a:r>
              <a:rPr lang="en-US" sz="1400" i="1" dirty="0" err="1"/>
              <a:t>Schizotetranychus</a:t>
            </a:r>
            <a:r>
              <a:rPr lang="en-US" sz="1400" i="1" dirty="0"/>
              <a:t> </a:t>
            </a:r>
            <a:r>
              <a:rPr lang="en-US" sz="1400" i="1" dirty="0" err="1"/>
              <a:t>hindustanicus</a:t>
            </a:r>
            <a:r>
              <a:rPr lang="en-US" sz="1400" dirty="0"/>
              <a:t> (</a:t>
            </a:r>
            <a:r>
              <a:rPr lang="en-US" sz="1400" dirty="0" err="1"/>
              <a:t>Hirst</a:t>
            </a:r>
            <a:r>
              <a:rPr lang="en-US" sz="1400" dirty="0"/>
              <a:t>) (</a:t>
            </a:r>
            <a:r>
              <a:rPr lang="en-US" sz="1400" dirty="0" err="1"/>
              <a:t>Prostigmata</a:t>
            </a:r>
            <a:r>
              <a:rPr lang="en-US" sz="1400" dirty="0"/>
              <a:t>: </a:t>
            </a:r>
            <a:r>
              <a:rPr lang="en-US" sz="1400" dirty="0" err="1"/>
              <a:t>Tetranychidae</a:t>
            </a:r>
            <a:r>
              <a:rPr lang="en-US" sz="1400" dirty="0"/>
              <a:t>) in Brazil. </a:t>
            </a:r>
            <a:r>
              <a:rPr lang="en-US" sz="1400" dirty="0" err="1"/>
              <a:t>Neotrop</a:t>
            </a:r>
            <a:r>
              <a:rPr lang="en-US" sz="1400" dirty="0"/>
              <a:t>. </a:t>
            </a:r>
            <a:r>
              <a:rPr lang="en-US" sz="1400" dirty="0" err="1"/>
              <a:t>Entomol</a:t>
            </a:r>
            <a:r>
              <a:rPr lang="en-US" sz="1400" dirty="0"/>
              <a:t>. 39 (1): 140-143</a:t>
            </a:r>
            <a:r>
              <a:rPr lang="en-US" sz="1400" dirty="0" smtClean="0"/>
              <a:t>.</a:t>
            </a:r>
          </a:p>
          <a:p>
            <a:pPr eaLnBrk="1" fontAlgn="auto" hangingPunct="1">
              <a:spcAft>
                <a:spcPts val="0"/>
              </a:spcAft>
              <a:buFont typeface="Arial" pitchFamily="34" charset="0"/>
              <a:buChar char="•"/>
              <a:defRPr/>
            </a:pPr>
            <a:r>
              <a:rPr lang="en-US" sz="1400" dirty="0" smtClean="0"/>
              <a:t>NAPPO</a:t>
            </a:r>
            <a:r>
              <a:rPr lang="en-US" sz="1400" dirty="0"/>
              <a:t>. </a:t>
            </a:r>
            <a:r>
              <a:rPr lang="en-US" sz="1400" i="1" dirty="0" err="1"/>
              <a:t>Eutetranychus</a:t>
            </a:r>
            <a:r>
              <a:rPr lang="en-US" sz="1400" i="1" dirty="0"/>
              <a:t> </a:t>
            </a:r>
            <a:r>
              <a:rPr lang="en-US" sz="1400" i="1" dirty="0" err="1"/>
              <a:t>orientalis</a:t>
            </a:r>
            <a:r>
              <a:rPr lang="en-US" sz="1400" dirty="0"/>
              <a:t> (Klein). Accessed March 14, </a:t>
            </a:r>
            <a:r>
              <a:rPr lang="en-US" sz="1400" dirty="0" smtClean="0"/>
              <a:t>2013</a:t>
            </a:r>
          </a:p>
          <a:p>
            <a:pPr lvl="1" eaLnBrk="1" fontAlgn="auto" hangingPunct="1">
              <a:spcAft>
                <a:spcPts val="0"/>
              </a:spcAft>
              <a:buFont typeface="Arial" pitchFamily="34" charset="0"/>
              <a:buChar char="–"/>
              <a:defRPr/>
            </a:pPr>
            <a:r>
              <a:rPr lang="en-US" sz="1000" dirty="0" smtClean="0"/>
              <a:t>http</a:t>
            </a:r>
            <a:r>
              <a:rPr lang="en-US" sz="1000" dirty="0"/>
              <a:t>://</a:t>
            </a:r>
            <a:r>
              <a:rPr lang="en-US" sz="1000" dirty="0" smtClean="0"/>
              <a:t>www.pestalert.org/viewArchPestAlert.cfm?rid=62</a:t>
            </a:r>
          </a:p>
          <a:p>
            <a:pPr eaLnBrk="1" fontAlgn="auto" hangingPunct="1">
              <a:spcAft>
                <a:spcPts val="0"/>
              </a:spcAft>
              <a:buFont typeface="Arial" pitchFamily="34" charset="0"/>
              <a:buChar char="•"/>
              <a:defRPr/>
            </a:pPr>
            <a:r>
              <a:rPr lang="en-US" sz="1400" dirty="0" err="1"/>
              <a:t>Nienstaedt</a:t>
            </a:r>
            <a:r>
              <a:rPr lang="en-US" sz="1400" dirty="0"/>
              <a:t>, B. and </a:t>
            </a:r>
            <a:r>
              <a:rPr lang="en-US" sz="1400" dirty="0" err="1"/>
              <a:t>Marcano</a:t>
            </a:r>
            <a:r>
              <a:rPr lang="en-US" sz="1400" dirty="0"/>
              <a:t>, R. 2009. </a:t>
            </a:r>
            <a:r>
              <a:rPr lang="en-US" sz="1400" dirty="0" err="1"/>
              <a:t>Estudio</a:t>
            </a:r>
            <a:r>
              <a:rPr lang="en-US" sz="1400" dirty="0"/>
              <a:t> de la </a:t>
            </a:r>
            <a:r>
              <a:rPr lang="en-US" sz="1400" dirty="0" err="1"/>
              <a:t>biologia</a:t>
            </a:r>
            <a:r>
              <a:rPr lang="en-US" sz="1400" dirty="0"/>
              <a:t> del </a:t>
            </a:r>
            <a:r>
              <a:rPr lang="en-US" sz="1400" dirty="0" err="1"/>
              <a:t>acaro</a:t>
            </a:r>
            <a:r>
              <a:rPr lang="en-US" sz="1400" dirty="0"/>
              <a:t> </a:t>
            </a:r>
            <a:r>
              <a:rPr lang="en-US" sz="1400" dirty="0" err="1"/>
              <a:t>hindu</a:t>
            </a:r>
            <a:r>
              <a:rPr lang="en-US" sz="1400" dirty="0"/>
              <a:t> de los </a:t>
            </a:r>
            <a:r>
              <a:rPr lang="en-US" sz="1400" dirty="0" err="1"/>
              <a:t>citricos</a:t>
            </a:r>
            <a:r>
              <a:rPr lang="en-US" sz="1400" dirty="0"/>
              <a:t> </a:t>
            </a:r>
            <a:r>
              <a:rPr lang="en-US" sz="1400" i="1" dirty="0" err="1"/>
              <a:t>Schizotetranychus</a:t>
            </a:r>
            <a:r>
              <a:rPr lang="en-US" sz="1400" i="1" dirty="0"/>
              <a:t> </a:t>
            </a:r>
            <a:r>
              <a:rPr lang="en-US" sz="1400" i="1" dirty="0" err="1"/>
              <a:t>hindustanicus</a:t>
            </a:r>
            <a:r>
              <a:rPr lang="en-US" sz="1400" dirty="0"/>
              <a:t> (</a:t>
            </a:r>
            <a:r>
              <a:rPr lang="en-US" sz="1400" dirty="0" err="1"/>
              <a:t>Hirst</a:t>
            </a:r>
            <a:r>
              <a:rPr lang="en-US" sz="1400" dirty="0"/>
              <a:t>, 1924) (</a:t>
            </a:r>
            <a:r>
              <a:rPr lang="en-US" sz="1400" dirty="0" err="1"/>
              <a:t>Acari</a:t>
            </a:r>
            <a:r>
              <a:rPr lang="en-US" sz="1400" dirty="0"/>
              <a:t>: </a:t>
            </a:r>
            <a:r>
              <a:rPr lang="en-US" sz="1400" dirty="0" err="1"/>
              <a:t>Tetranychidae</a:t>
            </a:r>
            <a:r>
              <a:rPr lang="en-US" sz="1400" dirty="0"/>
              <a:t>), en </a:t>
            </a:r>
            <a:r>
              <a:rPr lang="en-US" sz="1400" dirty="0" err="1"/>
              <a:t>tres</a:t>
            </a:r>
            <a:r>
              <a:rPr lang="en-US" sz="1400" dirty="0"/>
              <a:t> </a:t>
            </a:r>
            <a:r>
              <a:rPr lang="en-US" sz="1400" dirty="0" err="1"/>
              <a:t>tipos</a:t>
            </a:r>
            <a:r>
              <a:rPr lang="en-US" sz="1400" dirty="0"/>
              <a:t> de </a:t>
            </a:r>
            <a:r>
              <a:rPr lang="en-US" sz="1400" dirty="0" err="1"/>
              <a:t>alimentos</a:t>
            </a:r>
            <a:r>
              <a:rPr lang="en-US" sz="1400" dirty="0"/>
              <a:t>. </a:t>
            </a:r>
            <a:r>
              <a:rPr lang="en-US" sz="1400" dirty="0" err="1"/>
              <a:t>Entomotropica</a:t>
            </a:r>
            <a:r>
              <a:rPr lang="en-US" sz="1400" dirty="0"/>
              <a:t> 24: 51-56.</a:t>
            </a:r>
          </a:p>
          <a:p>
            <a:pPr eaLnBrk="1" fontAlgn="auto" hangingPunct="1">
              <a:spcAft>
                <a:spcPts val="0"/>
              </a:spcAft>
              <a:buFont typeface="Arial" pitchFamily="34" charset="0"/>
              <a:buChar char="•"/>
              <a:defRPr/>
            </a:pPr>
            <a:r>
              <a:rPr lang="en-US" sz="1400" dirty="0"/>
              <a:t>OEPP/EPPO. </a:t>
            </a:r>
            <a:r>
              <a:rPr lang="en-US" sz="1400" i="1" dirty="0" err="1"/>
              <a:t>Eutetranychus</a:t>
            </a:r>
            <a:r>
              <a:rPr lang="en-US" sz="1400" i="1" dirty="0"/>
              <a:t> </a:t>
            </a:r>
            <a:r>
              <a:rPr lang="en-US" sz="1400" i="1" dirty="0" err="1"/>
              <a:t>orientalis</a:t>
            </a:r>
            <a:r>
              <a:rPr lang="en-US" sz="1400" dirty="0"/>
              <a:t>. Accessed March 14, </a:t>
            </a:r>
            <a:r>
              <a:rPr lang="en-US" sz="1400" dirty="0" smtClean="0"/>
              <a:t>2013</a:t>
            </a:r>
          </a:p>
          <a:p>
            <a:pPr lvl="1" eaLnBrk="1" fontAlgn="auto" hangingPunct="1">
              <a:spcAft>
                <a:spcPts val="0"/>
              </a:spcAft>
              <a:buFont typeface="Arial" pitchFamily="34" charset="0"/>
              <a:buChar char="–"/>
              <a:defRPr/>
            </a:pPr>
            <a:r>
              <a:rPr lang="en-US" sz="1000" dirty="0" smtClean="0"/>
              <a:t>http</a:t>
            </a:r>
            <a:r>
              <a:rPr lang="en-US" sz="1000" dirty="0"/>
              <a:t>://www.eppo.int/QUARANTINE/insects/Eutetranychus_orientalis/EUTEOR_ds.pdf</a:t>
            </a:r>
            <a:r>
              <a:rPr lang="en-US" sz="1000" dirty="0" smtClean="0"/>
              <a:t>.</a:t>
            </a:r>
          </a:p>
          <a:p>
            <a:pPr eaLnBrk="1" fontAlgn="auto" hangingPunct="1">
              <a:spcAft>
                <a:spcPts val="0"/>
              </a:spcAft>
              <a:buFont typeface="Arial" pitchFamily="34" charset="0"/>
              <a:buChar char="•"/>
              <a:defRPr/>
            </a:pPr>
            <a:r>
              <a:rPr lang="en-US" sz="1400" dirty="0" smtClean="0"/>
              <a:t>Romero, G. Q., and W. W. Benson. 2005. Biotic interactions of mites, plants and leaf </a:t>
            </a:r>
            <a:r>
              <a:rPr lang="en-US" sz="1400" dirty="0" err="1" smtClean="0"/>
              <a:t>domatia</a:t>
            </a:r>
            <a:r>
              <a:rPr lang="en-US" sz="1400" dirty="0" smtClean="0"/>
              <a:t>. Current Opinions in Plant Biology 8: 436-440.</a:t>
            </a:r>
          </a:p>
          <a:p>
            <a:pPr eaLnBrk="1" fontAlgn="auto" hangingPunct="1">
              <a:spcAft>
                <a:spcPts val="0"/>
              </a:spcAft>
              <a:buFont typeface="Arial" pitchFamily="34" charset="0"/>
              <a:buChar char="•"/>
              <a:defRPr/>
            </a:pPr>
            <a:endParaRPr lang="en-US" sz="1400" dirty="0" smtClean="0"/>
          </a:p>
          <a:p>
            <a:pPr eaLnBrk="1" fontAlgn="auto" hangingPunct="1">
              <a:spcAft>
                <a:spcPts val="0"/>
              </a:spcAft>
              <a:buFont typeface="Arial" pitchFamily="34" charset="0"/>
              <a:buChar char="•"/>
              <a:defRPr/>
            </a:pPr>
            <a:endParaRPr lang="en-US" sz="14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mtClean="0"/>
              <a:t>References</a:t>
            </a:r>
          </a:p>
        </p:txBody>
      </p:sp>
      <p:sp>
        <p:nvSpPr>
          <p:cNvPr id="37891" name="Content Placeholder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1400" smtClean="0"/>
              <a:t>Rogers, M. E., P. A. Stansly, C. C. Childers, C. W. McCoy, and H. N. Nigg. (1999). </a:t>
            </a:r>
            <a:r>
              <a:rPr lang="en-US" altLang="en-US" sz="1400" i="1" smtClean="0"/>
              <a:t>2012 Florida citrus pest management guide: Rust mites, spider mites, and other phytophagous mites</a:t>
            </a:r>
            <a:r>
              <a:rPr lang="en-US" altLang="en-US" sz="1400" smtClean="0"/>
              <a:t> (ENY603). Gainesville: University of Florida Institute of Food and Agricultural Sciences. Retrieved September 4, 2013.</a:t>
            </a:r>
          </a:p>
          <a:p>
            <a:pPr lvl="1" eaLnBrk="1" hangingPunct="1"/>
            <a:r>
              <a:rPr lang="en-US" altLang="en-US" sz="1000" smtClean="0"/>
              <a:t>http://edis.ifas.ufl.edu/cg002.</a:t>
            </a:r>
          </a:p>
          <a:p>
            <a:pPr eaLnBrk="1" hangingPunct="1"/>
            <a:r>
              <a:rPr lang="en-US" altLang="en-US" sz="1400" smtClean="0"/>
              <a:t>Saito, K. 2010. What are mites?, pp. 1-3. </a:t>
            </a:r>
            <a:r>
              <a:rPr lang="en-US" altLang="en-US" sz="1400" i="1" smtClean="0"/>
              <a:t>In</a:t>
            </a:r>
            <a:r>
              <a:rPr lang="en-US" altLang="en-US" sz="1400" smtClean="0"/>
              <a:t> Y. Saito (ed.), Plant Mites and Sociality: Diversity and Evolution. Springer, New York, NY.</a:t>
            </a:r>
          </a:p>
          <a:p>
            <a:pPr eaLnBrk="1" hangingPunct="1"/>
            <a:r>
              <a:rPr lang="en-US" altLang="en-US" sz="1400" smtClean="0"/>
              <a:t>Saito, K. 2010. Plant mites, pp. 5-38. </a:t>
            </a:r>
            <a:r>
              <a:rPr lang="en-US" altLang="en-US" sz="1400" i="1" smtClean="0"/>
              <a:t>In</a:t>
            </a:r>
            <a:r>
              <a:rPr lang="en-US" altLang="en-US" sz="1400" smtClean="0"/>
              <a:t> Y. Saito (ed.), Plant Mites and Sociality: Diversity and Evolution. Springer, New York, NY.</a:t>
            </a:r>
          </a:p>
          <a:p>
            <a:pPr eaLnBrk="1" hangingPunct="1"/>
            <a:r>
              <a:rPr lang="en-US" altLang="en-US" sz="1400" smtClean="0"/>
              <a:t>University of California Statewide Integrated Pest Management Program. Grape erineum mite-</a:t>
            </a:r>
            <a:r>
              <a:rPr lang="en-US" altLang="en-US" sz="1400" i="1" smtClean="0"/>
              <a:t>Colomerus vitis</a:t>
            </a:r>
            <a:r>
              <a:rPr lang="en-US" altLang="en-US" sz="1400" smtClean="0"/>
              <a:t>. Accessed March 14, 2013</a:t>
            </a:r>
          </a:p>
          <a:p>
            <a:pPr lvl="1" eaLnBrk="1" hangingPunct="1"/>
            <a:r>
              <a:rPr lang="en-US" altLang="en-US" sz="1000" smtClean="0"/>
              <a:t>http://www.ipm.ucdavis.edu/PMG/GARDEN/FRUIT/PESTS/grerineummte.html.</a:t>
            </a:r>
          </a:p>
          <a:p>
            <a:pPr eaLnBrk="1" hangingPunct="1"/>
            <a:r>
              <a:rPr lang="en-US" altLang="en-US" sz="1400" smtClean="0"/>
              <a:t>Vásquez, C., J. Morales-Sánchez, F. R. da Silva, and M. F. Sandoval. 2012. Biological studies and pest management of phytophagous mites in South America, pp. 353-376. </a:t>
            </a:r>
            <a:r>
              <a:rPr lang="en-US" altLang="en-US" sz="1400" i="1" smtClean="0"/>
              <a:t>In</a:t>
            </a:r>
            <a:r>
              <a:rPr lang="en-US" altLang="en-US" sz="1400" smtClean="0"/>
              <a:t> S. Soloneski (ed.), Integrated Pest Management and Pest Control – Current and Future Tactics. InTech, Rijeka, Croatia.</a:t>
            </a:r>
          </a:p>
          <a:p>
            <a:pPr eaLnBrk="1" hangingPunct="1"/>
            <a:endParaRPr lang="en-US" altLang="en-US" smtClean="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bwMode="auto">
          <a:xfrm>
            <a:off x="0" y="0"/>
            <a:ext cx="91440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mtClean="0"/>
              <a:t>Generalized mite anatomy</a:t>
            </a:r>
          </a:p>
        </p:txBody>
      </p:sp>
      <p:sp>
        <p:nvSpPr>
          <p:cNvPr id="16387" name="TextBox 17"/>
          <p:cNvSpPr txBox="1">
            <a:spLocks noChangeArrowheads="1"/>
          </p:cNvSpPr>
          <p:nvPr/>
        </p:nvSpPr>
        <p:spPr bwMode="auto">
          <a:xfrm>
            <a:off x="6858000" y="1185863"/>
            <a:ext cx="127317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altLang="en-US" sz="1600"/>
              <a:t>Legs (4 pairs)</a:t>
            </a:r>
          </a:p>
        </p:txBody>
      </p:sp>
      <p:sp>
        <p:nvSpPr>
          <p:cNvPr id="16388" name="TextBox 18"/>
          <p:cNvSpPr txBox="1">
            <a:spLocks noChangeArrowheads="1"/>
          </p:cNvSpPr>
          <p:nvPr/>
        </p:nvSpPr>
        <p:spPr bwMode="auto">
          <a:xfrm>
            <a:off x="6858000" y="1608138"/>
            <a:ext cx="184467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altLang="en-US" sz="1600"/>
              <a:t>Pedipalps</a:t>
            </a:r>
          </a:p>
        </p:txBody>
      </p:sp>
      <p:sp>
        <p:nvSpPr>
          <p:cNvPr id="16389" name="TextBox 2"/>
          <p:cNvSpPr txBox="1">
            <a:spLocks noChangeArrowheads="1"/>
          </p:cNvSpPr>
          <p:nvPr/>
        </p:nvSpPr>
        <p:spPr bwMode="auto">
          <a:xfrm>
            <a:off x="76200" y="5867400"/>
            <a:ext cx="25923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altLang="en-US" sz="900"/>
              <a:t>Photo credit: Gary Bauchan, USDA-ARS, bugwood.org, #5504732</a:t>
            </a: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50000" b="3635"/>
          <a:stretch/>
        </p:blipFill>
        <p:spPr>
          <a:xfrm>
            <a:off x="2895600" y="762000"/>
            <a:ext cx="3338793" cy="5286998"/>
          </a:xfrm>
          <a:prstGeom prst="roundRect">
            <a:avLst>
              <a:gd name="adj" fmla="val 8594"/>
            </a:avLst>
          </a:prstGeom>
          <a:solidFill>
            <a:srgbClr val="FFFFFF">
              <a:shade val="85000"/>
            </a:srgbClr>
          </a:solidFill>
          <a:ln w="38100">
            <a:solidFill>
              <a:schemeClr val="tx1"/>
            </a:solidFill>
          </a:ln>
          <a:effectLst/>
        </p:spPr>
      </p:pic>
      <p:cxnSp>
        <p:nvCxnSpPr>
          <p:cNvPr id="7" name="Straight Connector 6"/>
          <p:cNvCxnSpPr/>
          <p:nvPr/>
        </p:nvCxnSpPr>
        <p:spPr>
          <a:xfrm>
            <a:off x="5334000" y="1370013"/>
            <a:ext cx="1447800" cy="0"/>
          </a:xfrm>
          <a:prstGeom prst="line">
            <a:avLst/>
          </a:prstGeom>
        </p:spPr>
        <p:style>
          <a:lnRef idx="2">
            <a:schemeClr val="accent6"/>
          </a:lnRef>
          <a:fillRef idx="0">
            <a:schemeClr val="accent6"/>
          </a:fillRef>
          <a:effectRef idx="1">
            <a:schemeClr val="accent6"/>
          </a:effectRef>
          <a:fontRef idx="minor">
            <a:schemeClr val="tx1"/>
          </a:fontRef>
        </p:style>
      </p:cxnSp>
      <p:cxnSp>
        <p:nvCxnSpPr>
          <p:cNvPr id="10" name="Straight Connector 9"/>
          <p:cNvCxnSpPr/>
          <p:nvPr/>
        </p:nvCxnSpPr>
        <p:spPr>
          <a:xfrm>
            <a:off x="4724400" y="1905000"/>
            <a:ext cx="2044700" cy="9525"/>
          </a:xfrm>
          <a:prstGeom prst="line">
            <a:avLst/>
          </a:prstGeom>
        </p:spPr>
        <p:style>
          <a:lnRef idx="2">
            <a:schemeClr val="accent6"/>
          </a:lnRef>
          <a:fillRef idx="0">
            <a:schemeClr val="accent6"/>
          </a:fillRef>
          <a:effectRef idx="1">
            <a:schemeClr val="accent6"/>
          </a:effectRef>
          <a:fontRef idx="minor">
            <a:schemeClr val="tx1"/>
          </a:fontRef>
        </p:style>
      </p:cxnSp>
      <p:cxnSp>
        <p:nvCxnSpPr>
          <p:cNvPr id="21" name="Straight Connector 20"/>
          <p:cNvCxnSpPr/>
          <p:nvPr/>
        </p:nvCxnSpPr>
        <p:spPr>
          <a:xfrm flipH="1">
            <a:off x="2514600" y="2227263"/>
            <a:ext cx="2051050" cy="11112"/>
          </a:xfrm>
          <a:prstGeom prst="line">
            <a:avLst/>
          </a:prstGeom>
        </p:spPr>
        <p:style>
          <a:lnRef idx="2">
            <a:schemeClr val="accent6"/>
          </a:lnRef>
          <a:fillRef idx="0">
            <a:schemeClr val="accent6"/>
          </a:fillRef>
          <a:effectRef idx="1">
            <a:schemeClr val="accent6"/>
          </a:effectRef>
          <a:fontRef idx="minor">
            <a:schemeClr val="tx1"/>
          </a:fontRef>
        </p:style>
      </p:cxnSp>
      <p:sp>
        <p:nvSpPr>
          <p:cNvPr id="16394" name="TextBox 24"/>
          <p:cNvSpPr txBox="1">
            <a:spLocks noChangeArrowheads="1"/>
          </p:cNvSpPr>
          <p:nvPr/>
        </p:nvSpPr>
        <p:spPr bwMode="auto">
          <a:xfrm>
            <a:off x="527050" y="2057400"/>
            <a:ext cx="20129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altLang="en-US" sz="1600"/>
              <a:t>Gnathosoma (“head”)</a:t>
            </a:r>
          </a:p>
        </p:txBody>
      </p:sp>
      <p:sp>
        <p:nvSpPr>
          <p:cNvPr id="16395" name="TextBox 26"/>
          <p:cNvSpPr txBox="1">
            <a:spLocks noChangeArrowheads="1"/>
          </p:cNvSpPr>
          <p:nvPr/>
        </p:nvSpPr>
        <p:spPr bwMode="auto">
          <a:xfrm>
            <a:off x="625475" y="3878263"/>
            <a:ext cx="171767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altLang="en-US" sz="1600"/>
              <a:t>Idiosoma (“body”)</a:t>
            </a:r>
          </a:p>
        </p:txBody>
      </p:sp>
      <p:grpSp>
        <p:nvGrpSpPr>
          <p:cNvPr id="16396" name="Group 7"/>
          <p:cNvGrpSpPr>
            <a:grpSpLocks/>
          </p:cNvGrpSpPr>
          <p:nvPr/>
        </p:nvGrpSpPr>
        <p:grpSpPr bwMode="auto">
          <a:xfrm>
            <a:off x="2330450" y="2514600"/>
            <a:ext cx="1250950" cy="3276600"/>
            <a:chOff x="2330951" y="2590800"/>
            <a:chExt cx="1250449" cy="3276600"/>
          </a:xfrm>
        </p:grpSpPr>
        <p:sp>
          <p:nvSpPr>
            <p:cNvPr id="24" name="Left Bracket 23"/>
            <p:cNvSpPr/>
            <p:nvPr/>
          </p:nvSpPr>
          <p:spPr>
            <a:xfrm>
              <a:off x="3130731" y="2590800"/>
              <a:ext cx="450669" cy="3276600"/>
            </a:xfrm>
            <a:prstGeom prst="leftBracket">
              <a:avLst/>
            </a:prstGeom>
            <a:ln w="28575">
              <a:solidFill>
                <a:schemeClr val="accent6"/>
              </a:solidFill>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cxnSp>
          <p:nvCxnSpPr>
            <p:cNvPr id="15" name="Straight Connector 14"/>
            <p:cNvCxnSpPr/>
            <p:nvPr/>
          </p:nvCxnSpPr>
          <p:spPr>
            <a:xfrm flipH="1">
              <a:off x="2330951" y="4071938"/>
              <a:ext cx="799780" cy="0"/>
            </a:xfrm>
            <a:prstGeom prst="line">
              <a:avLst/>
            </a:prstGeom>
          </p:spPr>
          <p:style>
            <a:lnRef idx="2">
              <a:schemeClr val="accent6"/>
            </a:lnRef>
            <a:fillRef idx="0">
              <a:schemeClr val="accent6"/>
            </a:fillRef>
            <a:effectRef idx="1">
              <a:schemeClr val="accent6"/>
            </a:effectRef>
            <a:fontRef idx="minor">
              <a:schemeClr val="tx1"/>
            </a:fontRef>
          </p:style>
        </p:cxnSp>
      </p:gr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mtClean="0"/>
              <a:t>How mites damage plants</a:t>
            </a:r>
          </a:p>
        </p:txBody>
      </p:sp>
      <p:sp>
        <p:nvSpPr>
          <p:cNvPr id="17411" name="Content Placeholder 2"/>
          <p:cNvSpPr>
            <a:spLocks noGrp="1"/>
          </p:cNvSpPr>
          <p:nvPr>
            <p:ph idx="1"/>
          </p:nvPr>
        </p:nvSpPr>
        <p:spPr bwMode="auto">
          <a:xfrm>
            <a:off x="198438" y="1143000"/>
            <a:ext cx="5715000"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mtClean="0"/>
              <a:t>Break cuticle with mouthparts or suck out plant juice</a:t>
            </a:r>
          </a:p>
          <a:p>
            <a:pPr eaLnBrk="1" hangingPunct="1"/>
            <a:r>
              <a:rPr lang="en-US" altLang="en-US" smtClean="0"/>
              <a:t>Transmit pathogens</a:t>
            </a:r>
          </a:p>
          <a:p>
            <a:pPr eaLnBrk="1" hangingPunct="1"/>
            <a:r>
              <a:rPr lang="en-US" altLang="en-US" smtClean="0"/>
              <a:t>Induce malformed plant parts</a:t>
            </a:r>
          </a:p>
          <a:p>
            <a:pPr eaLnBrk="1" hangingPunct="1"/>
            <a:endParaRPr lang="en-US" altLang="en-US" sz="1200" smtClean="0"/>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39622" t="7052"/>
          <a:stretch/>
        </p:blipFill>
        <p:spPr>
          <a:xfrm>
            <a:off x="6248399" y="990600"/>
            <a:ext cx="2494703" cy="2560320"/>
          </a:xfrm>
          <a:prstGeom prst="roundRect">
            <a:avLst>
              <a:gd name="adj" fmla="val 8594"/>
            </a:avLst>
          </a:prstGeom>
          <a:solidFill>
            <a:srgbClr val="FFFFFF">
              <a:shade val="85000"/>
            </a:srgbClr>
          </a:solidFill>
          <a:ln w="38100">
            <a:solidFill>
              <a:schemeClr val="tx1"/>
            </a:solidFill>
          </a:ln>
          <a:effectLst/>
        </p:spPr>
      </p:pic>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b="8609"/>
          <a:stretch/>
        </p:blipFill>
        <p:spPr>
          <a:xfrm>
            <a:off x="5913790" y="4038600"/>
            <a:ext cx="3001610" cy="1828800"/>
          </a:xfrm>
          <a:prstGeom prst="roundRect">
            <a:avLst>
              <a:gd name="adj" fmla="val 8594"/>
            </a:avLst>
          </a:prstGeom>
          <a:solidFill>
            <a:srgbClr val="FFFFFF">
              <a:shade val="85000"/>
            </a:srgbClr>
          </a:solidFill>
          <a:ln w="38100">
            <a:solidFill>
              <a:schemeClr val="tx1"/>
            </a:solidFill>
          </a:ln>
          <a:effectLst/>
        </p:spPr>
      </p:pic>
      <p:sp>
        <p:nvSpPr>
          <p:cNvPr id="17414" name="TextBox 5"/>
          <p:cNvSpPr txBox="1">
            <a:spLocks noChangeArrowheads="1"/>
          </p:cNvSpPr>
          <p:nvPr/>
        </p:nvSpPr>
        <p:spPr bwMode="auto">
          <a:xfrm>
            <a:off x="6186488" y="3592513"/>
            <a:ext cx="26177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altLang="en-US"/>
              <a:t>Shriveled and dead leaves</a:t>
            </a:r>
          </a:p>
        </p:txBody>
      </p:sp>
      <p:sp>
        <p:nvSpPr>
          <p:cNvPr id="17415" name="TextBox 6"/>
          <p:cNvSpPr txBox="1">
            <a:spLocks noChangeArrowheads="1"/>
          </p:cNvSpPr>
          <p:nvPr/>
        </p:nvSpPr>
        <p:spPr bwMode="auto">
          <a:xfrm>
            <a:off x="6600825" y="5897563"/>
            <a:ext cx="18700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altLang="en-US"/>
              <a:t>Malformed leaves</a:t>
            </a:r>
          </a:p>
        </p:txBody>
      </p:sp>
      <p:pic>
        <p:nvPicPr>
          <p:cNvPr id="8" name="Picture 7"/>
          <p:cNvPicPr>
            <a:picLocks noChangeAspect="1"/>
          </p:cNvPicPr>
          <p:nvPr/>
        </p:nvPicPr>
        <p:blipFill rotWithShape="1">
          <a:blip r:embed="rId5" cstate="print">
            <a:extLst>
              <a:ext uri="{28A0092B-C50C-407E-A947-70E740481C1C}">
                <a14:useLocalDpi xmlns:a14="http://schemas.microsoft.com/office/drawing/2010/main" val="0"/>
              </a:ext>
            </a:extLst>
          </a:blip>
          <a:srcRect b="11147"/>
          <a:stretch/>
        </p:blipFill>
        <p:spPr>
          <a:xfrm>
            <a:off x="1313003" y="3550920"/>
            <a:ext cx="2819400" cy="1670066"/>
          </a:xfrm>
          <a:prstGeom prst="roundRect">
            <a:avLst>
              <a:gd name="adj" fmla="val 8594"/>
            </a:avLst>
          </a:prstGeom>
          <a:solidFill>
            <a:srgbClr val="FFFFFF">
              <a:shade val="85000"/>
            </a:srgbClr>
          </a:solidFill>
          <a:ln w="38100">
            <a:solidFill>
              <a:schemeClr val="tx1"/>
            </a:solidFill>
          </a:ln>
          <a:effectLst/>
        </p:spPr>
      </p:pic>
      <p:sp>
        <p:nvSpPr>
          <p:cNvPr id="17417" name="TextBox 9"/>
          <p:cNvSpPr txBox="1">
            <a:spLocks noChangeArrowheads="1"/>
          </p:cNvSpPr>
          <p:nvPr/>
        </p:nvSpPr>
        <p:spPr bwMode="auto">
          <a:xfrm>
            <a:off x="1303338" y="5229225"/>
            <a:ext cx="28400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altLang="en-US" i="1"/>
              <a:t>Citrus leprosis virus </a:t>
            </a:r>
            <a:r>
              <a:rPr lang="en-US" altLang="en-US"/>
              <a:t>damage </a:t>
            </a:r>
            <a:endParaRPr lang="en-US" altLang="en-US" i="1"/>
          </a:p>
        </p:txBody>
      </p:sp>
      <p:sp>
        <p:nvSpPr>
          <p:cNvPr id="17418" name="TextBox 10"/>
          <p:cNvSpPr txBox="1">
            <a:spLocks noChangeArrowheads="1"/>
          </p:cNvSpPr>
          <p:nvPr/>
        </p:nvSpPr>
        <p:spPr bwMode="auto">
          <a:xfrm>
            <a:off x="76200" y="5791200"/>
            <a:ext cx="5837238"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altLang="en-US" sz="900"/>
              <a:t>Photo credit:  shriveled and dead leaves – WikiMedia Commons; malformed leaves -  Petr Kapitola, State Phytosanitary Administration, Bugwood.org , #4449059;  Citrus leprosis -  </a:t>
            </a:r>
            <a:r>
              <a:rPr lang="pt-BR" altLang="en-US" sz="900"/>
              <a:t>Carlos Amadeu Leite de Oliveira, Universidade Estadual Paulista, Bugwood.org </a:t>
            </a:r>
            <a:r>
              <a:rPr lang="en-US" altLang="en-US" sz="900"/>
              <a:t>, #0746010</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mtClean="0"/>
              <a:t>Mite damage to plants</a:t>
            </a:r>
          </a:p>
        </p:txBody>
      </p:sp>
      <p:sp>
        <p:nvSpPr>
          <p:cNvPr id="18435" name="TextBox 7"/>
          <p:cNvSpPr txBox="1">
            <a:spLocks noChangeArrowheads="1"/>
          </p:cNvSpPr>
          <p:nvPr/>
        </p:nvSpPr>
        <p:spPr bwMode="auto">
          <a:xfrm>
            <a:off x="381000" y="5068888"/>
            <a:ext cx="40386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altLang="en-US"/>
              <a:t>Leaf stippling caused by two-spotted spider mite feeding </a:t>
            </a:r>
          </a:p>
        </p:txBody>
      </p:sp>
      <p:sp>
        <p:nvSpPr>
          <p:cNvPr id="18436" name="TextBox 8"/>
          <p:cNvSpPr txBox="1">
            <a:spLocks noChangeArrowheads="1"/>
          </p:cNvSpPr>
          <p:nvPr/>
        </p:nvSpPr>
        <p:spPr bwMode="auto">
          <a:xfrm>
            <a:off x="4953000" y="5029200"/>
            <a:ext cx="3505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altLang="en-US"/>
              <a:t>Bronzing on citrus rind caused by citrus rust mite feeding</a:t>
            </a:r>
          </a:p>
        </p:txBody>
      </p:sp>
      <p:sp>
        <p:nvSpPr>
          <p:cNvPr id="18437" name="TextBox 10"/>
          <p:cNvSpPr txBox="1">
            <a:spLocks noChangeArrowheads="1"/>
          </p:cNvSpPr>
          <p:nvPr/>
        </p:nvSpPr>
        <p:spPr bwMode="auto">
          <a:xfrm>
            <a:off x="74613" y="5830888"/>
            <a:ext cx="8983662"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altLang="en-US" sz="900"/>
              <a:t>Photo credits: [Left] Whitney Cranshaw, Colorado State University, bugwood.org , #5369738; [Right] Don Ferrin, Louisiana State University Agricultural Center, bugwood.org, #5473733 </a:t>
            </a:r>
          </a:p>
        </p:txBody>
      </p:sp>
      <p:pic>
        <p:nvPicPr>
          <p:cNvPr id="13" name="Content Placeholder 12"/>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2400" y="1981200"/>
            <a:ext cx="4526279" cy="3017520"/>
          </a:xfrm>
          <a:prstGeom prst="roundRect">
            <a:avLst>
              <a:gd name="adj" fmla="val 16667"/>
            </a:avLst>
          </a:prstGeom>
          <a:ln w="38100">
            <a:solidFill>
              <a:schemeClr val="tx1"/>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43986" y="1981199"/>
            <a:ext cx="3888347" cy="3017520"/>
          </a:xfrm>
          <a:prstGeom prst="roundRect">
            <a:avLst>
              <a:gd name="adj" fmla="val 16667"/>
            </a:avLst>
          </a:prstGeom>
          <a:ln w="38100">
            <a:solidFill>
              <a:schemeClr val="tx1"/>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bwMode="auto">
          <a:xfrm>
            <a:off x="0" y="304800"/>
            <a:ext cx="91440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mtClean="0"/>
              <a:t>Mite damage to plants</a:t>
            </a:r>
          </a:p>
        </p:txBody>
      </p:sp>
      <p:sp>
        <p:nvSpPr>
          <p:cNvPr id="19459" name="TextBox 8"/>
          <p:cNvSpPr txBox="1">
            <a:spLocks noChangeArrowheads="1"/>
          </p:cNvSpPr>
          <p:nvPr/>
        </p:nvSpPr>
        <p:spPr bwMode="auto">
          <a:xfrm>
            <a:off x="0" y="4876800"/>
            <a:ext cx="9144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altLang="en-US" sz="2400"/>
              <a:t>The false spider mite </a:t>
            </a:r>
            <a:r>
              <a:rPr lang="en-US" altLang="en-US" sz="2400" i="1"/>
              <a:t>Brevipalpus phoenicis </a:t>
            </a:r>
            <a:r>
              <a:rPr lang="en-US" altLang="en-US" sz="2400"/>
              <a:t>transmits </a:t>
            </a:r>
            <a:br>
              <a:rPr lang="en-US" altLang="en-US" sz="2400"/>
            </a:br>
            <a:r>
              <a:rPr lang="en-US" altLang="en-US" sz="2400" i="1"/>
              <a:t>Citrus leprosis virus</a:t>
            </a:r>
            <a:r>
              <a:rPr lang="en-US" altLang="en-US" sz="2400"/>
              <a:t>, the cause of citrus leprosis disease	</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4400" y="1739592"/>
            <a:ext cx="2356983" cy="3027250"/>
          </a:xfrm>
          <a:prstGeom prst="roundRect">
            <a:avLst>
              <a:gd name="adj" fmla="val 16667"/>
            </a:avLst>
          </a:prstGeom>
          <a:ln w="38100">
            <a:solidFill>
              <a:schemeClr val="tx1"/>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9461" name="TextBox 7"/>
          <p:cNvSpPr txBox="1">
            <a:spLocks noChangeArrowheads="1"/>
          </p:cNvSpPr>
          <p:nvPr/>
        </p:nvSpPr>
        <p:spPr bwMode="auto">
          <a:xfrm>
            <a:off x="47625" y="5791200"/>
            <a:ext cx="65817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altLang="en-US" sz="900"/>
              <a:t>Photo credit: [Left] Eric Erbe, USDA Agricultural Research Service, bugwood.org, #1355019; [Right] Florida Division of Plant Industry Archive, Florida Department of Agriculture and Consumer Services, bugwood.org, #5260041</a:t>
            </a:r>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98407" y="1826632"/>
            <a:ext cx="4347683" cy="2853167"/>
          </a:xfrm>
          <a:prstGeom prst="roundRect">
            <a:avLst>
              <a:gd name="adj" fmla="val 16667"/>
            </a:avLst>
          </a:prstGeom>
          <a:ln w="38100">
            <a:solidFill>
              <a:schemeClr val="tx1"/>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bwMode="auto">
          <a:xfrm>
            <a:off x="0" y="217488"/>
            <a:ext cx="9144000" cy="9255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mtClean="0"/>
              <a:t>Mite damage to plants</a:t>
            </a:r>
          </a:p>
        </p:txBody>
      </p:sp>
      <p:sp>
        <p:nvSpPr>
          <p:cNvPr id="6" name="Bent Arrow 5"/>
          <p:cNvSpPr/>
          <p:nvPr/>
        </p:nvSpPr>
        <p:spPr>
          <a:xfrm rot="5400000">
            <a:off x="4787107" y="2121694"/>
            <a:ext cx="1185862" cy="1244600"/>
          </a:xfrm>
          <a:prstGeom prst="bentArrow">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sp>
        <p:nvSpPr>
          <p:cNvPr id="20484" name="TextBox 6"/>
          <p:cNvSpPr txBox="1">
            <a:spLocks noChangeArrowheads="1"/>
          </p:cNvSpPr>
          <p:nvPr/>
        </p:nvSpPr>
        <p:spPr bwMode="auto">
          <a:xfrm>
            <a:off x="133350" y="1306513"/>
            <a:ext cx="46243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altLang="en-US"/>
              <a:t>Erineum mites cause grape leaves to make galls</a:t>
            </a:r>
          </a:p>
        </p:txBody>
      </p:sp>
      <p:sp>
        <p:nvSpPr>
          <p:cNvPr id="20485" name="TextBox 7"/>
          <p:cNvSpPr txBox="1">
            <a:spLocks noChangeArrowheads="1"/>
          </p:cNvSpPr>
          <p:nvPr/>
        </p:nvSpPr>
        <p:spPr bwMode="auto">
          <a:xfrm>
            <a:off x="4876800" y="3341688"/>
            <a:ext cx="41640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altLang="en-US"/>
              <a:t>Tiny erineum mites live within these galls</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1876" y="1780292"/>
            <a:ext cx="4267200" cy="2844800"/>
          </a:xfrm>
          <a:prstGeom prst="roundRect">
            <a:avLst>
              <a:gd name="adj" fmla="val 16667"/>
            </a:avLst>
          </a:prstGeom>
          <a:ln w="38100">
            <a:solidFill>
              <a:schemeClr val="tx1"/>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0487" name="TextBox 9"/>
          <p:cNvSpPr txBox="1">
            <a:spLocks noChangeArrowheads="1"/>
          </p:cNvSpPr>
          <p:nvPr/>
        </p:nvSpPr>
        <p:spPr bwMode="auto">
          <a:xfrm>
            <a:off x="0" y="5726113"/>
            <a:ext cx="48482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altLang="en-US" sz="900"/>
              <a:t>Photo credits: [Left] Lesley Ingram, bugwood.org, #5401675; [Right] Jody Fetzer, Hillwood Estate, Museum &amp; Gardens, bugwood.org , #5026068</a:t>
            </a:r>
          </a:p>
        </p:txBody>
      </p:sp>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47956" y="3710672"/>
            <a:ext cx="4221042" cy="2385328"/>
          </a:xfrm>
          <a:prstGeom prst="roundRect">
            <a:avLst>
              <a:gd name="adj" fmla="val 16667"/>
            </a:avLst>
          </a:prstGeom>
          <a:ln w="38100">
            <a:solidFill>
              <a:schemeClr val="tx1"/>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bwMode="auto">
          <a:xfrm>
            <a:off x="0" y="228600"/>
            <a:ext cx="91440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mtClean="0"/>
              <a:t>Generalized mite life cycle</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1143000"/>
            <a:ext cx="5334000" cy="3570239"/>
          </a:xfrm>
          <a:prstGeom prst="roundRect">
            <a:avLst>
              <a:gd name="adj" fmla="val 16667"/>
            </a:avLst>
          </a:prstGeom>
          <a:ln w="38100">
            <a:solidFill>
              <a:schemeClr val="tx1"/>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1508" name="TextBox 7"/>
          <p:cNvSpPr txBox="1">
            <a:spLocks noChangeArrowheads="1"/>
          </p:cNvSpPr>
          <p:nvPr/>
        </p:nvSpPr>
        <p:spPr bwMode="auto">
          <a:xfrm>
            <a:off x="914400" y="2514600"/>
            <a:ext cx="508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altLang="en-US" sz="1400" b="1">
                <a:solidFill>
                  <a:schemeClr val="bg1"/>
                </a:solidFill>
              </a:rPr>
              <a:t>Eggs</a:t>
            </a:r>
          </a:p>
        </p:txBody>
      </p:sp>
      <p:sp>
        <p:nvSpPr>
          <p:cNvPr id="21509" name="Rectangle 12"/>
          <p:cNvSpPr>
            <a:spLocks noChangeArrowheads="1"/>
          </p:cNvSpPr>
          <p:nvPr/>
        </p:nvSpPr>
        <p:spPr bwMode="auto">
          <a:xfrm>
            <a:off x="2286000" y="1219200"/>
            <a:ext cx="6842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altLang="en-US" sz="1400" b="1">
                <a:solidFill>
                  <a:schemeClr val="bg1"/>
                </a:solidFill>
              </a:rPr>
              <a:t>Adults</a:t>
            </a:r>
          </a:p>
        </p:txBody>
      </p:sp>
      <p:sp>
        <p:nvSpPr>
          <p:cNvPr id="21510" name="Rectangle 13"/>
          <p:cNvSpPr>
            <a:spLocks noChangeArrowheads="1"/>
          </p:cNvSpPr>
          <p:nvPr/>
        </p:nvSpPr>
        <p:spPr bwMode="auto">
          <a:xfrm>
            <a:off x="2590800" y="3810000"/>
            <a:ext cx="6080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altLang="en-US" sz="1400" b="1">
                <a:solidFill>
                  <a:schemeClr val="bg1"/>
                </a:solidFill>
              </a:rPr>
              <a:t>Adult </a:t>
            </a:r>
          </a:p>
        </p:txBody>
      </p:sp>
      <p:sp>
        <p:nvSpPr>
          <p:cNvPr id="21511" name="Rectangle 14"/>
          <p:cNvSpPr>
            <a:spLocks noChangeArrowheads="1"/>
          </p:cNvSpPr>
          <p:nvPr/>
        </p:nvSpPr>
        <p:spPr bwMode="auto">
          <a:xfrm>
            <a:off x="3352800" y="2057400"/>
            <a:ext cx="7985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altLang="en-US" sz="1400" b="1">
                <a:solidFill>
                  <a:schemeClr val="bg1"/>
                </a:solidFill>
              </a:rPr>
              <a:t>Nymphs</a:t>
            </a:r>
          </a:p>
        </p:txBody>
      </p:sp>
      <p:cxnSp>
        <p:nvCxnSpPr>
          <p:cNvPr id="17" name="Straight Arrow Connector 16"/>
          <p:cNvCxnSpPr/>
          <p:nvPr/>
        </p:nvCxnSpPr>
        <p:spPr>
          <a:xfrm flipV="1">
            <a:off x="3733800" y="1600200"/>
            <a:ext cx="319088" cy="354013"/>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21" name="Straight Arrow Connector 20"/>
          <p:cNvCxnSpPr/>
          <p:nvPr/>
        </p:nvCxnSpPr>
        <p:spPr>
          <a:xfrm rot="16200000" flipH="1">
            <a:off x="3619500" y="2552700"/>
            <a:ext cx="762000" cy="685800"/>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
        <p:nvSpPr>
          <p:cNvPr id="21514" name="TextBox 24"/>
          <p:cNvSpPr txBox="1">
            <a:spLocks noChangeArrowheads="1"/>
          </p:cNvSpPr>
          <p:nvPr/>
        </p:nvSpPr>
        <p:spPr bwMode="auto">
          <a:xfrm>
            <a:off x="76200" y="5867400"/>
            <a:ext cx="47847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altLang="en-US" sz="900"/>
              <a:t>Photo credit: left - Lyle Buss, Department of Entomology and Nematology, University of Florida; right - Jennifer Beard, University of Maryland, bugwood.org, #5503423  </a:t>
            </a:r>
          </a:p>
        </p:txBody>
      </p:sp>
      <p:sp>
        <p:nvSpPr>
          <p:cNvPr id="21515" name="Rectangle 17"/>
          <p:cNvSpPr>
            <a:spLocks noChangeArrowheads="1"/>
          </p:cNvSpPr>
          <p:nvPr/>
        </p:nvSpPr>
        <p:spPr bwMode="auto">
          <a:xfrm>
            <a:off x="609600" y="4038600"/>
            <a:ext cx="7270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altLang="en-US" sz="1400" b="1">
                <a:solidFill>
                  <a:schemeClr val="bg1"/>
                </a:solidFill>
              </a:rPr>
              <a:t>Nymph</a:t>
            </a:r>
          </a:p>
        </p:txBody>
      </p:sp>
      <p:cxnSp>
        <p:nvCxnSpPr>
          <p:cNvPr id="22" name="Straight Arrow Connector 21"/>
          <p:cNvCxnSpPr/>
          <p:nvPr/>
        </p:nvCxnSpPr>
        <p:spPr>
          <a:xfrm>
            <a:off x="1219200" y="2895600"/>
            <a:ext cx="120650" cy="298450"/>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23" name="Straight Arrow Connector 22"/>
          <p:cNvCxnSpPr/>
          <p:nvPr/>
        </p:nvCxnSpPr>
        <p:spPr>
          <a:xfrm flipH="1">
            <a:off x="990600" y="2895600"/>
            <a:ext cx="147638" cy="252413"/>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pic>
        <p:nvPicPr>
          <p:cNvPr id="16" name="Picture 15" descr="rpm.png"/>
          <p:cNvPicPr>
            <a:picLocks noChangeAspect="1"/>
          </p:cNvPicPr>
          <p:nvPr/>
        </p:nvPicPr>
        <p:blipFill>
          <a:blip r:embed="rId4"/>
          <a:stretch>
            <a:fillRect/>
          </a:stretch>
        </p:blipFill>
        <p:spPr>
          <a:xfrm>
            <a:off x="4876800" y="3429000"/>
            <a:ext cx="3657600" cy="2743200"/>
          </a:xfrm>
          <a:prstGeom prst="roundRect">
            <a:avLst>
              <a:gd name="adj" fmla="val 16667"/>
            </a:avLst>
          </a:prstGeom>
          <a:ln w="38100" cmpd="sng">
            <a:solidFill>
              <a:schemeClr val="tx1"/>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1519" name="TextBox 25"/>
          <p:cNvSpPr txBox="1">
            <a:spLocks noChangeArrowheads="1"/>
          </p:cNvSpPr>
          <p:nvPr/>
        </p:nvSpPr>
        <p:spPr bwMode="auto">
          <a:xfrm>
            <a:off x="7467600" y="4038600"/>
            <a:ext cx="990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altLang="en-US" sz="1400" b="1"/>
              <a:t>Adult male</a:t>
            </a:r>
          </a:p>
        </p:txBody>
      </p:sp>
      <p:cxnSp>
        <p:nvCxnSpPr>
          <p:cNvPr id="28" name="Straight Arrow Connector 27"/>
          <p:cNvCxnSpPr/>
          <p:nvPr/>
        </p:nvCxnSpPr>
        <p:spPr>
          <a:xfrm rot="5400000">
            <a:off x="7239000" y="4419600"/>
            <a:ext cx="533400" cy="381000"/>
          </a:xfrm>
          <a:prstGeom prst="straightConnector1">
            <a:avLst/>
          </a:prstGeom>
          <a:ln w="31750">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21521" name="TextBox 31"/>
          <p:cNvSpPr txBox="1">
            <a:spLocks noChangeArrowheads="1"/>
          </p:cNvSpPr>
          <p:nvPr/>
        </p:nvSpPr>
        <p:spPr bwMode="auto">
          <a:xfrm>
            <a:off x="5791200" y="4495800"/>
            <a:ext cx="12366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altLang="en-US" sz="1400" b="1"/>
              <a:t>Adult females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mtClean="0"/>
              <a:t>Examples of invasive mite pests</a:t>
            </a:r>
          </a:p>
        </p:txBody>
      </p:sp>
      <p:sp>
        <p:nvSpPr>
          <p:cNvPr id="22531" name="Content Placeholder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mtClean="0"/>
              <a:t>Citrus Hindu mite, </a:t>
            </a:r>
            <a:r>
              <a:rPr lang="en-US" altLang="en-US" i="1" smtClean="0"/>
              <a:t>Schizotetranychus hindustanicus</a:t>
            </a:r>
            <a:endParaRPr lang="en-US" altLang="en-US" smtClean="0"/>
          </a:p>
          <a:p>
            <a:pPr eaLnBrk="1" hangingPunct="1"/>
            <a:endParaRPr lang="en-US" altLang="en-US" smtClean="0"/>
          </a:p>
          <a:p>
            <a:pPr eaLnBrk="1" hangingPunct="1"/>
            <a:r>
              <a:rPr lang="en-US" altLang="en-US" smtClean="0"/>
              <a:t>Citrus brown mite, </a:t>
            </a:r>
            <a:r>
              <a:rPr lang="en-US" altLang="en-US" i="1" smtClean="0"/>
              <a:t>Eutetranychus orientalis</a:t>
            </a:r>
            <a:endParaRPr lang="en-US" altLang="en-US" smtClean="0"/>
          </a:p>
          <a:p>
            <a:pPr eaLnBrk="1" hangingPunct="1"/>
            <a:endParaRPr lang="en-US" altLang="en-US" smtClean="0"/>
          </a:p>
          <a:p>
            <a:pPr eaLnBrk="1" hangingPunct="1"/>
            <a:r>
              <a:rPr lang="en-US" altLang="en-US" smtClean="0"/>
              <a:t>Red palm mite, </a:t>
            </a:r>
            <a:r>
              <a:rPr lang="en-US" altLang="en-US" i="1" smtClean="0"/>
              <a:t>Raoiella indica</a:t>
            </a:r>
            <a:endParaRPr lang="en-US" altLang="en-US" smtClean="0"/>
          </a:p>
        </p:txBody>
      </p:sp>
    </p:spTree>
  </p:cSld>
  <p:clrMapOvr>
    <a:masterClrMapping/>
  </p:clrMapOvr>
</p:sld>
</file>

<file path=ppt/theme/theme1.xml><?xml version="1.0" encoding="utf-8"?>
<a:theme xmlns:a="http://schemas.openxmlformats.org/drawingml/2006/main" name="flfirstdetector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flfirstdetectortemplate</Template>
  <TotalTime>16541</TotalTime>
  <Words>5748</Words>
  <Application>Microsoft Office PowerPoint</Application>
  <PresentationFormat>On-screen Show (4:3)</PresentationFormat>
  <Paragraphs>374</Paragraphs>
  <Slides>24</Slides>
  <Notes>17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Calibri</vt:lpstr>
      <vt:lpstr>Arial</vt:lpstr>
      <vt:lpstr>ＭＳ Ｐゴシック</vt:lpstr>
      <vt:lpstr>flfirstdetectortemplate</vt:lpstr>
      <vt:lpstr>Plant-feeding mite pests</vt:lpstr>
      <vt:lpstr>What are mites?</vt:lpstr>
      <vt:lpstr>Generalized mite anatomy</vt:lpstr>
      <vt:lpstr>How mites damage plants</vt:lpstr>
      <vt:lpstr>Mite damage to plants</vt:lpstr>
      <vt:lpstr>Mite damage to plants</vt:lpstr>
      <vt:lpstr>Mite damage to plants</vt:lpstr>
      <vt:lpstr>Generalized mite life cycle</vt:lpstr>
      <vt:lpstr>Examples of invasive mite pests</vt:lpstr>
      <vt:lpstr>Citrus Hindu mite  Schizotetranychus hindustanicus</vt:lpstr>
      <vt:lpstr>Citrus Hindu mite  Schizotetranychus hindustanicus</vt:lpstr>
      <vt:lpstr>Citrus brown mite Eutetranychus orientalis</vt:lpstr>
      <vt:lpstr>Citrus brown mite Eutetranychus orientalis</vt:lpstr>
      <vt:lpstr>Red palm mite Raoiella indica</vt:lpstr>
      <vt:lpstr>Red palm mite Raoiella indica</vt:lpstr>
      <vt:lpstr>PowerPoint Presentation</vt:lpstr>
      <vt:lpstr>Authors</vt:lpstr>
      <vt:lpstr>Editor</vt:lpstr>
      <vt:lpstr>Reviewers</vt:lpstr>
      <vt:lpstr>Translators</vt:lpstr>
      <vt:lpstr>PowerPoint Presentation</vt:lpstr>
      <vt:lpstr>References</vt:lpstr>
      <vt:lpstr>References</vt:lpstr>
      <vt:lpstr>References</vt:lpstr>
    </vt:vector>
  </TitlesOfParts>
  <Company>UF/IFAS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Plant-feeding mite pests</dc:title>
  <dc:creator>IFAS Entomology &amp; Nematology</dc:creator>
  <cp:lastModifiedBy>Windows User</cp:lastModifiedBy>
  <cp:revision>188</cp:revision>
  <dcterms:created xsi:type="dcterms:W3CDTF">2014-04-10T20:25:16Z</dcterms:created>
  <dcterms:modified xsi:type="dcterms:W3CDTF">2015-04-05T16:14:55Z</dcterms:modified>
</cp:coreProperties>
</file>