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301" r:id="rId2"/>
    <p:sldId id="287" r:id="rId3"/>
    <p:sldId id="281" r:id="rId4"/>
    <p:sldId id="282" r:id="rId5"/>
    <p:sldId id="283" r:id="rId6"/>
    <p:sldId id="284" r:id="rId7"/>
    <p:sldId id="289" r:id="rId8"/>
    <p:sldId id="305" r:id="rId9"/>
    <p:sldId id="292" r:id="rId10"/>
    <p:sldId id="293" r:id="rId11"/>
    <p:sldId id="306" r:id="rId12"/>
    <p:sldId id="308" r:id="rId13"/>
    <p:sldId id="297" r:id="rId14"/>
    <p:sldId id="298" r:id="rId15"/>
    <p:sldId id="299" r:id="rId16"/>
    <p:sldId id="300" r:id="rId17"/>
    <p:sldId id="309" r:id="rId18"/>
    <p:sldId id="302" r:id="rId19"/>
    <p:sldId id="303" r:id="rId2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571" autoAdjust="0"/>
  </p:normalViewPr>
  <p:slideViewPr>
    <p:cSldViewPr snapToGrid="0" snapToObjects="1">
      <p:cViewPr varScale="1">
        <p:scale>
          <a:sx n="113" d="100"/>
          <a:sy n="113" d="100"/>
        </p:scale>
        <p:origin x="-1572" y="-102"/>
      </p:cViewPr>
      <p:guideLst>
        <p:guide orient="horz" pos="961"/>
        <p:guide pos="305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B506D3C-2CF5-4B10-91EF-66195CFBAA68}" type="datetimeFigureOut">
              <a:rPr lang="en-US"/>
              <a:pPr>
                <a:defRPr/>
              </a:pPr>
              <a:t>4/5/2015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3B94EB2-9CC0-45B2-99C1-56E7F8E8C22A}" type="slidenum">
              <a:rPr lang="en-US"/>
              <a:pPr>
                <a:defRPr/>
              </a:pPr>
              <a:t>‹#›</a:t>
            </a:fld>
            <a:endParaRPr lang="en-US"/>
          </a:p>
        </p:txBody>
      </p:sp>
    </p:spTree>
    <p:extLst>
      <p:ext uri="{BB962C8B-B14F-4D97-AF65-F5344CB8AC3E}">
        <p14:creationId xmlns:p14="http://schemas.microsoft.com/office/powerpoint/2010/main" val="399909130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 this presentation, we will explore how pests are introduced to Florida. </a:t>
            </a:r>
          </a:p>
          <a:p>
            <a:pPr eaLnBrk="1" hangingPunct="1">
              <a:spcBef>
                <a:spcPct val="0"/>
              </a:spcBef>
            </a:pPr>
            <a:endParaRPr lang="en-US" altLang="en-US" smtClean="0"/>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140D81E-65FD-489E-984F-6FB65644D89A}" type="slidenum">
              <a:rPr lang="en-US" altLang="en-US"/>
              <a:pPr fontAlgn="base">
                <a:spcBef>
                  <a:spcPct val="0"/>
                </a:spcBef>
                <a:spcAft>
                  <a:spcPct val="0"/>
                </a:spcAft>
                <a:defRPr/>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It’s a similar story for fruit and vegetable imports – more plant material on which pests can and do enter Florida. Miami International Airport represents an enormous pathway for plant pest introductions. </a:t>
            </a:r>
          </a:p>
          <a:p>
            <a:pPr eaLnBrk="1" hangingPunct="1">
              <a:spcBef>
                <a:spcPct val="0"/>
              </a:spcBef>
            </a:pPr>
            <a:endParaRPr lang="en-US" altLang="en-US" smtClean="0"/>
          </a:p>
          <a:p>
            <a:pPr eaLnBrk="1" hangingPunct="1">
              <a:spcBef>
                <a:spcPct val="0"/>
              </a:spcBef>
            </a:pPr>
            <a:r>
              <a:rPr lang="en-US" altLang="en-US" smtClean="0"/>
              <a:t>Information source:</a:t>
            </a:r>
          </a:p>
          <a:p>
            <a:pPr eaLnBrk="1" hangingPunct="1">
              <a:spcBef>
                <a:spcPct val="0"/>
              </a:spcBef>
            </a:pPr>
            <a:r>
              <a:rPr lang="en-US" altLang="en-US" smtClean="0"/>
              <a:t>US Department of Commerce</a:t>
            </a:r>
          </a:p>
          <a:p>
            <a:pPr eaLnBrk="1" hangingPunct="1">
              <a:spcBef>
                <a:spcPct val="0"/>
              </a:spcBef>
            </a:pPr>
            <a:endParaRPr lang="en-US" altLang="en-US" smtClean="0"/>
          </a:p>
          <a:p>
            <a:pPr eaLnBrk="1" hangingPunct="1">
              <a:spcBef>
                <a:spcPct val="0"/>
              </a:spcBef>
            </a:pPr>
            <a:endParaRPr lang="en-US" altLang="en-US" smtClean="0"/>
          </a:p>
        </p:txBody>
      </p:sp>
      <p:sp>
        <p:nvSpPr>
          <p:cNvPr id="43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F04E820-F161-4926-B63D-779155853E76}" type="slidenum">
              <a:rPr lang="en-US" altLang="en-US"/>
              <a:pPr fontAlgn="base">
                <a:spcBef>
                  <a:spcPct val="0"/>
                </a:spcBef>
                <a:spcAft>
                  <a:spcPct val="0"/>
                </a:spcAft>
                <a:defRPr/>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 addition to airports, Florida also has 14 deepwater ports. They play an important role in international trade which causes introduction of exotic species into Florida.</a:t>
            </a:r>
          </a:p>
          <a:p>
            <a:pPr eaLnBrk="1" hangingPunct="1">
              <a:spcBef>
                <a:spcPct val="0"/>
              </a:spcBef>
            </a:pPr>
            <a:endParaRPr lang="en-US" altLang="en-US" smtClean="0"/>
          </a:p>
          <a:p>
            <a:pPr marL="0" lvl="1" eaLnBrk="1" hangingPunct="1">
              <a:spcBef>
                <a:spcPct val="0"/>
              </a:spcBef>
            </a:pPr>
            <a:r>
              <a:rPr lang="en-US" altLang="en-US" smtClean="0"/>
              <a:t>Map courtesy of Florida CAPS program.</a:t>
            </a:r>
          </a:p>
        </p:txBody>
      </p:sp>
      <p:sp>
        <p:nvSpPr>
          <p:cNvPr id="44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3DAF2BF-EECF-443A-9507-AF6842E17FC7}" type="slidenum">
              <a:rPr lang="en-US" altLang="en-US"/>
              <a:pPr fontAlgn="base">
                <a:spcBef>
                  <a:spcPct val="0"/>
                </a:spcBef>
                <a:spcAft>
                  <a:spcPct val="0"/>
                </a:spcAft>
                <a:defRPr/>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Invasive pests can also come into Florida through commercial shipments of agricultural, ornamental, or forestry products that originated in a different part of the United States and are brought to Florida on trucks.</a:t>
            </a:r>
          </a:p>
          <a:p>
            <a:pPr eaLnBrk="1" hangingPunct="1">
              <a:spcBef>
                <a:spcPct val="0"/>
              </a:spcBef>
            </a:pPr>
            <a:endParaRPr lang="en-US" altLang="en-US" smtClean="0"/>
          </a:p>
          <a:p>
            <a:pPr eaLnBrk="1" hangingPunct="1">
              <a:spcBef>
                <a:spcPct val="0"/>
              </a:spcBef>
            </a:pPr>
            <a:r>
              <a:rPr lang="en-US" altLang="en-US" smtClean="0"/>
              <a:t>21 interceptions for BMSB-2011-2013</a:t>
            </a:r>
          </a:p>
          <a:p>
            <a:pPr eaLnBrk="1" hangingPunct="1">
              <a:spcBef>
                <a:spcPct val="0"/>
              </a:spcBef>
            </a:pPr>
            <a:r>
              <a:rPr lang="en-US" altLang="en-US" smtClean="0"/>
              <a:t>13 interceptions for Bagrada Bug 2011-2013</a:t>
            </a:r>
          </a:p>
          <a:p>
            <a:pPr eaLnBrk="1" hangingPunct="1">
              <a:spcBef>
                <a:spcPct val="0"/>
              </a:spcBef>
            </a:pPr>
            <a:endParaRPr lang="en-US" altLang="en-US" smtClean="0"/>
          </a:p>
          <a:p>
            <a:pPr eaLnBrk="1" hangingPunct="1">
              <a:spcBef>
                <a:spcPct val="0"/>
              </a:spcBef>
            </a:pPr>
            <a:r>
              <a:rPr lang="en-US" altLang="en-US" smtClean="0"/>
              <a:t>Part of the mission of the Florida Cooperative Agricultural Pest Survey (CAPS) is to inspect agricultural shipments traveling into Florida from other states (e.g. via interstate highway). Although less than 5% of agricultural shipments can be thoroughly inspected, in 2012, CAPS detected brown marmorated stink bug and bagrada bug (both potentially invasive pest species) three times each at interdiction stations.</a:t>
            </a:r>
          </a:p>
          <a:p>
            <a:pPr eaLnBrk="1" hangingPunct="1">
              <a:spcBef>
                <a:spcPct val="0"/>
              </a:spcBef>
            </a:pPr>
            <a:endParaRPr lang="en-US" altLang="en-US" smtClean="0"/>
          </a:p>
          <a:p>
            <a:pPr marL="0" lvl="1" eaLnBrk="1" hangingPunct="1">
              <a:spcBef>
                <a:spcPct val="0"/>
              </a:spcBef>
            </a:pPr>
            <a:r>
              <a:rPr lang="en-US" altLang="en-US" smtClean="0"/>
              <a:t>Information source:</a:t>
            </a:r>
          </a:p>
          <a:p>
            <a:pPr marL="0" lvl="1" eaLnBrk="1" hangingPunct="1">
              <a:spcBef>
                <a:spcPct val="0"/>
              </a:spcBef>
            </a:pPr>
            <a:r>
              <a:rPr lang="en-US" altLang="en-US" smtClean="0"/>
              <a:t>Dyrana Russell. 2012. </a:t>
            </a:r>
            <a:r>
              <a:rPr lang="en-US" altLang="en-US" smtClean="0">
                <a:ea typeface="MS PGothic" pitchFamily="34" charset="-128"/>
              </a:rPr>
              <a:t>Agricultural Interdiction Station Inspection. </a:t>
            </a:r>
            <a:r>
              <a:rPr lang="en-US" altLang="en-US" smtClean="0"/>
              <a:t>Presented at the 2013 Annual CAPS Conference, Gainesville, FL.</a:t>
            </a:r>
          </a:p>
          <a:p>
            <a:pPr marL="0" lvl="1" eaLnBrk="1" hangingPunct="1">
              <a:spcBef>
                <a:spcPct val="0"/>
              </a:spcBef>
            </a:pPr>
            <a:r>
              <a:rPr lang="en-US" altLang="en-US" smtClean="0"/>
              <a:t>Greg Hodges.  2014.  Personal communication.</a:t>
            </a:r>
          </a:p>
          <a:p>
            <a:pPr eaLnBrk="1" hangingPunct="1">
              <a:spcBef>
                <a:spcPct val="0"/>
              </a:spcBef>
            </a:pPr>
            <a:endParaRPr lang="en-US" altLang="en-US" smtClean="0"/>
          </a:p>
        </p:txBody>
      </p:sp>
      <p:sp>
        <p:nvSpPr>
          <p:cNvPr id="45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A6DFF9D-6A22-421B-A4BC-C76AF6026CC4}" type="slidenum">
              <a:rPr lang="en-US" altLang="en-US"/>
              <a:pPr fontAlgn="base">
                <a:spcBef>
                  <a:spcPct val="0"/>
                </a:spcBef>
                <a:spcAft>
                  <a:spcPct val="0"/>
                </a:spcAft>
                <a:defRPr/>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Time to review: why is Florida a likely place for invasive species to establish?</a:t>
            </a:r>
          </a:p>
          <a:p>
            <a:pPr marL="171450" indent="-171450" eaLnBrk="1" fontAlgn="auto" hangingPunct="1">
              <a:spcBef>
                <a:spcPts val="0"/>
              </a:spcBef>
              <a:spcAft>
                <a:spcPts val="0"/>
              </a:spcAft>
              <a:buFont typeface="Arial"/>
              <a:buChar char="•"/>
              <a:defRPr/>
            </a:pPr>
            <a:r>
              <a:rPr lang="en-US" dirty="0" smtClean="0"/>
              <a:t>Live plant material is imported regularly through airports, deepwater ports, and interstate travel.</a:t>
            </a:r>
          </a:p>
          <a:p>
            <a:pPr marL="171450" indent="-171450" eaLnBrk="1" fontAlgn="auto" hangingPunct="1">
              <a:spcBef>
                <a:spcPts val="0"/>
              </a:spcBef>
              <a:spcAft>
                <a:spcPts val="0"/>
              </a:spcAft>
              <a:buFont typeface="Arial"/>
              <a:buChar char="•"/>
              <a:defRPr/>
            </a:pPr>
            <a:r>
              <a:rPr lang="en-US" smtClean="0"/>
              <a:t>Florida has a large tourism industry which promotes regular international travel and possible “hitchhikers”</a:t>
            </a:r>
          </a:p>
          <a:p>
            <a:pPr marL="171450" indent="-171450" eaLnBrk="1" fontAlgn="auto" hangingPunct="1">
              <a:spcBef>
                <a:spcPts val="0"/>
              </a:spcBef>
              <a:spcAft>
                <a:spcPts val="0"/>
              </a:spcAft>
              <a:buFont typeface="Arial"/>
              <a:buChar char="•"/>
              <a:defRPr/>
            </a:pPr>
            <a:r>
              <a:rPr lang="en-US" smtClean="0"/>
              <a:t>Florida </a:t>
            </a:r>
            <a:r>
              <a:rPr lang="en-US" dirty="0" smtClean="0"/>
              <a:t>has prolonged growing seasons and a favorable climate for introduced pest populations.</a:t>
            </a:r>
          </a:p>
          <a:p>
            <a:pPr eaLnBrk="1" fontAlgn="auto" hangingPunct="1">
              <a:spcBef>
                <a:spcPts val="0"/>
              </a:spcBef>
              <a:spcAft>
                <a:spcPts val="0"/>
              </a:spcAft>
              <a:buFont typeface="Arial"/>
              <a:buNone/>
              <a:defRPr/>
            </a:pPr>
            <a:endParaRPr lang="en-US" dirty="0" smtClean="0"/>
          </a:p>
          <a:p>
            <a:pPr eaLnBrk="1" fontAlgn="auto" hangingPunct="1">
              <a:spcBef>
                <a:spcPts val="0"/>
              </a:spcBef>
              <a:spcAft>
                <a:spcPts val="0"/>
              </a:spcAft>
              <a:buFont typeface="Arial"/>
              <a:buNone/>
              <a:defRPr/>
            </a:pPr>
            <a:r>
              <a:rPr lang="en-US" dirty="0" smtClean="0"/>
              <a:t>This means that because Florida has a higher chance of getting potentially invasive species and having them survive and thrive in its climate, Florida is disproportionately affected by invasive species. </a:t>
            </a:r>
          </a:p>
          <a:p>
            <a:pPr eaLnBrk="1" fontAlgn="auto" hangingPunct="1">
              <a:spcBef>
                <a:spcPts val="0"/>
              </a:spcBef>
              <a:spcAft>
                <a:spcPts val="0"/>
              </a:spcAft>
              <a:buFont typeface="Arial"/>
              <a:buNone/>
              <a:defRPr/>
            </a:pPr>
            <a:endParaRPr lang="en-US" dirty="0" smtClean="0"/>
          </a:p>
          <a:p>
            <a:pPr eaLnBrk="1" fontAlgn="auto" hangingPunct="1">
              <a:spcBef>
                <a:spcPts val="0"/>
              </a:spcBef>
              <a:spcAft>
                <a:spcPts val="0"/>
              </a:spcAft>
              <a:defRPr/>
            </a:pPr>
            <a:r>
              <a:rPr lang="en-US" dirty="0" smtClean="0"/>
              <a:t>Clearly, we need your help to keep an eye on things. </a:t>
            </a:r>
          </a:p>
          <a:p>
            <a:pPr marL="171450" indent="-171450" eaLnBrk="1" fontAlgn="auto" hangingPunct="1">
              <a:spcBef>
                <a:spcPts val="0"/>
              </a:spcBef>
              <a:spcAft>
                <a:spcPts val="0"/>
              </a:spcAft>
              <a:defRPr/>
            </a:pPr>
            <a:endParaRPr lang="en-US" dirty="0" smtClean="0"/>
          </a:p>
        </p:txBody>
      </p:sp>
      <p:sp>
        <p:nvSpPr>
          <p:cNvPr id="460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7EA3C20-B7AC-4070-9B91-1DC2D2B03935}" type="slidenum">
              <a:rPr lang="en-US" altLang="en-US"/>
              <a:pPr fontAlgn="base">
                <a:spcBef>
                  <a:spcPct val="0"/>
                </a:spcBef>
                <a:spcAft>
                  <a:spcPct val="0"/>
                </a:spcAft>
                <a:defRPr/>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A2DD680-4A02-4118-B748-19C28CBBFDEF}" type="slidenum">
              <a:rPr lang="en-US" altLang="en-US"/>
              <a:pPr fontAlgn="base">
                <a:spcBef>
                  <a:spcPct val="0"/>
                </a:spcBef>
                <a:spcAft>
                  <a:spcPct val="0"/>
                </a:spcAft>
                <a:defRPr/>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FD876D0-076D-4CAA-8469-BFD29EEDA747}" type="slidenum">
              <a:rPr lang="en-US" altLang="en-US"/>
              <a:pPr fontAlgn="base">
                <a:spcBef>
                  <a:spcPct val="0"/>
                </a:spcBef>
                <a:spcAft>
                  <a:spcPct val="0"/>
                </a:spcAft>
                <a:defRPr/>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91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28F1C24-8859-44F1-943A-C1AC53FFE4F2}" type="slidenum">
              <a:rPr lang="en-US" altLang="en-US"/>
              <a:pPr fontAlgn="base">
                <a:spcBef>
                  <a:spcPct val="0"/>
                </a:spcBef>
                <a:spcAft>
                  <a:spcPct val="0"/>
                </a:spcAft>
                <a:defRPr/>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34E5C93-E828-4135-84F6-4DABA2D0966D}" type="slidenum">
              <a:rPr lang="en-US" altLang="en-US"/>
              <a:pPr fontAlgn="base">
                <a:spcBef>
                  <a:spcPct val="0"/>
                </a:spcBef>
                <a:spcAft>
                  <a:spcPct val="0"/>
                </a:spcAft>
                <a:defRPr/>
              </a:pPr>
              <a:t>18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begin by reviewing some of the vocabulary that scientists and decision-makers use when discussing plant pests.</a:t>
            </a:r>
          </a:p>
          <a:p>
            <a:pPr eaLnBrk="1" hangingPunct="1">
              <a:spcBef>
                <a:spcPct val="0"/>
              </a:spcBef>
            </a:pPr>
            <a:r>
              <a:rPr lang="en-US" altLang="en-US" smtClean="0"/>
              <a:t>Consider the images on this slide. Would you consider the four species pictured here to be native, introduced, or invasive in the U.S.?</a:t>
            </a:r>
          </a:p>
          <a:p>
            <a:pPr eaLnBrk="1" hangingPunct="1">
              <a:spcBef>
                <a:spcPct val="0"/>
              </a:spcBef>
            </a:pPr>
            <a:endParaRPr lang="en-US" altLang="en-US" smtClean="0"/>
          </a:p>
          <a:p>
            <a:pPr eaLnBrk="1" hangingPunct="1">
              <a:spcBef>
                <a:spcPct val="0"/>
              </a:spcBef>
            </a:pPr>
            <a:r>
              <a:rPr lang="en-US" altLang="en-US" smtClean="0"/>
              <a:t>Each of these species (clockwise from top left: wild turkey, alligator, crabapple, and blueberry) are </a:t>
            </a:r>
            <a:r>
              <a:rPr lang="en-US" altLang="en-US" b="1" smtClean="0"/>
              <a:t>native</a:t>
            </a:r>
            <a:r>
              <a:rPr lang="en-US" altLang="en-US" smtClean="0"/>
              <a:t> to the continental U.S.</a:t>
            </a:r>
          </a:p>
          <a:p>
            <a:pPr eaLnBrk="1" hangingPunct="1">
              <a:spcBef>
                <a:spcPct val="0"/>
              </a:spcBef>
            </a:pPr>
            <a:endParaRPr lang="en-US" altLang="en-US" smtClean="0"/>
          </a:p>
        </p:txBody>
      </p:sp>
      <p:sp>
        <p:nvSpPr>
          <p:cNvPr id="348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1936936-A239-4055-94BC-6AB6096C13A7}" type="slidenum">
              <a:rPr lang="en-US" altLang="en-US"/>
              <a:pPr fontAlgn="base">
                <a:spcBef>
                  <a:spcPct val="0"/>
                </a:spcBef>
                <a:spcAft>
                  <a:spcPct val="0"/>
                </a:spcAft>
                <a:defRPr/>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b="1" smtClean="0"/>
              <a:t>Native</a:t>
            </a:r>
            <a:r>
              <a:rPr lang="en-US" altLang="en-US" smtClean="0"/>
              <a:t> species are organisms (e.g., plants, animals, fungi) whose presence in an ecosystem is the result of only natural processes and is not the result of human intervention.</a:t>
            </a:r>
          </a:p>
          <a:p>
            <a:pPr marL="0" lvl="1" eaLnBrk="1" hangingPunct="1">
              <a:spcBef>
                <a:spcPct val="0"/>
              </a:spcBef>
            </a:pPr>
            <a:endParaRPr lang="en-US" altLang="en-US" smtClean="0"/>
          </a:p>
          <a:p>
            <a:pPr marL="0" lvl="1" eaLnBrk="1" hangingPunct="1">
              <a:spcBef>
                <a:spcPct val="0"/>
              </a:spcBef>
            </a:pPr>
            <a:r>
              <a:rPr lang="en-US" altLang="en-US" smtClean="0"/>
              <a:t>Information source: </a:t>
            </a:r>
            <a:br>
              <a:rPr lang="en-US" altLang="en-US" smtClean="0"/>
            </a:br>
            <a:r>
              <a:rPr lang="en-US" altLang="en-US" smtClean="0"/>
              <a:t>Hodges, Amanda and Stephanie Stocks. 2010. </a:t>
            </a:r>
            <a:r>
              <a:rPr lang="en-US" altLang="en-US" smtClean="0">
                <a:ea typeface="MS PGothic" pitchFamily="34" charset="-128"/>
              </a:rPr>
              <a:t>Overview: Invasive Species that Affect Plants. </a:t>
            </a:r>
            <a:r>
              <a:rPr lang="en-US" altLang="en-US" smtClean="0"/>
              <a:t>Updated December 2011. </a:t>
            </a:r>
          </a:p>
          <a:p>
            <a:pPr marL="0" lvl="1" eaLnBrk="1" hangingPunct="1">
              <a:spcBef>
                <a:spcPct val="0"/>
              </a:spcBef>
            </a:pPr>
            <a:r>
              <a:rPr lang="en-US" altLang="en-US" smtClean="0"/>
              <a:t>	Accessed June 21, 2013 – </a:t>
            </a:r>
          </a:p>
          <a:p>
            <a:pPr marL="0" lvl="1" eaLnBrk="1" hangingPunct="1">
              <a:spcBef>
                <a:spcPct val="0"/>
              </a:spcBef>
            </a:pPr>
            <a:r>
              <a:rPr lang="en-US" altLang="en-US" smtClean="0"/>
              <a:t>	www.protectingusnow.org</a:t>
            </a:r>
          </a:p>
          <a:p>
            <a:pPr marL="0" lvl="1" eaLnBrk="1" hangingPunct="1">
              <a:spcBef>
                <a:spcPct val="0"/>
              </a:spcBef>
            </a:pPr>
            <a:r>
              <a:rPr lang="en-US" altLang="en-US" smtClean="0"/>
              <a:t> </a:t>
            </a:r>
          </a:p>
          <a:p>
            <a:pPr eaLnBrk="1" hangingPunct="1">
              <a:spcBef>
                <a:spcPct val="0"/>
              </a:spcBef>
            </a:pPr>
            <a:endParaRPr lang="en-US" altLang="en-US" smtClean="0"/>
          </a:p>
        </p:txBody>
      </p:sp>
      <p:sp>
        <p:nvSpPr>
          <p:cNvPr id="35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D08112D-EA31-4993-A98B-52BF62186F21}" type="slidenum">
              <a:rPr lang="en-US" altLang="en-US"/>
              <a:pPr fontAlgn="base">
                <a:spcBef>
                  <a:spcPct val="0"/>
                </a:spcBef>
                <a:spcAft>
                  <a:spcPct val="0"/>
                </a:spcAft>
                <a:defRPr/>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Introduced</a:t>
            </a:r>
            <a:r>
              <a:rPr lang="en-US" altLang="en-US" smtClean="0"/>
              <a:t> species are organisms that originate in one region/ecosystem, but are introduced to another region/ecosystem and become acclimated and “established” in the new region/ecosystem. </a:t>
            </a:r>
          </a:p>
          <a:p>
            <a:pPr eaLnBrk="1" hangingPunct="1">
              <a:spcBef>
                <a:spcPct val="0"/>
              </a:spcBef>
            </a:pPr>
            <a:endParaRPr lang="en-US" altLang="en-US" smtClean="0"/>
          </a:p>
          <a:p>
            <a:pPr eaLnBrk="1" hangingPunct="1">
              <a:spcBef>
                <a:spcPct val="0"/>
              </a:spcBef>
            </a:pPr>
            <a:r>
              <a:rPr lang="en-US" altLang="en-US" smtClean="0"/>
              <a:t>This means the organism can survive and reproduce on its own, and maintain a stable population in the new area.  Introduced species are often introduced to the new environment by humans. These introductions may be deliberate or accidental. </a:t>
            </a:r>
          </a:p>
          <a:p>
            <a:pPr eaLnBrk="1" hangingPunct="1">
              <a:spcBef>
                <a:spcPct val="0"/>
              </a:spcBef>
            </a:pPr>
            <a:endParaRPr lang="en-US" altLang="en-US" smtClean="0"/>
          </a:p>
          <a:p>
            <a:pPr eaLnBrk="1" hangingPunct="1">
              <a:spcBef>
                <a:spcPct val="0"/>
              </a:spcBef>
            </a:pPr>
            <a:r>
              <a:rPr lang="en-US" altLang="en-US" smtClean="0"/>
              <a:t>Introduced species can have either beneficial or detrimental effects on the environment.  </a:t>
            </a:r>
          </a:p>
          <a:p>
            <a:pPr eaLnBrk="1" hangingPunct="1">
              <a:spcBef>
                <a:spcPct val="0"/>
              </a:spcBef>
            </a:pPr>
            <a:endParaRPr lang="en-US" altLang="en-US" smtClean="0"/>
          </a:p>
          <a:p>
            <a:pPr eaLnBrk="1" hangingPunct="1">
              <a:spcBef>
                <a:spcPct val="0"/>
              </a:spcBef>
            </a:pPr>
            <a:r>
              <a:rPr lang="en-US" altLang="en-US" smtClean="0"/>
              <a:t>Honeybees (from Europe) and peaches (from Asia) are both examples of introduced species that are considered to be beneficial. </a:t>
            </a:r>
          </a:p>
          <a:p>
            <a:pPr eaLnBrk="1" hangingPunct="1">
              <a:spcBef>
                <a:spcPct val="0"/>
              </a:spcBef>
            </a:pPr>
            <a:endParaRPr lang="en-US" altLang="en-US" smtClean="0"/>
          </a:p>
          <a:p>
            <a:pPr eaLnBrk="1" hangingPunct="1">
              <a:spcBef>
                <a:spcPct val="0"/>
              </a:spcBef>
            </a:pPr>
            <a:endParaRPr lang="en-US" altLang="en-US" smtClean="0"/>
          </a:p>
          <a:p>
            <a:pPr marL="0" lvl="1" eaLnBrk="1" hangingPunct="1">
              <a:spcBef>
                <a:spcPct val="0"/>
              </a:spcBef>
            </a:pPr>
            <a:r>
              <a:rPr lang="en-US" altLang="en-US" smtClean="0"/>
              <a:t>Information source: </a:t>
            </a:r>
            <a:br>
              <a:rPr lang="en-US" altLang="en-US" smtClean="0"/>
            </a:br>
            <a:r>
              <a:rPr lang="en-US" altLang="en-US" smtClean="0"/>
              <a:t>Hodges, Amanda and Stephanie Stocks. 2010. </a:t>
            </a:r>
            <a:r>
              <a:rPr lang="en-US" altLang="en-US" smtClean="0">
                <a:ea typeface="MS PGothic" pitchFamily="34" charset="-128"/>
              </a:rPr>
              <a:t>Overview: Invasive Species that Affect Plants. </a:t>
            </a:r>
            <a:r>
              <a:rPr lang="en-US" altLang="en-US" smtClean="0"/>
              <a:t>Updated December 2011. </a:t>
            </a:r>
          </a:p>
          <a:p>
            <a:pPr marL="0" lvl="1" eaLnBrk="1" hangingPunct="1">
              <a:spcBef>
                <a:spcPct val="0"/>
              </a:spcBef>
            </a:pPr>
            <a:r>
              <a:rPr lang="en-US" altLang="en-US" smtClean="0"/>
              <a:t>	Accessed June 21, 2013 – </a:t>
            </a:r>
          </a:p>
          <a:p>
            <a:pPr marL="0" lvl="1" eaLnBrk="1" hangingPunct="1">
              <a:spcBef>
                <a:spcPct val="0"/>
              </a:spcBef>
            </a:pPr>
            <a:r>
              <a:rPr lang="en-US" altLang="en-US" smtClean="0"/>
              <a:t>	www.protectingusnow.org</a:t>
            </a:r>
          </a:p>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A4FF58C-5DF2-4C39-93A8-89695FCCFD81}" type="slidenum">
              <a:rPr lang="en-US" altLang="en-US"/>
              <a:pPr fontAlgn="base">
                <a:spcBef>
                  <a:spcPct val="0"/>
                </a:spcBef>
                <a:spcAft>
                  <a:spcPct val="0"/>
                </a:spcAft>
                <a:defRPr/>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Invasive species are introduced species that have detrimental effects on the environment or human health or crop health.  </a:t>
            </a:r>
          </a:p>
          <a:p>
            <a:pPr eaLnBrk="1" hangingPunct="1">
              <a:spcBef>
                <a:spcPct val="0"/>
              </a:spcBef>
            </a:pPr>
            <a:endParaRPr lang="en-US" altLang="en-US" smtClean="0"/>
          </a:p>
          <a:p>
            <a:pPr eaLnBrk="1" hangingPunct="1">
              <a:spcBef>
                <a:spcPct val="0"/>
              </a:spcBef>
            </a:pPr>
            <a:r>
              <a:rPr lang="en-US" altLang="en-US" smtClean="0"/>
              <a:t>The National Invasive Species Council defines invasive species as being not native to the ecosystem (i.e. introduced) and whose introduction will likely cause economic harm or harm to human health – detrimental effects. </a:t>
            </a:r>
          </a:p>
          <a:p>
            <a:pPr eaLnBrk="1" hangingPunct="1">
              <a:spcBef>
                <a:spcPct val="0"/>
              </a:spcBef>
            </a:pPr>
            <a:endParaRPr lang="en-US" altLang="en-US" smtClean="0"/>
          </a:p>
          <a:p>
            <a:pPr eaLnBrk="1" hangingPunct="1">
              <a:spcBef>
                <a:spcPct val="0"/>
              </a:spcBef>
            </a:pPr>
            <a:r>
              <a:rPr lang="en-US" altLang="en-US" smtClean="0"/>
              <a:t>Invasive species are usually accidentally introduced through shipping of goods or movement of people from country to country, but sometimes they are intentionally introduced. </a:t>
            </a:r>
          </a:p>
          <a:p>
            <a:pPr eaLnBrk="1" hangingPunct="1">
              <a:spcBef>
                <a:spcPct val="0"/>
              </a:spcBef>
            </a:pPr>
            <a:endParaRPr lang="en-US" altLang="en-US" smtClean="0"/>
          </a:p>
          <a:p>
            <a:pPr eaLnBrk="1" hangingPunct="1">
              <a:spcBef>
                <a:spcPct val="0"/>
              </a:spcBef>
            </a:pPr>
            <a:r>
              <a:rPr lang="en-US" altLang="en-US" smtClean="0"/>
              <a:t>Can you think of an example of an invasive species? How about one that is or has been intentionally introduced? One current example in Florida is the giant African land snail. These snails were intentionally introduced to South Florida when three giant African land snails were smuggled into south Florida from Hawaii by a Miami, FL, resident in 1966. The giant African snails were eventually released into a garden and they have caused serious detrimental economic, environmental, and human health effects. (For more information on the giant African land snail, please see the scripted presentation on that species.)</a:t>
            </a:r>
          </a:p>
          <a:p>
            <a:pPr eaLnBrk="1" hangingPunct="1">
              <a:spcBef>
                <a:spcPct val="0"/>
              </a:spcBef>
            </a:pPr>
            <a:endParaRPr lang="en-US" altLang="en-US" smtClean="0"/>
          </a:p>
          <a:p>
            <a:pPr marL="0" lvl="1" eaLnBrk="1" hangingPunct="1">
              <a:spcBef>
                <a:spcPct val="0"/>
              </a:spcBef>
            </a:pPr>
            <a:r>
              <a:rPr lang="en-US" altLang="en-US" smtClean="0"/>
              <a:t>Information source: </a:t>
            </a:r>
            <a:br>
              <a:rPr lang="en-US" altLang="en-US" smtClean="0"/>
            </a:br>
            <a:r>
              <a:rPr lang="en-US" altLang="en-US" smtClean="0"/>
              <a:t>Hodges, Amanda and Stephanie Stocks. 2010. </a:t>
            </a:r>
            <a:r>
              <a:rPr lang="en-US" altLang="en-US" smtClean="0">
                <a:ea typeface="MS PGothic" pitchFamily="34" charset="-128"/>
              </a:rPr>
              <a:t>Overview: Invasive Species that Affect Plants. </a:t>
            </a:r>
            <a:r>
              <a:rPr lang="en-US" altLang="en-US" smtClean="0"/>
              <a:t>Updated December 2011. </a:t>
            </a:r>
          </a:p>
          <a:p>
            <a:pPr marL="0" lvl="1" eaLnBrk="1" hangingPunct="1">
              <a:spcBef>
                <a:spcPct val="0"/>
              </a:spcBef>
            </a:pPr>
            <a:r>
              <a:rPr lang="en-US" altLang="en-US" smtClean="0"/>
              <a:t>	Accessed June 21, 2013 – </a:t>
            </a:r>
          </a:p>
          <a:p>
            <a:pPr marL="0" lvl="1" eaLnBrk="1" hangingPunct="1">
              <a:spcBef>
                <a:spcPct val="0"/>
              </a:spcBef>
            </a:pPr>
            <a:r>
              <a:rPr lang="en-US" altLang="en-US" smtClean="0"/>
              <a:t>	www.protectingusnow.org</a:t>
            </a:r>
          </a:p>
          <a:p>
            <a:pPr marL="0" lvl="1" eaLnBrk="1" hangingPunct="1">
              <a:spcBef>
                <a:spcPct val="0"/>
              </a:spcBef>
            </a:pPr>
            <a:endParaRPr lang="en-US" altLang="en-US" smtClean="0"/>
          </a:p>
          <a:p>
            <a:pPr marL="0" lvl="1" eaLnBrk="1" hangingPunct="1">
              <a:spcBef>
                <a:spcPct val="0"/>
              </a:spcBef>
            </a:pPr>
            <a:r>
              <a:rPr lang="en-US" altLang="en-US" smtClean="0"/>
              <a:t>USDA, Animal and Plant Health Inspection Service. Plant Health. Giant African Snail.</a:t>
            </a:r>
          </a:p>
          <a:p>
            <a:pPr marL="0" lvl="1" eaLnBrk="1" hangingPunct="1">
              <a:spcBef>
                <a:spcPct val="0"/>
              </a:spcBef>
            </a:pPr>
            <a:r>
              <a:rPr lang="en-US" altLang="en-US" smtClean="0"/>
              <a:t>	Accessed December 5, 2013 – </a:t>
            </a:r>
          </a:p>
          <a:p>
            <a:pPr marL="0" lvl="1" eaLnBrk="1" hangingPunct="1">
              <a:spcBef>
                <a:spcPct val="0"/>
              </a:spcBef>
            </a:pPr>
            <a:r>
              <a:rPr lang="en-US" altLang="en-US" smtClean="0"/>
              <a:t>	http://www.aphis.usda.gov/plant_health/plant_pest_info/gas/index.shtml</a:t>
            </a:r>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CDBD993-E213-482B-AD98-9F68EF5005D1}" type="slidenum">
              <a:rPr lang="en-US" altLang="en-US"/>
              <a:pPr fontAlgn="base">
                <a:spcBef>
                  <a:spcPct val="0"/>
                </a:spcBef>
                <a:spcAft>
                  <a:spcPct val="0"/>
                </a:spcAft>
                <a:defRPr/>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Pest</a:t>
            </a:r>
            <a:r>
              <a:rPr lang="en-US" altLang="en-US" smtClean="0"/>
              <a:t> species are organisms that compete with humans for resources we value.  For example, pests may consume or damage food, fiber or other materials intended for human consumption or use. </a:t>
            </a:r>
          </a:p>
          <a:p>
            <a:pPr eaLnBrk="1" hangingPunct="1">
              <a:spcBef>
                <a:spcPct val="0"/>
              </a:spcBef>
            </a:pPr>
            <a:endParaRPr lang="en-US" altLang="en-US" smtClean="0"/>
          </a:p>
          <a:p>
            <a:pPr eaLnBrk="1" hangingPunct="1">
              <a:spcBef>
                <a:spcPct val="0"/>
              </a:spcBef>
            </a:pPr>
            <a:r>
              <a:rPr lang="en-US" altLang="en-US" smtClean="0"/>
              <a:t>Pests can be native to an area or be introduced (and they are called invasive species).  For example, The southern pine beetle (</a:t>
            </a:r>
            <a:r>
              <a:rPr lang="en-US" altLang="en-US" i="1" smtClean="0"/>
              <a:t>Dendroctonus frontalis</a:t>
            </a:r>
            <a:r>
              <a:rPr lang="en-US" altLang="en-US" smtClean="0"/>
              <a:t>) is a native species that attacks pine trees.  The emerald ash borer (</a:t>
            </a:r>
            <a:r>
              <a:rPr lang="en-US" altLang="en-US" i="1" smtClean="0">
                <a:ea typeface="MS PGothic" pitchFamily="34" charset="-128"/>
              </a:rPr>
              <a:t>Agrilus planipennis</a:t>
            </a:r>
            <a:r>
              <a:rPr lang="en-US" altLang="en-US" smtClean="0">
                <a:ea typeface="MS PGothic" pitchFamily="34" charset="-128"/>
              </a:rPr>
              <a:t>) </a:t>
            </a:r>
            <a:r>
              <a:rPr lang="en-US" altLang="en-US" smtClean="0"/>
              <a:t>is an introduced pest (i.e. invasive species) that attacks ash trees.</a:t>
            </a:r>
          </a:p>
          <a:p>
            <a:pPr eaLnBrk="1" hangingPunct="1">
              <a:spcBef>
                <a:spcPct val="0"/>
              </a:spcBef>
            </a:pPr>
            <a:endParaRPr lang="en-US" altLang="en-US" smtClean="0"/>
          </a:p>
          <a:p>
            <a:pPr marL="0" lvl="1" eaLnBrk="1" hangingPunct="1">
              <a:spcBef>
                <a:spcPct val="0"/>
              </a:spcBef>
            </a:pPr>
            <a:r>
              <a:rPr lang="en-US" altLang="en-US" smtClean="0"/>
              <a:t>Information sources: </a:t>
            </a:r>
            <a:br>
              <a:rPr lang="en-US" altLang="en-US" smtClean="0"/>
            </a:br>
            <a:r>
              <a:rPr lang="en-US" altLang="en-US" smtClean="0"/>
              <a:t>Hodges, Amanda and Stephanie Stocks. 2010. </a:t>
            </a:r>
            <a:r>
              <a:rPr lang="en-US" altLang="en-US" smtClean="0">
                <a:ea typeface="MS PGothic" pitchFamily="34" charset="-128"/>
              </a:rPr>
              <a:t>Overview: Invasive Species that Affect Plants. </a:t>
            </a:r>
            <a:r>
              <a:rPr lang="en-US" altLang="en-US" smtClean="0"/>
              <a:t>Updated December 2011. </a:t>
            </a:r>
          </a:p>
          <a:p>
            <a:pPr marL="0" lvl="1" eaLnBrk="1" hangingPunct="1">
              <a:spcBef>
                <a:spcPct val="0"/>
              </a:spcBef>
            </a:pPr>
            <a:r>
              <a:rPr lang="en-US" altLang="en-US" smtClean="0"/>
              <a:t>	Accessed June 21, 2013 – </a:t>
            </a:r>
          </a:p>
          <a:p>
            <a:pPr marL="0" lvl="1" eaLnBrk="1" hangingPunct="1">
              <a:spcBef>
                <a:spcPct val="0"/>
              </a:spcBef>
            </a:pPr>
            <a:r>
              <a:rPr lang="en-US" altLang="en-US" smtClean="0"/>
              <a:t>	www.protectingusnow.org</a:t>
            </a:r>
          </a:p>
          <a:p>
            <a:pPr marL="0" lvl="1" eaLnBrk="1" hangingPunct="1">
              <a:spcBef>
                <a:spcPct val="0"/>
              </a:spcBef>
            </a:pPr>
            <a:r>
              <a:rPr lang="en-US" altLang="en-US" smtClean="0">
                <a:ea typeface="MS PGothic" pitchFamily="34" charset="-128"/>
              </a:rPr>
              <a:t>Massachusetts Introduced Pests Outreach Project</a:t>
            </a:r>
            <a:r>
              <a:rPr lang="en-US" altLang="en-US" smtClean="0"/>
              <a:t>. August 23, 2006.</a:t>
            </a:r>
            <a:r>
              <a:rPr lang="en-US" altLang="en-US" smtClean="0">
                <a:ea typeface="MS PGothic" pitchFamily="34" charset="-128"/>
              </a:rPr>
              <a:t> Plum Pox Pest Alert.</a:t>
            </a:r>
            <a:r>
              <a:rPr lang="en-US" altLang="en-US" smtClean="0"/>
              <a:t> </a:t>
            </a:r>
          </a:p>
          <a:p>
            <a:pPr marL="0" lvl="1" eaLnBrk="1" hangingPunct="1">
              <a:spcBef>
                <a:spcPct val="0"/>
              </a:spcBef>
            </a:pPr>
            <a:r>
              <a:rPr lang="en-US" altLang="en-US" smtClean="0"/>
              <a:t>	Accessed June 21, 2013 – </a:t>
            </a:r>
          </a:p>
          <a:p>
            <a:pPr marL="0" lvl="1" eaLnBrk="1" hangingPunct="1">
              <a:spcBef>
                <a:spcPct val="0"/>
              </a:spcBef>
            </a:pPr>
            <a:r>
              <a:rPr lang="en-US" altLang="en-US" smtClean="0"/>
              <a:t>	http://www.massnrc.org/pests</a:t>
            </a:r>
          </a:p>
          <a:p>
            <a:pPr marL="0" lvl="1" eaLnBrk="1" hangingPunct="1">
              <a:spcBef>
                <a:spcPct val="0"/>
              </a:spcBef>
            </a:pPr>
            <a:endParaRPr lang="en-US" altLang="en-US" smtClean="0"/>
          </a:p>
        </p:txBody>
      </p:sp>
      <p:sp>
        <p:nvSpPr>
          <p:cNvPr id="38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641DA5A-611B-4698-B6BD-9A182C30157E}" type="slidenum">
              <a:rPr lang="en-US" altLang="en-US"/>
              <a:pPr fontAlgn="base">
                <a:spcBef>
                  <a:spcPct val="0"/>
                </a:spcBef>
                <a:spcAft>
                  <a:spcPct val="0"/>
                </a:spcAft>
                <a:defRPr/>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now have good working definitions for native, introduced, and invasive species, and pests.  But the big question is how are species introduced to new areas and why does Florida seem to get so many?   </a:t>
            </a:r>
          </a:p>
          <a:p>
            <a:pPr eaLnBrk="1" hangingPunct="1">
              <a:spcBef>
                <a:spcPct val="0"/>
              </a:spcBef>
            </a:pPr>
            <a:endParaRPr lang="en-US" altLang="en-US" smtClean="0"/>
          </a:p>
          <a:p>
            <a:pPr eaLnBrk="1" hangingPunct="1">
              <a:spcBef>
                <a:spcPct val="0"/>
              </a:spcBef>
            </a:pPr>
            <a:r>
              <a:rPr lang="en-US" altLang="en-US" smtClean="0"/>
              <a:t>This part is meant to be interactive.  Please ask the audience to come up with a list of how species can be introduced into a new area.  For example, commercial shipping, airplane travel, cars traveling from one area to another, trucks coming into Florida carrying produce or other plant products, people bringing plants or seeds back with them when they travel, people bring fruit and vegetables in from another country, etc.  Any one of these can bring in an unwanted pest.  </a:t>
            </a:r>
          </a:p>
          <a:p>
            <a:pPr eaLnBrk="1" hangingPunct="1">
              <a:spcBef>
                <a:spcPct val="0"/>
              </a:spcBef>
            </a:pPr>
            <a:endParaRPr lang="en-US" altLang="en-US" smtClean="0"/>
          </a:p>
          <a:p>
            <a:pPr eaLnBrk="1" hangingPunct="1">
              <a:spcBef>
                <a:spcPct val="0"/>
              </a:spcBef>
            </a:pPr>
            <a:r>
              <a:rPr lang="en-US" altLang="en-US" smtClean="0"/>
              <a:t>Next, ask the audience to think about why Florida gets so many invasive species.  Have them think about why they like living in Florida.</a:t>
            </a:r>
          </a:p>
          <a:p>
            <a:pPr eaLnBrk="1" hangingPunct="1">
              <a:spcBef>
                <a:spcPct val="0"/>
              </a:spcBef>
            </a:pPr>
            <a:endParaRPr lang="en-US" altLang="en-US" smtClean="0"/>
          </a:p>
          <a:p>
            <a:pPr eaLnBrk="1" hangingPunct="1">
              <a:spcBef>
                <a:spcPct val="0"/>
              </a:spcBef>
            </a:pPr>
            <a:r>
              <a:rPr lang="en-US" altLang="en-US" smtClean="0"/>
              <a:t>The answers are:</a:t>
            </a:r>
          </a:p>
          <a:p>
            <a:pPr eaLnBrk="1" hangingPunct="1">
              <a:spcBef>
                <a:spcPct val="0"/>
              </a:spcBef>
            </a:pPr>
            <a:endParaRPr lang="en-US" altLang="en-US" smtClean="0"/>
          </a:p>
          <a:p>
            <a:pPr eaLnBrk="1" hangingPunct="1">
              <a:spcBef>
                <a:spcPct val="0"/>
              </a:spcBef>
            </a:pPr>
            <a:r>
              <a:rPr lang="en-US" altLang="en-US" smtClean="0"/>
              <a:t>Climate</a:t>
            </a:r>
          </a:p>
          <a:p>
            <a:pPr eaLnBrk="1" hangingPunct="1">
              <a:spcBef>
                <a:spcPct val="0"/>
              </a:spcBef>
            </a:pPr>
            <a:endParaRPr lang="en-US" altLang="en-US" smtClean="0"/>
          </a:p>
          <a:p>
            <a:pPr eaLnBrk="1" hangingPunct="1">
              <a:spcBef>
                <a:spcPct val="0"/>
              </a:spcBef>
            </a:pPr>
            <a:r>
              <a:rPr lang="en-US" altLang="en-US" smtClean="0"/>
              <a:t>Florida has tropical, semi-tropical, and temperate regions.  That means that they have a climate that is suitable for many different types of organisms, especially invasive ones. In the southern part of Florida, there is no hard freeze.  This means that organisms that would normally die off during a hard freeze don’t get that hard freeze and instead continue to live and prosper.   </a:t>
            </a:r>
          </a:p>
          <a:p>
            <a:pPr eaLnBrk="1" hangingPunct="1">
              <a:spcBef>
                <a:spcPct val="0"/>
              </a:spcBef>
            </a:pPr>
            <a:endParaRPr lang="en-US" altLang="en-US" smtClean="0"/>
          </a:p>
          <a:p>
            <a:pPr eaLnBrk="1" hangingPunct="1">
              <a:spcBef>
                <a:spcPct val="0"/>
              </a:spcBef>
            </a:pPr>
            <a:r>
              <a:rPr lang="en-US" altLang="en-US" smtClean="0"/>
              <a:t>Food availability</a:t>
            </a:r>
          </a:p>
          <a:p>
            <a:pPr eaLnBrk="1" hangingPunct="1">
              <a:spcBef>
                <a:spcPct val="0"/>
              </a:spcBef>
            </a:pPr>
            <a:endParaRPr lang="en-US" altLang="en-US" smtClean="0"/>
          </a:p>
          <a:p>
            <a:pPr eaLnBrk="1" hangingPunct="1">
              <a:spcBef>
                <a:spcPct val="0"/>
              </a:spcBef>
            </a:pPr>
            <a:r>
              <a:rPr lang="en-US" altLang="en-US" smtClean="0"/>
              <a:t>We have an extended growing season.  This means that there is a continuous food source for agricultural and horticultural pests.  </a:t>
            </a:r>
          </a:p>
          <a:p>
            <a:pPr eaLnBrk="1" hangingPunct="1">
              <a:spcBef>
                <a:spcPct val="0"/>
              </a:spcBef>
            </a:pPr>
            <a:endParaRPr lang="en-US" altLang="en-US" smtClean="0"/>
          </a:p>
          <a:p>
            <a:pPr eaLnBrk="1" hangingPunct="1">
              <a:spcBef>
                <a:spcPct val="0"/>
              </a:spcBef>
            </a:pPr>
            <a:r>
              <a:rPr lang="en-US" altLang="en-US" smtClean="0"/>
              <a:t>Tourism</a:t>
            </a:r>
          </a:p>
          <a:p>
            <a:pPr eaLnBrk="1" hangingPunct="1">
              <a:spcBef>
                <a:spcPct val="0"/>
              </a:spcBef>
            </a:pPr>
            <a:endParaRPr lang="en-US" altLang="en-US" smtClean="0"/>
          </a:p>
          <a:p>
            <a:pPr eaLnBrk="1" hangingPunct="1">
              <a:spcBef>
                <a:spcPct val="0"/>
              </a:spcBef>
            </a:pPr>
            <a:r>
              <a:rPr lang="en-US" altLang="en-US" smtClean="0"/>
              <a:t>In addition, we have a large tourism industry which means we get many visitors from around the world traveling everyday via ships and airplanes.  Pests can hitch a ride in airplanes and ships and be in Florida in a short amount of time.  </a:t>
            </a:r>
          </a:p>
          <a:p>
            <a:pPr eaLnBrk="1" hangingPunct="1">
              <a:spcBef>
                <a:spcPct val="0"/>
              </a:spcBef>
            </a:pPr>
            <a:endParaRPr lang="en-US" altLang="en-US" smtClean="0"/>
          </a:p>
          <a:p>
            <a:pPr eaLnBrk="1" hangingPunct="1">
              <a:spcBef>
                <a:spcPct val="0"/>
              </a:spcBef>
            </a:pPr>
            <a:r>
              <a:rPr lang="en-US" altLang="en-US" smtClean="0"/>
              <a:t>For all of these reasons and more, Florida has been designated a state which is highly impacted by invasive species.</a:t>
            </a:r>
          </a:p>
          <a:p>
            <a:pPr eaLnBrk="1" hangingPunct="1">
              <a:spcBef>
                <a:spcPct val="0"/>
              </a:spcBef>
            </a:pPr>
            <a:endParaRPr lang="en-US" altLang="en-US" smtClean="0"/>
          </a:p>
          <a:p>
            <a:pPr eaLnBrk="1" hangingPunct="1">
              <a:spcBef>
                <a:spcPct val="0"/>
              </a:spcBef>
            </a:pPr>
            <a:r>
              <a:rPr lang="en-US" altLang="en-US" smtClean="0"/>
              <a:t>But how do invasive species get here?</a:t>
            </a:r>
          </a:p>
        </p:txBody>
      </p:sp>
      <p:sp>
        <p:nvSpPr>
          <p:cNvPr id="399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3184D96-AD30-40AE-BBB9-72C9BD238DD8}" type="slidenum">
              <a:rPr lang="en-US" altLang="en-US"/>
              <a:pPr fontAlgn="base">
                <a:spcBef>
                  <a:spcPct val="0"/>
                </a:spcBef>
                <a:spcAft>
                  <a:spcPct val="0"/>
                </a:spcAft>
                <a:defRPr/>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Florida is </a:t>
            </a:r>
            <a:r>
              <a:rPr lang="en-US" altLang="en-US" i="1" smtClean="0"/>
              <a:t>especially </a:t>
            </a:r>
            <a:r>
              <a:rPr lang="en-US" altLang="en-US" smtClean="0"/>
              <a:t>susceptible to species introductions. Human travel and shipment of goods are the main means by which species are introduced to Florida.</a:t>
            </a:r>
          </a:p>
          <a:p>
            <a:pPr eaLnBrk="1" hangingPunct="1">
              <a:spcBef>
                <a:spcPct val="0"/>
              </a:spcBef>
            </a:pPr>
            <a:r>
              <a:rPr lang="en-US" altLang="en-US" smtClean="0"/>
              <a:t>For example, Florida has 12 international airports. At which Florida airport do you think most pest introductions occur? </a:t>
            </a:r>
          </a:p>
          <a:p>
            <a:pPr eaLnBrk="1" hangingPunct="1">
              <a:spcBef>
                <a:spcPct val="0"/>
              </a:spcBef>
            </a:pPr>
            <a:endParaRPr lang="en-US" altLang="en-US" smtClean="0"/>
          </a:p>
          <a:p>
            <a:pPr marL="0" lvl="1" eaLnBrk="1" hangingPunct="1">
              <a:spcBef>
                <a:spcPct val="0"/>
              </a:spcBef>
            </a:pPr>
            <a:r>
              <a:rPr lang="en-US" altLang="en-US" smtClean="0"/>
              <a:t>Map courtesy of Florida Cooperative Agricultural Pest Survey (CAPS) program.</a:t>
            </a:r>
          </a:p>
          <a:p>
            <a:pPr eaLnBrk="1" hangingPunct="1">
              <a:spcBef>
                <a:spcPct val="0"/>
              </a:spcBef>
            </a:pPr>
            <a:endParaRPr lang="en-US" altLang="en-US" smtClean="0"/>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A3BD284-177F-4D81-8620-236ED7F68316}" type="slidenum">
              <a:rPr lang="en-US" altLang="en-US"/>
              <a:pPr fontAlgn="base">
                <a:spcBef>
                  <a:spcPct val="0"/>
                </a:spcBef>
                <a:spcAft>
                  <a:spcPct val="0"/>
                </a:spcAft>
                <a:defRPr/>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overwhelming majority of US flower imports (88%) enters the U.S. through the Miami International Airport (MIA on the graph). Flower imports are live plant material, on which plant pests can and do hitchhike. This figure shows flower imports from all U.S. airports, not just Florida! </a:t>
            </a:r>
          </a:p>
          <a:p>
            <a:pPr eaLnBrk="1" hangingPunct="1">
              <a:spcBef>
                <a:spcPct val="0"/>
              </a:spcBef>
            </a:pPr>
            <a:endParaRPr lang="en-US" altLang="en-US" smtClean="0"/>
          </a:p>
          <a:p>
            <a:pPr eaLnBrk="1" hangingPunct="1">
              <a:spcBef>
                <a:spcPct val="0"/>
              </a:spcBef>
            </a:pPr>
            <a:r>
              <a:rPr lang="en-US" altLang="en-US" smtClean="0"/>
              <a:t>Information source:</a:t>
            </a:r>
          </a:p>
          <a:p>
            <a:pPr eaLnBrk="1" hangingPunct="1">
              <a:spcBef>
                <a:spcPct val="0"/>
              </a:spcBef>
            </a:pPr>
            <a:r>
              <a:rPr lang="en-US" altLang="en-US" smtClean="0"/>
              <a:t>US Department of Commerce</a:t>
            </a:r>
          </a:p>
          <a:p>
            <a:pPr eaLnBrk="1" hangingPunct="1">
              <a:spcBef>
                <a:spcPct val="0"/>
              </a:spcBef>
            </a:pPr>
            <a:endParaRPr lang="en-US" altLang="en-US" smtClean="0"/>
          </a:p>
        </p:txBody>
      </p:sp>
      <p:sp>
        <p:nvSpPr>
          <p:cNvPr id="41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D534FD7-7C94-4C3E-A752-E266CE4A192C}" type="slidenum">
              <a:rPr lang="en-US" altLang="en-US"/>
              <a:pPr fontAlgn="base">
                <a:spcBef>
                  <a:spcPct val="0"/>
                </a:spcBef>
                <a:spcAft>
                  <a:spcPct val="0"/>
                </a:spcAft>
                <a:defRPr/>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2" descr="powerpoint_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059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BC02934-2A31-41AF-AC6F-2CC8ED1882C5}" type="datetimeFigureOut">
              <a:rPr lang="en-US"/>
              <a:pPr>
                <a:defRPr/>
              </a:pPr>
              <a:t>4/5/2015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6D3492B-5F07-4C8C-9B82-D006AF97304A}" type="slidenum">
              <a:rPr lang="en-US"/>
              <a:pPr>
                <a:defRPr/>
              </a:pPr>
              <a:t>‹#›</a:t>
            </a:fld>
            <a:endParaRPr lang="en-US"/>
          </a:p>
        </p:txBody>
      </p:sp>
    </p:spTree>
    <p:extLst>
      <p:ext uri="{BB962C8B-B14F-4D97-AF65-F5344CB8AC3E}">
        <p14:creationId xmlns:p14="http://schemas.microsoft.com/office/powerpoint/2010/main" val="4197632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22C6DF5-E4A3-4C23-9AC9-D652D2E45363}" type="datetimeFigureOut">
              <a:rPr lang="en-US"/>
              <a:pPr>
                <a:defRPr/>
              </a:pPr>
              <a:t>4/5/2015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B61CE6C-4006-49E7-9DE3-7BF230F276C6}" type="slidenum">
              <a:rPr lang="en-US"/>
              <a:pPr>
                <a:defRPr/>
              </a:pPr>
              <a:t>‹#›</a:t>
            </a:fld>
            <a:endParaRPr lang="en-US"/>
          </a:p>
        </p:txBody>
      </p:sp>
    </p:spTree>
    <p:extLst>
      <p:ext uri="{BB962C8B-B14F-4D97-AF65-F5344CB8AC3E}">
        <p14:creationId xmlns:p14="http://schemas.microsoft.com/office/powerpoint/2010/main" val="2859772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068E25D-3020-4DFD-8ECA-D37EF7A1B901}" type="datetimeFigureOut">
              <a:rPr lang="en-US"/>
              <a:pPr>
                <a:defRPr/>
              </a:pPr>
              <a:t>4/5/2015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684CD65-988A-421A-A451-55768AAF0BDD}" type="slidenum">
              <a:rPr lang="en-US"/>
              <a:pPr>
                <a:defRPr/>
              </a:pPr>
              <a:t>‹#›</a:t>
            </a:fld>
            <a:endParaRPr lang="en-US"/>
          </a:p>
        </p:txBody>
      </p:sp>
    </p:spTree>
    <p:extLst>
      <p:ext uri="{BB962C8B-B14F-4D97-AF65-F5344CB8AC3E}">
        <p14:creationId xmlns:p14="http://schemas.microsoft.com/office/powerpoint/2010/main" val="340004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3D2E6E8-E970-4B58-9857-A6501C699648}" type="datetimeFigureOut">
              <a:rPr lang="en-US"/>
              <a:pPr>
                <a:defRPr/>
              </a:pPr>
              <a:t>4/5/2015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AD393C6-33DA-4BBD-A630-DD1C06481D25}" type="slidenum">
              <a:rPr lang="en-US"/>
              <a:pPr>
                <a:defRPr/>
              </a:pPr>
              <a:t>‹#›</a:t>
            </a:fld>
            <a:endParaRPr lang="en-US"/>
          </a:p>
        </p:txBody>
      </p:sp>
    </p:spTree>
    <p:extLst>
      <p:ext uri="{BB962C8B-B14F-4D97-AF65-F5344CB8AC3E}">
        <p14:creationId xmlns:p14="http://schemas.microsoft.com/office/powerpoint/2010/main" val="328803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40786A5-AC20-4351-892E-204D08BAF9D8}" type="datetimeFigureOut">
              <a:rPr lang="en-US"/>
              <a:pPr>
                <a:defRPr/>
              </a:pPr>
              <a:t>4/5/2015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D65371D-3BFA-4FE1-A3EF-5B33E4B4C17A}" type="slidenum">
              <a:rPr lang="en-US"/>
              <a:pPr>
                <a:defRPr/>
              </a:pPr>
              <a:t>‹#›</a:t>
            </a:fld>
            <a:endParaRPr lang="en-US"/>
          </a:p>
        </p:txBody>
      </p:sp>
    </p:spTree>
    <p:extLst>
      <p:ext uri="{BB962C8B-B14F-4D97-AF65-F5344CB8AC3E}">
        <p14:creationId xmlns:p14="http://schemas.microsoft.com/office/powerpoint/2010/main" val="65018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C6A904C-0969-42E7-AC5C-83FAC1A8AE93}" type="datetimeFigureOut">
              <a:rPr lang="en-US"/>
              <a:pPr>
                <a:defRPr/>
              </a:pPr>
              <a:t>4/5/2015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B278990-AB15-4544-8C18-C23636233266}" type="slidenum">
              <a:rPr lang="en-US"/>
              <a:pPr>
                <a:defRPr/>
              </a:pPr>
              <a:t>‹#›</a:t>
            </a:fld>
            <a:endParaRPr lang="en-US"/>
          </a:p>
        </p:txBody>
      </p:sp>
    </p:spTree>
    <p:extLst>
      <p:ext uri="{BB962C8B-B14F-4D97-AF65-F5344CB8AC3E}">
        <p14:creationId xmlns:p14="http://schemas.microsoft.com/office/powerpoint/2010/main" val="3103342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3780C7D-BFC8-4869-A793-EF3BBE4098E6}" type="datetimeFigureOut">
              <a:rPr lang="en-US"/>
              <a:pPr>
                <a:defRPr/>
              </a:pPr>
              <a:t>4/5/2015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EFE6F18-4416-4B0E-9FCA-2EEEB455B668}" type="slidenum">
              <a:rPr lang="en-US"/>
              <a:pPr>
                <a:defRPr/>
              </a:pPr>
              <a:t>‹#›</a:t>
            </a:fld>
            <a:endParaRPr lang="en-US"/>
          </a:p>
        </p:txBody>
      </p:sp>
    </p:spTree>
    <p:extLst>
      <p:ext uri="{BB962C8B-B14F-4D97-AF65-F5344CB8AC3E}">
        <p14:creationId xmlns:p14="http://schemas.microsoft.com/office/powerpoint/2010/main" val="195436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BF2C2E5-CE68-4B21-B7FD-F2C6E71F5808}" type="datetimeFigureOut">
              <a:rPr lang="en-US"/>
              <a:pPr>
                <a:defRPr/>
              </a:pPr>
              <a:t>4/5/2015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973299B-A892-4B05-8D63-8ED8DB6B5AAB}" type="slidenum">
              <a:rPr lang="en-US"/>
              <a:pPr>
                <a:defRPr/>
              </a:pPr>
              <a:t>‹#›</a:t>
            </a:fld>
            <a:endParaRPr lang="en-US"/>
          </a:p>
        </p:txBody>
      </p:sp>
    </p:spTree>
    <p:extLst>
      <p:ext uri="{BB962C8B-B14F-4D97-AF65-F5344CB8AC3E}">
        <p14:creationId xmlns:p14="http://schemas.microsoft.com/office/powerpoint/2010/main" val="2131405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9394F8A-C46A-4557-B03B-328C4565D367}" type="datetimeFigureOut">
              <a:rPr lang="en-US"/>
              <a:pPr>
                <a:defRPr/>
              </a:pPr>
              <a:t>4/5/2015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CE7D9E0-933A-43F8-ADDD-10DB7EA7C510}" type="slidenum">
              <a:rPr lang="en-US"/>
              <a:pPr>
                <a:defRPr/>
              </a:pPr>
              <a:t>‹#›</a:t>
            </a:fld>
            <a:endParaRPr lang="en-US"/>
          </a:p>
        </p:txBody>
      </p:sp>
    </p:spTree>
    <p:extLst>
      <p:ext uri="{BB962C8B-B14F-4D97-AF65-F5344CB8AC3E}">
        <p14:creationId xmlns:p14="http://schemas.microsoft.com/office/powerpoint/2010/main" val="296843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8527B5B-7FAB-42BA-8520-1528CEE57384}" type="datetimeFigureOut">
              <a:rPr lang="en-US"/>
              <a:pPr>
                <a:defRPr/>
              </a:pPr>
              <a:t>4/5/2015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4C70020-D1AB-48F3-92FC-804F8CE9900C}" type="slidenum">
              <a:rPr lang="en-US"/>
              <a:pPr>
                <a:defRPr/>
              </a:pPr>
              <a:t>‹#›</a:t>
            </a:fld>
            <a:endParaRPr lang="en-US"/>
          </a:p>
        </p:txBody>
      </p:sp>
    </p:spTree>
    <p:extLst>
      <p:ext uri="{BB962C8B-B14F-4D97-AF65-F5344CB8AC3E}">
        <p14:creationId xmlns:p14="http://schemas.microsoft.com/office/powerpoint/2010/main" val="676938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94EAFC3-66F4-4A3B-AB4F-18B61A51581B}" type="datetimeFigureOut">
              <a:rPr lang="en-US"/>
              <a:pPr>
                <a:defRPr/>
              </a:pPr>
              <a:t>4/5/2015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0E6FAA2-F1C7-495D-AEB9-BF96FACE682D}" type="slidenum">
              <a:rPr lang="en-US"/>
              <a:pPr>
                <a:defRPr/>
              </a:pPr>
              <a:t>‹#›</a:t>
            </a:fld>
            <a:endParaRPr lang="en-US"/>
          </a:p>
        </p:txBody>
      </p:sp>
    </p:spTree>
    <p:extLst>
      <p:ext uri="{BB962C8B-B14F-4D97-AF65-F5344CB8AC3E}">
        <p14:creationId xmlns:p14="http://schemas.microsoft.com/office/powerpoint/2010/main" val="3887930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powerpoint_background.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hyperlink" Target="http://www.pwconserve.org/wildlife/insects/stinkbug.html"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massnrc.org/pests" TargetMode="External"/><Relationship Id="rId2" Type="http://schemas.openxmlformats.org/officeDocument/2006/relationships/hyperlink" Target="http://www.protectingusnow.org/" TargetMode="External"/><Relationship Id="rId1" Type="http://schemas.openxmlformats.org/officeDocument/2006/relationships/slideLayout" Target="../slideLayouts/slideLayout2.xml"/><Relationship Id="rId4" Type="http://schemas.openxmlformats.org/officeDocument/2006/relationships/hyperlink" Target="http://www.aphis.usda.gov/plant_health/plant_pest_info/gas/index.s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hyperlink" Target="http://www.ars.usda.gov/Main/docs.htm?docid=9910" TargetMode="External"/><Relationship Id="rId3" Type="http://schemas.openxmlformats.org/officeDocument/2006/relationships/image" Target="../media/image8.jpeg"/><Relationship Id="rId7" Type="http://schemas.openxmlformats.org/officeDocument/2006/relationships/hyperlink" Target="http://www.bugwood.org/"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www.invasive.org/"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www.bugwood.org/" TargetMode="External"/><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bwMode="auto">
          <a:xfrm>
            <a:off x="0" y="1155700"/>
            <a:ext cx="91440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800" smtClean="0"/>
              <a:t>Florida First </a:t>
            </a:r>
            <a:br>
              <a:rPr lang="en-US" altLang="en-US" sz="4800" smtClean="0"/>
            </a:br>
            <a:r>
              <a:rPr lang="en-US" altLang="en-US" sz="4800" smtClean="0"/>
              <a:t>Detector Training:</a:t>
            </a:r>
          </a:p>
        </p:txBody>
      </p:sp>
      <p:sp>
        <p:nvSpPr>
          <p:cNvPr id="14339" name="Title 1"/>
          <p:cNvSpPr txBox="1">
            <a:spLocks/>
          </p:cNvSpPr>
          <p:nvPr/>
        </p:nvSpPr>
        <p:spPr bwMode="auto">
          <a:xfrm>
            <a:off x="0" y="3475038"/>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4800"/>
              <a:t>Pests and Pathways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0" y="38100"/>
            <a:ext cx="91440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4000">
                <a:solidFill>
                  <a:srgbClr val="000000"/>
                </a:solidFill>
              </a:rPr>
              <a:t>U.S. Fruit and Vegetable Imports</a:t>
            </a:r>
          </a:p>
          <a:p>
            <a:pPr algn="ctr" eaLnBrk="1" hangingPunct="1"/>
            <a:r>
              <a:rPr lang="en-US" altLang="en-US" sz="2800">
                <a:solidFill>
                  <a:srgbClr val="000000"/>
                </a:solidFill>
              </a:rPr>
              <a:t>US Airports, 2004</a:t>
            </a:r>
          </a:p>
        </p:txBody>
      </p:sp>
      <p:grpSp>
        <p:nvGrpSpPr>
          <p:cNvPr id="23555" name="Group 61"/>
          <p:cNvGrpSpPr>
            <a:grpSpLocks noChangeAspect="1"/>
          </p:cNvGrpSpPr>
          <p:nvPr/>
        </p:nvGrpSpPr>
        <p:grpSpPr bwMode="auto">
          <a:xfrm>
            <a:off x="887413" y="1243013"/>
            <a:ext cx="7369175" cy="4845050"/>
            <a:chOff x="987396" y="1056629"/>
            <a:chExt cx="7072749" cy="4650434"/>
          </a:xfrm>
        </p:grpSpPr>
        <p:graphicFrame>
          <p:nvGraphicFramePr>
            <p:cNvPr id="23556" name="Chart 38"/>
            <p:cNvGraphicFramePr>
              <a:graphicFrameLocks/>
            </p:cNvGraphicFramePr>
            <p:nvPr/>
          </p:nvGraphicFramePr>
          <p:xfrm>
            <a:off x="1436567" y="1594316"/>
            <a:ext cx="6193493" cy="4161493"/>
          </p:xfrm>
          <a:graphic>
            <a:graphicData uri="http://schemas.openxmlformats.org/presentationml/2006/ole">
              <mc:AlternateContent xmlns:mc="http://schemas.openxmlformats.org/markup-compatibility/2006">
                <mc:Choice xmlns:v="urn:schemas-microsoft-com:vml" Requires="v">
                  <p:oleObj spid="_x0000_s23576" r:id="rId5" imgW="6456224" imgH="4334632" progId="Excel.Chart.8">
                    <p:embed/>
                  </p:oleObj>
                </mc:Choice>
                <mc:Fallback>
                  <p:oleObj r:id="rId5" imgW="6456224" imgH="4334632" progId="Excel.Chart.8">
                    <p:embed/>
                    <p:pic>
                      <p:nvPicPr>
                        <p:cNvPr id="0" name="Chart 3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6567" y="1594316"/>
                          <a:ext cx="6193493" cy="416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3557" name="Group 60"/>
            <p:cNvGrpSpPr>
              <a:grpSpLocks/>
            </p:cNvGrpSpPr>
            <p:nvPr/>
          </p:nvGrpSpPr>
          <p:grpSpPr bwMode="auto">
            <a:xfrm>
              <a:off x="987396" y="1056629"/>
              <a:ext cx="7072749" cy="3757417"/>
              <a:chOff x="987396" y="1056629"/>
              <a:chExt cx="7072749" cy="3757417"/>
            </a:xfrm>
          </p:grpSpPr>
          <p:cxnSp>
            <p:nvCxnSpPr>
              <p:cNvPr id="6" name="Straight Connector 5"/>
              <p:cNvCxnSpPr/>
              <p:nvPr/>
            </p:nvCxnSpPr>
            <p:spPr>
              <a:xfrm flipH="1">
                <a:off x="1485627" y="4151331"/>
                <a:ext cx="1211296" cy="2011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280530" y="4151331"/>
                <a:ext cx="1211295" cy="2011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845259" y="1556414"/>
                <a:ext cx="764869" cy="2651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712650" y="2891204"/>
                <a:ext cx="1106165" cy="188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591301" y="1637171"/>
                <a:ext cx="655166" cy="199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444541" y="1574698"/>
                <a:ext cx="205692" cy="2300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3568" idx="1"/>
              </p:cNvCxnSpPr>
              <p:nvPr/>
            </p:nvCxnSpPr>
            <p:spPr>
              <a:xfrm flipH="1">
                <a:off x="5209409" y="1734690"/>
                <a:ext cx="1182347" cy="1889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10128" y="2101910"/>
                <a:ext cx="1375849" cy="2194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566" name="TextBox 22"/>
              <p:cNvSpPr txBox="1">
                <a:spLocks noChangeArrowheads="1"/>
              </p:cNvSpPr>
              <p:nvPr/>
            </p:nvSpPr>
            <p:spPr bwMode="auto">
              <a:xfrm>
                <a:off x="7476331" y="3828689"/>
                <a:ext cx="5838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solidFill>
                      <a:srgbClr val="FF0000"/>
                    </a:solidFill>
                  </a:rPr>
                  <a:t>MIA</a:t>
                </a:r>
              </a:p>
              <a:p>
                <a:pPr eaLnBrk="1" hangingPunct="1"/>
                <a:r>
                  <a:rPr lang="en-US" altLang="en-US">
                    <a:solidFill>
                      <a:srgbClr val="FF0000"/>
                    </a:solidFill>
                  </a:rPr>
                  <a:t>55%</a:t>
                </a:r>
              </a:p>
            </p:txBody>
          </p:sp>
          <p:sp>
            <p:nvSpPr>
              <p:cNvPr id="23567" name="TextBox 24"/>
              <p:cNvSpPr txBox="1">
                <a:spLocks noChangeArrowheads="1"/>
              </p:cNvSpPr>
              <p:nvPr/>
            </p:nvSpPr>
            <p:spPr bwMode="auto">
              <a:xfrm>
                <a:off x="6985620" y="2121378"/>
                <a:ext cx="64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ORD</a:t>
                </a:r>
              </a:p>
              <a:p>
                <a:pPr eaLnBrk="1" hangingPunct="1"/>
                <a:r>
                  <a:rPr lang="en-US" altLang="en-US"/>
                  <a:t>4.0%</a:t>
                </a:r>
              </a:p>
            </p:txBody>
          </p:sp>
          <p:sp>
            <p:nvSpPr>
              <p:cNvPr id="23568" name="TextBox 26"/>
              <p:cNvSpPr txBox="1">
                <a:spLocks noChangeArrowheads="1"/>
              </p:cNvSpPr>
              <p:nvPr/>
            </p:nvSpPr>
            <p:spPr bwMode="auto">
              <a:xfrm>
                <a:off x="6391964" y="1412150"/>
                <a:ext cx="64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SFO</a:t>
                </a:r>
              </a:p>
              <a:p>
                <a:pPr eaLnBrk="1" hangingPunct="1"/>
                <a:r>
                  <a:rPr lang="en-US" altLang="en-US"/>
                  <a:t>0.8%</a:t>
                </a:r>
              </a:p>
            </p:txBody>
          </p:sp>
          <p:sp>
            <p:nvSpPr>
              <p:cNvPr id="23569" name="TextBox 27"/>
              <p:cNvSpPr txBox="1">
                <a:spLocks noChangeArrowheads="1"/>
              </p:cNvSpPr>
              <p:nvPr/>
            </p:nvSpPr>
            <p:spPr bwMode="auto">
              <a:xfrm>
                <a:off x="4581757" y="1056629"/>
                <a:ext cx="64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ATL</a:t>
                </a:r>
              </a:p>
              <a:p>
                <a:pPr eaLnBrk="1" hangingPunct="1"/>
                <a:r>
                  <a:rPr lang="en-US" altLang="en-US"/>
                  <a:t>1.8%</a:t>
                </a:r>
              </a:p>
            </p:txBody>
          </p:sp>
          <p:sp>
            <p:nvSpPr>
              <p:cNvPr id="23570" name="TextBox 28"/>
              <p:cNvSpPr txBox="1">
                <a:spLocks noChangeArrowheads="1"/>
              </p:cNvSpPr>
              <p:nvPr/>
            </p:nvSpPr>
            <p:spPr bwMode="auto">
              <a:xfrm>
                <a:off x="3051282" y="1293442"/>
                <a:ext cx="7585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BOS</a:t>
                </a:r>
              </a:p>
              <a:p>
                <a:pPr eaLnBrk="1" hangingPunct="1"/>
                <a:r>
                  <a:rPr lang="en-US" altLang="en-US"/>
                  <a:t>0.01%</a:t>
                </a:r>
              </a:p>
            </p:txBody>
          </p:sp>
          <p:sp>
            <p:nvSpPr>
              <p:cNvPr id="23571" name="TextBox 29"/>
              <p:cNvSpPr txBox="1">
                <a:spLocks noChangeArrowheads="1"/>
              </p:cNvSpPr>
              <p:nvPr/>
            </p:nvSpPr>
            <p:spPr bwMode="auto">
              <a:xfrm>
                <a:off x="3842249" y="1066149"/>
                <a:ext cx="6383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DFW</a:t>
                </a:r>
              </a:p>
              <a:p>
                <a:pPr eaLnBrk="1" hangingPunct="1"/>
                <a:r>
                  <a:rPr lang="en-US" altLang="en-US"/>
                  <a:t>0.4%</a:t>
                </a:r>
              </a:p>
            </p:txBody>
          </p:sp>
          <p:sp>
            <p:nvSpPr>
              <p:cNvPr id="23572" name="TextBox 30"/>
              <p:cNvSpPr txBox="1">
                <a:spLocks noChangeArrowheads="1"/>
              </p:cNvSpPr>
              <p:nvPr/>
            </p:nvSpPr>
            <p:spPr bwMode="auto">
              <a:xfrm>
                <a:off x="1249647" y="2821860"/>
                <a:ext cx="7585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JFK</a:t>
                </a:r>
              </a:p>
              <a:p>
                <a:pPr eaLnBrk="1" hangingPunct="1"/>
                <a:r>
                  <a:rPr lang="en-US" altLang="en-US"/>
                  <a:t>21.9%</a:t>
                </a:r>
              </a:p>
            </p:txBody>
          </p:sp>
          <p:sp>
            <p:nvSpPr>
              <p:cNvPr id="23573" name="TextBox 31"/>
              <p:cNvSpPr txBox="1">
                <a:spLocks noChangeArrowheads="1"/>
              </p:cNvSpPr>
              <p:nvPr/>
            </p:nvSpPr>
            <p:spPr bwMode="auto">
              <a:xfrm>
                <a:off x="5556546" y="1057427"/>
                <a:ext cx="18325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All Other Airports</a:t>
                </a:r>
              </a:p>
              <a:p>
                <a:pPr eaLnBrk="1" hangingPunct="1"/>
                <a:r>
                  <a:rPr lang="en-US" altLang="en-US"/>
                  <a:t>5.1%</a:t>
                </a:r>
              </a:p>
            </p:txBody>
          </p:sp>
          <p:sp>
            <p:nvSpPr>
              <p:cNvPr id="23574" name="TextBox 32"/>
              <p:cNvSpPr txBox="1">
                <a:spLocks noChangeArrowheads="1"/>
              </p:cNvSpPr>
              <p:nvPr/>
            </p:nvSpPr>
            <p:spPr bwMode="auto">
              <a:xfrm>
                <a:off x="987396" y="4167715"/>
                <a:ext cx="64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LAX</a:t>
                </a:r>
              </a:p>
              <a:p>
                <a:pPr eaLnBrk="1" hangingPunct="1"/>
                <a:r>
                  <a:rPr lang="en-US" altLang="en-US"/>
                  <a:t>6.1%</a:t>
                </a:r>
              </a:p>
            </p:txBody>
          </p:sp>
          <p:cxnSp>
            <p:nvCxnSpPr>
              <p:cNvPr id="34" name="Straight Connector 33"/>
              <p:cNvCxnSpPr/>
              <p:nvPr/>
            </p:nvCxnSpPr>
            <p:spPr>
              <a:xfrm>
                <a:off x="4235802" y="1637171"/>
                <a:ext cx="53327" cy="1782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2"/>
          <p:cNvSpPr>
            <a:spLocks noChangeArrowheads="1"/>
          </p:cNvSpPr>
          <p:nvPr/>
        </p:nvSpPr>
        <p:spPr bwMode="auto">
          <a:xfrm>
            <a:off x="217488" y="1271588"/>
            <a:ext cx="4864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pPr>
            <a:r>
              <a:rPr lang="en-US" altLang="en-US" sz="2800">
                <a:solidFill>
                  <a:srgbClr val="000000"/>
                </a:solidFill>
              </a:rPr>
              <a:t>Florida has 14 Deepwater Ports</a:t>
            </a:r>
          </a:p>
        </p:txBody>
      </p:sp>
      <p:sp>
        <p:nvSpPr>
          <p:cNvPr id="24579" name="Text Box 38"/>
          <p:cNvSpPr txBox="1">
            <a:spLocks noChangeArrowheads="1"/>
          </p:cNvSpPr>
          <p:nvPr/>
        </p:nvSpPr>
        <p:spPr bwMode="auto">
          <a:xfrm>
            <a:off x="503238" y="1820863"/>
            <a:ext cx="34925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65000"/>
              </a:lnSpc>
              <a:spcBef>
                <a:spcPct val="50000"/>
              </a:spcBef>
              <a:buFontTx/>
              <a:buAutoNum type="arabicPeriod"/>
            </a:pPr>
            <a:r>
              <a:rPr lang="en-US" altLang="en-US"/>
              <a:t>Port of Pensacola</a:t>
            </a:r>
          </a:p>
          <a:p>
            <a:pPr eaLnBrk="1" hangingPunct="1">
              <a:lnSpc>
                <a:spcPct val="65000"/>
              </a:lnSpc>
              <a:spcBef>
                <a:spcPct val="50000"/>
              </a:spcBef>
              <a:buFontTx/>
              <a:buAutoNum type="arabicPeriod"/>
            </a:pPr>
            <a:r>
              <a:rPr lang="en-US" altLang="en-US"/>
              <a:t>Port of Panama City</a:t>
            </a:r>
          </a:p>
          <a:p>
            <a:pPr eaLnBrk="1" hangingPunct="1">
              <a:lnSpc>
                <a:spcPct val="65000"/>
              </a:lnSpc>
              <a:spcBef>
                <a:spcPct val="50000"/>
              </a:spcBef>
              <a:buFontTx/>
              <a:buAutoNum type="arabicPeriod"/>
            </a:pPr>
            <a:r>
              <a:rPr lang="en-US" altLang="en-US"/>
              <a:t>Port of St. Joe</a:t>
            </a:r>
          </a:p>
          <a:p>
            <a:pPr eaLnBrk="1" hangingPunct="1">
              <a:lnSpc>
                <a:spcPct val="65000"/>
              </a:lnSpc>
              <a:spcBef>
                <a:spcPct val="50000"/>
              </a:spcBef>
              <a:buFontTx/>
              <a:buAutoNum type="arabicPeriod"/>
            </a:pPr>
            <a:r>
              <a:rPr lang="en-US" altLang="en-US"/>
              <a:t>Port of Tampa</a:t>
            </a:r>
          </a:p>
          <a:p>
            <a:pPr eaLnBrk="1" hangingPunct="1">
              <a:lnSpc>
                <a:spcPct val="65000"/>
              </a:lnSpc>
              <a:spcBef>
                <a:spcPct val="50000"/>
              </a:spcBef>
              <a:buFontTx/>
              <a:buAutoNum type="arabicPeriod"/>
            </a:pPr>
            <a:r>
              <a:rPr lang="en-US" altLang="en-US"/>
              <a:t>Port of St. Petersburg</a:t>
            </a:r>
          </a:p>
          <a:p>
            <a:pPr eaLnBrk="1" hangingPunct="1">
              <a:lnSpc>
                <a:spcPct val="65000"/>
              </a:lnSpc>
              <a:spcBef>
                <a:spcPct val="50000"/>
              </a:spcBef>
              <a:buFontTx/>
              <a:buAutoNum type="arabicPeriod"/>
            </a:pPr>
            <a:r>
              <a:rPr lang="en-US" altLang="en-US"/>
              <a:t>Port of Manatee</a:t>
            </a:r>
          </a:p>
          <a:p>
            <a:pPr eaLnBrk="1" hangingPunct="1">
              <a:lnSpc>
                <a:spcPct val="65000"/>
              </a:lnSpc>
              <a:spcBef>
                <a:spcPct val="50000"/>
              </a:spcBef>
              <a:buFontTx/>
              <a:buAutoNum type="arabicPeriod"/>
            </a:pPr>
            <a:r>
              <a:rPr lang="en-US" altLang="en-US"/>
              <a:t>Port of Key West</a:t>
            </a:r>
          </a:p>
          <a:p>
            <a:pPr eaLnBrk="1" hangingPunct="1">
              <a:lnSpc>
                <a:spcPct val="65000"/>
              </a:lnSpc>
              <a:spcBef>
                <a:spcPct val="50000"/>
              </a:spcBef>
              <a:buFontTx/>
              <a:buAutoNum type="arabicPeriod"/>
            </a:pPr>
            <a:r>
              <a:rPr lang="en-US" altLang="en-US"/>
              <a:t>Port of Miami-Dade</a:t>
            </a:r>
          </a:p>
          <a:p>
            <a:pPr eaLnBrk="1" hangingPunct="1">
              <a:lnSpc>
                <a:spcPct val="65000"/>
              </a:lnSpc>
              <a:spcBef>
                <a:spcPct val="50000"/>
              </a:spcBef>
              <a:buFontTx/>
              <a:buAutoNum type="arabicPeriod"/>
            </a:pPr>
            <a:r>
              <a:rPr lang="en-US" altLang="en-US"/>
              <a:t>Port of Everglades</a:t>
            </a:r>
          </a:p>
          <a:p>
            <a:pPr eaLnBrk="1" hangingPunct="1">
              <a:lnSpc>
                <a:spcPct val="65000"/>
              </a:lnSpc>
              <a:spcBef>
                <a:spcPct val="50000"/>
              </a:spcBef>
              <a:buFontTx/>
              <a:buAutoNum type="arabicPeriod"/>
            </a:pPr>
            <a:r>
              <a:rPr lang="en-US" altLang="en-US"/>
              <a:t>Port of Palm Beach</a:t>
            </a:r>
          </a:p>
          <a:p>
            <a:pPr eaLnBrk="1" hangingPunct="1">
              <a:lnSpc>
                <a:spcPct val="65000"/>
              </a:lnSpc>
              <a:spcBef>
                <a:spcPct val="50000"/>
              </a:spcBef>
              <a:buFontTx/>
              <a:buAutoNum type="arabicPeriod"/>
            </a:pPr>
            <a:r>
              <a:rPr lang="en-US" altLang="en-US"/>
              <a:t>Port of Ft. Pierce</a:t>
            </a:r>
          </a:p>
          <a:p>
            <a:pPr eaLnBrk="1" hangingPunct="1">
              <a:lnSpc>
                <a:spcPct val="65000"/>
              </a:lnSpc>
              <a:spcBef>
                <a:spcPct val="50000"/>
              </a:spcBef>
              <a:buFontTx/>
              <a:buAutoNum type="arabicPeriod"/>
            </a:pPr>
            <a:r>
              <a:rPr lang="en-US" altLang="en-US"/>
              <a:t>Port Canaveral</a:t>
            </a:r>
          </a:p>
          <a:p>
            <a:pPr eaLnBrk="1" hangingPunct="1">
              <a:lnSpc>
                <a:spcPct val="65000"/>
              </a:lnSpc>
              <a:spcBef>
                <a:spcPct val="50000"/>
              </a:spcBef>
              <a:buFontTx/>
              <a:buAutoNum type="arabicPeriod"/>
            </a:pPr>
            <a:r>
              <a:rPr lang="en-US" altLang="en-US"/>
              <a:t>Port of Jacksonville</a:t>
            </a:r>
          </a:p>
          <a:p>
            <a:pPr eaLnBrk="1" hangingPunct="1">
              <a:lnSpc>
                <a:spcPct val="65000"/>
              </a:lnSpc>
              <a:spcBef>
                <a:spcPct val="50000"/>
              </a:spcBef>
              <a:buFontTx/>
              <a:buAutoNum type="arabicPeriod"/>
            </a:pPr>
            <a:r>
              <a:rPr lang="en-US" altLang="en-US"/>
              <a:t>Port Fernandina</a:t>
            </a:r>
          </a:p>
        </p:txBody>
      </p:sp>
      <p:sp>
        <p:nvSpPr>
          <p:cNvPr id="24580" name="Text Box 6"/>
          <p:cNvSpPr txBox="1">
            <a:spLocks noChangeArrowheads="1"/>
          </p:cNvSpPr>
          <p:nvPr/>
        </p:nvSpPr>
        <p:spPr bwMode="auto">
          <a:xfrm>
            <a:off x="5567363" y="5888038"/>
            <a:ext cx="33861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Photo: Microsoft Power point clip art, Map courtesy of: Florida CAPS</a:t>
            </a:r>
          </a:p>
        </p:txBody>
      </p:sp>
      <p:pic>
        <p:nvPicPr>
          <p:cNvPr id="24581" name="Picture 3" descr="C:\Users\keumchul\AppData\Local\Microsoft\Windows\Temporary Internet Files\Content.IE5\ROCG17VG\dglxasset[1].as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168775" y="2613025"/>
            <a:ext cx="1827213"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7775" y="76200"/>
            <a:ext cx="6524625"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idx="4294967295"/>
          </p:nvPr>
        </p:nvSpPr>
        <p:spPr bwMode="auto">
          <a:xfrm>
            <a:off x="76200" y="152400"/>
            <a:ext cx="9144000" cy="855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4000" smtClean="0">
                <a:ea typeface="Calibri" pitchFamily="34" charset="0"/>
                <a:cs typeface="Calibri" pitchFamily="34" charset="0"/>
              </a:rPr>
              <a:t>Agricultural Interdiction Stations</a:t>
            </a:r>
          </a:p>
        </p:txBody>
      </p:sp>
      <p:pic>
        <p:nvPicPr>
          <p:cNvPr id="9" name="Picture 8" descr="Stink Bug, Bagrada hilaris - Bagrada hilaris"/>
          <p:cNvPicPr>
            <a:picLocks noChangeAspect="1"/>
          </p:cNvPicPr>
          <p:nvPr/>
        </p:nvPicPr>
        <p:blipFill>
          <a:blip r:embed="rId3" cstate="print"/>
          <a:srcRect/>
          <a:stretch>
            <a:fillRect/>
          </a:stretch>
        </p:blipFill>
        <p:spPr bwMode="auto">
          <a:xfrm>
            <a:off x="3405508" y="3988324"/>
            <a:ext cx="2774731" cy="1828800"/>
          </a:xfrm>
          <a:prstGeom prst="roundRect">
            <a:avLst/>
          </a:prstGeom>
          <a:ln w="38100" cap="rnd" cmpd="sng">
            <a:solidFill>
              <a:srgbClr val="000000"/>
            </a:solidFill>
          </a:ln>
          <a:effectLst/>
          <a:scene3d>
            <a:camera prst="orthographicFront"/>
            <a:lightRig rig="contrasting" dir="t">
              <a:rot lat="0" lon="0" rev="3000000"/>
            </a:lightRig>
          </a:scene3d>
          <a:sp3d contourW="7620">
            <a:bevelT w="95250" h="31750"/>
            <a:contourClr>
              <a:srgbClr val="333333"/>
            </a:contourClr>
          </a:sp3d>
        </p:spPr>
      </p:pic>
      <p:sp>
        <p:nvSpPr>
          <p:cNvPr id="25604" name="TextBox 9"/>
          <p:cNvSpPr txBox="1">
            <a:spLocks noChangeArrowheads="1"/>
          </p:cNvSpPr>
          <p:nvPr/>
        </p:nvSpPr>
        <p:spPr bwMode="auto">
          <a:xfrm>
            <a:off x="4087813" y="5775325"/>
            <a:ext cx="14097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600">
                <a:solidFill>
                  <a:srgbClr val="000000"/>
                </a:solidFill>
              </a:rPr>
              <a:t>Bagrada Bug</a:t>
            </a:r>
          </a:p>
        </p:txBody>
      </p:sp>
      <p:pic>
        <p:nvPicPr>
          <p:cNvPr id="13" name="Picture 2" descr="http://www.pwconserve.org/graphics/wildlife/insects/stinkbug_8421.gif">
            <a:hlinkClick r:id="rId4"/>
          </p:cNvPr>
          <p:cNvPicPr>
            <a:picLocks noChangeAspect="1" noChangeArrowheads="1"/>
          </p:cNvPicPr>
          <p:nvPr/>
        </p:nvPicPr>
        <p:blipFill rotWithShape="1">
          <a:blip r:embed="rId5" cstate="print"/>
          <a:srcRect l="2062" t="6293" r="4512" b="22634"/>
          <a:stretch/>
        </p:blipFill>
        <p:spPr bwMode="auto">
          <a:xfrm>
            <a:off x="311176" y="3988324"/>
            <a:ext cx="2778886" cy="1828800"/>
          </a:xfrm>
          <a:prstGeom prst="roundRect">
            <a:avLst/>
          </a:prstGeom>
          <a:ln w="38100" cap="rnd" cmpd="sng">
            <a:solidFill>
              <a:srgbClr val="000000"/>
            </a:solidFill>
          </a:ln>
          <a:effectLst/>
          <a:scene3d>
            <a:camera prst="orthographicFront"/>
            <a:lightRig rig="contrasting" dir="t">
              <a:rot lat="0" lon="0" rev="3000000"/>
            </a:lightRig>
          </a:scene3d>
          <a:sp3d contourW="7620">
            <a:bevelT w="95250" h="31750"/>
            <a:contourClr>
              <a:srgbClr val="333333"/>
            </a:contourClr>
          </a:sp3d>
        </p:spPr>
      </p:pic>
      <p:sp>
        <p:nvSpPr>
          <p:cNvPr id="25606" name="TextBox 11"/>
          <p:cNvSpPr txBox="1">
            <a:spLocks noChangeArrowheads="1"/>
          </p:cNvSpPr>
          <p:nvPr/>
        </p:nvSpPr>
        <p:spPr bwMode="auto">
          <a:xfrm>
            <a:off x="377825" y="5797550"/>
            <a:ext cx="2644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1600">
                <a:solidFill>
                  <a:srgbClr val="000000"/>
                </a:solidFill>
              </a:rPr>
              <a:t>Brown Marmorated Stink Bug</a:t>
            </a:r>
          </a:p>
        </p:txBody>
      </p:sp>
      <p:sp>
        <p:nvSpPr>
          <p:cNvPr id="25607" name="Text Box 38"/>
          <p:cNvSpPr txBox="1">
            <a:spLocks noChangeArrowheads="1"/>
          </p:cNvSpPr>
          <p:nvPr/>
        </p:nvSpPr>
        <p:spPr bwMode="auto">
          <a:xfrm>
            <a:off x="244475" y="3238500"/>
            <a:ext cx="593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altLang="en-US" sz="2400"/>
              <a:t>Multiple Interceptions:  2011-2013</a:t>
            </a:r>
          </a:p>
        </p:txBody>
      </p:sp>
      <p:sp>
        <p:nvSpPr>
          <p:cNvPr id="25608" name="Text Box 6"/>
          <p:cNvSpPr txBox="1">
            <a:spLocks noChangeArrowheads="1"/>
          </p:cNvSpPr>
          <p:nvPr/>
        </p:nvSpPr>
        <p:spPr bwMode="auto">
          <a:xfrm>
            <a:off x="7270750" y="5946775"/>
            <a:ext cx="1597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n-US" altLang="en-US" sz="900"/>
              <a:t>Map courtesy of: Florida CAPS</a:t>
            </a:r>
          </a:p>
        </p:txBody>
      </p:sp>
      <p:grpSp>
        <p:nvGrpSpPr>
          <p:cNvPr id="25609" name="Group 19"/>
          <p:cNvGrpSpPr>
            <a:grpSpLocks/>
          </p:cNvGrpSpPr>
          <p:nvPr/>
        </p:nvGrpSpPr>
        <p:grpSpPr bwMode="auto">
          <a:xfrm>
            <a:off x="3370263" y="715963"/>
            <a:ext cx="5611812" cy="2984500"/>
            <a:chOff x="3369702" y="715503"/>
            <a:chExt cx="5611658" cy="2985402"/>
          </a:xfrm>
        </p:grpSpPr>
        <p:pic>
          <p:nvPicPr>
            <p:cNvPr id="25610" name="Picture 2" descr="Bureau of Uniform Services Map of Loc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9702" y="715503"/>
              <a:ext cx="5611658" cy="298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431612" y="1166489"/>
              <a:ext cx="2744713" cy="8098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860616" y="1415802"/>
              <a:ext cx="693719" cy="21040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Why is Florida a likely place for </a:t>
            </a:r>
            <a:br>
              <a:rPr lang="en-US" altLang="en-US" sz="4000" smtClean="0"/>
            </a:br>
            <a:r>
              <a:rPr lang="en-US" altLang="en-US" sz="4000" smtClean="0"/>
              <a:t>invasive species to establish?</a:t>
            </a:r>
          </a:p>
        </p:txBody>
      </p:sp>
      <p:sp>
        <p:nvSpPr>
          <p:cNvPr id="5" name="Content Placeholder 4"/>
          <p:cNvSpPr>
            <a:spLocks noGrp="1"/>
          </p:cNvSpPr>
          <p:nvPr>
            <p:ph idx="1"/>
          </p:nvPr>
        </p:nvSpPr>
        <p:spPr>
          <a:xfrm>
            <a:off x="457200" y="1752600"/>
            <a:ext cx="8229600" cy="4525963"/>
          </a:xfrm>
        </p:spPr>
        <p:txBody>
          <a:bodyPr/>
          <a:lstStyle/>
          <a:p>
            <a:pPr marL="514350" indent="-514350" eaLnBrk="1" fontAlgn="auto" hangingPunct="1">
              <a:spcAft>
                <a:spcPts val="0"/>
              </a:spcAft>
              <a:buFont typeface="Arial" pitchFamily="34" charset="0"/>
              <a:buChar char="•"/>
              <a:defRPr/>
            </a:pPr>
            <a:r>
              <a:rPr lang="en-US" dirty="0" smtClean="0"/>
              <a:t>Live plant material is imported through airports, deepwater ports, and interstate travel.</a:t>
            </a:r>
            <a:endParaRPr lang="en-US" sz="1050" dirty="0" smtClean="0"/>
          </a:p>
          <a:p>
            <a:pPr marL="514350" indent="-514350" eaLnBrk="1" fontAlgn="auto" hangingPunct="1">
              <a:spcAft>
                <a:spcPts val="0"/>
              </a:spcAft>
              <a:buFont typeface="Arial" pitchFamily="34" charset="0"/>
              <a:buChar char="•"/>
              <a:defRPr/>
            </a:pPr>
            <a:r>
              <a:rPr lang="en-US" dirty="0"/>
              <a:t>Florida has a large tourism industry. </a:t>
            </a:r>
          </a:p>
          <a:p>
            <a:pPr marL="514350" indent="-514350" eaLnBrk="1" fontAlgn="auto" hangingPunct="1">
              <a:spcAft>
                <a:spcPts val="0"/>
              </a:spcAft>
              <a:buFont typeface="Arial" pitchFamily="34" charset="0"/>
              <a:buChar char="•"/>
              <a:defRPr/>
            </a:pPr>
            <a:r>
              <a:rPr lang="en-US" dirty="0" smtClean="0"/>
              <a:t>Florida has prolonged growing seasons and a favorable climate.</a:t>
            </a:r>
            <a:endParaRPr lang="en-US" sz="1050" dirty="0" smtClean="0"/>
          </a:p>
        </p:txBody>
      </p:sp>
      <p:sp>
        <p:nvSpPr>
          <p:cNvPr id="26628" name="TextBox 3"/>
          <p:cNvSpPr txBox="1">
            <a:spLocks noChangeArrowheads="1"/>
          </p:cNvSpPr>
          <p:nvPr/>
        </p:nvSpPr>
        <p:spPr bwMode="auto">
          <a:xfrm>
            <a:off x="10506075" y="54102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Authors</a:t>
            </a:r>
          </a:p>
        </p:txBody>
      </p:sp>
      <p:sp>
        <p:nvSpPr>
          <p:cNvPr id="4" name="Content Placeholder 3"/>
          <p:cNvSpPr>
            <a:spLocks noGrp="1"/>
          </p:cNvSpPr>
          <p:nvPr>
            <p:ph idx="1"/>
          </p:nvPr>
        </p:nvSpPr>
        <p:spPr/>
        <p:txBody>
          <a:bodyPr/>
          <a:lstStyle/>
          <a:p>
            <a:pPr eaLnBrk="1" fontAlgn="auto" hangingPunct="1">
              <a:spcAft>
                <a:spcPts val="0"/>
              </a:spcAft>
              <a:buFont typeface="Arial" pitchFamily="34" charset="0"/>
              <a:buNone/>
              <a:defRPr/>
            </a:pPr>
            <a:r>
              <a:rPr lang="en-US" dirty="0" smtClean="0">
                <a:solidFill>
                  <a:srgbClr val="000000"/>
                </a:solidFill>
                <a:cs typeface="Calibri"/>
              </a:rPr>
              <a:t>Jennifer Hamel, Ph.D. </a:t>
            </a:r>
          </a:p>
          <a:p>
            <a:pPr marL="461963" eaLnBrk="1" fontAlgn="auto" hangingPunct="1">
              <a:spcAft>
                <a:spcPts val="0"/>
              </a:spcAft>
              <a:buFont typeface="Arial" pitchFamily="34" charset="0"/>
              <a:buNone/>
              <a:defRPr/>
            </a:pPr>
            <a:r>
              <a:rPr lang="en-US" sz="2800" dirty="0" smtClean="0">
                <a:solidFill>
                  <a:srgbClr val="000000"/>
                </a:solidFill>
                <a:cs typeface="Calibri"/>
              </a:rPr>
              <a:t>	Postdoctoral Associate, Department of Entomology and Nematology, University of Florida</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Editors</a:t>
            </a:r>
          </a:p>
        </p:txBody>
      </p:sp>
      <p:sp>
        <p:nvSpPr>
          <p:cNvPr id="5" name="Content Placeholder 4"/>
          <p:cNvSpPr>
            <a:spLocks noGrp="1"/>
          </p:cNvSpPr>
          <p:nvPr>
            <p:ph idx="1"/>
          </p:nvPr>
        </p:nvSpPr>
        <p:spPr/>
        <p:txBody>
          <a:bodyPr/>
          <a:lstStyle/>
          <a:p>
            <a:pPr marL="0" indent="0" eaLnBrk="1" fontAlgn="auto" hangingPunct="1">
              <a:spcAft>
                <a:spcPts val="0"/>
              </a:spcAft>
              <a:buFont typeface="Arial" pitchFamily="34" charset="0"/>
              <a:buNone/>
              <a:defRPr/>
            </a:pPr>
            <a:r>
              <a:rPr lang="en-US" dirty="0" smtClean="0">
                <a:cs typeface="Calibri"/>
              </a:rPr>
              <a:t>Matthew D. Smith, Ph.D.</a:t>
            </a:r>
          </a:p>
          <a:p>
            <a:pPr marL="393700" indent="0" eaLnBrk="1" fontAlgn="auto" hangingPunct="1">
              <a:spcAft>
                <a:spcPts val="0"/>
              </a:spcAft>
              <a:buFont typeface="Arial" pitchFamily="34" charset="0"/>
              <a:buNone/>
              <a:defRPr/>
            </a:pPr>
            <a:r>
              <a:rPr lang="en-US" sz="2800" dirty="0" smtClean="0">
                <a:cs typeface="Calibri"/>
              </a:rPr>
              <a:t>Postdoctoral Associate, Department of Entomology and Nematology, University of Florida</a:t>
            </a:r>
          </a:p>
          <a:p>
            <a:pPr marL="0" indent="0" eaLnBrk="1" fontAlgn="auto" hangingPunct="1">
              <a:spcAft>
                <a:spcPts val="0"/>
              </a:spcAft>
              <a:buFont typeface="Arial" pitchFamily="34" charset="0"/>
              <a:buNone/>
              <a:defRPr/>
            </a:pPr>
            <a:r>
              <a:rPr lang="en-US" dirty="0" err="1" smtClean="0">
                <a:ea typeface="ＭＳ Ｐゴシック" pitchFamily="34" charset="-128"/>
                <a:cs typeface="Calibri"/>
              </a:rPr>
              <a:t>Keumchul</a:t>
            </a:r>
            <a:r>
              <a:rPr lang="en-US" dirty="0" smtClean="0">
                <a:ea typeface="ＭＳ Ｐゴシック" pitchFamily="34" charset="-128"/>
                <a:cs typeface="Calibri"/>
              </a:rPr>
              <a:t> Shin, M.S.</a:t>
            </a:r>
          </a:p>
          <a:p>
            <a:pPr marL="454025" indent="0" eaLnBrk="1" fontAlgn="auto" hangingPunct="1">
              <a:spcAft>
                <a:spcPts val="0"/>
              </a:spcAft>
              <a:buFont typeface="Arial" pitchFamily="34" charset="0"/>
              <a:buNone/>
              <a:defRPr/>
            </a:pPr>
            <a:r>
              <a:rPr lang="en-US" sz="2800" dirty="0" smtClean="0">
                <a:ea typeface="ＭＳ Ｐゴシック" pitchFamily="34" charset="-128"/>
                <a:cs typeface="Calibri"/>
              </a:rPr>
              <a:t>Graduate Research Assistant, Doctor of  Plant Medicine program, University of Florida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Reviewers</a:t>
            </a:r>
          </a:p>
        </p:txBody>
      </p:sp>
      <p:sp>
        <p:nvSpPr>
          <p:cNvPr id="3" name="Content Placeholder 2"/>
          <p:cNvSpPr>
            <a:spLocks noGrp="1"/>
          </p:cNvSpPr>
          <p:nvPr>
            <p:ph idx="1"/>
          </p:nvPr>
        </p:nvSpPr>
        <p:spPr>
          <a:xfrm>
            <a:off x="457200" y="1104900"/>
            <a:ext cx="8229600" cy="4208463"/>
          </a:xfrm>
        </p:spPr>
        <p:txBody>
          <a:bodyPr/>
          <a:lstStyle/>
          <a:p>
            <a:pPr marL="0" indent="0" eaLnBrk="1" fontAlgn="auto" hangingPunct="1">
              <a:spcAft>
                <a:spcPts val="0"/>
              </a:spcAft>
              <a:buFont typeface="Arial" pitchFamily="34" charset="0"/>
              <a:buNone/>
              <a:defRPr/>
            </a:pPr>
            <a:r>
              <a:rPr lang="en-US" dirty="0" smtClean="0">
                <a:ea typeface="ＭＳ Ｐゴシック" pitchFamily="34" charset="-128"/>
                <a:cs typeface="Calibri"/>
              </a:rPr>
              <a:t>Stephanie Stocks, M.S.</a:t>
            </a:r>
          </a:p>
          <a:p>
            <a:pPr marL="454025" indent="0" eaLnBrk="1" fontAlgn="auto" hangingPunct="1">
              <a:spcAft>
                <a:spcPts val="0"/>
              </a:spcAft>
              <a:buFont typeface="Arial" pitchFamily="34" charset="0"/>
              <a:buNone/>
              <a:defRPr/>
            </a:pPr>
            <a:r>
              <a:rPr lang="en-US" sz="2800" dirty="0" smtClean="0">
                <a:ea typeface="ＭＳ Ｐゴシック" pitchFamily="34" charset="-128"/>
                <a:cs typeface="Calibri"/>
              </a:rPr>
              <a:t>Assistant-In, Extension Scientist, Department of Entomology and Nematology, University of Florida </a:t>
            </a:r>
          </a:p>
          <a:p>
            <a:pPr marL="0" indent="0" eaLnBrk="1" fontAlgn="auto" hangingPunct="1">
              <a:spcAft>
                <a:spcPts val="0"/>
              </a:spcAft>
              <a:buFont typeface="Arial" pitchFamily="34" charset="0"/>
              <a:buNone/>
              <a:defRPr/>
            </a:pPr>
            <a:r>
              <a:rPr lang="en-US" dirty="0" smtClean="0">
                <a:ea typeface="ＭＳ Ｐゴシック" pitchFamily="34" charset="-128"/>
                <a:cs typeface="Calibri"/>
              </a:rPr>
              <a:t>Amanda Hodges, Ph.D.</a:t>
            </a:r>
          </a:p>
          <a:p>
            <a:pPr marL="454025" indent="0" eaLnBrk="1" fontAlgn="auto" hangingPunct="1">
              <a:spcAft>
                <a:spcPts val="0"/>
              </a:spcAft>
              <a:buFont typeface="Arial" pitchFamily="34" charset="0"/>
              <a:buNone/>
              <a:defRPr/>
            </a:pPr>
            <a:r>
              <a:rPr lang="en-US" sz="2800" dirty="0" smtClean="0">
                <a:ea typeface="ＭＳ Ｐゴシック" pitchFamily="34" charset="-128"/>
                <a:cs typeface="Calibri"/>
              </a:rPr>
              <a:t>Associate Extension Scientist, Department of Entomology and Nematology, University of Florida</a:t>
            </a:r>
          </a:p>
          <a:p>
            <a:pPr marL="461963" indent="-461963" eaLnBrk="1" fontAlgn="auto" hangingPunct="1">
              <a:spcAft>
                <a:spcPts val="0"/>
              </a:spcAft>
              <a:buFontTx/>
              <a:buNone/>
              <a:defRPr/>
            </a:pPr>
            <a:r>
              <a:rPr lang="en-US" dirty="0" err="1" smtClean="0">
                <a:ea typeface="ＭＳ Ｐゴシック" pitchFamily="34" charset="-128"/>
                <a:cs typeface="Calibri"/>
              </a:rPr>
              <a:t>Smriti</a:t>
            </a:r>
            <a:r>
              <a:rPr lang="en-US" dirty="0" smtClean="0">
                <a:ea typeface="ＭＳ Ｐゴシック" pitchFamily="34" charset="-128"/>
                <a:cs typeface="Calibri"/>
              </a:rPr>
              <a:t> </a:t>
            </a:r>
            <a:r>
              <a:rPr lang="en-US" dirty="0" err="1" smtClean="0">
                <a:ea typeface="ＭＳ Ｐゴシック" pitchFamily="34" charset="-128"/>
                <a:cs typeface="Calibri"/>
              </a:rPr>
              <a:t>Bhotika</a:t>
            </a:r>
            <a:r>
              <a:rPr lang="en-US" dirty="0" smtClean="0">
                <a:ea typeface="ＭＳ Ｐゴシック" pitchFamily="34" charset="-128"/>
                <a:cs typeface="Calibri"/>
              </a:rPr>
              <a:t>, Ph.D.</a:t>
            </a:r>
          </a:p>
          <a:p>
            <a:pPr marL="461963" indent="-461963" eaLnBrk="1" fontAlgn="auto" hangingPunct="1">
              <a:spcAft>
                <a:spcPts val="0"/>
              </a:spcAft>
              <a:buFont typeface="Arial" pitchFamily="34" charset="0"/>
              <a:buNone/>
              <a:defRPr/>
            </a:pPr>
            <a:r>
              <a:rPr lang="en-US" dirty="0" smtClean="0">
                <a:cs typeface="Calibri"/>
              </a:rPr>
              <a:t>	</a:t>
            </a:r>
            <a:r>
              <a:rPr lang="en-US" sz="2800" dirty="0" smtClean="0">
                <a:cs typeface="Calibri"/>
              </a:rPr>
              <a:t>Postdoctoral Associate, Department of Entomology and Nematology, University of Florida</a:t>
            </a:r>
            <a:endParaRPr lang="en-US" sz="2400" dirty="0" smtClean="0">
              <a:cs typeface="Calibri"/>
            </a:endParaRPr>
          </a:p>
          <a:p>
            <a:pPr marL="454025" indent="0" eaLnBrk="1" fontAlgn="auto" hangingPunct="1">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nvSpPr>
        <p:spPr bwMode="auto">
          <a:xfrm>
            <a:off x="457200" y="5032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4400">
                <a:ea typeface="MS PGothic" pitchFamily="34" charset="-128"/>
              </a:rPr>
              <a:t>Educational Disclaimer and Citation</a:t>
            </a:r>
          </a:p>
        </p:txBody>
      </p:sp>
      <p:sp>
        <p:nvSpPr>
          <p:cNvPr id="30723" name="Content Placeholder 5"/>
          <p:cNvSpPr>
            <a:spLocks noGrp="1"/>
          </p:cNvSpPr>
          <p:nvPr/>
        </p:nvSpPr>
        <p:spPr bwMode="auto">
          <a:xfrm>
            <a:off x="457200" y="1828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spcBef>
                <a:spcPct val="20000"/>
              </a:spcBef>
              <a:buFont typeface="Arial" charset="0"/>
              <a:buChar char="•"/>
            </a:pPr>
            <a:r>
              <a:rPr lang="en-US" altLang="en-US" sz="2800">
                <a:ea typeface="MS PGothic" pitchFamily="34" charset="-128"/>
              </a:rPr>
              <a:t>This presentation can be used for educational purposes for NON-PROFIT workshops, trainings, etc.</a:t>
            </a:r>
          </a:p>
          <a:p>
            <a:pPr defTabSz="914400" eaLnBrk="1" hangingPunct="1">
              <a:spcBef>
                <a:spcPct val="20000"/>
              </a:spcBef>
              <a:buFont typeface="Arial" charset="0"/>
              <a:buChar char="•"/>
            </a:pPr>
            <a:endParaRPr lang="en-US" altLang="en-US" sz="2800">
              <a:ea typeface="MS PGothic" pitchFamily="34" charset="-128"/>
            </a:endParaRPr>
          </a:p>
          <a:p>
            <a:pPr defTabSz="914400" eaLnBrk="1" hangingPunct="1">
              <a:spcBef>
                <a:spcPct val="20000"/>
              </a:spcBef>
              <a:buFont typeface="Arial" charset="0"/>
              <a:buChar char="•"/>
            </a:pPr>
            <a:r>
              <a:rPr lang="en-US" altLang="en-US" sz="2800">
                <a:ea typeface="MS PGothic" pitchFamily="34" charset="-128"/>
              </a:rPr>
              <a:t>Citation:</a:t>
            </a:r>
          </a:p>
          <a:p>
            <a:pPr lvl="1" defTabSz="914400" eaLnBrk="1" hangingPunct="1">
              <a:spcBef>
                <a:spcPct val="20000"/>
              </a:spcBef>
              <a:buFont typeface="Arial" charset="0"/>
              <a:buChar char="–"/>
            </a:pPr>
            <a:r>
              <a:rPr lang="en-US" altLang="en-US" sz="2800">
                <a:ea typeface="MS PGothic" pitchFamily="34" charset="-128"/>
              </a:rPr>
              <a:t>Hamel, J., Ph.D., 2014. </a:t>
            </a:r>
            <a:r>
              <a:rPr lang="en-US" altLang="en-US" sz="2800"/>
              <a:t>Collaborative and Enhanced First Detector Training</a:t>
            </a:r>
            <a:r>
              <a:rPr lang="en-US" altLang="en-US" sz="2800">
                <a:ea typeface="MS PGothic" pitchFamily="34" charset="-128"/>
              </a:rPr>
              <a:t>: </a:t>
            </a:r>
            <a:r>
              <a:rPr lang="en-US" altLang="en-US" sz="2800"/>
              <a:t>Pests and Pathways, </a:t>
            </a:r>
            <a:r>
              <a:rPr lang="en-US" altLang="en-US" sz="2800">
                <a:ea typeface="MS PGothic" pitchFamily="34" charset="-128"/>
              </a:rPr>
              <a:t>June 2014.</a:t>
            </a:r>
          </a:p>
          <a:p>
            <a:pPr lvl="1" defTabSz="914400" eaLnBrk="1" hangingPunct="1">
              <a:spcBef>
                <a:spcPct val="20000"/>
              </a:spcBef>
              <a:buFont typeface="Arial" charset="0"/>
              <a:buNone/>
            </a:pPr>
            <a:endParaRPr lang="en-US" altLang="en-US" sz="2800">
              <a:ea typeface="MS PGothic" pitchFamily="34" charset="-128"/>
            </a:endParaRPr>
          </a:p>
          <a:p>
            <a:pPr defTabSz="914400" eaLnBrk="1" hangingPunct="1">
              <a:spcBef>
                <a:spcPct val="20000"/>
              </a:spcBef>
              <a:buFont typeface="Arial" charset="0"/>
              <a:buNone/>
            </a:pPr>
            <a:endParaRPr lang="en-US" altLang="en-US" sz="3200">
              <a:ea typeface="MS PGothic"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Collaborating Agencies </a:t>
            </a:r>
          </a:p>
        </p:txBody>
      </p:sp>
      <p:sp>
        <p:nvSpPr>
          <p:cNvPr id="31747" name="TextBox 3"/>
          <p:cNvSpPr txBox="1">
            <a:spLocks noChangeArrowheads="1"/>
          </p:cNvSpPr>
          <p:nvPr/>
        </p:nvSpPr>
        <p:spPr bwMode="auto">
          <a:xfrm>
            <a:off x="280988" y="1281113"/>
            <a:ext cx="862012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Aft>
                <a:spcPts val="300"/>
              </a:spcAft>
              <a:buFont typeface="Arial" charset="0"/>
              <a:buChar char="•"/>
            </a:pPr>
            <a:r>
              <a:rPr lang="en-US" altLang="en-US" sz="2800"/>
              <a:t>U.S. Department of Agriculture Animal and Plant Health Inspection Service (USDA-APHIS)</a:t>
            </a:r>
          </a:p>
          <a:p>
            <a:pPr eaLnBrk="1" hangingPunct="1">
              <a:spcAft>
                <a:spcPts val="300"/>
              </a:spcAft>
              <a:buFont typeface="Arial" charset="0"/>
              <a:buChar char="•"/>
            </a:pPr>
            <a:r>
              <a:rPr lang="en-US" altLang="en-US" sz="2800"/>
              <a:t>Cooperative Agricultural Pest Survey Program (CAPS)</a:t>
            </a:r>
          </a:p>
          <a:p>
            <a:pPr eaLnBrk="1" hangingPunct="1">
              <a:spcAft>
                <a:spcPts val="300"/>
              </a:spcAft>
              <a:buFont typeface="Arial" charset="0"/>
              <a:buChar char="•"/>
            </a:pPr>
            <a:r>
              <a:rPr lang="en-US" altLang="en-US" sz="2800"/>
              <a:t>Florida Department of Agriculture and Consumer Services (FDACS)</a:t>
            </a:r>
          </a:p>
          <a:p>
            <a:pPr eaLnBrk="1" hangingPunct="1">
              <a:spcAft>
                <a:spcPts val="300"/>
              </a:spcAft>
              <a:buFont typeface="Arial" charset="0"/>
              <a:buChar char="•"/>
            </a:pPr>
            <a:r>
              <a:rPr lang="en-US" altLang="en-US" sz="2800"/>
              <a:t>National Plant Diagnostic Network (NPDN)</a:t>
            </a:r>
          </a:p>
          <a:p>
            <a:pPr eaLnBrk="1" hangingPunct="1">
              <a:spcAft>
                <a:spcPts val="300"/>
              </a:spcAft>
              <a:buFont typeface="Arial" charset="0"/>
              <a:buChar char="•"/>
            </a:pPr>
            <a:r>
              <a:rPr lang="en-US" altLang="en-US" sz="2800"/>
              <a:t>Sentinel Plant Network (SPN)</a:t>
            </a:r>
          </a:p>
          <a:p>
            <a:pPr eaLnBrk="1" hangingPunct="1">
              <a:spcAft>
                <a:spcPts val="300"/>
              </a:spcAft>
              <a:buFont typeface="Arial" charset="0"/>
              <a:buChar char="•"/>
            </a:pPr>
            <a:r>
              <a:rPr lang="en-US" altLang="en-US" sz="2800"/>
              <a:t>Protect U.S.</a:t>
            </a:r>
          </a:p>
          <a:p>
            <a:pPr eaLnBrk="1" hangingPunct="1">
              <a:spcAft>
                <a:spcPts val="300"/>
              </a:spcAft>
              <a:buFont typeface="Arial" charset="0"/>
              <a:buChar char="•"/>
            </a:pPr>
            <a:r>
              <a:rPr lang="en-US" altLang="en-US" sz="2800"/>
              <a:t>University of Florida Institute of Food and Agricultural Sciences (UF-IFAS)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References</a:t>
            </a:r>
          </a:p>
        </p:txBody>
      </p:sp>
      <p:sp>
        <p:nvSpPr>
          <p:cNvPr id="3" name="Content Placeholder 2"/>
          <p:cNvSpPr>
            <a:spLocks noGrp="1"/>
          </p:cNvSpPr>
          <p:nvPr>
            <p:ph idx="1"/>
          </p:nvPr>
        </p:nvSpPr>
        <p:spPr>
          <a:xfrm>
            <a:off x="457200" y="1389063"/>
            <a:ext cx="8229600" cy="4525962"/>
          </a:xfrm>
        </p:spPr>
        <p:txBody>
          <a:bodyPr/>
          <a:lstStyle/>
          <a:p>
            <a:pPr marL="457200" lvl="1" indent="-457200" defTabSz="457200" eaLnBrk="1" fontAlgn="auto" hangingPunct="1">
              <a:spcBef>
                <a:spcPts val="0"/>
              </a:spcBef>
              <a:spcAft>
                <a:spcPts val="0"/>
              </a:spcAft>
              <a:buFont typeface="Arial" pitchFamily="34" charset="0"/>
              <a:buChar char="•"/>
              <a:defRPr/>
            </a:pPr>
            <a:r>
              <a:rPr lang="en-US" sz="2000" dirty="0"/>
              <a:t>Hodges, Amanda and Stephanie Stocks. 2010. </a:t>
            </a:r>
            <a:r>
              <a:rPr lang="en-US" sz="2000" dirty="0">
                <a:ea typeface="ＭＳ Ｐゴシック" pitchFamily="34" charset="-128"/>
              </a:rPr>
              <a:t>Overview: Invasive Species that Affect Plants. </a:t>
            </a:r>
            <a:r>
              <a:rPr lang="en-US" sz="2000" dirty="0"/>
              <a:t>Updated December 2011. </a:t>
            </a:r>
            <a:r>
              <a:rPr lang="en-US" sz="2000" dirty="0" smtClean="0"/>
              <a:t>Accessed </a:t>
            </a:r>
            <a:r>
              <a:rPr lang="en-US" sz="2000" dirty="0"/>
              <a:t>June 21, 2013 – </a:t>
            </a:r>
            <a:endParaRPr lang="en-US" sz="2000" dirty="0" smtClean="0"/>
          </a:p>
          <a:p>
            <a:pPr marL="1314450" lvl="3" indent="-457200" defTabSz="457200" eaLnBrk="1" fontAlgn="auto" hangingPunct="1">
              <a:spcBef>
                <a:spcPts val="0"/>
              </a:spcBef>
              <a:spcAft>
                <a:spcPts val="0"/>
              </a:spcAft>
              <a:buFont typeface="Arial" pitchFamily="34" charset="0"/>
              <a:buNone/>
              <a:defRPr/>
            </a:pPr>
            <a:r>
              <a:rPr lang="en-US" sz="1800" dirty="0" smtClean="0">
                <a:hlinkClick r:id="rId2"/>
              </a:rPr>
              <a:t>www.protectingusnow.org</a:t>
            </a:r>
            <a:endParaRPr lang="en-US" sz="1800" dirty="0" smtClean="0"/>
          </a:p>
          <a:p>
            <a:pPr marL="457200" lvl="1" indent="-457200" defTabSz="457200" eaLnBrk="1" fontAlgn="auto" hangingPunct="1">
              <a:spcBef>
                <a:spcPts val="0"/>
              </a:spcBef>
              <a:spcAft>
                <a:spcPts val="0"/>
              </a:spcAft>
              <a:buFont typeface="Arial" pitchFamily="34" charset="0"/>
              <a:buChar char="•"/>
              <a:defRPr/>
            </a:pPr>
            <a:r>
              <a:rPr lang="en-US" sz="2000" dirty="0" smtClean="0">
                <a:ea typeface="ＭＳ Ｐゴシック" pitchFamily="34" charset="-128"/>
              </a:rPr>
              <a:t>Massachusetts Introduced Pests Outreach Project</a:t>
            </a:r>
            <a:r>
              <a:rPr lang="en-US" sz="2000" dirty="0" smtClean="0"/>
              <a:t>. August 23, 2006.</a:t>
            </a:r>
            <a:r>
              <a:rPr lang="en-US" sz="2000" dirty="0" smtClean="0">
                <a:ea typeface="ＭＳ Ｐゴシック" pitchFamily="34" charset="-128"/>
              </a:rPr>
              <a:t> Plum Pox Pest Alert.</a:t>
            </a:r>
            <a:r>
              <a:rPr lang="en-US" sz="2000" dirty="0" smtClean="0"/>
              <a:t> Accessed June 21, 2013 – </a:t>
            </a:r>
          </a:p>
          <a:p>
            <a:pPr marL="1314450" lvl="3" indent="-457200" defTabSz="457200" eaLnBrk="1" fontAlgn="auto" hangingPunct="1">
              <a:spcBef>
                <a:spcPts val="0"/>
              </a:spcBef>
              <a:spcAft>
                <a:spcPts val="0"/>
              </a:spcAft>
              <a:buFont typeface="Arial" pitchFamily="34" charset="0"/>
              <a:buNone/>
              <a:defRPr/>
            </a:pPr>
            <a:r>
              <a:rPr lang="pl-PL" sz="1800" u="sng" dirty="0" smtClean="0">
                <a:hlinkClick r:id="rId3"/>
              </a:rPr>
              <a:t>http</a:t>
            </a:r>
            <a:r>
              <a:rPr lang="pl-PL" sz="1800" u="sng" dirty="0">
                <a:hlinkClick r:id="rId3"/>
              </a:rPr>
              <a:t>://www.massnrc.org/pests</a:t>
            </a:r>
            <a:endParaRPr lang="en-US" sz="1800" dirty="0"/>
          </a:p>
          <a:p>
            <a:pPr marL="457200" lvl="1" indent="-457200" defTabSz="457200" eaLnBrk="1" fontAlgn="auto" hangingPunct="1">
              <a:spcBef>
                <a:spcPts val="0"/>
              </a:spcBef>
              <a:spcAft>
                <a:spcPts val="0"/>
              </a:spcAft>
              <a:buFont typeface="Arial" pitchFamily="34" charset="0"/>
              <a:buChar char="•"/>
              <a:defRPr/>
            </a:pPr>
            <a:r>
              <a:rPr lang="en-US" sz="2000" dirty="0" err="1" smtClean="0"/>
              <a:t>Dyrana</a:t>
            </a:r>
            <a:r>
              <a:rPr lang="en-US" sz="2000" dirty="0" smtClean="0"/>
              <a:t> </a:t>
            </a:r>
            <a:r>
              <a:rPr lang="en-US" sz="2000" dirty="0"/>
              <a:t>Russell. 2012. </a:t>
            </a:r>
            <a:r>
              <a:rPr lang="en-US" sz="2000" dirty="0">
                <a:ea typeface="ＭＳ Ｐゴシック" pitchFamily="34" charset="-128"/>
              </a:rPr>
              <a:t>Agricultural Interdiction Station Inspection. </a:t>
            </a:r>
            <a:r>
              <a:rPr lang="en-US" sz="2000" dirty="0"/>
              <a:t>Presented at the 2013 Annual CAPS Conference, Gainesville, </a:t>
            </a:r>
            <a:r>
              <a:rPr lang="en-US" sz="2000" dirty="0" smtClean="0"/>
              <a:t>FL.</a:t>
            </a:r>
          </a:p>
          <a:p>
            <a:pPr marL="457200" lvl="1" indent="-457200" defTabSz="457200" eaLnBrk="1" fontAlgn="auto" hangingPunct="1">
              <a:spcBef>
                <a:spcPts val="0"/>
              </a:spcBef>
              <a:spcAft>
                <a:spcPts val="0"/>
              </a:spcAft>
              <a:buFont typeface="Arial" pitchFamily="34" charset="0"/>
              <a:buChar char="•"/>
              <a:defRPr/>
            </a:pPr>
            <a:r>
              <a:rPr lang="en-US" sz="2000" dirty="0" smtClean="0"/>
              <a:t>US </a:t>
            </a:r>
            <a:r>
              <a:rPr lang="en-US" sz="2000" dirty="0"/>
              <a:t>Department of </a:t>
            </a:r>
            <a:r>
              <a:rPr lang="en-US" sz="2000" dirty="0" smtClean="0"/>
              <a:t>Commerce</a:t>
            </a:r>
            <a:endParaRPr lang="en-US" sz="2000" dirty="0"/>
          </a:p>
          <a:p>
            <a:pPr marL="457200" lvl="1" indent="-457200" defTabSz="457200" eaLnBrk="1" fontAlgn="auto" hangingPunct="1">
              <a:spcBef>
                <a:spcPts val="0"/>
              </a:spcBef>
              <a:spcAft>
                <a:spcPts val="0"/>
              </a:spcAft>
              <a:buFont typeface="Arial" pitchFamily="34" charset="0"/>
              <a:buChar char="•"/>
              <a:defRPr/>
            </a:pPr>
            <a:r>
              <a:rPr lang="en-US" sz="2000" dirty="0" smtClean="0"/>
              <a:t>Florida </a:t>
            </a:r>
            <a:r>
              <a:rPr lang="en-US" sz="2000" dirty="0"/>
              <a:t>CAPS </a:t>
            </a:r>
            <a:r>
              <a:rPr lang="en-US" sz="2000" dirty="0" smtClean="0"/>
              <a:t>program</a:t>
            </a:r>
          </a:p>
          <a:p>
            <a:pPr marL="457200" lvl="1" indent="-457200" defTabSz="457200" eaLnBrk="1" fontAlgn="auto" hangingPunct="1">
              <a:spcBef>
                <a:spcPts val="0"/>
              </a:spcBef>
              <a:spcAft>
                <a:spcPts val="0"/>
              </a:spcAft>
              <a:buFont typeface="Arial" pitchFamily="34" charset="0"/>
              <a:buChar char="•"/>
              <a:defRPr/>
            </a:pPr>
            <a:r>
              <a:rPr lang="en-US" sz="2000" dirty="0" smtClean="0"/>
              <a:t>USDA</a:t>
            </a:r>
            <a:r>
              <a:rPr lang="en-US" sz="2000" dirty="0"/>
              <a:t>, Animal and Plant Health Inspection Service. Plant Health. Giant African Snail</a:t>
            </a:r>
            <a:r>
              <a:rPr lang="en-US" sz="2000" dirty="0" smtClean="0"/>
              <a:t>. Accessed </a:t>
            </a:r>
            <a:r>
              <a:rPr lang="en-US" sz="2000" dirty="0"/>
              <a:t>December 5, 2013 </a:t>
            </a:r>
            <a:r>
              <a:rPr lang="en-US" sz="2000" dirty="0" smtClean="0"/>
              <a:t>– 	</a:t>
            </a:r>
            <a:r>
              <a:rPr lang="en-US" sz="1800" dirty="0" smtClean="0">
                <a:hlinkClick r:id="rId4"/>
              </a:rPr>
              <a:t>http://www.aphis.usda.gov/plant_health/plant_pest_info/gas/index.shtml</a:t>
            </a:r>
            <a:endParaRPr lang="en-US" sz="1800" dirty="0" smtClean="0"/>
          </a:p>
          <a:p>
            <a:pPr marL="0" lvl="1" indent="0" defTabSz="457200" eaLnBrk="1" fontAlgn="auto" hangingPunct="1">
              <a:spcBef>
                <a:spcPts val="0"/>
              </a:spcBef>
              <a:spcAft>
                <a:spcPts val="0"/>
              </a:spcAft>
              <a:buFont typeface="Arial" pitchFamily="34" charset="0"/>
              <a:buNone/>
              <a:defRPr/>
            </a:pPr>
            <a:endParaRPr lang="en-US" sz="1800" dirty="0" smtClean="0"/>
          </a:p>
          <a:p>
            <a:pPr marL="457200" lvl="1" indent="-457200" defTabSz="457200" eaLnBrk="1" fontAlgn="auto" hangingPunct="1">
              <a:spcBef>
                <a:spcPts val="0"/>
              </a:spcBef>
              <a:spcAft>
                <a:spcPts val="0"/>
              </a:spcAft>
              <a:buFont typeface="Arial" pitchFamily="34" charset="0"/>
              <a:buChar char="•"/>
              <a:defRPr/>
            </a:pPr>
            <a:endParaRPr lang="en-US" sz="2000" dirty="0"/>
          </a:p>
          <a:p>
            <a:pPr eaLnBrk="1" fontAlgn="auto" hangingPunct="1">
              <a:spcAft>
                <a:spcPts val="0"/>
              </a:spcAft>
              <a:buFont typeface="Arial" pitchFamily="34" charset="0"/>
              <a:buChar char="•"/>
              <a:defRPr/>
            </a:pP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125" y="384250"/>
            <a:ext cx="3575097" cy="2377440"/>
          </a:xfrm>
          <a:prstGeom prst="roundRect">
            <a:avLst/>
          </a:prstGeom>
          <a:ln w="38100" cmpd="sng">
            <a:solidFill>
              <a:schemeClr val="tx1"/>
            </a:solidFill>
          </a:ln>
        </p:spPr>
      </p:pic>
      <p:sp>
        <p:nvSpPr>
          <p:cNvPr id="15363" name="TextBox 3"/>
          <p:cNvSpPr txBox="1">
            <a:spLocks noChangeArrowheads="1"/>
          </p:cNvSpPr>
          <p:nvPr/>
        </p:nvSpPr>
        <p:spPr bwMode="auto">
          <a:xfrm>
            <a:off x="10506075" y="54102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pic>
        <p:nvPicPr>
          <p:cNvPr id="2" name="Picture 1"/>
          <p:cNvPicPr>
            <a:picLocks noChangeAspect="1"/>
          </p:cNvPicPr>
          <p:nvPr/>
        </p:nvPicPr>
        <p:blipFill rotWithShape="1">
          <a:blip r:embed="rId4"/>
          <a:srcRect l="9625" b="11141"/>
          <a:stretch/>
        </p:blipFill>
        <p:spPr>
          <a:xfrm>
            <a:off x="809303" y="384250"/>
            <a:ext cx="3511824" cy="2377440"/>
          </a:xfrm>
          <a:prstGeom prst="roundRect">
            <a:avLst/>
          </a:prstGeom>
          <a:ln w="38100" cmpd="sng">
            <a:solidFill>
              <a:srgbClr val="000000"/>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586" y="2979096"/>
            <a:ext cx="3520175" cy="2560320"/>
          </a:xfrm>
          <a:prstGeom prst="roundRect">
            <a:avLst/>
          </a:prstGeom>
          <a:ln w="38100" cmpd="sng">
            <a:solidFill>
              <a:srgbClr val="000000"/>
            </a:solidFill>
          </a:ln>
        </p:spPr>
      </p:pic>
      <p:pic>
        <p:nvPicPr>
          <p:cNvPr id="5" name="Picture 4"/>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809303" y="2979095"/>
            <a:ext cx="3511296" cy="2560320"/>
          </a:xfrm>
          <a:prstGeom prst="roundRect">
            <a:avLst/>
          </a:prstGeom>
          <a:ln w="38100" cmpd="sng">
            <a:solidFill>
              <a:srgbClr val="000000"/>
            </a:solidFill>
          </a:ln>
          <a:effectLst/>
        </p:spPr>
      </p:pic>
      <p:sp>
        <p:nvSpPr>
          <p:cNvPr id="15367" name="Rectangle 9"/>
          <p:cNvSpPr>
            <a:spLocks noChangeArrowheads="1"/>
          </p:cNvSpPr>
          <p:nvPr/>
        </p:nvSpPr>
        <p:spPr bwMode="auto">
          <a:xfrm>
            <a:off x="163513" y="5872163"/>
            <a:ext cx="46466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solidFill>
                  <a:srgbClr val="000000"/>
                </a:solidFill>
              </a:rPr>
              <a:t>Photo: (</a:t>
            </a:r>
            <a:r>
              <a:rPr lang="en-US" altLang="en-US" sz="900" i="1">
                <a:solidFill>
                  <a:srgbClr val="000000"/>
                </a:solidFill>
              </a:rPr>
              <a:t>Top left</a:t>
            </a:r>
            <a:r>
              <a:rPr lang="en-US" altLang="en-US" sz="900">
                <a:solidFill>
                  <a:srgbClr val="000000"/>
                </a:solidFill>
              </a:rPr>
              <a:t>) – Jennifer A. Hamel, University of Florida; (</a:t>
            </a:r>
            <a:r>
              <a:rPr lang="en-US" altLang="en-US" sz="900" i="1">
                <a:solidFill>
                  <a:srgbClr val="000000"/>
                </a:solidFill>
              </a:rPr>
              <a:t>All others</a:t>
            </a:r>
            <a:r>
              <a:rPr lang="en-US" altLang="en-US" sz="900">
                <a:solidFill>
                  <a:srgbClr val="000000"/>
                </a:solidFill>
              </a:rPr>
              <a:t>) – Wikimedia Commons.</a:t>
            </a:r>
          </a:p>
        </p:txBody>
      </p:sp>
      <p:sp>
        <p:nvSpPr>
          <p:cNvPr id="15368" name="TextBox 8"/>
          <p:cNvSpPr txBox="1">
            <a:spLocks noChangeArrowheads="1"/>
          </p:cNvSpPr>
          <p:nvPr/>
        </p:nvSpPr>
        <p:spPr bwMode="auto">
          <a:xfrm>
            <a:off x="1933575" y="0"/>
            <a:ext cx="1263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Wild turkey</a:t>
            </a:r>
          </a:p>
        </p:txBody>
      </p:sp>
      <p:sp>
        <p:nvSpPr>
          <p:cNvPr id="15369" name="TextBox 10"/>
          <p:cNvSpPr txBox="1">
            <a:spLocks noChangeArrowheads="1"/>
          </p:cNvSpPr>
          <p:nvPr/>
        </p:nvSpPr>
        <p:spPr bwMode="auto">
          <a:xfrm>
            <a:off x="6003925" y="-12700"/>
            <a:ext cx="96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Alligator</a:t>
            </a:r>
          </a:p>
        </p:txBody>
      </p:sp>
      <p:sp>
        <p:nvSpPr>
          <p:cNvPr id="15370" name="TextBox 11"/>
          <p:cNvSpPr txBox="1">
            <a:spLocks noChangeArrowheads="1"/>
          </p:cNvSpPr>
          <p:nvPr/>
        </p:nvSpPr>
        <p:spPr bwMode="auto">
          <a:xfrm>
            <a:off x="5918200" y="5519738"/>
            <a:ext cx="1138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Crabapple</a:t>
            </a:r>
          </a:p>
        </p:txBody>
      </p:sp>
      <p:sp>
        <p:nvSpPr>
          <p:cNvPr id="15371" name="TextBox 12"/>
          <p:cNvSpPr txBox="1">
            <a:spLocks noChangeArrowheads="1"/>
          </p:cNvSpPr>
          <p:nvPr/>
        </p:nvSpPr>
        <p:spPr bwMode="auto">
          <a:xfrm>
            <a:off x="2014538" y="5534025"/>
            <a:ext cx="1101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Blueberry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bwMode="auto">
          <a:xfrm>
            <a:off x="0" y="188913"/>
            <a:ext cx="9144000" cy="77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Native</a:t>
            </a:r>
          </a:p>
        </p:txBody>
      </p:sp>
      <p:sp>
        <p:nvSpPr>
          <p:cNvPr id="16387" name="TextBox 3"/>
          <p:cNvSpPr txBox="1">
            <a:spLocks noChangeArrowheads="1"/>
          </p:cNvSpPr>
          <p:nvPr/>
        </p:nvSpPr>
        <p:spPr bwMode="auto">
          <a:xfrm>
            <a:off x="10506075" y="54102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3" name="TextBox 2"/>
          <p:cNvSpPr txBox="1"/>
          <p:nvPr/>
        </p:nvSpPr>
        <p:spPr>
          <a:xfrm>
            <a:off x="663575" y="930275"/>
            <a:ext cx="7816850" cy="954088"/>
          </a:xfrm>
          <a:prstGeom prst="rect">
            <a:avLst/>
          </a:prstGeom>
          <a:noFill/>
        </p:spPr>
        <p:txBody>
          <a:bodyPr>
            <a:spAutoFit/>
          </a:bodyPr>
          <a:lstStyle/>
          <a:p>
            <a:pPr marL="0" lvl="1" fontAlgn="auto">
              <a:spcBef>
                <a:spcPts val="0"/>
              </a:spcBef>
              <a:spcAft>
                <a:spcPts val="0"/>
              </a:spcAft>
              <a:defRPr/>
            </a:pPr>
            <a:r>
              <a:rPr lang="en-US" sz="2800" dirty="0">
                <a:latin typeface="+mn-lt"/>
                <a:cs typeface="+mn-cs"/>
              </a:rPr>
              <a:t>Organisms that occur in an ecosystem as a result of only natural processes, with no human intervention.</a:t>
            </a:r>
            <a:endParaRPr lang="en-US" sz="1050" dirty="0">
              <a:latin typeface="+mn-lt"/>
              <a:cs typeface="+mn-cs"/>
            </a:endParaRPr>
          </a:p>
        </p:txBody>
      </p:sp>
      <p:pic>
        <p:nvPicPr>
          <p:cNvPr id="27" name="Picture 26"/>
          <p:cNvPicPr>
            <a:picLocks noChangeAspect="1"/>
          </p:cNvPicPr>
          <p:nvPr/>
        </p:nvPicPr>
        <p:blipFill rotWithShape="1">
          <a:blip r:embed="rId3"/>
          <a:srcRect l="13995"/>
          <a:stretch/>
        </p:blipFill>
        <p:spPr>
          <a:xfrm>
            <a:off x="4774924" y="2409796"/>
            <a:ext cx="4111809" cy="3291840"/>
          </a:xfrm>
          <a:prstGeom prst="roundRect">
            <a:avLst/>
          </a:prstGeom>
          <a:ln w="38100" cmpd="sng">
            <a:solidFill>
              <a:srgbClr val="000000"/>
            </a:solidFill>
          </a:ln>
        </p:spPr>
      </p:pic>
      <p:sp>
        <p:nvSpPr>
          <p:cNvPr id="16390" name="Rectangle 22"/>
          <p:cNvSpPr>
            <a:spLocks noChangeArrowheads="1"/>
          </p:cNvSpPr>
          <p:nvPr/>
        </p:nvSpPr>
        <p:spPr bwMode="auto">
          <a:xfrm>
            <a:off x="454025" y="5881688"/>
            <a:ext cx="4292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solidFill>
                  <a:srgbClr val="000000"/>
                </a:solidFill>
              </a:rPr>
              <a:t>Photos: (</a:t>
            </a:r>
            <a:r>
              <a:rPr lang="en-US" altLang="en-US" sz="900" i="1">
                <a:solidFill>
                  <a:srgbClr val="000000"/>
                </a:solidFill>
              </a:rPr>
              <a:t>Left</a:t>
            </a:r>
            <a:r>
              <a:rPr lang="en-US" altLang="en-US" sz="900">
                <a:solidFill>
                  <a:srgbClr val="000000"/>
                </a:solidFill>
              </a:rPr>
              <a:t>) – Wikimedia Commons; (</a:t>
            </a:r>
            <a:r>
              <a:rPr lang="en-US" altLang="en-US" sz="900" i="1">
                <a:solidFill>
                  <a:srgbClr val="000000"/>
                </a:solidFill>
              </a:rPr>
              <a:t>Right</a:t>
            </a:r>
            <a:r>
              <a:rPr lang="en-US" altLang="en-US" sz="900">
                <a:solidFill>
                  <a:srgbClr val="000000"/>
                </a:solidFill>
              </a:rPr>
              <a:t>) - Jennifer A. Hamel, University of Florida</a:t>
            </a:r>
            <a:r>
              <a:rPr lang="hu-HU" altLang="en-US" sz="900">
                <a:solidFill>
                  <a:srgbClr val="000000"/>
                </a:solidFill>
              </a:rPr>
              <a:t>.</a:t>
            </a:r>
            <a:endParaRPr lang="en-US" altLang="en-US" sz="900">
              <a:solidFill>
                <a:srgbClr val="000000"/>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41" y="2409796"/>
            <a:ext cx="4389120" cy="3291840"/>
          </a:xfrm>
          <a:prstGeom prst="roundRect">
            <a:avLst/>
          </a:prstGeom>
          <a:ln w="38100" cmpd="sng">
            <a:solidFill>
              <a:srgbClr val="000000"/>
            </a:solidFill>
          </a:ln>
          <a:effectLst/>
        </p:spPr>
      </p:pic>
      <p:sp>
        <p:nvSpPr>
          <p:cNvPr id="16392" name="TextBox 7"/>
          <p:cNvSpPr txBox="1">
            <a:spLocks noChangeArrowheads="1"/>
          </p:cNvSpPr>
          <p:nvPr/>
        </p:nvSpPr>
        <p:spPr bwMode="auto">
          <a:xfrm>
            <a:off x="1885950" y="2041525"/>
            <a:ext cx="1103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Blueberry</a:t>
            </a:r>
          </a:p>
        </p:txBody>
      </p:sp>
      <p:sp>
        <p:nvSpPr>
          <p:cNvPr id="16393" name="TextBox 9"/>
          <p:cNvSpPr txBox="1">
            <a:spLocks noChangeArrowheads="1"/>
          </p:cNvSpPr>
          <p:nvPr/>
        </p:nvSpPr>
        <p:spPr bwMode="auto">
          <a:xfrm>
            <a:off x="6199188" y="2041525"/>
            <a:ext cx="1263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Wild turkey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bwMode="auto">
          <a:xfrm>
            <a:off x="0" y="88900"/>
            <a:ext cx="9144000" cy="77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Introduced</a:t>
            </a:r>
          </a:p>
        </p:txBody>
      </p:sp>
      <p:sp>
        <p:nvSpPr>
          <p:cNvPr id="17411" name="TextBox 3"/>
          <p:cNvSpPr txBox="1">
            <a:spLocks noChangeArrowheads="1"/>
          </p:cNvSpPr>
          <p:nvPr/>
        </p:nvSpPr>
        <p:spPr bwMode="auto">
          <a:xfrm>
            <a:off x="10506075" y="54102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5" name="TextBox 4"/>
          <p:cNvSpPr txBox="1"/>
          <p:nvPr/>
        </p:nvSpPr>
        <p:spPr>
          <a:xfrm>
            <a:off x="525463" y="720725"/>
            <a:ext cx="8093075" cy="2246313"/>
          </a:xfrm>
          <a:prstGeom prst="rect">
            <a:avLst/>
          </a:prstGeom>
          <a:noFill/>
        </p:spPr>
        <p:txBody>
          <a:bodyPr>
            <a:spAutoFit/>
          </a:bodyPr>
          <a:lstStyle/>
          <a:p>
            <a:pPr marL="0" lvl="1" fontAlgn="auto">
              <a:spcBef>
                <a:spcPts val="0"/>
              </a:spcBef>
              <a:spcAft>
                <a:spcPts val="0"/>
              </a:spcAft>
              <a:defRPr/>
            </a:pPr>
            <a:r>
              <a:rPr lang="en-US" sz="2800" dirty="0">
                <a:latin typeface="+mn-lt"/>
                <a:cs typeface="+mn-cs"/>
              </a:rPr>
              <a:t>Organisms that are introduced to a new ecosystem where they become established and survive.</a:t>
            </a:r>
          </a:p>
          <a:p>
            <a:pPr marL="912813" lvl="1" indent="-457200" fontAlgn="auto">
              <a:spcBef>
                <a:spcPts val="0"/>
              </a:spcBef>
              <a:spcAft>
                <a:spcPts val="0"/>
              </a:spcAft>
              <a:buFont typeface="Arial"/>
              <a:buChar char="•"/>
              <a:defRPr/>
            </a:pPr>
            <a:r>
              <a:rPr lang="en-US" sz="2800" dirty="0">
                <a:latin typeface="+mn-lt"/>
                <a:cs typeface="+mn-cs"/>
              </a:rPr>
              <a:t>Usually introduced via human intervention</a:t>
            </a:r>
          </a:p>
          <a:p>
            <a:pPr marL="912813" lvl="1" indent="-457200" fontAlgn="auto">
              <a:spcBef>
                <a:spcPts val="0"/>
              </a:spcBef>
              <a:spcAft>
                <a:spcPts val="0"/>
              </a:spcAft>
              <a:buFont typeface="Arial"/>
              <a:buChar char="•"/>
              <a:defRPr/>
            </a:pPr>
            <a:r>
              <a:rPr lang="en-US" sz="2800" dirty="0">
                <a:latin typeface="+mn-lt"/>
                <a:cs typeface="+mn-cs"/>
              </a:rPr>
              <a:t>Can have beneficial or detrimental effects on environment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48" y="2972443"/>
            <a:ext cx="3657601" cy="2743200"/>
          </a:xfrm>
          <a:prstGeom prst="roundRect">
            <a:avLst/>
          </a:prstGeom>
          <a:ln w="38100" cmpd="sng">
            <a:solidFill>
              <a:srgbClr val="000000"/>
            </a:solidFill>
          </a:ln>
        </p:spPr>
      </p:pic>
      <p:sp>
        <p:nvSpPr>
          <p:cNvPr id="17414" name="Rectangle 6"/>
          <p:cNvSpPr>
            <a:spLocks noChangeArrowheads="1"/>
          </p:cNvSpPr>
          <p:nvPr/>
        </p:nvSpPr>
        <p:spPr bwMode="auto">
          <a:xfrm>
            <a:off x="244475" y="5940425"/>
            <a:ext cx="1568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tr-TR" altLang="en-US" sz="900">
                <a:solidFill>
                  <a:srgbClr val="000000"/>
                </a:solidFill>
              </a:rPr>
              <a:t>Photos: </a:t>
            </a:r>
            <a:r>
              <a:rPr lang="en-US" altLang="en-US" sz="900">
                <a:solidFill>
                  <a:srgbClr val="000000"/>
                </a:solidFill>
              </a:rPr>
              <a:t>Wikimedia Commons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742" y="2972443"/>
            <a:ext cx="3432611" cy="2743200"/>
          </a:xfrm>
          <a:prstGeom prst="roundRect">
            <a:avLst/>
          </a:prstGeom>
          <a:ln w="38100" cmpd="sng">
            <a:solidFill>
              <a:srgbClr val="000000"/>
            </a:solidFill>
          </a:ln>
        </p:spPr>
      </p:pic>
      <p:sp>
        <p:nvSpPr>
          <p:cNvPr id="17416" name="TextBox 8"/>
          <p:cNvSpPr txBox="1">
            <a:spLocks noChangeArrowheads="1"/>
          </p:cNvSpPr>
          <p:nvPr/>
        </p:nvSpPr>
        <p:spPr bwMode="auto">
          <a:xfrm>
            <a:off x="2082800" y="5724525"/>
            <a:ext cx="114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Honeybee</a:t>
            </a:r>
          </a:p>
        </p:txBody>
      </p:sp>
      <p:sp>
        <p:nvSpPr>
          <p:cNvPr id="17417" name="TextBox 9"/>
          <p:cNvSpPr txBox="1">
            <a:spLocks noChangeArrowheads="1"/>
          </p:cNvSpPr>
          <p:nvPr/>
        </p:nvSpPr>
        <p:spPr bwMode="auto">
          <a:xfrm>
            <a:off x="5934075" y="5724525"/>
            <a:ext cx="949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Peaches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bwMode="auto">
          <a:xfrm>
            <a:off x="0" y="165100"/>
            <a:ext cx="9144000" cy="77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Invasive</a:t>
            </a:r>
          </a:p>
        </p:txBody>
      </p:sp>
      <p:sp>
        <p:nvSpPr>
          <p:cNvPr id="18435" name="TextBox 3"/>
          <p:cNvSpPr txBox="1">
            <a:spLocks noChangeArrowheads="1"/>
          </p:cNvSpPr>
          <p:nvPr/>
        </p:nvSpPr>
        <p:spPr bwMode="auto">
          <a:xfrm>
            <a:off x="10506075" y="54102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5" name="TextBox 4"/>
          <p:cNvSpPr txBox="1"/>
          <p:nvPr/>
        </p:nvSpPr>
        <p:spPr>
          <a:xfrm>
            <a:off x="542925" y="804863"/>
            <a:ext cx="8058150" cy="2246312"/>
          </a:xfrm>
          <a:prstGeom prst="rect">
            <a:avLst/>
          </a:prstGeom>
          <a:noFill/>
        </p:spPr>
        <p:txBody>
          <a:bodyPr>
            <a:spAutoFit/>
          </a:bodyPr>
          <a:lstStyle/>
          <a:p>
            <a:pPr marL="0" lvl="1" fontAlgn="auto">
              <a:spcBef>
                <a:spcPts val="0"/>
              </a:spcBef>
              <a:spcAft>
                <a:spcPts val="0"/>
              </a:spcAft>
              <a:defRPr/>
            </a:pPr>
            <a:r>
              <a:rPr lang="en-US" sz="2800" dirty="0">
                <a:latin typeface="+mn-lt"/>
                <a:cs typeface="+mn-cs"/>
              </a:rPr>
              <a:t>Organisms that are introduced to an ecosystem where they establish and survive, causing harm.</a:t>
            </a:r>
          </a:p>
          <a:p>
            <a:pPr marL="912813" lvl="1" indent="-457200" fontAlgn="auto">
              <a:spcBef>
                <a:spcPts val="0"/>
              </a:spcBef>
              <a:spcAft>
                <a:spcPts val="0"/>
              </a:spcAft>
              <a:buFont typeface="Arial"/>
              <a:buChar char="•"/>
              <a:defRPr/>
            </a:pPr>
            <a:r>
              <a:rPr lang="en-US" sz="2800" dirty="0">
                <a:latin typeface="+mn-lt"/>
                <a:cs typeface="+mn-cs"/>
              </a:rPr>
              <a:t>Usually introduced via human intervention</a:t>
            </a:r>
          </a:p>
          <a:p>
            <a:pPr marL="912813" lvl="1" indent="-457200" fontAlgn="auto">
              <a:spcBef>
                <a:spcPts val="0"/>
              </a:spcBef>
              <a:spcAft>
                <a:spcPts val="0"/>
              </a:spcAft>
              <a:buFont typeface="Arial"/>
              <a:buChar char="•"/>
              <a:defRPr/>
            </a:pPr>
            <a:r>
              <a:rPr lang="en-US" sz="2800" dirty="0">
                <a:latin typeface="+mn-lt"/>
                <a:cs typeface="+mn-cs"/>
              </a:rPr>
              <a:t>Only have detrimental effects (economic, ecological, and/or human health)</a:t>
            </a:r>
          </a:p>
        </p:txBody>
      </p:sp>
      <p:grpSp>
        <p:nvGrpSpPr>
          <p:cNvPr id="18437" name="Group 2"/>
          <p:cNvGrpSpPr>
            <a:grpSpLocks noChangeAspect="1"/>
          </p:cNvGrpSpPr>
          <p:nvPr/>
        </p:nvGrpSpPr>
        <p:grpSpPr bwMode="auto">
          <a:xfrm>
            <a:off x="1133475" y="3208338"/>
            <a:ext cx="3182938" cy="2195512"/>
            <a:chOff x="304591" y="3590258"/>
            <a:chExt cx="4113869" cy="2836238"/>
          </a:xfrm>
        </p:grpSpPr>
        <p:sp>
          <p:nvSpPr>
            <p:cNvPr id="8" name="Rounded Rectangle 7"/>
            <p:cNvSpPr/>
            <p:nvPr/>
          </p:nvSpPr>
          <p:spPr bwMode="auto">
            <a:xfrm>
              <a:off x="304591" y="3590258"/>
              <a:ext cx="4113869" cy="2836238"/>
            </a:xfrm>
            <a:prstGeom prst="roundRect">
              <a:avLst/>
            </a:prstGeom>
            <a:blipFill>
              <a:blip r:embed="rId3"/>
              <a:srcRect/>
              <a:stretch>
                <a:fillRect r="-16872" b="-4544"/>
              </a:stretch>
            </a:blip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 Diagonal Corner Rectangle 8"/>
            <p:cNvSpPr>
              <a:spLocks noChangeAspect="1"/>
            </p:cNvSpPr>
            <p:nvPr/>
          </p:nvSpPr>
          <p:spPr bwMode="auto">
            <a:xfrm>
              <a:off x="309795" y="3603161"/>
              <a:ext cx="1677409" cy="1151578"/>
            </a:xfrm>
            <a:prstGeom prst="round2DiagRect">
              <a:avLst>
                <a:gd name="adj1" fmla="val 44003"/>
                <a:gd name="adj2" fmla="val 0"/>
              </a:avLst>
            </a:prstGeom>
            <a:blipFill>
              <a:blip r:embed="rId4"/>
              <a:srcRect/>
              <a:stretch>
                <a:fillRect b="-8892"/>
              </a:stretch>
            </a:blip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10" name="Content Placeholder 10" descr="stemrust_inset.jpg"/>
          <p:cNvPicPr>
            <a:picLocks noChangeAspect="1"/>
          </p:cNvPicPr>
          <p:nvPr/>
        </p:nvPicPr>
        <p:blipFill rotWithShape="1">
          <a:blip r:embed="rId5"/>
          <a:srcRect r="7985" b="4562"/>
          <a:stretch/>
        </p:blipFill>
        <p:spPr>
          <a:xfrm>
            <a:off x="4695756" y="3208997"/>
            <a:ext cx="3185060" cy="2194560"/>
          </a:xfrm>
          <a:prstGeom prst="roundRect">
            <a:avLst/>
          </a:prstGeom>
          <a:ln w="38100">
            <a:solidFill>
              <a:schemeClr val="tx1"/>
            </a:solidFill>
          </a:ln>
          <a:effectLst/>
        </p:spPr>
      </p:pic>
      <p:sp>
        <p:nvSpPr>
          <p:cNvPr id="18439" name="Rectangle 11"/>
          <p:cNvSpPr>
            <a:spLocks noChangeAspect="1"/>
          </p:cNvSpPr>
          <p:nvPr/>
        </p:nvSpPr>
        <p:spPr bwMode="auto">
          <a:xfrm>
            <a:off x="193675" y="5792788"/>
            <a:ext cx="8523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tr-TR" altLang="en-US" sz="900">
                <a:solidFill>
                  <a:srgbClr val="000000"/>
                </a:solidFill>
              </a:rPr>
              <a:t>Photos: </a:t>
            </a:r>
            <a:r>
              <a:rPr lang="en-US" altLang="en-US" sz="900">
                <a:solidFill>
                  <a:srgbClr val="000000"/>
                </a:solidFill>
              </a:rPr>
              <a:t>(</a:t>
            </a:r>
            <a:r>
              <a:rPr lang="en-US" altLang="en-US" sz="900" i="1">
                <a:solidFill>
                  <a:srgbClr val="000000"/>
                </a:solidFill>
              </a:rPr>
              <a:t>Left, main</a:t>
            </a:r>
            <a:r>
              <a:rPr lang="en-US" altLang="en-US" sz="900">
                <a:solidFill>
                  <a:srgbClr val="000000"/>
                </a:solidFill>
              </a:rPr>
              <a:t>) - </a:t>
            </a:r>
            <a:r>
              <a:rPr lang="en-US" altLang="en-US" sz="900"/>
              <a:t>William M. Ciesla, Forest Health Management International, </a:t>
            </a:r>
            <a:r>
              <a:rPr lang="en-US" altLang="en-US" sz="900">
                <a:hlinkClick r:id="rId6"/>
              </a:rPr>
              <a:t>http://www.invasive.org/</a:t>
            </a:r>
            <a:r>
              <a:rPr lang="en-US" altLang="en-US" sz="900"/>
              <a:t>  Image No. 2167012; </a:t>
            </a:r>
            <a:r>
              <a:rPr lang="en-US" altLang="en-US" sz="900">
                <a:solidFill>
                  <a:srgbClr val="000000"/>
                </a:solidFill>
              </a:rPr>
              <a:t>(</a:t>
            </a:r>
            <a:r>
              <a:rPr lang="en-US" altLang="en-US" sz="900" i="1">
                <a:solidFill>
                  <a:srgbClr val="000000"/>
                </a:solidFill>
              </a:rPr>
              <a:t>Left, inset</a:t>
            </a:r>
            <a:r>
              <a:rPr lang="en-US" altLang="en-US" sz="900">
                <a:solidFill>
                  <a:srgbClr val="000000"/>
                </a:solidFill>
              </a:rPr>
              <a:t>)</a:t>
            </a:r>
            <a:r>
              <a:rPr lang="en-US" altLang="en-US" sz="900"/>
              <a:t> Connecticut Agricultural Experiment Station, </a:t>
            </a:r>
            <a:r>
              <a:rPr lang="en-US" altLang="en-US" sz="900">
                <a:hlinkClick r:id="rId7"/>
              </a:rPr>
              <a:t>www.bugwood.org</a:t>
            </a:r>
            <a:r>
              <a:rPr lang="en-US" altLang="en-US" sz="900"/>
              <a:t>, #3225077; </a:t>
            </a:r>
            <a:r>
              <a:rPr lang="en-US" altLang="en-US" sz="900">
                <a:solidFill>
                  <a:srgbClr val="000000"/>
                </a:solidFill>
              </a:rPr>
              <a:t>(</a:t>
            </a:r>
            <a:r>
              <a:rPr lang="en-US" altLang="en-US" sz="900" i="1">
                <a:solidFill>
                  <a:srgbClr val="000000"/>
                </a:solidFill>
              </a:rPr>
              <a:t>Right</a:t>
            </a:r>
            <a:r>
              <a:rPr lang="en-US" altLang="en-US" sz="900">
                <a:solidFill>
                  <a:srgbClr val="000000"/>
                </a:solidFill>
              </a:rPr>
              <a:t>) - </a:t>
            </a:r>
            <a:r>
              <a:rPr lang="en-US" altLang="en-US" sz="900"/>
              <a:t>USDA-ARS Photo, </a:t>
            </a:r>
            <a:r>
              <a:rPr lang="en-US" altLang="en-US" sz="900">
                <a:hlinkClick r:id="rId8"/>
              </a:rPr>
              <a:t>http://www.ars.usda.gov/Main/docs.htm?docid=9910</a:t>
            </a:r>
            <a:r>
              <a:rPr lang="en-US" altLang="en-US" sz="900"/>
              <a:t> </a:t>
            </a:r>
          </a:p>
        </p:txBody>
      </p:sp>
      <p:sp>
        <p:nvSpPr>
          <p:cNvPr id="18440" name="TextBox 10"/>
          <p:cNvSpPr txBox="1">
            <a:spLocks noChangeArrowheads="1"/>
          </p:cNvSpPr>
          <p:nvPr/>
        </p:nvSpPr>
        <p:spPr bwMode="auto">
          <a:xfrm>
            <a:off x="860425" y="5399088"/>
            <a:ext cx="3862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Damaged hemlock woolly adelgid trees</a:t>
            </a:r>
          </a:p>
        </p:txBody>
      </p:sp>
      <p:sp>
        <p:nvSpPr>
          <p:cNvPr id="18441" name="TextBox 12"/>
          <p:cNvSpPr txBox="1">
            <a:spLocks noChangeArrowheads="1"/>
          </p:cNvSpPr>
          <p:nvPr/>
        </p:nvSpPr>
        <p:spPr bwMode="auto">
          <a:xfrm>
            <a:off x="5481638" y="5399088"/>
            <a:ext cx="1746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Wheat stem rust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bwMode="auto">
          <a:xfrm>
            <a:off x="0" y="68263"/>
            <a:ext cx="9144000" cy="773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Pest</a:t>
            </a:r>
          </a:p>
        </p:txBody>
      </p:sp>
      <p:sp>
        <p:nvSpPr>
          <p:cNvPr id="19459" name="TextBox 3"/>
          <p:cNvSpPr txBox="1">
            <a:spLocks noChangeArrowheads="1"/>
          </p:cNvSpPr>
          <p:nvPr/>
        </p:nvSpPr>
        <p:spPr bwMode="auto">
          <a:xfrm>
            <a:off x="10506075" y="54102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
        <p:nvSpPr>
          <p:cNvPr id="5" name="TextBox 4"/>
          <p:cNvSpPr txBox="1"/>
          <p:nvPr/>
        </p:nvSpPr>
        <p:spPr>
          <a:xfrm>
            <a:off x="525463" y="682625"/>
            <a:ext cx="8093075" cy="2332038"/>
          </a:xfrm>
          <a:prstGeom prst="rect">
            <a:avLst/>
          </a:prstGeom>
          <a:noFill/>
        </p:spPr>
        <p:txBody>
          <a:bodyPr>
            <a:spAutoFit/>
          </a:bodyPr>
          <a:lstStyle/>
          <a:p>
            <a:pPr marL="0" lvl="1" fontAlgn="auto">
              <a:spcBef>
                <a:spcPts val="0"/>
              </a:spcBef>
              <a:spcAft>
                <a:spcPts val="0"/>
              </a:spcAft>
              <a:defRPr/>
            </a:pPr>
            <a:r>
              <a:rPr lang="en-US" sz="2800" dirty="0">
                <a:latin typeface="+mn-lt"/>
                <a:cs typeface="+mn-cs"/>
              </a:rPr>
              <a:t>Organisms that compete with humans for resources.</a:t>
            </a:r>
          </a:p>
          <a:p>
            <a:pPr marL="912813" lvl="1" indent="-457200" fontAlgn="auto">
              <a:spcBef>
                <a:spcPts val="0"/>
              </a:spcBef>
              <a:spcAft>
                <a:spcPts val="0"/>
              </a:spcAft>
              <a:buFont typeface="Arial"/>
              <a:buChar char="•"/>
              <a:defRPr/>
            </a:pPr>
            <a:r>
              <a:rPr lang="en-US" sz="2800" dirty="0">
                <a:latin typeface="+mn-lt"/>
                <a:cs typeface="+mn-cs"/>
              </a:rPr>
              <a:t>Only have detrimental effects</a:t>
            </a:r>
          </a:p>
          <a:p>
            <a:pPr marL="912813" lvl="1" indent="-457200" fontAlgn="auto">
              <a:spcBef>
                <a:spcPts val="0"/>
              </a:spcBef>
              <a:spcAft>
                <a:spcPts val="0"/>
              </a:spcAft>
              <a:buFont typeface="Arial"/>
              <a:buChar char="•"/>
              <a:defRPr/>
            </a:pPr>
            <a:r>
              <a:rPr lang="en-US" sz="2800" dirty="0">
                <a:latin typeface="+mn-lt"/>
                <a:cs typeface="+mn-cs"/>
              </a:rPr>
              <a:t>Competition includes consuming or damaging food, fiber, other resources that humans value</a:t>
            </a:r>
          </a:p>
          <a:p>
            <a:pPr marL="912813" lvl="1" indent="-457200" fontAlgn="auto">
              <a:spcBef>
                <a:spcPts val="0"/>
              </a:spcBef>
              <a:spcAft>
                <a:spcPts val="0"/>
              </a:spcAft>
              <a:buFont typeface="Arial"/>
              <a:buChar char="•"/>
              <a:defRPr/>
            </a:pPr>
            <a:r>
              <a:rPr lang="en-US" sz="2800" dirty="0">
                <a:latin typeface="+mn-lt"/>
                <a:cs typeface="+mn-cs"/>
              </a:rPr>
              <a:t>Pests can be native, introduced, or invasive</a:t>
            </a:r>
          </a:p>
        </p:txBody>
      </p:sp>
      <p:sp>
        <p:nvSpPr>
          <p:cNvPr id="19461" name="Rectangle 10"/>
          <p:cNvSpPr>
            <a:spLocks noChangeAspect="1"/>
          </p:cNvSpPr>
          <p:nvPr/>
        </p:nvSpPr>
        <p:spPr bwMode="auto">
          <a:xfrm>
            <a:off x="193675" y="5792788"/>
            <a:ext cx="8950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tr-TR" altLang="en-US" sz="900">
                <a:solidFill>
                  <a:srgbClr val="000000"/>
                </a:solidFill>
              </a:rPr>
              <a:t>Photos: </a:t>
            </a:r>
            <a:r>
              <a:rPr lang="en-US" altLang="en-US" sz="900">
                <a:solidFill>
                  <a:srgbClr val="000000"/>
                </a:solidFill>
              </a:rPr>
              <a:t>(</a:t>
            </a:r>
            <a:r>
              <a:rPr lang="en-US" altLang="en-US" sz="900" i="1">
                <a:solidFill>
                  <a:srgbClr val="000000"/>
                </a:solidFill>
              </a:rPr>
              <a:t>Left, main</a:t>
            </a:r>
            <a:r>
              <a:rPr lang="en-US" altLang="en-US" sz="900">
                <a:solidFill>
                  <a:srgbClr val="000000"/>
                </a:solidFill>
              </a:rPr>
              <a:t>) - </a:t>
            </a:r>
            <a:r>
              <a:rPr lang="en-US" altLang="en-US" sz="900"/>
              <a:t>Ronald F. Billings, Texas Forest Service, </a:t>
            </a:r>
            <a:r>
              <a:rPr lang="en-US" altLang="en-US" sz="900">
                <a:hlinkClick r:id="rId3"/>
              </a:rPr>
              <a:t>www.bugwood.org</a:t>
            </a:r>
            <a:r>
              <a:rPr lang="en-US" altLang="en-US" sz="900"/>
              <a:t>, #1546017; (</a:t>
            </a:r>
            <a:r>
              <a:rPr lang="en-US" altLang="en-US" sz="900" i="1">
                <a:solidFill>
                  <a:srgbClr val="000000"/>
                </a:solidFill>
              </a:rPr>
              <a:t>Left, inset</a:t>
            </a:r>
            <a:r>
              <a:rPr lang="en-US" altLang="en-US" sz="900">
                <a:solidFill>
                  <a:srgbClr val="000000"/>
                </a:solidFill>
              </a:rPr>
              <a:t>) -</a:t>
            </a:r>
            <a:r>
              <a:rPr lang="en-US" altLang="en-US" sz="900"/>
              <a:t> Erich G. Vallery, USDA Forest Service - SRS-4552, </a:t>
            </a:r>
            <a:r>
              <a:rPr lang="en-US" altLang="en-US" sz="900">
                <a:hlinkClick r:id="rId3"/>
              </a:rPr>
              <a:t>www.bugwood.org</a:t>
            </a:r>
            <a:r>
              <a:rPr lang="en-US" altLang="en-US" sz="900"/>
              <a:t>, #5289035; (</a:t>
            </a:r>
            <a:r>
              <a:rPr lang="en-US" altLang="en-US" sz="900" i="1"/>
              <a:t>Right</a:t>
            </a:r>
            <a:r>
              <a:rPr lang="en-US" altLang="en-US" sz="900" i="1">
                <a:solidFill>
                  <a:srgbClr val="000000"/>
                </a:solidFill>
              </a:rPr>
              <a:t>, main</a:t>
            </a:r>
            <a:r>
              <a:rPr lang="en-US" altLang="en-US" sz="900">
                <a:solidFill>
                  <a:srgbClr val="000000"/>
                </a:solidFill>
              </a:rPr>
              <a:t>) - </a:t>
            </a:r>
            <a:r>
              <a:rPr lang="en-US" altLang="en-US" sz="900"/>
              <a:t>Daniel Herms, The Ohio State University, </a:t>
            </a:r>
            <a:r>
              <a:rPr lang="en-US" altLang="en-US" sz="900">
                <a:hlinkClick r:id="rId3"/>
              </a:rPr>
              <a:t>www.bugwood.org</a:t>
            </a:r>
            <a:r>
              <a:rPr lang="en-US" altLang="en-US" sz="900"/>
              <a:t>, #5171038; (</a:t>
            </a:r>
            <a:r>
              <a:rPr lang="en-US" altLang="en-US" sz="900" i="1">
                <a:solidFill>
                  <a:srgbClr val="000000"/>
                </a:solidFill>
              </a:rPr>
              <a:t>Right, inset</a:t>
            </a:r>
            <a:r>
              <a:rPr lang="en-US" altLang="en-US" sz="900">
                <a:solidFill>
                  <a:srgbClr val="000000"/>
                </a:solidFill>
              </a:rPr>
              <a:t>) -</a:t>
            </a:r>
            <a:r>
              <a:rPr lang="en-US" altLang="en-US" sz="900"/>
              <a:t> David Cappaert, Michigan State University, </a:t>
            </a:r>
            <a:r>
              <a:rPr lang="en-US" altLang="en-US" sz="900">
                <a:hlinkClick r:id="rId3"/>
              </a:rPr>
              <a:t>www.bugwood.org</a:t>
            </a:r>
            <a:r>
              <a:rPr lang="en-US" altLang="en-US" sz="900"/>
              <a:t>, #2106098.</a:t>
            </a:r>
          </a:p>
        </p:txBody>
      </p:sp>
      <p:sp>
        <p:nvSpPr>
          <p:cNvPr id="12" name="Rounded Rectangle 11"/>
          <p:cNvSpPr>
            <a:spLocks noChangeAspect="1"/>
          </p:cNvSpPr>
          <p:nvPr/>
        </p:nvSpPr>
        <p:spPr bwMode="auto">
          <a:xfrm>
            <a:off x="4583113" y="3319463"/>
            <a:ext cx="4094162" cy="2376487"/>
          </a:xfrm>
          <a:prstGeom prst="roundRect">
            <a:avLst/>
          </a:prstGeom>
          <a:blipFill>
            <a:blip r:embed="rId4" cstate="print"/>
            <a:stretch>
              <a:fillRect/>
            </a:stretch>
          </a:blipFill>
          <a:ln w="571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ounded Rectangle 12"/>
          <p:cNvSpPr>
            <a:spLocks noChangeAspect="1"/>
          </p:cNvSpPr>
          <p:nvPr/>
        </p:nvSpPr>
        <p:spPr bwMode="auto">
          <a:xfrm>
            <a:off x="7092950" y="3322638"/>
            <a:ext cx="1614488" cy="914400"/>
          </a:xfrm>
          <a:prstGeom prst="roundRect">
            <a:avLst>
              <a:gd name="adj" fmla="val 29723"/>
            </a:avLst>
          </a:prstGeom>
          <a:blipFill>
            <a:blip r:embed="rId5" cstate="print"/>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464" name="TextBox 15"/>
          <p:cNvSpPr txBox="1">
            <a:spLocks noChangeArrowheads="1"/>
          </p:cNvSpPr>
          <p:nvPr/>
        </p:nvSpPr>
        <p:spPr bwMode="auto">
          <a:xfrm>
            <a:off x="4613275" y="2981325"/>
            <a:ext cx="4035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600"/>
              <a:t>Ash tree damage caused by Emerald ash borer</a:t>
            </a:r>
          </a:p>
        </p:txBody>
      </p:sp>
      <p:pic>
        <p:nvPicPr>
          <p:cNvPr id="9" name="Picture 8" descr="best nymphs.JPG"/>
          <p:cNvPicPr>
            <a:picLocks noChangeAspect="1"/>
          </p:cNvPicPr>
          <p:nvPr/>
        </p:nvPicPr>
        <p:blipFill>
          <a:blip r:embed="rId6" cstate="print"/>
          <a:stretch>
            <a:fillRect/>
          </a:stretch>
        </p:blipFill>
        <p:spPr bwMode="auto">
          <a:xfrm>
            <a:off x="496472" y="3319018"/>
            <a:ext cx="3792849" cy="2377440"/>
          </a:xfrm>
          <a:prstGeom prst="roundRect">
            <a:avLst/>
          </a:prstGeom>
          <a:ln w="38100">
            <a:solidFill>
              <a:schemeClr val="tx1"/>
            </a:solidFill>
          </a:ln>
          <a:effectLst/>
        </p:spPr>
      </p:pic>
      <p:pic>
        <p:nvPicPr>
          <p:cNvPr id="10" name="Picture 8" descr="best nymphs.JPG"/>
          <p:cNvPicPr>
            <a:picLocks noChangeAspect="1"/>
          </p:cNvPicPr>
          <p:nvPr/>
        </p:nvPicPr>
        <p:blipFill>
          <a:blip r:embed="rId7" cstate="print"/>
          <a:stretch>
            <a:fillRect/>
          </a:stretch>
        </p:blipFill>
        <p:spPr bwMode="auto">
          <a:xfrm>
            <a:off x="443182" y="3319018"/>
            <a:ext cx="1156393" cy="914400"/>
          </a:xfrm>
          <a:prstGeom prst="roundRect">
            <a:avLst/>
          </a:prstGeom>
          <a:ln w="38100">
            <a:solidFill>
              <a:schemeClr val="tx1"/>
            </a:solidFill>
          </a:ln>
          <a:effectLst/>
        </p:spPr>
      </p:pic>
      <p:sp>
        <p:nvSpPr>
          <p:cNvPr id="19467" name="TextBox 18"/>
          <p:cNvSpPr txBox="1">
            <a:spLocks noChangeArrowheads="1"/>
          </p:cNvSpPr>
          <p:nvPr/>
        </p:nvSpPr>
        <p:spPr bwMode="auto">
          <a:xfrm>
            <a:off x="231775" y="2981325"/>
            <a:ext cx="4322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600"/>
              <a:t>Pine tree damage caused by Southern pine beetle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bwMode="auto">
          <a:xfrm>
            <a:off x="0" y="2325688"/>
            <a:ext cx="91440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How are new species introduced and why does Florida seem to get so many?</a:t>
            </a:r>
          </a:p>
        </p:txBody>
      </p:sp>
      <p:sp>
        <p:nvSpPr>
          <p:cNvPr id="20483" name="TextBox 3"/>
          <p:cNvSpPr txBox="1">
            <a:spLocks noChangeArrowheads="1"/>
          </p:cNvSpPr>
          <p:nvPr/>
        </p:nvSpPr>
        <p:spPr bwMode="auto">
          <a:xfrm>
            <a:off x="10506075" y="54102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314325" y="1454150"/>
            <a:ext cx="547846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pPr>
            <a:r>
              <a:rPr lang="en-US" altLang="en-US" sz="2800">
                <a:solidFill>
                  <a:srgbClr val="000000"/>
                </a:solidFill>
              </a:rPr>
              <a:t>Florida has 12 International Airports</a:t>
            </a:r>
          </a:p>
        </p:txBody>
      </p:sp>
      <p:sp>
        <p:nvSpPr>
          <p:cNvPr id="21507" name="Text Box 18"/>
          <p:cNvSpPr txBox="1">
            <a:spLocks noChangeArrowheads="1"/>
          </p:cNvSpPr>
          <p:nvPr/>
        </p:nvSpPr>
        <p:spPr bwMode="auto">
          <a:xfrm>
            <a:off x="779463" y="2097088"/>
            <a:ext cx="4664075"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60000"/>
              </a:lnSpc>
              <a:spcBef>
                <a:spcPct val="50000"/>
              </a:spcBef>
              <a:buFontTx/>
              <a:buAutoNum type="arabicPeriod"/>
            </a:pPr>
            <a:r>
              <a:rPr lang="en-US" altLang="en-US" sz="2000"/>
              <a:t>Panama City/Bay County International</a:t>
            </a:r>
          </a:p>
          <a:p>
            <a:pPr eaLnBrk="1" hangingPunct="1">
              <a:lnSpc>
                <a:spcPct val="60000"/>
              </a:lnSpc>
              <a:spcBef>
                <a:spcPct val="50000"/>
              </a:spcBef>
              <a:buFontTx/>
              <a:buAutoNum type="arabicPeriod"/>
            </a:pPr>
            <a:r>
              <a:rPr lang="en-US" altLang="en-US" sz="2000"/>
              <a:t>Tallahassee International</a:t>
            </a:r>
          </a:p>
          <a:p>
            <a:pPr eaLnBrk="1" hangingPunct="1">
              <a:lnSpc>
                <a:spcPct val="60000"/>
              </a:lnSpc>
              <a:spcBef>
                <a:spcPct val="50000"/>
              </a:spcBef>
              <a:buFontTx/>
              <a:buAutoNum type="arabicPeriod"/>
            </a:pPr>
            <a:r>
              <a:rPr lang="en-US" altLang="en-US" sz="2000"/>
              <a:t>Jacksonville International</a:t>
            </a:r>
          </a:p>
          <a:p>
            <a:pPr eaLnBrk="1" hangingPunct="1">
              <a:lnSpc>
                <a:spcPct val="60000"/>
              </a:lnSpc>
              <a:spcBef>
                <a:spcPct val="50000"/>
              </a:spcBef>
              <a:buFontTx/>
              <a:buAutoNum type="arabicPeriod"/>
            </a:pPr>
            <a:r>
              <a:rPr lang="en-US" altLang="en-US" sz="2000"/>
              <a:t>Daytona Beach International</a:t>
            </a:r>
          </a:p>
          <a:p>
            <a:pPr eaLnBrk="1" hangingPunct="1">
              <a:lnSpc>
                <a:spcPct val="60000"/>
              </a:lnSpc>
              <a:spcBef>
                <a:spcPct val="50000"/>
              </a:spcBef>
              <a:buFontTx/>
              <a:buAutoNum type="arabicPeriod"/>
            </a:pPr>
            <a:r>
              <a:rPr lang="en-US" altLang="en-US" sz="2000"/>
              <a:t>Orlando International</a:t>
            </a:r>
          </a:p>
          <a:p>
            <a:pPr eaLnBrk="1" hangingPunct="1">
              <a:lnSpc>
                <a:spcPct val="60000"/>
              </a:lnSpc>
              <a:spcBef>
                <a:spcPct val="50000"/>
              </a:spcBef>
              <a:buFontTx/>
              <a:buAutoNum type="arabicPeriod"/>
            </a:pPr>
            <a:r>
              <a:rPr lang="en-US" altLang="en-US" sz="2000"/>
              <a:t>Melbourne International</a:t>
            </a:r>
          </a:p>
          <a:p>
            <a:pPr eaLnBrk="1" hangingPunct="1">
              <a:lnSpc>
                <a:spcPct val="60000"/>
              </a:lnSpc>
              <a:spcBef>
                <a:spcPct val="50000"/>
              </a:spcBef>
              <a:buFontTx/>
              <a:buAutoNum type="arabicPeriod"/>
            </a:pPr>
            <a:r>
              <a:rPr lang="en-US" altLang="en-US" sz="2000"/>
              <a:t>Palm Beach International</a:t>
            </a:r>
          </a:p>
          <a:p>
            <a:pPr eaLnBrk="1" hangingPunct="1">
              <a:lnSpc>
                <a:spcPct val="60000"/>
              </a:lnSpc>
              <a:spcBef>
                <a:spcPct val="50000"/>
              </a:spcBef>
              <a:buFontTx/>
              <a:buAutoNum type="arabicPeriod"/>
            </a:pPr>
            <a:r>
              <a:rPr lang="en-US" altLang="en-US" sz="2000"/>
              <a:t>Ft. Lauderdale International</a:t>
            </a:r>
            <a:endParaRPr lang="en-US" altLang="en-US" sz="2000">
              <a:solidFill>
                <a:srgbClr val="000000"/>
              </a:solidFill>
            </a:endParaRPr>
          </a:p>
          <a:p>
            <a:pPr eaLnBrk="1" hangingPunct="1">
              <a:lnSpc>
                <a:spcPct val="60000"/>
              </a:lnSpc>
              <a:spcBef>
                <a:spcPct val="50000"/>
              </a:spcBef>
              <a:buFontTx/>
              <a:buAutoNum type="arabicPeriod"/>
            </a:pPr>
            <a:r>
              <a:rPr lang="en-US" altLang="en-US" sz="2000">
                <a:solidFill>
                  <a:srgbClr val="000000"/>
                </a:solidFill>
              </a:rPr>
              <a:t>Miami </a:t>
            </a:r>
            <a:r>
              <a:rPr lang="en-US" altLang="en-US" sz="2000"/>
              <a:t>International</a:t>
            </a:r>
            <a:endParaRPr lang="en-US" altLang="en-US" sz="2000">
              <a:solidFill>
                <a:srgbClr val="FF0000"/>
              </a:solidFill>
            </a:endParaRPr>
          </a:p>
          <a:p>
            <a:pPr eaLnBrk="1" hangingPunct="1">
              <a:lnSpc>
                <a:spcPct val="60000"/>
              </a:lnSpc>
              <a:spcBef>
                <a:spcPct val="50000"/>
              </a:spcBef>
              <a:buFontTx/>
              <a:buAutoNum type="arabicPeriod"/>
            </a:pPr>
            <a:r>
              <a:rPr lang="en-US" altLang="en-US" sz="2000"/>
              <a:t>Sarasota International</a:t>
            </a:r>
          </a:p>
          <a:p>
            <a:pPr eaLnBrk="1" hangingPunct="1">
              <a:lnSpc>
                <a:spcPct val="60000"/>
              </a:lnSpc>
              <a:spcBef>
                <a:spcPct val="50000"/>
              </a:spcBef>
              <a:buFontTx/>
              <a:buAutoNum type="arabicPeriod"/>
            </a:pPr>
            <a:r>
              <a:rPr lang="en-US" altLang="en-US" sz="2000"/>
              <a:t>St. Pete/Clearwater International</a:t>
            </a:r>
          </a:p>
          <a:p>
            <a:pPr eaLnBrk="1" hangingPunct="1">
              <a:lnSpc>
                <a:spcPct val="60000"/>
              </a:lnSpc>
              <a:spcBef>
                <a:spcPct val="50000"/>
              </a:spcBef>
              <a:buFontTx/>
              <a:buAutoNum type="arabicPeriod"/>
            </a:pPr>
            <a:r>
              <a:rPr lang="en-US" altLang="en-US" sz="2000"/>
              <a:t>Tampa International</a:t>
            </a:r>
          </a:p>
        </p:txBody>
      </p:sp>
      <p:sp>
        <p:nvSpPr>
          <p:cNvPr id="21508" name="Text Box 6"/>
          <p:cNvSpPr txBox="1">
            <a:spLocks noChangeArrowheads="1"/>
          </p:cNvSpPr>
          <p:nvPr/>
        </p:nvSpPr>
        <p:spPr bwMode="auto">
          <a:xfrm>
            <a:off x="7277100" y="5986463"/>
            <a:ext cx="15970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900"/>
              <a:t>Map courtesy of: Florida CAPS</a:t>
            </a:r>
          </a:p>
        </p:txBody>
      </p:sp>
      <p:pic>
        <p:nvPicPr>
          <p:cNvPr id="21509" name="Picture 19" descr="internationalairport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157163"/>
            <a:ext cx="66040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txBox="1">
            <a:spLocks/>
          </p:cNvSpPr>
          <p:nvPr/>
        </p:nvSpPr>
        <p:spPr bwMode="auto">
          <a:xfrm>
            <a:off x="0" y="26988"/>
            <a:ext cx="9144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4000">
                <a:solidFill>
                  <a:srgbClr val="000000"/>
                </a:solidFill>
              </a:rPr>
              <a:t>U.S. Flower Imports</a:t>
            </a:r>
          </a:p>
          <a:p>
            <a:pPr algn="ctr" eaLnBrk="1" hangingPunct="1"/>
            <a:r>
              <a:rPr lang="en-US" altLang="en-US" sz="2800">
                <a:solidFill>
                  <a:srgbClr val="000000"/>
                </a:solidFill>
              </a:rPr>
              <a:t>US Airports, 2004</a:t>
            </a:r>
          </a:p>
        </p:txBody>
      </p:sp>
      <p:grpSp>
        <p:nvGrpSpPr>
          <p:cNvPr id="22531" name="Group 124947"/>
          <p:cNvGrpSpPr>
            <a:grpSpLocks noChangeAspect="1"/>
          </p:cNvGrpSpPr>
          <p:nvPr/>
        </p:nvGrpSpPr>
        <p:grpSpPr bwMode="auto">
          <a:xfrm>
            <a:off x="649288" y="1179513"/>
            <a:ext cx="7820025" cy="4937125"/>
            <a:chOff x="619432" y="1091008"/>
            <a:chExt cx="8141109" cy="5140659"/>
          </a:xfrm>
        </p:grpSpPr>
        <p:graphicFrame>
          <p:nvGraphicFramePr>
            <p:cNvPr id="22532" name="Chart 1"/>
            <p:cNvGraphicFramePr>
              <a:graphicFrameLocks/>
            </p:cNvGraphicFramePr>
            <p:nvPr/>
          </p:nvGraphicFramePr>
          <p:xfrm>
            <a:off x="566545" y="1773928"/>
            <a:ext cx="8246884" cy="4510626"/>
          </p:xfrm>
          <a:graphic>
            <a:graphicData uri="http://schemas.openxmlformats.org/presentationml/2006/ole">
              <mc:AlternateContent xmlns:mc="http://schemas.openxmlformats.org/markup-compatibility/2006">
                <mc:Choice xmlns:v="urn:schemas-microsoft-com:vml" Requires="v">
                  <p:oleObj spid="_x0000_s22553" r:id="rId5" imgW="7925487" imgH="4334632" progId="Excel.Chart.8">
                    <p:embed/>
                  </p:oleObj>
                </mc:Choice>
                <mc:Fallback>
                  <p:oleObj r:id="rId5" imgW="7925487" imgH="4334632" progId="Excel.Chart.8">
                    <p:embed/>
                    <p:pic>
                      <p:nvPicPr>
                        <p:cNvPr id="0" name="Chart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545" y="1773928"/>
                          <a:ext cx="8246884" cy="451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a:stCxn id="22549" idx="1"/>
            </p:cNvCxnSpPr>
            <p:nvPr/>
          </p:nvCxnSpPr>
          <p:spPr>
            <a:xfrm flipH="1">
              <a:off x="4784189" y="1981945"/>
              <a:ext cx="1032925" cy="1256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924411" y="4152262"/>
              <a:ext cx="606535" cy="991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73741" y="2256334"/>
              <a:ext cx="1100686" cy="337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346228" y="1476144"/>
              <a:ext cx="986651" cy="7256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3668629" y="1796815"/>
              <a:ext cx="190059" cy="5934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62146" y="1900951"/>
              <a:ext cx="1006483" cy="6115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662146" y="2704282"/>
              <a:ext cx="789982" cy="2479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164561" y="1758798"/>
              <a:ext cx="588355" cy="6975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541" name="TextBox 14"/>
            <p:cNvSpPr txBox="1">
              <a:spLocks noChangeArrowheads="1"/>
            </p:cNvSpPr>
            <p:nvPr/>
          </p:nvSpPr>
          <p:spPr bwMode="auto">
            <a:xfrm>
              <a:off x="7476331" y="3828689"/>
              <a:ext cx="5838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solidFill>
                    <a:srgbClr val="FF0000"/>
                  </a:solidFill>
                </a:rPr>
                <a:t>MIA</a:t>
              </a:r>
            </a:p>
            <a:p>
              <a:pPr eaLnBrk="1" hangingPunct="1"/>
              <a:r>
                <a:rPr lang="en-US" altLang="en-US">
                  <a:solidFill>
                    <a:srgbClr val="FF0000"/>
                  </a:solidFill>
                </a:rPr>
                <a:t>88%</a:t>
              </a:r>
            </a:p>
          </p:txBody>
        </p:sp>
        <p:sp>
          <p:nvSpPr>
            <p:cNvPr id="22542" name="TextBox 15"/>
            <p:cNvSpPr txBox="1">
              <a:spLocks noChangeArrowheads="1"/>
            </p:cNvSpPr>
            <p:nvPr/>
          </p:nvSpPr>
          <p:spPr bwMode="auto">
            <a:xfrm>
              <a:off x="2669203" y="1195075"/>
              <a:ext cx="64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ORD</a:t>
              </a:r>
            </a:p>
            <a:p>
              <a:pPr eaLnBrk="1" hangingPunct="1"/>
              <a:r>
                <a:rPr lang="en-US" altLang="en-US"/>
                <a:t>1.2%</a:t>
              </a:r>
            </a:p>
          </p:txBody>
        </p:sp>
        <p:sp>
          <p:nvSpPr>
            <p:cNvPr id="22543" name="TextBox 16"/>
            <p:cNvSpPr txBox="1">
              <a:spLocks noChangeArrowheads="1"/>
            </p:cNvSpPr>
            <p:nvPr/>
          </p:nvSpPr>
          <p:spPr bwMode="auto">
            <a:xfrm>
              <a:off x="2152185" y="2793570"/>
              <a:ext cx="64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SFO</a:t>
              </a:r>
            </a:p>
            <a:p>
              <a:pPr eaLnBrk="1" hangingPunct="1"/>
              <a:r>
                <a:rPr lang="en-US" altLang="en-US"/>
                <a:t>0.3%</a:t>
              </a:r>
            </a:p>
          </p:txBody>
        </p:sp>
        <p:sp>
          <p:nvSpPr>
            <p:cNvPr id="22544" name="TextBox 17"/>
            <p:cNvSpPr txBox="1">
              <a:spLocks noChangeArrowheads="1"/>
            </p:cNvSpPr>
            <p:nvPr/>
          </p:nvSpPr>
          <p:spPr bwMode="auto">
            <a:xfrm>
              <a:off x="2050212" y="1355939"/>
              <a:ext cx="64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ATL</a:t>
              </a:r>
            </a:p>
            <a:p>
              <a:pPr eaLnBrk="1" hangingPunct="1"/>
              <a:r>
                <a:rPr lang="en-US" altLang="en-US"/>
                <a:t>0.3%</a:t>
              </a:r>
            </a:p>
          </p:txBody>
        </p:sp>
        <p:sp>
          <p:nvSpPr>
            <p:cNvPr id="22545" name="TextBox 18"/>
            <p:cNvSpPr txBox="1">
              <a:spLocks noChangeArrowheads="1"/>
            </p:cNvSpPr>
            <p:nvPr/>
          </p:nvSpPr>
          <p:spPr bwMode="auto">
            <a:xfrm>
              <a:off x="3251271" y="1209680"/>
              <a:ext cx="64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BOS</a:t>
              </a:r>
            </a:p>
            <a:p>
              <a:pPr eaLnBrk="1" hangingPunct="1"/>
              <a:r>
                <a:rPr lang="en-US" altLang="en-US"/>
                <a:t>0.6%</a:t>
              </a:r>
            </a:p>
          </p:txBody>
        </p:sp>
        <p:sp>
          <p:nvSpPr>
            <p:cNvPr id="22546" name="TextBox 19"/>
            <p:cNvSpPr txBox="1">
              <a:spLocks noChangeArrowheads="1"/>
            </p:cNvSpPr>
            <p:nvPr/>
          </p:nvSpPr>
          <p:spPr bwMode="auto">
            <a:xfrm>
              <a:off x="3802807" y="1131865"/>
              <a:ext cx="6383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DFW</a:t>
              </a:r>
            </a:p>
            <a:p>
              <a:pPr eaLnBrk="1" hangingPunct="1"/>
              <a:r>
                <a:rPr lang="en-US" altLang="en-US"/>
                <a:t>0.1%</a:t>
              </a:r>
            </a:p>
          </p:txBody>
        </p:sp>
        <p:sp>
          <p:nvSpPr>
            <p:cNvPr id="22547" name="TextBox 20"/>
            <p:cNvSpPr txBox="1">
              <a:spLocks noChangeArrowheads="1"/>
            </p:cNvSpPr>
            <p:nvPr/>
          </p:nvSpPr>
          <p:spPr bwMode="auto">
            <a:xfrm>
              <a:off x="5332761" y="1172124"/>
              <a:ext cx="64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JFK</a:t>
              </a:r>
            </a:p>
            <a:p>
              <a:pPr eaLnBrk="1" hangingPunct="1"/>
              <a:r>
                <a:rPr lang="en-US" altLang="en-US"/>
                <a:t>4.9%</a:t>
              </a:r>
            </a:p>
          </p:txBody>
        </p:sp>
        <p:sp>
          <p:nvSpPr>
            <p:cNvPr id="22548" name="TextBox 21"/>
            <p:cNvSpPr txBox="1">
              <a:spLocks noChangeArrowheads="1"/>
            </p:cNvSpPr>
            <p:nvPr/>
          </p:nvSpPr>
          <p:spPr bwMode="auto">
            <a:xfrm>
              <a:off x="709724" y="2030777"/>
              <a:ext cx="24263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All Other Airports</a:t>
              </a:r>
            </a:p>
            <a:p>
              <a:pPr eaLnBrk="1" hangingPunct="1"/>
              <a:r>
                <a:rPr lang="en-US" altLang="en-US"/>
                <a:t>1.8%</a:t>
              </a:r>
            </a:p>
          </p:txBody>
        </p:sp>
        <p:sp>
          <p:nvSpPr>
            <p:cNvPr id="22549" name="TextBox 22"/>
            <p:cNvSpPr txBox="1">
              <a:spLocks noChangeArrowheads="1"/>
            </p:cNvSpPr>
            <p:nvPr/>
          </p:nvSpPr>
          <p:spPr bwMode="auto">
            <a:xfrm>
              <a:off x="5817189" y="1658452"/>
              <a:ext cx="64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LAX</a:t>
              </a:r>
            </a:p>
            <a:p>
              <a:pPr eaLnBrk="1" hangingPunct="1"/>
              <a:r>
                <a:rPr lang="en-US" altLang="en-US"/>
                <a:t>2.9%</a:t>
              </a:r>
            </a:p>
          </p:txBody>
        </p:sp>
        <p:cxnSp>
          <p:nvCxnSpPr>
            <p:cNvPr id="24" name="Straight Connector 23"/>
            <p:cNvCxnSpPr/>
            <p:nvPr/>
          </p:nvCxnSpPr>
          <p:spPr>
            <a:xfrm flipH="1">
              <a:off x="3911574" y="1725739"/>
              <a:ext cx="100813" cy="647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911574" y="1679456"/>
              <a:ext cx="661073" cy="7025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552" name="TextBox 39"/>
            <p:cNvSpPr txBox="1">
              <a:spLocks noChangeArrowheads="1"/>
            </p:cNvSpPr>
            <p:nvPr/>
          </p:nvSpPr>
          <p:spPr bwMode="auto">
            <a:xfrm>
              <a:off x="4463773" y="1091008"/>
              <a:ext cx="64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a:t>IAH</a:t>
              </a:r>
            </a:p>
            <a:p>
              <a:pPr eaLnBrk="1" hangingPunct="1"/>
              <a:r>
                <a:rPr lang="en-US" altLang="en-US"/>
                <a:t>0.1%</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flfirstdetectortemplate</Template>
  <TotalTime>1682</TotalTime>
  <Words>2036</Words>
  <Application>Microsoft Office PowerPoint</Application>
  <PresentationFormat>On-screen Show (4:3)</PresentationFormat>
  <Paragraphs>275</Paragraphs>
  <Slides>19</Slides>
  <Notes>17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4" baseType="lpstr">
      <vt:lpstr>Calibri</vt:lpstr>
      <vt:lpstr>Arial</vt:lpstr>
      <vt:lpstr>MS PGothic</vt:lpstr>
      <vt:lpstr>Presentation1</vt:lpstr>
      <vt:lpstr>Microsoft Excel Chart</vt:lpstr>
      <vt:lpstr>Florida First  Detector Training:</vt:lpstr>
      <vt:lpstr>PowerPoint Presentation</vt:lpstr>
      <vt:lpstr>Native</vt:lpstr>
      <vt:lpstr>Introduced</vt:lpstr>
      <vt:lpstr>Invasive</vt:lpstr>
      <vt:lpstr>Pest</vt:lpstr>
      <vt:lpstr>How are new species introduced and why does Florida seem to get so many?</vt:lpstr>
      <vt:lpstr>PowerPoint Presentation</vt:lpstr>
      <vt:lpstr>PowerPoint Presentation</vt:lpstr>
      <vt:lpstr>PowerPoint Presentation</vt:lpstr>
      <vt:lpstr>PowerPoint Presentation</vt:lpstr>
      <vt:lpstr>Agricultural Interdiction Stations</vt:lpstr>
      <vt:lpstr>Why is Florida a likely place for  invasive species to establish?</vt:lpstr>
      <vt:lpstr>Authors</vt:lpstr>
      <vt:lpstr>Editors</vt:lpstr>
      <vt:lpstr>Reviewers</vt:lpstr>
      <vt:lpstr>PowerPoint Presentation</vt:lpstr>
      <vt:lpstr>Collaborating Agencies </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First Detector Training</dc:title>
  <dc:creator>Office 2004 Test Drive User</dc:creator>
  <cp:lastModifiedBy>Windows User</cp:lastModifiedBy>
  <cp:revision>201</cp:revision>
  <dcterms:created xsi:type="dcterms:W3CDTF">2013-01-17T00:46:44Z</dcterms:created>
  <dcterms:modified xsi:type="dcterms:W3CDTF">2015-04-05T16:08:42Z</dcterms:modified>
</cp:coreProperties>
</file>