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76" r:id="rId3"/>
    <p:sldId id="309" r:id="rId4"/>
    <p:sldId id="314" r:id="rId5"/>
    <p:sldId id="310" r:id="rId6"/>
    <p:sldId id="315" r:id="rId7"/>
    <p:sldId id="320" r:id="rId8"/>
    <p:sldId id="312" r:id="rId9"/>
    <p:sldId id="317" r:id="rId10"/>
    <p:sldId id="290" r:id="rId11"/>
    <p:sldId id="322" r:id="rId12"/>
    <p:sldId id="285" r:id="rId13"/>
    <p:sldId id="293" r:id="rId14"/>
    <p:sldId id="288" r:id="rId15"/>
    <p:sldId id="313" r:id="rId16"/>
    <p:sldId id="291" r:id="rId17"/>
    <p:sldId id="323" r:id="rId18"/>
    <p:sldId id="301" r:id="rId19"/>
    <p:sldId id="318" r:id="rId20"/>
    <p:sldId id="319" r:id="rId21"/>
    <p:sldId id="280" r:id="rId22"/>
    <p:sldId id="281" r:id="rId23"/>
    <p:sldId id="295" r:id="rId24"/>
    <p:sldId id="296" r:id="rId25"/>
    <p:sldId id="297" r:id="rId26"/>
    <p:sldId id="298" r:id="rId27"/>
    <p:sldId id="328" r:id="rId28"/>
    <p:sldId id="275" r:id="rId29"/>
    <p:sldId id="324" r:id="rId30"/>
    <p:sldId id="308" r:id="rId31"/>
    <p:sldId id="325" r:id="rId32"/>
    <p:sldId id="326" r:id="rId33"/>
    <p:sldId id="327" r:id="rId34"/>
  </p:sldIdLst>
  <p:sldSz cx="9144000" cy="6858000" type="screen4x3"/>
  <p:notesSz cx="6997700" cy="92837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8FA"/>
    <a:srgbClr val="FA0A0A"/>
    <a:srgbClr val="0066FF"/>
    <a:srgbClr val="0099FF"/>
    <a:srgbClr val="3399FF"/>
    <a:srgbClr val="05BBE3"/>
    <a:srgbClr val="FFDFB2"/>
    <a:srgbClr val="D4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8" autoAdjust="0"/>
    <p:restoredTop sz="83429" autoAdjust="0"/>
  </p:normalViewPr>
  <p:slideViewPr>
    <p:cSldViewPr>
      <p:cViewPr varScale="1">
        <p:scale>
          <a:sx n="97" d="100"/>
          <a:sy n="97" d="100"/>
        </p:scale>
        <p:origin x="-202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3031" tIns="46516" rIns="93031" bIns="4651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3031" tIns="46516" rIns="93031" bIns="46516" rtlCol="0"/>
          <a:lstStyle>
            <a:lvl1pPr algn="r" fontAlgn="auto">
              <a:spcBef>
                <a:spcPts val="0"/>
              </a:spcBef>
              <a:spcAft>
                <a:spcPts val="0"/>
              </a:spcAft>
              <a:defRPr sz="1200">
                <a:latin typeface="+mn-lt"/>
                <a:cs typeface="+mn-cs"/>
              </a:defRPr>
            </a:lvl1pPr>
          </a:lstStyle>
          <a:p>
            <a:pPr>
              <a:defRPr/>
            </a:pPr>
            <a:fld id="{36B65A0B-1FF9-4B39-81DA-5FC3A127DD4D}" type="datetimeFigureOut">
              <a:rPr lang="en-US"/>
              <a:pPr>
                <a:defRPr/>
              </a:pPr>
              <a:t>4/5/2015</a:t>
            </a:fld>
            <a:endParaRPr lang="en-US"/>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3031" tIns="46516" rIns="93031" bIns="46516" rtlCol="0" anchor="ctr"/>
          <a:lstStyle/>
          <a:p>
            <a:pPr lvl="0"/>
            <a:endParaRPr lang="en-US" noProof="0"/>
          </a:p>
        </p:txBody>
      </p:sp>
      <p:sp>
        <p:nvSpPr>
          <p:cNvPr id="5" name="Notes Placeholder 4"/>
          <p:cNvSpPr>
            <a:spLocks noGrp="1"/>
          </p:cNvSpPr>
          <p:nvPr>
            <p:ph type="body" sz="quarter" idx="3"/>
          </p:nvPr>
        </p:nvSpPr>
        <p:spPr>
          <a:xfrm>
            <a:off x="700088" y="4410075"/>
            <a:ext cx="5597525" cy="4176713"/>
          </a:xfrm>
          <a:prstGeom prst="rect">
            <a:avLst/>
          </a:prstGeom>
        </p:spPr>
        <p:txBody>
          <a:bodyPr vert="horz" lIns="93031" tIns="46516" rIns="93031" bIns="4651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8563"/>
            <a:ext cx="3032125" cy="463550"/>
          </a:xfrm>
          <a:prstGeom prst="rect">
            <a:avLst/>
          </a:prstGeom>
        </p:spPr>
        <p:txBody>
          <a:bodyPr vert="horz" lIns="93031" tIns="46516" rIns="93031" bIns="4651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63988" y="8818563"/>
            <a:ext cx="3032125" cy="463550"/>
          </a:xfrm>
          <a:prstGeom prst="rect">
            <a:avLst/>
          </a:prstGeom>
        </p:spPr>
        <p:txBody>
          <a:bodyPr vert="horz" lIns="93031" tIns="46516" rIns="93031" bIns="46516" rtlCol="0" anchor="b"/>
          <a:lstStyle>
            <a:lvl1pPr algn="r" fontAlgn="auto">
              <a:spcBef>
                <a:spcPts val="0"/>
              </a:spcBef>
              <a:spcAft>
                <a:spcPts val="0"/>
              </a:spcAft>
              <a:defRPr sz="1200">
                <a:latin typeface="+mn-lt"/>
                <a:cs typeface="+mn-cs"/>
              </a:defRPr>
            </a:lvl1pPr>
          </a:lstStyle>
          <a:p>
            <a:pPr>
              <a:defRPr/>
            </a:pPr>
            <a:fld id="{6F4ACE50-975A-43A1-B0D5-2E895CBC6AA0}" type="slidenum">
              <a:rPr lang="en-US"/>
              <a:pPr>
                <a:defRPr/>
              </a:pPr>
              <a:t>‹#›</a:t>
            </a:fld>
            <a:endParaRPr lang="en-US"/>
          </a:p>
        </p:txBody>
      </p:sp>
    </p:spTree>
    <p:extLst>
      <p:ext uri="{BB962C8B-B14F-4D97-AF65-F5344CB8AC3E}">
        <p14:creationId xmlns:p14="http://schemas.microsoft.com/office/powerpoint/2010/main" val="713979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presentation discusses three giant palm weevil species of the genus </a:t>
            </a:r>
            <a:r>
              <a:rPr lang="en-US" altLang="en-US" i="1" smtClean="0"/>
              <a:t>Rhynchophorus</a:t>
            </a:r>
            <a:r>
              <a:rPr lang="en-US" altLang="en-US" smtClean="0"/>
              <a:t>. </a:t>
            </a:r>
            <a:r>
              <a:rPr lang="en-US" altLang="en-US" smtClean="0">
                <a:solidFill>
                  <a:srgbClr val="000000"/>
                </a:solidFill>
              </a:rPr>
              <a:t>  P</a:t>
            </a:r>
            <a:r>
              <a:rPr lang="en-US" altLang="en-US" sz="1400" smtClean="0"/>
              <a:t>almetto weevil </a:t>
            </a:r>
            <a:r>
              <a:rPr lang="en-US" altLang="en-US" smtClean="0"/>
              <a:t>(</a:t>
            </a:r>
            <a:r>
              <a:rPr lang="en-US" altLang="en-US" i="1" smtClean="0"/>
              <a:t>Rhynchophorus cruentatus</a:t>
            </a:r>
            <a:r>
              <a:rPr lang="en-US" altLang="en-US" smtClean="0"/>
              <a:t>), r</a:t>
            </a:r>
            <a:r>
              <a:rPr lang="en-US" altLang="en-US" sz="1400" smtClean="0">
                <a:ea typeface="Calibri" pitchFamily="34" charset="0"/>
                <a:cs typeface="Calibri" pitchFamily="34" charset="0"/>
              </a:rPr>
              <a:t>ed palm w</a:t>
            </a:r>
            <a:r>
              <a:rPr lang="en-US" altLang="en-US" sz="1400" smtClean="0">
                <a:solidFill>
                  <a:srgbClr val="000000"/>
                </a:solidFill>
                <a:ea typeface="Calibri" pitchFamily="34" charset="0"/>
                <a:cs typeface="Calibri" pitchFamily="34" charset="0"/>
              </a:rPr>
              <a:t>eevil </a:t>
            </a:r>
            <a:r>
              <a:rPr lang="en-US" altLang="en-US" smtClean="0">
                <a:solidFill>
                  <a:srgbClr val="000000"/>
                </a:solidFill>
                <a:ea typeface="Calibri" pitchFamily="34" charset="0"/>
                <a:cs typeface="Calibri" pitchFamily="34" charset="0"/>
              </a:rPr>
              <a:t>(</a:t>
            </a:r>
            <a:r>
              <a:rPr lang="en-US" altLang="en-US" i="1" smtClean="0">
                <a:solidFill>
                  <a:srgbClr val="000000"/>
                </a:solidFill>
                <a:ea typeface="Calibri" pitchFamily="34" charset="0"/>
                <a:cs typeface="Calibri" pitchFamily="34" charset="0"/>
              </a:rPr>
              <a:t>Rhynchophorus ferrugineus</a:t>
            </a:r>
            <a:r>
              <a:rPr lang="en-US" altLang="en-US" smtClean="0">
                <a:solidFill>
                  <a:srgbClr val="000000"/>
                </a:solidFill>
                <a:ea typeface="Calibri" pitchFamily="34" charset="0"/>
                <a:cs typeface="Calibri" pitchFamily="34" charset="0"/>
              </a:rPr>
              <a:t>), and S</a:t>
            </a:r>
            <a:r>
              <a:rPr lang="en-US" altLang="en-US" smtClean="0">
                <a:ea typeface="Calibri" pitchFamily="34" charset="0"/>
                <a:cs typeface="Calibri" pitchFamily="34" charset="0"/>
              </a:rPr>
              <a:t>outh American palm weevil </a:t>
            </a:r>
            <a:r>
              <a:rPr lang="en-US" altLang="en-US" smtClean="0">
                <a:solidFill>
                  <a:srgbClr val="000000"/>
                </a:solidFill>
                <a:ea typeface="Calibri" pitchFamily="34" charset="0"/>
                <a:cs typeface="Calibri" pitchFamily="34" charset="0"/>
              </a:rPr>
              <a:t>(</a:t>
            </a:r>
            <a:r>
              <a:rPr lang="en-US" altLang="en-US" i="1" smtClean="0">
                <a:solidFill>
                  <a:srgbClr val="000000"/>
                </a:solidFill>
                <a:ea typeface="Calibri" pitchFamily="34" charset="0"/>
                <a:cs typeface="Calibri" pitchFamily="34" charset="0"/>
              </a:rPr>
              <a:t>Rhynchophorus palmarum</a:t>
            </a:r>
            <a:r>
              <a:rPr lang="en-US" altLang="en-US" smtClean="0">
                <a:solidFill>
                  <a:srgbClr val="000000"/>
                </a:solidFill>
                <a:ea typeface="Calibri" pitchFamily="34" charset="0"/>
                <a:cs typeface="Calibri" pitchFamily="34" charset="0"/>
              </a:rPr>
              <a:t>)</a:t>
            </a:r>
            <a:r>
              <a:rPr lang="en-US" altLang="en-US" smtClean="0"/>
              <a:t> are all important pests of palm.</a:t>
            </a:r>
          </a:p>
          <a:p>
            <a:pPr eaLnBrk="1" hangingPunct="1">
              <a:spcBef>
                <a:spcPct val="0"/>
              </a:spcBef>
            </a:pPr>
            <a:endParaRPr lang="en-US" altLang="en-US" smtClean="0"/>
          </a:p>
          <a:p>
            <a:pPr eaLnBrk="1" hangingPunct="1">
              <a:spcBef>
                <a:spcPct val="0"/>
              </a:spcBef>
            </a:pPr>
            <a:r>
              <a:rPr lang="en-US" altLang="en-US" smtClean="0"/>
              <a:t>Weevils are in the beetle order (Coleoptera) and represent a large, important and diverse group of insects.  Weevils have mandibles at the end of their rostrum (a long, snout-like projection at the anterior of the head).  For those species that are considered economic pests, the most damage is caused by larvae that feed inconspicuously inside the host plant.</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endParaRPr lang="en-US" altLang="en-US" b="1" smtClean="0"/>
          </a:p>
          <a:p>
            <a:pPr eaLnBrk="1" hangingPunct="1">
              <a:spcBef>
                <a:spcPct val="0"/>
              </a:spcBef>
            </a:pPr>
            <a:r>
              <a:rPr lang="en-US" altLang="en-US" smtClean="0"/>
              <a:t>Weissling, T. J. and R. M. Giblin-Davis.  1997. Revised 2013.  “Palmetto weevil, </a:t>
            </a:r>
            <a:r>
              <a:rPr lang="en-US" altLang="en-US" i="1" smtClean="0"/>
              <a:t>Rhynchophorus cruentatus </a:t>
            </a:r>
            <a:r>
              <a:rPr lang="en-US" altLang="en-US" smtClean="0"/>
              <a:t>Fabricius (Insecta: Coleoptera: Curculionidae).” University of Florida, Entomology and Nematology Department, IFAS.  Accessed 2-6-14 –</a:t>
            </a:r>
          </a:p>
          <a:p>
            <a:pPr eaLnBrk="1" hangingPunct="1">
              <a:spcBef>
                <a:spcPct val="0"/>
              </a:spcBef>
            </a:pPr>
            <a:r>
              <a:rPr lang="en-US" altLang="en-US" smtClean="0"/>
              <a:t>https://edis.ifas.ufl.edu/pdffiles/IN/IN13900.pdf</a:t>
            </a:r>
          </a:p>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0A309A7-2296-4EDC-A8BC-E67A0997CB3F}" type="slidenum">
              <a:rPr lang="en-US" altLang="en-US" smtClean="0"/>
              <a:pPr fontAlgn="base">
                <a:spcBef>
                  <a:spcPct val="0"/>
                </a:spcBef>
                <a:spcAft>
                  <a:spcPct val="0"/>
                </a:spcAft>
                <a:defRPr/>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red palm weevil is native to southeast Asia and Pacific Islands.  Its current range includes parts of Asia, the Middle East, Africa, Europe, Oceania, and the Caribbean.</a:t>
            </a:r>
          </a:p>
          <a:p>
            <a:pPr eaLnBrk="1" hangingPunct="1">
              <a:spcBef>
                <a:spcPct val="0"/>
              </a:spcBef>
            </a:pPr>
            <a:endParaRPr lang="en-US" altLang="en-US" smtClean="0"/>
          </a:p>
          <a:p>
            <a:pPr eaLnBrk="1" hangingPunct="1">
              <a:spcBef>
                <a:spcPct val="0"/>
              </a:spcBef>
            </a:pPr>
            <a:r>
              <a:rPr lang="en-US" altLang="en-US" smtClean="0"/>
              <a:t>It is most commonly believed that the spread of this species and other species of giant palm weevils is due to international trade of infested palm plants or the use of untreated coconut coir as packing material. Since the palm weevils would be introduced to new areas along with their food source, the likelihood of establishment is high.</a:t>
            </a:r>
          </a:p>
          <a:p>
            <a:pPr eaLnBrk="1" hangingPunct="1">
              <a:spcBef>
                <a:spcPct val="0"/>
              </a:spcBef>
            </a:pPr>
            <a:endParaRPr lang="en-US" altLang="en-US" smtClean="0"/>
          </a:p>
          <a:p>
            <a:pPr eaLnBrk="1" hangingPunct="1">
              <a:spcBef>
                <a:spcPct val="0"/>
              </a:spcBef>
            </a:pPr>
            <a:r>
              <a:rPr lang="en-US" altLang="en-US" smtClean="0"/>
              <a:t>Distribution by region:</a:t>
            </a:r>
          </a:p>
          <a:p>
            <a:pPr eaLnBrk="1" hangingPunct="1">
              <a:spcBef>
                <a:spcPct val="0"/>
              </a:spcBef>
            </a:pPr>
            <a:r>
              <a:rPr lang="en-US" altLang="en-US" u="sng" smtClean="0"/>
              <a:t>Asia:</a:t>
            </a:r>
            <a:r>
              <a:rPr lang="en-US" altLang="en-US" smtClean="0"/>
              <a:t> Bangladesh, Cambodia, China (Guangdong, Taiwan), India, Indonesia, Japan, Laos, Malaysia (Sabah, Sarawak), Myanmar, Pakistan, Philippines, Singapore, Sri Lanka, Thailand, and Vietnam.</a:t>
            </a:r>
          </a:p>
          <a:p>
            <a:pPr eaLnBrk="1" hangingPunct="1">
              <a:spcBef>
                <a:spcPct val="0"/>
              </a:spcBef>
            </a:pPr>
            <a:r>
              <a:rPr lang="en-US" altLang="en-US" u="sng" smtClean="0"/>
              <a:t>Middle East:</a:t>
            </a:r>
            <a:r>
              <a:rPr lang="en-US" altLang="en-US" smtClean="0"/>
              <a:t> Bahrain, Georgia, Syria, Iran, Iraq, Israel, Jordan, Kuwait, Oman, Palestine, Qatar, Saudi Arabia, and the United Arab Emirates.</a:t>
            </a:r>
          </a:p>
          <a:p>
            <a:pPr eaLnBrk="1" hangingPunct="1">
              <a:spcBef>
                <a:spcPct val="0"/>
              </a:spcBef>
            </a:pPr>
            <a:r>
              <a:rPr lang="en-US" altLang="en-US" u="sng" smtClean="0"/>
              <a:t>Africa:</a:t>
            </a:r>
            <a:r>
              <a:rPr lang="en-US" altLang="en-US" smtClean="0"/>
              <a:t> Algeria, Egypt, Libya, Madagascar, Malta, and Morocco.</a:t>
            </a:r>
          </a:p>
          <a:p>
            <a:pPr eaLnBrk="1" hangingPunct="1">
              <a:spcBef>
                <a:spcPct val="0"/>
              </a:spcBef>
            </a:pPr>
            <a:r>
              <a:rPr lang="en-US" altLang="en-US" u="sng" smtClean="0"/>
              <a:t>Europe:</a:t>
            </a:r>
            <a:r>
              <a:rPr lang="en-US" altLang="en-US" smtClean="0"/>
              <a:t> Cyprus, France, Greece, Italy, Spain, Portugal, and Turkey.</a:t>
            </a:r>
          </a:p>
          <a:p>
            <a:pPr eaLnBrk="1" hangingPunct="1">
              <a:spcBef>
                <a:spcPct val="0"/>
              </a:spcBef>
            </a:pPr>
            <a:r>
              <a:rPr lang="en-US" altLang="en-US" u="sng" smtClean="0"/>
              <a:t>Oceania:</a:t>
            </a:r>
            <a:r>
              <a:rPr lang="en-US" altLang="en-US" smtClean="0"/>
              <a:t> Australia, Papua New Guinea, Samoa, and the Solomon Islands.</a:t>
            </a:r>
          </a:p>
          <a:p>
            <a:pPr eaLnBrk="1" hangingPunct="1">
              <a:spcBef>
                <a:spcPct val="0"/>
              </a:spcBef>
            </a:pPr>
            <a:r>
              <a:rPr lang="en-US" altLang="en-US" u="sng" smtClean="0"/>
              <a:t>The Caribbean:</a:t>
            </a:r>
            <a:r>
              <a:rPr lang="en-US" altLang="en-US" smtClean="0"/>
              <a:t> Aruba, </a:t>
            </a:r>
            <a:r>
              <a:rPr lang="en-US" altLang="en-US" smtClean="0">
                <a:solidFill>
                  <a:srgbClr val="FF0000"/>
                </a:solidFill>
              </a:rPr>
              <a:t>Curacao </a:t>
            </a:r>
          </a:p>
          <a:p>
            <a:pPr eaLnBrk="1" hangingPunct="1">
              <a:spcBef>
                <a:spcPct val="0"/>
              </a:spcBef>
            </a:pPr>
            <a:endParaRPr lang="en-US" altLang="en-US" smtClean="0"/>
          </a:p>
          <a:p>
            <a:pPr eaLnBrk="1" hangingPunct="1">
              <a:spcBef>
                <a:spcPct val="0"/>
              </a:spcBef>
            </a:pPr>
            <a:r>
              <a:rPr lang="en-US" altLang="en-US" smtClean="0"/>
              <a:t>In 2010, it was reported that the first detection of the red palm weevil was detected in Laguna Beach, California.  However, in 2013, it was found to not be </a:t>
            </a:r>
            <a:r>
              <a:rPr lang="en-US" altLang="en-US" i="1" smtClean="0"/>
              <a:t>Rhynchophorus ferrugineus, </a:t>
            </a:r>
            <a:r>
              <a:rPr lang="en-US" altLang="en-US" smtClean="0"/>
              <a:t>but a genetically distinct species.  Researchers are currently debating whether or not to resurrect this species under the name </a:t>
            </a:r>
            <a:r>
              <a:rPr lang="en-US" altLang="en-US" i="1" smtClean="0"/>
              <a:t>R. vulneratus </a:t>
            </a:r>
            <a:r>
              <a:rPr lang="en-US" altLang="en-US" smtClean="0"/>
              <a:t>(Panzer).</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National Agricultural Pest Information System (NAPIS). Purdue University. "Survey Status of Red Palm Weevil - </a:t>
            </a:r>
            <a:r>
              <a:rPr lang="en-US" altLang="en-US" i="1" smtClean="0"/>
              <a:t>Rhynchophorus ferrugineus</a:t>
            </a:r>
            <a:r>
              <a:rPr lang="en-US" altLang="en-US" smtClean="0"/>
              <a:t> (All years)." Published: 12/17/2013. http://pest.ceris.purdue.edu/map.php?code=INASMKA&amp;year=alltime. Accessed: 12/19/2013.</a:t>
            </a:r>
          </a:p>
          <a:p>
            <a:pPr eaLnBrk="1" hangingPunct="1">
              <a:spcBef>
                <a:spcPct val="0"/>
              </a:spcBef>
            </a:pPr>
            <a:endParaRPr lang="en-US" altLang="en-US" smtClean="0"/>
          </a:p>
          <a:p>
            <a:pPr eaLnBrk="1" hangingPunct="1">
              <a:spcBef>
                <a:spcPct val="0"/>
              </a:spcBef>
            </a:pPr>
            <a:r>
              <a:rPr lang="en-US" altLang="en-US" smtClean="0"/>
              <a:t>Nisson, N., D. Hodel, and M. S. Hoddle. “Red palm weevil”. Center for Invasive Species Research – University of California, Riverside. </a:t>
            </a:r>
          </a:p>
          <a:p>
            <a:pPr eaLnBrk="1" hangingPunct="1">
              <a:spcBef>
                <a:spcPct val="0"/>
              </a:spcBef>
            </a:pPr>
            <a:r>
              <a:rPr lang="en-US" altLang="en-US" smtClean="0"/>
              <a:t>Accessed 2/9/2014-</a:t>
            </a:r>
          </a:p>
          <a:p>
            <a:pPr eaLnBrk="1" hangingPunct="1">
              <a:spcBef>
                <a:spcPct val="0"/>
              </a:spcBef>
            </a:pPr>
            <a:r>
              <a:rPr lang="en-US" altLang="en-US" smtClean="0"/>
              <a:t>http://cisr.ucr.edu/red_palm_weevil.html</a:t>
            </a:r>
          </a:p>
          <a:p>
            <a:pPr eaLnBrk="1" hangingPunct="1">
              <a:spcBef>
                <a:spcPct val="0"/>
              </a:spcBef>
            </a:pPr>
            <a:endParaRPr lang="en-US" altLang="en-US" smtClean="0"/>
          </a:p>
          <a:p>
            <a:pPr eaLnBrk="1" hangingPunct="1">
              <a:spcBef>
                <a:spcPct val="0"/>
              </a:spcBef>
            </a:pPr>
            <a:r>
              <a:rPr lang="en-US" altLang="en-US" smtClean="0"/>
              <a:t>Personal communication, (Andrew Derksen).</a:t>
            </a:r>
          </a:p>
          <a:p>
            <a:pPr eaLnBrk="1" hangingPunct="1">
              <a:spcBef>
                <a:spcPct val="0"/>
              </a:spcBef>
            </a:pPr>
            <a:endParaRPr lang="en-US" altLang="en-US" smtClean="0"/>
          </a:p>
          <a:p>
            <a:pPr eaLnBrk="1" hangingPunct="1">
              <a:spcBef>
                <a:spcPct val="0"/>
              </a:spcBef>
            </a:pPr>
            <a:r>
              <a:rPr lang="en-US" altLang="en-US" smtClean="0"/>
              <a:t>Rugman-Jones, P. F., C. Hoddle, M. Hoddle, R. Stouthamer.  2013.  “The lesser of two weevils: molecular-genetics of pest</a:t>
            </a:r>
          </a:p>
          <a:p>
            <a:pPr eaLnBrk="1" hangingPunct="1">
              <a:spcBef>
                <a:spcPct val="0"/>
              </a:spcBef>
            </a:pPr>
            <a:r>
              <a:rPr lang="en-US" altLang="en-US" smtClean="0"/>
              <a:t>palm weevil populations confirm </a:t>
            </a:r>
            <a:r>
              <a:rPr lang="en-US" altLang="en-US" i="1" smtClean="0"/>
              <a:t>Rhynchophorus vulneratus </a:t>
            </a:r>
            <a:r>
              <a:rPr lang="en-US" altLang="en-US" smtClean="0"/>
              <a:t>(Panzer 1798) as a valid species distinct from </a:t>
            </a:r>
            <a:r>
              <a:rPr lang="en-US" altLang="en-US" i="1" smtClean="0"/>
              <a:t>R. ferrugineus </a:t>
            </a:r>
            <a:r>
              <a:rPr lang="en-US" altLang="en-US" smtClean="0"/>
              <a:t>(Olivier 1790), and reveal the global</a:t>
            </a:r>
          </a:p>
          <a:p>
            <a:pPr eaLnBrk="1" hangingPunct="1">
              <a:spcBef>
                <a:spcPct val="0"/>
              </a:spcBef>
            </a:pPr>
            <a:r>
              <a:rPr lang="en-US" altLang="en-US" smtClean="0"/>
              <a:t>extent of both.”  PLoS ONE.  8: 1- 15.  </a:t>
            </a:r>
          </a:p>
          <a:p>
            <a:pPr eaLnBrk="1" hangingPunct="1">
              <a:spcBef>
                <a:spcPct val="0"/>
              </a:spcBef>
            </a:pPr>
            <a:endParaRPr lang="en-US" altLang="en-US" smtClean="0"/>
          </a:p>
          <a:p>
            <a:pPr eaLnBrk="1" hangingPunct="1">
              <a:spcBef>
                <a:spcPct val="0"/>
              </a:spcBef>
            </a:pPr>
            <a:r>
              <a:rPr lang="en-US" altLang="en-US" smtClean="0"/>
              <a:t>Thomas, M. C. 2010. Pest alert: Giant palm weevils of the genus Rhynchophorus (Coleoptera: Curculionidae) and their threat to Florida palms. FDACS DPI. </a:t>
            </a:r>
          </a:p>
          <a:p>
            <a:pPr eaLnBrk="1" hangingPunct="1">
              <a:spcBef>
                <a:spcPct val="0"/>
              </a:spcBef>
            </a:pPr>
            <a:r>
              <a:rPr lang="en-US" altLang="en-US" smtClean="0"/>
              <a:t>Accessed 2/9/2014-</a:t>
            </a:r>
          </a:p>
          <a:p>
            <a:pPr eaLnBrk="1" hangingPunct="1">
              <a:spcBef>
                <a:spcPct val="0"/>
              </a:spcBef>
            </a:pPr>
            <a:r>
              <a:rPr lang="en-US" altLang="en-US" smtClean="0"/>
              <a:t>http://www.freshfromflorida.com/pi/pest-alerts/pdf/giantpalmweevils.pdf</a:t>
            </a:r>
          </a:p>
          <a:p>
            <a:pPr eaLnBrk="1" hangingPunct="1">
              <a:spcBef>
                <a:spcPct val="0"/>
              </a:spcBef>
            </a:pPr>
            <a:endParaRPr lang="en-US" altLang="en-US" smtClean="0"/>
          </a:p>
          <a:p>
            <a:pPr eaLnBrk="1" hangingPunct="1">
              <a:spcBef>
                <a:spcPct val="0"/>
              </a:spcBef>
            </a:pPr>
            <a:r>
              <a:rPr lang="en-US" altLang="en-US" smtClean="0"/>
              <a:t>Thomas, M. C and L. Whilby. 2011. “Giant palm weevils: Headed our way?”. FDACS DPI - Florida State Collection of Arthropods. </a:t>
            </a:r>
          </a:p>
          <a:p>
            <a:pPr eaLnBrk="1" hangingPunct="1">
              <a:spcBef>
                <a:spcPct val="0"/>
              </a:spcBef>
            </a:pPr>
            <a:r>
              <a:rPr lang="en-US" altLang="en-US" smtClean="0"/>
              <a:t>Accessed 2/9/2014-</a:t>
            </a:r>
          </a:p>
          <a:p>
            <a:pPr eaLnBrk="1" hangingPunct="1">
              <a:spcBef>
                <a:spcPct val="0"/>
              </a:spcBef>
            </a:pPr>
            <a:r>
              <a:rPr lang="en-US" altLang="en-US" smtClean="0"/>
              <a:t>http://entnemdept.ufl.edu/hodges/Florida2011/Thomas.pdf</a:t>
            </a:r>
          </a:p>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78E64A3-D2C1-4185-8009-BDD54A795A3F}" type="slidenum">
              <a:rPr lang="en-US" altLang="en-US" smtClean="0"/>
              <a:pPr fontAlgn="base">
                <a:spcBef>
                  <a:spcPct val="0"/>
                </a:spcBef>
                <a:spcAft>
                  <a:spcPct val="0"/>
                </a:spcAft>
                <a:defRPr/>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life cycle description provided here is for red palm weevils.</a:t>
            </a:r>
          </a:p>
          <a:p>
            <a:pPr eaLnBrk="1" hangingPunct="1">
              <a:spcBef>
                <a:spcPct val="0"/>
              </a:spcBef>
            </a:pPr>
            <a:endParaRPr lang="en-US" altLang="en-US" smtClean="0"/>
          </a:p>
          <a:p>
            <a:pPr eaLnBrk="1" hangingPunct="1">
              <a:spcBef>
                <a:spcPct val="0"/>
              </a:spcBef>
            </a:pPr>
            <a:r>
              <a:rPr lang="en-US" altLang="en-US" smtClean="0"/>
              <a:t>Eggs:  The adult female penetrates plant tissue using her long, slender snout (rostrum) and deposits several eggs before cementing the hole closed. Each females lays an average of 250 eggs. The light yellow eggs are about 2.5 mm long. The eggs hatch in about 1 – 6 days. </a:t>
            </a:r>
          </a:p>
          <a:p>
            <a:pPr eaLnBrk="1" hangingPunct="1">
              <a:spcBef>
                <a:spcPct val="0"/>
              </a:spcBef>
            </a:pPr>
            <a:endParaRPr lang="en-US" altLang="en-US" smtClean="0"/>
          </a:p>
          <a:p>
            <a:pPr eaLnBrk="1" hangingPunct="1">
              <a:spcBef>
                <a:spcPct val="0"/>
              </a:spcBef>
            </a:pPr>
            <a:r>
              <a:rPr lang="en-US" altLang="en-US" smtClean="0"/>
              <a:t>Larvae:  Larvae have soft, yellow grub-like bodies with hard, reddish-brown head capsules and grow up to 2 in long. The larvae feed on surrounding plant tissue, boring their way to the center of the tree. The larvae will continue to feed and tunnel through the plant for about two months. Before reaching the pupa stage, the larvae will create a cocoon out of dead plant tissue and coarse palm fibers in the trunk of the tree.</a:t>
            </a:r>
          </a:p>
          <a:p>
            <a:pPr eaLnBrk="1" hangingPunct="1">
              <a:spcBef>
                <a:spcPct val="0"/>
              </a:spcBef>
            </a:pPr>
            <a:endParaRPr lang="en-US" altLang="en-US" smtClean="0"/>
          </a:p>
          <a:p>
            <a:pPr eaLnBrk="1" hangingPunct="1">
              <a:spcBef>
                <a:spcPct val="0"/>
              </a:spcBef>
            </a:pPr>
            <a:r>
              <a:rPr lang="en-US" altLang="en-US" smtClean="0"/>
              <a:t>Pupae:  Pupation in the cocoons requires an average of three weeks before pupae molt into adults.</a:t>
            </a:r>
          </a:p>
          <a:p>
            <a:pPr eaLnBrk="1" hangingPunct="1">
              <a:spcBef>
                <a:spcPct val="0"/>
              </a:spcBef>
            </a:pPr>
            <a:endParaRPr lang="en-US" altLang="en-US" smtClean="0"/>
          </a:p>
          <a:p>
            <a:pPr eaLnBrk="1" hangingPunct="1">
              <a:spcBef>
                <a:spcPct val="0"/>
              </a:spcBef>
            </a:pPr>
            <a:r>
              <a:rPr lang="en-US" altLang="en-US" smtClean="0"/>
              <a:t>Adults:  Once the adult molts, it remains in the cocoon for several days until it reaches sexual maturity. Then the adult emerges and, within one week, begins mating and laying eggs. Adults are predominately active during the day and can fly long distances of more than 900 m (0.56 mi). The average adult is reddish-brown color and 35 x 12 mm (1.4 x 0.5 in) in size. The lifespan of an adult is ~2 – 3 months.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Bertone, C., P. S. Michalak, and A. Roda. 2010. New pest response guidelines: Red palm weevil, </a:t>
            </a:r>
            <a:r>
              <a:rPr lang="en-US" altLang="en-US" i="1" smtClean="0"/>
              <a:t>Rhychophorus ferrugineus</a:t>
            </a:r>
            <a:r>
              <a:rPr lang="en-US" altLang="en-US" smtClean="0"/>
              <a:t>. USDA APHIS.</a:t>
            </a:r>
          </a:p>
          <a:p>
            <a:pPr eaLnBrk="1" hangingPunct="1">
              <a:spcBef>
                <a:spcPct val="0"/>
              </a:spcBef>
            </a:pPr>
            <a:r>
              <a:rPr lang="en-US" altLang="en-US" smtClean="0"/>
              <a:t>Accessed 2/9/2014-</a:t>
            </a:r>
          </a:p>
          <a:p>
            <a:pPr eaLnBrk="1" hangingPunct="1">
              <a:spcBef>
                <a:spcPct val="0"/>
              </a:spcBef>
            </a:pPr>
            <a:r>
              <a:rPr lang="en-US" altLang="en-US" smtClean="0"/>
              <a:t>http://www.aphis.usda.gov/import_export/plants/manuals/emergency/downloads/nprg-redpalmweevil.pdf</a:t>
            </a:r>
          </a:p>
          <a:p>
            <a:pPr eaLnBrk="1" hangingPunct="1">
              <a:spcBef>
                <a:spcPct val="0"/>
              </a:spcBef>
            </a:pPr>
            <a:r>
              <a:rPr lang="en-US" altLang="en-US" smtClean="0"/>
              <a:t> </a:t>
            </a:r>
          </a:p>
          <a:p>
            <a:pPr eaLnBrk="1" hangingPunct="1">
              <a:spcBef>
                <a:spcPct val="0"/>
              </a:spcBef>
            </a:pPr>
            <a:endParaRPr lang="en-US" altLang="en-US" smtClean="0"/>
          </a:p>
          <a:p>
            <a:pPr eaLnBrk="1" hangingPunct="1">
              <a:spcBef>
                <a:spcPct val="0"/>
              </a:spcBef>
            </a:pPr>
            <a:r>
              <a:rPr lang="en-US" altLang="en-US" smtClean="0"/>
              <a:t>Nisson, N., D. Hodel, and M. S. Hoddle. “Red palm weevil”. Center for Invasive Species Research – University of California, Riverside. </a:t>
            </a:r>
          </a:p>
          <a:p>
            <a:pPr eaLnBrk="1" hangingPunct="1">
              <a:spcBef>
                <a:spcPct val="0"/>
              </a:spcBef>
            </a:pPr>
            <a:r>
              <a:rPr lang="en-US" altLang="en-US" smtClean="0"/>
              <a:t>Accessed 2/9/2014-</a:t>
            </a:r>
          </a:p>
          <a:p>
            <a:pPr eaLnBrk="1" hangingPunct="1">
              <a:spcBef>
                <a:spcPct val="0"/>
              </a:spcBef>
            </a:pPr>
            <a:r>
              <a:rPr lang="en-US" altLang="en-US" smtClean="0"/>
              <a:t>http://cisr.ucr.edu/red_palm_weevil.html</a:t>
            </a:r>
          </a:p>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ABDB947-EA89-488F-B16F-84C47A7A4D06}" type="slidenum">
              <a:rPr lang="en-US" altLang="en-US" smtClean="0"/>
              <a:pPr fontAlgn="base">
                <a:spcBef>
                  <a:spcPct val="0"/>
                </a:spcBef>
                <a:spcAft>
                  <a:spcPct val="0"/>
                </a:spcAft>
                <a:defRPr/>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4F6228"/>
                </a:solidFill>
                <a:latin typeface="Century Gothic" pitchFamily="34" charset="0"/>
              </a:rPr>
              <a:t>Primary hosts of the red palm weevil include: </a:t>
            </a:r>
          </a:p>
          <a:p>
            <a:pPr eaLnBrk="1" hangingPunct="1">
              <a:spcBef>
                <a:spcPct val="0"/>
              </a:spcBef>
            </a:pPr>
            <a:endParaRPr lang="en-US" altLang="en-US" smtClean="0">
              <a:solidFill>
                <a:srgbClr val="4F6228"/>
              </a:solidFill>
              <a:latin typeface="Century Gothic" pitchFamily="34" charset="0"/>
            </a:endParaRPr>
          </a:p>
          <a:p>
            <a:pPr eaLnBrk="1" hangingPunct="1">
              <a:spcBef>
                <a:spcPct val="0"/>
              </a:spcBef>
            </a:pPr>
            <a:r>
              <a:rPr lang="en-US" altLang="en-US" smtClean="0">
                <a:solidFill>
                  <a:srgbClr val="4F6228"/>
                </a:solidFill>
                <a:latin typeface="Century Gothic" pitchFamily="34" charset="0"/>
              </a:rPr>
              <a:t>African oil palm (</a:t>
            </a:r>
            <a:r>
              <a:rPr lang="en-US" altLang="en-US" i="1" smtClean="0">
                <a:solidFill>
                  <a:srgbClr val="4F6228"/>
                </a:solidFill>
                <a:latin typeface="Century Gothic" pitchFamily="34" charset="0"/>
              </a:rPr>
              <a:t>Elaeis guineensis</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betelnut palm (</a:t>
            </a:r>
            <a:r>
              <a:rPr lang="en-US" altLang="en-US" i="1" smtClean="0">
                <a:solidFill>
                  <a:srgbClr val="4F6228"/>
                </a:solidFill>
                <a:latin typeface="Century Gothic" pitchFamily="34" charset="0"/>
              </a:rPr>
              <a:t>Areca catechu</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Canary Island date palm (</a:t>
            </a:r>
            <a:r>
              <a:rPr lang="en-US" altLang="en-US" i="1" smtClean="0">
                <a:solidFill>
                  <a:srgbClr val="4F6228"/>
                </a:solidFill>
                <a:latin typeface="Century Gothic" pitchFamily="34" charset="0"/>
              </a:rPr>
              <a:t>Phoenix canariensis</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Chinese fan palm (</a:t>
            </a:r>
            <a:r>
              <a:rPr lang="en-US" altLang="en-US" i="1" smtClean="0">
                <a:solidFill>
                  <a:srgbClr val="4F6228"/>
                </a:solidFill>
                <a:latin typeface="Century Gothic" pitchFamily="34" charset="0"/>
              </a:rPr>
              <a:t>Livistona chinensis</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Chinese </a:t>
            </a:r>
            <a:r>
              <a:rPr lang="pt-BR" altLang="en-US" smtClean="0">
                <a:solidFill>
                  <a:srgbClr val="4F6228"/>
                </a:solidFill>
                <a:latin typeface="Century Gothic" pitchFamily="34" charset="0"/>
              </a:rPr>
              <a:t>windmill palm (</a:t>
            </a:r>
            <a:r>
              <a:rPr lang="pt-BR" altLang="en-US" i="1" smtClean="0">
                <a:solidFill>
                  <a:srgbClr val="4F6228"/>
                </a:solidFill>
                <a:latin typeface="Century Gothic" pitchFamily="34" charset="0"/>
              </a:rPr>
              <a:t>Trachycarpus fortunei</a:t>
            </a:r>
            <a:r>
              <a:rPr lang="pt-BR"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coconut (</a:t>
            </a:r>
            <a:r>
              <a:rPr lang="en-US" altLang="en-US" i="1" smtClean="0">
                <a:solidFill>
                  <a:srgbClr val="4F6228"/>
                </a:solidFill>
                <a:latin typeface="Century Gothic" pitchFamily="34" charset="0"/>
              </a:rPr>
              <a:t>Cocos nucifera</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Cuban royal palm (</a:t>
            </a:r>
            <a:r>
              <a:rPr lang="en-US" altLang="en-US" i="1" smtClean="0">
                <a:solidFill>
                  <a:srgbClr val="4F6228"/>
                </a:solidFill>
                <a:latin typeface="Century Gothic" pitchFamily="34" charset="0"/>
              </a:rPr>
              <a:t>Roystonea regia</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date palm (</a:t>
            </a:r>
            <a:r>
              <a:rPr lang="en-US" altLang="en-US" i="1" smtClean="0">
                <a:solidFill>
                  <a:srgbClr val="4F6228"/>
                </a:solidFill>
                <a:latin typeface="Century Gothic" pitchFamily="34" charset="0"/>
              </a:rPr>
              <a:t>Phoenix dactylifera</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east Indian date palm (</a:t>
            </a:r>
            <a:r>
              <a:rPr lang="en-US" altLang="en-US" i="1" smtClean="0">
                <a:solidFill>
                  <a:srgbClr val="4F6228"/>
                </a:solidFill>
                <a:latin typeface="Century Gothic" pitchFamily="34" charset="0"/>
              </a:rPr>
              <a:t>Phoenix sylvestris</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fishtail palm (</a:t>
            </a:r>
            <a:r>
              <a:rPr lang="en-US" altLang="en-US" i="1" smtClean="0">
                <a:solidFill>
                  <a:srgbClr val="4F6228"/>
                </a:solidFill>
                <a:latin typeface="Century Gothic" pitchFamily="34" charset="0"/>
              </a:rPr>
              <a:t>Caryota cumingii</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gebang palm (</a:t>
            </a:r>
            <a:r>
              <a:rPr lang="en-US" altLang="en-US" i="1" smtClean="0">
                <a:solidFill>
                  <a:srgbClr val="4F6228"/>
                </a:solidFill>
                <a:latin typeface="Century Gothic" pitchFamily="34" charset="0"/>
              </a:rPr>
              <a:t>Corypha utan</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mountain fishtail palm (</a:t>
            </a:r>
            <a:r>
              <a:rPr lang="en-US" altLang="en-US" i="1" smtClean="0">
                <a:solidFill>
                  <a:srgbClr val="4F6228"/>
                </a:solidFill>
                <a:latin typeface="Century Gothic" pitchFamily="34" charset="0"/>
              </a:rPr>
              <a:t>Caryota maxima</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nibung palm (</a:t>
            </a:r>
            <a:r>
              <a:rPr lang="en-US" altLang="en-US" i="1" smtClean="0">
                <a:solidFill>
                  <a:srgbClr val="4F6228"/>
                </a:solidFill>
                <a:latin typeface="Century Gothic" pitchFamily="34" charset="0"/>
              </a:rPr>
              <a:t>Oneosperma tigillarium</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palasan (</a:t>
            </a:r>
            <a:r>
              <a:rPr lang="en-US" altLang="en-US" i="1" smtClean="0">
                <a:solidFill>
                  <a:srgbClr val="4F6228"/>
                </a:solidFill>
                <a:latin typeface="Century Gothic" pitchFamily="34" charset="0"/>
              </a:rPr>
              <a:t>Calamus merrillii</a:t>
            </a:r>
            <a:r>
              <a:rPr lang="en-US" altLang="en-US" smtClean="0">
                <a:solidFill>
                  <a:srgbClr val="4F6228"/>
                </a:solidFill>
                <a:latin typeface="Century Gothic" pitchFamily="34" charset="0"/>
              </a:rPr>
              <a:t>)</a:t>
            </a:r>
          </a:p>
          <a:p>
            <a:pPr eaLnBrk="1" hangingPunct="1">
              <a:spcBef>
                <a:spcPct val="0"/>
              </a:spcBef>
            </a:pPr>
            <a:r>
              <a:rPr lang="pt-BR" altLang="en-US" smtClean="0">
                <a:solidFill>
                  <a:srgbClr val="4F6228"/>
                </a:solidFill>
                <a:latin typeface="Century Gothic" pitchFamily="34" charset="0"/>
              </a:rPr>
              <a:t>pygmy date palm (</a:t>
            </a:r>
            <a:r>
              <a:rPr lang="pt-BR" altLang="en-US" i="1" smtClean="0">
                <a:solidFill>
                  <a:srgbClr val="4F6228"/>
                </a:solidFill>
                <a:latin typeface="Century Gothic" pitchFamily="34" charset="0"/>
              </a:rPr>
              <a:t>Sabal </a:t>
            </a:r>
            <a:r>
              <a:rPr lang="en-US" altLang="en-US" i="1" smtClean="0">
                <a:solidFill>
                  <a:srgbClr val="4F6228"/>
                </a:solidFill>
                <a:latin typeface="Century Gothic" pitchFamily="34" charset="0"/>
              </a:rPr>
              <a:t>blackburniana (=</a:t>
            </a:r>
            <a:r>
              <a:rPr lang="pt-BR" altLang="en-US" i="1" smtClean="0">
                <a:solidFill>
                  <a:srgbClr val="4F6228"/>
                </a:solidFill>
                <a:latin typeface="Century Gothic" pitchFamily="34" charset="0"/>
              </a:rPr>
              <a:t>umbraculifera)</a:t>
            </a:r>
            <a:r>
              <a:rPr lang="pt-BR" altLang="en-US" smtClean="0">
                <a:solidFill>
                  <a:srgbClr val="4F6228"/>
                </a:solidFill>
                <a:latin typeface="Century Gothic" pitchFamily="34" charset="0"/>
              </a:rPr>
              <a:t>)</a:t>
            </a:r>
          </a:p>
          <a:p>
            <a:pPr eaLnBrk="1" hangingPunct="1">
              <a:spcBef>
                <a:spcPct val="0"/>
              </a:spcBef>
            </a:pPr>
            <a:r>
              <a:rPr lang="pt-BR" altLang="en-US" smtClean="0">
                <a:solidFill>
                  <a:srgbClr val="4F6228"/>
                </a:solidFill>
                <a:latin typeface="Century Gothic" pitchFamily="34" charset="0"/>
              </a:rPr>
              <a:t>queen palm (</a:t>
            </a:r>
            <a:r>
              <a:rPr lang="pt-BR" altLang="en-US" i="1" smtClean="0">
                <a:solidFill>
                  <a:srgbClr val="4F6228"/>
                </a:solidFill>
                <a:latin typeface="Century Gothic" pitchFamily="34" charset="0"/>
              </a:rPr>
              <a:t>Arecastrum romanzoffianum</a:t>
            </a:r>
            <a:r>
              <a:rPr lang="pt-BR"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ribbon fan palm (</a:t>
            </a:r>
            <a:r>
              <a:rPr lang="en-US" altLang="en-US" i="1" smtClean="0">
                <a:solidFill>
                  <a:srgbClr val="4F6228"/>
                </a:solidFill>
                <a:latin typeface="Century Gothic" pitchFamily="34" charset="0"/>
              </a:rPr>
              <a:t>Livistona decipiens</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sago palm (</a:t>
            </a:r>
            <a:r>
              <a:rPr lang="en-US" altLang="en-US" i="1" smtClean="0">
                <a:solidFill>
                  <a:srgbClr val="4F6228"/>
                </a:solidFill>
                <a:latin typeface="Century Gothic" pitchFamily="34" charset="0"/>
              </a:rPr>
              <a:t>Metroxylon sagu</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sugar palm (</a:t>
            </a:r>
            <a:r>
              <a:rPr lang="en-US" altLang="en-US" i="1" smtClean="0">
                <a:solidFill>
                  <a:srgbClr val="4F6228"/>
                </a:solidFill>
                <a:latin typeface="Century Gothic" pitchFamily="34" charset="0"/>
              </a:rPr>
              <a:t>Arenga pinnata</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thorny palm (</a:t>
            </a:r>
            <a:r>
              <a:rPr lang="en-US" altLang="en-US" i="1" smtClean="0">
                <a:solidFill>
                  <a:srgbClr val="4F6228"/>
                </a:solidFill>
                <a:latin typeface="Century Gothic" pitchFamily="34" charset="0"/>
              </a:rPr>
              <a:t>Oneosperma horrida</a:t>
            </a:r>
            <a:r>
              <a:rPr lang="en-US" altLang="en-US" smtClean="0">
                <a:solidFill>
                  <a:srgbClr val="4F6228"/>
                </a:solidFill>
                <a:latin typeface="Century Gothic" pitchFamily="34" charset="0"/>
              </a:rPr>
              <a:t>)</a:t>
            </a:r>
          </a:p>
          <a:p>
            <a:pPr eaLnBrk="1" hangingPunct="1">
              <a:spcBef>
                <a:spcPct val="0"/>
              </a:spcBef>
            </a:pPr>
            <a:r>
              <a:rPr lang="en-US" altLang="en-US" smtClean="0">
                <a:solidFill>
                  <a:srgbClr val="4F6228"/>
                </a:solidFill>
                <a:latin typeface="Century Gothic" pitchFamily="34" charset="0"/>
              </a:rPr>
              <a:t>toddy palm (</a:t>
            </a:r>
            <a:r>
              <a:rPr lang="en-US" altLang="en-US" i="1" smtClean="0">
                <a:solidFill>
                  <a:srgbClr val="4F6228"/>
                </a:solidFill>
                <a:latin typeface="Century Gothic" pitchFamily="34" charset="0"/>
              </a:rPr>
              <a:t>Borassus flabellifer</a:t>
            </a:r>
            <a:r>
              <a:rPr lang="en-US" altLang="en-US" smtClean="0">
                <a:solidFill>
                  <a:srgbClr val="4F6228"/>
                </a:solidFill>
                <a:latin typeface="Century Gothic" pitchFamily="34" charset="0"/>
              </a:rPr>
              <a:t>)</a:t>
            </a:r>
          </a:p>
          <a:p>
            <a:pPr eaLnBrk="1" hangingPunct="1">
              <a:spcBef>
                <a:spcPct val="0"/>
              </a:spcBef>
            </a:pPr>
            <a:r>
              <a:rPr lang="pt-BR" altLang="en-US" smtClean="0">
                <a:solidFill>
                  <a:srgbClr val="4F6228"/>
                </a:solidFill>
                <a:latin typeface="Century Gothic" pitchFamily="34" charset="0"/>
              </a:rPr>
              <a:t>Washington palms (</a:t>
            </a:r>
            <a:r>
              <a:rPr lang="pt-BR" altLang="en-US" i="1" smtClean="0">
                <a:solidFill>
                  <a:srgbClr val="4F6228"/>
                </a:solidFill>
                <a:latin typeface="Century Gothic" pitchFamily="34" charset="0"/>
              </a:rPr>
              <a:t>Washingtonia</a:t>
            </a:r>
            <a:r>
              <a:rPr lang="pt-BR" altLang="en-US" smtClean="0">
                <a:solidFill>
                  <a:srgbClr val="4F6228"/>
                </a:solidFill>
                <a:latin typeface="Century Gothic" pitchFamily="34" charset="0"/>
              </a:rPr>
              <a:t> sp.)</a:t>
            </a:r>
            <a:endParaRPr lang="en-US" altLang="en-US" smtClean="0">
              <a:solidFill>
                <a:srgbClr val="4F6228"/>
              </a:solidFill>
              <a:latin typeface="Century Gothic" pitchFamily="34" charset="0"/>
            </a:endParaRPr>
          </a:p>
          <a:p>
            <a:pPr eaLnBrk="1" hangingPunct="1">
              <a:spcBef>
                <a:spcPct val="0"/>
              </a:spcBef>
            </a:pPr>
            <a:endParaRPr lang="en-US" altLang="en-US" smtClean="0"/>
          </a:p>
          <a:p>
            <a:pPr eaLnBrk="1" hangingPunct="1">
              <a:spcBef>
                <a:spcPct val="0"/>
              </a:spcBef>
            </a:pPr>
            <a:r>
              <a:rPr lang="pt-BR" altLang="en-US" smtClean="0">
                <a:solidFill>
                  <a:srgbClr val="4F6228"/>
                </a:solidFill>
                <a:latin typeface="Century Gothic" pitchFamily="34" charset="0"/>
              </a:rPr>
              <a:t>Sugarcane (</a:t>
            </a:r>
            <a:r>
              <a:rPr lang="pt-BR" altLang="en-US" i="1" smtClean="0">
                <a:solidFill>
                  <a:srgbClr val="4F6228"/>
                </a:solidFill>
                <a:latin typeface="Century Gothic" pitchFamily="34" charset="0"/>
              </a:rPr>
              <a:t>Saccharum officinarum</a:t>
            </a:r>
            <a:r>
              <a:rPr lang="pt-BR" altLang="en-US" smtClean="0">
                <a:solidFill>
                  <a:srgbClr val="4F6228"/>
                </a:solidFill>
                <a:latin typeface="Century Gothic" pitchFamily="34" charset="0"/>
              </a:rPr>
              <a:t>) is a secondary host.</a:t>
            </a:r>
          </a:p>
          <a:p>
            <a:pPr eaLnBrk="1" hangingPunct="1">
              <a:spcBef>
                <a:spcPct val="0"/>
              </a:spcBef>
            </a:pPr>
            <a:endParaRPr lang="en-US" altLang="en-US" i="1" smtClean="0">
              <a:solidFill>
                <a:srgbClr val="4F6228"/>
              </a:solidFill>
              <a:latin typeface="Century Gothic" pitchFamily="34" charset="0"/>
            </a:endParaRPr>
          </a:p>
          <a:p>
            <a:pPr eaLnBrk="1" hangingPunct="1">
              <a:spcBef>
                <a:spcPct val="0"/>
              </a:spcBef>
            </a:pPr>
            <a:r>
              <a:rPr lang="en-US" altLang="en-US" smtClean="0"/>
              <a:t>The image shows an infested Canary Island date palm.</a:t>
            </a:r>
          </a:p>
          <a:p>
            <a:pPr eaLnBrk="1" hangingPunct="1">
              <a:spcBef>
                <a:spcPct val="0"/>
              </a:spcBef>
            </a:pPr>
            <a:endParaRPr lang="en-US" altLang="en-US" smtClean="0"/>
          </a:p>
          <a:p>
            <a:pPr eaLnBrk="1" hangingPunct="1">
              <a:spcBef>
                <a:spcPct val="0"/>
              </a:spcBef>
            </a:pPr>
            <a:r>
              <a:rPr lang="en-US" altLang="en-US" smtClean="0">
                <a:solidFill>
                  <a:srgbClr val="4F6228"/>
                </a:solidFill>
                <a:latin typeface="Century Gothic" pitchFamily="34" charset="0"/>
              </a:rPr>
              <a:t>Of the above mentioned hosts, </a:t>
            </a:r>
            <a:r>
              <a:rPr lang="en-US" altLang="en-US" i="1" smtClean="0">
                <a:solidFill>
                  <a:srgbClr val="4F6228"/>
                </a:solidFill>
                <a:latin typeface="Century Gothic" pitchFamily="34" charset="0"/>
              </a:rPr>
              <a:t>Phoenix</a:t>
            </a:r>
            <a:r>
              <a:rPr lang="en-US" altLang="en-US" smtClean="0">
                <a:solidFill>
                  <a:srgbClr val="4F6228"/>
                </a:solidFill>
                <a:latin typeface="Century Gothic" pitchFamily="34" charset="0"/>
              </a:rPr>
              <a:t> and </a:t>
            </a:r>
            <a:r>
              <a:rPr lang="en-US" altLang="en-US" i="1" smtClean="0">
                <a:solidFill>
                  <a:srgbClr val="4F6228"/>
                </a:solidFill>
                <a:latin typeface="Century Gothic" pitchFamily="34" charset="0"/>
              </a:rPr>
              <a:t>Elaeis</a:t>
            </a:r>
            <a:r>
              <a:rPr lang="en-US" altLang="en-US" smtClean="0">
                <a:solidFill>
                  <a:srgbClr val="4F6228"/>
                </a:solidFill>
                <a:latin typeface="Century Gothic" pitchFamily="34" charset="0"/>
              </a:rPr>
              <a:t> are the most economically important species.</a:t>
            </a:r>
          </a:p>
          <a:p>
            <a:pPr eaLnBrk="1" hangingPunct="1">
              <a:spcBef>
                <a:spcPct val="0"/>
              </a:spcBef>
            </a:pPr>
            <a:endParaRPr lang="en-US" altLang="en-US" i="1" smtClean="0">
              <a:solidFill>
                <a:srgbClr val="4F6228"/>
              </a:solidFill>
              <a:latin typeface="Century Gothic" pitchFamily="34" charset="0"/>
            </a:endParaRPr>
          </a:p>
          <a:p>
            <a:pPr eaLnBrk="1" hangingPunct="1">
              <a:spcBef>
                <a:spcPct val="0"/>
              </a:spcBef>
            </a:pPr>
            <a:r>
              <a:rPr lang="en-US" altLang="en-US" smtClean="0"/>
              <a:t>Information sources:</a:t>
            </a:r>
          </a:p>
          <a:p>
            <a:pPr eaLnBrk="1" hangingPunct="1">
              <a:spcBef>
                <a:spcPct val="0"/>
              </a:spcBef>
            </a:pPr>
            <a:r>
              <a:rPr lang="en-US" altLang="en-US" smtClean="0"/>
              <a:t>Bertone, C., P. S. Michalak, and A. Roda. 2010. New pest response guidelines: Red palm weevil, </a:t>
            </a:r>
            <a:r>
              <a:rPr lang="en-US" altLang="en-US" i="1" smtClean="0"/>
              <a:t>Rhychophorus ferrugineus</a:t>
            </a:r>
            <a:r>
              <a:rPr lang="en-US" altLang="en-US" smtClean="0"/>
              <a:t>. USDA APHIS.</a:t>
            </a:r>
          </a:p>
          <a:p>
            <a:pPr eaLnBrk="1" hangingPunct="1">
              <a:spcBef>
                <a:spcPct val="0"/>
              </a:spcBef>
            </a:pPr>
            <a:r>
              <a:rPr lang="en-US" altLang="en-US" smtClean="0"/>
              <a:t>Accessed 2/9/2014-</a:t>
            </a:r>
          </a:p>
          <a:p>
            <a:pPr eaLnBrk="1" hangingPunct="1">
              <a:spcBef>
                <a:spcPct val="0"/>
              </a:spcBef>
            </a:pPr>
            <a:r>
              <a:rPr lang="en-US" altLang="en-US" smtClean="0"/>
              <a:t>http://www.aphis.usda.gov/import_export/plants/manuals/emergency/downloads/nprg-redpalmweevil.pdf</a:t>
            </a:r>
          </a:p>
          <a:p>
            <a:pPr eaLnBrk="1" hangingPunct="1">
              <a:spcBef>
                <a:spcPct val="0"/>
              </a:spcBef>
            </a:pPr>
            <a:endParaRPr lang="en-US" altLang="en-US" smtClean="0"/>
          </a:p>
          <a:p>
            <a:pPr eaLnBrk="1" hangingPunct="1">
              <a:spcBef>
                <a:spcPct val="0"/>
              </a:spcBef>
            </a:pPr>
            <a:r>
              <a:rPr lang="en-US" altLang="en-US" smtClean="0"/>
              <a:t>Personal communication, Andrew Derksen.</a:t>
            </a:r>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230F35E-C91C-442E-9236-71D78167163B}" type="slidenum">
              <a:rPr lang="en-US" altLang="en-US" smtClean="0"/>
              <a:pPr fontAlgn="base">
                <a:spcBef>
                  <a:spcPct val="0"/>
                </a:spcBef>
                <a:spcAft>
                  <a:spcPct val="0"/>
                </a:spcAft>
                <a:defRPr/>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Since most of the red palm weevil’s life cycle occurs in the palm’s internal tissues, early infestations of red palm weevil are difficult to detect. If it is possible to view the crown of the palm, look for larval mines and frass around the central growing point (apical meristem) or points of injury. The older leaves may also begin to droop. </a:t>
            </a:r>
          </a:p>
          <a:p>
            <a:pPr eaLnBrk="1" hangingPunct="1">
              <a:spcBef>
                <a:spcPct val="0"/>
              </a:spcBef>
            </a:pPr>
            <a:endParaRPr lang="en-US" altLang="en-US" smtClean="0"/>
          </a:p>
          <a:p>
            <a:pPr eaLnBrk="1" hangingPunct="1">
              <a:spcBef>
                <a:spcPct val="0"/>
              </a:spcBef>
            </a:pPr>
            <a:r>
              <a:rPr lang="en-US" altLang="en-US" smtClean="0"/>
              <a:t>Later stages of infestation are more noticeable. The newer leaves will not grow as large as older leaves and will start to yellow. The crown of dead or dying trees will become distorted and droop downward. Also, look for empty pupal cases and dead adults at the base of the tree. </a:t>
            </a:r>
          </a:p>
          <a:p>
            <a:pPr eaLnBrk="1" hangingPunct="1">
              <a:spcBef>
                <a:spcPct val="0"/>
              </a:spcBef>
            </a:pPr>
            <a:endParaRPr lang="en-US" altLang="en-US" smtClean="0"/>
          </a:p>
          <a:p>
            <a:pPr eaLnBrk="1" hangingPunct="1">
              <a:spcBef>
                <a:spcPct val="0"/>
              </a:spcBef>
            </a:pPr>
            <a:r>
              <a:rPr lang="en-US" altLang="en-US" smtClean="0"/>
              <a:t>Symptoms of red palm weevil:</a:t>
            </a:r>
          </a:p>
          <a:p>
            <a:pPr eaLnBrk="1" hangingPunct="1">
              <a:spcBef>
                <a:spcPct val="0"/>
              </a:spcBef>
              <a:buFontTx/>
              <a:buAutoNum type="arabicPeriod"/>
            </a:pPr>
            <a:r>
              <a:rPr lang="en-US" altLang="en-US" smtClean="0"/>
              <a:t>Presence of tunnels on the base or crown of tree. </a:t>
            </a:r>
          </a:p>
          <a:p>
            <a:pPr eaLnBrk="1" hangingPunct="1">
              <a:spcBef>
                <a:spcPct val="0"/>
              </a:spcBef>
              <a:buFontTx/>
              <a:buAutoNum type="arabicPeriod"/>
            </a:pPr>
            <a:r>
              <a:rPr lang="en-US" altLang="en-US" smtClean="0"/>
              <a:t>“Gnawing" sounds caused by larvae feeding inside. </a:t>
            </a:r>
          </a:p>
          <a:p>
            <a:pPr eaLnBrk="1" hangingPunct="1">
              <a:spcBef>
                <a:spcPct val="0"/>
              </a:spcBef>
              <a:buFontTx/>
              <a:buAutoNum type="arabicPeriod"/>
            </a:pPr>
            <a:r>
              <a:rPr lang="en-US" altLang="en-US" smtClean="0"/>
              <a:t>Frass or plant fluids oozing near external tunnel entrances. </a:t>
            </a:r>
          </a:p>
          <a:p>
            <a:pPr eaLnBrk="1" hangingPunct="1">
              <a:spcBef>
                <a:spcPct val="0"/>
              </a:spcBef>
              <a:buFontTx/>
              <a:buAutoNum type="arabicPeriod"/>
            </a:pPr>
            <a:r>
              <a:rPr lang="en-US" altLang="en-US" smtClean="0"/>
              <a:t>Highly distinctive "fermented" odor. </a:t>
            </a:r>
          </a:p>
          <a:p>
            <a:pPr eaLnBrk="1" hangingPunct="1">
              <a:spcBef>
                <a:spcPct val="0"/>
              </a:spcBef>
              <a:buFontTx/>
              <a:buAutoNum type="arabicPeriod"/>
            </a:pPr>
            <a:r>
              <a:rPr lang="en-US" altLang="en-US" smtClean="0"/>
              <a:t>Empty pupal cases and dead adult in and around heavily infested palms. </a:t>
            </a:r>
          </a:p>
          <a:p>
            <a:pPr eaLnBrk="1" hangingPunct="1">
              <a:spcBef>
                <a:spcPct val="0"/>
              </a:spcBef>
              <a:buFontTx/>
              <a:buAutoNum type="arabicPeriod"/>
            </a:pPr>
            <a:r>
              <a:rPr lang="en-US" altLang="en-US" smtClean="0"/>
              <a:t>Breaking of the trunk, or toppling of the palm crown.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Bertone, C., P. S. Michalak, and A. Roda. 2010. New pest response guidelines: Red palm weevil, </a:t>
            </a:r>
            <a:r>
              <a:rPr lang="en-US" altLang="en-US" i="1" smtClean="0"/>
              <a:t>Rhychophorus ferrugineus</a:t>
            </a:r>
            <a:r>
              <a:rPr lang="en-US" altLang="en-US" smtClean="0"/>
              <a:t>. USDA APHIS.</a:t>
            </a:r>
          </a:p>
          <a:p>
            <a:pPr eaLnBrk="1" hangingPunct="1">
              <a:spcBef>
                <a:spcPct val="0"/>
              </a:spcBef>
            </a:pPr>
            <a:r>
              <a:rPr lang="en-US" altLang="en-US" smtClean="0"/>
              <a:t>Accessed 2/9/2014-</a:t>
            </a:r>
          </a:p>
          <a:p>
            <a:pPr eaLnBrk="1" hangingPunct="1">
              <a:spcBef>
                <a:spcPct val="0"/>
              </a:spcBef>
            </a:pPr>
            <a:r>
              <a:rPr lang="en-US" altLang="en-US" smtClean="0"/>
              <a:t>http://www.aphis.usda.gov/import_export/plants/manuals/emergency/downloads/nprg-redpalmweevil.pdf</a:t>
            </a:r>
          </a:p>
          <a:p>
            <a:pPr eaLnBrk="1" hangingPunct="1">
              <a:spcBef>
                <a:spcPct val="0"/>
              </a:spcBef>
            </a:pPr>
            <a:endParaRPr lang="en-US" altLang="en-US" smtClean="0"/>
          </a:p>
          <a:p>
            <a:pPr eaLnBrk="1" hangingPunct="1">
              <a:spcBef>
                <a:spcPct val="0"/>
              </a:spcBef>
            </a:pPr>
            <a:r>
              <a:rPr lang="en-US" altLang="en-US" smtClean="0"/>
              <a:t>Nisson, N., D. Hodel, and M. S. Hoddle. “Red palm weevil”. Center for Invasive Species Research – University of California, Riverside. </a:t>
            </a:r>
          </a:p>
          <a:p>
            <a:pPr eaLnBrk="1" hangingPunct="1">
              <a:spcBef>
                <a:spcPct val="0"/>
              </a:spcBef>
            </a:pPr>
            <a:r>
              <a:rPr lang="en-US" altLang="en-US" smtClean="0"/>
              <a:t>Accessed 2/9/2014-</a:t>
            </a:r>
          </a:p>
          <a:p>
            <a:pPr eaLnBrk="1" hangingPunct="1">
              <a:spcBef>
                <a:spcPct val="0"/>
              </a:spcBef>
            </a:pPr>
            <a:r>
              <a:rPr lang="en-US" altLang="en-US" smtClean="0"/>
              <a:t>http://cisr.ucr.edu/red_palm_weevil.html</a:t>
            </a:r>
          </a:p>
          <a:p>
            <a:pPr eaLnBrk="1" hangingPunct="1">
              <a:spcBef>
                <a:spcPct val="0"/>
              </a:spcBef>
            </a:pPr>
            <a:endParaRPr lang="en-US" altLang="en-US" smtClean="0"/>
          </a:p>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AAC734-CDE5-46CB-A760-36FDFC719E70}" type="slidenum">
              <a:rPr lang="en-US" altLang="en-US" smtClean="0"/>
              <a:pPr fontAlgn="base">
                <a:spcBef>
                  <a:spcPct val="0"/>
                </a:spcBef>
                <a:spcAft>
                  <a:spcPct val="0"/>
                </a:spcAft>
                <a:defRPr/>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monitoring and management description provided here is for red palm weevils.</a:t>
            </a:r>
          </a:p>
          <a:p>
            <a:pPr eaLnBrk="1" hangingPunct="1">
              <a:spcBef>
                <a:spcPct val="0"/>
              </a:spcBef>
            </a:pPr>
            <a:endParaRPr lang="en-US" altLang="en-US" smtClean="0"/>
          </a:p>
          <a:p>
            <a:pPr eaLnBrk="1" hangingPunct="1">
              <a:spcBef>
                <a:spcPct val="0"/>
              </a:spcBef>
            </a:pPr>
            <a:r>
              <a:rPr lang="en-US" altLang="en-US" smtClean="0"/>
              <a:t>There are a few methods used to control or suppress populations of red palm weevil.  Insecticides in the form of dusts, liquid sprays, trunk injections, or soil applications are the most commonly used and can be very effective. To reduce population densities without the use of chemicals, mass trapping has been used. The trapping consists of a combination of aggregation pheromones, fermented food bait, and ethyl acetate in bucket traps. At this time, there are no effective methods of biological control for this species.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Nisson, N., D. Hodel, and M. S. Hoddle. “Red palm weevil”. Center for Invasive Species Research – University of California, Riverside. </a:t>
            </a:r>
          </a:p>
          <a:p>
            <a:pPr eaLnBrk="1" hangingPunct="1">
              <a:spcBef>
                <a:spcPct val="0"/>
              </a:spcBef>
            </a:pPr>
            <a:r>
              <a:rPr lang="en-US" altLang="en-US" smtClean="0"/>
              <a:t>Accessed 2/9/2014-</a:t>
            </a:r>
          </a:p>
          <a:p>
            <a:pPr eaLnBrk="1" hangingPunct="1">
              <a:spcBef>
                <a:spcPct val="0"/>
              </a:spcBef>
            </a:pPr>
            <a:r>
              <a:rPr lang="en-US" altLang="en-US" smtClean="0"/>
              <a:t>http://cisr.ucr.edu/red_palm_weevil.html</a:t>
            </a:r>
          </a:p>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EA726CF-5E78-4907-96C9-B1158937DA4A}" type="slidenum">
              <a:rPr lang="en-US" altLang="en-US" smtClean="0"/>
              <a:pPr fontAlgn="base">
                <a:spcBef>
                  <a:spcPct val="0"/>
                </a:spcBef>
                <a:spcAft>
                  <a:spcPct val="0"/>
                </a:spcAft>
                <a:defRPr/>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smtClean="0"/>
              <a:t>The South American palm weevil, </a:t>
            </a:r>
            <a:r>
              <a:rPr lang="en-US" altLang="en-US" i="1" smtClean="0"/>
              <a:t>Rhynchophorus palmarum</a:t>
            </a:r>
            <a:r>
              <a:rPr lang="en-US" altLang="en-US" smtClean="0"/>
              <a:t>, is also an invasive pest of palms and can be found in Mexico, Central America, and South America. </a:t>
            </a:r>
          </a:p>
          <a:p>
            <a:pPr defTabSz="930275" eaLnBrk="1" hangingPunct="1">
              <a:spcBef>
                <a:spcPct val="0"/>
              </a:spcBef>
            </a:pPr>
            <a:endParaRPr lang="en-US" altLang="en-US" i="1" smtClean="0"/>
          </a:p>
          <a:p>
            <a:pPr defTabSz="930275" eaLnBrk="1" hangingPunct="1">
              <a:spcBef>
                <a:spcPct val="0"/>
              </a:spcBef>
            </a:pPr>
            <a:r>
              <a:rPr lang="en-US" altLang="en-US" i="1" smtClean="0"/>
              <a:t>Rhynchophorus palmarum </a:t>
            </a:r>
            <a:r>
              <a:rPr lang="en-US" altLang="en-US" smtClean="0"/>
              <a:t>can vector a nematode, </a:t>
            </a:r>
            <a:r>
              <a:rPr lang="en-US" altLang="en-US" i="1" smtClean="0"/>
              <a:t>Bursaphelenchus cocophius</a:t>
            </a:r>
            <a:r>
              <a:rPr lang="en-US" altLang="en-US" smtClean="0"/>
              <a:t>, that causes red-ring disease in coconut. </a:t>
            </a:r>
          </a:p>
          <a:p>
            <a:pPr defTabSz="930275" eaLnBrk="1" hangingPunct="1">
              <a:spcBef>
                <a:spcPct val="0"/>
              </a:spcBef>
            </a:pPr>
            <a:endParaRPr lang="en-US" altLang="en-US" smtClean="0"/>
          </a:p>
          <a:p>
            <a:pPr defTabSz="930275" eaLnBrk="1" hangingPunct="1">
              <a:spcBef>
                <a:spcPct val="0"/>
              </a:spcBef>
            </a:pPr>
            <a:endParaRPr lang="en-US" altLang="en-US" smtClean="0"/>
          </a:p>
          <a:p>
            <a:pPr defTabSz="930275" eaLnBrk="1" hangingPunct="1">
              <a:spcBef>
                <a:spcPct val="0"/>
              </a:spcBef>
            </a:pPr>
            <a:r>
              <a:rPr lang="en-US" altLang="en-US" smtClean="0"/>
              <a:t>Information sources:</a:t>
            </a:r>
          </a:p>
          <a:p>
            <a:pPr defTabSz="930275" eaLnBrk="1" hangingPunct="1">
              <a:spcBef>
                <a:spcPct val="0"/>
              </a:spcBef>
            </a:pPr>
            <a:r>
              <a:rPr lang="en-US" altLang="en-US" smtClean="0"/>
              <a:t>Thomas, M. C. 2010. Pest alert: Giant palm weevils of the genus </a:t>
            </a:r>
            <a:r>
              <a:rPr lang="en-US" altLang="en-US" i="1" smtClean="0"/>
              <a:t>Rhynchophorus</a:t>
            </a:r>
            <a:r>
              <a:rPr lang="en-US" altLang="en-US" smtClean="0"/>
              <a:t> (Coleoptera: Curculionidae) and their threat to Florida palms. FDACS DPI. </a:t>
            </a:r>
          </a:p>
          <a:p>
            <a:pPr defTabSz="930275" eaLnBrk="1" hangingPunct="1">
              <a:spcBef>
                <a:spcPct val="0"/>
              </a:spcBef>
            </a:pPr>
            <a:r>
              <a:rPr lang="en-US" altLang="en-US" smtClean="0"/>
              <a:t>Accessed 2/9/2014-</a:t>
            </a:r>
          </a:p>
          <a:p>
            <a:pPr defTabSz="930275" eaLnBrk="1" hangingPunct="1">
              <a:spcBef>
                <a:spcPct val="0"/>
              </a:spcBef>
            </a:pPr>
            <a:r>
              <a:rPr lang="en-US" altLang="en-US" smtClean="0"/>
              <a:t>http://www.freshfromflorida.com/pi/pest-alerts/pdf/giantpalmweevils.pdf</a:t>
            </a:r>
          </a:p>
          <a:p>
            <a:pPr defTabSz="930275" eaLnBrk="1" hangingPunct="1">
              <a:spcBef>
                <a:spcPct val="0"/>
              </a:spcBef>
            </a:pPr>
            <a:endParaRPr lang="en-US" altLang="en-US" smtClean="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047525E-7FB3-4E53-B0CC-77AA0A5AD49E}" type="slidenum">
              <a:rPr lang="en-US" altLang="en-US" smtClean="0"/>
              <a:pPr fontAlgn="base">
                <a:spcBef>
                  <a:spcPct val="0"/>
                </a:spcBef>
                <a:spcAft>
                  <a:spcPct val="0"/>
                </a:spcAft>
                <a:defRPr/>
              </a:pPr>
              <a:t>15</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South American palm weevil is found in the tropical Americas, and the Caribbean.  It has also been detected in parts of the United States (California and Texas).</a:t>
            </a:r>
          </a:p>
          <a:p>
            <a:pPr eaLnBrk="1" hangingPunct="1">
              <a:spcBef>
                <a:spcPct val="0"/>
              </a:spcBef>
            </a:pPr>
            <a:endParaRPr lang="en-US" altLang="en-US" smtClean="0"/>
          </a:p>
          <a:p>
            <a:pPr eaLnBrk="1" hangingPunct="1">
              <a:spcBef>
                <a:spcPct val="0"/>
              </a:spcBef>
            </a:pPr>
            <a:r>
              <a:rPr lang="en-US" altLang="en-US" i="1" smtClean="0"/>
              <a:t>Rhynchophorus palmarum </a:t>
            </a:r>
            <a:r>
              <a:rPr lang="en-US" altLang="en-US" smtClean="0"/>
              <a:t>has been recorded from Argentina, Belize, Bolivia, Brazil, Colombia, Costa Rica, Cuba, Dominica, Ecuador, El Salvador, French Guiana, Grenada, Guadeloupe, Guatemala, Guyana, Honduras, Martinique, Mexico, Nicaragua, Panama, Paraguay, Peru, Puerto Rico, St. Vincent, Surinam, Trinidad and Tobago, Uruguay and Venezuela. </a:t>
            </a:r>
          </a:p>
          <a:p>
            <a:pPr eaLnBrk="1" hangingPunct="1">
              <a:spcBef>
                <a:spcPct val="0"/>
              </a:spcBef>
            </a:pPr>
            <a:endParaRPr lang="en-US" altLang="en-US" smtClean="0"/>
          </a:p>
          <a:p>
            <a:pPr eaLnBrk="1" hangingPunct="1">
              <a:spcBef>
                <a:spcPct val="0"/>
              </a:spcBef>
            </a:pPr>
            <a:r>
              <a:rPr lang="en-US" altLang="en-US" smtClean="0"/>
              <a:t>The South American palm weevil has been intercepted or detected, but is not established in California and Texas.  It is considered to be a threat to palms in Florida.</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National Agricultural Pest Information System (NAPIS). Purdue University. "Survey Status of South American Palm Weevil - </a:t>
            </a:r>
            <a:r>
              <a:rPr lang="en-US" altLang="en-US" i="1" smtClean="0"/>
              <a:t>Rhynchophorus palmarum</a:t>
            </a:r>
            <a:r>
              <a:rPr lang="en-US" altLang="en-US" smtClean="0"/>
              <a:t> (All years)." Published: 12/17/2013. http://pest.ceris.purdue.edu/map.php?code=INASHTA&amp;year=alltime. Accessed: 12/19/2013.</a:t>
            </a:r>
          </a:p>
          <a:p>
            <a:pPr eaLnBrk="1" hangingPunct="1">
              <a:spcBef>
                <a:spcPct val="0"/>
              </a:spcBef>
            </a:pPr>
            <a:endParaRPr lang="en-US" altLang="en-US" smtClean="0"/>
          </a:p>
          <a:p>
            <a:pPr eaLnBrk="1" hangingPunct="1">
              <a:spcBef>
                <a:spcPct val="0"/>
              </a:spcBef>
            </a:pPr>
            <a:r>
              <a:rPr lang="en-US" altLang="en-US" smtClean="0"/>
              <a:t>Thomas, M. C. 2010. Pest alert: Giant palm weevils of the genus </a:t>
            </a:r>
            <a:r>
              <a:rPr lang="en-US" altLang="en-US" i="1" smtClean="0"/>
              <a:t>Rhynchophorus </a:t>
            </a:r>
            <a:r>
              <a:rPr lang="en-US" altLang="en-US" smtClean="0"/>
              <a:t>(Coleoptera: Curculionidae) and their threat to Florida palms. FDACS DPI. </a:t>
            </a:r>
          </a:p>
          <a:p>
            <a:pPr eaLnBrk="1" hangingPunct="1">
              <a:spcBef>
                <a:spcPct val="0"/>
              </a:spcBef>
            </a:pPr>
            <a:r>
              <a:rPr lang="en-US" altLang="en-US" smtClean="0"/>
              <a:t>Accessed 2/9/2014-</a:t>
            </a:r>
          </a:p>
          <a:p>
            <a:pPr eaLnBrk="1" hangingPunct="1">
              <a:spcBef>
                <a:spcPct val="0"/>
              </a:spcBef>
            </a:pPr>
            <a:r>
              <a:rPr lang="en-US" altLang="en-US" smtClean="0"/>
              <a:t>http://www.freshfromflorida.com/pi/pest-alerts/pdf/giantpalmweevils.pdf</a:t>
            </a:r>
          </a:p>
          <a:p>
            <a:pPr eaLnBrk="1" hangingPunct="1">
              <a:spcBef>
                <a:spcPct val="0"/>
              </a:spcBef>
            </a:pPr>
            <a:endParaRPr lang="en-US" altLang="en-US" smtClean="0"/>
          </a:p>
          <a:p>
            <a:pPr eaLnBrk="1" hangingPunct="1">
              <a:spcBef>
                <a:spcPct val="0"/>
              </a:spcBef>
            </a:pPr>
            <a:r>
              <a:rPr lang="en-US" altLang="en-US" smtClean="0"/>
              <a:t>Thomas, M. C and L. Whilby. 2011. “Giant palm weevils: Headed our way?”. FDACS DPI - Florida State Collection of Arthropods. </a:t>
            </a:r>
          </a:p>
          <a:p>
            <a:pPr eaLnBrk="1" hangingPunct="1">
              <a:spcBef>
                <a:spcPct val="0"/>
              </a:spcBef>
            </a:pPr>
            <a:r>
              <a:rPr lang="en-US" altLang="en-US" smtClean="0"/>
              <a:t>Accessed 2/9/2014-</a:t>
            </a:r>
          </a:p>
          <a:p>
            <a:pPr eaLnBrk="1" hangingPunct="1">
              <a:spcBef>
                <a:spcPct val="0"/>
              </a:spcBef>
            </a:pPr>
            <a:r>
              <a:rPr lang="en-US" altLang="en-US" smtClean="0"/>
              <a:t>http://entnemdept.ufl.edu/hodges/Florida2011/Thomas.pdf</a:t>
            </a:r>
          </a:p>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B2CCCBE-FEFB-47EB-A575-D9F9CC49439C}" type="slidenum">
              <a:rPr lang="en-US" altLang="en-US" smtClean="0"/>
              <a:pPr fontAlgn="base">
                <a:spcBef>
                  <a:spcPct val="0"/>
                </a:spcBef>
                <a:spcAft>
                  <a:spcPct val="0"/>
                </a:spcAft>
                <a:defRPr/>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life cycle of South American palm weevils is similar to other palm weevils but there are differences.</a:t>
            </a:r>
          </a:p>
          <a:p>
            <a:pPr eaLnBrk="1" hangingPunct="1">
              <a:spcBef>
                <a:spcPct val="0"/>
              </a:spcBef>
            </a:pPr>
            <a:endParaRPr lang="en-US" altLang="en-US" smtClean="0"/>
          </a:p>
          <a:p>
            <a:pPr eaLnBrk="1" hangingPunct="1">
              <a:spcBef>
                <a:spcPct val="0"/>
              </a:spcBef>
            </a:pPr>
            <a:r>
              <a:rPr lang="en-US" altLang="en-US" smtClean="0"/>
              <a:t>Eggs:  The adult female penetrates plant tissue using her long, slender snout (rostrum) and deposits a single egg before cementing the hole closed. Females have been documented to lay up to 718 eggs in a lifetime.  The pearly white eggs are about 2.4 mm long and 0.9 mm wide and hatch in about 3 – 5 days. </a:t>
            </a:r>
          </a:p>
          <a:p>
            <a:pPr eaLnBrk="1" hangingPunct="1">
              <a:spcBef>
                <a:spcPct val="0"/>
              </a:spcBef>
            </a:pPr>
            <a:endParaRPr lang="en-US" altLang="en-US" smtClean="0"/>
          </a:p>
          <a:p>
            <a:pPr eaLnBrk="1" hangingPunct="1">
              <a:spcBef>
                <a:spcPct val="0"/>
              </a:spcBef>
            </a:pPr>
            <a:r>
              <a:rPr lang="en-US" altLang="en-US" smtClean="0"/>
              <a:t>Larvae:  Larvae go through 6 – 10 larval molts, with 9 molts being most common.  Larvae are creamy white, legless and caterpillar-like and can grow up to 5 in long and 1 in wide.  A deep orange-brown head houses stout mandibles.  Larvae are voracious feeders, feeding on live vegetative and rotting tissue and preferring the softer tissue of the host plant. The larvae will continue to feed and tunnel through the plant for about two months.  Once mature, the cuticle darkens to a reddish-brown with a dark brown head. Before reaching the pupa stage, the larvae will create a cocoon out of tough, fibrous palm fibers.  </a:t>
            </a:r>
          </a:p>
          <a:p>
            <a:pPr eaLnBrk="1" hangingPunct="1">
              <a:spcBef>
                <a:spcPct val="0"/>
              </a:spcBef>
            </a:pPr>
            <a:endParaRPr lang="en-US" altLang="en-US" smtClean="0"/>
          </a:p>
          <a:p>
            <a:pPr eaLnBrk="1" hangingPunct="1">
              <a:spcBef>
                <a:spcPct val="0"/>
              </a:spcBef>
            </a:pPr>
            <a:r>
              <a:rPr lang="en-US" altLang="en-US" smtClean="0"/>
              <a:t>Pupae:  Pupae spend 4 -17 days in a prepupal stage and 8-23 days in a true pupal stage. </a:t>
            </a:r>
          </a:p>
          <a:p>
            <a:pPr eaLnBrk="1" hangingPunct="1">
              <a:spcBef>
                <a:spcPct val="0"/>
              </a:spcBef>
            </a:pPr>
            <a:endParaRPr lang="en-US" altLang="en-US" smtClean="0"/>
          </a:p>
          <a:p>
            <a:pPr eaLnBrk="1" hangingPunct="1">
              <a:spcBef>
                <a:spcPct val="0"/>
              </a:spcBef>
            </a:pPr>
            <a:r>
              <a:rPr lang="en-US" altLang="en-US" smtClean="0"/>
              <a:t>Adults:  Once the adult molts, it remains in the cocoon for 4 -11 days. Then the adult emerges and, within 12 – 24 hours, begins feeding and mating indiscriminately.  Oviposition occurs 2 – 9 days after first mating.  Adults are strong fliers which are predominately active during the morning and late afternoon.  Adults fly an average of 20 feet per second and can travel distances up to 1600 m (1 mile) in 24 hours.  The average adult is a deep black color and 33 x 15 mm (1.3 x 0.6 in) in size. The lifespan of an adult averages 40 – 45 days.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EPPO.  2005.  Data sheets on quarantine pests: </a:t>
            </a:r>
            <a:r>
              <a:rPr lang="en-US" altLang="en-US" i="1" smtClean="0"/>
              <a:t>Rhynchophorus palmarum.  </a:t>
            </a:r>
            <a:r>
              <a:rPr lang="en-US" altLang="en-US" smtClean="0"/>
              <a:t>OEPP/EPPO Bulletin.  </a:t>
            </a:r>
            <a:r>
              <a:rPr lang="en-US" altLang="en-US" b="1" smtClean="0"/>
              <a:t>35</a:t>
            </a:r>
            <a:r>
              <a:rPr lang="en-US" altLang="en-US" smtClean="0"/>
              <a:t>: 468 – 471.  </a:t>
            </a:r>
          </a:p>
          <a:p>
            <a:pPr eaLnBrk="1" hangingPunct="1">
              <a:spcBef>
                <a:spcPct val="0"/>
              </a:spcBef>
            </a:pPr>
            <a:r>
              <a:rPr lang="en-US" altLang="en-US" smtClean="0"/>
              <a:t>Accessed 2-7-14 –</a:t>
            </a:r>
          </a:p>
          <a:p>
            <a:pPr eaLnBrk="1" hangingPunct="1">
              <a:spcBef>
                <a:spcPct val="0"/>
              </a:spcBef>
            </a:pPr>
            <a:r>
              <a:rPr lang="en-US" altLang="en-US" smtClean="0"/>
              <a:t>http://www.eppo.int/QUARANTINE/insects/Rhynchophorus_palmarum/DS_Rhynchophorus_palmarum.pdf</a:t>
            </a:r>
          </a:p>
          <a:p>
            <a:pPr eaLnBrk="1" hangingPunct="1">
              <a:spcBef>
                <a:spcPct val="0"/>
              </a:spcBef>
            </a:pPr>
            <a:endParaRPr lang="en-US" altLang="en-US" smtClean="0"/>
          </a:p>
          <a:p>
            <a:pPr eaLnBrk="1" hangingPunct="1">
              <a:spcBef>
                <a:spcPct val="0"/>
              </a:spcBef>
            </a:pPr>
            <a:r>
              <a:rPr lang="en-US" altLang="en-US" smtClean="0"/>
              <a:t>Hagley, E. A. C.  1965.  “On the Life History and Habits of the Palm Weevil, </a:t>
            </a:r>
            <a:r>
              <a:rPr lang="en-US" altLang="en-US" i="1" smtClean="0"/>
              <a:t>Rhynchophorus palmarium</a:t>
            </a:r>
            <a:r>
              <a:rPr lang="en-US" altLang="en-US" smtClean="0"/>
              <a:t>.”  Annals of the Entomological Society of America.  58: 22-28.</a:t>
            </a:r>
          </a:p>
          <a:p>
            <a:pPr eaLnBrk="1" hangingPunct="1">
              <a:spcBef>
                <a:spcPct val="0"/>
              </a:spcBef>
            </a:pPr>
            <a:endParaRPr lang="en-US" altLang="en-US" smtClean="0"/>
          </a:p>
          <a:p>
            <a:pPr eaLnBrk="1" hangingPunct="1">
              <a:spcBef>
                <a:spcPct val="0"/>
              </a:spcBef>
            </a:pPr>
            <a:r>
              <a:rPr lang="en-US" altLang="en-US" smtClean="0"/>
              <a:t>Molet, T. A. L. Roda, L. D. Jackson, and B. Salas. 2011. CPHST Pest Datasheet for </a:t>
            </a:r>
            <a:r>
              <a:rPr lang="en-US" altLang="en-US" i="1" smtClean="0"/>
              <a:t>Rhynchophorus palmarum</a:t>
            </a:r>
            <a:r>
              <a:rPr lang="en-US" altLang="en-US" smtClean="0"/>
              <a:t>. USDA-APHIS-PPQ-CPHST.  </a:t>
            </a:r>
          </a:p>
          <a:p>
            <a:pPr eaLnBrk="1" hangingPunct="1">
              <a:spcBef>
                <a:spcPct val="0"/>
              </a:spcBef>
            </a:pPr>
            <a:r>
              <a:rPr lang="en-US" altLang="en-US" smtClean="0"/>
              <a:t>Accessed 2-7-14 –</a:t>
            </a:r>
          </a:p>
          <a:p>
            <a:pPr eaLnBrk="1" hangingPunct="1">
              <a:spcBef>
                <a:spcPct val="0"/>
              </a:spcBef>
            </a:pPr>
            <a:r>
              <a:rPr lang="en-US" altLang="en-US" smtClean="0"/>
              <a:t>http://www.aphis.usda.gov/plant_health/plant_pest_info/palmweevil/downloads/Rhynchophoruspalmarum_v5.pdf</a:t>
            </a:r>
          </a:p>
          <a:p>
            <a:pPr eaLnBrk="1" hangingPunct="1">
              <a:spcBef>
                <a:spcPct val="0"/>
              </a:spcBef>
            </a:pPr>
            <a:endParaRPr lang="en-US" altLang="en-US" smtClean="0"/>
          </a:p>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934C19-A305-4B44-99F3-4C7D89112B5D}" type="slidenum">
              <a:rPr lang="en-US" altLang="en-US" smtClean="0"/>
              <a:pPr fontAlgn="base">
                <a:spcBef>
                  <a:spcPct val="0"/>
                </a:spcBef>
                <a:spcAft>
                  <a:spcPct val="0"/>
                </a:spcAft>
                <a:defRPr/>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Primary host plants of South American palm weevil are:  Coconut palm (</a:t>
            </a:r>
            <a:r>
              <a:rPr lang="en-US" altLang="en-US" i="1" smtClean="0"/>
              <a:t>Cocos nucifera</a:t>
            </a:r>
            <a:r>
              <a:rPr lang="en-US" altLang="en-US" smtClean="0"/>
              <a:t>), African oil palm (</a:t>
            </a:r>
            <a:r>
              <a:rPr lang="en-US" altLang="en-US" i="1" smtClean="0"/>
              <a:t>Elaeis guineensis</a:t>
            </a:r>
            <a:r>
              <a:rPr lang="en-US" altLang="en-US" smtClean="0"/>
              <a:t>), Juçara palm (</a:t>
            </a:r>
            <a:r>
              <a:rPr lang="en-US" altLang="en-US" i="1" smtClean="0"/>
              <a:t>Euterpe edulis</a:t>
            </a:r>
            <a:r>
              <a:rPr lang="en-US" altLang="en-US" smtClean="0"/>
              <a:t>), Sago palm (</a:t>
            </a:r>
            <a:r>
              <a:rPr lang="en-US" altLang="en-US" i="1" smtClean="0"/>
              <a:t>Metroxylon sagu</a:t>
            </a:r>
            <a:r>
              <a:rPr lang="en-US" altLang="en-US" smtClean="0"/>
              <a:t>), Canary Island date palm (</a:t>
            </a:r>
            <a:r>
              <a:rPr lang="en-US" altLang="en-US" i="1" smtClean="0"/>
              <a:t>Phoenix canariensis</a:t>
            </a:r>
            <a:r>
              <a:rPr lang="en-US" altLang="en-US" smtClean="0"/>
              <a:t>), Date palm (</a:t>
            </a:r>
            <a:r>
              <a:rPr lang="en-US" altLang="en-US" i="1" smtClean="0"/>
              <a:t>Phoenix dactylifera</a:t>
            </a:r>
            <a:r>
              <a:rPr lang="en-US" altLang="en-US" smtClean="0"/>
              <a:t>), and sugarcane (</a:t>
            </a:r>
            <a:r>
              <a:rPr lang="en-US" altLang="en-US" i="1" smtClean="0"/>
              <a:t>Saccharum officinarum</a:t>
            </a:r>
            <a:r>
              <a:rPr lang="en-US" altLang="en-US" smtClean="0"/>
              <a:t>).</a:t>
            </a:r>
          </a:p>
          <a:p>
            <a:pPr eaLnBrk="1" hangingPunct="1">
              <a:spcBef>
                <a:spcPct val="0"/>
              </a:spcBef>
            </a:pPr>
            <a:endParaRPr lang="en-US" altLang="en-US" smtClean="0"/>
          </a:p>
          <a:p>
            <a:pPr eaLnBrk="1" hangingPunct="1">
              <a:spcBef>
                <a:spcPct val="0"/>
              </a:spcBef>
            </a:pPr>
            <a:r>
              <a:rPr lang="en-US" altLang="en-US" smtClean="0"/>
              <a:t>Secondary hosts include: </a:t>
            </a:r>
            <a:r>
              <a:rPr lang="en-US" altLang="en-US" i="1" smtClean="0"/>
              <a:t>Ananas comosus </a:t>
            </a:r>
            <a:r>
              <a:rPr lang="en-US" altLang="en-US" smtClean="0"/>
              <a:t>(pineapple), </a:t>
            </a:r>
            <a:r>
              <a:rPr lang="en-US" altLang="en-US" i="1" smtClean="0"/>
              <a:t>Annona reticulata </a:t>
            </a:r>
            <a:r>
              <a:rPr lang="en-US" altLang="en-US" smtClean="0"/>
              <a:t>(custard apple), </a:t>
            </a:r>
            <a:r>
              <a:rPr lang="en-US" altLang="en-US" i="1" smtClean="0"/>
              <a:t>Artocarpus altilis </a:t>
            </a:r>
            <a:r>
              <a:rPr lang="en-US" altLang="en-US" smtClean="0"/>
              <a:t>(Fosberg breadfruit), </a:t>
            </a:r>
            <a:r>
              <a:rPr lang="en-US" altLang="en-US" i="1" smtClean="0"/>
              <a:t>Carica papaya </a:t>
            </a:r>
            <a:r>
              <a:rPr lang="en-US" altLang="en-US" smtClean="0"/>
              <a:t>(papaya), </a:t>
            </a:r>
            <a:r>
              <a:rPr lang="en-US" altLang="en-US" i="1" smtClean="0"/>
              <a:t>Citrus </a:t>
            </a:r>
            <a:r>
              <a:rPr lang="en-US" altLang="en-US" smtClean="0"/>
              <a:t>spp. (citrus), </a:t>
            </a:r>
            <a:r>
              <a:rPr lang="en-US" altLang="en-US" i="1" smtClean="0"/>
              <a:t>Mangifera indica </a:t>
            </a:r>
            <a:r>
              <a:rPr lang="en-US" altLang="en-US" smtClean="0"/>
              <a:t>(mango), </a:t>
            </a:r>
            <a:r>
              <a:rPr lang="en-US" altLang="en-US" i="1" smtClean="0"/>
              <a:t>Musa </a:t>
            </a:r>
            <a:r>
              <a:rPr lang="en-US" altLang="en-US" smtClean="0"/>
              <a:t>spp. (banana), </a:t>
            </a:r>
            <a:r>
              <a:rPr lang="en-US" altLang="en-US" i="1" smtClean="0"/>
              <a:t>Persea americana </a:t>
            </a:r>
            <a:r>
              <a:rPr lang="en-US" altLang="en-US" smtClean="0"/>
              <a:t>(avocado), </a:t>
            </a:r>
            <a:r>
              <a:rPr lang="en-US" altLang="en-US" i="1" smtClean="0"/>
              <a:t>Psidium guajava </a:t>
            </a:r>
            <a:r>
              <a:rPr lang="en-US" altLang="en-US" smtClean="0"/>
              <a:t>(guava), </a:t>
            </a:r>
            <a:r>
              <a:rPr lang="en-US" altLang="en-US" i="1" smtClean="0"/>
              <a:t>Theobroma cacao </a:t>
            </a:r>
            <a:r>
              <a:rPr lang="en-US" altLang="en-US" smtClean="0"/>
              <a:t>(cocoa).  </a:t>
            </a:r>
            <a:r>
              <a:rPr lang="en-US" altLang="en-US" i="1" smtClean="0">
                <a:solidFill>
                  <a:srgbClr val="000000"/>
                </a:solidFill>
                <a:ea typeface="Calibri" pitchFamily="34" charset="0"/>
                <a:cs typeface="Calibri" pitchFamily="34" charset="0"/>
              </a:rPr>
              <a:t>Rhynchophorus palmarum </a:t>
            </a:r>
            <a:r>
              <a:rPr lang="en-US" altLang="en-US" smtClean="0">
                <a:solidFill>
                  <a:srgbClr val="000000"/>
                </a:solidFill>
                <a:ea typeface="Calibri" pitchFamily="34" charset="0"/>
                <a:cs typeface="Calibri" pitchFamily="34" charset="0"/>
              </a:rPr>
              <a:t>is not known to be an economically important pest of secondary hosts.</a:t>
            </a:r>
            <a:endParaRPr lang="en-US" altLang="en-US" smtClean="0"/>
          </a:p>
          <a:p>
            <a:pPr eaLnBrk="1" hangingPunct="1">
              <a:spcBef>
                <a:spcPct val="0"/>
              </a:spcBef>
            </a:pPr>
            <a:endParaRPr lang="en-US" altLang="en-US" smtClean="0"/>
          </a:p>
          <a:p>
            <a:pPr eaLnBrk="1" hangingPunct="1">
              <a:spcBef>
                <a:spcPct val="0"/>
              </a:spcBef>
            </a:pPr>
            <a:r>
              <a:rPr lang="en-US" altLang="en-US" smtClean="0"/>
              <a:t>Adults can also feed on numerous plant species including: </a:t>
            </a:r>
          </a:p>
          <a:p>
            <a:pPr eaLnBrk="1" hangingPunct="1">
              <a:spcBef>
                <a:spcPct val="0"/>
              </a:spcBef>
            </a:pPr>
            <a:r>
              <a:rPr lang="en-US" altLang="en-US" i="1" smtClean="0"/>
              <a:t>Acrocomia aculeata </a:t>
            </a:r>
            <a:r>
              <a:rPr lang="en-US" altLang="en-US" smtClean="0"/>
              <a:t>(gru gru palm), </a:t>
            </a:r>
            <a:r>
              <a:rPr lang="en-US" altLang="en-US" i="1" smtClean="0"/>
              <a:t>Ananas sativa </a:t>
            </a:r>
            <a:r>
              <a:rPr lang="en-US" altLang="en-US" smtClean="0"/>
              <a:t>(pineapple), </a:t>
            </a:r>
            <a:r>
              <a:rPr lang="en-US" altLang="en-US" i="1" smtClean="0"/>
              <a:t>Anona reticulata </a:t>
            </a:r>
            <a:r>
              <a:rPr lang="en-US" altLang="en-US" smtClean="0"/>
              <a:t>(sugar apple), </a:t>
            </a:r>
            <a:r>
              <a:rPr lang="en-US" altLang="en-US" i="1" smtClean="0"/>
              <a:t>Anona muricata </a:t>
            </a:r>
            <a:r>
              <a:rPr lang="en-US" altLang="en-US" smtClean="0"/>
              <a:t>(soursop), </a:t>
            </a:r>
            <a:r>
              <a:rPr lang="en-US" altLang="en-US" i="1" smtClean="0"/>
              <a:t>Bactris major </a:t>
            </a:r>
            <a:r>
              <a:rPr lang="en-US" altLang="en-US" smtClean="0"/>
              <a:t>(black Roseau palm), </a:t>
            </a:r>
            <a:r>
              <a:rPr lang="en-US" altLang="en-US" i="1" smtClean="0"/>
              <a:t>Bambusa </a:t>
            </a:r>
            <a:r>
              <a:rPr lang="en-US" altLang="en-US" smtClean="0"/>
              <a:t>sp. (bamboo), </a:t>
            </a:r>
            <a:r>
              <a:rPr lang="en-US" altLang="en-US" i="1" smtClean="0"/>
              <a:t>Beta vulgaris </a:t>
            </a:r>
            <a:r>
              <a:rPr lang="en-US" altLang="en-US" smtClean="0"/>
              <a:t>(beet), </a:t>
            </a:r>
            <a:r>
              <a:rPr lang="en-US" altLang="en-US" i="1" smtClean="0"/>
              <a:t>Brassica rapa </a:t>
            </a:r>
            <a:r>
              <a:rPr lang="en-US" altLang="en-US" smtClean="0"/>
              <a:t>(turnip), </a:t>
            </a:r>
            <a:r>
              <a:rPr lang="en-US" altLang="en-US" i="1" smtClean="0"/>
              <a:t>Carica papaya </a:t>
            </a:r>
            <a:r>
              <a:rPr lang="en-US" altLang="en-US" smtClean="0"/>
              <a:t>(paw paw), </a:t>
            </a:r>
            <a:r>
              <a:rPr lang="en-US" altLang="en-US" i="1" smtClean="0"/>
              <a:t>Chrysalidocarpus lutescens </a:t>
            </a:r>
            <a:r>
              <a:rPr lang="en-US" altLang="en-US" smtClean="0"/>
              <a:t>(bamboo palm), </a:t>
            </a:r>
            <a:r>
              <a:rPr lang="en-US" altLang="en-US" i="1" smtClean="0"/>
              <a:t>Citrullus vulgaris </a:t>
            </a:r>
            <a:r>
              <a:rPr lang="en-US" altLang="en-US" smtClean="0"/>
              <a:t>(watermelon), </a:t>
            </a:r>
            <a:r>
              <a:rPr lang="en-US" altLang="en-US" i="1" smtClean="0"/>
              <a:t>Citrus aurantium </a:t>
            </a:r>
            <a:r>
              <a:rPr lang="en-US" altLang="en-US" smtClean="0"/>
              <a:t>(orange), </a:t>
            </a:r>
            <a:r>
              <a:rPr lang="en-US" altLang="en-US" i="1" smtClean="0"/>
              <a:t>Colocasia </a:t>
            </a:r>
            <a:r>
              <a:rPr lang="en-US" altLang="en-US" smtClean="0"/>
              <a:t>sp. (dasheen), </a:t>
            </a:r>
            <a:r>
              <a:rPr lang="en-US" altLang="en-US" i="1" smtClean="0"/>
              <a:t>Cucumis sativus </a:t>
            </a:r>
            <a:r>
              <a:rPr lang="en-US" altLang="en-US" smtClean="0"/>
              <a:t>(cucumber) , </a:t>
            </a:r>
            <a:r>
              <a:rPr lang="en-US" altLang="en-US" i="1" smtClean="0"/>
              <a:t>Cucurbita pepo </a:t>
            </a:r>
            <a:r>
              <a:rPr lang="en-US" altLang="en-US" smtClean="0"/>
              <a:t>(pumpkin), </a:t>
            </a:r>
            <a:r>
              <a:rPr lang="en-US" altLang="en-US" i="1" smtClean="0"/>
              <a:t>Daucus carota </a:t>
            </a:r>
            <a:r>
              <a:rPr lang="en-US" altLang="en-US" smtClean="0"/>
              <a:t>(carrot), </a:t>
            </a:r>
            <a:r>
              <a:rPr lang="en-US" altLang="en-US" i="1" smtClean="0"/>
              <a:t>Desmoncus major </a:t>
            </a:r>
            <a:r>
              <a:rPr lang="en-US" altLang="en-US" smtClean="0"/>
              <a:t>(picmoc palm), </a:t>
            </a:r>
            <a:r>
              <a:rPr lang="en-US" altLang="en-US" i="1" smtClean="0"/>
              <a:t>Dioscorca </a:t>
            </a:r>
            <a:r>
              <a:rPr lang="en-US" altLang="en-US" smtClean="0"/>
              <a:t>sp. (yam), </a:t>
            </a:r>
            <a:r>
              <a:rPr lang="en-US" altLang="en-US" i="1" smtClean="0"/>
              <a:t>Euterpe broadwayana </a:t>
            </a:r>
            <a:r>
              <a:rPr lang="en-US" altLang="en-US" smtClean="0"/>
              <a:t>(manac palm), </a:t>
            </a:r>
            <a:r>
              <a:rPr lang="en-US" altLang="en-US" i="1" smtClean="0"/>
              <a:t>Mangifera indica </a:t>
            </a:r>
            <a:r>
              <a:rPr lang="en-US" altLang="en-US" smtClean="0"/>
              <a:t>(mango), </a:t>
            </a:r>
            <a:r>
              <a:rPr lang="en-US" altLang="en-US" i="1" smtClean="0"/>
              <a:t>Manicaria</a:t>
            </a:r>
            <a:r>
              <a:rPr lang="en-US" altLang="en-US" smtClean="0"/>
              <a:t> </a:t>
            </a:r>
            <a:r>
              <a:rPr lang="en-US" altLang="en-US" i="1" smtClean="0"/>
              <a:t>saccifera </a:t>
            </a:r>
            <a:r>
              <a:rPr lang="en-US" altLang="en-US" smtClean="0"/>
              <a:t>(timite palm), </a:t>
            </a:r>
            <a:r>
              <a:rPr lang="en-US" altLang="en-US" i="1" smtClean="0"/>
              <a:t>Maximiliana caribaea </a:t>
            </a:r>
            <a:r>
              <a:rPr lang="en-US" altLang="en-US" smtClean="0"/>
              <a:t>(cocorite palm), </a:t>
            </a:r>
            <a:r>
              <a:rPr lang="en-US" altLang="en-US" i="1" smtClean="0"/>
              <a:t>Musa sapientum </a:t>
            </a:r>
            <a:r>
              <a:rPr lang="en-US" altLang="en-US" smtClean="0"/>
              <a:t>(banana), </a:t>
            </a:r>
            <a:r>
              <a:rPr lang="en-US" altLang="en-US" i="1" smtClean="0"/>
              <a:t>Oreodoxa oleracea </a:t>
            </a:r>
            <a:r>
              <a:rPr lang="en-US" altLang="en-US" smtClean="0"/>
              <a:t>(cabbage palm), </a:t>
            </a:r>
            <a:r>
              <a:rPr lang="en-US" altLang="en-US" i="1" smtClean="0"/>
              <a:t>Persea gratissima </a:t>
            </a:r>
            <a:r>
              <a:rPr lang="en-US" altLang="en-US" smtClean="0"/>
              <a:t>(avocado pear), </a:t>
            </a:r>
            <a:r>
              <a:rPr lang="en-US" altLang="en-US" i="1" smtClean="0"/>
              <a:t>Psidium guyava </a:t>
            </a:r>
            <a:r>
              <a:rPr lang="en-US" altLang="en-US" smtClean="0"/>
              <a:t>(guava), </a:t>
            </a:r>
            <a:r>
              <a:rPr lang="en-US" altLang="en-US" i="1" smtClean="0"/>
              <a:t>Sabal </a:t>
            </a:r>
            <a:r>
              <a:rPr lang="en-US" altLang="en-US" smtClean="0"/>
              <a:t>sp. (carat palm), </a:t>
            </a:r>
            <a:r>
              <a:rPr lang="en-US" altLang="en-US" i="1" smtClean="0"/>
              <a:t>Solanum lycopersicum </a:t>
            </a:r>
            <a:r>
              <a:rPr lang="en-US" altLang="en-US" smtClean="0"/>
              <a:t>(tomato), </a:t>
            </a:r>
            <a:r>
              <a:rPr lang="en-US" altLang="en-US" i="1" smtClean="0"/>
              <a:t>Solanum melongena </a:t>
            </a:r>
            <a:r>
              <a:rPr lang="en-US" altLang="en-US" smtClean="0"/>
              <a:t>(egg plant), </a:t>
            </a:r>
            <a:r>
              <a:rPr lang="en-US" altLang="en-US" i="1" smtClean="0"/>
              <a:t>Spondias cytherea </a:t>
            </a:r>
            <a:r>
              <a:rPr lang="en-US" altLang="en-US" smtClean="0"/>
              <a:t>(golden apple), and </a:t>
            </a:r>
            <a:r>
              <a:rPr lang="en-US" altLang="en-US" i="1" smtClean="0"/>
              <a:t>Xanthosoma </a:t>
            </a:r>
            <a:r>
              <a:rPr lang="en-US" altLang="en-US" smtClean="0"/>
              <a:t>sp. (tannia).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Molet, T. A. L. Roda, L. D. Jackson, and B. Salas. 2011. CPHST Pest Datasheet for </a:t>
            </a:r>
            <a:r>
              <a:rPr lang="en-US" altLang="en-US" i="1" smtClean="0"/>
              <a:t>Rhynchophorus palmarum</a:t>
            </a:r>
            <a:r>
              <a:rPr lang="en-US" altLang="en-US" smtClean="0"/>
              <a:t>. USDA-APHIS-PPQ-CPHST.</a:t>
            </a:r>
          </a:p>
          <a:p>
            <a:pPr eaLnBrk="1" hangingPunct="1">
              <a:spcBef>
                <a:spcPct val="0"/>
              </a:spcBef>
            </a:pPr>
            <a:r>
              <a:rPr lang="en-US" altLang="en-US" smtClean="0"/>
              <a:t>Accessed 2/9/2014-</a:t>
            </a:r>
          </a:p>
          <a:p>
            <a:pPr eaLnBrk="1" hangingPunct="1">
              <a:spcBef>
                <a:spcPct val="0"/>
              </a:spcBef>
            </a:pPr>
            <a:r>
              <a:rPr lang="en-US" altLang="en-US" smtClean="0"/>
              <a:t>http://www.aphis.usda.gov/plant_health/plant_pest_info/palmweevil/downloads/Rhynchophoruspalmarum_v5.pdf</a:t>
            </a:r>
          </a:p>
          <a:p>
            <a:pPr eaLnBrk="1" hangingPunct="1">
              <a:spcBef>
                <a:spcPct val="0"/>
              </a:spcBef>
            </a:pPr>
            <a:endParaRPr lang="en-US" altLang="en-US" smtClean="0"/>
          </a:p>
          <a:p>
            <a:pPr eaLnBrk="1" hangingPunct="1">
              <a:spcBef>
                <a:spcPct val="0"/>
              </a:spcBef>
            </a:pPr>
            <a:r>
              <a:rPr lang="en-US" altLang="en-US" smtClean="0"/>
              <a:t>Thomas, M. C. 2010. Pest alert: Giant palm weevils of the genus </a:t>
            </a:r>
            <a:r>
              <a:rPr lang="en-US" altLang="en-US" i="1" smtClean="0"/>
              <a:t>Rhynchophorus</a:t>
            </a:r>
            <a:r>
              <a:rPr lang="en-US" altLang="en-US" smtClean="0"/>
              <a:t> (Coleoptera: Curculionidae) and their threat to Florida palms. FDACS DPI. </a:t>
            </a:r>
          </a:p>
          <a:p>
            <a:pPr eaLnBrk="1" hangingPunct="1">
              <a:spcBef>
                <a:spcPct val="0"/>
              </a:spcBef>
            </a:pPr>
            <a:r>
              <a:rPr lang="en-US" altLang="en-US" smtClean="0"/>
              <a:t>Accessed 2/9/2014-</a:t>
            </a:r>
          </a:p>
          <a:p>
            <a:pPr eaLnBrk="1" hangingPunct="1">
              <a:spcBef>
                <a:spcPct val="0"/>
              </a:spcBef>
            </a:pPr>
            <a:r>
              <a:rPr lang="en-US" altLang="en-US" smtClean="0"/>
              <a:t>http://www.freshfromflorida.com/pi/pest-alerts/pdf/giantpalmweevils.pdf</a:t>
            </a:r>
          </a:p>
          <a:p>
            <a:pPr eaLnBrk="1" hangingPunct="1">
              <a:spcBef>
                <a:spcPct val="0"/>
              </a:spcBef>
            </a:pPr>
            <a:endParaRPr lang="en-US" altLang="en-US" smtClean="0"/>
          </a:p>
          <a:p>
            <a:pPr eaLnBrk="1" hangingPunct="1">
              <a:spcBef>
                <a:spcPct val="0"/>
              </a:spcBef>
            </a:pPr>
            <a:r>
              <a:rPr lang="en-US" altLang="en-US" smtClean="0"/>
              <a:t>Thomas, M. C and L. Whilby. 2011. “Giant palm weevils: Headed our way?”. FDACS DPI - Florida State Collection of Arthropods. </a:t>
            </a:r>
          </a:p>
          <a:p>
            <a:pPr eaLnBrk="1" hangingPunct="1">
              <a:spcBef>
                <a:spcPct val="0"/>
              </a:spcBef>
            </a:pPr>
            <a:r>
              <a:rPr lang="en-US" altLang="en-US" smtClean="0"/>
              <a:t>Accessed 2/9/2014-</a:t>
            </a:r>
          </a:p>
          <a:p>
            <a:pPr eaLnBrk="1" hangingPunct="1">
              <a:spcBef>
                <a:spcPct val="0"/>
              </a:spcBef>
            </a:pPr>
            <a:r>
              <a:rPr lang="en-US" altLang="en-US" smtClean="0"/>
              <a:t>http://entnemdept.ufl.edu/hodges/Florida2011/Thomas.pdf</a:t>
            </a:r>
          </a:p>
          <a:p>
            <a:pPr eaLnBrk="1" hangingPunct="1">
              <a:spcBef>
                <a:spcPct val="0"/>
              </a:spcBef>
            </a:pPr>
            <a:endParaRPr lang="en-US" altLang="en-US" smtClean="0"/>
          </a:p>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EEDAAA1-46F3-4B38-AF75-811C201694DA}" type="slidenum">
              <a:rPr lang="en-US" altLang="en-US" smtClean="0"/>
              <a:pPr fontAlgn="base">
                <a:spcBef>
                  <a:spcPct val="0"/>
                </a:spcBef>
                <a:spcAft>
                  <a:spcPct val="0"/>
                </a:spcAft>
                <a:defRPr/>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dirty="0" smtClean="0"/>
              <a:t>Symptoms involve progressive yellowing of leaves, necrotic flowers and the death of emerging leaves.  Leaves dry out from the crown down, with the apical meristem drooping and eventually dying.  Most of the damage is caused by older larval instars which can excavate tunnels up to 40 cm in length and 3 cm wide in 24 to 36 hours.  Larval galleries are clearly evident in leaves and stems of heavily infested hosts.  The internal tissue of a 3 to 5 year old palm can be completely destroyed by larvae in just 5 to 6 weeks.  It has been reported that just 30 larvae are sufficient to kill an adult coconut palm.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Pupae and older instars are often found in the petiole bases of the crown where they are well concealed.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Infested trees emit a characteristic odor which is foul and strong.</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Symptoms of the lethal red ring disease of palms may also be evident as </a:t>
            </a:r>
            <a:r>
              <a:rPr lang="en-US" i="1" dirty="0" err="1" smtClean="0">
                <a:solidFill>
                  <a:srgbClr val="000000"/>
                </a:solidFill>
                <a:cs typeface="Calibri"/>
              </a:rPr>
              <a:t>Rhynchophorus</a:t>
            </a:r>
            <a:r>
              <a:rPr lang="en-US" i="1" dirty="0" smtClean="0">
                <a:solidFill>
                  <a:srgbClr val="000000"/>
                </a:solidFill>
                <a:cs typeface="Calibri"/>
              </a:rPr>
              <a:t> </a:t>
            </a:r>
            <a:r>
              <a:rPr lang="en-US" i="1" dirty="0" err="1" smtClean="0">
                <a:solidFill>
                  <a:srgbClr val="000000"/>
                </a:solidFill>
                <a:cs typeface="Calibri"/>
              </a:rPr>
              <a:t>palmarum</a:t>
            </a:r>
            <a:r>
              <a:rPr lang="en-US" i="1" dirty="0" smtClean="0">
                <a:solidFill>
                  <a:srgbClr val="000000"/>
                </a:solidFill>
                <a:cs typeface="Calibri"/>
              </a:rPr>
              <a:t> </a:t>
            </a:r>
            <a:r>
              <a:rPr lang="en-US" dirty="0" smtClean="0">
                <a:solidFill>
                  <a:srgbClr val="000000"/>
                </a:solidFill>
                <a:cs typeface="Calibri"/>
              </a:rPr>
              <a:t>vectors the nematode </a:t>
            </a:r>
            <a:r>
              <a:rPr lang="en-US" i="1" dirty="0" err="1" smtClean="0"/>
              <a:t>Bursaphelenchus</a:t>
            </a:r>
            <a:r>
              <a:rPr lang="en-US" i="1" dirty="0" smtClean="0"/>
              <a:t> </a:t>
            </a:r>
            <a:r>
              <a:rPr lang="en-US" i="1" dirty="0" err="1" smtClean="0"/>
              <a:t>cocophilus</a:t>
            </a:r>
            <a:r>
              <a:rPr lang="en-US" dirty="0" smtClean="0"/>
              <a:t> which transmits the disease.  A characteristic “red ring” is evident when the interior of the tree stem is exposed.  Other symptoms vary depending on host species but can include yellowing of older leaves followed by younger leaves, premature nut fall and withering of inflorescences. Trees infected with red ring disease typically die 2 - 4 months after first showing symptoms.  Red ring disease causes serious damage to over 17 species of palms, but is especially important to coconut and oil palms in the </a:t>
            </a:r>
            <a:r>
              <a:rPr lang="en-US" dirty="0" err="1" smtClean="0"/>
              <a:t>Neotropics</a:t>
            </a:r>
            <a:r>
              <a:rPr lang="en-US" dirty="0" smtClean="0"/>
              <a:t> where it is causes up to 10 – 15% of the annual losses of these two species.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EPPO.  2005.  Data sheets on quarantine pests: </a:t>
            </a:r>
            <a:r>
              <a:rPr lang="en-US" i="1" dirty="0" err="1" smtClean="0"/>
              <a:t>Rhynchophorus</a:t>
            </a:r>
            <a:r>
              <a:rPr lang="en-US" i="1" dirty="0" smtClean="0"/>
              <a:t> </a:t>
            </a:r>
            <a:r>
              <a:rPr lang="en-US" i="1" dirty="0" err="1" smtClean="0"/>
              <a:t>palmarum</a:t>
            </a:r>
            <a:r>
              <a:rPr lang="en-US" i="1" dirty="0" smtClean="0"/>
              <a:t>.  </a:t>
            </a:r>
            <a:r>
              <a:rPr lang="en-US" dirty="0" smtClean="0"/>
              <a:t>OEPP/EPPO Bulletin.  </a:t>
            </a:r>
            <a:r>
              <a:rPr lang="en-US" b="1" dirty="0" smtClean="0"/>
              <a:t>35</a:t>
            </a:r>
            <a:r>
              <a:rPr lang="en-US" dirty="0" smtClean="0"/>
              <a:t>: 468 – 471.  </a:t>
            </a:r>
          </a:p>
          <a:p>
            <a:pPr eaLnBrk="1" fontAlgn="auto" hangingPunct="1">
              <a:spcBef>
                <a:spcPts val="0"/>
              </a:spcBef>
              <a:spcAft>
                <a:spcPts val="0"/>
              </a:spcAft>
              <a:defRPr/>
            </a:pPr>
            <a:r>
              <a:rPr lang="en-US" dirty="0" smtClean="0"/>
              <a:t>Accessed 2-7-14 –</a:t>
            </a:r>
          </a:p>
          <a:p>
            <a:pPr eaLnBrk="1" fontAlgn="auto" hangingPunct="1">
              <a:spcBef>
                <a:spcPts val="0"/>
              </a:spcBef>
              <a:spcAft>
                <a:spcPts val="0"/>
              </a:spcAft>
              <a:defRPr/>
            </a:pPr>
            <a:r>
              <a:rPr lang="en-US" dirty="0" smtClean="0"/>
              <a:t>http://www.eppo.int/QUARANTINE/insects/Rhynchophorus_palmarum/DS_Rhynchophorus_palmarum.pdf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err="1" smtClean="0"/>
              <a:t>Giblin</a:t>
            </a:r>
            <a:r>
              <a:rPr lang="en-US" dirty="0" smtClean="0"/>
              <a:t>-Davis, R. M., P. S. Lehman, and R. N. </a:t>
            </a:r>
            <a:r>
              <a:rPr lang="en-US" dirty="0" err="1" smtClean="0"/>
              <a:t>Inserra</a:t>
            </a:r>
            <a:r>
              <a:rPr lang="en-US" dirty="0" smtClean="0"/>
              <a:t>.  Fact sheet: </a:t>
            </a:r>
            <a:r>
              <a:rPr lang="en-US" i="1" dirty="0" err="1" smtClean="0"/>
              <a:t>Bursaphelenchus</a:t>
            </a:r>
            <a:r>
              <a:rPr lang="en-US" i="1" dirty="0" smtClean="0"/>
              <a:t> </a:t>
            </a:r>
            <a:r>
              <a:rPr lang="en-US" i="1" dirty="0" err="1" smtClean="0"/>
              <a:t>cocophilus</a:t>
            </a:r>
            <a:r>
              <a:rPr lang="en-US" dirty="0" smtClean="0"/>
              <a:t>, Red Ring Disease of Coconut.  Society of </a:t>
            </a:r>
            <a:r>
              <a:rPr lang="en-US" dirty="0" err="1" smtClean="0"/>
              <a:t>Nematologists</a:t>
            </a:r>
            <a:r>
              <a:rPr lang="en-US" dirty="0" smtClean="0"/>
              <a:t>.  A</a:t>
            </a:r>
          </a:p>
          <a:p>
            <a:pPr eaLnBrk="1" fontAlgn="auto" hangingPunct="1">
              <a:spcBef>
                <a:spcPts val="0"/>
              </a:spcBef>
              <a:spcAft>
                <a:spcPts val="0"/>
              </a:spcAft>
              <a:defRPr/>
            </a:pPr>
            <a:r>
              <a:rPr lang="en-US" dirty="0" err="1" smtClean="0"/>
              <a:t>ccessed</a:t>
            </a:r>
            <a:r>
              <a:rPr lang="en-US" dirty="0" smtClean="0"/>
              <a:t> 2-7-14 –</a:t>
            </a:r>
          </a:p>
          <a:p>
            <a:pPr eaLnBrk="1" fontAlgn="auto" hangingPunct="1">
              <a:spcBef>
                <a:spcPts val="0"/>
              </a:spcBef>
              <a:spcAft>
                <a:spcPts val="0"/>
              </a:spcAft>
              <a:defRPr/>
            </a:pPr>
            <a:r>
              <a:rPr lang="en-US" dirty="0" smtClean="0"/>
              <a:t>http://nematode.unl.edu/pest1.htm</a:t>
            </a:r>
            <a:endParaRPr lang="en-US" dirty="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6FAAEBA-7F3B-408C-9030-4198F39AF79B}" type="slidenum">
              <a:rPr lang="en-US" altLang="en-US" smtClean="0"/>
              <a:pPr fontAlgn="base">
                <a:spcBef>
                  <a:spcPct val="0"/>
                </a:spcBef>
                <a:spcAft>
                  <a:spcPct val="0"/>
                </a:spcAft>
                <a:defRPr/>
              </a:pPr>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defTabSz="930311" eaLnBrk="1" fontAlgn="auto" hangingPunct="1">
              <a:spcBef>
                <a:spcPts val="0"/>
              </a:spcBef>
              <a:spcAft>
                <a:spcPts val="0"/>
              </a:spcAft>
              <a:defRPr/>
            </a:pPr>
            <a:r>
              <a:rPr lang="en-US" dirty="0" smtClean="0"/>
              <a:t>The palmetto weevil, </a:t>
            </a:r>
            <a:r>
              <a:rPr lang="en-US" i="1" dirty="0" err="1" smtClean="0"/>
              <a:t>Rhynchophorus</a:t>
            </a:r>
            <a:r>
              <a:rPr lang="en-US" i="1" dirty="0" smtClean="0"/>
              <a:t> </a:t>
            </a:r>
            <a:r>
              <a:rPr lang="en-US" i="1" dirty="0" err="1" smtClean="0"/>
              <a:t>cruentatus</a:t>
            </a:r>
            <a:r>
              <a:rPr lang="en-US" dirty="0" smtClean="0"/>
              <a:t>, is native to Florida and the southeastern United States.  The adult weevils can vary greatly in coloration from nearly solid black to almost solid red with a variable black pattern.  It also varies in size from 1.9 to 3 cm and is the largest weevil in North America.</a:t>
            </a:r>
          </a:p>
          <a:p>
            <a:pPr defTabSz="930311" eaLnBrk="1" fontAlgn="auto" hangingPunct="1">
              <a:spcBef>
                <a:spcPts val="0"/>
              </a:spcBef>
              <a:spcAft>
                <a:spcPts val="0"/>
              </a:spcAft>
              <a:defRPr/>
            </a:pP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Thomas, M. C. 2010. Pest alert: Giant palm weevils of the genus </a:t>
            </a:r>
            <a:r>
              <a:rPr lang="en-US" i="1" dirty="0" err="1" smtClean="0"/>
              <a:t>Rhynchophorus</a:t>
            </a:r>
            <a:r>
              <a:rPr lang="en-US" dirty="0" smtClean="0"/>
              <a:t> (</a:t>
            </a:r>
            <a:r>
              <a:rPr lang="en-US" dirty="0" err="1" smtClean="0"/>
              <a:t>Coleoptera</a:t>
            </a:r>
            <a:r>
              <a:rPr lang="en-US" dirty="0" smtClean="0"/>
              <a:t>: </a:t>
            </a:r>
            <a:r>
              <a:rPr lang="en-US" dirty="0" err="1" smtClean="0"/>
              <a:t>Curculionidae</a:t>
            </a:r>
            <a:r>
              <a:rPr lang="en-US" dirty="0" smtClean="0"/>
              <a:t>) and their threat to Florida palms. FDACS DPI. </a:t>
            </a:r>
          </a:p>
          <a:p>
            <a:pPr eaLnBrk="1" fontAlgn="auto" hangingPunct="1">
              <a:spcBef>
                <a:spcPts val="0"/>
              </a:spcBef>
              <a:spcAft>
                <a:spcPts val="0"/>
              </a:spcAft>
              <a:defRPr/>
            </a:pPr>
            <a:r>
              <a:rPr lang="en-US" dirty="0" smtClean="0"/>
              <a:t>Accessed 2/9/2014 – </a:t>
            </a:r>
          </a:p>
          <a:p>
            <a:pPr eaLnBrk="1" fontAlgn="auto" hangingPunct="1">
              <a:spcBef>
                <a:spcPts val="0"/>
              </a:spcBef>
              <a:spcAft>
                <a:spcPts val="0"/>
              </a:spcAft>
              <a:defRPr/>
            </a:pPr>
            <a:r>
              <a:rPr lang="en-US" dirty="0" smtClean="0"/>
              <a:t>http://www.freshfromflorida.com/pi/pest-alerts/pdf/giantpalmweevils.pdf</a:t>
            </a:r>
          </a:p>
          <a:p>
            <a:pPr defTabSz="930311" eaLnBrk="1" fontAlgn="auto" hangingPunct="1">
              <a:spcBef>
                <a:spcPts val="0"/>
              </a:spcBef>
              <a:spcAft>
                <a:spcPts val="0"/>
              </a:spcAft>
              <a:defRPr/>
            </a:pPr>
            <a:endParaRPr lang="en-US" dirty="0" smtClean="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0207FB0-0A73-4F65-9B0D-80EAC970D561}" type="slidenum">
              <a:rPr lang="en-US" altLang="en-US" smtClean="0"/>
              <a:pPr fontAlgn="base">
                <a:spcBef>
                  <a:spcPct val="0"/>
                </a:spcBef>
                <a:spcAft>
                  <a:spcPct val="0"/>
                </a:spcAft>
                <a:defRPr/>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Since </a:t>
            </a:r>
            <a:r>
              <a:rPr lang="en-US" i="1" dirty="0" err="1" smtClean="0">
                <a:solidFill>
                  <a:srgbClr val="000000"/>
                </a:solidFill>
                <a:cs typeface="Calibri"/>
              </a:rPr>
              <a:t>Rhynchophorus</a:t>
            </a:r>
            <a:r>
              <a:rPr lang="en-US" i="1" dirty="0" smtClean="0">
                <a:solidFill>
                  <a:srgbClr val="000000"/>
                </a:solidFill>
                <a:cs typeface="Calibri"/>
              </a:rPr>
              <a:t> </a:t>
            </a:r>
            <a:r>
              <a:rPr lang="en-US" i="1" dirty="0" err="1" smtClean="0">
                <a:solidFill>
                  <a:srgbClr val="000000"/>
                </a:solidFill>
                <a:cs typeface="Calibri"/>
              </a:rPr>
              <a:t>palmarum</a:t>
            </a:r>
            <a:r>
              <a:rPr lang="en-US" i="1" dirty="0" smtClean="0">
                <a:solidFill>
                  <a:srgbClr val="000000"/>
                </a:solidFill>
                <a:cs typeface="Calibri"/>
              </a:rPr>
              <a:t> </a:t>
            </a:r>
            <a:r>
              <a:rPr lang="en-US" dirty="0" smtClean="0">
                <a:solidFill>
                  <a:srgbClr val="000000"/>
                </a:solidFill>
                <a:cs typeface="Calibri"/>
              </a:rPr>
              <a:t>are well concealed within the tissues of the host, i</a:t>
            </a:r>
            <a:r>
              <a:rPr lang="en-US" dirty="0" smtClean="0"/>
              <a:t>nfestations can only be detected once the palm begins to die, by using pheromone traps to detect adults or via visual surveys to detect larval populations before adults emerge.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Visual inspections are typically conducted once signs of infestation are evident for suspect trees.  Palm fronds are removed from the base with a pole cutter and the petiole is inspected for tunneling, larvae, pupae or adults.  Splitting the base of the palm frond with a hatchet can be helpful.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Another method for visual inspection is to cut a “window” by cutting multiple fronds from the crown to the beginning of the trunk.  This method may be able to detect larval and </a:t>
            </a:r>
            <a:r>
              <a:rPr lang="en-US" dirty="0" err="1" smtClean="0"/>
              <a:t>pupal</a:t>
            </a:r>
            <a:r>
              <a:rPr lang="en-US" dirty="0" smtClean="0"/>
              <a:t> stages before adults emerge but will affect the appearance of the palm and should only be used with highly suspect trees.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solidFill>
                  <a:srgbClr val="000000"/>
                </a:solidFill>
                <a:cs typeface="Calibri"/>
              </a:rPr>
              <a:t>These techniques can be used to monitor other palm weevil species as well.</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Traps can be homemade using a 5-gallon bucket or bought.  A lure with aggregation pheromones, ethyl acetate (the chemical emitted by stressed trees) and a sweet food bait such as sugarcane are used.  A 1:1 solution of propylene glycol and water are poured over the bait to cover 75% of the food bait.  This mixture retains the captured weevils in the trap as well as extends the life of the food bait.  It is also acceptable to used the same trap to lure the red palm weevil.  In such a case, a pheromone lure specific to the red palm weevil should also be used.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Various variations of traps and lures also exist.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Traps are used not only to monitor but also to control </a:t>
            </a:r>
            <a:r>
              <a:rPr lang="en-US" i="1" dirty="0" smtClean="0">
                <a:solidFill>
                  <a:srgbClr val="000000"/>
                </a:solidFill>
                <a:cs typeface="Calibri"/>
              </a:rPr>
              <a:t>R. </a:t>
            </a:r>
            <a:r>
              <a:rPr lang="en-US" i="1" dirty="0" err="1" smtClean="0">
                <a:solidFill>
                  <a:srgbClr val="000000"/>
                </a:solidFill>
                <a:cs typeface="Calibri"/>
              </a:rPr>
              <a:t>palmarum</a:t>
            </a:r>
            <a:r>
              <a:rPr lang="en-US" i="1" dirty="0" smtClean="0">
                <a:solidFill>
                  <a:srgbClr val="000000"/>
                </a:solidFill>
                <a:cs typeface="Calibri"/>
              </a:rPr>
              <a:t> </a:t>
            </a:r>
            <a:r>
              <a:rPr lang="en-US" dirty="0" smtClean="0">
                <a:solidFill>
                  <a:srgbClr val="000000"/>
                </a:solidFill>
                <a:cs typeface="Calibri"/>
              </a:rPr>
              <a:t>populations.  Most often, however, infested trees are destroyed to reduce infestation levels.  Chemical control has not been successful and is not recommended.  Research is currently being conducted on the use of natural enemies such as </a:t>
            </a:r>
            <a:r>
              <a:rPr lang="en-US" i="1" dirty="0" err="1" smtClean="0"/>
              <a:t>Paratheresia</a:t>
            </a:r>
            <a:r>
              <a:rPr lang="en-US" i="1" dirty="0" smtClean="0"/>
              <a:t> </a:t>
            </a:r>
            <a:r>
              <a:rPr lang="en-US" i="1" dirty="0" err="1" smtClean="0"/>
              <a:t>menezesi</a:t>
            </a:r>
            <a:r>
              <a:rPr lang="en-US" i="1" dirty="0" smtClean="0"/>
              <a:t> </a:t>
            </a:r>
            <a:r>
              <a:rPr lang="en-US" dirty="0" smtClean="0"/>
              <a:t>(</a:t>
            </a:r>
            <a:r>
              <a:rPr lang="en-US" dirty="0" err="1" smtClean="0"/>
              <a:t>Diptera</a:t>
            </a:r>
            <a:r>
              <a:rPr lang="en-US" dirty="0" smtClean="0"/>
              <a:t>: </a:t>
            </a:r>
            <a:r>
              <a:rPr lang="en-US" dirty="0" err="1" smtClean="0"/>
              <a:t>Tachinidae</a:t>
            </a:r>
            <a:r>
              <a:rPr lang="en-US" dirty="0" smtClean="0"/>
              <a:t>), mites (</a:t>
            </a:r>
            <a:r>
              <a:rPr lang="en-US" i="1" dirty="0" err="1" smtClean="0"/>
              <a:t>Hypoaspis</a:t>
            </a:r>
            <a:r>
              <a:rPr lang="en-US" i="1" dirty="0" smtClean="0"/>
              <a:t> </a:t>
            </a:r>
            <a:r>
              <a:rPr lang="en-US" dirty="0" smtClean="0"/>
              <a:t>sp. and </a:t>
            </a:r>
            <a:r>
              <a:rPr lang="en-US" i="1" dirty="0" err="1" smtClean="0"/>
              <a:t>Tetrapolypus</a:t>
            </a:r>
            <a:r>
              <a:rPr lang="en-US" i="1" dirty="0" smtClean="0"/>
              <a:t> </a:t>
            </a:r>
            <a:r>
              <a:rPr lang="en-US" i="1" dirty="0" err="1" smtClean="0"/>
              <a:t>rhynchophori</a:t>
            </a:r>
            <a:r>
              <a:rPr lang="en-US" i="1" dirty="0" smtClean="0"/>
              <a:t>) </a:t>
            </a:r>
            <a:r>
              <a:rPr lang="en-US" dirty="0" smtClean="0"/>
              <a:t>and the </a:t>
            </a:r>
            <a:r>
              <a:rPr lang="en-US" dirty="0" err="1" smtClean="0"/>
              <a:t>entomopathogenic</a:t>
            </a:r>
            <a:r>
              <a:rPr lang="en-US" dirty="0" smtClean="0"/>
              <a:t> fungi </a:t>
            </a:r>
            <a:r>
              <a:rPr lang="en-US" i="1" dirty="0" err="1" smtClean="0"/>
              <a:t>Beauveria</a:t>
            </a:r>
            <a:r>
              <a:rPr lang="en-US" i="1" dirty="0" smtClean="0"/>
              <a:t> </a:t>
            </a:r>
            <a:r>
              <a:rPr lang="en-US" i="1" dirty="0" err="1" smtClean="0"/>
              <a:t>bassiana</a:t>
            </a:r>
            <a:r>
              <a:rPr lang="en-US" i="1" dirty="0" smtClean="0"/>
              <a:t> </a:t>
            </a:r>
            <a:r>
              <a:rPr lang="en-US" dirty="0" smtClean="0"/>
              <a:t>to control populations but more work needs to be done in this area. </a:t>
            </a:r>
            <a:r>
              <a:rPr lang="en-US" dirty="0" smtClean="0">
                <a:solidFill>
                  <a:srgbClr val="000000"/>
                </a:solidFill>
                <a:cs typeface="Calibri"/>
              </a:rPr>
              <a:t> </a:t>
            </a:r>
          </a:p>
          <a:p>
            <a:pPr eaLnBrk="1" fontAlgn="auto" hangingPunct="1">
              <a:spcBef>
                <a:spcPts val="0"/>
              </a:spcBef>
              <a:spcAft>
                <a:spcPts val="0"/>
              </a:spcAft>
              <a:defRPr/>
            </a:pPr>
            <a:endParaRPr lang="en-US" dirty="0" smtClean="0">
              <a:solidFill>
                <a:srgbClr val="000000"/>
              </a:solidFill>
            </a:endParaRPr>
          </a:p>
          <a:p>
            <a:pPr eaLnBrk="1" fontAlgn="auto" hangingPunct="1">
              <a:spcBef>
                <a:spcPts val="0"/>
              </a:spcBef>
              <a:spcAft>
                <a:spcPts val="0"/>
              </a:spcAft>
              <a:defRPr/>
            </a:pPr>
            <a:r>
              <a:rPr lang="en-US" dirty="0" smtClean="0">
                <a:solidFill>
                  <a:srgbClr val="000000"/>
                </a:solidFill>
              </a:rPr>
              <a:t>Currently the only method of managing red ring disease is to control the vector </a:t>
            </a:r>
            <a:r>
              <a:rPr lang="en-US" i="1" dirty="0" smtClean="0">
                <a:solidFill>
                  <a:srgbClr val="000000"/>
                </a:solidFill>
                <a:cs typeface="Calibri"/>
              </a:rPr>
              <a:t>R. </a:t>
            </a:r>
            <a:r>
              <a:rPr lang="en-US" i="1" dirty="0" err="1" smtClean="0">
                <a:solidFill>
                  <a:srgbClr val="000000"/>
                </a:solidFill>
                <a:cs typeface="Calibri"/>
              </a:rPr>
              <a:t>palmarum</a:t>
            </a:r>
            <a:r>
              <a:rPr lang="en-US" i="1" dirty="0" smtClean="0">
                <a:solidFill>
                  <a:srgbClr val="000000"/>
                </a:solidFill>
                <a:cs typeface="Calibri"/>
              </a:rPr>
              <a:t> </a:t>
            </a:r>
            <a:r>
              <a:rPr lang="en-US" dirty="0" smtClean="0">
                <a:solidFill>
                  <a:srgbClr val="000000"/>
                </a:solidFill>
                <a:cs typeface="Calibri"/>
              </a:rPr>
              <a:t>as efficient control of the nematode vector does not exist.</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smtClean="0"/>
              <a:t>EPPO.  2005.  Data sheets on quarantine pests: </a:t>
            </a:r>
            <a:r>
              <a:rPr lang="en-US" i="1" dirty="0" err="1" smtClean="0"/>
              <a:t>Rhynchophorus</a:t>
            </a:r>
            <a:r>
              <a:rPr lang="en-US" i="1" dirty="0" smtClean="0"/>
              <a:t> </a:t>
            </a:r>
            <a:r>
              <a:rPr lang="en-US" i="1" dirty="0" err="1" smtClean="0"/>
              <a:t>palmarum</a:t>
            </a:r>
            <a:r>
              <a:rPr lang="en-US" i="1" dirty="0" smtClean="0"/>
              <a:t>.  </a:t>
            </a:r>
            <a:r>
              <a:rPr lang="en-US" dirty="0" smtClean="0"/>
              <a:t>OEPP/EPPO Bulletin.  </a:t>
            </a:r>
            <a:r>
              <a:rPr lang="en-US" b="1" dirty="0" smtClean="0"/>
              <a:t>35</a:t>
            </a:r>
            <a:r>
              <a:rPr lang="en-US" dirty="0" smtClean="0"/>
              <a:t>: 468 – 471.  </a:t>
            </a:r>
          </a:p>
          <a:p>
            <a:pPr eaLnBrk="1" fontAlgn="auto" hangingPunct="1">
              <a:spcBef>
                <a:spcPts val="0"/>
              </a:spcBef>
              <a:spcAft>
                <a:spcPts val="0"/>
              </a:spcAft>
              <a:defRPr/>
            </a:pPr>
            <a:r>
              <a:rPr lang="en-US" dirty="0" smtClean="0"/>
              <a:t>Accessed 2-7-14 –</a:t>
            </a:r>
          </a:p>
          <a:p>
            <a:pPr eaLnBrk="1" fontAlgn="auto" hangingPunct="1">
              <a:spcBef>
                <a:spcPts val="0"/>
              </a:spcBef>
              <a:spcAft>
                <a:spcPts val="0"/>
              </a:spcAft>
              <a:defRPr/>
            </a:pPr>
            <a:r>
              <a:rPr lang="en-US" dirty="0" smtClean="0"/>
              <a:t>http://www.eppo.int/QUARANTINE/insects/Rhynchophorus_palmarum/DS_Rhynchophorus_palmarum.pdf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err="1" smtClean="0"/>
              <a:t>Molet</a:t>
            </a:r>
            <a:r>
              <a:rPr lang="en-US" dirty="0" smtClean="0"/>
              <a:t>, T. A. L. </a:t>
            </a:r>
            <a:r>
              <a:rPr lang="en-US" dirty="0" err="1" smtClean="0"/>
              <a:t>Roda</a:t>
            </a:r>
            <a:r>
              <a:rPr lang="en-US" dirty="0" smtClean="0"/>
              <a:t>, L. D. Jackson, and B. Salas. 2011. CPHST Pest Datasheet for </a:t>
            </a:r>
            <a:r>
              <a:rPr lang="en-US" i="1" dirty="0" err="1" smtClean="0"/>
              <a:t>Rhynchophorus</a:t>
            </a:r>
            <a:r>
              <a:rPr lang="en-US" i="1" dirty="0" smtClean="0"/>
              <a:t> </a:t>
            </a:r>
            <a:r>
              <a:rPr lang="en-US" i="1" dirty="0" err="1" smtClean="0"/>
              <a:t>palmarum</a:t>
            </a:r>
            <a:r>
              <a:rPr lang="en-US" dirty="0" smtClean="0"/>
              <a:t>. USDA-APHIS-PPQ-CPHST.</a:t>
            </a:r>
          </a:p>
          <a:p>
            <a:pPr eaLnBrk="1" fontAlgn="auto" hangingPunct="1">
              <a:spcBef>
                <a:spcPts val="0"/>
              </a:spcBef>
              <a:spcAft>
                <a:spcPts val="0"/>
              </a:spcAft>
              <a:defRPr/>
            </a:pPr>
            <a:r>
              <a:rPr lang="en-US" dirty="0" smtClean="0"/>
              <a:t>Accessed 2/9/2014-</a:t>
            </a:r>
          </a:p>
          <a:p>
            <a:pPr eaLnBrk="1" fontAlgn="auto" hangingPunct="1">
              <a:spcBef>
                <a:spcPts val="0"/>
              </a:spcBef>
              <a:spcAft>
                <a:spcPts val="0"/>
              </a:spcAft>
              <a:defRPr/>
            </a:pPr>
            <a:r>
              <a:rPr lang="en-US" dirty="0" smtClean="0"/>
              <a:t>http://www.aphis.usda.gov/plant_health/plant_pest_info/palmweevil/downloads/Rhynchophoruspalmarum_v5.pdf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pt-BR" dirty="0" smtClean="0"/>
              <a:t>Miguens F. C., J. A. S. Magalhães, L. M. Amorim, V. R. Goebel, </a:t>
            </a:r>
            <a:r>
              <a:rPr lang="en-US" dirty="0" smtClean="0"/>
              <a:t>N. L. </a:t>
            </a:r>
            <a:r>
              <a:rPr lang="en-US" dirty="0" err="1" smtClean="0"/>
              <a:t>Coustour</a:t>
            </a:r>
            <a:r>
              <a:rPr lang="en-US" dirty="0" smtClean="0"/>
              <a:t>, M. </a:t>
            </a:r>
            <a:r>
              <a:rPr lang="en-US" dirty="0" err="1" smtClean="0"/>
              <a:t>Lummerzheim</a:t>
            </a:r>
            <a:r>
              <a:rPr lang="en-US" dirty="0" smtClean="0"/>
              <a:t>, J. I. L. </a:t>
            </a:r>
            <a:r>
              <a:rPr lang="en-US" dirty="0" err="1" smtClean="0"/>
              <a:t>Moura</a:t>
            </a:r>
            <a:r>
              <a:rPr lang="en-US" dirty="0" smtClean="0"/>
              <a:t> and R. M. Costa.  Mass Trapping and Biological Control of </a:t>
            </a:r>
            <a:r>
              <a:rPr lang="en-US" i="1" dirty="0" err="1" smtClean="0"/>
              <a:t>Rhynchophorus</a:t>
            </a:r>
            <a:r>
              <a:rPr lang="en-US" i="1" dirty="0" smtClean="0"/>
              <a:t> </a:t>
            </a:r>
            <a:r>
              <a:rPr lang="en-US" i="1" dirty="0" err="1" smtClean="0"/>
              <a:t>palmarum</a:t>
            </a:r>
            <a:r>
              <a:rPr lang="en-US" i="1" dirty="0" smtClean="0"/>
              <a:t> </a:t>
            </a:r>
            <a:r>
              <a:rPr lang="en-US" dirty="0" smtClean="0"/>
              <a:t>L.: A hypothesis based on morphological evidences. </a:t>
            </a:r>
            <a:r>
              <a:rPr lang="en-US" dirty="0" err="1" smtClean="0"/>
              <a:t>Projeto</a:t>
            </a:r>
            <a:r>
              <a:rPr lang="en-US" dirty="0" smtClean="0"/>
              <a:t> </a:t>
            </a:r>
            <a:r>
              <a:rPr lang="en-US" dirty="0" err="1" smtClean="0"/>
              <a:t>Entomologistas</a:t>
            </a:r>
            <a:r>
              <a:rPr lang="en-US" dirty="0" smtClean="0"/>
              <a:t> do </a:t>
            </a:r>
            <a:r>
              <a:rPr lang="en-US" dirty="0" err="1" smtClean="0"/>
              <a:t>Brasil</a:t>
            </a:r>
            <a:r>
              <a:rPr lang="en-US" dirty="0" smtClean="0"/>
              <a:t>.  </a:t>
            </a:r>
          </a:p>
          <a:p>
            <a:pPr eaLnBrk="1" fontAlgn="auto" hangingPunct="1">
              <a:spcBef>
                <a:spcPts val="0"/>
              </a:spcBef>
              <a:spcAft>
                <a:spcPts val="0"/>
              </a:spcAft>
              <a:defRPr/>
            </a:pPr>
            <a:r>
              <a:rPr lang="en-US" dirty="0" smtClean="0"/>
              <a:t>Accessed 2-7-14 –</a:t>
            </a:r>
          </a:p>
          <a:p>
            <a:pPr eaLnBrk="1" fontAlgn="auto" hangingPunct="1">
              <a:spcBef>
                <a:spcPts val="0"/>
              </a:spcBef>
              <a:spcAft>
                <a:spcPts val="0"/>
              </a:spcAft>
              <a:defRPr/>
            </a:pPr>
            <a:r>
              <a:rPr lang="en-US" dirty="0" smtClean="0"/>
              <a:t>http://www.periodico.ebras.bio.br/ojs/index.php/ebras/article/viewFile/85/124 </a:t>
            </a:r>
            <a:endParaRPr lang="en-US" dirty="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8287463-2E5F-478C-A717-FEAE26DC4576}" type="slidenum">
              <a:rPr lang="en-US" altLang="en-US" smtClean="0"/>
              <a:pPr fontAlgn="base">
                <a:spcBef>
                  <a:spcPct val="0"/>
                </a:spcBef>
                <a:spcAft>
                  <a:spcPct val="0"/>
                </a:spcAft>
                <a:defRPr/>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best way to distinguish these three species of giant palm weevils is to look at the shape of the pronotum. First, look at the posterior end (back edge) of the pronotum. The palmetto weevil (top left photo) and the red palm weevil (top center photo) both have flat/evenly curved back ends of the pronotum, whereas the South American palm weevil</a:t>
            </a:r>
            <a:r>
              <a:rPr lang="en-US" altLang="en-US" i="1" smtClean="0"/>
              <a:t> </a:t>
            </a:r>
            <a:r>
              <a:rPr lang="en-US" altLang="en-US" smtClean="0"/>
              <a:t>(top right photo) has a rounded/lobed posterior end. </a:t>
            </a:r>
          </a:p>
          <a:p>
            <a:pPr eaLnBrk="1" hangingPunct="1">
              <a:spcBef>
                <a:spcPct val="0"/>
              </a:spcBef>
            </a:pPr>
            <a:endParaRPr lang="en-US" altLang="en-US" smtClean="0"/>
          </a:p>
          <a:p>
            <a:pPr eaLnBrk="1" hangingPunct="1">
              <a:spcBef>
                <a:spcPct val="0"/>
              </a:spcBef>
            </a:pPr>
            <a:r>
              <a:rPr lang="en-US" altLang="en-US" smtClean="0"/>
              <a:t>Then, look at the anterior end of the pronotum (front). As you follow the pronotum of the palmetto weevil (top left photo) from the front to the back, it looks like this weevil has broad “shoulders”. However, if you view the pronotum of the red palm weevil and the South American palm weevil (top center and right photo), you can see that there are no “shoulders” (it slopes down).</a:t>
            </a:r>
          </a:p>
          <a:p>
            <a:pPr eaLnBrk="1" hangingPunct="1">
              <a:spcBef>
                <a:spcPct val="0"/>
              </a:spcBef>
            </a:pPr>
            <a:endParaRPr lang="en-US" altLang="en-US" smtClean="0"/>
          </a:p>
          <a:p>
            <a:pPr eaLnBrk="1" hangingPunct="1">
              <a:spcBef>
                <a:spcPct val="0"/>
              </a:spcBef>
            </a:pPr>
            <a:r>
              <a:rPr lang="en-US" altLang="en-US" smtClean="0"/>
              <a:t>In addition, the scutellum of palmetto weevil (bottom left photo) tapers acutely, whereas it tapers broadly on red palm weevil (bottom center photo) and South American palm weevil (bottom right photo).</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marL="0" lvl="1" eaLnBrk="1" hangingPunct="1">
              <a:spcBef>
                <a:spcPct val="0"/>
              </a:spcBef>
            </a:pPr>
            <a:r>
              <a:rPr lang="en-US" altLang="en-US" sz="1800" smtClean="0"/>
              <a:t>Giblin-Davis, R. M. and A. L. Roda. 2013. Real time internet invasive pest identification training: a case study with </a:t>
            </a:r>
            <a:r>
              <a:rPr lang="en-US" altLang="en-US" sz="1800" i="1" smtClean="0"/>
              <a:t>Rhynchophorus</a:t>
            </a:r>
            <a:r>
              <a:rPr lang="en-US" altLang="en-US" sz="1800" smtClean="0"/>
              <a:t> weevils. Florida Entomologist. 96: 741-745.</a:t>
            </a:r>
          </a:p>
          <a:p>
            <a:pPr eaLnBrk="1" hangingPunct="1">
              <a:spcBef>
                <a:spcPct val="0"/>
              </a:spcBef>
            </a:pPr>
            <a:endParaRPr lang="en-US" altLang="en-US" smtClean="0"/>
          </a:p>
          <a:p>
            <a:pPr eaLnBrk="1" hangingPunct="1">
              <a:spcBef>
                <a:spcPct val="0"/>
              </a:spcBef>
            </a:pPr>
            <a:r>
              <a:rPr lang="en-US" altLang="en-US" smtClean="0"/>
              <a:t>Thomas, M. C. 2010. Pest alert: Giant palm weevils of the genus </a:t>
            </a:r>
            <a:r>
              <a:rPr lang="en-US" altLang="en-US" i="1" smtClean="0"/>
              <a:t>Rhynchophorus</a:t>
            </a:r>
            <a:r>
              <a:rPr lang="en-US" altLang="en-US" smtClean="0"/>
              <a:t> (Coleoptera: Curculionidae) and their threat to Florida palms. FDACS DPI. </a:t>
            </a:r>
          </a:p>
          <a:p>
            <a:pPr eaLnBrk="1" hangingPunct="1">
              <a:spcBef>
                <a:spcPct val="0"/>
              </a:spcBef>
            </a:pPr>
            <a:r>
              <a:rPr lang="en-US" altLang="en-US" smtClean="0"/>
              <a:t>Accessed 2/9/2014-</a:t>
            </a:r>
          </a:p>
          <a:p>
            <a:pPr eaLnBrk="1" hangingPunct="1">
              <a:spcBef>
                <a:spcPct val="0"/>
              </a:spcBef>
            </a:pPr>
            <a:r>
              <a:rPr lang="en-US" altLang="en-US" smtClean="0"/>
              <a:t>http://www.freshfromflorida.com/pi/pest-alerts/pdf/giantpalmweevils.pdf</a:t>
            </a:r>
          </a:p>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0381306-D648-4FF9-BD3F-68D1DBAE3F14}" type="slidenum">
              <a:rPr lang="en-US" altLang="en-US" smtClean="0"/>
              <a:pPr fontAlgn="base">
                <a:spcBef>
                  <a:spcPct val="0"/>
                </a:spcBef>
                <a:spcAft>
                  <a:spcPct val="0"/>
                </a:spcAft>
                <a:defRPr/>
              </a:pPr>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addition, the rostrum of male palmetto weevils does not have setae (top left photo), whereas setae are present on the rostrum of red palm weevil (top center photo) and South American palm weevil (top right photo).  These setae makes it look like the males of the red palm weevil and the South American palm weevil have mustaches.  </a:t>
            </a:r>
          </a:p>
          <a:p>
            <a:pPr eaLnBrk="1" hangingPunct="1">
              <a:spcBef>
                <a:spcPct val="0"/>
              </a:spcBef>
            </a:pPr>
            <a:endParaRPr lang="en-US" altLang="en-US" smtClean="0"/>
          </a:p>
          <a:p>
            <a:pPr eaLnBrk="1" hangingPunct="1">
              <a:spcBef>
                <a:spcPct val="0"/>
              </a:spcBef>
            </a:pPr>
            <a:r>
              <a:rPr lang="en-US" altLang="en-US" smtClean="0"/>
              <a:t>The mandible of males is unidentate (single toothed) in palmetto weevils (top left photo), tridentate (triple toothed) in red palm weevil (top center photo), and bidentate (double toothed) in South American palm weevil (top right photo).</a:t>
            </a:r>
          </a:p>
          <a:p>
            <a:pPr eaLnBrk="1" hangingPunct="1">
              <a:spcBef>
                <a:spcPct val="0"/>
              </a:spcBef>
            </a:pPr>
            <a:endParaRPr lang="en-US" altLang="en-US" smtClean="0"/>
          </a:p>
          <a:p>
            <a:pPr eaLnBrk="1" hangingPunct="1">
              <a:spcBef>
                <a:spcPct val="0"/>
              </a:spcBef>
            </a:pPr>
            <a:r>
              <a:rPr lang="en-US" altLang="en-US" smtClean="0"/>
              <a:t>The submentum (of both sexes) also varies among the three species as follows:</a:t>
            </a:r>
          </a:p>
          <a:p>
            <a:pPr eaLnBrk="1" hangingPunct="1">
              <a:spcBef>
                <a:spcPct val="0"/>
              </a:spcBef>
            </a:pPr>
            <a:r>
              <a:rPr lang="en-US" altLang="en-US" smtClean="0"/>
              <a:t>Palmetto weevils have straight subgenal sutures (bottom left photo)</a:t>
            </a:r>
          </a:p>
          <a:p>
            <a:pPr eaLnBrk="1" hangingPunct="1">
              <a:spcBef>
                <a:spcPct val="0"/>
              </a:spcBef>
            </a:pPr>
            <a:r>
              <a:rPr lang="en-US" altLang="en-US" smtClean="0"/>
              <a:t>Red palm weevils have concave subgenal sutures (bottom center photo)</a:t>
            </a:r>
          </a:p>
          <a:p>
            <a:pPr eaLnBrk="1" hangingPunct="1">
              <a:spcBef>
                <a:spcPct val="0"/>
              </a:spcBef>
            </a:pPr>
            <a:r>
              <a:rPr lang="en-US" altLang="en-US" smtClean="0"/>
              <a:t>South American palm weevils have a narrow suture and sculpturing between antennal scrobes.</a:t>
            </a:r>
          </a:p>
          <a:p>
            <a:pPr eaLnBrk="1" hangingPunct="1">
              <a:spcBef>
                <a:spcPct val="0"/>
              </a:spcBef>
            </a:pPr>
            <a:endParaRPr lang="en-US" altLang="en-US" smtClean="0"/>
          </a:p>
          <a:p>
            <a:pPr eaLnBrk="1" hangingPunct="1">
              <a:spcBef>
                <a:spcPct val="0"/>
              </a:spcBef>
            </a:pPr>
            <a:r>
              <a:rPr lang="en-US" altLang="en-US" smtClean="0"/>
              <a:t>Information sources:</a:t>
            </a:r>
          </a:p>
          <a:p>
            <a:pPr marL="0" lvl="1" eaLnBrk="1" hangingPunct="1">
              <a:spcBef>
                <a:spcPct val="0"/>
              </a:spcBef>
            </a:pPr>
            <a:r>
              <a:rPr lang="en-US" altLang="en-US" sz="1800" smtClean="0"/>
              <a:t>Giblin-Davis, R. M. and A. L. Roda. 2013. Real time internet invasive pest identification training: a case study with </a:t>
            </a:r>
            <a:r>
              <a:rPr lang="en-US" altLang="en-US" sz="1800" i="1" smtClean="0"/>
              <a:t>Rhynchophorus</a:t>
            </a:r>
            <a:r>
              <a:rPr lang="en-US" altLang="en-US" sz="1800" smtClean="0"/>
              <a:t> weevils. Florida Entomologist. 96: 741-745.</a:t>
            </a:r>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AB55CA-1082-4A2E-8473-DFDCDF9D3999}" type="slidenum">
              <a:rPr lang="en-US" altLang="en-US" smtClean="0"/>
              <a:pPr fontAlgn="base">
                <a:spcBef>
                  <a:spcPct val="0"/>
                </a:spcBef>
                <a:spcAft>
                  <a:spcPct val="0"/>
                </a:spcAft>
                <a:defRPr/>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7713B3F4-AB7B-4FA3-9A32-0671721DC51B}"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4F678F-D1B4-4949-9736-E008AAF8CB65}" type="slidenum">
              <a:rPr lang="en-US" altLang="en-US" smtClean="0"/>
              <a:pPr fontAlgn="base">
                <a:spcBef>
                  <a:spcPct val="0"/>
                </a:spcBef>
                <a:spcAft>
                  <a:spcPct val="0"/>
                </a:spcAft>
                <a:defRPr/>
              </a:pPr>
              <a:t>28</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E8ECF06-EDB2-406E-9B26-5A51CD6740FA}" type="slidenum">
              <a:rPr lang="en-US" altLang="en-US" smtClean="0"/>
              <a:pPr fontAlgn="base">
                <a:spcBef>
                  <a:spcPct val="0"/>
                </a:spcBef>
                <a:spcAft>
                  <a:spcPct val="0"/>
                </a:spcAft>
                <a:defRPr/>
              </a:pPr>
              <a:t>29</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07550-04C6-46F3-B017-FADA71047AF4}" type="slidenum">
              <a:rPr lang="en-US" altLang="en-US" smtClean="0"/>
              <a:pPr fontAlgn="base">
                <a:spcBef>
                  <a:spcPct val="0"/>
                </a:spcBef>
                <a:spcAft>
                  <a:spcPct val="0"/>
                </a:spcAft>
                <a:defRPr/>
              </a:pPr>
              <a:t>30</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E4DCA98-6660-4452-A866-0B42A2643F8A}" type="slidenum">
              <a:rPr lang="en-US" altLang="en-US" smtClean="0"/>
              <a:pPr fontAlgn="base">
                <a:spcBef>
                  <a:spcPct val="0"/>
                </a:spcBef>
                <a:spcAft>
                  <a:spcPct val="0"/>
                </a:spcAft>
                <a:defRPr/>
              </a:pPr>
              <a:t>31</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8885DC9-8719-4363-A4DC-5CBEB65528CF}" type="slidenum">
              <a:rPr lang="en-US" altLang="en-US" smtClean="0"/>
              <a:pPr fontAlgn="base">
                <a:spcBef>
                  <a:spcPct val="0"/>
                </a:spcBef>
                <a:spcAft>
                  <a:spcPct val="0"/>
                </a:spcAft>
                <a:defRPr/>
              </a:pPr>
              <a:t>32</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E81CDF-673A-4C0F-82C4-9E48A39DF06E}" type="slidenum">
              <a:rPr lang="en-US" altLang="en-US" smtClean="0"/>
              <a:pPr fontAlgn="base">
                <a:spcBef>
                  <a:spcPct val="0"/>
                </a:spcBef>
                <a:spcAft>
                  <a:spcPct val="0"/>
                </a:spcAft>
                <a:defRPr/>
              </a:pPr>
              <a:t>33</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Palmetto weevil is found in the coastal plain of the southeastern United States from South Carolina to southern Texas.  In Florida, it occurs throughout the state.</a:t>
            </a:r>
          </a:p>
          <a:p>
            <a:pPr eaLnBrk="1" hangingPunct="1">
              <a:spcBef>
                <a:spcPct val="0"/>
              </a:spcBef>
            </a:pPr>
            <a:endParaRPr lang="en-US" altLang="en-US" smtClean="0"/>
          </a:p>
          <a:p>
            <a:pPr eaLnBrk="1" hangingPunct="1">
              <a:spcBef>
                <a:spcPct val="0"/>
              </a:spcBef>
            </a:pPr>
            <a:r>
              <a:rPr lang="en-US" altLang="en-US" smtClean="0"/>
              <a:t>It is also found in the Bahamas.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Thomas, M. C. 2010. Pest alert: Giant palm weevils of the genus </a:t>
            </a:r>
            <a:r>
              <a:rPr lang="en-US" altLang="en-US" i="1" smtClean="0"/>
              <a:t>Rhynchophorus</a:t>
            </a:r>
            <a:r>
              <a:rPr lang="en-US" altLang="en-US" smtClean="0"/>
              <a:t> (Coleoptera: Curculionidae) and their threat to Florida palms. FDACS DPI. </a:t>
            </a:r>
          </a:p>
          <a:p>
            <a:pPr eaLnBrk="1" hangingPunct="1">
              <a:spcBef>
                <a:spcPct val="0"/>
              </a:spcBef>
            </a:pPr>
            <a:r>
              <a:rPr lang="en-US" altLang="en-US" smtClean="0"/>
              <a:t>Accessed 2/9/2014-</a:t>
            </a:r>
          </a:p>
          <a:p>
            <a:pPr eaLnBrk="1" hangingPunct="1">
              <a:spcBef>
                <a:spcPct val="0"/>
              </a:spcBef>
            </a:pPr>
            <a:r>
              <a:rPr lang="en-US" altLang="en-US" smtClean="0"/>
              <a:t>http://www.freshfromflorida.com/pi/pest-alerts/pdf/giantpalmweevils.pdf</a:t>
            </a:r>
          </a:p>
          <a:p>
            <a:pPr eaLnBrk="1" hangingPunct="1">
              <a:spcBef>
                <a:spcPct val="0"/>
              </a:spcBef>
            </a:pPr>
            <a:endParaRPr lang="en-US" altLang="en-US" smtClean="0"/>
          </a:p>
          <a:p>
            <a:pPr eaLnBrk="1" hangingPunct="1">
              <a:spcBef>
                <a:spcPct val="0"/>
              </a:spcBef>
            </a:pPr>
            <a:r>
              <a:rPr lang="en-US" altLang="en-US" smtClean="0"/>
              <a:t>Thomas, M. C.  2011. “Giant palm weevils: Headed our way?”. FDACS DPI - Florida State Collection of Arthropods. </a:t>
            </a:r>
          </a:p>
          <a:p>
            <a:pPr eaLnBrk="1" hangingPunct="1">
              <a:spcBef>
                <a:spcPct val="0"/>
              </a:spcBef>
            </a:pPr>
            <a:r>
              <a:rPr lang="en-US" altLang="en-US" smtClean="0"/>
              <a:t>Accessed 2/9/2014-</a:t>
            </a:r>
          </a:p>
          <a:p>
            <a:pPr eaLnBrk="1" hangingPunct="1">
              <a:spcBef>
                <a:spcPct val="0"/>
              </a:spcBef>
            </a:pPr>
            <a:r>
              <a:rPr lang="en-US" altLang="en-US" smtClean="0"/>
              <a:t>http://entnemdept.ufl.edu/hodges/Florida2011/Thomas.pdf</a:t>
            </a:r>
          </a:p>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61AD0E8-5010-4778-AE66-57CF9521F399}" type="slidenum">
              <a:rPr lang="en-US" altLang="en-US" smtClean="0"/>
              <a:pPr fontAlgn="base">
                <a:spcBef>
                  <a:spcPct val="0"/>
                </a:spcBef>
                <a:spcAft>
                  <a:spcPct val="0"/>
                </a:spcAft>
                <a:defRPr/>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Volatile odors called “palm esters” are released by stressed, wounded or dying trees.  Palmetto weevils are able to detect these odors and are attracted to the trees. Once </a:t>
            </a:r>
            <a:r>
              <a:rPr lang="en-US" altLang="en-US" i="1" smtClean="0"/>
              <a:t>Rhynchophorus cruentatus </a:t>
            </a:r>
            <a:r>
              <a:rPr lang="en-US" altLang="en-US" smtClean="0"/>
              <a:t>has found such a host, it will then release aggregation hormones that attract even more palmetto weevils.  When a population of weevils has massed on the tree, mating and egg laying take place.</a:t>
            </a:r>
          </a:p>
          <a:p>
            <a:pPr eaLnBrk="1" hangingPunct="1">
              <a:spcBef>
                <a:spcPct val="0"/>
              </a:spcBef>
            </a:pPr>
            <a:endParaRPr lang="en-US" altLang="en-US" smtClean="0"/>
          </a:p>
          <a:p>
            <a:pPr eaLnBrk="1" hangingPunct="1">
              <a:spcBef>
                <a:spcPct val="0"/>
              </a:spcBef>
            </a:pPr>
            <a:r>
              <a:rPr lang="en-US" altLang="en-US" smtClean="0"/>
              <a:t>Eggs:  Under laboratory conditions, females lay an average of 207 eggs over the course of their lives.  Eggs are laid in wounds or the bottom of leaves in host plants.  After about 3 days, eggs hatch and begin to feed.  </a:t>
            </a:r>
          </a:p>
          <a:p>
            <a:pPr eaLnBrk="1" hangingPunct="1">
              <a:spcBef>
                <a:spcPct val="0"/>
              </a:spcBef>
            </a:pPr>
            <a:endParaRPr lang="en-US" altLang="en-US" smtClean="0"/>
          </a:p>
          <a:p>
            <a:pPr eaLnBrk="1" hangingPunct="1">
              <a:spcBef>
                <a:spcPct val="0"/>
              </a:spcBef>
            </a:pPr>
            <a:r>
              <a:rPr lang="en-US" altLang="en-US" smtClean="0"/>
              <a:t>Larvae:  Larvae are creamy yellowish in color and can be quite large, weighing close to 6 grams.  The prominent head capsule is hard and dark brown with large mandibles.  Larvae are voracious feeders and prefer the soft tissue surrounding the apical meristem.  When mature, larvae migrate to the edge of stems and petioles where cocoons are prepared from palm fibers.</a:t>
            </a:r>
          </a:p>
          <a:p>
            <a:pPr eaLnBrk="1" hangingPunct="1">
              <a:spcBef>
                <a:spcPct val="0"/>
              </a:spcBef>
            </a:pPr>
            <a:endParaRPr lang="en-US" altLang="en-US" smtClean="0"/>
          </a:p>
          <a:p>
            <a:pPr eaLnBrk="1" hangingPunct="1">
              <a:spcBef>
                <a:spcPct val="0"/>
              </a:spcBef>
            </a:pPr>
            <a:r>
              <a:rPr lang="en-US" altLang="en-US" smtClean="0"/>
              <a:t>Pupae: Palmetto weevils first enter a prepupal stage then a pupal stage. The pupal stage lasts several weeks.  </a:t>
            </a:r>
          </a:p>
          <a:p>
            <a:pPr eaLnBrk="1" hangingPunct="1">
              <a:spcBef>
                <a:spcPct val="0"/>
              </a:spcBef>
            </a:pPr>
            <a:endParaRPr lang="en-US" altLang="en-US" smtClean="0"/>
          </a:p>
          <a:p>
            <a:pPr eaLnBrk="1" hangingPunct="1">
              <a:spcBef>
                <a:spcPct val="0"/>
              </a:spcBef>
            </a:pPr>
            <a:r>
              <a:rPr lang="en-US" altLang="en-US" smtClean="0"/>
              <a:t>Adults:  Once the adult molts, it may immediately leave the cocoon or stay within the cocoon for several days to weeks before emerging. Adults are active fliers and can vary greatly in coloration from nearly solid black to almost solid red with a variable black pattern.  They vary in size from 1.9 to 3 cm.  Lifespan of is about 84 days, but in laboratory conditions adults have lived up to 26 weeks under adequate moisture conditions.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Bertone, C., P. S. Michalak, and A. Roda. 2010. New pest response guidelines: Red palm weevil, </a:t>
            </a:r>
            <a:r>
              <a:rPr lang="en-US" altLang="en-US" i="1" smtClean="0"/>
              <a:t>Rhychophorus ferrugineus</a:t>
            </a:r>
            <a:r>
              <a:rPr lang="en-US" altLang="en-US" smtClean="0"/>
              <a:t>. USDA APHIS. </a:t>
            </a:r>
          </a:p>
          <a:p>
            <a:pPr eaLnBrk="1" hangingPunct="1">
              <a:spcBef>
                <a:spcPct val="0"/>
              </a:spcBef>
            </a:pPr>
            <a:r>
              <a:rPr lang="en-US" altLang="en-US" smtClean="0"/>
              <a:t>Accessed 2/9/2014-</a:t>
            </a:r>
          </a:p>
          <a:p>
            <a:pPr eaLnBrk="1" hangingPunct="1">
              <a:spcBef>
                <a:spcPct val="0"/>
              </a:spcBef>
            </a:pPr>
            <a:r>
              <a:rPr lang="en-US" altLang="en-US" smtClean="0"/>
              <a:t>http://www.aphis.usda.gov/import_export/plants/manuals/emergency/downloads/nprg-redpalmweevil.pdf</a:t>
            </a:r>
          </a:p>
          <a:p>
            <a:pPr eaLnBrk="1" hangingPunct="1">
              <a:spcBef>
                <a:spcPct val="0"/>
              </a:spcBef>
            </a:pPr>
            <a:endParaRPr lang="en-US" altLang="en-US" smtClean="0"/>
          </a:p>
          <a:p>
            <a:pPr eaLnBrk="1" hangingPunct="1">
              <a:spcBef>
                <a:spcPct val="0"/>
              </a:spcBef>
            </a:pPr>
            <a:r>
              <a:rPr lang="en-US" altLang="en-US" smtClean="0"/>
              <a:t>Nisson, N., D. Hodel, and M. S. Hoddle. “Red palm weevil”. Center for Invasive Species Research – University of California, Riverside. </a:t>
            </a:r>
          </a:p>
          <a:p>
            <a:pPr eaLnBrk="1" hangingPunct="1">
              <a:spcBef>
                <a:spcPct val="0"/>
              </a:spcBef>
            </a:pPr>
            <a:r>
              <a:rPr lang="en-US" altLang="en-US" smtClean="0"/>
              <a:t>Accessed 2/9/2014-</a:t>
            </a:r>
          </a:p>
          <a:p>
            <a:pPr eaLnBrk="1" hangingPunct="1">
              <a:spcBef>
                <a:spcPct val="0"/>
              </a:spcBef>
            </a:pPr>
            <a:r>
              <a:rPr lang="en-US" altLang="en-US" smtClean="0"/>
              <a:t>http://cisr.ucr.edu/red_palm_weevil.html</a:t>
            </a:r>
          </a:p>
          <a:p>
            <a:pPr eaLnBrk="1" hangingPunct="1">
              <a:spcBef>
                <a:spcPct val="0"/>
              </a:spcBef>
            </a:pPr>
            <a:endParaRPr lang="en-US" altLang="en-US" smtClean="0"/>
          </a:p>
          <a:p>
            <a:pPr eaLnBrk="1" hangingPunct="1">
              <a:spcBef>
                <a:spcPct val="0"/>
              </a:spcBef>
            </a:pPr>
            <a:r>
              <a:rPr lang="en-US" altLang="en-US" smtClean="0"/>
              <a:t>Weissling, T. J. and R. M. Giblin-Davis.  1997. Revised 2013.  “Palmetto weevil, </a:t>
            </a:r>
            <a:r>
              <a:rPr lang="en-US" altLang="en-US" i="1" smtClean="0"/>
              <a:t>Rhynchophorus cruentatus </a:t>
            </a:r>
            <a:r>
              <a:rPr lang="en-US" altLang="en-US" smtClean="0"/>
              <a:t>Fabricius (Insecta: Coleoptera: Curculionidae).” University of Florida, Entomology and Nematology Department, IFAS.  Accessed 2-6-14 –</a:t>
            </a:r>
          </a:p>
          <a:p>
            <a:pPr eaLnBrk="1" hangingPunct="1">
              <a:spcBef>
                <a:spcPct val="0"/>
              </a:spcBef>
            </a:pPr>
            <a:r>
              <a:rPr lang="en-US" altLang="en-US" smtClean="0"/>
              <a:t>https://edis.ifas.ufl.edu/pdffiles/IN/IN13900.pdf</a:t>
            </a:r>
          </a:p>
          <a:p>
            <a:pPr eaLnBrk="1" hangingPunct="1">
              <a:spcBef>
                <a:spcPct val="0"/>
              </a:spcBef>
            </a:pPr>
            <a:endParaRPr lang="en-US" altLang="en-US" smtClean="0"/>
          </a:p>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09A282B-1833-495B-AD5D-1A97D6BEB16A}" type="slidenum">
              <a:rPr lang="en-US" altLang="en-US" smtClean="0"/>
              <a:pPr fontAlgn="base">
                <a:spcBef>
                  <a:spcPct val="0"/>
                </a:spcBef>
                <a:spcAft>
                  <a:spcPct val="0"/>
                </a:spcAft>
                <a:defRPr/>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native host plant of palmetto weevil is sabal palm (</a:t>
            </a:r>
            <a:r>
              <a:rPr lang="en-US" altLang="en-US" i="1" smtClean="0"/>
              <a:t>Sabal palmetto</a:t>
            </a:r>
            <a:r>
              <a:rPr lang="en-US" altLang="en-US" smtClean="0"/>
              <a:t>).  This pest’s host range is restricted to wounded or dying sabal palm, or newly planted landscape palms that are stressed.  </a:t>
            </a:r>
          </a:p>
          <a:p>
            <a:pPr eaLnBrk="1" hangingPunct="1">
              <a:spcBef>
                <a:spcPct val="0"/>
              </a:spcBef>
            </a:pPr>
            <a:endParaRPr lang="en-US" altLang="en-US" smtClean="0"/>
          </a:p>
          <a:p>
            <a:pPr eaLnBrk="1" hangingPunct="1">
              <a:spcBef>
                <a:spcPct val="0"/>
              </a:spcBef>
            </a:pPr>
            <a:r>
              <a:rPr lang="en-US" altLang="en-US" smtClean="0"/>
              <a:t>Since the late 1990’s, however, it has caused damage to apparently healthy Canary Island date palms (</a:t>
            </a:r>
            <a:r>
              <a:rPr lang="en-US" altLang="en-US" i="1" smtClean="0"/>
              <a:t>Phoenix canariensis)</a:t>
            </a:r>
            <a:r>
              <a:rPr lang="en-US" altLang="en-US" smtClean="0"/>
              <a:t>, latania </a:t>
            </a:r>
            <a:r>
              <a:rPr lang="it-IT" altLang="en-US" smtClean="0"/>
              <a:t>(</a:t>
            </a:r>
            <a:r>
              <a:rPr lang="it-IT" altLang="en-US" i="1" smtClean="0"/>
              <a:t>Latania sp.</a:t>
            </a:r>
            <a:r>
              <a:rPr lang="it-IT" altLang="en-US" smtClean="0"/>
              <a:t>), </a:t>
            </a:r>
            <a:r>
              <a:rPr lang="en-US" altLang="en-US" smtClean="0"/>
              <a:t>and bismark (</a:t>
            </a:r>
            <a:r>
              <a:rPr lang="en-US" altLang="en-US" i="1" smtClean="0"/>
              <a:t>Bismarckia nobilis</a:t>
            </a:r>
            <a:r>
              <a:rPr lang="en-US" altLang="en-US" smtClean="0"/>
              <a:t>) palms.  At times, it has even achieved severe pest status on Canary Island date palm (</a:t>
            </a:r>
            <a:r>
              <a:rPr lang="en-US" altLang="en-US" i="1" smtClean="0"/>
              <a:t>Phoenix canariensis</a:t>
            </a:r>
            <a:r>
              <a:rPr lang="en-US" altLang="en-US" smtClean="0"/>
              <a:t>)</a:t>
            </a:r>
            <a:r>
              <a:rPr lang="en-US" altLang="en-US" i="1" smtClean="0"/>
              <a:t> </a:t>
            </a:r>
            <a:r>
              <a:rPr lang="en-US" altLang="en-US" smtClean="0"/>
              <a:t>in Florida nurseries. </a:t>
            </a:r>
          </a:p>
          <a:p>
            <a:pPr eaLnBrk="1" hangingPunct="1">
              <a:spcBef>
                <a:spcPct val="0"/>
              </a:spcBef>
            </a:pPr>
            <a:endParaRPr lang="en-US" altLang="en-US" smtClean="0"/>
          </a:p>
          <a:p>
            <a:pPr eaLnBrk="1" hangingPunct="1">
              <a:spcBef>
                <a:spcPct val="0"/>
              </a:spcBef>
            </a:pPr>
            <a:r>
              <a:rPr lang="en-US" altLang="en-US" smtClean="0"/>
              <a:t>Other host plants of palmetto weevil include:  Fan palms (</a:t>
            </a:r>
            <a:r>
              <a:rPr lang="en-US" altLang="en-US" i="1" smtClean="0"/>
              <a:t>Washingtonia sp. </a:t>
            </a:r>
            <a:r>
              <a:rPr lang="en-US" altLang="en-US" smtClean="0"/>
              <a:t>and </a:t>
            </a:r>
            <a:r>
              <a:rPr lang="en-US" altLang="en-US" i="1" smtClean="0"/>
              <a:t>Pritchardia sp.</a:t>
            </a:r>
            <a:r>
              <a:rPr lang="en-US" altLang="en-US" smtClean="0"/>
              <a:t>), Saw palmetto (</a:t>
            </a:r>
            <a:r>
              <a:rPr lang="en-US" altLang="en-US" i="1" smtClean="0"/>
              <a:t>Serrenoa repens</a:t>
            </a:r>
            <a:r>
              <a:rPr lang="en-US" altLang="en-US" smtClean="0"/>
              <a:t>), Date palm (</a:t>
            </a:r>
            <a:r>
              <a:rPr lang="en-US" altLang="en-US" i="1" smtClean="0"/>
              <a:t>Phoenix dactylifera</a:t>
            </a:r>
            <a:r>
              <a:rPr lang="en-US" altLang="en-US" smtClean="0"/>
              <a:t>), Royal palms (</a:t>
            </a:r>
            <a:r>
              <a:rPr lang="en-US" altLang="en-US" i="1" smtClean="0"/>
              <a:t>Roystonea sp.</a:t>
            </a:r>
            <a:r>
              <a:rPr lang="en-US" altLang="en-US" smtClean="0"/>
              <a:t>), Coconut palm (</a:t>
            </a:r>
            <a:r>
              <a:rPr lang="en-US" altLang="en-US" i="1" smtClean="0"/>
              <a:t>Cocos </a:t>
            </a:r>
            <a:r>
              <a:rPr lang="it-IT" altLang="en-US" i="1" smtClean="0"/>
              <a:t>nucifera</a:t>
            </a:r>
            <a:r>
              <a:rPr lang="it-IT" altLang="en-US" smtClean="0"/>
              <a:t>), Fishtail palms (</a:t>
            </a:r>
            <a:r>
              <a:rPr lang="it-IT" altLang="en-US" i="1" smtClean="0"/>
              <a:t>Caryota sp.</a:t>
            </a:r>
            <a:r>
              <a:rPr lang="it-IT" altLang="en-US" smtClean="0"/>
              <a:t>), and Florida thatch palm (</a:t>
            </a:r>
            <a:r>
              <a:rPr lang="it-IT" altLang="en-US" i="1" smtClean="0"/>
              <a:t>Thrinax </a:t>
            </a:r>
            <a:r>
              <a:rPr lang="en-US" altLang="en-US" i="1" smtClean="0"/>
              <a:t>radiata</a:t>
            </a:r>
            <a:r>
              <a:rPr lang="en-US" altLang="en-US" smtClean="0"/>
              <a:t>).</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Thomas, M. C. 2010. Pest alert: Giant palm weevils of the genus </a:t>
            </a:r>
            <a:r>
              <a:rPr lang="en-US" altLang="en-US" i="1" smtClean="0"/>
              <a:t>Rhynchophorus</a:t>
            </a:r>
            <a:r>
              <a:rPr lang="en-US" altLang="en-US" smtClean="0"/>
              <a:t> (Coleoptera: Curculionidae) and their threat to Florida palms. FDACS DPI. </a:t>
            </a:r>
          </a:p>
          <a:p>
            <a:pPr eaLnBrk="1" hangingPunct="1">
              <a:spcBef>
                <a:spcPct val="0"/>
              </a:spcBef>
            </a:pPr>
            <a:r>
              <a:rPr lang="en-US" altLang="en-US" smtClean="0"/>
              <a:t>Accessed 2/9/2014-</a:t>
            </a:r>
          </a:p>
          <a:p>
            <a:pPr eaLnBrk="1" hangingPunct="1">
              <a:spcBef>
                <a:spcPct val="0"/>
              </a:spcBef>
            </a:pPr>
            <a:r>
              <a:rPr lang="en-US" altLang="en-US" smtClean="0"/>
              <a:t>http://www.freshfromflorida.com/pi/pest-alerts/pdf/giantpalmweevils.pdf</a:t>
            </a:r>
          </a:p>
          <a:p>
            <a:pPr eaLnBrk="1" hangingPunct="1">
              <a:spcBef>
                <a:spcPct val="0"/>
              </a:spcBef>
            </a:pPr>
            <a:endParaRPr lang="en-US" altLang="en-US" smtClean="0"/>
          </a:p>
          <a:p>
            <a:pPr eaLnBrk="1" hangingPunct="1">
              <a:spcBef>
                <a:spcPct val="0"/>
              </a:spcBef>
            </a:pPr>
            <a:r>
              <a:rPr lang="en-US" altLang="en-US" smtClean="0"/>
              <a:t>Weissling, T. J. and R. M. Giblin-Davis.  1997. Revised 2013.  “Palmetto weevil, </a:t>
            </a:r>
            <a:r>
              <a:rPr lang="en-US" altLang="en-US" i="1" smtClean="0"/>
              <a:t>Rhynchophorus cruentatus </a:t>
            </a:r>
            <a:r>
              <a:rPr lang="en-US" altLang="en-US" smtClean="0"/>
              <a:t>Fabricius (Insecta: Coleoptera: Curculionidae).” University of Florida, Entomology and Nematology Department, IFAS.  Accessed 2-6-14 –</a:t>
            </a:r>
          </a:p>
          <a:p>
            <a:pPr eaLnBrk="1" hangingPunct="1">
              <a:spcBef>
                <a:spcPct val="0"/>
              </a:spcBef>
            </a:pPr>
            <a:r>
              <a:rPr lang="en-US" altLang="en-US" smtClean="0"/>
              <a:t>https://edis.ifas.ufl.edu/pdffiles/IN/IN13900.pdf</a:t>
            </a:r>
          </a:p>
          <a:p>
            <a:pPr eaLnBrk="1" hangingPunct="1">
              <a:spcBef>
                <a:spcPct val="0"/>
              </a:spcBef>
            </a:pPr>
            <a:endParaRPr lang="en-US" altLang="en-US" smtClean="0"/>
          </a:p>
          <a:p>
            <a:pPr eaLnBrk="1" hangingPunct="1">
              <a:spcBef>
                <a:spcPct val="0"/>
              </a:spcBef>
            </a:pPr>
            <a:r>
              <a:rPr lang="en-US" altLang="en-US" smtClean="0"/>
              <a:t>Thomas, M. C and L. Whilby. 2011. “Giant palm weevils: Headed our way?”. FDACS DPI - Florida State Collection of Arthropods. </a:t>
            </a:r>
          </a:p>
          <a:p>
            <a:pPr eaLnBrk="1" hangingPunct="1">
              <a:spcBef>
                <a:spcPct val="0"/>
              </a:spcBef>
            </a:pPr>
            <a:r>
              <a:rPr lang="en-US" altLang="en-US" smtClean="0"/>
              <a:t>Accessed 2/9/2014-</a:t>
            </a:r>
          </a:p>
          <a:p>
            <a:pPr eaLnBrk="1" hangingPunct="1">
              <a:spcBef>
                <a:spcPct val="0"/>
              </a:spcBef>
            </a:pPr>
            <a:r>
              <a:rPr lang="en-US" altLang="en-US" smtClean="0"/>
              <a:t>http://entnemdept.ufl.edu/hodges/Florida2011/Thomas.pdf</a:t>
            </a:r>
          </a:p>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90C4D78-A567-4848-8559-E6A7FFC4562B}" type="slidenum">
              <a:rPr lang="en-US" altLang="en-US" smtClean="0"/>
              <a:pPr fontAlgn="base">
                <a:spcBef>
                  <a:spcPct val="0"/>
                </a:spcBef>
                <a:spcAft>
                  <a:spcPct val="0"/>
                </a:spcAft>
                <a:defRPr/>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Most damage is caused by larvae feeding on palm tissue.  Larvae feed inconspicuously inside the host palm, thus early detection is very difficult.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Symptoms can vary, but generally include irreversible decline of younger leaves.  Palm species with upright leaves, such as Canary Island date palms, show early symptoms in older leaves which first droop then collapse. Damage can be so severe that a condition called “popped neck” may occur where the top of the palm falls over as the integrity of the crown is compromised.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When the dead crown and stem eventually collapse, fronds are completely necrotic and a large amount of weevil </a:t>
            </a:r>
            <a:r>
              <a:rPr lang="en-US" dirty="0" err="1" smtClean="0"/>
              <a:t>frass</a:t>
            </a:r>
            <a:r>
              <a:rPr lang="en-US" dirty="0" smtClean="0"/>
              <a:t> is evident.  If the crown is pulled apart, cocoons, larvae and even adults may be found.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eaLnBrk="1" fontAlgn="auto" hangingPunct="1">
              <a:spcBef>
                <a:spcPts val="0"/>
              </a:spcBef>
              <a:spcAft>
                <a:spcPts val="0"/>
              </a:spcAft>
              <a:defRPr/>
            </a:pPr>
            <a:r>
              <a:rPr lang="en-US" dirty="0" err="1" smtClean="0"/>
              <a:t>Weissling</a:t>
            </a:r>
            <a:r>
              <a:rPr lang="en-US" dirty="0" smtClean="0"/>
              <a:t>, T. J. and R. M. </a:t>
            </a:r>
            <a:r>
              <a:rPr lang="en-US" dirty="0" err="1" smtClean="0"/>
              <a:t>Giblin</a:t>
            </a:r>
            <a:r>
              <a:rPr lang="en-US" dirty="0" smtClean="0"/>
              <a:t>-Davis.  1997. Revised 2013.  “Palmetto weevil, </a:t>
            </a:r>
            <a:r>
              <a:rPr lang="en-US" i="1" dirty="0" err="1" smtClean="0"/>
              <a:t>Rhynchophorus</a:t>
            </a:r>
            <a:r>
              <a:rPr lang="en-US" i="1" dirty="0" smtClean="0"/>
              <a:t> </a:t>
            </a:r>
            <a:r>
              <a:rPr lang="en-US" i="1" dirty="0" err="1" smtClean="0"/>
              <a:t>cruentatus</a:t>
            </a:r>
            <a:r>
              <a:rPr lang="en-US" i="1" dirty="0" smtClean="0"/>
              <a:t> </a:t>
            </a:r>
            <a:r>
              <a:rPr lang="en-US" dirty="0" err="1" smtClean="0"/>
              <a:t>Fabricius</a:t>
            </a:r>
            <a:r>
              <a:rPr lang="en-US" dirty="0" smtClean="0"/>
              <a:t> (</a:t>
            </a:r>
            <a:r>
              <a:rPr lang="en-US" dirty="0" err="1" smtClean="0"/>
              <a:t>Insecta</a:t>
            </a:r>
            <a:r>
              <a:rPr lang="en-US" dirty="0" smtClean="0"/>
              <a:t>: </a:t>
            </a:r>
            <a:r>
              <a:rPr lang="en-US" dirty="0" err="1" smtClean="0"/>
              <a:t>Coleoptera</a:t>
            </a:r>
            <a:r>
              <a:rPr lang="en-US" dirty="0" smtClean="0"/>
              <a:t>: </a:t>
            </a:r>
            <a:r>
              <a:rPr lang="en-US" dirty="0" err="1" smtClean="0"/>
              <a:t>Curculionidae</a:t>
            </a:r>
            <a:r>
              <a:rPr lang="en-US" dirty="0" smtClean="0"/>
              <a:t>).” University of Florida, Entomology and Nematology Department, IFAS.  Accessed 2-6-14 –</a:t>
            </a:r>
          </a:p>
          <a:p>
            <a:pPr eaLnBrk="1" fontAlgn="auto" hangingPunct="1">
              <a:spcBef>
                <a:spcPts val="0"/>
              </a:spcBef>
              <a:spcAft>
                <a:spcPts val="0"/>
              </a:spcAft>
              <a:defRPr/>
            </a:pPr>
            <a:r>
              <a:rPr lang="en-US" dirty="0" smtClean="0"/>
              <a:t>https://edis.ifas.ufl.edu/pdffiles/IN/IN13900.pdf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err="1" smtClean="0"/>
              <a:t>Giblin</a:t>
            </a:r>
            <a:r>
              <a:rPr lang="en-US" dirty="0" smtClean="0"/>
              <a:t>-Davis, R. M.  “Biology and management of palm weevils.”  University of Florida/IFAS, Fort Lauderdale Research and Education Center . </a:t>
            </a:r>
          </a:p>
          <a:p>
            <a:pPr eaLnBrk="1" fontAlgn="auto" hangingPunct="1">
              <a:spcBef>
                <a:spcPts val="0"/>
              </a:spcBef>
              <a:spcAft>
                <a:spcPts val="0"/>
              </a:spcAft>
              <a:defRPr/>
            </a:pPr>
            <a:r>
              <a:rPr lang="en-US" dirty="0" smtClean="0"/>
              <a:t>Accessed 2-6-2014 – </a:t>
            </a:r>
          </a:p>
          <a:p>
            <a:pPr eaLnBrk="1" fontAlgn="auto" hangingPunct="1">
              <a:spcBef>
                <a:spcPts val="0"/>
              </a:spcBef>
              <a:spcAft>
                <a:spcPts val="0"/>
              </a:spcAft>
              <a:defRPr/>
            </a:pPr>
            <a:r>
              <a:rPr lang="en-US" dirty="0" smtClean="0"/>
              <a:t>http://cisr.ucr.edu/pdf/giblin-davis,robin-biology_and_management_of_palm_weevils.pdf</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 </a:t>
            </a:r>
            <a:endParaRPr lang="en-US" dirty="0"/>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6341760-D76A-43FB-AA25-2F6D0089A91A}" type="slidenum">
              <a:rPr lang="en-US" altLang="en-US" smtClean="0"/>
              <a:pPr fontAlgn="base">
                <a:spcBef>
                  <a:spcPct val="0"/>
                </a:spcBef>
                <a:spcAft>
                  <a:spcPct val="0"/>
                </a:spcAft>
                <a:defRPr/>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Bucket traps with freshly cut palm tissue and/or commercially available pheromones can be used to monitor for various palm weevil species, including the palmetto weevil.  The traps are most effective for capturing </a:t>
            </a:r>
            <a:r>
              <a:rPr lang="en-US" altLang="en-US" i="1" smtClean="0"/>
              <a:t>Rhynchophorus cruentatus </a:t>
            </a:r>
            <a:r>
              <a:rPr lang="en-US" altLang="en-US" smtClean="0"/>
              <a:t>adults if bait tissue is harvested within the previous 72 hours. </a:t>
            </a:r>
          </a:p>
          <a:p>
            <a:pPr eaLnBrk="1" hangingPunct="1">
              <a:spcBef>
                <a:spcPct val="0"/>
              </a:spcBef>
            </a:pPr>
            <a:endParaRPr lang="en-US" altLang="en-US" smtClean="0"/>
          </a:p>
          <a:p>
            <a:pPr eaLnBrk="1" hangingPunct="1">
              <a:spcBef>
                <a:spcPct val="0"/>
              </a:spcBef>
            </a:pPr>
            <a:r>
              <a:rPr lang="en-US" altLang="en-US" smtClean="0"/>
              <a:t>Cultural practices provide the best management options.  Firstly, palms should be properly fertilized and irrigated to promote plant health and vigor.  Secondly, pruning or wounding of trees should be avoided.  Canary Island date palms, which are not adapted to South Florida, should not be planted.  Otherwise, these palms should be carefully cared for to ensure their health.</a:t>
            </a:r>
          </a:p>
          <a:p>
            <a:pPr eaLnBrk="1" hangingPunct="1">
              <a:spcBef>
                <a:spcPct val="0"/>
              </a:spcBef>
            </a:pPr>
            <a:endParaRPr lang="en-US" altLang="en-US" smtClean="0"/>
          </a:p>
          <a:p>
            <a:pPr eaLnBrk="1" hangingPunct="1">
              <a:spcBef>
                <a:spcPct val="0"/>
              </a:spcBef>
            </a:pPr>
            <a:r>
              <a:rPr lang="en-US" altLang="en-US" smtClean="0"/>
              <a:t>Since larvae feed inconspicuously inside the host palm, early detection before there is lethal damage to the crown is difficult.  By the time an infestation is detected, there is little that can be done to save the tree.  Recently transplanted palms can be prophylactically treated with insecticides, but costs may be prohibitive.  Systematic neonicitinoid insecticides can be used for curative and preventative treatments, but persistence and vigilance are necessary.</a:t>
            </a:r>
          </a:p>
          <a:p>
            <a:pPr eaLnBrk="1" hangingPunct="1">
              <a:spcBef>
                <a:spcPct val="0"/>
              </a:spcBef>
            </a:pPr>
            <a:endParaRPr lang="en-US" altLang="en-US" smtClean="0"/>
          </a:p>
          <a:p>
            <a:pPr eaLnBrk="1" hangingPunct="1">
              <a:spcBef>
                <a:spcPct val="0"/>
              </a:spcBef>
            </a:pPr>
            <a:r>
              <a:rPr lang="en-US" altLang="en-US" smtClean="0"/>
              <a:t>The recommended course of action is to cut down and destroy infested palms before adults emerge, thus reducing the possibility of spreading the infestation to adjacent trees.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Information sources:</a:t>
            </a:r>
          </a:p>
          <a:p>
            <a:pPr eaLnBrk="1" hangingPunct="1">
              <a:spcBef>
                <a:spcPct val="0"/>
              </a:spcBef>
            </a:pPr>
            <a:r>
              <a:rPr lang="en-US" altLang="en-US" smtClean="0"/>
              <a:t>Weissling, T. J. and R. M. Giblin-Davis.  1997. Revised 2013.  “Palmetto weevil, </a:t>
            </a:r>
            <a:r>
              <a:rPr lang="en-US" altLang="en-US" i="1" smtClean="0"/>
              <a:t>Rhynchophorus cruentatus </a:t>
            </a:r>
            <a:r>
              <a:rPr lang="en-US" altLang="en-US" smtClean="0"/>
              <a:t>Fabricius (Insecta: Coleoptera: Curculionidae).” University of Florida, Entomology and Nematology Department, IFAS.  Accessed 2-6-14 –</a:t>
            </a:r>
          </a:p>
          <a:p>
            <a:pPr eaLnBrk="1" hangingPunct="1">
              <a:spcBef>
                <a:spcPct val="0"/>
              </a:spcBef>
            </a:pPr>
            <a:r>
              <a:rPr lang="en-US" altLang="en-US" smtClean="0"/>
              <a:t>https://edis.ifas.ufl.edu/pdffiles/IN/IN13900.pdf</a:t>
            </a:r>
          </a:p>
          <a:p>
            <a:pPr eaLnBrk="1" hangingPunct="1">
              <a:spcBef>
                <a:spcPct val="0"/>
              </a:spcBef>
            </a:pPr>
            <a:endParaRPr lang="en-US" altLang="en-US" smtClean="0"/>
          </a:p>
          <a:p>
            <a:pPr eaLnBrk="1" hangingPunct="1">
              <a:spcBef>
                <a:spcPct val="0"/>
              </a:spcBef>
            </a:pPr>
            <a:r>
              <a:rPr lang="en-US" altLang="en-US" smtClean="0"/>
              <a:t>Weissling, T. J., R. M. Giblin-Davis, Scheffrahn, R. H., Mendoza, N. M.  1992.  “Trap for Capturing and Retaining </a:t>
            </a:r>
            <a:r>
              <a:rPr lang="en-US" altLang="en-US" i="1" smtClean="0"/>
              <a:t>Rhynchophorus cruentatus </a:t>
            </a:r>
            <a:r>
              <a:rPr lang="en-US" altLang="en-US" smtClean="0"/>
              <a:t>(Coleoptera: Churculionidae) Adults Using </a:t>
            </a:r>
            <a:r>
              <a:rPr lang="en-US" altLang="en-US" i="1" smtClean="0"/>
              <a:t>Sabal Palmetto </a:t>
            </a:r>
            <a:r>
              <a:rPr lang="en-US" altLang="en-US" smtClean="0"/>
              <a:t>as Bait.”  Florida Entomologist.  75: 212 – 221.  </a:t>
            </a:r>
          </a:p>
          <a:p>
            <a:pPr eaLnBrk="1" hangingPunct="1">
              <a:spcBef>
                <a:spcPct val="0"/>
              </a:spcBef>
            </a:pPr>
            <a:r>
              <a:rPr lang="en-US" altLang="en-US" smtClean="0"/>
              <a:t>Accessed 2-7-2014 – </a:t>
            </a:r>
          </a:p>
          <a:p>
            <a:pPr eaLnBrk="1" hangingPunct="1">
              <a:spcBef>
                <a:spcPct val="0"/>
              </a:spcBef>
            </a:pPr>
            <a:r>
              <a:rPr lang="en-US" altLang="en-US" smtClean="0"/>
              <a:t>http://ufdcimages.uflib.ufl.edu/UF/00/09/88/13/00061/SN00154040_0075_00027.pdf</a:t>
            </a:r>
          </a:p>
          <a:p>
            <a:pPr eaLnBrk="1" hangingPunct="1">
              <a:spcBef>
                <a:spcPct val="0"/>
              </a:spcBef>
            </a:pPr>
            <a:endParaRPr lang="en-US" altLang="en-US" smtClean="0"/>
          </a:p>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95A1B31-1929-42DB-B20E-68D3E6E31E53}" type="slidenum">
              <a:rPr lang="en-US" altLang="en-US" smtClean="0"/>
              <a:pPr fontAlgn="base">
                <a:spcBef>
                  <a:spcPct val="0"/>
                </a:spcBef>
                <a:spcAft>
                  <a:spcPct val="0"/>
                </a:spcAft>
                <a:defRPr/>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defTabSz="930311" eaLnBrk="1" fontAlgn="auto" hangingPunct="1">
              <a:spcBef>
                <a:spcPts val="0"/>
              </a:spcBef>
              <a:spcAft>
                <a:spcPts val="0"/>
              </a:spcAft>
              <a:defRPr/>
            </a:pPr>
            <a:r>
              <a:rPr lang="en-US" dirty="0" smtClean="0"/>
              <a:t>Some consider the red palm weevil to be the most damaging insect pest of palms in the world.  </a:t>
            </a:r>
          </a:p>
          <a:p>
            <a:pPr defTabSz="930311" eaLnBrk="1" fontAlgn="auto" hangingPunct="1">
              <a:spcBef>
                <a:spcPts val="0"/>
              </a:spcBef>
              <a:spcAft>
                <a:spcPts val="0"/>
              </a:spcAft>
              <a:defRPr/>
            </a:pPr>
            <a:endParaRPr lang="en-US" dirty="0" smtClean="0"/>
          </a:p>
          <a:p>
            <a:pPr defTabSz="930311" eaLnBrk="1" fontAlgn="auto" hangingPunct="1">
              <a:spcBef>
                <a:spcPts val="0"/>
              </a:spcBef>
              <a:spcAft>
                <a:spcPts val="0"/>
              </a:spcAft>
              <a:defRPr/>
            </a:pPr>
            <a:r>
              <a:rPr lang="en-US" dirty="0" smtClean="0">
                <a:solidFill>
                  <a:schemeClr val="tx1">
                    <a:tint val="95000"/>
                  </a:schemeClr>
                </a:solidFill>
              </a:rPr>
              <a:t>From an economic standpoint, the nursery production of palm trees in Florida has an estimated value of $127 million, and $203 million throughout the United States. If the red palm weevil were detected in Florida, this could effect the production and trade of palm trees.  </a:t>
            </a:r>
          </a:p>
          <a:p>
            <a:pPr defTabSz="930311" eaLnBrk="1" fontAlgn="auto" hangingPunct="1">
              <a:spcBef>
                <a:spcPts val="0"/>
              </a:spcBef>
              <a:spcAft>
                <a:spcPts val="0"/>
              </a:spcAft>
              <a:defRPr/>
            </a:pPr>
            <a:endParaRPr lang="en-US" dirty="0" smtClean="0"/>
          </a:p>
          <a:p>
            <a:pPr defTabSz="930311" eaLnBrk="1" fontAlgn="auto" hangingPunct="1">
              <a:spcBef>
                <a:spcPts val="0"/>
              </a:spcBef>
              <a:spcAft>
                <a:spcPts val="0"/>
              </a:spcAft>
              <a:defRPr/>
            </a:pPr>
            <a:r>
              <a:rPr lang="en-US" dirty="0" smtClean="0"/>
              <a:t>The red palm weevil may also effect other species of palm and outcompete native palm weevils, such as the palmetto weevil (</a:t>
            </a:r>
            <a:r>
              <a:rPr lang="en-US" i="1" dirty="0" err="1">
                <a:solidFill>
                  <a:schemeClr val="tx1">
                    <a:tint val="95000"/>
                  </a:schemeClr>
                </a:solidFill>
              </a:rPr>
              <a:t>Rhynchophorus</a:t>
            </a:r>
            <a:r>
              <a:rPr lang="en-US" i="1" dirty="0">
                <a:solidFill>
                  <a:schemeClr val="tx1">
                    <a:tint val="95000"/>
                  </a:schemeClr>
                </a:solidFill>
              </a:rPr>
              <a:t> </a:t>
            </a:r>
            <a:r>
              <a:rPr lang="en-US" i="1" dirty="0" err="1">
                <a:solidFill>
                  <a:schemeClr val="tx1">
                    <a:tint val="95000"/>
                  </a:schemeClr>
                </a:solidFill>
              </a:rPr>
              <a:t>cruentatus</a:t>
            </a:r>
            <a:r>
              <a:rPr lang="en-US" dirty="0">
                <a:solidFill>
                  <a:schemeClr val="tx1">
                    <a:tint val="95000"/>
                  </a:schemeClr>
                </a:solidFill>
              </a:rPr>
              <a:t>). Palm trees in the landscapes of major cities, residences, or local parks may also be at risk – who would want to see droopy palm trees along the coastal waters of Florida? </a:t>
            </a:r>
            <a:endParaRPr lang="en-US" i="1" dirty="0">
              <a:solidFill>
                <a:schemeClr val="tx1">
                  <a:tint val="95000"/>
                </a:schemeClr>
              </a:solidFill>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From an environmental perspective, the red palm weevil could heavily affect the threatened or endangered species of palms in Florida such as </a:t>
            </a:r>
            <a:r>
              <a:rPr lang="en-US" i="1" dirty="0" err="1" smtClean="0"/>
              <a:t>Sabal</a:t>
            </a:r>
            <a:r>
              <a:rPr lang="en-US" i="1" dirty="0" smtClean="0"/>
              <a:t> </a:t>
            </a:r>
            <a:r>
              <a:rPr lang="en-US" i="1" dirty="0" err="1" smtClean="0"/>
              <a:t>miamiensis</a:t>
            </a:r>
            <a:r>
              <a:rPr lang="en-US" i="1" dirty="0" smtClean="0"/>
              <a:t> </a:t>
            </a:r>
            <a:r>
              <a:rPr lang="en-US" dirty="0" smtClean="0"/>
              <a:t>if the insect were to use these palms as hosts.  It should be noted that it is currently unknown whether </a:t>
            </a:r>
            <a:r>
              <a:rPr lang="en-US" i="1" dirty="0" smtClean="0"/>
              <a:t>S. </a:t>
            </a:r>
            <a:r>
              <a:rPr lang="en-US" i="1" dirty="0" err="1" smtClean="0"/>
              <a:t>miamiensis</a:t>
            </a:r>
            <a:r>
              <a:rPr lang="en-US" i="1" dirty="0" smtClean="0"/>
              <a:t> </a:t>
            </a:r>
            <a:r>
              <a:rPr lang="en-US" dirty="0" smtClean="0"/>
              <a:t>would be a suitable host of the red palm weevil.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red palm weevil was recently detected for the first time in the western hemisphere in 2009 in the Caribbean Islands of Aruba and </a:t>
            </a:r>
            <a:r>
              <a:rPr lang="en-US" dirty="0" err="1" smtClean="0"/>
              <a:t>Curaçao</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Information sources:</a:t>
            </a:r>
          </a:p>
          <a:p>
            <a:pPr defTabSz="930311" eaLnBrk="1" fontAlgn="auto" hangingPunct="1">
              <a:spcBef>
                <a:spcPts val="0"/>
              </a:spcBef>
              <a:spcAft>
                <a:spcPts val="0"/>
              </a:spcAft>
              <a:defRPr/>
            </a:pPr>
            <a:r>
              <a:rPr lang="en-US" dirty="0" err="1" smtClean="0"/>
              <a:t>Bertone</a:t>
            </a:r>
            <a:r>
              <a:rPr lang="en-US" dirty="0" smtClean="0"/>
              <a:t>, C., P. S. </a:t>
            </a:r>
            <a:r>
              <a:rPr lang="en-US" dirty="0" err="1" smtClean="0"/>
              <a:t>Michalak</a:t>
            </a:r>
            <a:r>
              <a:rPr lang="en-US" dirty="0" smtClean="0"/>
              <a:t>, and A. </a:t>
            </a:r>
            <a:r>
              <a:rPr lang="en-US" dirty="0" err="1" smtClean="0"/>
              <a:t>Roda</a:t>
            </a:r>
            <a:r>
              <a:rPr lang="en-US" dirty="0" smtClean="0"/>
              <a:t>. 2010. New pest response guidelines: Red palm weevil, </a:t>
            </a:r>
            <a:r>
              <a:rPr lang="en-US" i="1" dirty="0" err="1" smtClean="0"/>
              <a:t>Rhychophorus</a:t>
            </a:r>
            <a:r>
              <a:rPr lang="en-US" i="1" dirty="0" smtClean="0"/>
              <a:t> </a:t>
            </a:r>
            <a:r>
              <a:rPr lang="en-US" i="1" dirty="0" err="1" smtClean="0"/>
              <a:t>ferrugineus</a:t>
            </a:r>
            <a:r>
              <a:rPr lang="en-US" dirty="0" smtClean="0"/>
              <a:t>. USDA APHIS PPQ. </a:t>
            </a:r>
          </a:p>
          <a:p>
            <a:pPr defTabSz="930311" eaLnBrk="1" fontAlgn="auto" hangingPunct="1">
              <a:spcBef>
                <a:spcPts val="0"/>
              </a:spcBef>
              <a:spcAft>
                <a:spcPts val="0"/>
              </a:spcAft>
              <a:defRPr/>
            </a:pPr>
            <a:r>
              <a:rPr lang="en-US" dirty="0" smtClean="0"/>
              <a:t>Accessed 2/9/2014-</a:t>
            </a:r>
          </a:p>
          <a:p>
            <a:pPr defTabSz="930311" eaLnBrk="1" fontAlgn="auto" hangingPunct="1">
              <a:spcBef>
                <a:spcPts val="0"/>
              </a:spcBef>
              <a:spcAft>
                <a:spcPts val="0"/>
              </a:spcAft>
              <a:defRPr/>
            </a:pPr>
            <a:r>
              <a:rPr lang="en-US" dirty="0" smtClean="0"/>
              <a:t>http://www.aphis.usda.gov/import_export/plants/manuals/emergency/downloads/nprg-redpalmweevil.pdf</a:t>
            </a:r>
          </a:p>
          <a:p>
            <a:pPr defTabSz="930311" eaLnBrk="1" fontAlgn="auto" hangingPunct="1">
              <a:spcBef>
                <a:spcPts val="0"/>
              </a:spcBef>
              <a:spcAft>
                <a:spcPts val="0"/>
              </a:spcAft>
              <a:defRPr/>
            </a:pPr>
            <a:endParaRPr lang="en-US" dirty="0" smtClean="0"/>
          </a:p>
          <a:p>
            <a:pPr defTabSz="930311" eaLnBrk="1" fontAlgn="auto" hangingPunct="1">
              <a:spcBef>
                <a:spcPts val="0"/>
              </a:spcBef>
              <a:spcAft>
                <a:spcPts val="0"/>
              </a:spcAft>
              <a:defRPr/>
            </a:pPr>
            <a:r>
              <a:rPr lang="en-US" dirty="0" err="1" smtClean="0"/>
              <a:t>Nisson</a:t>
            </a:r>
            <a:r>
              <a:rPr lang="en-US" dirty="0" smtClean="0"/>
              <a:t>, N., D. </a:t>
            </a:r>
            <a:r>
              <a:rPr lang="en-US" dirty="0" err="1" smtClean="0"/>
              <a:t>Hodel</a:t>
            </a:r>
            <a:r>
              <a:rPr lang="en-US" dirty="0" smtClean="0"/>
              <a:t>, and M. S. Hoddle. “Red palm weevil”. Center for Invasive Species Research – University of California, Riverside. </a:t>
            </a:r>
          </a:p>
          <a:p>
            <a:pPr defTabSz="930311" eaLnBrk="1" fontAlgn="auto" hangingPunct="1">
              <a:spcBef>
                <a:spcPts val="0"/>
              </a:spcBef>
              <a:spcAft>
                <a:spcPts val="0"/>
              </a:spcAft>
              <a:defRPr/>
            </a:pPr>
            <a:r>
              <a:rPr lang="en-US" dirty="0" smtClean="0"/>
              <a:t>Accessed 2/9/2014-</a:t>
            </a:r>
          </a:p>
          <a:p>
            <a:pPr defTabSz="930311" eaLnBrk="1" fontAlgn="auto" hangingPunct="1">
              <a:spcBef>
                <a:spcPts val="0"/>
              </a:spcBef>
              <a:spcAft>
                <a:spcPts val="0"/>
              </a:spcAft>
              <a:defRPr/>
            </a:pPr>
            <a:r>
              <a:rPr lang="en-US" dirty="0" smtClean="0"/>
              <a:t>http://cisr.ucr.edu/red_palm_weevil.html</a:t>
            </a:r>
          </a:p>
          <a:p>
            <a:pPr defTabSz="930311"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err="1" smtClean="0"/>
              <a:t>Zona</a:t>
            </a:r>
            <a:r>
              <a:rPr lang="en-US" dirty="0" smtClean="0"/>
              <a:t>, S. 1985.  “A new species of </a:t>
            </a:r>
            <a:r>
              <a:rPr lang="en-US" i="1" dirty="0" err="1" smtClean="0"/>
              <a:t>Sabal</a:t>
            </a:r>
            <a:r>
              <a:rPr lang="en-US" dirty="0" smtClean="0"/>
              <a:t> (</a:t>
            </a:r>
            <a:r>
              <a:rPr lang="en-US" dirty="0" err="1" smtClean="0"/>
              <a:t>Palmae</a:t>
            </a:r>
            <a:r>
              <a:rPr lang="en-US" dirty="0" smtClean="0"/>
              <a:t>) from Florida.”  </a:t>
            </a:r>
            <a:r>
              <a:rPr lang="en-US" dirty="0" err="1" smtClean="0"/>
              <a:t>Brittonia</a:t>
            </a:r>
            <a:r>
              <a:rPr lang="en-US" dirty="0" smtClean="0"/>
              <a:t>. 37: 366-368.  Accessed 2-16-14 – </a:t>
            </a:r>
          </a:p>
          <a:p>
            <a:pPr eaLnBrk="1" fontAlgn="auto" hangingPunct="1">
              <a:spcBef>
                <a:spcPts val="0"/>
              </a:spcBef>
              <a:spcAft>
                <a:spcPts val="0"/>
              </a:spcAft>
              <a:defRPr/>
            </a:pPr>
            <a:r>
              <a:rPr lang="en-US" dirty="0" smtClean="0"/>
              <a:t>http://www.jstor.org/stable/2806549</a:t>
            </a:r>
          </a:p>
          <a:p>
            <a:pPr defTabSz="930311" eaLnBrk="1" fontAlgn="auto" hangingPunct="1">
              <a:spcBef>
                <a:spcPts val="0"/>
              </a:spcBef>
              <a:spcAft>
                <a:spcPts val="0"/>
              </a:spcAft>
              <a:defRPr/>
            </a:pPr>
            <a:endParaRPr lang="en-US" dirty="0" smtClean="0"/>
          </a:p>
          <a:p>
            <a:pPr defTabSz="930311" eaLnBrk="1" fontAlgn="auto" hangingPunct="1">
              <a:spcBef>
                <a:spcPts val="0"/>
              </a:spcBef>
              <a:spcAft>
                <a:spcPts val="0"/>
              </a:spcAft>
              <a:defRPr/>
            </a:pPr>
            <a:r>
              <a:rPr lang="en-US" dirty="0" smtClean="0"/>
              <a:t>Personal communication, Amy </a:t>
            </a:r>
            <a:r>
              <a:rPr lang="en-US" dirty="0" err="1" smtClean="0"/>
              <a:t>Roda</a:t>
            </a:r>
            <a:r>
              <a:rPr lang="en-US" dirty="0" smtClean="0"/>
              <a:t>.</a:t>
            </a:r>
          </a:p>
          <a:p>
            <a:pPr defTabSz="930311" eaLnBrk="1" fontAlgn="auto" hangingPunct="1">
              <a:spcBef>
                <a:spcPts val="0"/>
              </a:spcBef>
              <a:spcAft>
                <a:spcPts val="0"/>
              </a:spcAft>
              <a:defRPr/>
            </a:pPr>
            <a:endParaRPr lang="en-US" dirty="0" smtClean="0"/>
          </a:p>
        </p:txBody>
      </p:sp>
      <p:sp>
        <p:nvSpPr>
          <p:cNvPr id="553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37E57D4-53D7-40D6-9702-6E9C245D4CB4}" type="slidenum">
              <a:rPr lang="en-US" altLang="en-US" smtClean="0"/>
              <a:pPr fontAlgn="base">
                <a:spcBef>
                  <a:spcPct val="0"/>
                </a:spcBef>
                <a:spcAft>
                  <a:spcPct val="0"/>
                </a:spcAft>
                <a:defRPr/>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altLang="en-US" smtClean="0"/>
              <a:t>The red palm weevil is predominately reddish-brown in the most typical form. However, coloration is not the most reliable method of identification since the red palm weevil has multiple color morphs ranging from almost entirely red with black markings to almost entirely black with red markings.  Accurate identification can only be made using molecular data.</a:t>
            </a:r>
          </a:p>
          <a:p>
            <a:pPr defTabSz="930275" eaLnBrk="1" hangingPunct="1">
              <a:spcBef>
                <a:spcPct val="0"/>
              </a:spcBef>
            </a:pPr>
            <a:endParaRPr lang="en-US" altLang="en-US" smtClean="0"/>
          </a:p>
          <a:p>
            <a:pPr defTabSz="930275" eaLnBrk="1" hangingPunct="1">
              <a:spcBef>
                <a:spcPct val="0"/>
              </a:spcBef>
            </a:pPr>
            <a:endParaRPr lang="en-US" altLang="en-US" smtClean="0"/>
          </a:p>
          <a:p>
            <a:pPr defTabSz="930275" eaLnBrk="1" hangingPunct="1">
              <a:spcBef>
                <a:spcPct val="0"/>
              </a:spcBef>
            </a:pPr>
            <a:r>
              <a:rPr lang="en-US" altLang="en-US" smtClean="0"/>
              <a:t>Information sources:</a:t>
            </a:r>
          </a:p>
          <a:p>
            <a:pPr defTabSz="930275" eaLnBrk="1" hangingPunct="1">
              <a:spcBef>
                <a:spcPct val="0"/>
              </a:spcBef>
            </a:pPr>
            <a:r>
              <a:rPr lang="en-US" altLang="en-US" smtClean="0"/>
              <a:t>Hallett, R. H., B. J. Crespi, and J. H. Borden. 2004. Synonymy of </a:t>
            </a:r>
            <a:r>
              <a:rPr lang="en-US" altLang="en-US" i="1" smtClean="0"/>
              <a:t>Rhynchophorus ferrugineus </a:t>
            </a:r>
            <a:r>
              <a:rPr lang="en-US" altLang="en-US" smtClean="0"/>
              <a:t>(Olivier), 1790 and </a:t>
            </a:r>
            <a:r>
              <a:rPr lang="en-US" altLang="en-US" i="1" smtClean="0"/>
              <a:t>R. vulneratus </a:t>
            </a:r>
            <a:r>
              <a:rPr lang="en-US" altLang="en-US" smtClean="0"/>
              <a:t>(Panzer), 1798 (Coleoptera, Curculionidae, Rhynchophorinae). Journal of Natural History. 38: 2863-2882.</a:t>
            </a:r>
          </a:p>
          <a:p>
            <a:pPr defTabSz="930275" eaLnBrk="1" hangingPunct="1">
              <a:spcBef>
                <a:spcPct val="0"/>
              </a:spcBef>
            </a:pPr>
            <a:endParaRPr lang="en-US" altLang="en-US" smtClean="0"/>
          </a:p>
          <a:p>
            <a:pPr defTabSz="930275" eaLnBrk="1" hangingPunct="1">
              <a:spcBef>
                <a:spcPct val="0"/>
              </a:spcBef>
            </a:pPr>
            <a:r>
              <a:rPr lang="en-US" altLang="en-US" smtClean="0"/>
              <a:t>Nisson, N., D. Hodel, and M. S. Hoddle. “Red palm weevil”. Center for Invasive Species Research – University of California, Riverside. </a:t>
            </a:r>
          </a:p>
          <a:p>
            <a:pPr defTabSz="930275" eaLnBrk="1" hangingPunct="1">
              <a:spcBef>
                <a:spcPct val="0"/>
              </a:spcBef>
            </a:pPr>
            <a:r>
              <a:rPr lang="en-US" altLang="en-US" smtClean="0"/>
              <a:t>Accessed 2/9/2014-</a:t>
            </a:r>
          </a:p>
          <a:p>
            <a:pPr defTabSz="930275" eaLnBrk="1" hangingPunct="1">
              <a:spcBef>
                <a:spcPct val="0"/>
              </a:spcBef>
            </a:pPr>
            <a:r>
              <a:rPr lang="en-US" altLang="en-US" smtClean="0"/>
              <a:t>http://cisr.ucr.edu/red_palm_weevil.html</a:t>
            </a:r>
          </a:p>
          <a:p>
            <a:pPr defTabSz="930275" eaLnBrk="1" hangingPunct="1">
              <a:spcBef>
                <a:spcPct val="0"/>
              </a:spcBef>
            </a:pPr>
            <a:endParaRPr lang="en-US" altLang="en-US" smtClean="0"/>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67ACB7A-9DF5-4C19-938C-286382722B9B}" type="slidenum">
              <a:rPr lang="en-US" altLang="en-US" smtClean="0"/>
              <a:pPr fontAlgn="base">
                <a:spcBef>
                  <a:spcPct val="0"/>
                </a:spcBef>
                <a:spcAft>
                  <a:spcPct val="0"/>
                </a:spcAft>
                <a:defRPr/>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2" descr="powerpoint_backgroun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42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B5995D-EF5C-4537-9587-61A35AF1A4BB}"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19DDA69-7921-4D26-9BF1-6E60B3B7402C}" type="slidenum">
              <a:rPr lang="en-US"/>
              <a:pPr>
                <a:defRPr/>
              </a:pPr>
              <a:t>‹#›</a:t>
            </a:fld>
            <a:endParaRPr lang="en-US"/>
          </a:p>
        </p:txBody>
      </p:sp>
    </p:spTree>
    <p:extLst>
      <p:ext uri="{BB962C8B-B14F-4D97-AF65-F5344CB8AC3E}">
        <p14:creationId xmlns:p14="http://schemas.microsoft.com/office/powerpoint/2010/main" val="415922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4576DE1-557B-4382-9531-E9AB0ED75DA0}"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324E835-2977-4649-ABF5-F9D7F9AF33A5}" type="slidenum">
              <a:rPr lang="en-US"/>
              <a:pPr>
                <a:defRPr/>
              </a:pPr>
              <a:t>‹#›</a:t>
            </a:fld>
            <a:endParaRPr lang="en-US"/>
          </a:p>
        </p:txBody>
      </p:sp>
    </p:spTree>
    <p:extLst>
      <p:ext uri="{BB962C8B-B14F-4D97-AF65-F5344CB8AC3E}">
        <p14:creationId xmlns:p14="http://schemas.microsoft.com/office/powerpoint/2010/main" val="136868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1D2363A-FAA8-475C-9971-249B8A6BD5BD}"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C89FEE6-AB58-4927-A018-9D35E2EBA26B}" type="slidenum">
              <a:rPr lang="en-US"/>
              <a:pPr>
                <a:defRPr/>
              </a:pPr>
              <a:t>‹#›</a:t>
            </a:fld>
            <a:endParaRPr lang="en-US"/>
          </a:p>
        </p:txBody>
      </p:sp>
    </p:spTree>
    <p:extLst>
      <p:ext uri="{BB962C8B-B14F-4D97-AF65-F5344CB8AC3E}">
        <p14:creationId xmlns:p14="http://schemas.microsoft.com/office/powerpoint/2010/main" val="118551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04133C-53DC-41EA-9EA7-757DA6B8A5CC}"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EBDEA2-E7AB-4FE5-8779-0D601E104841}" type="slidenum">
              <a:rPr lang="en-US"/>
              <a:pPr>
                <a:defRPr/>
              </a:pPr>
              <a:t>‹#›</a:t>
            </a:fld>
            <a:endParaRPr lang="en-US"/>
          </a:p>
        </p:txBody>
      </p:sp>
    </p:spTree>
    <p:extLst>
      <p:ext uri="{BB962C8B-B14F-4D97-AF65-F5344CB8AC3E}">
        <p14:creationId xmlns:p14="http://schemas.microsoft.com/office/powerpoint/2010/main" val="141495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8501A71-42C3-4B2E-8015-F3AE2A862D87}"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1B870D2-5710-48BE-930C-F77B93CA945B}" type="slidenum">
              <a:rPr lang="en-US"/>
              <a:pPr>
                <a:defRPr/>
              </a:pPr>
              <a:t>‹#›</a:t>
            </a:fld>
            <a:endParaRPr lang="en-US"/>
          </a:p>
        </p:txBody>
      </p:sp>
    </p:spTree>
    <p:extLst>
      <p:ext uri="{BB962C8B-B14F-4D97-AF65-F5344CB8AC3E}">
        <p14:creationId xmlns:p14="http://schemas.microsoft.com/office/powerpoint/2010/main" val="310684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4159B6-5228-4458-8961-837E5BDE26F4}" type="datetimeFigureOut">
              <a:rPr lang="en-US"/>
              <a:pPr>
                <a:defRPr/>
              </a:pPr>
              <a:t>4/5/2015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27A6486-CBE4-49C1-AF78-4FC43BED2B54}" type="slidenum">
              <a:rPr lang="en-US"/>
              <a:pPr>
                <a:defRPr/>
              </a:pPr>
              <a:t>‹#›</a:t>
            </a:fld>
            <a:endParaRPr lang="en-US"/>
          </a:p>
        </p:txBody>
      </p:sp>
    </p:spTree>
    <p:extLst>
      <p:ext uri="{BB962C8B-B14F-4D97-AF65-F5344CB8AC3E}">
        <p14:creationId xmlns:p14="http://schemas.microsoft.com/office/powerpoint/2010/main" val="46081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0674E8-0CB6-425E-90FF-EB4E188575A0}" type="datetimeFigureOut">
              <a:rPr lang="en-US"/>
              <a:pPr>
                <a:defRPr/>
              </a:pPr>
              <a:t>4/5/2015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8C20BA3-6AFB-4D27-853B-C1DAD22FA41B}" type="slidenum">
              <a:rPr lang="en-US"/>
              <a:pPr>
                <a:defRPr/>
              </a:pPr>
              <a:t>‹#›</a:t>
            </a:fld>
            <a:endParaRPr lang="en-US"/>
          </a:p>
        </p:txBody>
      </p:sp>
    </p:spTree>
    <p:extLst>
      <p:ext uri="{BB962C8B-B14F-4D97-AF65-F5344CB8AC3E}">
        <p14:creationId xmlns:p14="http://schemas.microsoft.com/office/powerpoint/2010/main" val="4180950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1F03D47-7FB1-451F-A079-C318C958AADF}" type="datetimeFigureOut">
              <a:rPr lang="en-US"/>
              <a:pPr>
                <a:defRPr/>
              </a:pPr>
              <a:t>4/5/2015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8E1E938-B127-4707-9285-73DDEA39ACA5}" type="slidenum">
              <a:rPr lang="en-US"/>
              <a:pPr>
                <a:defRPr/>
              </a:pPr>
              <a:t>‹#›</a:t>
            </a:fld>
            <a:endParaRPr lang="en-US"/>
          </a:p>
        </p:txBody>
      </p:sp>
    </p:spTree>
    <p:extLst>
      <p:ext uri="{BB962C8B-B14F-4D97-AF65-F5344CB8AC3E}">
        <p14:creationId xmlns:p14="http://schemas.microsoft.com/office/powerpoint/2010/main" val="263034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62C7774-4CAF-44B5-8E3F-FB7238BBD859}" type="datetimeFigureOut">
              <a:rPr lang="en-US"/>
              <a:pPr>
                <a:defRPr/>
              </a:pPr>
              <a:t>4/5/2015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3A8670-AB9A-42CF-A3BA-4D2E56C3F438}" type="slidenum">
              <a:rPr lang="en-US"/>
              <a:pPr>
                <a:defRPr/>
              </a:pPr>
              <a:t>‹#›</a:t>
            </a:fld>
            <a:endParaRPr lang="en-US"/>
          </a:p>
        </p:txBody>
      </p:sp>
    </p:spTree>
    <p:extLst>
      <p:ext uri="{BB962C8B-B14F-4D97-AF65-F5344CB8AC3E}">
        <p14:creationId xmlns:p14="http://schemas.microsoft.com/office/powerpoint/2010/main" val="331098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1D2A2EB-ED04-4B0F-95E5-3815B300CE64}" type="datetimeFigureOut">
              <a:rPr lang="en-US"/>
              <a:pPr>
                <a:defRPr/>
              </a:pPr>
              <a:t>4/5/2015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EA5B479-CF4E-40B7-8AC0-5DAE267FAAD3}" type="slidenum">
              <a:rPr lang="en-US"/>
              <a:pPr>
                <a:defRPr/>
              </a:pPr>
              <a:t>‹#›</a:t>
            </a:fld>
            <a:endParaRPr lang="en-US"/>
          </a:p>
        </p:txBody>
      </p:sp>
    </p:spTree>
    <p:extLst>
      <p:ext uri="{BB962C8B-B14F-4D97-AF65-F5344CB8AC3E}">
        <p14:creationId xmlns:p14="http://schemas.microsoft.com/office/powerpoint/2010/main" val="317401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071614A-6457-4DBF-B46D-18E4FB36605F}" type="datetimeFigureOut">
              <a:rPr lang="en-US"/>
              <a:pPr>
                <a:defRPr/>
              </a:pPr>
              <a:t>4/5/2015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E98016F-2DA0-45F3-B298-3CAA32F488A1}" type="slidenum">
              <a:rPr lang="en-US"/>
              <a:pPr>
                <a:defRPr/>
              </a:pPr>
              <a:t>‹#›</a:t>
            </a:fld>
            <a:endParaRPr lang="en-US"/>
          </a:p>
        </p:txBody>
      </p:sp>
    </p:spTree>
    <p:extLst>
      <p:ext uri="{BB962C8B-B14F-4D97-AF65-F5344CB8AC3E}">
        <p14:creationId xmlns:p14="http://schemas.microsoft.com/office/powerpoint/2010/main" val="100947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owerpoint_background.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osaresearch.org/"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228600" y="5865813"/>
            <a:ext cx="67421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 (</a:t>
            </a:r>
            <a:r>
              <a:rPr lang="en-US" altLang="en-US" sz="900" i="1"/>
              <a:t>Left</a:t>
            </a:r>
            <a:r>
              <a:rPr lang="en-US" altLang="en-US" sz="900"/>
              <a:t>) - Jim Occi, BugPics, Bugwood.org, #2512047; (</a:t>
            </a:r>
            <a:r>
              <a:rPr lang="en-US" altLang="en-US" sz="900" i="1"/>
              <a:t>Center</a:t>
            </a:r>
            <a:r>
              <a:rPr lang="en-US" altLang="en-US" sz="900"/>
              <a:t>) - Amy Roda, USDA-APHIS; (</a:t>
            </a:r>
            <a:r>
              <a:rPr lang="en-US" altLang="en-US" sz="900" i="1"/>
              <a:t>Right</a:t>
            </a:r>
            <a:r>
              <a:rPr lang="en-US" altLang="en-US" sz="900"/>
              <a:t>) - F. J. Rodriguez, Wikimedia Commons</a:t>
            </a:r>
          </a:p>
        </p:txBody>
      </p:sp>
      <p:pic>
        <p:nvPicPr>
          <p:cNvPr id="1026" name="Picture 2"/>
          <p:cNvPicPr>
            <a:picLocks noChangeAspect="1" noChangeArrowheads="1"/>
          </p:cNvPicPr>
          <p:nvPr/>
        </p:nvPicPr>
        <p:blipFill rotWithShape="1">
          <a:blip r:embed="rId3" cstate="print"/>
          <a:srcRect l="20255" t="31012" r="68287" b="40114"/>
          <a:stretch/>
        </p:blipFill>
        <p:spPr bwMode="auto">
          <a:xfrm>
            <a:off x="3249265" y="2459981"/>
            <a:ext cx="2815133" cy="2035819"/>
          </a:xfrm>
          <a:prstGeom prst="roundRect">
            <a:avLst/>
          </a:prstGeom>
          <a:noFill/>
          <a:ln w="38100" cmpd="sng">
            <a:solidFill>
              <a:srgbClr val="000000"/>
            </a:solidFill>
            <a:miter lim="800000"/>
            <a:headEnd/>
            <a:tailEnd/>
          </a:ln>
        </p:spPr>
      </p:pic>
      <p:sp>
        <p:nvSpPr>
          <p:cNvPr id="14340" name="TextBox 5"/>
          <p:cNvSpPr txBox="1">
            <a:spLocks noChangeArrowheads="1"/>
          </p:cNvSpPr>
          <p:nvPr/>
        </p:nvSpPr>
        <p:spPr bwMode="auto">
          <a:xfrm>
            <a:off x="3190875" y="1600200"/>
            <a:ext cx="2932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000"/>
              <a:t>Red Palm </a:t>
            </a:r>
            <a:r>
              <a:rPr lang="en-US" altLang="en-US" sz="2000">
                <a:solidFill>
                  <a:srgbClr val="000000"/>
                </a:solidFill>
              </a:rPr>
              <a:t>Weevil </a:t>
            </a:r>
          </a:p>
          <a:p>
            <a:pPr algn="ctr" eaLnBrk="1" hangingPunct="1"/>
            <a:r>
              <a:rPr lang="en-US" altLang="en-US">
                <a:solidFill>
                  <a:srgbClr val="000000"/>
                </a:solidFill>
              </a:rPr>
              <a:t>(</a:t>
            </a:r>
            <a:r>
              <a:rPr lang="en-US" altLang="en-US" i="1">
                <a:solidFill>
                  <a:srgbClr val="000000"/>
                </a:solidFill>
              </a:rPr>
              <a:t>Rhynchophorus ferrugineus</a:t>
            </a:r>
            <a:r>
              <a:rPr lang="en-US" altLang="en-US">
                <a:solidFill>
                  <a:srgbClr val="000000"/>
                </a:solidFill>
              </a:rPr>
              <a:t>)</a:t>
            </a:r>
          </a:p>
        </p:txBody>
      </p:sp>
      <p:pic>
        <p:nvPicPr>
          <p:cNvPr id="2" name="Picture 2" descr="\\flcgss10\alroda\Documents\Red Palm Weevil\RPW 2013\Rhynchophorus_palmarum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2" t="23184" r="27137" b="10679"/>
          <a:stretch/>
        </p:blipFill>
        <p:spPr bwMode="auto">
          <a:xfrm>
            <a:off x="6207418" y="2459981"/>
            <a:ext cx="2781406" cy="2011680"/>
          </a:xfrm>
          <a:prstGeom prst="roundRect">
            <a:avLst/>
          </a:prstGeom>
          <a:noFill/>
          <a:ln w="38100" cmpd="sng">
            <a:solidFill>
              <a:srgbClr val="000000"/>
            </a:solidFill>
          </a:ln>
        </p:spPr>
      </p:pic>
      <p:sp>
        <p:nvSpPr>
          <p:cNvPr id="14342" name="TextBox 6"/>
          <p:cNvSpPr txBox="1">
            <a:spLocks noChangeArrowheads="1"/>
          </p:cNvSpPr>
          <p:nvPr/>
        </p:nvSpPr>
        <p:spPr bwMode="auto">
          <a:xfrm>
            <a:off x="5975350" y="1600200"/>
            <a:ext cx="3244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000"/>
              <a:t>South American Palm Weevil </a:t>
            </a:r>
          </a:p>
          <a:p>
            <a:pPr algn="ctr" eaLnBrk="1" hangingPunct="1"/>
            <a:r>
              <a:rPr lang="en-US" altLang="en-US">
                <a:solidFill>
                  <a:srgbClr val="000000"/>
                </a:solidFill>
              </a:rPr>
              <a:t>(</a:t>
            </a:r>
            <a:r>
              <a:rPr lang="en-US" altLang="en-US" i="1">
                <a:solidFill>
                  <a:srgbClr val="000000"/>
                </a:solidFill>
              </a:rPr>
              <a:t>Rhynchophorus palmarum</a:t>
            </a:r>
            <a:r>
              <a:rPr lang="en-US" altLang="en-US">
                <a:solidFill>
                  <a:srgbClr val="000000"/>
                </a:solidFill>
              </a:rPr>
              <a:t>)</a:t>
            </a:r>
            <a:r>
              <a:rPr lang="en-US" altLang="en-US" i="1">
                <a:solidFill>
                  <a:srgbClr val="000000"/>
                </a:solidFill>
              </a:rPr>
              <a:t> </a:t>
            </a:r>
          </a:p>
        </p:txBody>
      </p:sp>
      <p:sp>
        <p:nvSpPr>
          <p:cNvPr id="14343" name="Title 1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Calibri" pitchFamily="34" charset="0"/>
                <a:cs typeface="Calibri" pitchFamily="34" charset="0"/>
              </a:rPr>
              <a:t>Palm Weevils </a:t>
            </a:r>
            <a:endParaRPr lang="en-US" altLang="en-US" sz="4000" smtClean="0"/>
          </a:p>
        </p:txBody>
      </p:sp>
      <p:sp>
        <p:nvSpPr>
          <p:cNvPr id="14344" name="TextBox 10"/>
          <p:cNvSpPr txBox="1">
            <a:spLocks noChangeArrowheads="1"/>
          </p:cNvSpPr>
          <p:nvPr/>
        </p:nvSpPr>
        <p:spPr bwMode="auto">
          <a:xfrm>
            <a:off x="68263" y="1600200"/>
            <a:ext cx="31321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000"/>
              <a:t>Palmetto weevil </a:t>
            </a:r>
          </a:p>
          <a:p>
            <a:pPr eaLnBrk="1" hangingPunct="1"/>
            <a:r>
              <a:rPr lang="en-US" altLang="en-US"/>
              <a:t>(</a:t>
            </a:r>
            <a:r>
              <a:rPr lang="en-US" altLang="en-US" i="1"/>
              <a:t>Rhynchophorus cruentatus</a:t>
            </a:r>
            <a:r>
              <a:rPr lang="en-US" altLang="en-US"/>
              <a:t>)</a:t>
            </a:r>
          </a:p>
          <a:p>
            <a:pPr eaLnBrk="1" hangingPunct="1"/>
            <a:endParaRPr lang="en-US" altLang="en-US"/>
          </a:p>
        </p:txBody>
      </p:sp>
      <p:pic>
        <p:nvPicPr>
          <p:cNvPr id="44034" name="Picture 2" descr="http://www.forestryimages.org/images/768x512/2512047.jpg"/>
          <p:cNvPicPr>
            <a:picLocks noChangeAspect="1" noChangeArrowheads="1"/>
          </p:cNvPicPr>
          <p:nvPr/>
        </p:nvPicPr>
        <p:blipFill>
          <a:blip r:embed="rId5" cstate="print"/>
          <a:srcRect t="15137" r="24044" b="6738"/>
          <a:stretch>
            <a:fillRect/>
          </a:stretch>
        </p:blipFill>
        <p:spPr bwMode="auto">
          <a:xfrm>
            <a:off x="167255" y="2459981"/>
            <a:ext cx="2933700" cy="2011680"/>
          </a:xfrm>
          <a:prstGeom prst="roundRect">
            <a:avLst/>
          </a:prstGeom>
          <a:noFill/>
          <a:ln w="38100">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bwMode="auto">
          <a:xfrm>
            <a:off x="0" y="228600"/>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Red Palm Weevil Distribution</a:t>
            </a:r>
          </a:p>
        </p:txBody>
      </p:sp>
      <p:sp>
        <p:nvSpPr>
          <p:cNvPr id="23555" name="TextBox 3"/>
          <p:cNvSpPr txBox="1">
            <a:spLocks noChangeArrowheads="1"/>
          </p:cNvSpPr>
          <p:nvPr/>
        </p:nvSpPr>
        <p:spPr bwMode="auto">
          <a:xfrm>
            <a:off x="152400" y="5791200"/>
            <a:ext cx="571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altLang="en-US" sz="1000">
                <a:ea typeface="ＭＳ Ｐゴシック" pitchFamily="34" charset="-128"/>
                <a:cs typeface="Calibri" pitchFamily="34" charset="0"/>
              </a:rPr>
              <a:t>Map courtesy of Pest Tracker, </a:t>
            </a:r>
            <a:r>
              <a:rPr lang="fr-FR" altLang="en-US" sz="1000">
                <a:ea typeface="ＭＳ Ｐゴシック" pitchFamily="34" charset="-128"/>
                <a:cs typeface="Calibri" pitchFamily="34" charset="0"/>
              </a:rPr>
              <a:t>National Agricultural Pest Information System (NAPIS) and Amy Roda</a:t>
            </a:r>
            <a:endParaRPr lang="en-US" altLang="en-US" sz="1000">
              <a:ea typeface="ＭＳ Ｐゴシック" pitchFamily="34" charset="-128"/>
              <a:cs typeface="Calibri" pitchFamily="34" charset="0"/>
            </a:endParaRPr>
          </a:p>
        </p:txBody>
      </p:sp>
      <p:sp>
        <p:nvSpPr>
          <p:cNvPr id="96" name="Rectangle 95"/>
          <p:cNvSpPr/>
          <p:nvPr/>
        </p:nvSpPr>
        <p:spPr>
          <a:xfrm>
            <a:off x="325438" y="4876800"/>
            <a:ext cx="182562" cy="182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TextBox 97"/>
          <p:cNvSpPr txBox="1"/>
          <p:nvPr/>
        </p:nvSpPr>
        <p:spPr>
          <a:xfrm>
            <a:off x="463550" y="4776788"/>
            <a:ext cx="2349500" cy="684212"/>
          </a:xfrm>
          <a:prstGeom prst="rect">
            <a:avLst/>
          </a:prstGeom>
          <a:noFill/>
        </p:spPr>
        <p:txBody>
          <a:bodyPr wrap="none">
            <a:spAutoFit/>
          </a:bodyPr>
          <a:lstStyle/>
          <a:p>
            <a:pPr fontAlgn="auto">
              <a:spcBef>
                <a:spcPts val="0"/>
              </a:spcBef>
              <a:spcAft>
                <a:spcPts val="300"/>
              </a:spcAft>
              <a:defRPr/>
            </a:pPr>
            <a:r>
              <a:rPr lang="en-US" dirty="0">
                <a:latin typeface="+mj-lt"/>
                <a:cs typeface="+mn-cs"/>
              </a:rPr>
              <a:t>No sampling</a:t>
            </a:r>
          </a:p>
          <a:p>
            <a:pPr fontAlgn="auto">
              <a:spcBef>
                <a:spcPts val="0"/>
              </a:spcBef>
              <a:spcAft>
                <a:spcPts val="300"/>
              </a:spcAft>
              <a:defRPr/>
            </a:pPr>
            <a:r>
              <a:rPr lang="en-US" dirty="0">
                <a:latin typeface="+mj-lt"/>
                <a:cs typeface="+mn-cs"/>
              </a:rPr>
              <a:t>Sampled but not found</a:t>
            </a:r>
          </a:p>
        </p:txBody>
      </p:sp>
      <p:pic>
        <p:nvPicPr>
          <p:cNvPr id="235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66813"/>
            <a:ext cx="684688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Rectangle 184"/>
          <p:cNvSpPr/>
          <p:nvPr/>
        </p:nvSpPr>
        <p:spPr>
          <a:xfrm>
            <a:off x="336550" y="5189538"/>
            <a:ext cx="182563" cy="182562"/>
          </a:xfrm>
          <a:prstGeom prst="rect">
            <a:avLst/>
          </a:prstGeom>
          <a:solidFill>
            <a:srgbClr val="64C8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pw_3.jpg"/>
          <p:cNvPicPr>
            <a:picLocks noChangeAspect="1"/>
          </p:cNvPicPr>
          <p:nvPr/>
        </p:nvPicPr>
        <p:blipFill>
          <a:blip r:embed="rId3" cstate="print"/>
          <a:srcRect t="4064" b="6516"/>
          <a:stretch>
            <a:fillRect/>
          </a:stretch>
        </p:blipFill>
        <p:spPr>
          <a:xfrm>
            <a:off x="3446133" y="3733800"/>
            <a:ext cx="2254827" cy="1600200"/>
          </a:xfrm>
          <a:prstGeom prst="roundRect">
            <a:avLst/>
          </a:prstGeom>
          <a:ln w="38100" cmpd="sng">
            <a:solidFill>
              <a:schemeClr val="tx1"/>
            </a:solidFill>
          </a:ln>
        </p:spPr>
      </p:pic>
      <p:pic>
        <p:nvPicPr>
          <p:cNvPr id="18" name="Picture 17" descr="rpw_4.JPG"/>
          <p:cNvPicPr>
            <a:picLocks noChangeAspect="1"/>
          </p:cNvPicPr>
          <p:nvPr/>
        </p:nvPicPr>
        <p:blipFill>
          <a:blip r:embed="rId4" cstate="print"/>
          <a:srcRect r="3125" b="4348"/>
          <a:stretch>
            <a:fillRect/>
          </a:stretch>
        </p:blipFill>
        <p:spPr>
          <a:xfrm>
            <a:off x="219302" y="3733800"/>
            <a:ext cx="2254827" cy="1600200"/>
          </a:xfrm>
          <a:prstGeom prst="roundRect">
            <a:avLst/>
          </a:prstGeom>
          <a:ln w="38100" cmpd="sng">
            <a:solidFill>
              <a:schemeClr val="tx1"/>
            </a:solidFill>
          </a:ln>
        </p:spPr>
      </p:pic>
      <p:pic>
        <p:nvPicPr>
          <p:cNvPr id="19" name="Picture 18" descr="rpw_5.JPG"/>
          <p:cNvPicPr>
            <a:picLocks noChangeAspect="1"/>
          </p:cNvPicPr>
          <p:nvPr/>
        </p:nvPicPr>
        <p:blipFill rotWithShape="1">
          <a:blip r:embed="rId5" cstate="print"/>
          <a:srcRect l="5056" t="3457" r="555" b="7251"/>
          <a:stretch/>
        </p:blipFill>
        <p:spPr>
          <a:xfrm>
            <a:off x="6674907" y="1219200"/>
            <a:ext cx="2255344" cy="1600200"/>
          </a:xfrm>
          <a:prstGeom prst="roundRect">
            <a:avLst/>
          </a:prstGeom>
          <a:ln w="38100" cmpd="sng">
            <a:solidFill>
              <a:schemeClr val="tx1"/>
            </a:solidFill>
          </a:ln>
        </p:spPr>
      </p:pic>
      <p:pic>
        <p:nvPicPr>
          <p:cNvPr id="15" name="Picture 14" descr="rpw_9.jpg"/>
          <p:cNvPicPr>
            <a:picLocks noChangeAspect="1"/>
          </p:cNvPicPr>
          <p:nvPr/>
        </p:nvPicPr>
        <p:blipFill rotWithShape="1">
          <a:blip r:embed="rId6" cstate="print"/>
          <a:srcRect l="8307" r="2830"/>
          <a:stretch/>
        </p:blipFill>
        <p:spPr>
          <a:xfrm>
            <a:off x="6672965" y="3733800"/>
            <a:ext cx="2251731" cy="1600200"/>
          </a:xfrm>
          <a:prstGeom prst="roundRect">
            <a:avLst/>
          </a:prstGeom>
          <a:ln w="38100" cmpd="sng">
            <a:solidFill>
              <a:schemeClr val="tx1"/>
            </a:solidFill>
          </a:ln>
        </p:spPr>
      </p:pic>
      <p:sp>
        <p:nvSpPr>
          <p:cNvPr id="24582" name="TextBox 1"/>
          <p:cNvSpPr txBox="1">
            <a:spLocks noChangeArrowheads="1"/>
          </p:cNvSpPr>
          <p:nvPr/>
        </p:nvSpPr>
        <p:spPr bwMode="auto">
          <a:xfrm>
            <a:off x="1752600" y="130175"/>
            <a:ext cx="5699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000"/>
              <a:t>Red Palm Weevil Life Cycle</a:t>
            </a:r>
          </a:p>
        </p:txBody>
      </p:sp>
      <p:sp>
        <p:nvSpPr>
          <p:cNvPr id="5" name="Right Arrow 4"/>
          <p:cNvSpPr/>
          <p:nvPr/>
        </p:nvSpPr>
        <p:spPr>
          <a:xfrm>
            <a:off x="5927725" y="18669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ight Arrow 33"/>
          <p:cNvSpPr/>
          <p:nvPr/>
        </p:nvSpPr>
        <p:spPr>
          <a:xfrm rot="10800000" flipH="1" flipV="1">
            <a:off x="2681288" y="18669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ight Arrow 36"/>
          <p:cNvSpPr/>
          <p:nvPr/>
        </p:nvSpPr>
        <p:spPr>
          <a:xfrm rot="10800000">
            <a:off x="2693988" y="43815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6" name="TextBox 5"/>
          <p:cNvSpPr txBox="1">
            <a:spLocks noChangeArrowheads="1"/>
          </p:cNvSpPr>
          <p:nvPr/>
        </p:nvSpPr>
        <p:spPr bwMode="auto">
          <a:xfrm>
            <a:off x="381000" y="5791200"/>
            <a:ext cx="8686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a:t>
            </a:r>
            <a:r>
              <a:rPr lang="en-US" altLang="en-US" sz="900">
                <a:sym typeface="Wingdings" pitchFamily="2" charset="2"/>
              </a:rPr>
              <a:t>: (</a:t>
            </a:r>
            <a:r>
              <a:rPr lang="en-US" altLang="en-US" sz="900" i="1">
                <a:sym typeface="Wingdings" pitchFamily="2" charset="2"/>
              </a:rPr>
              <a:t>Top left</a:t>
            </a:r>
            <a:r>
              <a:rPr lang="en-US" altLang="en-US" sz="900">
                <a:sym typeface="Wingdings" pitchFamily="2" charset="2"/>
              </a:rPr>
              <a:t>) Amy Roda, USDA APHIS; (</a:t>
            </a:r>
            <a:r>
              <a:rPr lang="en-US" altLang="en-US" sz="900" i="1">
                <a:sym typeface="Wingdings" pitchFamily="2" charset="2"/>
              </a:rPr>
              <a:t>Bottom right</a:t>
            </a:r>
            <a:r>
              <a:rPr lang="en-US" altLang="en-US" sz="900">
                <a:sym typeface="Wingdings" pitchFamily="2" charset="2"/>
              </a:rPr>
              <a:t>) - Mike Lewis, Center for Invasive Species Research, Bugwood.org #5430201; (</a:t>
            </a:r>
            <a:r>
              <a:rPr lang="en-US" altLang="en-US" sz="900" i="1">
                <a:sym typeface="Wingdings" pitchFamily="2" charset="2"/>
              </a:rPr>
              <a:t>Others</a:t>
            </a:r>
            <a:r>
              <a:rPr lang="en-US" altLang="en-US" sz="900">
                <a:sym typeface="Wingdings" pitchFamily="2" charset="2"/>
              </a:rPr>
              <a:t>) - </a:t>
            </a:r>
            <a:r>
              <a:rPr lang="en-US" altLang="en-US" sz="900"/>
              <a:t>Luigi Barraco, Wikimedia Commons</a:t>
            </a:r>
          </a:p>
        </p:txBody>
      </p:sp>
      <p:sp>
        <p:nvSpPr>
          <p:cNvPr id="25" name="Right Arrow 24"/>
          <p:cNvSpPr/>
          <p:nvPr/>
        </p:nvSpPr>
        <p:spPr>
          <a:xfrm rot="10800000">
            <a:off x="5919788" y="43815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588" name="Group 7"/>
          <p:cNvGrpSpPr>
            <a:grpSpLocks/>
          </p:cNvGrpSpPr>
          <p:nvPr/>
        </p:nvGrpSpPr>
        <p:grpSpPr bwMode="auto">
          <a:xfrm>
            <a:off x="3427413" y="1333500"/>
            <a:ext cx="2286000" cy="1371600"/>
            <a:chOff x="3428005" y="1371600"/>
            <a:chExt cx="2286000" cy="1371600"/>
          </a:xfrm>
        </p:grpSpPr>
        <p:sp>
          <p:nvSpPr>
            <p:cNvPr id="3" name="Oval 2"/>
            <p:cNvSpPr>
              <a:spLocks noChangeAspect="1"/>
            </p:cNvSpPr>
            <p:nvPr/>
          </p:nvSpPr>
          <p:spPr>
            <a:xfrm rot="16200000">
              <a:off x="3885205" y="914400"/>
              <a:ext cx="1371600" cy="2286000"/>
            </a:xfrm>
            <a:prstGeom prst="ellipse">
              <a:avLst/>
            </a:prstGeom>
            <a:solidFill>
              <a:srgbClr val="FFDFB2"/>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98" name="TextBox 6"/>
            <p:cNvSpPr txBox="1">
              <a:spLocks noChangeArrowheads="1"/>
            </p:cNvSpPr>
            <p:nvPr/>
          </p:nvSpPr>
          <p:spPr bwMode="auto">
            <a:xfrm>
              <a:off x="4198472" y="1826567"/>
              <a:ext cx="74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a:t>Eggs</a:t>
              </a:r>
            </a:p>
          </p:txBody>
        </p:sp>
      </p:grpSp>
      <p:sp>
        <p:nvSpPr>
          <p:cNvPr id="29" name="Right Arrow 28"/>
          <p:cNvSpPr/>
          <p:nvPr/>
        </p:nvSpPr>
        <p:spPr>
          <a:xfrm rot="5400000" flipH="1" flipV="1">
            <a:off x="1073150" y="30861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ight Arrow 30"/>
          <p:cNvSpPr/>
          <p:nvPr/>
        </p:nvSpPr>
        <p:spPr>
          <a:xfrm rot="16200000" flipH="1" flipV="1">
            <a:off x="7535863" y="30861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91" name="TextBox 19"/>
          <p:cNvSpPr txBox="1">
            <a:spLocks noChangeArrowheads="1"/>
          </p:cNvSpPr>
          <p:nvPr/>
        </p:nvSpPr>
        <p:spPr bwMode="auto">
          <a:xfrm>
            <a:off x="909638" y="838200"/>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Adult</a:t>
            </a:r>
          </a:p>
        </p:txBody>
      </p:sp>
      <p:sp>
        <p:nvSpPr>
          <p:cNvPr id="24592" name="TextBox 20"/>
          <p:cNvSpPr txBox="1">
            <a:spLocks noChangeArrowheads="1"/>
          </p:cNvSpPr>
          <p:nvPr/>
        </p:nvSpPr>
        <p:spPr bwMode="auto">
          <a:xfrm>
            <a:off x="7010400" y="53340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Larva in cocoon</a:t>
            </a:r>
          </a:p>
        </p:txBody>
      </p:sp>
      <p:sp>
        <p:nvSpPr>
          <p:cNvPr id="24593" name="TextBox 21"/>
          <p:cNvSpPr txBox="1">
            <a:spLocks noChangeArrowheads="1"/>
          </p:cNvSpPr>
          <p:nvPr/>
        </p:nvSpPr>
        <p:spPr bwMode="auto">
          <a:xfrm>
            <a:off x="7391400" y="838200"/>
            <a:ext cx="687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Larva</a:t>
            </a:r>
          </a:p>
        </p:txBody>
      </p:sp>
      <p:sp>
        <p:nvSpPr>
          <p:cNvPr id="24594" name="TextBox 22"/>
          <p:cNvSpPr txBox="1">
            <a:spLocks noChangeArrowheads="1"/>
          </p:cNvSpPr>
          <p:nvPr/>
        </p:nvSpPr>
        <p:spPr bwMode="auto">
          <a:xfrm>
            <a:off x="990600" y="5334000"/>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a:t>
            </a:r>
          </a:p>
        </p:txBody>
      </p:sp>
      <p:sp>
        <p:nvSpPr>
          <p:cNvPr id="24595" name="TextBox 23"/>
          <p:cNvSpPr txBox="1">
            <a:spLocks noChangeArrowheads="1"/>
          </p:cNvSpPr>
          <p:nvPr/>
        </p:nvSpPr>
        <p:spPr bwMode="auto">
          <a:xfrm>
            <a:off x="3810000" y="5334000"/>
            <a:ext cx="149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Pupal cocoon</a:t>
            </a:r>
          </a:p>
        </p:txBody>
      </p:sp>
      <p:pic>
        <p:nvPicPr>
          <p:cNvPr id="26" name="Picture 2"/>
          <p:cNvPicPr>
            <a:picLocks noChangeAspect="1" noChangeArrowheads="1"/>
          </p:cNvPicPr>
          <p:nvPr/>
        </p:nvPicPr>
        <p:blipFill rotWithShape="1">
          <a:blip r:embed="rId7" cstate="print"/>
          <a:srcRect l="20255" t="31012" r="68287" b="40114"/>
          <a:stretch/>
        </p:blipFill>
        <p:spPr bwMode="auto">
          <a:xfrm>
            <a:off x="235927" y="1219200"/>
            <a:ext cx="2275984" cy="1645920"/>
          </a:xfrm>
          <a:prstGeom prst="roundRect">
            <a:avLst/>
          </a:prstGeom>
          <a:noFill/>
          <a:ln w="38100" cmpd="sng">
            <a:solidFill>
              <a:srgbClr val="0000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0" y="152400"/>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Red Palm Weevil Susceptible Plants</a:t>
            </a:r>
          </a:p>
        </p:txBody>
      </p:sp>
      <p:sp>
        <p:nvSpPr>
          <p:cNvPr id="25603" name="Content Placeholder 8"/>
          <p:cNvSpPr>
            <a:spLocks noGrp="1"/>
          </p:cNvSpPr>
          <p:nvPr>
            <p:ph sz="half" idx="1"/>
          </p:nvPr>
        </p:nvSpPr>
        <p:spPr bwMode="auto">
          <a:xfrm>
            <a:off x="228600" y="914400"/>
            <a:ext cx="51816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Some of the hosts found in Florida include:</a:t>
            </a:r>
          </a:p>
          <a:p>
            <a:pPr lvl="1" eaLnBrk="1" hangingPunct="1"/>
            <a:r>
              <a:rPr lang="en-US" altLang="en-US" smtClean="0"/>
              <a:t>African oil palm</a:t>
            </a:r>
          </a:p>
          <a:p>
            <a:pPr lvl="1" eaLnBrk="1" hangingPunct="1"/>
            <a:r>
              <a:rPr lang="en-US" altLang="en-US" smtClean="0"/>
              <a:t>Canary Island date palms</a:t>
            </a:r>
          </a:p>
          <a:p>
            <a:pPr lvl="1" eaLnBrk="1" hangingPunct="1"/>
            <a:r>
              <a:rPr lang="en-US" altLang="en-US" smtClean="0"/>
              <a:t>Chinese fan palm</a:t>
            </a:r>
          </a:p>
          <a:p>
            <a:pPr lvl="1" eaLnBrk="1" hangingPunct="1"/>
            <a:r>
              <a:rPr lang="en-US" altLang="en-US" smtClean="0"/>
              <a:t>Coconut</a:t>
            </a:r>
          </a:p>
          <a:p>
            <a:pPr lvl="1" eaLnBrk="1" hangingPunct="1"/>
            <a:r>
              <a:rPr lang="en-US" altLang="en-US" smtClean="0"/>
              <a:t>Cuban royal palm</a:t>
            </a:r>
          </a:p>
          <a:p>
            <a:pPr lvl="1" eaLnBrk="1" hangingPunct="1"/>
            <a:r>
              <a:rPr lang="en-US" altLang="en-US" smtClean="0"/>
              <a:t>Fishtail palm</a:t>
            </a:r>
          </a:p>
          <a:p>
            <a:pPr lvl="1" eaLnBrk="1" hangingPunct="1"/>
            <a:r>
              <a:rPr lang="en-US" altLang="en-US" smtClean="0"/>
              <a:t>Sago palm</a:t>
            </a:r>
          </a:p>
          <a:p>
            <a:pPr lvl="1" eaLnBrk="1" hangingPunct="1"/>
            <a:r>
              <a:rPr lang="en-US" altLang="en-US" smtClean="0"/>
              <a:t>Queen palm</a:t>
            </a:r>
          </a:p>
          <a:p>
            <a:pPr lvl="1" eaLnBrk="1" hangingPunct="1"/>
            <a:r>
              <a:rPr lang="en-US" altLang="en-US" smtClean="0"/>
              <a:t>Washington palms</a:t>
            </a:r>
          </a:p>
          <a:p>
            <a:pPr lvl="1" eaLnBrk="1" hangingPunct="1"/>
            <a:endParaRPr lang="en-US" altLang="en-US" sz="2000" smtClean="0"/>
          </a:p>
        </p:txBody>
      </p:sp>
      <p:pic>
        <p:nvPicPr>
          <p:cNvPr id="3" name="Picture 2" descr="032_red_palm_weevil_treatment_mike_lewis_cisr.jpg"/>
          <p:cNvPicPr>
            <a:picLocks noChangeAspect="1"/>
          </p:cNvPicPr>
          <p:nvPr/>
        </p:nvPicPr>
        <p:blipFill rotWithShape="1">
          <a:blip r:embed="rId3" cstate="print">
            <a:extLst>
              <a:ext uri="{28A0092B-C50C-407E-A947-70E740481C1C}">
                <a14:useLocalDpi xmlns:a14="http://schemas.microsoft.com/office/drawing/2010/main" val="0"/>
              </a:ext>
            </a:extLst>
          </a:blip>
          <a:srcRect t="7951"/>
          <a:stretch/>
        </p:blipFill>
        <p:spPr>
          <a:xfrm>
            <a:off x="5290337" y="914400"/>
            <a:ext cx="3505200" cy="4839753"/>
          </a:xfrm>
          <a:prstGeom prst="roundRect">
            <a:avLst/>
          </a:prstGeom>
          <a:ln w="38100" cmpd="sng">
            <a:solidFill>
              <a:schemeClr val="tx1"/>
            </a:solidFill>
          </a:ln>
        </p:spPr>
      </p:pic>
      <p:sp>
        <p:nvSpPr>
          <p:cNvPr id="25605" name="TextBox 3"/>
          <p:cNvSpPr txBox="1">
            <a:spLocks noChangeArrowheads="1"/>
          </p:cNvSpPr>
          <p:nvPr/>
        </p:nvSpPr>
        <p:spPr bwMode="auto">
          <a:xfrm>
            <a:off x="5029200" y="5867400"/>
            <a:ext cx="3841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Center for Invasive Species Research, University of California, Riverside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0" y="76200"/>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Red Palm Weevil Damage</a:t>
            </a:r>
          </a:p>
        </p:txBody>
      </p:sp>
      <p:pic>
        <p:nvPicPr>
          <p:cNvPr id="5" name="Picture 4" descr="025_red_palm_weevil_treatment_mike_lewis_cisr.jpg"/>
          <p:cNvPicPr>
            <a:picLocks noChangeAspect="1"/>
          </p:cNvPicPr>
          <p:nvPr/>
        </p:nvPicPr>
        <p:blipFill rotWithShape="1">
          <a:blip r:embed="rId3" cstate="print">
            <a:extLst>
              <a:ext uri="{28A0092B-C50C-407E-A947-70E740481C1C}">
                <a14:useLocalDpi xmlns:a14="http://schemas.microsoft.com/office/drawing/2010/main" val="0"/>
              </a:ext>
            </a:extLst>
          </a:blip>
          <a:srcRect l="4674" t="31785" r="41507" b="14252"/>
          <a:stretch/>
        </p:blipFill>
        <p:spPr>
          <a:xfrm>
            <a:off x="6442754" y="1295400"/>
            <a:ext cx="2625046" cy="1754717"/>
          </a:xfrm>
          <a:prstGeom prst="roundRect">
            <a:avLst/>
          </a:prstGeom>
          <a:ln w="38100" cmpd="sng">
            <a:solidFill>
              <a:srgbClr val="000000"/>
            </a:solidFill>
          </a:ln>
        </p:spPr>
      </p:pic>
      <p:pic>
        <p:nvPicPr>
          <p:cNvPr id="7" name="Picture 6" descr="5444381.jpg"/>
          <p:cNvPicPr>
            <a:picLocks noChangeAspect="1"/>
          </p:cNvPicPr>
          <p:nvPr/>
        </p:nvPicPr>
        <p:blipFill rotWithShape="1">
          <a:blip r:embed="rId4" cstate="print">
            <a:extLst>
              <a:ext uri="{28A0092B-C50C-407E-A947-70E740481C1C}">
                <a14:useLocalDpi xmlns:a14="http://schemas.microsoft.com/office/drawing/2010/main" val="0"/>
              </a:ext>
            </a:extLst>
          </a:blip>
          <a:srcRect r="6316" b="6137"/>
          <a:stretch/>
        </p:blipFill>
        <p:spPr>
          <a:xfrm>
            <a:off x="152400" y="4038600"/>
            <a:ext cx="2623878" cy="1752600"/>
          </a:xfrm>
          <a:prstGeom prst="roundRect">
            <a:avLst/>
          </a:prstGeom>
          <a:ln w="38100" cmpd="sng">
            <a:solidFill>
              <a:srgbClr val="000000"/>
            </a:solidFill>
          </a:ln>
        </p:spPr>
      </p:pic>
      <p:sp>
        <p:nvSpPr>
          <p:cNvPr id="26629" name="TextBox 11"/>
          <p:cNvSpPr txBox="1">
            <a:spLocks noChangeArrowheads="1"/>
          </p:cNvSpPr>
          <p:nvPr/>
        </p:nvSpPr>
        <p:spPr bwMode="auto">
          <a:xfrm>
            <a:off x="314325" y="5943600"/>
            <a:ext cx="875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900"/>
              <a:t>Photos: (</a:t>
            </a:r>
            <a:r>
              <a:rPr lang="en-US" altLang="en-US" sz="900" i="1"/>
              <a:t>Top left</a:t>
            </a:r>
            <a:r>
              <a:rPr lang="en-US" altLang="en-US" sz="900"/>
              <a:t>) -  Christina Hoddle, University of California - Riverside, Bugwood.org #5432623; (Middle) – Katja Schulz; </a:t>
            </a:r>
            <a:r>
              <a:rPr lang="en-US" altLang="en-US" sz="900" i="1"/>
              <a:t>Others</a:t>
            </a:r>
            <a:r>
              <a:rPr lang="en-US" altLang="en-US" sz="900"/>
              <a:t>) - Center for Invasive Species Research, University of California, Riverside </a:t>
            </a:r>
          </a:p>
        </p:txBody>
      </p:sp>
      <p:pic>
        <p:nvPicPr>
          <p:cNvPr id="22" name="Picture 21" descr="5432623.jpg"/>
          <p:cNvPicPr>
            <a:picLocks noChangeAspect="1"/>
          </p:cNvPicPr>
          <p:nvPr/>
        </p:nvPicPr>
        <p:blipFill rotWithShape="1">
          <a:blip r:embed="rId5" cstate="print">
            <a:extLst>
              <a:ext uri="{28A0092B-C50C-407E-A947-70E740481C1C}">
                <a14:useLocalDpi xmlns:a14="http://schemas.microsoft.com/office/drawing/2010/main" val="0"/>
              </a:ext>
            </a:extLst>
          </a:blip>
          <a:srcRect l="27812" t="2522" r="1183" b="5924"/>
          <a:stretch/>
        </p:blipFill>
        <p:spPr>
          <a:xfrm>
            <a:off x="76200" y="1295400"/>
            <a:ext cx="2663225" cy="2575560"/>
          </a:xfrm>
          <a:prstGeom prst="roundRect">
            <a:avLst/>
          </a:prstGeom>
          <a:ln w="38100" cmpd="sng">
            <a:solidFill>
              <a:srgbClr val="000000"/>
            </a:solidFill>
          </a:ln>
        </p:spPr>
      </p:pic>
      <p:pic>
        <p:nvPicPr>
          <p:cNvPr id="25" name="Picture 24" descr="Palmarum-Cocoons.JPG"/>
          <p:cNvPicPr>
            <a:picLocks noChangeAspect="1"/>
          </p:cNvPicPr>
          <p:nvPr/>
        </p:nvPicPr>
        <p:blipFill rotWithShape="1">
          <a:blip r:embed="rId6" cstate="print">
            <a:extLst>
              <a:ext uri="{28A0092B-C50C-407E-A947-70E740481C1C}">
                <a14:useLocalDpi xmlns:a14="http://schemas.microsoft.com/office/drawing/2010/main" val="0"/>
              </a:ext>
            </a:extLst>
          </a:blip>
          <a:srcRect l="8036" t="16997" r="27728"/>
          <a:stretch/>
        </p:blipFill>
        <p:spPr>
          <a:xfrm>
            <a:off x="6464091" y="3352800"/>
            <a:ext cx="2603709" cy="2514600"/>
          </a:xfrm>
          <a:prstGeom prst="roundRect">
            <a:avLst/>
          </a:prstGeom>
          <a:ln w="38100" cmpd="sng">
            <a:solidFill>
              <a:srgbClr val="000000"/>
            </a:solidFill>
          </a:ln>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5758" t="10226" r="52386"/>
          <a:stretch/>
        </p:blipFill>
        <p:spPr>
          <a:xfrm>
            <a:off x="2905372" y="1752600"/>
            <a:ext cx="3419228" cy="3657600"/>
          </a:xfrm>
          <a:prstGeom prst="roundRect">
            <a:avLst>
              <a:gd name="adj" fmla="val 8594"/>
            </a:avLst>
          </a:prstGeom>
          <a:solidFill>
            <a:srgbClr val="FFFFFF">
              <a:shade val="85000"/>
            </a:srgbClr>
          </a:solidFill>
          <a:ln w="38100">
            <a:solidFill>
              <a:schemeClr val="tx1"/>
            </a:solidFill>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rmAutofit fontScale="90000"/>
          </a:bodyPr>
          <a:lstStyle/>
          <a:p>
            <a:pPr eaLnBrk="1" fontAlgn="auto" hangingPunct="1">
              <a:spcAft>
                <a:spcPts val="0"/>
              </a:spcAft>
              <a:defRPr/>
            </a:pPr>
            <a:r>
              <a:rPr lang="en-US" sz="4000" dirty="0" smtClean="0"/>
              <a:t>Red Palm Weevil Monitoring &amp; Management</a:t>
            </a:r>
            <a:endParaRPr lang="en-US" sz="4000" dirty="0"/>
          </a:p>
        </p:txBody>
      </p:sp>
      <p:sp>
        <p:nvSpPr>
          <p:cNvPr id="27651" name="Content Placeholder 8"/>
          <p:cNvSpPr>
            <a:spLocks noGrp="1"/>
          </p:cNvSpPr>
          <p:nvPr>
            <p:ph sz="half" idx="1"/>
          </p:nvPr>
        </p:nvSpPr>
        <p:spPr bwMode="auto">
          <a:xfrm>
            <a:off x="3810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charset="0"/>
              <a:buNone/>
            </a:pPr>
            <a:endParaRPr lang="en-US" altLang="en-US" sz="2000" smtClean="0"/>
          </a:p>
          <a:p>
            <a:pPr eaLnBrk="1" hangingPunct="1">
              <a:buFont typeface="Arial" charset="0"/>
              <a:buNone/>
            </a:pPr>
            <a:endParaRPr lang="en-US" altLang="en-US" sz="2000" smtClean="0"/>
          </a:p>
        </p:txBody>
      </p:sp>
      <p:sp>
        <p:nvSpPr>
          <p:cNvPr id="27652" name="Content Placeholder 10"/>
          <p:cNvSpPr>
            <a:spLocks noGrp="1"/>
          </p:cNvSpPr>
          <p:nvPr>
            <p:ph sz="half" idx="2"/>
          </p:nvPr>
        </p:nvSpPr>
        <p:spPr bwMode="auto">
          <a:xfrm>
            <a:off x="381000" y="990600"/>
            <a:ext cx="41910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Control methods</a:t>
            </a:r>
          </a:p>
          <a:p>
            <a:pPr lvl="1" eaLnBrk="1" hangingPunct="1"/>
            <a:r>
              <a:rPr lang="en-US" altLang="en-US" smtClean="0"/>
              <a:t>Systemic insecticides (i.e. trunk injections, soil applications, etc.)</a:t>
            </a:r>
          </a:p>
          <a:p>
            <a:pPr lvl="1" eaLnBrk="1" hangingPunct="1"/>
            <a:r>
              <a:rPr lang="en-US" altLang="en-US" smtClean="0"/>
              <a:t>Mass trapping with aggregation pheromones</a:t>
            </a:r>
          </a:p>
          <a:p>
            <a:pPr lvl="1" eaLnBrk="1" hangingPunct="1"/>
            <a:r>
              <a:rPr lang="en-US" altLang="en-US" smtClean="0"/>
              <a:t>Chipping and burning infested material</a:t>
            </a:r>
          </a:p>
          <a:p>
            <a:pPr lvl="1" eaLnBrk="1" hangingPunct="1">
              <a:buFont typeface="Arial" charset="0"/>
              <a:buNone/>
            </a:pPr>
            <a:endParaRPr lang="en-US" altLang="en-US" sz="1000" smtClean="0"/>
          </a:p>
          <a:p>
            <a:pPr eaLnBrk="1" hangingPunct="1"/>
            <a:r>
              <a:rPr lang="en-US" altLang="en-US" smtClean="0"/>
              <a:t>Refer to </a:t>
            </a:r>
            <a:r>
              <a:rPr lang="en-US" altLang="en-US" i="1" smtClean="0"/>
              <a:t>New Pest Response Guidelines: Red Palm Weevil </a:t>
            </a:r>
            <a:r>
              <a:rPr lang="en-US" altLang="en-US" smtClean="0"/>
              <a:t>(USDA PPQ)</a:t>
            </a:r>
          </a:p>
        </p:txBody>
      </p:sp>
      <p:pic>
        <p:nvPicPr>
          <p:cNvPr id="46082" name="Picture 2"/>
          <p:cNvPicPr>
            <a:picLocks noChangeAspect="1" noChangeArrowheads="1"/>
          </p:cNvPicPr>
          <p:nvPr/>
        </p:nvPicPr>
        <p:blipFill>
          <a:blip r:embed="rId3" cstate="print"/>
          <a:srcRect l="67084" t="12341" r="10834" b="6352"/>
          <a:stretch>
            <a:fillRect/>
          </a:stretch>
        </p:blipFill>
        <p:spPr bwMode="auto">
          <a:xfrm>
            <a:off x="4800600" y="1295400"/>
            <a:ext cx="4038600" cy="4267200"/>
          </a:xfrm>
          <a:prstGeom prst="roundRect">
            <a:avLst/>
          </a:prstGeom>
          <a:noFill/>
          <a:ln w="38100" cmpd="sng">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South American Palm Weevil</a:t>
            </a:r>
            <a:br>
              <a:rPr lang="en-US" altLang="en-US" sz="4000" smtClean="0"/>
            </a:br>
            <a:endParaRPr lang="en-US" altLang="en-US" sz="4000" smtClean="0"/>
          </a:p>
        </p:txBody>
      </p:sp>
      <p:sp>
        <p:nvSpPr>
          <p:cNvPr id="6" name="Content Placeholder 5"/>
          <p:cNvSpPr>
            <a:spLocks noGrp="1"/>
          </p:cNvSpPr>
          <p:nvPr>
            <p:ph idx="1"/>
          </p:nvPr>
        </p:nvSpPr>
        <p:spPr>
          <a:xfrm>
            <a:off x="228600" y="1524000"/>
            <a:ext cx="3581400" cy="3657600"/>
          </a:xfrm>
        </p:spPr>
        <p:txBody>
          <a:bodyPr/>
          <a:lstStyle/>
          <a:p>
            <a:pPr marL="458788" indent="-234950" eaLnBrk="1" fontAlgn="auto" hangingPunct="1">
              <a:spcAft>
                <a:spcPts val="0"/>
              </a:spcAft>
              <a:buFont typeface="Arial" pitchFamily="34" charset="0"/>
              <a:buChar char="•"/>
              <a:defRPr/>
            </a:pPr>
            <a:r>
              <a:rPr lang="en-US" dirty="0" smtClean="0"/>
              <a:t>Native to Mexico, Central and South America</a:t>
            </a:r>
          </a:p>
          <a:p>
            <a:pPr marL="458788" indent="-234950" eaLnBrk="1" fontAlgn="auto" hangingPunct="1">
              <a:spcAft>
                <a:spcPts val="0"/>
              </a:spcAft>
              <a:buFont typeface="Arial" pitchFamily="34" charset="0"/>
              <a:buChar char="•"/>
              <a:defRPr/>
            </a:pPr>
            <a:r>
              <a:rPr lang="en-US" dirty="0"/>
              <a:t>Vector of Red Ring </a:t>
            </a:r>
            <a:r>
              <a:rPr lang="en-US" dirty="0" smtClean="0"/>
              <a:t>Nematode, </a:t>
            </a:r>
            <a:r>
              <a:rPr lang="en-US" i="1" dirty="0" err="1"/>
              <a:t>Bursaphelenchus</a:t>
            </a:r>
            <a:r>
              <a:rPr lang="en-US" i="1" dirty="0"/>
              <a:t> </a:t>
            </a:r>
            <a:r>
              <a:rPr lang="en-US" i="1" dirty="0" err="1"/>
              <a:t>cocophius</a:t>
            </a:r>
            <a:endParaRPr lang="en-US" dirty="0"/>
          </a:p>
          <a:p>
            <a:pPr marL="458788" indent="-234950"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pic>
        <p:nvPicPr>
          <p:cNvPr id="7" name="Picture 2" descr="\\flcgss10\alroda\Documents\Red Palm Weevil\RPW 2013\Rhynchophorus_palmarum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2" t="23184" r="27137" b="10679"/>
          <a:stretch/>
        </p:blipFill>
        <p:spPr bwMode="auto">
          <a:xfrm>
            <a:off x="3976930" y="1325880"/>
            <a:ext cx="4804254" cy="3474720"/>
          </a:xfrm>
          <a:prstGeom prst="roundRect">
            <a:avLst/>
          </a:prstGeom>
          <a:noFill/>
          <a:ln w="38100" cmpd="sng">
            <a:solidFill>
              <a:srgbClr val="000000"/>
            </a:solidFill>
          </a:ln>
        </p:spPr>
      </p:pic>
      <p:sp>
        <p:nvSpPr>
          <p:cNvPr id="28677" name="TextBox 7"/>
          <p:cNvSpPr txBox="1">
            <a:spLocks noChangeArrowheads="1"/>
          </p:cNvSpPr>
          <p:nvPr/>
        </p:nvSpPr>
        <p:spPr bwMode="auto">
          <a:xfrm>
            <a:off x="5021263" y="4876800"/>
            <a:ext cx="2716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i="1">
                <a:solidFill>
                  <a:srgbClr val="000000"/>
                </a:solidFill>
              </a:rPr>
              <a:t>Rhynchophorus palmarum</a:t>
            </a:r>
          </a:p>
        </p:txBody>
      </p:sp>
      <p:sp>
        <p:nvSpPr>
          <p:cNvPr id="28678" name="TextBox 10"/>
          <p:cNvSpPr txBox="1">
            <a:spLocks noChangeArrowheads="1"/>
          </p:cNvSpPr>
          <p:nvPr/>
        </p:nvSpPr>
        <p:spPr bwMode="auto">
          <a:xfrm>
            <a:off x="6515100" y="5791200"/>
            <a:ext cx="2247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F. J. Rodriguez, Wikimedia Commons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3200400" y="5791200"/>
            <a:ext cx="571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altLang="en-US" sz="1000">
                <a:ea typeface="ＭＳ Ｐゴシック" pitchFamily="34" charset="-128"/>
                <a:cs typeface="Calibri" pitchFamily="34" charset="0"/>
              </a:rPr>
              <a:t>Map courtesy of Pest Tracker, </a:t>
            </a:r>
            <a:r>
              <a:rPr lang="fr-FR" altLang="en-US" sz="1000">
                <a:ea typeface="ＭＳ Ｐゴシック" pitchFamily="34" charset="-128"/>
                <a:cs typeface="Calibri" pitchFamily="34" charset="0"/>
              </a:rPr>
              <a:t>National Agricultural Pest Information System (NAPIS)</a:t>
            </a:r>
            <a:endParaRPr lang="en-US" altLang="en-US" sz="1000">
              <a:ea typeface="ＭＳ Ｐゴシック" pitchFamily="34" charset="-128"/>
              <a:cs typeface="Calibri" pitchFamily="34" charset="0"/>
            </a:endParaRPr>
          </a:p>
        </p:txBody>
      </p:sp>
      <p:sp>
        <p:nvSpPr>
          <p:cNvPr id="29699" name="Rectangle 2"/>
          <p:cNvSpPr>
            <a:spLocks noGrp="1"/>
          </p:cNvSpPr>
          <p:nvPr>
            <p:ph type="title"/>
          </p:nvPr>
        </p:nvSpPr>
        <p:spPr bwMode="auto">
          <a:xfrm>
            <a:off x="0" y="76200"/>
            <a:ext cx="91440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South American Palm Weevil Distribution</a:t>
            </a:r>
          </a:p>
        </p:txBody>
      </p:sp>
      <p:grpSp>
        <p:nvGrpSpPr>
          <p:cNvPr id="29700" name="Group 13"/>
          <p:cNvGrpSpPr>
            <a:grpSpLocks/>
          </p:cNvGrpSpPr>
          <p:nvPr/>
        </p:nvGrpSpPr>
        <p:grpSpPr bwMode="auto">
          <a:xfrm>
            <a:off x="457200" y="4648200"/>
            <a:ext cx="4497388" cy="1028700"/>
            <a:chOff x="375199" y="4619172"/>
            <a:chExt cx="4497146" cy="1029302"/>
          </a:xfrm>
        </p:grpSpPr>
        <p:sp>
          <p:nvSpPr>
            <p:cNvPr id="15" name="Rectangle 14"/>
            <p:cNvSpPr/>
            <p:nvPr/>
          </p:nvSpPr>
          <p:spPr>
            <a:xfrm>
              <a:off x="395836" y="4766896"/>
              <a:ext cx="109531" cy="109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9703" name="Group 98"/>
            <p:cNvGrpSpPr>
              <a:grpSpLocks/>
            </p:cNvGrpSpPr>
            <p:nvPr/>
          </p:nvGrpSpPr>
          <p:grpSpPr bwMode="auto">
            <a:xfrm>
              <a:off x="375199" y="4619172"/>
              <a:ext cx="4497146" cy="1029302"/>
              <a:chOff x="375199" y="4619172"/>
              <a:chExt cx="4497146" cy="1029302"/>
            </a:xfrm>
          </p:grpSpPr>
          <p:pic>
            <p:nvPicPr>
              <p:cNvPr id="29704" name="Picture 16" descr="BMSB distribution.eps"/>
              <p:cNvPicPr>
                <a:picLocks noChangeAspect="1"/>
              </p:cNvPicPr>
              <p:nvPr/>
            </p:nvPicPr>
            <p:blipFill>
              <a:blip r:embed="rId3">
                <a:extLst>
                  <a:ext uri="{28A0092B-C50C-407E-A947-70E740481C1C}">
                    <a14:useLocalDpi xmlns:a14="http://schemas.microsoft.com/office/drawing/2010/main" val="0"/>
                  </a:ext>
                </a:extLst>
              </a:blip>
              <a:srcRect t="73637" r="98029" b="5437"/>
              <a:stretch>
                <a:fillRect/>
              </a:stretch>
            </p:blipFill>
            <p:spPr bwMode="auto">
              <a:xfrm>
                <a:off x="375199" y="4619172"/>
                <a:ext cx="158201" cy="101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33940" y="4647764"/>
                <a:ext cx="4338405" cy="1000710"/>
              </a:xfrm>
              <a:prstGeom prst="rect">
                <a:avLst/>
              </a:prstGeom>
              <a:noFill/>
            </p:spPr>
            <p:txBody>
              <a:bodyPr wrap="none">
                <a:spAutoFit/>
              </a:bodyPr>
              <a:lstStyle/>
              <a:p>
                <a:pPr fontAlgn="auto">
                  <a:spcBef>
                    <a:spcPts val="0"/>
                  </a:spcBef>
                  <a:spcAft>
                    <a:spcPts val="300"/>
                  </a:spcAft>
                  <a:defRPr/>
                </a:pPr>
                <a:r>
                  <a:rPr lang="en-US" dirty="0">
                    <a:latin typeface="+mj-lt"/>
                    <a:cs typeface="+mn-cs"/>
                  </a:rPr>
                  <a:t>No sampling</a:t>
                </a:r>
              </a:p>
              <a:p>
                <a:pPr fontAlgn="auto">
                  <a:spcBef>
                    <a:spcPts val="0"/>
                  </a:spcBef>
                  <a:spcAft>
                    <a:spcPts val="300"/>
                  </a:spcAft>
                  <a:defRPr/>
                </a:pPr>
                <a:r>
                  <a:rPr lang="en-US" dirty="0">
                    <a:latin typeface="+mj-lt"/>
                    <a:cs typeface="+mn-cs"/>
                  </a:rPr>
                  <a:t>Sampled but not found</a:t>
                </a:r>
              </a:p>
              <a:p>
                <a:pPr fontAlgn="auto">
                  <a:spcBef>
                    <a:spcPts val="0"/>
                  </a:spcBef>
                  <a:spcAft>
                    <a:spcPts val="300"/>
                  </a:spcAft>
                  <a:defRPr/>
                </a:pPr>
                <a:r>
                  <a:rPr lang="en-US" dirty="0">
                    <a:latin typeface="+mj-lt"/>
                    <a:cs typeface="+mn-cs"/>
                  </a:rPr>
                  <a:t>Intercepted or detected, but not established</a:t>
                </a:r>
              </a:p>
            </p:txBody>
          </p:sp>
        </p:grpSp>
      </p:grpSp>
      <p:pic>
        <p:nvPicPr>
          <p:cNvPr id="29701" name="Picture 8" descr="south american palm weevi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914400"/>
            <a:ext cx="61753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461963" y="131763"/>
            <a:ext cx="8223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000"/>
              <a:t>South American Palm Weevil Life Cycle</a:t>
            </a:r>
          </a:p>
        </p:txBody>
      </p:sp>
      <p:sp>
        <p:nvSpPr>
          <p:cNvPr id="5" name="Right Arrow 4"/>
          <p:cNvSpPr/>
          <p:nvPr/>
        </p:nvSpPr>
        <p:spPr>
          <a:xfrm>
            <a:off x="5927725" y="18669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ight Arrow 33"/>
          <p:cNvSpPr/>
          <p:nvPr/>
        </p:nvSpPr>
        <p:spPr>
          <a:xfrm rot="10800000" flipH="1" flipV="1">
            <a:off x="2681288" y="18669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ight Arrow 36"/>
          <p:cNvSpPr/>
          <p:nvPr/>
        </p:nvSpPr>
        <p:spPr>
          <a:xfrm rot="10800000">
            <a:off x="4343400" y="43815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26" name="TextBox 5"/>
          <p:cNvSpPr txBox="1">
            <a:spLocks noChangeArrowheads="1"/>
          </p:cNvSpPr>
          <p:nvPr/>
        </p:nvSpPr>
        <p:spPr bwMode="auto">
          <a:xfrm>
            <a:off x="381000" y="5791200"/>
            <a:ext cx="868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a:t>
            </a:r>
            <a:r>
              <a:rPr lang="en-US" altLang="en-US" sz="900">
                <a:sym typeface="Wingdings" pitchFamily="2" charset="2"/>
              </a:rPr>
              <a:t>: Adult - </a:t>
            </a:r>
            <a:r>
              <a:rPr lang="en-US" altLang="en-US" sz="900"/>
              <a:t>Robin M. Giblin-Davis , University of Florida</a:t>
            </a:r>
            <a:r>
              <a:rPr lang="en-US" altLang="en-US" sz="900">
                <a:sym typeface="Wingdings" pitchFamily="2" charset="2"/>
              </a:rPr>
              <a:t> ; Larva - </a:t>
            </a:r>
            <a:r>
              <a:rPr lang="en-US" altLang="en-US" sz="900"/>
              <a:t>Reinaldo Aguilar; Pupal cocoon and prepupa - Center for Invasive Species Research, University of California, Riverside;  Pupa - Robin M. Giblin-Davis , University of Florida</a:t>
            </a:r>
          </a:p>
          <a:p>
            <a:pPr eaLnBrk="1" hangingPunct="1"/>
            <a:endParaRPr lang="en-US" altLang="en-US" sz="900"/>
          </a:p>
        </p:txBody>
      </p:sp>
      <p:grpSp>
        <p:nvGrpSpPr>
          <p:cNvPr id="30727" name="Group 7"/>
          <p:cNvGrpSpPr>
            <a:grpSpLocks/>
          </p:cNvGrpSpPr>
          <p:nvPr/>
        </p:nvGrpSpPr>
        <p:grpSpPr bwMode="auto">
          <a:xfrm>
            <a:off x="3427413" y="1333500"/>
            <a:ext cx="2286000" cy="1371600"/>
            <a:chOff x="3428005" y="1371600"/>
            <a:chExt cx="2286000" cy="1371600"/>
          </a:xfrm>
        </p:grpSpPr>
        <p:sp>
          <p:nvSpPr>
            <p:cNvPr id="3" name="Oval 2"/>
            <p:cNvSpPr>
              <a:spLocks noChangeAspect="1"/>
            </p:cNvSpPr>
            <p:nvPr/>
          </p:nvSpPr>
          <p:spPr>
            <a:xfrm rot="16200000">
              <a:off x="3885205" y="914400"/>
              <a:ext cx="1371600" cy="2286000"/>
            </a:xfrm>
            <a:prstGeom prst="ellipse">
              <a:avLst/>
            </a:prstGeom>
            <a:solidFill>
              <a:srgbClr val="FFDFB2"/>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39" name="TextBox 6"/>
            <p:cNvSpPr txBox="1">
              <a:spLocks noChangeArrowheads="1"/>
            </p:cNvSpPr>
            <p:nvPr/>
          </p:nvSpPr>
          <p:spPr bwMode="auto">
            <a:xfrm>
              <a:off x="4198472" y="1826567"/>
              <a:ext cx="74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a:t>Eggs</a:t>
              </a:r>
            </a:p>
          </p:txBody>
        </p:sp>
      </p:grpSp>
      <p:sp>
        <p:nvSpPr>
          <p:cNvPr id="29" name="Right Arrow 28"/>
          <p:cNvSpPr/>
          <p:nvPr/>
        </p:nvSpPr>
        <p:spPr>
          <a:xfrm rot="5400000" flipH="1" flipV="1">
            <a:off x="1741488" y="30861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ight Arrow 30"/>
          <p:cNvSpPr/>
          <p:nvPr/>
        </p:nvSpPr>
        <p:spPr>
          <a:xfrm rot="16200000" flipH="1" flipV="1">
            <a:off x="6740525" y="2971800"/>
            <a:ext cx="4572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30" name="TextBox 19"/>
          <p:cNvSpPr txBox="1">
            <a:spLocks noChangeArrowheads="1"/>
          </p:cNvSpPr>
          <p:nvPr/>
        </p:nvSpPr>
        <p:spPr bwMode="auto">
          <a:xfrm>
            <a:off x="909638" y="838200"/>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Adult</a:t>
            </a:r>
          </a:p>
        </p:txBody>
      </p:sp>
      <p:sp>
        <p:nvSpPr>
          <p:cNvPr id="30731" name="TextBox 21"/>
          <p:cNvSpPr txBox="1">
            <a:spLocks noChangeArrowheads="1"/>
          </p:cNvSpPr>
          <p:nvPr/>
        </p:nvSpPr>
        <p:spPr bwMode="auto">
          <a:xfrm>
            <a:off x="7391400" y="838200"/>
            <a:ext cx="687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Larva</a:t>
            </a:r>
          </a:p>
        </p:txBody>
      </p:sp>
      <p:sp>
        <p:nvSpPr>
          <p:cNvPr id="30732" name="TextBox 22"/>
          <p:cNvSpPr txBox="1">
            <a:spLocks noChangeArrowheads="1"/>
          </p:cNvSpPr>
          <p:nvPr/>
        </p:nvSpPr>
        <p:spPr bwMode="auto">
          <a:xfrm>
            <a:off x="1657350" y="5334000"/>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a:t>
            </a:r>
          </a:p>
        </p:txBody>
      </p:sp>
      <p:sp>
        <p:nvSpPr>
          <p:cNvPr id="30733" name="TextBox 23"/>
          <p:cNvSpPr txBox="1">
            <a:spLocks noChangeArrowheads="1"/>
          </p:cNvSpPr>
          <p:nvPr/>
        </p:nvSpPr>
        <p:spPr bwMode="auto">
          <a:xfrm>
            <a:off x="5334000" y="5334000"/>
            <a:ext cx="269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Pupal cocoon and prepupa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6" y="1249544"/>
            <a:ext cx="2286000" cy="1340353"/>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67277" y="3276600"/>
            <a:ext cx="1599446" cy="22860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4705" y="3505200"/>
            <a:ext cx="2438400" cy="18288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067" y="1245729"/>
            <a:ext cx="2011680" cy="1508760"/>
          </a:xfrm>
          <a:prstGeom prst="roundRect">
            <a:avLst>
              <a:gd name="adj" fmla="val 8594"/>
            </a:avLst>
          </a:prstGeom>
          <a:solidFill>
            <a:srgbClr val="FFFFFF">
              <a:shade val="85000"/>
            </a:srgbClr>
          </a:solidFill>
          <a:ln w="38100">
            <a:solidFill>
              <a:schemeClr val="tx1"/>
            </a:solidFill>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bwMode="auto">
          <a:xfrm>
            <a:off x="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smtClean="0"/>
              <a:t>South American Palm Weevil Susceptible Plants</a:t>
            </a:r>
          </a:p>
        </p:txBody>
      </p:sp>
      <p:sp>
        <p:nvSpPr>
          <p:cNvPr id="31747" name="Content Placeholder 5"/>
          <p:cNvSpPr>
            <a:spLocks noGrp="1"/>
          </p:cNvSpPr>
          <p:nvPr>
            <p:ph idx="1"/>
          </p:nvPr>
        </p:nvSpPr>
        <p:spPr bwMode="auto">
          <a:xfrm>
            <a:off x="457200" y="1143000"/>
            <a:ext cx="38100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Primary hosts include:</a:t>
            </a:r>
          </a:p>
          <a:p>
            <a:pPr lvl="1" eaLnBrk="1" hangingPunct="1"/>
            <a:r>
              <a:rPr lang="en-US" altLang="en-US" smtClean="0"/>
              <a:t>Coconut palm</a:t>
            </a:r>
          </a:p>
          <a:p>
            <a:pPr lvl="1" eaLnBrk="1" hangingPunct="1"/>
            <a:r>
              <a:rPr lang="en-US" altLang="en-US" smtClean="0"/>
              <a:t>African oil palm</a:t>
            </a:r>
          </a:p>
          <a:p>
            <a:pPr lvl="1" eaLnBrk="1" hangingPunct="1"/>
            <a:r>
              <a:rPr lang="en-US" altLang="en-US" smtClean="0"/>
              <a:t>Sago palm</a:t>
            </a:r>
          </a:p>
          <a:p>
            <a:pPr lvl="1" eaLnBrk="1" hangingPunct="1"/>
            <a:r>
              <a:rPr lang="en-US" altLang="en-US" smtClean="0"/>
              <a:t>Canary Island date palm</a:t>
            </a:r>
          </a:p>
          <a:p>
            <a:pPr lvl="1" eaLnBrk="1" hangingPunct="1"/>
            <a:r>
              <a:rPr lang="en-US" altLang="en-US" smtClean="0"/>
              <a:t>Date palm</a:t>
            </a:r>
          </a:p>
          <a:p>
            <a:pPr lvl="1" eaLnBrk="1" hangingPunct="1"/>
            <a:r>
              <a:rPr lang="en-US" altLang="en-US" smtClean="0"/>
              <a:t>Sugar cane</a:t>
            </a:r>
          </a:p>
          <a:p>
            <a:pPr lvl="1" eaLnBrk="1" hangingPunct="1"/>
            <a:r>
              <a:rPr lang="en-US" altLang="en-US" smtClean="0"/>
              <a:t>Juçara palm </a:t>
            </a:r>
          </a:p>
        </p:txBody>
      </p:sp>
      <p:sp>
        <p:nvSpPr>
          <p:cNvPr id="31748" name="TextBox 3"/>
          <p:cNvSpPr txBox="1">
            <a:spLocks noChangeArrowheads="1"/>
          </p:cNvSpPr>
          <p:nvPr/>
        </p:nvSpPr>
        <p:spPr bwMode="auto">
          <a:xfrm>
            <a:off x="6400800" y="5942013"/>
            <a:ext cx="24034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Wikimedia Commons, Dominika Durtan</a:t>
            </a:r>
          </a:p>
        </p:txBody>
      </p:sp>
      <p:pic>
        <p:nvPicPr>
          <p:cNvPr id="24578" name="Picture 2" descr="File:Florida Keys Coconut Palm 2008.jpg"/>
          <p:cNvPicPr>
            <a:picLocks noChangeAspect="1" noChangeArrowheads="1"/>
          </p:cNvPicPr>
          <p:nvPr/>
        </p:nvPicPr>
        <p:blipFill>
          <a:blip r:embed="rId3" cstate="print"/>
          <a:srcRect/>
          <a:stretch>
            <a:fillRect/>
          </a:stretch>
        </p:blipFill>
        <p:spPr bwMode="auto">
          <a:xfrm>
            <a:off x="4548687" y="1154668"/>
            <a:ext cx="4290513" cy="4297680"/>
          </a:xfrm>
          <a:prstGeom prst="roundRect">
            <a:avLst/>
          </a:prstGeom>
          <a:noFill/>
          <a:ln w="38100">
            <a:solidFill>
              <a:schemeClr val="tx1"/>
            </a:solidFill>
          </a:ln>
        </p:spPr>
      </p:pic>
      <p:sp>
        <p:nvSpPr>
          <p:cNvPr id="31750" name="TextBox 6"/>
          <p:cNvSpPr txBox="1">
            <a:spLocks noChangeArrowheads="1"/>
          </p:cNvSpPr>
          <p:nvPr/>
        </p:nvSpPr>
        <p:spPr bwMode="auto">
          <a:xfrm>
            <a:off x="5948363" y="5497513"/>
            <a:ext cx="1490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Coconut palm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South American Palm Weevil Damage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951" y="1111631"/>
            <a:ext cx="3055172" cy="2294218"/>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228" y="3537463"/>
            <a:ext cx="3148618" cy="2360004"/>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32773" name="TextBox 5"/>
          <p:cNvSpPr txBox="1">
            <a:spLocks noChangeArrowheads="1"/>
          </p:cNvSpPr>
          <p:nvPr/>
        </p:nvSpPr>
        <p:spPr bwMode="auto">
          <a:xfrm>
            <a:off x="0" y="1477963"/>
            <a:ext cx="1465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Palm trunk damaged by </a:t>
            </a:r>
            <a:r>
              <a:rPr lang="en-US" altLang="en-US" i="1"/>
              <a:t>R. palmarum </a:t>
            </a:r>
            <a:r>
              <a:rPr lang="en-US" altLang="en-US"/>
              <a:t>in Costa Rica</a:t>
            </a:r>
          </a:p>
        </p:txBody>
      </p:sp>
      <p:sp>
        <p:nvSpPr>
          <p:cNvPr id="32774" name="TextBox 6"/>
          <p:cNvSpPr txBox="1">
            <a:spLocks noChangeArrowheads="1"/>
          </p:cNvSpPr>
          <p:nvPr/>
        </p:nvSpPr>
        <p:spPr bwMode="auto">
          <a:xfrm>
            <a:off x="373063" y="5957888"/>
            <a:ext cx="868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900"/>
              <a:t>Photos</a:t>
            </a:r>
            <a:r>
              <a:rPr lang="en-US" altLang="en-US" sz="900">
                <a:sym typeface="Wingdings" pitchFamily="2" charset="2"/>
              </a:rPr>
              <a:t>:  (</a:t>
            </a:r>
            <a:r>
              <a:rPr lang="en-US" altLang="en-US" sz="900" i="1">
                <a:sym typeface="Wingdings" pitchFamily="2" charset="2"/>
              </a:rPr>
              <a:t>Top left</a:t>
            </a:r>
            <a:r>
              <a:rPr lang="en-US" altLang="en-US" sz="900">
                <a:sym typeface="Wingdings" pitchFamily="2" charset="2"/>
              </a:rPr>
              <a:t>) - Reinaldo Aguilar, </a:t>
            </a:r>
            <a:r>
              <a:rPr lang="en-US" altLang="en-US" sz="900">
                <a:sym typeface="Wingdings" pitchFamily="2" charset="2"/>
                <a:hlinkClick r:id="rId5"/>
              </a:rPr>
              <a:t>www.osaresearch.org</a:t>
            </a:r>
            <a:r>
              <a:rPr lang="en-US" altLang="en-US" sz="900">
                <a:sym typeface="Wingdings" pitchFamily="2" charset="2"/>
              </a:rPr>
              <a:t>; (</a:t>
            </a:r>
            <a:r>
              <a:rPr lang="en-US" altLang="en-US" sz="900" i="1">
                <a:sym typeface="Wingdings" pitchFamily="2" charset="2"/>
              </a:rPr>
              <a:t>Others</a:t>
            </a:r>
            <a:r>
              <a:rPr lang="en-US" altLang="en-US" sz="900">
                <a:sym typeface="Wingdings" pitchFamily="2" charset="2"/>
              </a:rPr>
              <a:t>) - </a:t>
            </a:r>
            <a:r>
              <a:rPr lang="en-US" altLang="en-US" sz="900"/>
              <a:t>Center for Invasive Species Research, University of California, Riverside;  Pupa - Robin M. Giblin-Davis , University of Florida</a:t>
            </a:r>
          </a:p>
          <a:p>
            <a:pPr eaLnBrk="1" hangingPunct="1"/>
            <a:endParaRPr lang="en-US" altLang="en-US" sz="900"/>
          </a:p>
        </p:txBody>
      </p:sp>
      <p:sp>
        <p:nvSpPr>
          <p:cNvPr id="32775" name="TextBox 8"/>
          <p:cNvSpPr txBox="1">
            <a:spLocks noChangeArrowheads="1"/>
          </p:cNvSpPr>
          <p:nvPr/>
        </p:nvSpPr>
        <p:spPr bwMode="auto">
          <a:xfrm>
            <a:off x="7866063" y="2390775"/>
            <a:ext cx="1277937"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Palm frond damage caused by larval tunneling of </a:t>
            </a:r>
            <a:r>
              <a:rPr lang="en-US" altLang="en-US" i="1"/>
              <a:t>R. palmarum</a:t>
            </a: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318" y="3537463"/>
            <a:ext cx="3020291" cy="2348509"/>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32777" name="TextBox 10"/>
          <p:cNvSpPr txBox="1">
            <a:spLocks noChangeArrowheads="1"/>
          </p:cNvSpPr>
          <p:nvPr/>
        </p:nvSpPr>
        <p:spPr bwMode="auto">
          <a:xfrm>
            <a:off x="-14288" y="3719513"/>
            <a:ext cx="1479551"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Red ring disease showing the characteristic “red ring” in a coconut palm</a:t>
            </a:r>
            <a:endParaRPr lang="en-US" altLang="en-US" i="1"/>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1318" y="1080655"/>
            <a:ext cx="3048000" cy="2286000"/>
          </a:xfrm>
          <a:prstGeom prst="roundRect">
            <a:avLst>
              <a:gd name="adj" fmla="val 8594"/>
            </a:avLst>
          </a:prstGeom>
          <a:solidFill>
            <a:srgbClr val="FFFFFF">
              <a:shade val="85000"/>
            </a:srgbClr>
          </a:solidFill>
          <a:ln w="38100">
            <a:solidFill>
              <a:schemeClr val="tx1"/>
            </a:solidFill>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Palmetto Weevil</a:t>
            </a:r>
          </a:p>
        </p:txBody>
      </p:sp>
      <p:sp>
        <p:nvSpPr>
          <p:cNvPr id="15363" name="TextBox 10"/>
          <p:cNvSpPr txBox="1">
            <a:spLocks noChangeArrowheads="1"/>
          </p:cNvSpPr>
          <p:nvPr/>
        </p:nvSpPr>
        <p:spPr bwMode="auto">
          <a:xfrm>
            <a:off x="3429000" y="5573713"/>
            <a:ext cx="267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i="1"/>
              <a:t>Rhynchophorus cruentatus</a:t>
            </a:r>
            <a:endParaRPr lang="en-US" altLang="en-US"/>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16"/>
          <a:stretch/>
        </p:blipFill>
        <p:spPr bwMode="auto">
          <a:xfrm>
            <a:off x="685800" y="1183783"/>
            <a:ext cx="3629585" cy="1899407"/>
          </a:xfrm>
          <a:prstGeom prst="roundRect">
            <a:avLst/>
          </a:prstGeom>
          <a:noFill/>
          <a:ln w="38100">
            <a:solidFill>
              <a:schemeClr val="tx1"/>
            </a:solidFill>
          </a:ln>
        </p:spPr>
      </p:pic>
      <p:sp>
        <p:nvSpPr>
          <p:cNvPr id="15365" name="TextBox 12"/>
          <p:cNvSpPr txBox="1">
            <a:spLocks noChangeArrowheads="1"/>
          </p:cNvSpPr>
          <p:nvPr/>
        </p:nvSpPr>
        <p:spPr bwMode="auto">
          <a:xfrm>
            <a:off x="152400" y="5916613"/>
            <a:ext cx="65928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Top left: Doug Caldwell, Univ. Florida, Bugwood.org, #5429843; Right and Bottom Left: Robin M. Giblin-Davis, University of Florida</a:t>
            </a:r>
          </a:p>
        </p:txBody>
      </p:sp>
      <p:sp>
        <p:nvSpPr>
          <p:cNvPr id="15366" name="Content Placeholder 2"/>
          <p:cNvSpPr txBox="1">
            <a:spLocks/>
          </p:cNvSpPr>
          <p:nvPr/>
        </p:nvSpPr>
        <p:spPr bwMode="auto">
          <a:xfrm>
            <a:off x="152400" y="1524000"/>
            <a:ext cx="46482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 typeface="Arial" charset="0"/>
              <a:buNone/>
            </a:pPr>
            <a:endParaRPr lang="en-US" altLang="en-US" sz="240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226817"/>
            <a:ext cx="3629585" cy="2290063"/>
          </a:xfrm>
          <a:prstGeom prst="roundRect">
            <a:avLst>
              <a:gd name="adj" fmla="val 8594"/>
            </a:avLst>
          </a:prstGeom>
          <a:solidFill>
            <a:srgbClr val="FFFFFF">
              <a:shade val="85000"/>
            </a:srgbClr>
          </a:solidFill>
          <a:ln w="38100">
            <a:solidFill>
              <a:schemeClr val="tx1"/>
            </a:solidFill>
          </a:ln>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219200"/>
            <a:ext cx="3960709" cy="4297680"/>
          </a:xfrm>
          <a:prstGeom prst="roundRect">
            <a:avLst>
              <a:gd name="adj" fmla="val 8594"/>
            </a:avLst>
          </a:prstGeom>
          <a:solidFill>
            <a:srgbClr val="FFFFFF">
              <a:shade val="85000"/>
            </a:srgbClr>
          </a:solidFill>
          <a:ln w="38100">
            <a:solidFill>
              <a:schemeClr val="tx1"/>
            </a:solidFill>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South American Palm Weevil Monitoring &amp; Management</a:t>
            </a:r>
          </a:p>
        </p:txBody>
      </p:sp>
      <p:sp>
        <p:nvSpPr>
          <p:cNvPr id="33795" name="Content Placeholder 2"/>
          <p:cNvSpPr>
            <a:spLocks noGrp="1"/>
          </p:cNvSpPr>
          <p:nvPr>
            <p:ph idx="1"/>
          </p:nvPr>
        </p:nvSpPr>
        <p:spPr bwMode="auto">
          <a:xfrm>
            <a:off x="685800" y="1676400"/>
            <a:ext cx="8001000" cy="4281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Monitoring by:</a:t>
            </a:r>
          </a:p>
          <a:p>
            <a:pPr lvl="1" eaLnBrk="1" hangingPunct="1"/>
            <a:r>
              <a:rPr lang="en-US" altLang="en-US" smtClean="0"/>
              <a:t>Pheromone traps</a:t>
            </a:r>
          </a:p>
          <a:p>
            <a:pPr lvl="1" eaLnBrk="1" hangingPunct="1"/>
            <a:r>
              <a:rPr lang="en-US" altLang="en-US" smtClean="0"/>
              <a:t>Visual inspection</a:t>
            </a:r>
          </a:p>
          <a:p>
            <a:pPr eaLnBrk="1" hangingPunct="1"/>
            <a:r>
              <a:rPr lang="en-US" altLang="en-US" smtClean="0"/>
              <a:t>Management by:</a:t>
            </a:r>
          </a:p>
          <a:p>
            <a:pPr lvl="1" eaLnBrk="1" hangingPunct="1"/>
            <a:r>
              <a:rPr lang="en-US" altLang="en-US" smtClean="0"/>
              <a:t>Pheromone traps</a:t>
            </a:r>
          </a:p>
          <a:p>
            <a:pPr lvl="1" eaLnBrk="1" hangingPunct="1"/>
            <a:r>
              <a:rPr lang="en-US" altLang="en-US" smtClean="0"/>
              <a:t>Phytosanitation</a:t>
            </a:r>
          </a:p>
          <a:p>
            <a:pPr eaLnBrk="1" hangingPunct="1"/>
            <a:r>
              <a:rPr lang="en-US" altLang="en-US" smtClean="0"/>
              <a:t>Management of red ring disease by control of </a:t>
            </a:r>
            <a:r>
              <a:rPr lang="en-US" altLang="en-US" i="1" smtClean="0"/>
              <a:t>R. palmarum</a:t>
            </a:r>
            <a:r>
              <a:rPr lang="en-US" altLang="en-US" smtClean="0"/>
              <a:t> populations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3365264" cy="2286000"/>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33797" name="TextBox 4"/>
          <p:cNvSpPr txBox="1">
            <a:spLocks noChangeArrowheads="1"/>
          </p:cNvSpPr>
          <p:nvPr/>
        </p:nvSpPr>
        <p:spPr bwMode="auto">
          <a:xfrm>
            <a:off x="373063" y="5957888"/>
            <a:ext cx="8686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a:t>
            </a:r>
            <a:r>
              <a:rPr lang="en-US" altLang="en-US" sz="900">
                <a:sym typeface="Wingdings" pitchFamily="2" charset="2"/>
              </a:rPr>
              <a:t>:  </a:t>
            </a:r>
            <a:r>
              <a:rPr lang="en-US" altLang="en-US" sz="900"/>
              <a:t>Amy Roda, USDA-APHIS</a:t>
            </a:r>
          </a:p>
        </p:txBody>
      </p:sp>
      <p:sp>
        <p:nvSpPr>
          <p:cNvPr id="33798" name="TextBox 5"/>
          <p:cNvSpPr txBox="1">
            <a:spLocks noChangeArrowheads="1"/>
          </p:cNvSpPr>
          <p:nvPr/>
        </p:nvSpPr>
        <p:spPr bwMode="auto">
          <a:xfrm>
            <a:off x="4616450" y="41910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Homemade weevil trap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6"/>
          <p:cNvGrpSpPr>
            <a:grpSpLocks/>
          </p:cNvGrpSpPr>
          <p:nvPr/>
        </p:nvGrpSpPr>
        <p:grpSpPr bwMode="auto">
          <a:xfrm>
            <a:off x="3154363" y="152400"/>
            <a:ext cx="2832100" cy="5851525"/>
            <a:chOff x="3018966" y="381000"/>
            <a:chExt cx="2831592" cy="6400800"/>
          </a:xfrm>
        </p:grpSpPr>
        <p:grpSp>
          <p:nvGrpSpPr>
            <p:cNvPr id="34863" name="Group 23"/>
            <p:cNvGrpSpPr>
              <a:grpSpLocks/>
            </p:cNvGrpSpPr>
            <p:nvPr/>
          </p:nvGrpSpPr>
          <p:grpSpPr bwMode="auto">
            <a:xfrm>
              <a:off x="3018966" y="5334000"/>
              <a:ext cx="2831592" cy="1447800"/>
              <a:chOff x="3018966" y="5334000"/>
              <a:chExt cx="2831592" cy="1447800"/>
            </a:xfrm>
          </p:grpSpPr>
          <p:sp>
            <p:nvSpPr>
              <p:cNvPr id="68" name="Rectangle 67"/>
              <p:cNvSpPr/>
              <p:nvPr/>
            </p:nvSpPr>
            <p:spPr>
              <a:xfrm>
                <a:off x="3018966" y="5333545"/>
                <a:ext cx="2831592" cy="1448255"/>
              </a:xfrm>
              <a:prstGeom prst="rect">
                <a:avLst/>
              </a:prstGeom>
              <a:solidFill>
                <a:srgbClr val="92D05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876" name="Group 7"/>
              <p:cNvGrpSpPr>
                <a:grpSpLocks/>
              </p:cNvGrpSpPr>
              <p:nvPr/>
            </p:nvGrpSpPr>
            <p:grpSpPr bwMode="auto">
              <a:xfrm>
                <a:off x="3962400" y="5466588"/>
                <a:ext cx="727767" cy="1182624"/>
                <a:chOff x="3254816" y="5486400"/>
                <a:chExt cx="727767" cy="1182624"/>
              </a:xfrm>
            </p:grpSpPr>
            <p:pic>
              <p:nvPicPr>
                <p:cNvPr id="80" name="Picture 2"/>
                <p:cNvPicPr>
                  <a:picLocks noChangeAspect="1" noChangeArrowheads="1"/>
                </p:cNvPicPr>
                <p:nvPr/>
              </p:nvPicPr>
              <p:blipFill>
                <a:blip r:embed="rId3" cstate="print"/>
                <a:srcRect/>
                <a:stretch>
                  <a:fillRect/>
                </a:stretch>
              </p:blipFill>
              <p:spPr bwMode="auto">
                <a:xfrm>
                  <a:off x="3254816" y="5486400"/>
                  <a:ext cx="727767" cy="1182624"/>
                </a:xfrm>
                <a:prstGeom prst="roundRect">
                  <a:avLst/>
                </a:prstGeom>
                <a:noFill/>
                <a:ln w="38100" cmpd="sng">
                  <a:solidFill>
                    <a:srgbClr val="000000"/>
                  </a:solidFill>
                  <a:miter lim="800000"/>
                  <a:headEnd/>
                  <a:tailEnd/>
                </a:ln>
                <a:effectLst/>
              </p:spPr>
            </p:pic>
            <p:sp>
              <p:nvSpPr>
                <p:cNvPr id="81" name="Right Arrow 80"/>
                <p:cNvSpPr/>
                <p:nvPr/>
              </p:nvSpPr>
              <p:spPr>
                <a:xfrm rot="7140000" flipV="1">
                  <a:off x="3709742" y="6361393"/>
                  <a:ext cx="184071" cy="92058"/>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4877" name="TextBox 90"/>
              <p:cNvSpPr txBox="1">
                <a:spLocks noChangeArrowheads="1"/>
              </p:cNvSpPr>
              <p:nvPr/>
            </p:nvSpPr>
            <p:spPr bwMode="auto">
              <a:xfrm>
                <a:off x="3048000" y="5765512"/>
                <a:ext cx="873351" cy="63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a:t>Tapers </a:t>
                </a:r>
                <a:r>
                  <a:rPr lang="en-US" altLang="en-US" sz="1600" b="1" i="1"/>
                  <a:t>broadly</a:t>
                </a:r>
              </a:p>
            </p:txBody>
          </p:sp>
          <p:grpSp>
            <p:nvGrpSpPr>
              <p:cNvPr id="34878" name="Group 10"/>
              <p:cNvGrpSpPr>
                <a:grpSpLocks/>
              </p:cNvGrpSpPr>
              <p:nvPr/>
            </p:nvGrpSpPr>
            <p:grpSpPr bwMode="auto">
              <a:xfrm>
                <a:off x="4876800" y="5462966"/>
                <a:ext cx="822960" cy="1189869"/>
                <a:chOff x="4782456" y="5510541"/>
                <a:chExt cx="822960" cy="1189869"/>
              </a:xfrm>
            </p:grpSpPr>
            <p:pic>
              <p:nvPicPr>
                <p:cNvPr id="86" name="Picture 85" descr="RPW scute .jpg"/>
                <p:cNvPicPr>
                  <a:picLocks noChangeAspect="1"/>
                </p:cNvPicPr>
                <p:nvPr/>
              </p:nvPicPr>
              <p:blipFill rotWithShape="1">
                <a:blip r:embed="rId4" cstate="print"/>
                <a:srcRect t="18544"/>
                <a:stretch/>
              </p:blipFill>
              <p:spPr>
                <a:xfrm>
                  <a:off x="4782456" y="5510541"/>
                  <a:ext cx="822960" cy="1189869"/>
                </a:xfrm>
                <a:prstGeom prst="roundRect">
                  <a:avLst/>
                </a:prstGeom>
                <a:ln w="38100" cmpd="sng">
                  <a:solidFill>
                    <a:srgbClr val="000000"/>
                  </a:solidFill>
                </a:ln>
              </p:spPr>
            </p:pic>
            <p:sp>
              <p:nvSpPr>
                <p:cNvPr id="94" name="Right Arrow 93"/>
                <p:cNvSpPr/>
                <p:nvPr/>
              </p:nvSpPr>
              <p:spPr>
                <a:xfrm rot="7140000" flipV="1">
                  <a:off x="5234912" y="6355295"/>
                  <a:ext cx="182334" cy="92058"/>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4864" name="Group 20"/>
            <p:cNvGrpSpPr>
              <a:grpSpLocks/>
            </p:cNvGrpSpPr>
            <p:nvPr/>
          </p:nvGrpSpPr>
          <p:grpSpPr bwMode="auto">
            <a:xfrm>
              <a:off x="3018966" y="381000"/>
              <a:ext cx="2831592" cy="4751650"/>
              <a:chOff x="3018966" y="381000"/>
              <a:chExt cx="2831592" cy="4751650"/>
            </a:xfrm>
          </p:grpSpPr>
          <p:grpSp>
            <p:nvGrpSpPr>
              <p:cNvPr id="34865" name="Group 16"/>
              <p:cNvGrpSpPr>
                <a:grpSpLocks/>
              </p:cNvGrpSpPr>
              <p:nvPr/>
            </p:nvGrpSpPr>
            <p:grpSpPr bwMode="auto">
              <a:xfrm>
                <a:off x="3018966" y="381000"/>
                <a:ext cx="2831592" cy="4495800"/>
                <a:chOff x="3018966" y="381000"/>
                <a:chExt cx="2831592" cy="4495800"/>
              </a:xfrm>
            </p:grpSpPr>
            <p:sp>
              <p:nvSpPr>
                <p:cNvPr id="63" name="Rectangle 62"/>
                <p:cNvSpPr/>
                <p:nvPr/>
              </p:nvSpPr>
              <p:spPr>
                <a:xfrm>
                  <a:off x="3018966" y="381000"/>
                  <a:ext cx="2831592" cy="4495843"/>
                </a:xfrm>
                <a:prstGeom prst="rect">
                  <a:avLst/>
                </a:prstGeom>
                <a:solidFill>
                  <a:srgbClr val="92D05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68" name="Rectangle 64"/>
                <p:cNvSpPr>
                  <a:spLocks noChangeArrowheads="1"/>
                </p:cNvSpPr>
                <p:nvPr/>
              </p:nvSpPr>
              <p:spPr bwMode="auto">
                <a:xfrm>
                  <a:off x="3291762" y="457200"/>
                  <a:ext cx="2286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b="1"/>
                    <a:t>Red palm weevil</a:t>
                  </a:r>
                  <a:endParaRPr lang="en-US" altLang="en-US" sz="1600"/>
                </a:p>
                <a:p>
                  <a:pPr algn="ctr" eaLnBrk="1" hangingPunct="1"/>
                  <a:r>
                    <a:rPr lang="en-US" altLang="en-US" sz="1400" i="1"/>
                    <a:t>Rhynchophorus ferrugineus</a:t>
                  </a:r>
                </a:p>
              </p:txBody>
            </p:sp>
            <p:grpSp>
              <p:nvGrpSpPr>
                <p:cNvPr id="34869" name="Group 13"/>
                <p:cNvGrpSpPr>
                  <a:grpSpLocks/>
                </p:cNvGrpSpPr>
                <p:nvPr/>
              </p:nvGrpSpPr>
              <p:grpSpPr bwMode="auto">
                <a:xfrm>
                  <a:off x="3684582" y="1066800"/>
                  <a:ext cx="1500360" cy="2971800"/>
                  <a:chOff x="3716586" y="1066800"/>
                  <a:chExt cx="1500360" cy="2971800"/>
                </a:xfrm>
              </p:grpSpPr>
              <p:pic>
                <p:nvPicPr>
                  <p:cNvPr id="102" name="Picture 101" descr="rpw x1 DSCN6281.jpg"/>
                  <p:cNvPicPr>
                    <a:picLocks noChangeAspect="1"/>
                  </p:cNvPicPr>
                  <p:nvPr/>
                </p:nvPicPr>
                <p:blipFill rotWithShape="1">
                  <a:blip r:embed="rId5" cstate="print">
                    <a:extLst/>
                  </a:blip>
                  <a:srcRect t="3650" b="3946"/>
                  <a:stretch/>
                </p:blipFill>
                <p:spPr>
                  <a:xfrm>
                    <a:off x="3716586" y="1119342"/>
                    <a:ext cx="1500360" cy="2919258"/>
                  </a:xfrm>
                  <a:prstGeom prst="roundRect">
                    <a:avLst/>
                  </a:prstGeom>
                  <a:ln w="38100" cmpd="sng">
                    <a:solidFill>
                      <a:srgbClr val="000000"/>
                    </a:solidFill>
                  </a:ln>
                </p:spPr>
              </p:pic>
              <p:sp>
                <p:nvSpPr>
                  <p:cNvPr id="69" name="Right Arrow 68"/>
                  <p:cNvSpPr/>
                  <p:nvPr/>
                </p:nvSpPr>
                <p:spPr>
                  <a:xfrm rot="7140000" flipV="1">
                    <a:off x="4764690" y="1935097"/>
                    <a:ext cx="177125" cy="904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ight Arrow 104"/>
                  <p:cNvSpPr/>
                  <p:nvPr/>
                </p:nvSpPr>
                <p:spPr>
                  <a:xfrm rot="7140000" flipV="1">
                    <a:off x="4320047" y="2560317"/>
                    <a:ext cx="182334" cy="9205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 name="Right Arrow 109"/>
                  <p:cNvSpPr/>
                  <p:nvPr/>
                </p:nvSpPr>
                <p:spPr>
                  <a:xfrm>
                    <a:off x="4114405" y="3017033"/>
                    <a:ext cx="182529" cy="90299"/>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a:spLocks noChangeAspect="1"/>
                  </p:cNvSpPr>
                  <p:nvPr/>
                </p:nvSpPr>
                <p:spPr>
                  <a:xfrm>
                    <a:off x="3733473" y="1066925"/>
                    <a:ext cx="533304" cy="399399"/>
                  </a:xfrm>
                  <a:prstGeom prst="rect">
                    <a:avLst/>
                  </a:prstGeom>
                  <a:ln w="12700" cmpd="sng">
                    <a:noFill/>
                  </a:ln>
                  <a:effectLst/>
                </p:spPr>
                <p:txBody>
                  <a:bodyPr>
                    <a:spAutoFit/>
                  </a:bodyPr>
                  <a:lstStyle/>
                  <a:p>
                    <a:pPr fontAlgn="auto">
                      <a:spcBef>
                        <a:spcPts val="0"/>
                      </a:spcBef>
                      <a:spcAft>
                        <a:spcPts val="0"/>
                      </a:spcAft>
                      <a:defRPr/>
                    </a:pPr>
                    <a:r>
                      <a:rPr lang="en-US" sz="2000" b="1" dirty="0">
                        <a:effectLst>
                          <a:outerShdw blurRad="38100" dist="38100" dir="2700000" algn="tl">
                            <a:srgbClr val="000000">
                              <a:alpha val="43137"/>
                            </a:srgbClr>
                          </a:outerShdw>
                        </a:effectLst>
                        <a:latin typeface="Arial" pitchFamily="34" charset="0"/>
                        <a:cs typeface="Arial" pitchFamily="34" charset="0"/>
                      </a:rPr>
                      <a:t>♂</a:t>
                    </a:r>
                    <a:endParaRPr lang="en-US" sz="2000" dirty="0">
                      <a:effectLst>
                        <a:outerShdw blurRad="38100" dist="38100" dir="2700000" algn="tl">
                          <a:srgbClr val="000000">
                            <a:alpha val="43137"/>
                          </a:srgbClr>
                        </a:outerShdw>
                      </a:effectLst>
                      <a:latin typeface="Arial" pitchFamily="34" charset="0"/>
                      <a:cs typeface="Arial" pitchFamily="34" charset="0"/>
                    </a:endParaRPr>
                  </a:p>
                </p:txBody>
              </p:sp>
            </p:grpSp>
          </p:grpSp>
          <p:sp>
            <p:nvSpPr>
              <p:cNvPr id="34866" name="TextBox 102"/>
              <p:cNvSpPr txBox="1">
                <a:spLocks noChangeArrowheads="1"/>
              </p:cNvSpPr>
              <p:nvPr/>
            </p:nvSpPr>
            <p:spPr bwMode="auto">
              <a:xfrm>
                <a:off x="3027066" y="4038600"/>
                <a:ext cx="2764134" cy="10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500" b="1"/>
                  <a:t>Pronotum</a:t>
                </a:r>
                <a:r>
                  <a:rPr lang="en-US" altLang="en-US" sz="1500"/>
                  <a:t>: anterior with </a:t>
                </a:r>
                <a:r>
                  <a:rPr lang="en-US" altLang="en-US" sz="1500" b="1" i="1"/>
                  <a:t>tapered</a:t>
                </a:r>
                <a:r>
                  <a:rPr lang="en-US" altLang="en-US" sz="1500" b="1"/>
                  <a:t> </a:t>
                </a:r>
                <a:r>
                  <a:rPr lang="en-US" altLang="en-US" sz="1500"/>
                  <a:t>shoulders (red arrow); posterior edge </a:t>
                </a:r>
                <a:r>
                  <a:rPr lang="en-US" altLang="en-US" sz="1500" b="1" i="1"/>
                  <a:t>flat</a:t>
                </a:r>
                <a:r>
                  <a:rPr lang="en-US" altLang="en-US" sz="1500"/>
                  <a:t> (yellow arrow)</a:t>
                </a:r>
              </a:p>
              <a:p>
                <a:pPr eaLnBrk="1" hangingPunct="1"/>
                <a:endParaRPr lang="en-US" altLang="en-US" sz="1400"/>
              </a:p>
            </p:txBody>
          </p:sp>
        </p:grpSp>
      </p:grpSp>
      <p:grpSp>
        <p:nvGrpSpPr>
          <p:cNvPr id="34819" name="Group 25"/>
          <p:cNvGrpSpPr>
            <a:grpSpLocks/>
          </p:cNvGrpSpPr>
          <p:nvPr/>
        </p:nvGrpSpPr>
        <p:grpSpPr bwMode="auto">
          <a:xfrm>
            <a:off x="6172200" y="152400"/>
            <a:ext cx="2838450" cy="5851525"/>
            <a:chOff x="5966154" y="381000"/>
            <a:chExt cx="2838060" cy="6400800"/>
          </a:xfrm>
        </p:grpSpPr>
        <p:grpSp>
          <p:nvGrpSpPr>
            <p:cNvPr id="34843" name="Group 24"/>
            <p:cNvGrpSpPr>
              <a:grpSpLocks/>
            </p:cNvGrpSpPr>
            <p:nvPr/>
          </p:nvGrpSpPr>
          <p:grpSpPr bwMode="auto">
            <a:xfrm>
              <a:off x="5972622" y="5334000"/>
              <a:ext cx="2831592" cy="1447800"/>
              <a:chOff x="5972622" y="5334000"/>
              <a:chExt cx="2831592" cy="1447800"/>
            </a:xfrm>
          </p:grpSpPr>
          <p:sp>
            <p:nvSpPr>
              <p:cNvPr id="71" name="Rectangle 70"/>
              <p:cNvSpPr/>
              <p:nvPr/>
            </p:nvSpPr>
            <p:spPr>
              <a:xfrm>
                <a:off x="5972503" y="5333545"/>
                <a:ext cx="2831711" cy="1448255"/>
              </a:xfrm>
              <a:prstGeom prst="rect">
                <a:avLst/>
              </a:prstGeom>
              <a:solidFill>
                <a:srgbClr val="FFC00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856" name="Group 8"/>
              <p:cNvGrpSpPr>
                <a:grpSpLocks/>
              </p:cNvGrpSpPr>
              <p:nvPr/>
            </p:nvGrpSpPr>
            <p:grpSpPr bwMode="auto">
              <a:xfrm>
                <a:off x="6934200" y="5466588"/>
                <a:ext cx="727767" cy="1182624"/>
                <a:chOff x="6085100" y="5486400"/>
                <a:chExt cx="727767" cy="1182624"/>
              </a:xfrm>
            </p:grpSpPr>
            <p:pic>
              <p:nvPicPr>
                <p:cNvPr id="83" name="Picture 2"/>
                <p:cNvPicPr>
                  <a:picLocks noChangeAspect="1" noChangeArrowheads="1"/>
                </p:cNvPicPr>
                <p:nvPr/>
              </p:nvPicPr>
              <p:blipFill>
                <a:blip r:embed="rId3" cstate="print"/>
                <a:srcRect/>
                <a:stretch>
                  <a:fillRect/>
                </a:stretch>
              </p:blipFill>
              <p:spPr bwMode="auto">
                <a:xfrm>
                  <a:off x="6085100" y="5486400"/>
                  <a:ext cx="727767" cy="1182624"/>
                </a:xfrm>
                <a:prstGeom prst="roundRect">
                  <a:avLst/>
                </a:prstGeom>
                <a:noFill/>
                <a:ln w="38100" cmpd="sng">
                  <a:solidFill>
                    <a:srgbClr val="000000"/>
                  </a:solidFill>
                  <a:miter lim="800000"/>
                  <a:headEnd/>
                  <a:tailEnd/>
                </a:ln>
                <a:effectLst/>
              </p:spPr>
            </p:pic>
            <p:sp>
              <p:nvSpPr>
                <p:cNvPr id="84" name="Right Arrow 83"/>
                <p:cNvSpPr/>
                <p:nvPr/>
              </p:nvSpPr>
              <p:spPr>
                <a:xfrm rot="7140000" flipV="1">
                  <a:off x="6528968" y="6362185"/>
                  <a:ext cx="184071" cy="90475"/>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4857" name="TextBox 91"/>
              <p:cNvSpPr txBox="1">
                <a:spLocks noChangeArrowheads="1"/>
              </p:cNvSpPr>
              <p:nvPr/>
            </p:nvSpPr>
            <p:spPr bwMode="auto">
              <a:xfrm>
                <a:off x="6019800" y="5765512"/>
                <a:ext cx="838200" cy="63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a:t>Tapers </a:t>
                </a:r>
                <a:r>
                  <a:rPr lang="en-US" altLang="en-US" sz="1600" b="1" i="1"/>
                  <a:t>broadly</a:t>
                </a:r>
              </a:p>
            </p:txBody>
          </p:sp>
          <p:grpSp>
            <p:nvGrpSpPr>
              <p:cNvPr id="34858" name="Group 11"/>
              <p:cNvGrpSpPr>
                <a:grpSpLocks/>
              </p:cNvGrpSpPr>
              <p:nvPr/>
            </p:nvGrpSpPr>
            <p:grpSpPr bwMode="auto">
              <a:xfrm>
                <a:off x="7848600" y="5465301"/>
                <a:ext cx="825462" cy="1185198"/>
                <a:chOff x="7783273" y="5486400"/>
                <a:chExt cx="825462" cy="1185198"/>
              </a:xfrm>
            </p:grpSpPr>
            <p:pic>
              <p:nvPicPr>
                <p:cNvPr id="85" name="Picture 84" descr="Rpal scute.jpg"/>
                <p:cNvPicPr>
                  <a:picLocks noChangeAspect="1"/>
                </p:cNvPicPr>
                <p:nvPr/>
              </p:nvPicPr>
              <p:blipFill>
                <a:blip r:embed="rId6" cstate="print"/>
                <a:stretch>
                  <a:fillRect/>
                </a:stretch>
              </p:blipFill>
              <p:spPr>
                <a:xfrm>
                  <a:off x="7783273" y="5486400"/>
                  <a:ext cx="825462" cy="1185198"/>
                </a:xfrm>
                <a:prstGeom prst="roundRect">
                  <a:avLst/>
                </a:prstGeom>
                <a:ln w="38100" cmpd="sng">
                  <a:solidFill>
                    <a:srgbClr val="000000"/>
                  </a:solidFill>
                </a:ln>
              </p:spPr>
            </p:pic>
            <p:sp>
              <p:nvSpPr>
                <p:cNvPr id="93" name="Right Arrow 92"/>
                <p:cNvSpPr/>
                <p:nvPr/>
              </p:nvSpPr>
              <p:spPr>
                <a:xfrm rot="7140000" flipV="1">
                  <a:off x="8282646" y="6347917"/>
                  <a:ext cx="182335" cy="92062"/>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4844" name="Group 21"/>
            <p:cNvGrpSpPr>
              <a:grpSpLocks/>
            </p:cNvGrpSpPr>
            <p:nvPr/>
          </p:nvGrpSpPr>
          <p:grpSpPr bwMode="auto">
            <a:xfrm>
              <a:off x="5966154" y="381000"/>
              <a:ext cx="2838060" cy="4751650"/>
              <a:chOff x="5966154" y="381000"/>
              <a:chExt cx="2838060" cy="4751650"/>
            </a:xfrm>
          </p:grpSpPr>
          <p:grpSp>
            <p:nvGrpSpPr>
              <p:cNvPr id="34845" name="Group 17"/>
              <p:cNvGrpSpPr>
                <a:grpSpLocks/>
              </p:cNvGrpSpPr>
              <p:nvPr/>
            </p:nvGrpSpPr>
            <p:grpSpPr bwMode="auto">
              <a:xfrm>
                <a:off x="5972622" y="381000"/>
                <a:ext cx="2831592" cy="4495800"/>
                <a:chOff x="5972622" y="381000"/>
                <a:chExt cx="2831592" cy="4495800"/>
              </a:xfrm>
            </p:grpSpPr>
            <p:sp>
              <p:nvSpPr>
                <p:cNvPr id="67" name="Rectangle 66"/>
                <p:cNvSpPr/>
                <p:nvPr/>
              </p:nvSpPr>
              <p:spPr>
                <a:xfrm>
                  <a:off x="5972503" y="381000"/>
                  <a:ext cx="2831711" cy="4495843"/>
                </a:xfrm>
                <a:prstGeom prst="rect">
                  <a:avLst/>
                </a:prstGeom>
                <a:solidFill>
                  <a:srgbClr val="FFC00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848" name="Group 14"/>
                <p:cNvGrpSpPr>
                  <a:grpSpLocks/>
                </p:cNvGrpSpPr>
                <p:nvPr/>
              </p:nvGrpSpPr>
              <p:grpSpPr bwMode="auto">
                <a:xfrm>
                  <a:off x="6597046" y="1076849"/>
                  <a:ext cx="1646753" cy="2961750"/>
                  <a:chOff x="6597046" y="1076849"/>
                  <a:chExt cx="1646753" cy="2961750"/>
                </a:xfrm>
              </p:grpSpPr>
              <p:pic>
                <p:nvPicPr>
                  <p:cNvPr id="76" name="Picture 4"/>
                  <p:cNvPicPr>
                    <a:picLocks noChangeAspect="1" noChangeArrowheads="1"/>
                  </p:cNvPicPr>
                  <p:nvPr/>
                </p:nvPicPr>
                <p:blipFill rotWithShape="1">
                  <a:blip r:embed="rId7" cstate="print"/>
                  <a:srcRect t="2794" b="5280"/>
                  <a:stretch/>
                </p:blipFill>
                <p:spPr bwMode="auto">
                  <a:xfrm>
                    <a:off x="6597046" y="1119342"/>
                    <a:ext cx="1646753" cy="2919257"/>
                  </a:xfrm>
                  <a:prstGeom prst="roundRect">
                    <a:avLst/>
                  </a:prstGeom>
                  <a:noFill/>
                  <a:ln w="38100" cmpd="sng">
                    <a:solidFill>
                      <a:srgbClr val="000000"/>
                    </a:solidFill>
                    <a:miter lim="800000"/>
                    <a:headEnd/>
                    <a:tailEnd/>
                  </a:ln>
                  <a:effectLst/>
                </p:spPr>
              </p:pic>
              <p:sp>
                <p:nvSpPr>
                  <p:cNvPr id="106" name="Right Arrow 105"/>
                  <p:cNvSpPr/>
                  <p:nvPr/>
                </p:nvSpPr>
                <p:spPr>
                  <a:xfrm rot="7140000" flipV="1">
                    <a:off x="7677570" y="1809271"/>
                    <a:ext cx="177125" cy="920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ight Arrow 110"/>
                  <p:cNvSpPr/>
                  <p:nvPr/>
                </p:nvSpPr>
                <p:spPr>
                  <a:xfrm>
                    <a:off x="7055029" y="2829489"/>
                    <a:ext cx="184125" cy="92036"/>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ight Arrow 45"/>
                  <p:cNvSpPr/>
                  <p:nvPr/>
                </p:nvSpPr>
                <p:spPr>
                  <a:xfrm rot="7140000" flipV="1">
                    <a:off x="7291636" y="2451708"/>
                    <a:ext cx="182335" cy="9047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a:spLocks noChangeAspect="1"/>
                  </p:cNvSpPr>
                  <p:nvPr/>
                </p:nvSpPr>
                <p:spPr>
                  <a:xfrm>
                    <a:off x="6628051" y="1077343"/>
                    <a:ext cx="534914" cy="399399"/>
                  </a:xfrm>
                  <a:prstGeom prst="rect">
                    <a:avLst/>
                  </a:prstGeom>
                  <a:ln w="12700" cmpd="sng">
                    <a:noFill/>
                  </a:ln>
                  <a:effectLst/>
                </p:spPr>
                <p:txBody>
                  <a:bodyPr>
                    <a:spAutoFit/>
                  </a:bodyPr>
                  <a:lstStyle/>
                  <a:p>
                    <a:pPr fontAlgn="auto">
                      <a:spcBef>
                        <a:spcPts val="0"/>
                      </a:spcBef>
                      <a:spcAft>
                        <a:spcPts val="0"/>
                      </a:spcAft>
                      <a:defRPr/>
                    </a:pPr>
                    <a:r>
                      <a:rPr lang="en-US" sz="2000" b="1" dirty="0">
                        <a:effectLst>
                          <a:outerShdw blurRad="38100" dist="38100" dir="2700000" algn="tl">
                            <a:srgbClr val="000000">
                              <a:alpha val="43137"/>
                            </a:srgbClr>
                          </a:outerShdw>
                        </a:effectLst>
                        <a:latin typeface="Arial" pitchFamily="34" charset="0"/>
                        <a:cs typeface="Arial" pitchFamily="34" charset="0"/>
                      </a:rPr>
                      <a:t>♂</a:t>
                    </a:r>
                    <a:endParaRPr lang="en-US" sz="2000" dirty="0">
                      <a:effectLst>
                        <a:outerShdw blurRad="38100" dist="38100" dir="2700000" algn="tl">
                          <a:srgbClr val="000000">
                            <a:alpha val="43137"/>
                          </a:srgbClr>
                        </a:outerShdw>
                      </a:effectLst>
                      <a:latin typeface="Arial" pitchFamily="34" charset="0"/>
                      <a:cs typeface="Arial" pitchFamily="34" charset="0"/>
                    </a:endParaRPr>
                  </a:p>
                </p:txBody>
              </p:sp>
            </p:grpSp>
            <p:sp>
              <p:nvSpPr>
                <p:cNvPr id="34849" name="Rectangle 65"/>
                <p:cNvSpPr>
                  <a:spLocks noChangeArrowheads="1"/>
                </p:cNvSpPr>
                <p:nvPr/>
              </p:nvSpPr>
              <p:spPr bwMode="auto">
                <a:xfrm>
                  <a:off x="6119237" y="457200"/>
                  <a:ext cx="26236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b="1"/>
                    <a:t>South American palm weevil</a:t>
                  </a:r>
                  <a:endParaRPr lang="en-US" altLang="en-US" sz="1600"/>
                </a:p>
                <a:p>
                  <a:pPr algn="ctr" eaLnBrk="1" hangingPunct="1"/>
                  <a:r>
                    <a:rPr lang="en-US" altLang="en-US" sz="1400" i="1"/>
                    <a:t>Rhynchophorus palmarum</a:t>
                  </a:r>
                </a:p>
              </p:txBody>
            </p:sp>
          </p:grpSp>
          <p:sp>
            <p:nvSpPr>
              <p:cNvPr id="34846" name="TextBox 106"/>
              <p:cNvSpPr txBox="1">
                <a:spLocks noChangeArrowheads="1"/>
              </p:cNvSpPr>
              <p:nvPr/>
            </p:nvSpPr>
            <p:spPr bwMode="auto">
              <a:xfrm>
                <a:off x="5966154" y="4038600"/>
                <a:ext cx="2796846" cy="10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500" b="1"/>
                  <a:t>Pronotum</a:t>
                </a:r>
                <a:r>
                  <a:rPr lang="en-US" altLang="en-US" sz="1500"/>
                  <a:t>: anterior with </a:t>
                </a:r>
                <a:r>
                  <a:rPr lang="en-US" altLang="en-US" sz="1500" b="1" i="1"/>
                  <a:t>tapered</a:t>
                </a:r>
                <a:r>
                  <a:rPr lang="en-US" altLang="en-US" sz="1500" b="1"/>
                  <a:t> </a:t>
                </a:r>
                <a:r>
                  <a:rPr lang="en-US" altLang="en-US" sz="1500"/>
                  <a:t>shoulders (red arrow); posterior edge </a:t>
                </a:r>
                <a:r>
                  <a:rPr lang="en-US" altLang="en-US" sz="1500" b="1" i="1"/>
                  <a:t>lobed </a:t>
                </a:r>
                <a:r>
                  <a:rPr lang="en-US" altLang="en-US" sz="1500"/>
                  <a:t>(yellow arrow)</a:t>
                </a:r>
              </a:p>
              <a:p>
                <a:pPr eaLnBrk="1" hangingPunct="1"/>
                <a:endParaRPr lang="en-US" altLang="en-US" sz="1400"/>
              </a:p>
            </p:txBody>
          </p:sp>
        </p:grpSp>
      </p:grpSp>
      <p:grpSp>
        <p:nvGrpSpPr>
          <p:cNvPr id="34820" name="Group 27"/>
          <p:cNvGrpSpPr>
            <a:grpSpLocks/>
          </p:cNvGrpSpPr>
          <p:nvPr/>
        </p:nvGrpSpPr>
        <p:grpSpPr bwMode="auto">
          <a:xfrm>
            <a:off x="160338" y="155575"/>
            <a:ext cx="2835275" cy="5853113"/>
            <a:chOff x="76200" y="384630"/>
            <a:chExt cx="2835222" cy="6397170"/>
          </a:xfrm>
        </p:grpSpPr>
        <p:grpSp>
          <p:nvGrpSpPr>
            <p:cNvPr id="34823" name="Group 19"/>
            <p:cNvGrpSpPr>
              <a:grpSpLocks/>
            </p:cNvGrpSpPr>
            <p:nvPr/>
          </p:nvGrpSpPr>
          <p:grpSpPr bwMode="auto">
            <a:xfrm>
              <a:off x="76200" y="384630"/>
              <a:ext cx="2835222" cy="4511891"/>
              <a:chOff x="76200" y="384630"/>
              <a:chExt cx="2835222" cy="4511891"/>
            </a:xfrm>
          </p:grpSpPr>
          <p:grpSp>
            <p:nvGrpSpPr>
              <p:cNvPr id="34833" name="Group 15"/>
              <p:cNvGrpSpPr>
                <a:grpSpLocks/>
              </p:cNvGrpSpPr>
              <p:nvPr/>
            </p:nvGrpSpPr>
            <p:grpSpPr bwMode="auto">
              <a:xfrm>
                <a:off x="76200" y="384630"/>
                <a:ext cx="2835222" cy="4492170"/>
                <a:chOff x="76200" y="384630"/>
                <a:chExt cx="2835222" cy="4492170"/>
              </a:xfrm>
            </p:grpSpPr>
            <p:sp>
              <p:nvSpPr>
                <p:cNvPr id="62" name="Rectangle 61"/>
                <p:cNvSpPr/>
                <p:nvPr/>
              </p:nvSpPr>
              <p:spPr>
                <a:xfrm>
                  <a:off x="76200" y="384630"/>
                  <a:ext cx="2835222" cy="4492074"/>
                </a:xfrm>
                <a:prstGeom prst="rect">
                  <a:avLst/>
                </a:prstGeom>
                <a:solidFill>
                  <a:srgbClr val="00B0F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36" name="Rectangle 63"/>
                <p:cNvSpPr>
                  <a:spLocks noChangeArrowheads="1"/>
                </p:cNvSpPr>
                <p:nvPr/>
              </p:nvSpPr>
              <p:spPr bwMode="auto">
                <a:xfrm>
                  <a:off x="384273" y="457200"/>
                  <a:ext cx="22190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b="1"/>
                    <a:t>Palmetto weevil</a:t>
                  </a:r>
                  <a:endParaRPr lang="en-US" altLang="en-US" sz="1600" b="1" i="1"/>
                </a:p>
                <a:p>
                  <a:pPr algn="ctr" eaLnBrk="1" hangingPunct="1"/>
                  <a:r>
                    <a:rPr lang="en-US" altLang="en-US" sz="1400" i="1"/>
                    <a:t>Rhynchophorus cruentatus</a:t>
                  </a:r>
                </a:p>
              </p:txBody>
            </p:sp>
            <p:grpSp>
              <p:nvGrpSpPr>
                <p:cNvPr id="34837" name="Group 12"/>
                <p:cNvGrpSpPr>
                  <a:grpSpLocks/>
                </p:cNvGrpSpPr>
                <p:nvPr/>
              </p:nvGrpSpPr>
              <p:grpSpPr bwMode="auto">
                <a:xfrm>
                  <a:off x="669932" y="1076849"/>
                  <a:ext cx="1647758" cy="2960931"/>
                  <a:chOff x="820902" y="1076849"/>
                  <a:chExt cx="1647758" cy="2960931"/>
                </a:xfrm>
              </p:grpSpPr>
              <p:pic>
                <p:nvPicPr>
                  <p:cNvPr id="101" name="Picture 100" descr="cruen top male DSCN6275.jpg"/>
                  <p:cNvPicPr>
                    <a:picLocks noChangeAspect="1"/>
                  </p:cNvPicPr>
                  <p:nvPr/>
                </p:nvPicPr>
                <p:blipFill rotWithShape="1">
                  <a:blip r:embed="rId8" cstate="print">
                    <a:extLst/>
                  </a:blip>
                  <a:srcRect l="10991" r="17270" b="4704"/>
                  <a:stretch/>
                </p:blipFill>
                <p:spPr>
                  <a:xfrm>
                    <a:off x="820902" y="1119342"/>
                    <a:ext cx="1647758" cy="2918438"/>
                  </a:xfrm>
                  <a:prstGeom prst="roundRect">
                    <a:avLst/>
                  </a:prstGeom>
                  <a:ln w="38100" cmpd="sng">
                    <a:solidFill>
                      <a:srgbClr val="000000"/>
                    </a:solidFill>
                  </a:ln>
                </p:spPr>
              </p:pic>
              <p:sp>
                <p:nvSpPr>
                  <p:cNvPr id="70" name="Right Arrow 69"/>
                  <p:cNvSpPr/>
                  <p:nvPr/>
                </p:nvSpPr>
                <p:spPr>
                  <a:xfrm rot="7140000" flipV="1">
                    <a:off x="1920691" y="1899281"/>
                    <a:ext cx="175241" cy="920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4" name="Right Arrow 103"/>
                  <p:cNvSpPr/>
                  <p:nvPr/>
                </p:nvSpPr>
                <p:spPr>
                  <a:xfrm rot="7140000" flipV="1">
                    <a:off x="1598140" y="2789367"/>
                    <a:ext cx="182182" cy="9207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ight Arrow 107"/>
                  <p:cNvSpPr/>
                  <p:nvPr/>
                </p:nvSpPr>
                <p:spPr>
                  <a:xfrm>
                    <a:off x="1392373" y="3132967"/>
                    <a:ext cx="182559" cy="90223"/>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a:spLocks noChangeAspect="1"/>
                  </p:cNvSpPr>
                  <p:nvPr/>
                </p:nvSpPr>
                <p:spPr>
                  <a:xfrm>
                    <a:off x="858983" y="1076920"/>
                    <a:ext cx="533390" cy="400799"/>
                  </a:xfrm>
                  <a:prstGeom prst="rect">
                    <a:avLst/>
                  </a:prstGeom>
                  <a:ln w="12700" cmpd="sng">
                    <a:noFill/>
                  </a:ln>
                  <a:effectLst/>
                </p:spPr>
                <p:txBody>
                  <a:bodyPr>
                    <a:spAutoFit/>
                  </a:bodyPr>
                  <a:lstStyle/>
                  <a:p>
                    <a:pPr fontAlgn="auto">
                      <a:spcBef>
                        <a:spcPts val="0"/>
                      </a:spcBef>
                      <a:spcAft>
                        <a:spcPts val="0"/>
                      </a:spcAft>
                      <a:defRPr/>
                    </a:pPr>
                    <a:r>
                      <a:rPr lang="en-US" sz="2000" b="1" dirty="0">
                        <a:effectLst>
                          <a:outerShdw blurRad="38100" dist="38100" dir="2700000" algn="tl">
                            <a:srgbClr val="000000">
                              <a:alpha val="43137"/>
                            </a:srgbClr>
                          </a:outerShdw>
                        </a:effectLst>
                        <a:latin typeface="Arial" pitchFamily="34" charset="0"/>
                        <a:cs typeface="Arial" pitchFamily="34" charset="0"/>
                      </a:rPr>
                      <a:t>♂</a:t>
                    </a:r>
                    <a:endParaRPr lang="en-US" sz="2000" dirty="0">
                      <a:effectLst>
                        <a:outerShdw blurRad="38100" dist="38100" dir="2700000" algn="tl">
                          <a:srgbClr val="000000">
                            <a:alpha val="43137"/>
                          </a:srgbClr>
                        </a:outerShdw>
                      </a:effectLst>
                      <a:latin typeface="Arial" pitchFamily="34" charset="0"/>
                      <a:cs typeface="Arial" pitchFamily="34" charset="0"/>
                    </a:endParaRPr>
                  </a:p>
                </p:txBody>
              </p:sp>
            </p:grpSp>
          </p:grpSp>
          <p:sp>
            <p:nvSpPr>
              <p:cNvPr id="34834" name="TextBox 60"/>
              <p:cNvSpPr txBox="1">
                <a:spLocks noChangeArrowheads="1"/>
              </p:cNvSpPr>
              <p:nvPr/>
            </p:nvSpPr>
            <p:spPr bwMode="auto">
              <a:xfrm>
                <a:off x="76201" y="4038600"/>
                <a:ext cx="2819400" cy="85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500" b="1"/>
                  <a:t>Pronotum</a:t>
                </a:r>
                <a:r>
                  <a:rPr lang="en-US" altLang="en-US" sz="1500"/>
                  <a:t>: anterior with </a:t>
                </a:r>
                <a:r>
                  <a:rPr lang="en-US" altLang="en-US" sz="1500" b="1" i="1"/>
                  <a:t>broad</a:t>
                </a:r>
                <a:r>
                  <a:rPr lang="en-US" altLang="en-US" sz="1500" b="1"/>
                  <a:t> </a:t>
                </a:r>
                <a:r>
                  <a:rPr lang="en-US" altLang="en-US" sz="1500"/>
                  <a:t>shoulders (red arrow); posterior edge </a:t>
                </a:r>
                <a:r>
                  <a:rPr lang="en-US" altLang="en-US" sz="1500" b="1" i="1"/>
                  <a:t>flat</a:t>
                </a:r>
                <a:r>
                  <a:rPr lang="en-US" altLang="en-US" sz="1500"/>
                  <a:t> (yellow arrow)</a:t>
                </a:r>
              </a:p>
            </p:txBody>
          </p:sp>
        </p:grpSp>
        <p:grpSp>
          <p:nvGrpSpPr>
            <p:cNvPr id="34824" name="Group 22"/>
            <p:cNvGrpSpPr>
              <a:grpSpLocks/>
            </p:cNvGrpSpPr>
            <p:nvPr/>
          </p:nvGrpSpPr>
          <p:grpSpPr bwMode="auto">
            <a:xfrm>
              <a:off x="76200" y="5334000"/>
              <a:ext cx="2835222" cy="1447800"/>
              <a:chOff x="76200" y="5334000"/>
              <a:chExt cx="2835222" cy="1447800"/>
            </a:xfrm>
          </p:grpSpPr>
          <p:sp>
            <p:nvSpPr>
              <p:cNvPr id="56" name="Rectangle 55"/>
              <p:cNvSpPr/>
              <p:nvPr/>
            </p:nvSpPr>
            <p:spPr>
              <a:xfrm>
                <a:off x="76200" y="5334760"/>
                <a:ext cx="2835222" cy="1447040"/>
              </a:xfrm>
              <a:prstGeom prst="rect">
                <a:avLst/>
              </a:prstGeom>
              <a:solidFill>
                <a:srgbClr val="00B0F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26" name="TextBox 89"/>
              <p:cNvSpPr txBox="1">
                <a:spLocks noChangeArrowheads="1"/>
              </p:cNvSpPr>
              <p:nvPr/>
            </p:nvSpPr>
            <p:spPr bwMode="auto">
              <a:xfrm>
                <a:off x="120076" y="5765512"/>
                <a:ext cx="863142" cy="63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a:t>Tapers </a:t>
                </a:r>
                <a:r>
                  <a:rPr lang="en-US" altLang="en-US" sz="1600" b="1" i="1"/>
                  <a:t>acutely</a:t>
                </a:r>
              </a:p>
            </p:txBody>
          </p:sp>
          <p:grpSp>
            <p:nvGrpSpPr>
              <p:cNvPr id="34827" name="Group 9"/>
              <p:cNvGrpSpPr>
                <a:grpSpLocks/>
              </p:cNvGrpSpPr>
              <p:nvPr/>
            </p:nvGrpSpPr>
            <p:grpSpPr bwMode="auto">
              <a:xfrm>
                <a:off x="1916529" y="5463921"/>
                <a:ext cx="812176" cy="1187958"/>
                <a:chOff x="1894110" y="5486400"/>
                <a:chExt cx="812176" cy="1187958"/>
              </a:xfrm>
            </p:grpSpPr>
            <p:pic>
              <p:nvPicPr>
                <p:cNvPr id="88" name="Picture 87" descr="cruent scute 012.jpg"/>
                <p:cNvPicPr>
                  <a:picLocks noChangeAspect="1"/>
                </p:cNvPicPr>
                <p:nvPr/>
              </p:nvPicPr>
              <p:blipFill>
                <a:blip r:embed="rId9" cstate="print"/>
                <a:stretch>
                  <a:fillRect/>
                </a:stretch>
              </p:blipFill>
              <p:spPr>
                <a:xfrm>
                  <a:off x="1894110" y="5486400"/>
                  <a:ext cx="812176" cy="1187958"/>
                </a:xfrm>
                <a:prstGeom prst="roundRect">
                  <a:avLst/>
                </a:prstGeom>
                <a:ln w="38100" cmpd="sng">
                  <a:solidFill>
                    <a:srgbClr val="000000"/>
                  </a:solidFill>
                </a:ln>
              </p:spPr>
            </p:pic>
            <p:sp>
              <p:nvSpPr>
                <p:cNvPr id="95" name="Right Arrow 94"/>
                <p:cNvSpPr/>
                <p:nvPr/>
              </p:nvSpPr>
              <p:spPr>
                <a:xfrm rot="7140000" flipV="1">
                  <a:off x="2355009" y="6340959"/>
                  <a:ext cx="182182" cy="92073"/>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4828" name="Group 6"/>
              <p:cNvGrpSpPr>
                <a:grpSpLocks/>
              </p:cNvGrpSpPr>
              <p:nvPr/>
            </p:nvGrpSpPr>
            <p:grpSpPr bwMode="auto">
              <a:xfrm>
                <a:off x="1066800" y="5466209"/>
                <a:ext cx="658682" cy="1183383"/>
                <a:chOff x="304800" y="5486400"/>
                <a:chExt cx="658682" cy="1183383"/>
              </a:xfrm>
            </p:grpSpPr>
            <p:pic>
              <p:nvPicPr>
                <p:cNvPr id="77" name="Picture 3"/>
                <p:cNvPicPr>
                  <a:picLocks noChangeAspect="1" noChangeArrowheads="1"/>
                </p:cNvPicPr>
                <p:nvPr/>
              </p:nvPicPr>
              <p:blipFill>
                <a:blip r:embed="rId10" cstate="print"/>
                <a:srcRect/>
                <a:stretch>
                  <a:fillRect/>
                </a:stretch>
              </p:blipFill>
              <p:spPr bwMode="auto">
                <a:xfrm>
                  <a:off x="304800" y="5486400"/>
                  <a:ext cx="658682" cy="1183383"/>
                </a:xfrm>
                <a:prstGeom prst="roundRect">
                  <a:avLst/>
                </a:prstGeom>
                <a:noFill/>
                <a:ln w="38100" cmpd="sng">
                  <a:solidFill>
                    <a:srgbClr val="000000"/>
                  </a:solidFill>
                  <a:miter lim="800000"/>
                  <a:headEnd/>
                  <a:tailEnd/>
                </a:ln>
                <a:effectLst/>
              </p:spPr>
            </p:pic>
            <p:sp>
              <p:nvSpPr>
                <p:cNvPr id="109" name="Right Arrow 108"/>
                <p:cNvSpPr/>
                <p:nvPr/>
              </p:nvSpPr>
              <p:spPr>
                <a:xfrm rot="7140000" flipV="1">
                  <a:off x="677952" y="6304838"/>
                  <a:ext cx="183916" cy="92073"/>
                </a:xfrm>
                <a:prstGeom prst="rightArrow">
                  <a:avLst/>
                </a:prstGeom>
                <a:solidFill>
                  <a:srgbClr val="05BBE3"/>
                </a:solidFill>
                <a:ln>
                  <a:solidFill>
                    <a:srgbClr val="05BB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sp>
        <p:nvSpPr>
          <p:cNvPr id="34821" name="Rectangle 71"/>
          <p:cNvSpPr>
            <a:spLocks noChangeArrowheads="1"/>
          </p:cNvSpPr>
          <p:nvPr/>
        </p:nvSpPr>
        <p:spPr bwMode="auto">
          <a:xfrm>
            <a:off x="152400" y="6075363"/>
            <a:ext cx="2713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900">
                <a:solidFill>
                  <a:srgbClr val="000000"/>
                </a:solidFill>
              </a:rPr>
              <a:t>Photos: 2012, Robin Giblin-Davis, University of Florida</a:t>
            </a:r>
          </a:p>
        </p:txBody>
      </p:sp>
      <p:sp>
        <p:nvSpPr>
          <p:cNvPr id="34822" name="Rectangle 88"/>
          <p:cNvSpPr>
            <a:spLocks noChangeArrowheads="1"/>
          </p:cNvSpPr>
          <p:nvPr/>
        </p:nvSpPr>
        <p:spPr bwMode="auto">
          <a:xfrm>
            <a:off x="2244725" y="4343400"/>
            <a:ext cx="465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b="1"/>
              <a:t>Dorsal view: Scutellum of both sexes (blue arrows)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7"/>
          <p:cNvSpPr>
            <a:spLocks noChangeArrowheads="1"/>
          </p:cNvSpPr>
          <p:nvPr/>
        </p:nvSpPr>
        <p:spPr bwMode="auto">
          <a:xfrm>
            <a:off x="1714500" y="3276600"/>
            <a:ext cx="633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000"/>
              <a:t>Ventral view of head, both sexes: Submentum (red arrows) </a:t>
            </a:r>
          </a:p>
        </p:txBody>
      </p:sp>
      <p:sp>
        <p:nvSpPr>
          <p:cNvPr id="35843" name="Rectangle 58"/>
          <p:cNvSpPr>
            <a:spLocks noChangeArrowheads="1"/>
          </p:cNvSpPr>
          <p:nvPr/>
        </p:nvSpPr>
        <p:spPr bwMode="auto">
          <a:xfrm>
            <a:off x="468313" y="114300"/>
            <a:ext cx="820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000"/>
              <a:t>Lateral view of male head: Rostrum (blue arrows) &amp; Mandible (yellow arrows)</a:t>
            </a:r>
          </a:p>
        </p:txBody>
      </p:sp>
      <p:grpSp>
        <p:nvGrpSpPr>
          <p:cNvPr id="35844" name="Group 157"/>
          <p:cNvGrpSpPr>
            <a:grpSpLocks/>
          </p:cNvGrpSpPr>
          <p:nvPr/>
        </p:nvGrpSpPr>
        <p:grpSpPr bwMode="auto">
          <a:xfrm>
            <a:off x="161925" y="3619500"/>
            <a:ext cx="8829675" cy="2422525"/>
            <a:chOff x="161398" y="4206240"/>
            <a:chExt cx="8830201" cy="2423160"/>
          </a:xfrm>
        </p:grpSpPr>
        <p:grpSp>
          <p:nvGrpSpPr>
            <p:cNvPr id="35899" name="Group 155"/>
            <p:cNvGrpSpPr>
              <a:grpSpLocks/>
            </p:cNvGrpSpPr>
            <p:nvPr/>
          </p:nvGrpSpPr>
          <p:grpSpPr bwMode="auto">
            <a:xfrm>
              <a:off x="6151010" y="4206240"/>
              <a:ext cx="2840589" cy="2420112"/>
              <a:chOff x="6229666" y="4038600"/>
              <a:chExt cx="2840589" cy="2420112"/>
            </a:xfrm>
          </p:grpSpPr>
          <p:sp>
            <p:nvSpPr>
              <p:cNvPr id="43" name="Rectangle 42"/>
              <p:cNvSpPr/>
              <p:nvPr/>
            </p:nvSpPr>
            <p:spPr>
              <a:xfrm>
                <a:off x="6230049" y="4038600"/>
                <a:ext cx="2833856" cy="2419984"/>
              </a:xfrm>
              <a:prstGeom prst="rect">
                <a:avLst/>
              </a:prstGeom>
              <a:solidFill>
                <a:srgbClr val="FFC00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919" name="TextBox 59"/>
              <p:cNvSpPr txBox="1">
                <a:spLocks noChangeArrowheads="1"/>
              </p:cNvSpPr>
              <p:nvPr/>
            </p:nvSpPr>
            <p:spPr bwMode="auto">
              <a:xfrm>
                <a:off x="6229666" y="5867400"/>
                <a:ext cx="2840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500"/>
                  <a:t>Narrow suture and sculpturing  between antennal scrobes</a:t>
                </a:r>
              </a:p>
            </p:txBody>
          </p:sp>
          <p:grpSp>
            <p:nvGrpSpPr>
              <p:cNvPr id="35920" name="Group 43"/>
              <p:cNvGrpSpPr>
                <a:grpSpLocks/>
              </p:cNvGrpSpPr>
              <p:nvPr/>
            </p:nvGrpSpPr>
            <p:grpSpPr bwMode="auto">
              <a:xfrm>
                <a:off x="6459871" y="4192553"/>
                <a:ext cx="1061700" cy="1600200"/>
                <a:chOff x="6459871" y="4068133"/>
                <a:chExt cx="1061700" cy="1600200"/>
              </a:xfrm>
            </p:grpSpPr>
            <p:pic>
              <p:nvPicPr>
                <p:cNvPr id="54" name="Picture 53" descr="R_palmarum_venter_head.jpg"/>
                <p:cNvPicPr>
                  <a:picLocks noChangeAspect="1"/>
                </p:cNvPicPr>
                <p:nvPr/>
              </p:nvPicPr>
              <p:blipFill>
                <a:blip r:embed="rId3" cstate="print"/>
                <a:stretch>
                  <a:fillRect/>
                </a:stretch>
              </p:blipFill>
              <p:spPr>
                <a:xfrm>
                  <a:off x="6459871" y="4068133"/>
                  <a:ext cx="1061700" cy="1600200"/>
                </a:xfrm>
                <a:prstGeom prst="roundRect">
                  <a:avLst/>
                </a:prstGeom>
                <a:ln w="38100" cmpd="sng">
                  <a:solidFill>
                    <a:srgbClr val="000000"/>
                  </a:solidFill>
                </a:ln>
              </p:spPr>
            </p:pic>
            <p:sp>
              <p:nvSpPr>
                <p:cNvPr id="69" name="Right Arrow 68"/>
                <p:cNvSpPr/>
                <p:nvPr/>
              </p:nvSpPr>
              <p:spPr>
                <a:xfrm rot="7140000" flipV="1">
                  <a:off x="7019855" y="4497749"/>
                  <a:ext cx="222308" cy="1031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921" name="Group 44"/>
              <p:cNvGrpSpPr>
                <a:grpSpLocks/>
              </p:cNvGrpSpPr>
              <p:nvPr/>
            </p:nvGrpSpPr>
            <p:grpSpPr bwMode="auto">
              <a:xfrm>
                <a:off x="7772400" y="4192553"/>
                <a:ext cx="1078992" cy="1569720"/>
                <a:chOff x="7772400" y="4084320"/>
                <a:chExt cx="1078992" cy="1569720"/>
              </a:xfrm>
            </p:grpSpPr>
            <p:pic>
              <p:nvPicPr>
                <p:cNvPr id="56" name="Picture 55" descr="Rpalmar subgular.jpg"/>
                <p:cNvPicPr>
                  <a:picLocks noChangeAspect="1"/>
                </p:cNvPicPr>
                <p:nvPr/>
              </p:nvPicPr>
              <p:blipFill>
                <a:blip r:embed="rId4" cstate="print"/>
                <a:stretch>
                  <a:fillRect/>
                </a:stretch>
              </p:blipFill>
              <p:spPr>
                <a:xfrm>
                  <a:off x="7772400" y="4084320"/>
                  <a:ext cx="1078992" cy="1569720"/>
                </a:xfrm>
                <a:prstGeom prst="roundRect">
                  <a:avLst/>
                </a:prstGeom>
                <a:ln w="38100" cmpd="sng">
                  <a:solidFill>
                    <a:srgbClr val="000000"/>
                  </a:solidFill>
                </a:ln>
              </p:spPr>
            </p:pic>
            <p:sp>
              <p:nvSpPr>
                <p:cNvPr id="72" name="Right Arrow 71"/>
                <p:cNvSpPr/>
                <p:nvPr/>
              </p:nvSpPr>
              <p:spPr>
                <a:xfrm rot="7140000" flipV="1">
                  <a:off x="8415351" y="4580628"/>
                  <a:ext cx="222308" cy="1031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5900" name="Group 154"/>
            <p:cNvGrpSpPr>
              <a:grpSpLocks/>
            </p:cNvGrpSpPr>
            <p:nvPr/>
          </p:nvGrpSpPr>
          <p:grpSpPr bwMode="auto">
            <a:xfrm>
              <a:off x="3154970" y="4206240"/>
              <a:ext cx="2834641" cy="2423160"/>
              <a:chOff x="3100703" y="4038600"/>
              <a:chExt cx="2834641" cy="2423160"/>
            </a:xfrm>
          </p:grpSpPr>
          <p:sp>
            <p:nvSpPr>
              <p:cNvPr id="41" name="Rectangle 40"/>
              <p:cNvSpPr/>
              <p:nvPr/>
            </p:nvSpPr>
            <p:spPr>
              <a:xfrm>
                <a:off x="3101334" y="4038600"/>
                <a:ext cx="2833857" cy="2423160"/>
              </a:xfrm>
              <a:prstGeom prst="rect">
                <a:avLst/>
              </a:prstGeom>
              <a:solidFill>
                <a:srgbClr val="92D05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911" name="TextBox 60"/>
              <p:cNvSpPr txBox="1">
                <a:spLocks noChangeArrowheads="1"/>
              </p:cNvSpPr>
              <p:nvPr/>
            </p:nvSpPr>
            <p:spPr bwMode="auto">
              <a:xfrm>
                <a:off x="3100703" y="5846802"/>
                <a:ext cx="27124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500"/>
                  <a:t>Concave subgenal sutures</a:t>
                </a:r>
              </a:p>
            </p:txBody>
          </p:sp>
          <p:grpSp>
            <p:nvGrpSpPr>
              <p:cNvPr id="35912" name="Group 51"/>
              <p:cNvGrpSpPr>
                <a:grpSpLocks/>
              </p:cNvGrpSpPr>
              <p:nvPr/>
            </p:nvGrpSpPr>
            <p:grpSpPr bwMode="auto">
              <a:xfrm>
                <a:off x="3454398" y="4192553"/>
                <a:ext cx="933450" cy="1600200"/>
                <a:chOff x="3454398" y="4241778"/>
                <a:chExt cx="933450" cy="1600200"/>
              </a:xfrm>
            </p:grpSpPr>
            <p:pic>
              <p:nvPicPr>
                <p:cNvPr id="55" name="Picture 2"/>
                <p:cNvPicPr>
                  <a:picLocks noChangeAspect="1" noChangeArrowheads="1"/>
                </p:cNvPicPr>
                <p:nvPr/>
              </p:nvPicPr>
              <p:blipFill>
                <a:blip r:embed="rId5" cstate="print"/>
                <a:srcRect/>
                <a:stretch>
                  <a:fillRect/>
                </a:stretch>
              </p:blipFill>
              <p:spPr bwMode="auto">
                <a:xfrm>
                  <a:off x="3454398" y="4241778"/>
                  <a:ext cx="933450" cy="1600200"/>
                </a:xfrm>
                <a:prstGeom prst="roundRect">
                  <a:avLst/>
                </a:prstGeom>
                <a:noFill/>
                <a:ln w="38100" cmpd="sng">
                  <a:solidFill>
                    <a:srgbClr val="000000"/>
                  </a:solidFill>
                  <a:miter lim="800000"/>
                  <a:headEnd/>
                  <a:tailEnd/>
                </a:ln>
                <a:effectLst/>
              </p:spPr>
            </p:pic>
            <p:sp>
              <p:nvSpPr>
                <p:cNvPr id="70" name="Right Arrow 69"/>
                <p:cNvSpPr/>
                <p:nvPr/>
              </p:nvSpPr>
              <p:spPr>
                <a:xfrm rot="7140000" flipV="1">
                  <a:off x="3946706" y="4776196"/>
                  <a:ext cx="222308" cy="1031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913" name="Group 45"/>
              <p:cNvGrpSpPr>
                <a:grpSpLocks/>
              </p:cNvGrpSpPr>
              <p:nvPr/>
            </p:nvGrpSpPr>
            <p:grpSpPr bwMode="auto">
              <a:xfrm>
                <a:off x="4648200" y="4195982"/>
                <a:ext cx="938033" cy="1596771"/>
                <a:chOff x="4624567" y="4245207"/>
                <a:chExt cx="938033" cy="1596771"/>
              </a:xfrm>
            </p:grpSpPr>
            <p:pic>
              <p:nvPicPr>
                <p:cNvPr id="57" name="Picture 56" descr="RPW_subgular.jpg"/>
                <p:cNvPicPr>
                  <a:picLocks noChangeAspect="1"/>
                </p:cNvPicPr>
                <p:nvPr/>
              </p:nvPicPr>
              <p:blipFill>
                <a:blip r:embed="rId6" cstate="print"/>
                <a:stretch>
                  <a:fillRect/>
                </a:stretch>
              </p:blipFill>
              <p:spPr>
                <a:xfrm>
                  <a:off x="4624567" y="4245207"/>
                  <a:ext cx="938033" cy="1596771"/>
                </a:xfrm>
                <a:prstGeom prst="roundRect">
                  <a:avLst/>
                </a:prstGeom>
                <a:ln w="38100" cmpd="sng">
                  <a:solidFill>
                    <a:srgbClr val="000000"/>
                  </a:solidFill>
                </a:ln>
              </p:spPr>
            </p:pic>
            <p:sp>
              <p:nvSpPr>
                <p:cNvPr id="73" name="Right Arrow 72"/>
                <p:cNvSpPr/>
                <p:nvPr/>
              </p:nvSpPr>
              <p:spPr>
                <a:xfrm rot="7140000" flipV="1">
                  <a:off x="5112975" y="4808749"/>
                  <a:ext cx="222308" cy="1016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5901" name="Group 153"/>
            <p:cNvGrpSpPr>
              <a:grpSpLocks/>
            </p:cNvGrpSpPr>
            <p:nvPr/>
          </p:nvGrpSpPr>
          <p:grpSpPr bwMode="auto">
            <a:xfrm>
              <a:off x="161398" y="4206240"/>
              <a:ext cx="2834640" cy="2423160"/>
              <a:chOff x="99861" y="4038600"/>
              <a:chExt cx="2834640" cy="2423160"/>
            </a:xfrm>
          </p:grpSpPr>
          <p:sp>
            <p:nvSpPr>
              <p:cNvPr id="42" name="Rectangle 41"/>
              <p:cNvSpPr/>
              <p:nvPr/>
            </p:nvSpPr>
            <p:spPr>
              <a:xfrm>
                <a:off x="99861" y="4038600"/>
                <a:ext cx="2833857" cy="2423160"/>
              </a:xfrm>
              <a:prstGeom prst="rect">
                <a:avLst/>
              </a:prstGeom>
              <a:solidFill>
                <a:srgbClr val="00B0F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903" name="TextBox 67"/>
              <p:cNvSpPr txBox="1">
                <a:spLocks noChangeArrowheads="1"/>
              </p:cNvSpPr>
              <p:nvPr/>
            </p:nvSpPr>
            <p:spPr bwMode="auto">
              <a:xfrm>
                <a:off x="99861" y="5846802"/>
                <a:ext cx="258180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500"/>
                  <a:t>Straight subgenal sutures</a:t>
                </a:r>
              </a:p>
            </p:txBody>
          </p:sp>
          <p:grpSp>
            <p:nvGrpSpPr>
              <p:cNvPr id="35904" name="Group 37"/>
              <p:cNvGrpSpPr>
                <a:grpSpLocks/>
              </p:cNvGrpSpPr>
              <p:nvPr/>
            </p:nvGrpSpPr>
            <p:grpSpPr bwMode="auto">
              <a:xfrm>
                <a:off x="381000" y="4197778"/>
                <a:ext cx="930402" cy="1594975"/>
                <a:chOff x="457200" y="4074864"/>
                <a:chExt cx="930402" cy="1594975"/>
              </a:xfrm>
            </p:grpSpPr>
            <p:pic>
              <p:nvPicPr>
                <p:cNvPr id="47" name="Picture 4"/>
                <p:cNvPicPr>
                  <a:picLocks noChangeAspect="1" noChangeArrowheads="1"/>
                </p:cNvPicPr>
                <p:nvPr/>
              </p:nvPicPr>
              <p:blipFill>
                <a:blip r:embed="rId7" cstate="print"/>
                <a:srcRect/>
                <a:stretch>
                  <a:fillRect/>
                </a:stretch>
              </p:blipFill>
              <p:spPr bwMode="auto">
                <a:xfrm>
                  <a:off x="457200" y="4074864"/>
                  <a:ext cx="930402" cy="1594975"/>
                </a:xfrm>
                <a:prstGeom prst="roundRect">
                  <a:avLst/>
                </a:prstGeom>
                <a:noFill/>
                <a:ln w="38100" cmpd="sng">
                  <a:solidFill>
                    <a:srgbClr val="000000"/>
                  </a:solidFill>
                  <a:miter lim="800000"/>
                  <a:headEnd/>
                  <a:tailEnd/>
                </a:ln>
                <a:effectLst/>
              </p:spPr>
            </p:pic>
            <p:sp>
              <p:nvSpPr>
                <p:cNvPr id="71" name="Right Arrow 70"/>
                <p:cNvSpPr/>
                <p:nvPr/>
              </p:nvSpPr>
              <p:spPr>
                <a:xfrm rot="7140000" flipV="1">
                  <a:off x="951579" y="4565948"/>
                  <a:ext cx="222308" cy="1031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905" name="Group 38"/>
              <p:cNvGrpSpPr>
                <a:grpSpLocks/>
              </p:cNvGrpSpPr>
              <p:nvPr/>
            </p:nvGrpSpPr>
            <p:grpSpPr bwMode="auto">
              <a:xfrm>
                <a:off x="1722960" y="4192553"/>
                <a:ext cx="1043623" cy="1600200"/>
                <a:chOff x="1722960" y="4074864"/>
                <a:chExt cx="1043623" cy="1600200"/>
              </a:xfrm>
            </p:grpSpPr>
            <p:pic>
              <p:nvPicPr>
                <p:cNvPr id="53" name="Picture 52" descr="Rcruent subgular.jpg"/>
                <p:cNvPicPr>
                  <a:picLocks noChangeAspect="1"/>
                </p:cNvPicPr>
                <p:nvPr/>
              </p:nvPicPr>
              <p:blipFill rotWithShape="1">
                <a:blip r:embed="rId8" cstate="print"/>
                <a:srcRect l="14505" r="9407"/>
                <a:stretch/>
              </p:blipFill>
              <p:spPr>
                <a:xfrm>
                  <a:off x="1722960" y="4074864"/>
                  <a:ext cx="1043623" cy="1600200"/>
                </a:xfrm>
                <a:prstGeom prst="roundRect">
                  <a:avLst/>
                </a:prstGeom>
                <a:ln w="38100" cmpd="sng">
                  <a:solidFill>
                    <a:srgbClr val="000000"/>
                  </a:solidFill>
                </a:ln>
              </p:spPr>
            </p:pic>
            <p:sp>
              <p:nvSpPr>
                <p:cNvPr id="74" name="Right Arrow 73"/>
                <p:cNvSpPr/>
                <p:nvPr/>
              </p:nvSpPr>
              <p:spPr>
                <a:xfrm rot="7140000" flipV="1">
                  <a:off x="2270875" y="4718849"/>
                  <a:ext cx="222308" cy="1031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sp>
        <p:nvSpPr>
          <p:cNvPr id="35845" name="Rectangle 39"/>
          <p:cNvSpPr>
            <a:spLocks noChangeArrowheads="1"/>
          </p:cNvSpPr>
          <p:nvPr/>
        </p:nvSpPr>
        <p:spPr bwMode="auto">
          <a:xfrm>
            <a:off x="152400" y="6076950"/>
            <a:ext cx="27130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900">
                <a:solidFill>
                  <a:srgbClr val="000000"/>
                </a:solidFill>
              </a:rPr>
              <a:t>Photos: 2012, Robin Giblin-Davis, University of Florida</a:t>
            </a:r>
          </a:p>
        </p:txBody>
      </p:sp>
      <p:grpSp>
        <p:nvGrpSpPr>
          <p:cNvPr id="35846" name="Group 158"/>
          <p:cNvGrpSpPr>
            <a:grpSpLocks/>
          </p:cNvGrpSpPr>
          <p:nvPr/>
        </p:nvGrpSpPr>
        <p:grpSpPr bwMode="auto">
          <a:xfrm>
            <a:off x="161925" y="457200"/>
            <a:ext cx="8905875" cy="2743200"/>
            <a:chOff x="161398" y="589910"/>
            <a:chExt cx="8906402" cy="2743200"/>
          </a:xfrm>
        </p:grpSpPr>
        <p:sp>
          <p:nvSpPr>
            <p:cNvPr id="120" name="Rectangle 119"/>
            <p:cNvSpPr/>
            <p:nvPr/>
          </p:nvSpPr>
          <p:spPr>
            <a:xfrm>
              <a:off x="161398" y="589910"/>
              <a:ext cx="2835443" cy="2743200"/>
            </a:xfrm>
            <a:prstGeom prst="rect">
              <a:avLst/>
            </a:prstGeom>
            <a:solidFill>
              <a:srgbClr val="00B0F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a:off x="6151390" y="589910"/>
              <a:ext cx="2830679" cy="2743200"/>
            </a:xfrm>
            <a:prstGeom prst="rect">
              <a:avLst/>
            </a:prstGeom>
            <a:solidFill>
              <a:srgbClr val="FFC00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3158775" y="589910"/>
              <a:ext cx="2830680" cy="2743200"/>
            </a:xfrm>
            <a:prstGeom prst="rect">
              <a:avLst/>
            </a:prstGeom>
            <a:solidFill>
              <a:srgbClr val="92D050"/>
            </a:solidFill>
            <a:ln w="127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50" name="TextBox 26"/>
            <p:cNvSpPr txBox="1">
              <a:spLocks noChangeArrowheads="1"/>
            </p:cNvSpPr>
            <p:nvPr/>
          </p:nvSpPr>
          <p:spPr bwMode="auto">
            <a:xfrm>
              <a:off x="7800085" y="1212619"/>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600" b="1">
                  <a:solidFill>
                    <a:srgbClr val="000000"/>
                  </a:solidFill>
                </a:rPr>
                <a:t>4</a:t>
              </a:r>
            </a:p>
          </p:txBody>
        </p:sp>
        <p:sp>
          <p:nvSpPr>
            <p:cNvPr id="28" name="Down Arrow 27"/>
            <p:cNvSpPr/>
            <p:nvPr/>
          </p:nvSpPr>
          <p:spPr>
            <a:xfrm>
              <a:off x="7908856" y="1513835"/>
              <a:ext cx="46041" cy="1524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852" name="Rectangle 74"/>
            <p:cNvSpPr>
              <a:spLocks noChangeArrowheads="1"/>
            </p:cNvSpPr>
            <p:nvPr/>
          </p:nvSpPr>
          <p:spPr bwMode="auto">
            <a:xfrm>
              <a:off x="710547" y="609600"/>
              <a:ext cx="1736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Palmetto weevil</a:t>
              </a:r>
              <a:endParaRPr lang="en-US" altLang="en-US"/>
            </a:p>
          </p:txBody>
        </p:sp>
        <p:sp>
          <p:nvSpPr>
            <p:cNvPr id="35853" name="Rectangle 75"/>
            <p:cNvSpPr>
              <a:spLocks noChangeArrowheads="1"/>
            </p:cNvSpPr>
            <p:nvPr/>
          </p:nvSpPr>
          <p:spPr bwMode="auto">
            <a:xfrm>
              <a:off x="3689630" y="609600"/>
              <a:ext cx="1768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Red palm weevil</a:t>
              </a:r>
              <a:endParaRPr lang="en-US" altLang="en-US"/>
            </a:p>
          </p:txBody>
        </p:sp>
        <p:sp>
          <p:nvSpPr>
            <p:cNvPr id="35854" name="Rectangle 78"/>
            <p:cNvSpPr>
              <a:spLocks noChangeArrowheads="1"/>
            </p:cNvSpPr>
            <p:nvPr/>
          </p:nvSpPr>
          <p:spPr bwMode="auto">
            <a:xfrm>
              <a:off x="6122973" y="609600"/>
              <a:ext cx="2928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South American palm weevil</a:t>
              </a:r>
              <a:endParaRPr lang="en-US" altLang="en-US"/>
            </a:p>
          </p:txBody>
        </p:sp>
        <p:sp>
          <p:nvSpPr>
            <p:cNvPr id="49" name="Rounded Rectangle 48"/>
            <p:cNvSpPr/>
            <p:nvPr/>
          </p:nvSpPr>
          <p:spPr>
            <a:xfrm rot="7979028">
              <a:off x="5567952" y="2578253"/>
              <a:ext cx="69850" cy="46040"/>
            </a:xfrm>
            <a:prstGeom prst="roundRect">
              <a:avLst/>
            </a:prstGeom>
            <a:solidFill>
              <a:srgbClr val="F2FAFF"/>
            </a:solidFill>
            <a:ln>
              <a:solidFill>
                <a:srgbClr val="EDF5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1902432">
              <a:off x="5422684" y="2525073"/>
              <a:ext cx="152409" cy="46037"/>
            </a:xfrm>
            <a:prstGeom prst="rightArrow">
              <a:avLst/>
            </a:prstGeom>
            <a:solidFill>
              <a:srgbClr val="1F497D"/>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Right Arrow 80"/>
            <p:cNvSpPr/>
            <p:nvPr/>
          </p:nvSpPr>
          <p:spPr>
            <a:xfrm rot="16200000">
              <a:off x="5457618" y="2444108"/>
              <a:ext cx="215900" cy="50803"/>
            </a:xfrm>
            <a:prstGeom prst="rightArrow">
              <a:avLst/>
            </a:prstGeom>
            <a:solidFill>
              <a:srgbClr val="1F497D"/>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5858" name="Group 32"/>
            <p:cNvGrpSpPr>
              <a:grpSpLocks/>
            </p:cNvGrpSpPr>
            <p:nvPr/>
          </p:nvGrpSpPr>
          <p:grpSpPr bwMode="auto">
            <a:xfrm>
              <a:off x="457200" y="982898"/>
              <a:ext cx="2665124" cy="2217502"/>
              <a:chOff x="535276" y="914400"/>
              <a:chExt cx="2665124" cy="2217502"/>
            </a:xfrm>
          </p:grpSpPr>
          <p:sp>
            <p:nvSpPr>
              <p:cNvPr id="35880" name="TextBox 138"/>
              <p:cNvSpPr txBox="1">
                <a:spLocks noChangeArrowheads="1"/>
              </p:cNvSpPr>
              <p:nvPr/>
            </p:nvSpPr>
            <p:spPr bwMode="auto">
              <a:xfrm>
                <a:off x="1295400" y="2824125"/>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400">
                    <a:solidFill>
                      <a:srgbClr val="000000"/>
                    </a:solidFill>
                  </a:rPr>
                  <a:t>Mandible unidentate</a:t>
                </a:r>
              </a:p>
            </p:txBody>
          </p:sp>
          <p:grpSp>
            <p:nvGrpSpPr>
              <p:cNvPr id="35881" name="Group 22"/>
              <p:cNvGrpSpPr>
                <a:grpSpLocks/>
              </p:cNvGrpSpPr>
              <p:nvPr/>
            </p:nvGrpSpPr>
            <p:grpSpPr bwMode="auto">
              <a:xfrm>
                <a:off x="535276" y="914400"/>
                <a:ext cx="2296110" cy="1847089"/>
                <a:chOff x="535276" y="914400"/>
                <a:chExt cx="2296110" cy="1847089"/>
              </a:xfrm>
            </p:grpSpPr>
            <p:grpSp>
              <p:nvGrpSpPr>
                <p:cNvPr id="35883" name="Group 21"/>
                <p:cNvGrpSpPr>
                  <a:grpSpLocks/>
                </p:cNvGrpSpPr>
                <p:nvPr/>
              </p:nvGrpSpPr>
              <p:grpSpPr bwMode="auto">
                <a:xfrm>
                  <a:off x="535276" y="1246823"/>
                  <a:ext cx="2296110" cy="1514666"/>
                  <a:chOff x="533400" y="1654432"/>
                  <a:chExt cx="2185716" cy="1505466"/>
                </a:xfrm>
              </p:grpSpPr>
              <p:pic>
                <p:nvPicPr>
                  <p:cNvPr id="124" name="Picture 123" descr="RGD fig5a.jpg"/>
                  <p:cNvPicPr>
                    <a:picLocks noChangeAspect="1"/>
                  </p:cNvPicPr>
                  <p:nvPr/>
                </p:nvPicPr>
                <p:blipFill rotWithShape="1">
                  <a:blip r:embed="rId9" cstate="print"/>
                  <a:srcRect l="3709" t="15414" r="3114" b="16730"/>
                  <a:stretch/>
                </p:blipFill>
                <p:spPr>
                  <a:xfrm>
                    <a:off x="533400" y="1654432"/>
                    <a:ext cx="2185716" cy="1505466"/>
                  </a:xfrm>
                  <a:prstGeom prst="roundRect">
                    <a:avLst/>
                  </a:prstGeom>
                  <a:ln w="38100" cmpd="sng">
                    <a:solidFill>
                      <a:srgbClr val="000000"/>
                    </a:solidFill>
                  </a:ln>
                </p:spPr>
              </p:pic>
              <p:sp>
                <p:nvSpPr>
                  <p:cNvPr id="126" name="Rounded Rectangle 125"/>
                  <p:cNvSpPr/>
                  <p:nvPr/>
                </p:nvSpPr>
                <p:spPr>
                  <a:xfrm>
                    <a:off x="1676943" y="1662397"/>
                    <a:ext cx="456402" cy="242990"/>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8" name="Rounded Rectangle 127"/>
                  <p:cNvSpPr/>
                  <p:nvPr/>
                </p:nvSpPr>
                <p:spPr>
                  <a:xfrm rot="5400000">
                    <a:off x="1959415" y="1753808"/>
                    <a:ext cx="364485" cy="210065"/>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Rounded Rectangle 128"/>
                  <p:cNvSpPr/>
                  <p:nvPr/>
                </p:nvSpPr>
                <p:spPr>
                  <a:xfrm rot="5400000">
                    <a:off x="2385502" y="1954838"/>
                    <a:ext cx="332927" cy="275050"/>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0" name="Rounded Rectangle 129"/>
                  <p:cNvSpPr/>
                  <p:nvPr/>
                </p:nvSpPr>
                <p:spPr>
                  <a:xfrm>
                    <a:off x="1752506" y="3014622"/>
                    <a:ext cx="439778" cy="91516"/>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Rounded Rectangle 130"/>
                  <p:cNvSpPr/>
                  <p:nvPr/>
                </p:nvSpPr>
                <p:spPr>
                  <a:xfrm>
                    <a:off x="2163570" y="3035133"/>
                    <a:ext cx="104277" cy="67848"/>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Rounded Rectangle 131"/>
                  <p:cNvSpPr/>
                  <p:nvPr/>
                </p:nvSpPr>
                <p:spPr>
                  <a:xfrm rot="15598817">
                    <a:off x="2486307" y="2607522"/>
                    <a:ext cx="175143" cy="71029"/>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 name="Rounded Rectangle 132"/>
                  <p:cNvSpPr/>
                  <p:nvPr/>
                </p:nvSpPr>
                <p:spPr>
                  <a:xfrm rot="17751147">
                    <a:off x="2549780" y="2293062"/>
                    <a:ext cx="175143" cy="49872"/>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4" name="Rounded Rectangle 133"/>
                  <p:cNvSpPr/>
                  <p:nvPr/>
                </p:nvSpPr>
                <p:spPr>
                  <a:xfrm rot="17751147">
                    <a:off x="2574470" y="2301393"/>
                    <a:ext cx="115184" cy="105789"/>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5" name="Rounded Rectangle 134"/>
                  <p:cNvSpPr/>
                  <p:nvPr/>
                </p:nvSpPr>
                <p:spPr>
                  <a:xfrm rot="5400000">
                    <a:off x="2179477" y="1635200"/>
                    <a:ext cx="213011" cy="305275"/>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6" name="Rounded Rectangle 135"/>
                  <p:cNvSpPr/>
                  <p:nvPr/>
                </p:nvSpPr>
                <p:spPr>
                  <a:xfrm rot="5400000">
                    <a:off x="2369752" y="1755819"/>
                    <a:ext cx="255613" cy="229712"/>
                  </a:xfrm>
                  <a:prstGeom prst="roundRect">
                    <a:avLst/>
                  </a:prstGeom>
                  <a:solidFill>
                    <a:srgbClr val="D4FF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ed Rectangle 20"/>
                  <p:cNvSpPr/>
                  <p:nvPr/>
                </p:nvSpPr>
                <p:spPr>
                  <a:xfrm>
                    <a:off x="2438621" y="1714467"/>
                    <a:ext cx="152637" cy="153052"/>
                  </a:xfrm>
                  <a:prstGeom prst="roundRect">
                    <a:avLst/>
                  </a:prstGeom>
                  <a:solidFill>
                    <a:srgbClr val="D4FFF6"/>
                  </a:solidFill>
                  <a:ln>
                    <a:solidFill>
                      <a:srgbClr val="D4FFF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8" name="Rounded Rectangle 137"/>
                  <p:cNvSpPr/>
                  <p:nvPr/>
                </p:nvSpPr>
                <p:spPr>
                  <a:xfrm>
                    <a:off x="2394793" y="1684487"/>
                    <a:ext cx="152638" cy="153053"/>
                  </a:xfrm>
                  <a:prstGeom prst="roundRect">
                    <a:avLst/>
                  </a:prstGeom>
                  <a:solidFill>
                    <a:srgbClr val="D4FFF6"/>
                  </a:solidFill>
                  <a:ln>
                    <a:solidFill>
                      <a:srgbClr val="D4FFF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4" name="TextBox 139"/>
                <p:cNvSpPr txBox="1">
                  <a:spLocks noChangeArrowheads="1"/>
                </p:cNvSpPr>
                <p:nvPr/>
              </p:nvSpPr>
              <p:spPr bwMode="auto">
                <a:xfrm>
                  <a:off x="1905000" y="914400"/>
                  <a:ext cx="914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00">
                      <a:solidFill>
                        <a:srgbClr val="000000"/>
                      </a:solidFill>
                    </a:rPr>
                    <a:t>Rostrum:</a:t>
                  </a:r>
                </a:p>
                <a:p>
                  <a:pPr algn="ctr" eaLnBrk="1" hangingPunct="1"/>
                  <a:endParaRPr lang="en-US" altLang="en-US" sz="500">
                    <a:solidFill>
                      <a:srgbClr val="000000"/>
                    </a:solidFill>
                  </a:endParaRPr>
                </a:p>
                <a:p>
                  <a:pPr algn="ctr" eaLnBrk="1" hangingPunct="1"/>
                  <a:r>
                    <a:rPr lang="en-US" altLang="en-US" sz="1400">
                      <a:solidFill>
                        <a:srgbClr val="000000"/>
                      </a:solidFill>
                    </a:rPr>
                    <a:t>no setae</a:t>
                  </a:r>
                </a:p>
              </p:txBody>
            </p:sp>
            <p:sp>
              <p:nvSpPr>
                <p:cNvPr id="145" name="Down Arrow 144"/>
                <p:cNvSpPr/>
                <p:nvPr/>
              </p:nvSpPr>
              <p:spPr>
                <a:xfrm>
                  <a:off x="2296996" y="1475500"/>
                  <a:ext cx="130183" cy="268287"/>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29" name="Up Arrow 28"/>
              <p:cNvSpPr/>
              <p:nvPr/>
            </p:nvSpPr>
            <p:spPr>
              <a:xfrm>
                <a:off x="2666906" y="2180350"/>
                <a:ext cx="133358" cy="649287"/>
              </a:xfrm>
              <a:prstGeom prst="up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859" name="Group 34"/>
            <p:cNvGrpSpPr>
              <a:grpSpLocks/>
            </p:cNvGrpSpPr>
            <p:nvPr/>
          </p:nvGrpSpPr>
          <p:grpSpPr bwMode="auto">
            <a:xfrm>
              <a:off x="3429000" y="982898"/>
              <a:ext cx="2626847" cy="2217502"/>
              <a:chOff x="3469153" y="914400"/>
              <a:chExt cx="2626847" cy="2217502"/>
            </a:xfrm>
          </p:grpSpPr>
          <p:sp>
            <p:nvSpPr>
              <p:cNvPr id="35870" name="TextBox 33"/>
              <p:cNvSpPr txBox="1">
                <a:spLocks noChangeArrowheads="1"/>
              </p:cNvSpPr>
              <p:nvPr/>
            </p:nvSpPr>
            <p:spPr bwMode="auto">
              <a:xfrm>
                <a:off x="4238674" y="2824125"/>
                <a:ext cx="1857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400">
                    <a:solidFill>
                      <a:srgbClr val="000000"/>
                    </a:solidFill>
                  </a:rPr>
                  <a:t>Mandible tridentate</a:t>
                </a:r>
              </a:p>
            </p:txBody>
          </p:sp>
          <p:grpSp>
            <p:nvGrpSpPr>
              <p:cNvPr id="35871" name="Group 23"/>
              <p:cNvGrpSpPr>
                <a:grpSpLocks/>
              </p:cNvGrpSpPr>
              <p:nvPr/>
            </p:nvGrpSpPr>
            <p:grpSpPr bwMode="auto">
              <a:xfrm>
                <a:off x="3469153" y="914400"/>
                <a:ext cx="2295724" cy="1850325"/>
                <a:chOff x="3469153" y="914400"/>
                <a:chExt cx="2295724" cy="1850325"/>
              </a:xfrm>
            </p:grpSpPr>
            <p:grpSp>
              <p:nvGrpSpPr>
                <p:cNvPr id="35873" name="Group 13"/>
                <p:cNvGrpSpPr>
                  <a:grpSpLocks/>
                </p:cNvGrpSpPr>
                <p:nvPr/>
              </p:nvGrpSpPr>
              <p:grpSpPr bwMode="auto">
                <a:xfrm>
                  <a:off x="3469153" y="1246822"/>
                  <a:ext cx="2295724" cy="1517903"/>
                  <a:chOff x="3406540" y="1219200"/>
                  <a:chExt cx="2295724" cy="1499504"/>
                </a:xfrm>
              </p:grpSpPr>
              <p:pic>
                <p:nvPicPr>
                  <p:cNvPr id="11" name="Picture 10" descr="RGD fig3a.jpg"/>
                  <p:cNvPicPr>
                    <a:picLocks noChangeAspect="1"/>
                  </p:cNvPicPr>
                  <p:nvPr/>
                </p:nvPicPr>
                <p:blipFill rotWithShape="1">
                  <a:blip r:embed="rId10" cstate="print"/>
                  <a:srcRect l="9497" t="2755" r="2426" b="11008"/>
                  <a:stretch/>
                </p:blipFill>
                <p:spPr>
                  <a:xfrm>
                    <a:off x="3406540" y="1219200"/>
                    <a:ext cx="2295724" cy="1499504"/>
                  </a:xfrm>
                  <a:prstGeom prst="roundRect">
                    <a:avLst/>
                  </a:prstGeom>
                  <a:ln w="38100" cmpd="sng">
                    <a:solidFill>
                      <a:schemeClr val="tx1"/>
                    </a:solidFill>
                  </a:ln>
                </p:spPr>
              </p:pic>
              <p:sp>
                <p:nvSpPr>
                  <p:cNvPr id="5" name="Rounded Rectangle 4"/>
                  <p:cNvSpPr/>
                  <p:nvPr/>
                </p:nvSpPr>
                <p:spPr>
                  <a:xfrm>
                    <a:off x="5181135" y="1371398"/>
                    <a:ext cx="457227" cy="381087"/>
                  </a:xfrm>
                  <a:prstGeom prst="roundRect">
                    <a:avLst/>
                  </a:prstGeom>
                  <a:solidFill>
                    <a:srgbClr val="F2F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ounded Rectangle 77"/>
                  <p:cNvSpPr/>
                  <p:nvPr/>
                </p:nvSpPr>
                <p:spPr>
                  <a:xfrm>
                    <a:off x="5409749" y="2514658"/>
                    <a:ext cx="192099" cy="152120"/>
                  </a:xfrm>
                  <a:prstGeom prst="roundRect">
                    <a:avLst>
                      <a:gd name="adj" fmla="val 33334"/>
                    </a:avLst>
                  </a:prstGeom>
                  <a:solidFill>
                    <a:srgbClr val="F2FAFF"/>
                  </a:solidFill>
                  <a:ln>
                    <a:solidFill>
                      <a:srgbClr val="EDF5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Rounded Rectangle 79"/>
                  <p:cNvSpPr/>
                  <p:nvPr/>
                </p:nvSpPr>
                <p:spPr>
                  <a:xfrm>
                    <a:off x="5485953" y="2334308"/>
                    <a:ext cx="165110" cy="290128"/>
                  </a:xfrm>
                  <a:prstGeom prst="roundRect">
                    <a:avLst>
                      <a:gd name="adj" fmla="val 33334"/>
                    </a:avLst>
                  </a:prstGeom>
                  <a:solidFill>
                    <a:srgbClr val="F2FAFF"/>
                  </a:solidFill>
                  <a:ln>
                    <a:solidFill>
                      <a:srgbClr val="EDF5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0" name="Down Arrow 49"/>
                <p:cNvSpPr/>
                <p:nvPr/>
              </p:nvSpPr>
              <p:spPr>
                <a:xfrm>
                  <a:off x="5135792" y="1485025"/>
                  <a:ext cx="130183" cy="268287"/>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875" name="TextBox 141"/>
                <p:cNvSpPr txBox="1">
                  <a:spLocks noChangeArrowheads="1"/>
                </p:cNvSpPr>
                <p:nvPr/>
              </p:nvSpPr>
              <p:spPr bwMode="auto">
                <a:xfrm>
                  <a:off x="4724400" y="914400"/>
                  <a:ext cx="95455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00">
                      <a:solidFill>
                        <a:srgbClr val="000000"/>
                      </a:solidFill>
                    </a:rPr>
                    <a:t>Rostrum: </a:t>
                  </a:r>
                </a:p>
                <a:p>
                  <a:pPr algn="ctr" eaLnBrk="1" hangingPunct="1"/>
                  <a:endParaRPr lang="en-US" altLang="en-US" sz="500">
                    <a:solidFill>
                      <a:srgbClr val="000000"/>
                    </a:solidFill>
                  </a:endParaRPr>
                </a:p>
                <a:p>
                  <a:pPr algn="ctr" eaLnBrk="1" hangingPunct="1"/>
                  <a:r>
                    <a:rPr lang="en-US" altLang="en-US" sz="1400">
                      <a:solidFill>
                        <a:srgbClr val="000000"/>
                      </a:solidFill>
                    </a:rPr>
                    <a:t>with setae</a:t>
                  </a:r>
                </a:p>
              </p:txBody>
            </p:sp>
          </p:grpSp>
          <p:sp>
            <p:nvSpPr>
              <p:cNvPr id="152" name="Up Arrow 151"/>
              <p:cNvSpPr/>
              <p:nvPr/>
            </p:nvSpPr>
            <p:spPr>
              <a:xfrm>
                <a:off x="5562856" y="2391487"/>
                <a:ext cx="133358" cy="466725"/>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60" name="TextBox 31"/>
            <p:cNvSpPr txBox="1">
              <a:spLocks noChangeArrowheads="1"/>
            </p:cNvSpPr>
            <p:nvPr/>
          </p:nvSpPr>
          <p:spPr bwMode="auto">
            <a:xfrm>
              <a:off x="7210474" y="2892623"/>
              <a:ext cx="1857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400">
                  <a:solidFill>
                    <a:srgbClr val="000000"/>
                  </a:solidFill>
                </a:rPr>
                <a:t>Mandible bidentate</a:t>
              </a:r>
            </a:p>
          </p:txBody>
        </p:sp>
        <p:grpSp>
          <p:nvGrpSpPr>
            <p:cNvPr id="35861" name="Group 24"/>
            <p:cNvGrpSpPr>
              <a:grpSpLocks/>
            </p:cNvGrpSpPr>
            <p:nvPr/>
          </p:nvGrpSpPr>
          <p:grpSpPr bwMode="auto">
            <a:xfrm>
              <a:off x="6416695" y="982898"/>
              <a:ext cx="2299156" cy="1845457"/>
              <a:chOff x="6340495" y="914400"/>
              <a:chExt cx="2299156" cy="1845457"/>
            </a:xfrm>
          </p:grpSpPr>
          <p:grpSp>
            <p:nvGrpSpPr>
              <p:cNvPr id="35863" name="Group 17"/>
              <p:cNvGrpSpPr>
                <a:grpSpLocks/>
              </p:cNvGrpSpPr>
              <p:nvPr/>
            </p:nvGrpSpPr>
            <p:grpSpPr bwMode="auto">
              <a:xfrm>
                <a:off x="6340495" y="1246822"/>
                <a:ext cx="2299156" cy="1513035"/>
                <a:chOff x="6339827" y="1251219"/>
                <a:chExt cx="2290627" cy="1476237"/>
              </a:xfrm>
            </p:grpSpPr>
            <p:pic>
              <p:nvPicPr>
                <p:cNvPr id="12" name="Picture 11" descr="RGD fig3b.jpg"/>
                <p:cNvPicPr>
                  <a:picLocks noChangeAspect="1"/>
                </p:cNvPicPr>
                <p:nvPr/>
              </p:nvPicPr>
              <p:blipFill rotWithShape="1">
                <a:blip r:embed="rId11" cstate="print"/>
                <a:srcRect l="9868" r="1924" b="14840"/>
                <a:stretch/>
              </p:blipFill>
              <p:spPr>
                <a:xfrm>
                  <a:off x="6339827" y="1251219"/>
                  <a:ext cx="2290627" cy="1476237"/>
                </a:xfrm>
                <a:prstGeom prst="roundRect">
                  <a:avLst/>
                </a:prstGeom>
                <a:ln w="38100" cmpd="sng">
                  <a:solidFill>
                    <a:srgbClr val="000000"/>
                  </a:solidFill>
                </a:ln>
              </p:spPr>
            </p:pic>
            <p:sp>
              <p:nvSpPr>
                <p:cNvPr id="101" name="Rounded Rectangle 100"/>
                <p:cNvSpPr/>
                <p:nvPr/>
              </p:nvSpPr>
              <p:spPr>
                <a:xfrm>
                  <a:off x="7772675" y="1296212"/>
                  <a:ext cx="457113" cy="18276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Rounded Rectangle 101"/>
                <p:cNvSpPr/>
                <p:nvPr/>
              </p:nvSpPr>
              <p:spPr>
                <a:xfrm>
                  <a:off x="8381632" y="2273563"/>
                  <a:ext cx="153425" cy="35779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Rounded Rectangle 102"/>
                <p:cNvSpPr/>
                <p:nvPr/>
              </p:nvSpPr>
              <p:spPr>
                <a:xfrm>
                  <a:off x="8293056" y="2495054"/>
                  <a:ext cx="153425" cy="11771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46" name="Down Arrow 145"/>
              <p:cNvSpPr/>
              <p:nvPr/>
            </p:nvSpPr>
            <p:spPr>
              <a:xfrm>
                <a:off x="8032693" y="1448512"/>
                <a:ext cx="128596" cy="268288"/>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865" name="TextBox 146"/>
              <p:cNvSpPr txBox="1">
                <a:spLocks noChangeArrowheads="1"/>
              </p:cNvSpPr>
              <p:nvPr/>
            </p:nvSpPr>
            <p:spPr bwMode="auto">
              <a:xfrm>
                <a:off x="7620000" y="914400"/>
                <a:ext cx="95455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00">
                    <a:solidFill>
                      <a:srgbClr val="000000"/>
                    </a:solidFill>
                  </a:rPr>
                  <a:t>Rostrum: </a:t>
                </a:r>
              </a:p>
              <a:p>
                <a:pPr algn="ctr" eaLnBrk="1" hangingPunct="1"/>
                <a:endParaRPr lang="en-US" altLang="en-US" sz="500">
                  <a:solidFill>
                    <a:srgbClr val="000000"/>
                  </a:solidFill>
                </a:endParaRPr>
              </a:p>
              <a:p>
                <a:pPr algn="ctr" eaLnBrk="1" hangingPunct="1"/>
                <a:r>
                  <a:rPr lang="en-US" altLang="en-US" sz="1400">
                    <a:solidFill>
                      <a:srgbClr val="000000"/>
                    </a:solidFill>
                  </a:rPr>
                  <a:t>with setae</a:t>
                </a:r>
              </a:p>
            </p:txBody>
          </p:sp>
        </p:grpSp>
        <p:sp>
          <p:nvSpPr>
            <p:cNvPr id="153" name="Up Arrow 152"/>
            <p:cNvSpPr/>
            <p:nvPr/>
          </p:nvSpPr>
          <p:spPr>
            <a:xfrm>
              <a:off x="8494679" y="2344098"/>
              <a:ext cx="134945" cy="592137"/>
            </a:xfrm>
            <a:prstGeom prst="up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Authors</a:t>
            </a:r>
          </a:p>
        </p:txBody>
      </p:sp>
      <p:sp>
        <p:nvSpPr>
          <p:cNvPr id="36867" name="Content Placeholder 5"/>
          <p:cNvSpPr>
            <a:spLocks noGrp="1"/>
          </p:cNvSpPr>
          <p:nvPr>
            <p:ph idx="1"/>
          </p:nvPr>
        </p:nvSpPr>
        <p:spPr bwMode="auto">
          <a:xfrm>
            <a:off x="457200" y="990600"/>
            <a:ext cx="8229600" cy="467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457200" eaLnBrk="1" hangingPunct="1">
              <a:spcBef>
                <a:spcPts val="600"/>
              </a:spcBef>
              <a:buFont typeface="Arial" charset="0"/>
              <a:buNone/>
            </a:pPr>
            <a:r>
              <a:rPr lang="en-US" altLang="en-US" sz="2800" dirty="0" smtClean="0"/>
              <a:t>Ashley Poplin, M.S.</a:t>
            </a:r>
          </a:p>
          <a:p>
            <a:pPr indent="-457200" eaLnBrk="1" hangingPunct="1">
              <a:spcBef>
                <a:spcPts val="600"/>
              </a:spcBef>
              <a:buFont typeface="Arial" charset="0"/>
              <a:buNone/>
            </a:pPr>
            <a:r>
              <a:rPr lang="en-US" altLang="en-US" sz="2800" dirty="0" smtClean="0"/>
              <a:t>	Graduate Student, </a:t>
            </a:r>
            <a:r>
              <a:rPr lang="en-US" altLang="en-US" sz="2800" dirty="0" smtClean="0">
                <a:ea typeface="Calibri" pitchFamily="34" charset="0"/>
                <a:cs typeface="Calibri" pitchFamily="34" charset="0"/>
              </a:rPr>
              <a:t>Department of Entomology and Nematology, University of Florida</a:t>
            </a:r>
          </a:p>
          <a:p>
            <a:pPr indent="-457200" eaLnBrk="1" hangingPunct="1">
              <a:spcBef>
                <a:spcPts val="600"/>
              </a:spcBef>
              <a:buFont typeface="Arial" charset="0"/>
              <a:buNone/>
            </a:pPr>
            <a:r>
              <a:rPr lang="en-US" altLang="en-US" sz="2800" dirty="0" smtClean="0"/>
              <a:t>Amy </a:t>
            </a:r>
            <a:r>
              <a:rPr lang="en-US" altLang="en-US" sz="2800" dirty="0" err="1" smtClean="0"/>
              <a:t>Roda</a:t>
            </a:r>
            <a:r>
              <a:rPr lang="en-US" altLang="en-US" sz="2800" dirty="0" smtClean="0"/>
              <a:t>, Ph.D.</a:t>
            </a:r>
          </a:p>
          <a:p>
            <a:pPr indent="-457200" eaLnBrk="1" hangingPunct="1">
              <a:spcBef>
                <a:spcPts val="600"/>
              </a:spcBef>
              <a:buFont typeface="Arial" charset="0"/>
              <a:buNone/>
            </a:pPr>
            <a:r>
              <a:rPr lang="en-US" altLang="en-US" sz="2800" dirty="0" smtClean="0">
                <a:ea typeface="Calibri" pitchFamily="34" charset="0"/>
                <a:cs typeface="Calibri" pitchFamily="34" charset="0"/>
              </a:rPr>
              <a:t>	</a:t>
            </a:r>
            <a:r>
              <a:rPr lang="en-US" altLang="en-US" sz="2800" dirty="0" smtClean="0"/>
              <a:t>Entomologist</a:t>
            </a:r>
            <a:r>
              <a:rPr lang="en-US" altLang="en-US" sz="2800" dirty="0" smtClean="0"/>
              <a:t>, USDA–APHIS–PPQ–CPHST</a:t>
            </a:r>
            <a:endParaRPr lang="en-US" altLang="en-US" sz="2800" dirty="0" smtClean="0">
              <a:ea typeface="Calibri" pitchFamily="34" charset="0"/>
              <a:cs typeface="Calibri" pitchFamily="34" charset="0"/>
            </a:endParaRPr>
          </a:p>
          <a:p>
            <a:pPr indent="-457200" eaLnBrk="1" hangingPunct="1">
              <a:spcBef>
                <a:spcPts val="600"/>
              </a:spcBef>
              <a:buFontTx/>
              <a:buNone/>
            </a:pPr>
            <a:r>
              <a:rPr lang="en-US" altLang="en-US" sz="2800" dirty="0" smtClean="0">
                <a:ea typeface="Calibri" pitchFamily="34" charset="0"/>
                <a:cs typeface="Calibri" pitchFamily="34" charset="0"/>
              </a:rPr>
              <a:t>Smriti Bhotika, Ph.D. </a:t>
            </a:r>
          </a:p>
          <a:p>
            <a:pPr indent="-457200" eaLnBrk="1" hangingPunct="1">
              <a:spcBef>
                <a:spcPts val="600"/>
              </a:spcBef>
              <a:buFontTx/>
              <a:buNone/>
            </a:pPr>
            <a:r>
              <a:rPr lang="en-US" altLang="en-US" sz="2800" dirty="0" smtClean="0">
                <a:ea typeface="Calibri" pitchFamily="34" charset="0"/>
                <a:cs typeface="Calibri" pitchFamily="34" charset="0"/>
              </a:rPr>
              <a:t>	Postdoctoral </a:t>
            </a:r>
            <a:r>
              <a:rPr lang="en-US" altLang="en-US" sz="2800" dirty="0" smtClean="0">
                <a:ea typeface="Calibri" pitchFamily="34" charset="0"/>
                <a:cs typeface="Calibri" pitchFamily="34" charset="0"/>
              </a:rPr>
              <a:t>Associate, Department of Entomology and Nematology, University of Florida</a:t>
            </a:r>
          </a:p>
          <a:p>
            <a:pPr indent="-457200" eaLnBrk="1" hangingPunct="1">
              <a:spcBef>
                <a:spcPts val="600"/>
              </a:spcBef>
              <a:buFont typeface="Arial" charset="0"/>
              <a:buNone/>
            </a:pPr>
            <a:r>
              <a:rPr lang="en-US" altLang="en-US" sz="2800" dirty="0" err="1" smtClean="0">
                <a:ea typeface="ＭＳ Ｐゴシック" pitchFamily="34" charset="-128"/>
                <a:cs typeface="Calibri" pitchFamily="34" charset="0"/>
              </a:rPr>
              <a:t>Lanette</a:t>
            </a:r>
            <a:r>
              <a:rPr lang="en-US" altLang="en-US" sz="2800" dirty="0" smtClean="0">
                <a:ea typeface="ＭＳ Ｐゴシック" pitchFamily="34" charset="-128"/>
                <a:cs typeface="Calibri" pitchFamily="34" charset="0"/>
              </a:rPr>
              <a:t> Sobel, B.S.</a:t>
            </a:r>
          </a:p>
          <a:p>
            <a:pPr indent="-457200" eaLnBrk="1" hangingPunct="1">
              <a:spcBef>
                <a:spcPts val="600"/>
              </a:spcBef>
              <a:buFont typeface="Arial" charset="0"/>
              <a:buNone/>
            </a:pPr>
            <a:r>
              <a:rPr lang="en-US" altLang="en-US" sz="2800" dirty="0" smtClean="0">
                <a:ea typeface="ＭＳ Ｐゴシック" pitchFamily="34" charset="-128"/>
                <a:cs typeface="Calibri" pitchFamily="34" charset="0"/>
              </a:rPr>
              <a:t>	Doctor </a:t>
            </a:r>
            <a:r>
              <a:rPr lang="en-US" altLang="en-US" sz="2800" dirty="0" smtClean="0">
                <a:ea typeface="ＭＳ Ｐゴシック" pitchFamily="34" charset="-128"/>
                <a:cs typeface="Calibri" pitchFamily="34" charset="0"/>
              </a:rPr>
              <a:t>of Plant Medicine Student, University of Florida</a:t>
            </a:r>
          </a:p>
          <a:p>
            <a:pPr indent="-457200" eaLnBrk="1" hangingPunct="1">
              <a:spcBef>
                <a:spcPts val="600"/>
              </a:spcBef>
              <a:buFontTx/>
              <a:buNone/>
            </a:pPr>
            <a:endParaRPr lang="en-US" altLang="en-US" sz="2800" dirty="0" smtClean="0">
              <a:ea typeface="Calibri" pitchFamily="34" charset="0"/>
              <a:cs typeface="Calibri" pitchFamily="34" charset="0"/>
            </a:endParaRPr>
          </a:p>
          <a:p>
            <a:pPr indent="-457200" eaLnBrk="1" hangingPunct="1">
              <a:spcBef>
                <a:spcPts val="600"/>
              </a:spcBef>
              <a:buFont typeface="Arial" charset="0"/>
              <a:buNone/>
            </a:pPr>
            <a:endParaRPr lang="en-US" altLang="en-US" sz="28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Editors</a:t>
            </a:r>
          </a:p>
        </p:txBody>
      </p:sp>
      <p:sp>
        <p:nvSpPr>
          <p:cNvPr id="37891" name="Content Placeholder 5"/>
          <p:cNvSpPr>
            <a:spLocks noGrp="1"/>
          </p:cNvSpPr>
          <p:nvPr>
            <p:ph idx="1"/>
          </p:nvPr>
        </p:nvSpPr>
        <p:spPr bwMode="auto">
          <a:xfrm>
            <a:off x="457200" y="1066800"/>
            <a:ext cx="82296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charset="0"/>
              <a:buNone/>
            </a:pPr>
            <a:r>
              <a:rPr lang="en-US" altLang="en-US" smtClean="0">
                <a:ea typeface="ＭＳ Ｐゴシック" pitchFamily="34" charset="-128"/>
                <a:cs typeface="Calibri" pitchFamily="34" charset="0"/>
              </a:rPr>
              <a:t>Stephanie Stocks, M.S.</a:t>
            </a:r>
          </a:p>
          <a:p>
            <a:pPr marL="0" indent="0" eaLnBrk="1" hangingPunct="1">
              <a:buFont typeface="Arial" charset="0"/>
              <a:buNone/>
            </a:pPr>
            <a:r>
              <a:rPr lang="en-US" altLang="en-US" sz="2800" smtClean="0">
                <a:ea typeface="ＭＳ Ｐゴシック" pitchFamily="34" charset="-128"/>
                <a:cs typeface="Calibri" pitchFamily="34" charset="0"/>
              </a:rPr>
              <a:t>Assistant-In, Extension Scientist, Department of Entomology and Nematology, University of Florida</a:t>
            </a:r>
          </a:p>
          <a:p>
            <a:pPr marL="0" indent="0" eaLnBrk="1" hangingPunct="1">
              <a:buFont typeface="Arial" charset="0"/>
              <a:buNone/>
            </a:pPr>
            <a:endParaRPr lang="en-US" altLang="en-US" sz="1400" smtClean="0">
              <a:ea typeface="ＭＳ Ｐゴシック" pitchFamily="34" charset="-128"/>
              <a:cs typeface="Calibri" pitchFamily="34" charset="0"/>
            </a:endParaRPr>
          </a:p>
          <a:p>
            <a:pPr marL="0" indent="0" eaLnBrk="1" hangingPunct="1">
              <a:buFont typeface="Arial" charset="0"/>
              <a:buNone/>
            </a:pPr>
            <a:endParaRPr lang="en-US" altLang="en-US" sz="1400" smtClean="0">
              <a:ea typeface="ＭＳ Ｐゴシック" pitchFamily="34" charset="-128"/>
              <a:cs typeface="Calibri" pitchFamily="34" charset="0"/>
            </a:endParaRPr>
          </a:p>
          <a:p>
            <a:pPr marL="0" indent="0" eaLnBrk="1" hangingPunct="1">
              <a:buFontTx/>
              <a:buNone/>
            </a:pPr>
            <a:r>
              <a:rPr lang="en-US" altLang="en-US" smtClean="0">
                <a:ea typeface="ＭＳ Ｐゴシック" pitchFamily="34" charset="-128"/>
                <a:cs typeface="Calibri" pitchFamily="34" charset="0"/>
              </a:rPr>
              <a:t>Matthew D. Smith, Ph.D. </a:t>
            </a:r>
          </a:p>
          <a:p>
            <a:pPr marL="0" indent="0" eaLnBrk="1" hangingPunct="1">
              <a:buFontTx/>
              <a:buNone/>
            </a:pPr>
            <a:r>
              <a:rPr lang="en-US" altLang="en-US" sz="2800" smtClean="0">
                <a:ea typeface="ＭＳ Ｐゴシック" pitchFamily="34" charset="-128"/>
                <a:cs typeface="Calibri" pitchFamily="34" charset="0"/>
              </a:rPr>
              <a:t>Postdoctoral Associate, Department of Entomology and Nematology, University of Florida</a:t>
            </a:r>
          </a:p>
          <a:p>
            <a:pPr marL="0" indent="0" eaLnBrk="1" hangingPunct="1">
              <a:buFontTx/>
              <a:buNone/>
            </a:pPr>
            <a:endParaRPr lang="en-US" altLang="en-US" smtClean="0">
              <a:ea typeface="ＭＳ Ｐゴシック" pitchFamily="34" charset="-128"/>
              <a:cs typeface="Calibri" pitchFamily="34" charset="0"/>
            </a:endParaRPr>
          </a:p>
          <a:p>
            <a:pPr marL="0" indent="0" eaLnBrk="1" hangingPunct="1">
              <a:buFontTx/>
              <a:buNone/>
            </a:pPr>
            <a:endParaRPr lang="en-US" altLang="en-US" smtClean="0">
              <a:ea typeface="ＭＳ Ｐゴシック" pitchFamily="34" charset="-128"/>
              <a:cs typeface="Calibri" pitchFamily="34" charset="0"/>
            </a:endParaRPr>
          </a:p>
          <a:p>
            <a:pPr marL="0" indent="0" eaLnBrk="1" hangingPunct="1"/>
            <a:endParaRPr lang="en-US" altLang="en-US" smtClean="0">
              <a:ea typeface="ＭＳ Ｐゴシック" pitchFamily="34" charset="-128"/>
              <a:cs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Reviewers</a:t>
            </a:r>
          </a:p>
        </p:txBody>
      </p:sp>
      <p:sp>
        <p:nvSpPr>
          <p:cNvPr id="38915" name="Content Placeholder 5"/>
          <p:cNvSpPr>
            <a:spLocks noGrp="1"/>
          </p:cNvSpPr>
          <p:nvPr>
            <p:ph idx="1"/>
          </p:nvPr>
        </p:nvSpPr>
        <p:spPr bwMode="auto">
          <a:xfrm>
            <a:off x="457200" y="126523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charset="0"/>
              <a:buNone/>
            </a:pPr>
            <a:r>
              <a:rPr lang="en-US" altLang="en-US" sz="2400" smtClean="0"/>
              <a:t>Robin M. Giblin-Davis, Ph.D.</a:t>
            </a:r>
          </a:p>
          <a:p>
            <a:pPr marL="457200" lvl="1" indent="0" eaLnBrk="1" hangingPunct="1">
              <a:buFont typeface="Arial" charset="0"/>
              <a:buNone/>
            </a:pPr>
            <a:r>
              <a:rPr lang="en-US" altLang="en-US" sz="2000" smtClean="0"/>
              <a:t>Professor and Acting Center Co-Director, Fort Lauderdale Research and Education Center, UF-IFAS</a:t>
            </a:r>
          </a:p>
          <a:p>
            <a:pPr marL="0" indent="0" eaLnBrk="1" hangingPunct="1">
              <a:buFont typeface="Arial" charset="0"/>
              <a:buNone/>
            </a:pPr>
            <a:r>
              <a:rPr lang="en-US" altLang="en-US" sz="2400" smtClean="0"/>
              <a:t>Katherine Okins, M.S.</a:t>
            </a:r>
          </a:p>
          <a:p>
            <a:pPr marL="0" indent="0" eaLnBrk="1" hangingPunct="1">
              <a:buFont typeface="Arial" charset="0"/>
              <a:buNone/>
            </a:pPr>
            <a:r>
              <a:rPr lang="en-US" altLang="en-US" sz="2400" smtClean="0"/>
              <a:t>	</a:t>
            </a:r>
            <a:r>
              <a:rPr lang="en-US" altLang="en-US" sz="2000" smtClean="0"/>
              <a:t>Identifier - Coleoptera, Florida Department of Agriculture 	and 	Consumer Services, Division of Plant industry, Cooperative 	Agricultural 	Pest Survey</a:t>
            </a:r>
          </a:p>
          <a:p>
            <a:pPr marL="0" indent="0" eaLnBrk="1" hangingPunct="1">
              <a:buFontTx/>
              <a:buNone/>
            </a:pPr>
            <a:r>
              <a:rPr lang="en-US" altLang="en-US" sz="2400" smtClean="0">
                <a:ea typeface="Calibri" pitchFamily="34" charset="0"/>
                <a:cs typeface="Calibri" pitchFamily="34" charset="0"/>
              </a:rPr>
              <a:t>Andrew Derksen</a:t>
            </a:r>
            <a:r>
              <a:rPr lang="en-US" altLang="en-US" sz="2400" smtClean="0">
                <a:ea typeface="ＭＳ Ｐゴシック" pitchFamily="34" charset="-128"/>
                <a:cs typeface="Calibri" pitchFamily="34" charset="0"/>
              </a:rPr>
              <a:t>, M.S.</a:t>
            </a:r>
          </a:p>
          <a:p>
            <a:pPr marL="0" indent="0" eaLnBrk="1" hangingPunct="1">
              <a:buFont typeface="Arial" charset="0"/>
              <a:buNone/>
            </a:pPr>
            <a:r>
              <a:rPr lang="en-US" altLang="en-US" sz="2400" smtClean="0">
                <a:ea typeface="Calibri" pitchFamily="34" charset="0"/>
                <a:cs typeface="Calibri" pitchFamily="34" charset="0"/>
              </a:rPr>
              <a:t>	</a:t>
            </a:r>
            <a:r>
              <a:rPr lang="en-US" altLang="en-US" sz="2000" smtClean="0">
                <a:ea typeface="Calibri" pitchFamily="34" charset="0"/>
                <a:cs typeface="Calibri" pitchFamily="34" charset="0"/>
              </a:rPr>
              <a:t>Pest Survey Scientist, Florida Department of Agriculture and Consumer Services, Division of Plant Industry</a:t>
            </a:r>
          </a:p>
          <a:p>
            <a:pPr marL="0" indent="0" eaLnBrk="1" hangingPunct="1">
              <a:buFont typeface="Arial" charset="0"/>
              <a:buNone/>
            </a:pPr>
            <a:r>
              <a:rPr lang="en-US" altLang="en-US" sz="2400" smtClean="0"/>
              <a:t>Paul Skelley, Ph.D.</a:t>
            </a:r>
          </a:p>
          <a:p>
            <a:pPr marL="457200" lvl="1" indent="0" eaLnBrk="1" hangingPunct="1">
              <a:buFont typeface="Arial" charset="0"/>
              <a:buNone/>
            </a:pPr>
            <a:r>
              <a:rPr lang="en-US" altLang="en-US" sz="2000" smtClean="0"/>
              <a:t>Florida Department of Agriculture and Consumer Services, Division of Plant industry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Collaborating Agencies</a:t>
            </a:r>
          </a:p>
        </p:txBody>
      </p:sp>
      <p:sp>
        <p:nvSpPr>
          <p:cNvPr id="39939" name="Content Placeholder 5"/>
          <p:cNvSpPr>
            <a:spLocks noGrp="1"/>
          </p:cNvSpPr>
          <p:nvPr>
            <p:ph idx="1"/>
          </p:nvPr>
        </p:nvSpPr>
        <p:spPr bwMode="auto">
          <a:xfrm>
            <a:off x="457200" y="10668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smtClean="0"/>
              <a:t>U.S. Department of Agriculture Animal and Plant Health Inspection Service (USDA-APHIS) </a:t>
            </a:r>
          </a:p>
          <a:p>
            <a:pPr eaLnBrk="1" hangingPunct="1"/>
            <a:r>
              <a:rPr lang="en-US" altLang="en-US" sz="2800" smtClean="0"/>
              <a:t>Cooperative Agricultural Pest Survey Program (CAPS)</a:t>
            </a:r>
          </a:p>
          <a:p>
            <a:pPr eaLnBrk="1" hangingPunct="1"/>
            <a:r>
              <a:rPr lang="en-US" altLang="en-US" sz="2800" smtClean="0"/>
              <a:t>Florida Department of Agriculture and Consumer Services (FDACS) </a:t>
            </a:r>
          </a:p>
          <a:p>
            <a:pPr eaLnBrk="1" hangingPunct="1"/>
            <a:r>
              <a:rPr lang="en-US" altLang="en-US" sz="2800" smtClean="0"/>
              <a:t>National Plant Diagnostic Network (NPDN) </a:t>
            </a:r>
          </a:p>
          <a:p>
            <a:pPr eaLnBrk="1" hangingPunct="1"/>
            <a:r>
              <a:rPr lang="en-US" altLang="en-US" sz="2800" smtClean="0"/>
              <a:t>Sentinel Plant Network (SPN) </a:t>
            </a:r>
          </a:p>
          <a:p>
            <a:pPr eaLnBrk="1" hangingPunct="1"/>
            <a:r>
              <a:rPr lang="en-US" altLang="en-US" sz="2800" smtClean="0"/>
              <a:t>Protect U.S. </a:t>
            </a:r>
          </a:p>
          <a:p>
            <a:pPr eaLnBrk="1" hangingPunct="1"/>
            <a:r>
              <a:rPr lang="en-US" altLang="en-US" sz="2800" smtClean="0"/>
              <a:t>University of Florida Institute of Food and Agricultural Sciences (UF-IFAS) </a:t>
            </a:r>
            <a:endParaRPr lang="en-US" altLang="en-US" sz="2800" smtClean="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nvSpPr>
        <p:spPr bwMode="auto">
          <a:xfrm>
            <a:off x="457200" y="5032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4400">
                <a:ea typeface="ＭＳ Ｐゴシック" pitchFamily="34" charset="-128"/>
              </a:rPr>
              <a:t>Educational Disclaimer and Citation</a:t>
            </a:r>
          </a:p>
        </p:txBody>
      </p:sp>
      <p:sp>
        <p:nvSpPr>
          <p:cNvPr id="40963" name="Content Placeholder 5"/>
          <p:cNvSpPr>
            <a:spLocks noGrp="1"/>
          </p:cNvSpPr>
          <p:nvPr/>
        </p:nvSpPr>
        <p:spPr bwMode="auto">
          <a:xfrm>
            <a:off x="457200" y="1828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 typeface="Arial" charset="0"/>
              <a:buChar char="•"/>
            </a:pPr>
            <a:r>
              <a:rPr lang="en-US" altLang="en-US" sz="2800" dirty="0">
                <a:ea typeface="ＭＳ Ｐゴシック" pitchFamily="34" charset="-128"/>
              </a:rPr>
              <a:t>This presentation can be used for educational purposes for NON-PROFIT workshops, trainings, etc.</a:t>
            </a:r>
          </a:p>
          <a:p>
            <a:pPr eaLnBrk="1" hangingPunct="1">
              <a:spcBef>
                <a:spcPct val="20000"/>
              </a:spcBef>
              <a:buFont typeface="Arial" charset="0"/>
              <a:buChar char="•"/>
            </a:pPr>
            <a:endParaRPr lang="en-US" altLang="en-US" sz="2800" dirty="0">
              <a:ea typeface="ＭＳ Ｐゴシック" pitchFamily="34" charset="-128"/>
            </a:endParaRPr>
          </a:p>
          <a:p>
            <a:pPr eaLnBrk="1" hangingPunct="1">
              <a:spcBef>
                <a:spcPct val="20000"/>
              </a:spcBef>
              <a:buFont typeface="Arial" charset="0"/>
              <a:buChar char="•"/>
            </a:pPr>
            <a:r>
              <a:rPr lang="en-US" altLang="en-US" sz="2800" dirty="0">
                <a:ea typeface="ＭＳ Ｐゴシック" pitchFamily="34" charset="-128"/>
              </a:rPr>
              <a:t>Citation:</a:t>
            </a:r>
          </a:p>
          <a:p>
            <a:pPr lvl="1" eaLnBrk="1" hangingPunct="1">
              <a:spcBef>
                <a:spcPct val="20000"/>
              </a:spcBef>
              <a:buFont typeface="Arial" charset="0"/>
              <a:buChar char="–"/>
            </a:pPr>
            <a:r>
              <a:rPr lang="en-US" altLang="en-US" sz="2800" dirty="0">
                <a:ea typeface="ＭＳ Ｐゴシック" pitchFamily="34" charset="-128"/>
              </a:rPr>
              <a:t>Poplin, A., M.S., </a:t>
            </a:r>
            <a:r>
              <a:rPr lang="en-US" altLang="en-US" sz="2800" dirty="0" err="1">
                <a:ea typeface="ＭＳ Ｐゴシック" pitchFamily="34" charset="-128"/>
              </a:rPr>
              <a:t>Roda</a:t>
            </a:r>
            <a:r>
              <a:rPr lang="en-US" altLang="en-US" sz="2800" dirty="0">
                <a:ea typeface="ＭＳ Ｐゴシック" pitchFamily="34" charset="-128"/>
              </a:rPr>
              <a:t>, A., Ph.D., Bhotika, </a:t>
            </a:r>
            <a:r>
              <a:rPr lang="en-US" altLang="en-US" sz="2800">
                <a:ea typeface="ＭＳ Ｐゴシック" pitchFamily="34" charset="-128"/>
              </a:rPr>
              <a:t>S</a:t>
            </a:r>
            <a:r>
              <a:rPr lang="en-US" altLang="en-US" sz="2800" smtClean="0">
                <a:ea typeface="ＭＳ Ｐゴシック" pitchFamily="34" charset="-128"/>
              </a:rPr>
              <a:t>., Ph.D</a:t>
            </a:r>
            <a:r>
              <a:rPr lang="en-US" altLang="en-US" sz="2800" dirty="0">
                <a:ea typeface="ＭＳ Ｐゴシック" pitchFamily="34" charset="-128"/>
              </a:rPr>
              <a:t>., Sobel, L., B.S., 2014. </a:t>
            </a:r>
            <a:r>
              <a:rPr lang="en-US" altLang="en-US" sz="2800" dirty="0">
                <a:solidFill>
                  <a:srgbClr val="000000"/>
                </a:solidFill>
                <a:ea typeface="ＭＳ Ｐゴシック" pitchFamily="34" charset="-128"/>
              </a:rPr>
              <a:t>Palm Weevils</a:t>
            </a:r>
            <a:r>
              <a:rPr lang="en-US" altLang="en-US" sz="2800" dirty="0">
                <a:ea typeface="ＭＳ Ｐゴシック" pitchFamily="34" charset="-128"/>
              </a:rPr>
              <a:t>, May 2014.</a:t>
            </a:r>
          </a:p>
          <a:p>
            <a:pPr lvl="1" eaLnBrk="1" hangingPunct="1">
              <a:spcBef>
                <a:spcPct val="20000"/>
              </a:spcBef>
              <a:buFont typeface="Arial" charset="0"/>
              <a:buNone/>
            </a:pPr>
            <a:endParaRPr lang="en-US" altLang="en-US" sz="2800" dirty="0">
              <a:ea typeface="ＭＳ Ｐゴシック" pitchFamily="34" charset="-128"/>
            </a:endParaRPr>
          </a:p>
          <a:p>
            <a:pPr eaLnBrk="1" hangingPunct="1">
              <a:spcBef>
                <a:spcPct val="20000"/>
              </a:spcBef>
              <a:buFont typeface="Arial" charset="0"/>
              <a:buNone/>
            </a:pPr>
            <a:endParaRPr lang="en-US" altLang="en-US" sz="3200" dirty="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914400"/>
            <a:ext cx="8229600" cy="4525963"/>
          </a:xfrm>
        </p:spPr>
        <p:txBody>
          <a:bodyPr>
            <a:noAutofit/>
          </a:bodyPr>
          <a:lstStyle/>
          <a:p>
            <a:pPr marL="454025" indent="-454025" eaLnBrk="1" fontAlgn="auto" hangingPunct="1">
              <a:spcBef>
                <a:spcPts val="0"/>
              </a:spcBef>
              <a:spcAft>
                <a:spcPts val="600"/>
              </a:spcAft>
              <a:buFont typeface="Arial" pitchFamily="34" charset="0"/>
              <a:buNone/>
              <a:defRPr/>
            </a:pPr>
            <a:r>
              <a:rPr lang="en-US" sz="1800" dirty="0" err="1" smtClean="0"/>
              <a:t>Bertone</a:t>
            </a:r>
            <a:r>
              <a:rPr lang="en-US" sz="1800" dirty="0" smtClean="0"/>
              <a:t>, C., P. S. </a:t>
            </a:r>
            <a:r>
              <a:rPr lang="en-US" sz="1800" dirty="0" err="1" smtClean="0"/>
              <a:t>Michalak</a:t>
            </a:r>
            <a:r>
              <a:rPr lang="en-US" sz="1800" dirty="0" smtClean="0"/>
              <a:t>, and A. </a:t>
            </a:r>
            <a:r>
              <a:rPr lang="en-US" sz="1800" dirty="0" err="1" smtClean="0"/>
              <a:t>Roda</a:t>
            </a:r>
            <a:r>
              <a:rPr lang="en-US" sz="1800" dirty="0" smtClean="0"/>
              <a:t>. 2010. New pest response guidelines: Red palm weevil, </a:t>
            </a:r>
            <a:r>
              <a:rPr lang="en-US" sz="1800" i="1" dirty="0" err="1" smtClean="0"/>
              <a:t>Rhynchophorus</a:t>
            </a:r>
            <a:r>
              <a:rPr lang="en-US" sz="1800" i="1" dirty="0" smtClean="0"/>
              <a:t> </a:t>
            </a:r>
            <a:r>
              <a:rPr lang="en-US" sz="1800" i="1" dirty="0" err="1" smtClean="0"/>
              <a:t>ferrugineus</a:t>
            </a:r>
            <a:r>
              <a:rPr lang="en-US" sz="1800" dirty="0" smtClean="0"/>
              <a:t>. USDA APHIS PPQ. http://www.aphis.usda.gov/import_export/plants/manuals/emergency/downloads/nprg-redpalmweevil.pdf</a:t>
            </a:r>
          </a:p>
          <a:p>
            <a:pPr marL="0" indent="0" eaLnBrk="1" fontAlgn="auto" hangingPunct="1">
              <a:spcAft>
                <a:spcPts val="0"/>
              </a:spcAft>
              <a:buFont typeface="Arial" pitchFamily="34" charset="0"/>
              <a:buNone/>
              <a:defRPr/>
            </a:pPr>
            <a:r>
              <a:rPr lang="en-US" sz="1800" dirty="0"/>
              <a:t>EPPO.  2005.  Data sheets on quarantine pests: </a:t>
            </a:r>
            <a:r>
              <a:rPr lang="en-US" sz="1800" i="1" dirty="0" err="1"/>
              <a:t>Rhynchophorus</a:t>
            </a:r>
            <a:r>
              <a:rPr lang="en-US" sz="1800" i="1" dirty="0"/>
              <a:t> </a:t>
            </a:r>
            <a:r>
              <a:rPr lang="en-US" sz="1800" i="1" dirty="0" err="1"/>
              <a:t>palmarum</a:t>
            </a:r>
            <a:r>
              <a:rPr lang="en-US" sz="1800" i="1" dirty="0"/>
              <a:t>. </a:t>
            </a:r>
            <a:endParaRPr lang="en-US" sz="1800" i="1" dirty="0" smtClean="0"/>
          </a:p>
          <a:p>
            <a:pPr marL="400050" lvl="1" indent="0" eaLnBrk="1" fontAlgn="auto" hangingPunct="1">
              <a:spcAft>
                <a:spcPts val="0"/>
              </a:spcAft>
              <a:buFont typeface="Arial" pitchFamily="34" charset="0"/>
              <a:buNone/>
              <a:defRPr/>
            </a:pPr>
            <a:r>
              <a:rPr lang="en-US" sz="1800" dirty="0" smtClean="0"/>
              <a:t>OEPP/EPPO Bulletin.  </a:t>
            </a:r>
            <a:r>
              <a:rPr lang="en-US" sz="1800" b="1" dirty="0" smtClean="0"/>
              <a:t>35</a:t>
            </a:r>
            <a:r>
              <a:rPr lang="en-US" sz="1800" dirty="0" smtClean="0"/>
              <a:t>: 468 – 471.  Accessed 2-7-14 –</a:t>
            </a:r>
          </a:p>
          <a:p>
            <a:pPr marL="400050" lvl="1" indent="0" eaLnBrk="1" fontAlgn="auto" hangingPunct="1">
              <a:spcAft>
                <a:spcPts val="0"/>
              </a:spcAft>
              <a:buFont typeface="Arial" pitchFamily="34" charset="0"/>
              <a:buNone/>
              <a:defRPr/>
            </a:pPr>
            <a:r>
              <a:rPr lang="en-US" sz="1800" dirty="0" smtClean="0"/>
              <a:t>http</a:t>
            </a:r>
            <a:r>
              <a:rPr lang="en-US" sz="1800" dirty="0"/>
              <a:t>://</a:t>
            </a:r>
            <a:r>
              <a:rPr lang="en-US" sz="1800" dirty="0" smtClean="0"/>
              <a:t>www.eppo.int/QUARANTINE/insects/Rhynchophorus_palmarum/DS_Rhynchophorus_palmarum.pdf</a:t>
            </a:r>
          </a:p>
          <a:p>
            <a:pPr marL="0" lvl="1" indent="0" eaLnBrk="1" fontAlgn="auto" hangingPunct="1">
              <a:spcAft>
                <a:spcPts val="0"/>
              </a:spcAft>
              <a:buFont typeface="Arial" pitchFamily="34" charset="0"/>
              <a:buNone/>
              <a:defRPr/>
            </a:pPr>
            <a:r>
              <a:rPr lang="en-US" sz="1800" dirty="0" err="1"/>
              <a:t>Giblin</a:t>
            </a:r>
            <a:r>
              <a:rPr lang="en-US" sz="1800" dirty="0"/>
              <a:t>-Davis, R. M. and A. L. </a:t>
            </a:r>
            <a:r>
              <a:rPr lang="en-US" sz="1800" dirty="0" err="1"/>
              <a:t>Roda</a:t>
            </a:r>
            <a:r>
              <a:rPr lang="en-US" sz="1800" dirty="0"/>
              <a:t>. 2013. Real time internet invasive pest </a:t>
            </a:r>
            <a:r>
              <a:rPr lang="en-US" sz="1800" dirty="0" smtClean="0"/>
              <a:t>identification</a:t>
            </a:r>
          </a:p>
          <a:p>
            <a:pPr marL="457200" lvl="1" indent="0" eaLnBrk="1" fontAlgn="auto" hangingPunct="1">
              <a:spcBef>
                <a:spcPts val="0"/>
              </a:spcBef>
              <a:spcAft>
                <a:spcPts val="600"/>
              </a:spcAft>
              <a:buFont typeface="Arial" pitchFamily="34" charset="0"/>
              <a:buNone/>
              <a:defRPr/>
            </a:pPr>
            <a:r>
              <a:rPr lang="en-US" sz="1800" dirty="0" smtClean="0"/>
              <a:t>training</a:t>
            </a:r>
            <a:r>
              <a:rPr lang="en-US" sz="1800" dirty="0"/>
              <a:t>: a case study with </a:t>
            </a:r>
            <a:r>
              <a:rPr lang="en-US" sz="1800" i="1" dirty="0" err="1"/>
              <a:t>Rhynchophorus</a:t>
            </a:r>
            <a:r>
              <a:rPr lang="en-US" sz="1800" dirty="0"/>
              <a:t> weevils. Florida Entomologist. 96: </a:t>
            </a:r>
            <a:r>
              <a:rPr lang="en-US" sz="1800" dirty="0" smtClean="0"/>
              <a:t>741-745.</a:t>
            </a:r>
          </a:p>
          <a:p>
            <a:pPr marL="0" indent="0" eaLnBrk="1" fontAlgn="auto" hangingPunct="1">
              <a:spcAft>
                <a:spcPts val="0"/>
              </a:spcAft>
              <a:buFont typeface="Arial" pitchFamily="34" charset="0"/>
              <a:buNone/>
              <a:defRPr/>
            </a:pPr>
            <a:r>
              <a:rPr lang="en-US" sz="1800" dirty="0" err="1" smtClean="0"/>
              <a:t>Giblin</a:t>
            </a:r>
            <a:r>
              <a:rPr lang="en-US" sz="1800" dirty="0" smtClean="0"/>
              <a:t>-Davis</a:t>
            </a:r>
            <a:r>
              <a:rPr lang="en-US" sz="1800" dirty="0"/>
              <a:t>, R. M., P. S. Lehman, and R. N. </a:t>
            </a:r>
            <a:r>
              <a:rPr lang="en-US" sz="1800" dirty="0" err="1"/>
              <a:t>Inserra</a:t>
            </a:r>
            <a:r>
              <a:rPr lang="en-US" sz="1800" dirty="0"/>
              <a:t>.  Fact sheet: </a:t>
            </a:r>
            <a:r>
              <a:rPr lang="en-US" sz="1800" i="1" dirty="0" err="1" smtClean="0"/>
              <a:t>Bursaphelenchus</a:t>
            </a:r>
            <a:endParaRPr lang="en-US" sz="1800" i="1" dirty="0" smtClean="0"/>
          </a:p>
          <a:p>
            <a:pPr marL="400050" lvl="1" indent="0" eaLnBrk="1" fontAlgn="auto" hangingPunct="1">
              <a:spcAft>
                <a:spcPts val="0"/>
              </a:spcAft>
              <a:buFont typeface="Arial" pitchFamily="34" charset="0"/>
              <a:buNone/>
              <a:defRPr/>
            </a:pPr>
            <a:r>
              <a:rPr lang="en-US" sz="1800" i="1" dirty="0" err="1" smtClean="0"/>
              <a:t>cocophilus</a:t>
            </a:r>
            <a:r>
              <a:rPr lang="en-US" sz="1800" dirty="0"/>
              <a:t>, Red Ring Disease of Coconut.  Society of </a:t>
            </a:r>
            <a:r>
              <a:rPr lang="en-US" sz="1800" dirty="0" err="1"/>
              <a:t>Nematologists</a:t>
            </a:r>
            <a:r>
              <a:rPr lang="en-US" sz="1800" dirty="0"/>
              <a:t>.  Accessed 2-7-14 –</a:t>
            </a:r>
          </a:p>
          <a:p>
            <a:pPr marL="400050" lvl="1" indent="0" eaLnBrk="1" fontAlgn="auto" hangingPunct="1">
              <a:spcAft>
                <a:spcPts val="0"/>
              </a:spcAft>
              <a:buFont typeface="Arial" pitchFamily="34" charset="0"/>
              <a:buNone/>
              <a:defRPr/>
            </a:pPr>
            <a:r>
              <a:rPr lang="en-US" sz="1800" dirty="0"/>
              <a:t>http://</a:t>
            </a:r>
            <a:r>
              <a:rPr lang="en-US" sz="1800" dirty="0" smtClean="0"/>
              <a:t>nematode.unl.edu/pest1.htm</a:t>
            </a:r>
            <a:endParaRPr lang="en-US" sz="1800" dirty="0"/>
          </a:p>
          <a:p>
            <a:pPr marL="400050" lvl="1" indent="0" eaLnBrk="1" fontAlgn="auto" hangingPunct="1">
              <a:spcAft>
                <a:spcPts val="0"/>
              </a:spcAft>
              <a:buFont typeface="Arial" pitchFamily="34" charset="0"/>
              <a:buNone/>
              <a:defRPr/>
            </a:pPr>
            <a:endParaRPr lang="en-US" sz="1800" dirty="0"/>
          </a:p>
          <a:p>
            <a:pPr marL="0" indent="0" eaLnBrk="1" fontAlgn="auto" hangingPunct="1">
              <a:spcAft>
                <a:spcPts val="0"/>
              </a:spcAft>
              <a:buFont typeface="Arial" pitchFamily="34" charset="0"/>
              <a:buNone/>
              <a:defRPr/>
            </a:pPr>
            <a:endParaRPr lang="en-US" sz="1800" dirty="0"/>
          </a:p>
          <a:p>
            <a:pPr marL="400050" lvl="1" indent="0" eaLnBrk="1" fontAlgn="auto" hangingPunct="1">
              <a:spcBef>
                <a:spcPts val="0"/>
              </a:spcBef>
              <a:spcAft>
                <a:spcPts val="0"/>
              </a:spcAft>
              <a:buFont typeface="Arial" pitchFamily="34" charset="0"/>
              <a:buNone/>
              <a:defRPr/>
            </a:pPr>
            <a:endParaRPr lang="en-US" sz="18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914400"/>
            <a:ext cx="8229600" cy="4525963"/>
          </a:xfrm>
        </p:spPr>
        <p:txBody>
          <a:bodyPr>
            <a:noAutofit/>
          </a:bodyPr>
          <a:lstStyle/>
          <a:p>
            <a:pPr marL="400050" lvl="1" indent="0" eaLnBrk="1" fontAlgn="auto" hangingPunct="1">
              <a:spcBef>
                <a:spcPts val="0"/>
              </a:spcBef>
              <a:spcAft>
                <a:spcPts val="0"/>
              </a:spcAft>
              <a:buFont typeface="Arial" pitchFamily="34" charset="0"/>
              <a:buNone/>
              <a:defRPr/>
            </a:pPr>
            <a:endParaRPr lang="en-US" sz="1800" dirty="0" smtClean="0"/>
          </a:p>
          <a:p>
            <a:pPr marL="0" indent="0" eaLnBrk="1" fontAlgn="auto" hangingPunct="1">
              <a:spcBef>
                <a:spcPts val="0"/>
              </a:spcBef>
              <a:spcAft>
                <a:spcPts val="0"/>
              </a:spcAft>
              <a:buFont typeface="Arial" pitchFamily="34" charset="0"/>
              <a:buNone/>
              <a:defRPr/>
            </a:pPr>
            <a:r>
              <a:rPr lang="en-US" sz="1800" dirty="0" err="1"/>
              <a:t>Giblin</a:t>
            </a:r>
            <a:r>
              <a:rPr lang="en-US" sz="1800" dirty="0"/>
              <a:t>-Davis, R. M.  “Biology and management of palm weevils.”  University of</a:t>
            </a:r>
          </a:p>
          <a:p>
            <a:pPr marL="400050" lvl="1" indent="0" eaLnBrk="1" fontAlgn="auto" hangingPunct="1">
              <a:spcBef>
                <a:spcPts val="0"/>
              </a:spcBef>
              <a:spcAft>
                <a:spcPts val="0"/>
              </a:spcAft>
              <a:buFont typeface="Arial" pitchFamily="34" charset="0"/>
              <a:buNone/>
              <a:defRPr/>
            </a:pPr>
            <a:r>
              <a:rPr lang="en-US" sz="1800" dirty="0"/>
              <a:t>Florida/IFAS, Fort Lauderdale Research and Education Center. Accessed 2-6-2014-  </a:t>
            </a:r>
          </a:p>
          <a:p>
            <a:pPr marL="400050" lvl="1" indent="0" eaLnBrk="1" fontAlgn="auto" hangingPunct="1">
              <a:spcBef>
                <a:spcPts val="0"/>
              </a:spcBef>
              <a:spcAft>
                <a:spcPts val="0"/>
              </a:spcAft>
              <a:buFont typeface="Arial" pitchFamily="34" charset="0"/>
              <a:buNone/>
              <a:defRPr/>
            </a:pPr>
            <a:r>
              <a:rPr lang="en-US" sz="1800" dirty="0"/>
              <a:t>http://cisr.ucr.edu/pdf/giblin-davis,robin-biology_and_management_of_palm_weevils.pdf</a:t>
            </a:r>
          </a:p>
          <a:p>
            <a:pPr marL="0" indent="0" eaLnBrk="1" fontAlgn="auto" hangingPunct="1">
              <a:spcBef>
                <a:spcPts val="0"/>
              </a:spcBef>
              <a:spcAft>
                <a:spcPts val="0"/>
              </a:spcAft>
              <a:buFont typeface="Arial" pitchFamily="34" charset="0"/>
              <a:buNone/>
              <a:defRPr/>
            </a:pPr>
            <a:endParaRPr lang="en-US" sz="1800" dirty="0"/>
          </a:p>
          <a:p>
            <a:pPr marL="0" indent="0" eaLnBrk="1" fontAlgn="auto" hangingPunct="1">
              <a:spcBef>
                <a:spcPts val="0"/>
              </a:spcBef>
              <a:spcAft>
                <a:spcPts val="0"/>
              </a:spcAft>
              <a:buFont typeface="Arial" pitchFamily="34" charset="0"/>
              <a:buNone/>
              <a:defRPr/>
            </a:pPr>
            <a:r>
              <a:rPr lang="en-US" sz="1800" dirty="0" err="1"/>
              <a:t>Hagley</a:t>
            </a:r>
            <a:r>
              <a:rPr lang="en-US" sz="1800" dirty="0"/>
              <a:t>, E. A. C.  1965.  “On the Life History and Habits of the Palm Weevil,</a:t>
            </a:r>
          </a:p>
          <a:p>
            <a:pPr marL="400050" lvl="1" indent="0" eaLnBrk="1" fontAlgn="auto" hangingPunct="1">
              <a:spcBef>
                <a:spcPts val="0"/>
              </a:spcBef>
              <a:spcAft>
                <a:spcPts val="0"/>
              </a:spcAft>
              <a:buFont typeface="Arial" pitchFamily="34" charset="0"/>
              <a:buNone/>
              <a:defRPr/>
            </a:pPr>
            <a:r>
              <a:rPr lang="en-US" sz="1800" dirty="0" err="1"/>
              <a:t>Rhynchophorus</a:t>
            </a:r>
            <a:r>
              <a:rPr lang="en-US" sz="1800" dirty="0"/>
              <a:t> </a:t>
            </a:r>
            <a:r>
              <a:rPr lang="en-US" sz="1800" dirty="0" err="1"/>
              <a:t>palmarium</a:t>
            </a:r>
            <a:r>
              <a:rPr lang="en-US" sz="1800" dirty="0"/>
              <a:t>.”  Annals of the Entomological Society of America.  58: 22-28</a:t>
            </a:r>
            <a:r>
              <a:rPr lang="en-US" sz="1800" dirty="0" smtClean="0"/>
              <a:t>.</a:t>
            </a:r>
          </a:p>
          <a:p>
            <a:pPr marL="400050" lvl="1" indent="0" eaLnBrk="1" fontAlgn="auto" hangingPunct="1">
              <a:spcBef>
                <a:spcPts val="0"/>
              </a:spcBef>
              <a:spcAft>
                <a:spcPts val="0"/>
              </a:spcAft>
              <a:buFont typeface="Arial" pitchFamily="34" charset="0"/>
              <a:buNone/>
              <a:defRPr/>
            </a:pPr>
            <a:endParaRPr lang="en-US" sz="1800" dirty="0" smtClean="0"/>
          </a:p>
          <a:p>
            <a:pPr marL="454025" indent="-454025" eaLnBrk="1" fontAlgn="auto" hangingPunct="1">
              <a:spcBef>
                <a:spcPts val="0"/>
              </a:spcBef>
              <a:spcAft>
                <a:spcPts val="600"/>
              </a:spcAft>
              <a:buFont typeface="Arial" pitchFamily="34" charset="0"/>
              <a:buNone/>
              <a:defRPr/>
            </a:pPr>
            <a:r>
              <a:rPr lang="en-US" sz="1800" dirty="0" err="1" smtClean="0"/>
              <a:t>Hallett</a:t>
            </a:r>
            <a:r>
              <a:rPr lang="en-US" sz="1800" dirty="0" smtClean="0"/>
              <a:t>, R. H., B. J. </a:t>
            </a:r>
            <a:r>
              <a:rPr lang="en-US" sz="1800" dirty="0" err="1" smtClean="0"/>
              <a:t>Crespi</a:t>
            </a:r>
            <a:r>
              <a:rPr lang="en-US" sz="1800" dirty="0" smtClean="0"/>
              <a:t>, and J. H. Borden. 2004. Synonymy of </a:t>
            </a:r>
            <a:r>
              <a:rPr lang="en-US" sz="1800" i="1" dirty="0" err="1" smtClean="0"/>
              <a:t>Rhynchophorus</a:t>
            </a:r>
            <a:r>
              <a:rPr lang="en-US" sz="1800" i="1" dirty="0" smtClean="0"/>
              <a:t> </a:t>
            </a:r>
            <a:r>
              <a:rPr lang="en-US" sz="1800" i="1" dirty="0" err="1" smtClean="0"/>
              <a:t>ferrugineus</a:t>
            </a:r>
            <a:r>
              <a:rPr lang="en-US" sz="1800" i="1" dirty="0" smtClean="0"/>
              <a:t> </a:t>
            </a:r>
            <a:r>
              <a:rPr lang="en-US" sz="1800" dirty="0" smtClean="0"/>
              <a:t>(Olivier), 1790 and </a:t>
            </a:r>
            <a:r>
              <a:rPr lang="en-US" sz="1800" i="1" dirty="0" smtClean="0"/>
              <a:t>R. </a:t>
            </a:r>
            <a:r>
              <a:rPr lang="en-US" sz="1800" i="1" dirty="0" err="1" smtClean="0"/>
              <a:t>vulneratus</a:t>
            </a:r>
            <a:r>
              <a:rPr lang="en-US" sz="1800" i="1" dirty="0" smtClean="0"/>
              <a:t> </a:t>
            </a:r>
            <a:r>
              <a:rPr lang="en-US" sz="1800" dirty="0" smtClean="0"/>
              <a:t>(Panzer), 1798 (</a:t>
            </a:r>
            <a:r>
              <a:rPr lang="en-US" sz="1800" dirty="0" err="1" smtClean="0"/>
              <a:t>Coleoptera</a:t>
            </a:r>
            <a:r>
              <a:rPr lang="en-US" sz="1800" dirty="0" smtClean="0"/>
              <a:t>, </a:t>
            </a:r>
            <a:r>
              <a:rPr lang="en-US" sz="1800" dirty="0" err="1" smtClean="0"/>
              <a:t>Curculionidae</a:t>
            </a:r>
            <a:r>
              <a:rPr lang="en-US" sz="1800" dirty="0" smtClean="0"/>
              <a:t>, </a:t>
            </a:r>
            <a:r>
              <a:rPr lang="en-US" sz="1800" dirty="0" err="1" smtClean="0"/>
              <a:t>Rhynchophorinae</a:t>
            </a:r>
            <a:r>
              <a:rPr lang="en-US" sz="1800" dirty="0" smtClean="0"/>
              <a:t>). Journal of Natural History. 38: 2863-2882.</a:t>
            </a:r>
          </a:p>
          <a:p>
            <a:pPr marL="0" indent="0" eaLnBrk="1" fontAlgn="auto" hangingPunct="1">
              <a:spcAft>
                <a:spcPts val="0"/>
              </a:spcAft>
              <a:buFont typeface="Arial" pitchFamily="34" charset="0"/>
              <a:buNone/>
              <a:defRPr/>
            </a:pPr>
            <a:r>
              <a:rPr lang="pt-BR" sz="1800" dirty="0" smtClean="0"/>
              <a:t>Miguens </a:t>
            </a:r>
            <a:r>
              <a:rPr lang="pt-BR" sz="1800" dirty="0"/>
              <a:t>F. C., J. A. S. Magalhães, L. M. Amorim, V. R. Goebel, </a:t>
            </a:r>
            <a:r>
              <a:rPr lang="en-US" sz="1800" dirty="0"/>
              <a:t>N. L. </a:t>
            </a:r>
            <a:r>
              <a:rPr lang="en-US" sz="1800" dirty="0" err="1"/>
              <a:t>Coustour</a:t>
            </a:r>
            <a:r>
              <a:rPr lang="en-US" sz="1800" dirty="0"/>
              <a:t>, </a:t>
            </a:r>
            <a:r>
              <a:rPr lang="en-US" sz="1800" dirty="0" smtClean="0"/>
              <a:t>M.</a:t>
            </a:r>
          </a:p>
          <a:p>
            <a:pPr marL="400050" lvl="1" indent="0" eaLnBrk="1" fontAlgn="auto" hangingPunct="1">
              <a:spcAft>
                <a:spcPts val="0"/>
              </a:spcAft>
              <a:buFont typeface="Arial" pitchFamily="34" charset="0"/>
              <a:buNone/>
              <a:defRPr/>
            </a:pPr>
            <a:r>
              <a:rPr lang="en-US" sz="1800" dirty="0" err="1" smtClean="0"/>
              <a:t>Lummerzheim</a:t>
            </a:r>
            <a:r>
              <a:rPr lang="en-US" sz="1800" dirty="0"/>
              <a:t>, J. I. L. </a:t>
            </a:r>
            <a:r>
              <a:rPr lang="en-US" sz="1800" dirty="0" err="1"/>
              <a:t>Moura</a:t>
            </a:r>
            <a:r>
              <a:rPr lang="en-US" sz="1800" dirty="0"/>
              <a:t> and R. M. Costa.  Mass Trapping and Biological Control of </a:t>
            </a:r>
            <a:r>
              <a:rPr lang="en-US" sz="1800" i="1" dirty="0" err="1"/>
              <a:t>Rhynchophorus</a:t>
            </a:r>
            <a:r>
              <a:rPr lang="en-US" sz="1800" i="1" dirty="0"/>
              <a:t> </a:t>
            </a:r>
            <a:r>
              <a:rPr lang="en-US" sz="1800" i="1" dirty="0" err="1"/>
              <a:t>palmarum</a:t>
            </a:r>
            <a:r>
              <a:rPr lang="en-US" sz="1800" i="1" dirty="0"/>
              <a:t> </a:t>
            </a:r>
            <a:r>
              <a:rPr lang="en-US" sz="1800" dirty="0"/>
              <a:t>L.: A hypothesis based on morphological evidences. </a:t>
            </a:r>
            <a:r>
              <a:rPr lang="en-US" sz="1800" dirty="0" err="1"/>
              <a:t>Projeto</a:t>
            </a:r>
            <a:r>
              <a:rPr lang="en-US" sz="1800" dirty="0"/>
              <a:t> </a:t>
            </a:r>
            <a:r>
              <a:rPr lang="en-US" sz="1800" dirty="0" err="1"/>
              <a:t>Entomologistas</a:t>
            </a:r>
            <a:r>
              <a:rPr lang="en-US" sz="1800" dirty="0"/>
              <a:t> do </a:t>
            </a:r>
            <a:r>
              <a:rPr lang="en-US" sz="1800" dirty="0" err="1"/>
              <a:t>Brasil</a:t>
            </a:r>
            <a:r>
              <a:rPr lang="en-US" sz="1800" dirty="0"/>
              <a:t>.  Accessed 2-7-14 –</a:t>
            </a:r>
          </a:p>
          <a:p>
            <a:pPr marL="400050" lvl="1" indent="0" eaLnBrk="1" fontAlgn="auto" hangingPunct="1">
              <a:spcAft>
                <a:spcPts val="0"/>
              </a:spcAft>
              <a:buFont typeface="Arial" pitchFamily="34" charset="0"/>
              <a:buNone/>
              <a:defRPr/>
            </a:pPr>
            <a:r>
              <a:rPr lang="en-US" sz="1800" dirty="0"/>
              <a:t>http://www.periodico.ebras.bio.br/ojs/index.php/ebras/article/viewFile/85/124 </a:t>
            </a:r>
          </a:p>
          <a:p>
            <a:pPr marL="0" indent="0" eaLnBrk="1" fontAlgn="auto" hangingPunct="1">
              <a:spcBef>
                <a:spcPts val="0"/>
              </a:spcBef>
              <a:spcAft>
                <a:spcPts val="0"/>
              </a:spcAft>
              <a:buFont typeface="Arial" pitchFamily="34" charset="0"/>
              <a:buNone/>
              <a:defRPr/>
            </a:pPr>
            <a:endParaRPr lang="en-US" sz="18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Palmetto Weevil Distribution</a:t>
            </a:r>
          </a:p>
        </p:txBody>
      </p:sp>
      <p:pic>
        <p:nvPicPr>
          <p:cNvPr id="16387" name="Picture 3" descr="palmetto palm weev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61753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oup 2"/>
          <p:cNvGrpSpPr>
            <a:grpSpLocks/>
          </p:cNvGrpSpPr>
          <p:nvPr/>
        </p:nvGrpSpPr>
        <p:grpSpPr bwMode="auto">
          <a:xfrm>
            <a:off x="228600" y="5494338"/>
            <a:ext cx="3878263" cy="368300"/>
            <a:chOff x="325042" y="4786185"/>
            <a:chExt cx="3877802" cy="369332"/>
          </a:xfrm>
        </p:grpSpPr>
        <p:sp>
          <p:nvSpPr>
            <p:cNvPr id="7" name="Rectangle 6"/>
            <p:cNvSpPr/>
            <p:nvPr/>
          </p:nvSpPr>
          <p:spPr>
            <a:xfrm>
              <a:off x="325042" y="4919909"/>
              <a:ext cx="109525" cy="108252"/>
            </a:xfrm>
            <a:prstGeom prst="rect">
              <a:avLst/>
            </a:prstGeom>
            <a:solidFill>
              <a:srgbClr val="F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437742" y="4786185"/>
              <a:ext cx="3765102" cy="369332"/>
            </a:xfrm>
            <a:prstGeom prst="rect">
              <a:avLst/>
            </a:prstGeom>
            <a:noFill/>
          </p:spPr>
          <p:txBody>
            <a:bodyPr wrap="none">
              <a:spAutoFit/>
            </a:bodyPr>
            <a:lstStyle/>
            <a:p>
              <a:pPr fontAlgn="auto">
                <a:spcBef>
                  <a:spcPts val="0"/>
                </a:spcBef>
                <a:spcAft>
                  <a:spcPts val="300"/>
                </a:spcAft>
                <a:defRPr/>
              </a:pPr>
              <a:r>
                <a:rPr lang="en-US" dirty="0">
                  <a:latin typeface="+mj-lt"/>
                  <a:cs typeface="+mn-cs"/>
                </a:rPr>
                <a:t>States where palmetto weevil is found</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838200"/>
            <a:ext cx="8229600" cy="4525963"/>
          </a:xfrm>
        </p:spPr>
        <p:txBody>
          <a:bodyPr>
            <a:noAutofit/>
          </a:bodyPr>
          <a:lstStyle/>
          <a:p>
            <a:pPr marL="400050" lvl="1" indent="0" eaLnBrk="1" fontAlgn="auto" hangingPunct="1">
              <a:spcBef>
                <a:spcPts val="0"/>
              </a:spcBef>
              <a:spcAft>
                <a:spcPts val="0"/>
              </a:spcAft>
              <a:buFont typeface="Arial" pitchFamily="34" charset="0"/>
              <a:buNone/>
              <a:defRPr/>
            </a:pPr>
            <a:endParaRPr lang="en-US" sz="1800" dirty="0" smtClean="0"/>
          </a:p>
          <a:p>
            <a:pPr marL="0" indent="0" eaLnBrk="1" fontAlgn="auto" hangingPunct="1">
              <a:spcBef>
                <a:spcPts val="0"/>
              </a:spcBef>
              <a:spcAft>
                <a:spcPts val="0"/>
              </a:spcAft>
              <a:buFont typeface="Arial" pitchFamily="34" charset="0"/>
              <a:buNone/>
              <a:defRPr/>
            </a:pPr>
            <a:r>
              <a:rPr lang="en-US" sz="1800" dirty="0" err="1"/>
              <a:t>Molet</a:t>
            </a:r>
            <a:r>
              <a:rPr lang="en-US" sz="1800" dirty="0"/>
              <a:t>, T. A. L. </a:t>
            </a:r>
            <a:r>
              <a:rPr lang="en-US" sz="1800" dirty="0" err="1"/>
              <a:t>Roda</a:t>
            </a:r>
            <a:r>
              <a:rPr lang="en-US" sz="1800" dirty="0"/>
              <a:t>, L. D. Jackson, and B. Salas. 2011. CPHST Pest Datasheet for</a:t>
            </a:r>
          </a:p>
          <a:p>
            <a:pPr marL="400050" lvl="1" indent="0" eaLnBrk="1" fontAlgn="auto" hangingPunct="1">
              <a:spcBef>
                <a:spcPts val="0"/>
              </a:spcBef>
              <a:spcAft>
                <a:spcPts val="0"/>
              </a:spcAft>
              <a:buFont typeface="Arial" pitchFamily="34" charset="0"/>
              <a:buNone/>
              <a:defRPr/>
            </a:pPr>
            <a:r>
              <a:rPr lang="en-US" sz="1800" i="1" dirty="0" err="1"/>
              <a:t>Rhynchophorus</a:t>
            </a:r>
            <a:r>
              <a:rPr lang="en-US" sz="1800" i="1" dirty="0"/>
              <a:t> </a:t>
            </a:r>
            <a:r>
              <a:rPr lang="en-US" sz="1800" i="1" dirty="0" err="1"/>
              <a:t>palmarum</a:t>
            </a:r>
            <a:r>
              <a:rPr lang="en-US" sz="1800" dirty="0"/>
              <a:t>. USDA-APHIS-PPQ-CPHST.  Accessed 2-7-14 –</a:t>
            </a:r>
          </a:p>
          <a:p>
            <a:pPr marL="400050" lvl="1" indent="0" eaLnBrk="1" fontAlgn="auto" hangingPunct="1">
              <a:spcBef>
                <a:spcPts val="0"/>
              </a:spcBef>
              <a:spcAft>
                <a:spcPts val="0"/>
              </a:spcAft>
              <a:buFont typeface="Arial" pitchFamily="34" charset="0"/>
              <a:buNone/>
              <a:defRPr/>
            </a:pPr>
            <a:r>
              <a:rPr lang="en-US" sz="1800" dirty="0"/>
              <a:t>http://www.aphis.usda.gov/plant_health/plant_pest_info/palmweevil/downloads/Rhynchophoruspalmarum_v5.pdf</a:t>
            </a:r>
          </a:p>
          <a:p>
            <a:pPr marL="454025" indent="-454025" eaLnBrk="1" fontAlgn="auto" hangingPunct="1">
              <a:spcBef>
                <a:spcPts val="0"/>
              </a:spcBef>
              <a:spcAft>
                <a:spcPts val="600"/>
              </a:spcAft>
              <a:buFont typeface="Arial" pitchFamily="34" charset="0"/>
              <a:buNone/>
              <a:defRPr/>
            </a:pPr>
            <a:endParaRPr lang="en-US" sz="1800" dirty="0" smtClean="0"/>
          </a:p>
          <a:p>
            <a:pPr marL="454025" indent="-454025" eaLnBrk="1" fontAlgn="auto" hangingPunct="1">
              <a:spcBef>
                <a:spcPts val="0"/>
              </a:spcBef>
              <a:spcAft>
                <a:spcPts val="600"/>
              </a:spcAft>
              <a:buFont typeface="Arial" pitchFamily="34" charset="0"/>
              <a:buNone/>
              <a:defRPr/>
            </a:pPr>
            <a:r>
              <a:rPr lang="en-US" sz="1800" dirty="0" smtClean="0"/>
              <a:t>National </a:t>
            </a:r>
            <a:r>
              <a:rPr lang="en-US" sz="1800" dirty="0"/>
              <a:t>Agricultural Pest Information System (NAPIS). Purdue University. "Survey Status of Red Palm Weevil - </a:t>
            </a:r>
            <a:r>
              <a:rPr lang="en-US" sz="1800" i="1" dirty="0" err="1"/>
              <a:t>Rhynchophorus</a:t>
            </a:r>
            <a:r>
              <a:rPr lang="en-US" sz="1800" i="1" dirty="0"/>
              <a:t> </a:t>
            </a:r>
            <a:r>
              <a:rPr lang="en-US" sz="1800" i="1" dirty="0" err="1"/>
              <a:t>ferrugineus</a:t>
            </a:r>
            <a:r>
              <a:rPr lang="en-US" sz="1800" dirty="0"/>
              <a:t> (All years)." Published: 12/17/2013. http://pest.ceris.purdue.edu/map.php?code=INASMKA&amp;year=alltime. Accessed: 12/19/2013</a:t>
            </a:r>
            <a:r>
              <a:rPr lang="en-US" sz="1800" dirty="0" smtClean="0"/>
              <a:t>.</a:t>
            </a:r>
          </a:p>
          <a:p>
            <a:pPr marL="454025" indent="-454025" eaLnBrk="1" fontAlgn="auto" hangingPunct="1">
              <a:spcBef>
                <a:spcPts val="0"/>
              </a:spcBef>
              <a:spcAft>
                <a:spcPts val="600"/>
              </a:spcAft>
              <a:buFont typeface="Arial" pitchFamily="34" charset="0"/>
              <a:buNone/>
              <a:defRPr/>
            </a:pPr>
            <a:endParaRPr lang="en-US" sz="1800" dirty="0" smtClean="0"/>
          </a:p>
          <a:p>
            <a:pPr marL="454025" indent="-454025" eaLnBrk="1" fontAlgn="auto" hangingPunct="1">
              <a:spcBef>
                <a:spcPts val="0"/>
              </a:spcBef>
              <a:spcAft>
                <a:spcPts val="600"/>
              </a:spcAft>
              <a:buFont typeface="Arial" pitchFamily="34" charset="0"/>
              <a:buNone/>
              <a:defRPr/>
            </a:pPr>
            <a:r>
              <a:rPr lang="en-US" sz="1800" dirty="0" smtClean="0"/>
              <a:t>National Agricultural Pest Information System (NAPIS). Purdue University. "Survey Status of South American Palm Weevil - </a:t>
            </a:r>
            <a:r>
              <a:rPr lang="en-US" sz="1800" i="1" dirty="0" err="1" smtClean="0"/>
              <a:t>Rhynchophorus</a:t>
            </a:r>
            <a:r>
              <a:rPr lang="en-US" sz="1800" i="1" dirty="0" smtClean="0"/>
              <a:t> </a:t>
            </a:r>
            <a:r>
              <a:rPr lang="en-US" sz="1800" i="1" dirty="0" err="1" smtClean="0"/>
              <a:t>palmarum</a:t>
            </a:r>
            <a:r>
              <a:rPr lang="en-US" sz="1800" dirty="0" smtClean="0"/>
              <a:t> (All years)." Published: 12/17/2013. http://pest.ceris.purdue.edu/map.php?code=INASHTA&amp;year=alltime. Accessed: 12/19/2013.</a:t>
            </a:r>
          </a:p>
          <a:p>
            <a:pPr marL="454025" indent="-454025" eaLnBrk="1" fontAlgn="auto" hangingPunct="1">
              <a:spcBef>
                <a:spcPts val="0"/>
              </a:spcBef>
              <a:spcAft>
                <a:spcPts val="600"/>
              </a:spcAft>
              <a:buFont typeface="Arial" pitchFamily="34" charset="0"/>
              <a:buNone/>
              <a:defRPr/>
            </a:pPr>
            <a:endParaRPr lang="en-US" sz="18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838200"/>
            <a:ext cx="8229600" cy="4525963"/>
          </a:xfrm>
        </p:spPr>
        <p:txBody>
          <a:bodyPr>
            <a:noAutofit/>
          </a:bodyPr>
          <a:lstStyle/>
          <a:p>
            <a:pPr marL="454025" indent="-454025" eaLnBrk="1" fontAlgn="auto" hangingPunct="1">
              <a:spcBef>
                <a:spcPts val="0"/>
              </a:spcBef>
              <a:spcAft>
                <a:spcPts val="600"/>
              </a:spcAft>
              <a:buFont typeface="Arial" pitchFamily="34" charset="0"/>
              <a:buNone/>
              <a:defRPr/>
            </a:pPr>
            <a:r>
              <a:rPr lang="en-US" sz="1800" dirty="0" err="1" smtClean="0"/>
              <a:t>Nisson</a:t>
            </a:r>
            <a:r>
              <a:rPr lang="en-US" sz="1800" dirty="0" smtClean="0"/>
              <a:t>, N., D. </a:t>
            </a:r>
            <a:r>
              <a:rPr lang="en-US" sz="1800" dirty="0" err="1" smtClean="0"/>
              <a:t>Hodel</a:t>
            </a:r>
            <a:r>
              <a:rPr lang="en-US" sz="1800" dirty="0" smtClean="0"/>
              <a:t>, and M. S. Hoddle. “Red palm weevil”. Center for Invasive Species Research – University of California, Riverside. http://cisr.ucr.edu/red_palm_weevil.html</a:t>
            </a:r>
          </a:p>
          <a:p>
            <a:pPr marL="454025" indent="-454025" eaLnBrk="1" fontAlgn="auto" hangingPunct="1">
              <a:spcBef>
                <a:spcPts val="0"/>
              </a:spcBef>
              <a:spcAft>
                <a:spcPts val="600"/>
              </a:spcAft>
              <a:buFont typeface="Arial" pitchFamily="34" charset="0"/>
              <a:buNone/>
              <a:defRPr/>
            </a:pPr>
            <a:endParaRPr lang="en-US" sz="1800" dirty="0" smtClean="0"/>
          </a:p>
          <a:p>
            <a:pPr marL="454025" indent="-454025" eaLnBrk="1" fontAlgn="auto" hangingPunct="1">
              <a:spcBef>
                <a:spcPts val="0"/>
              </a:spcBef>
              <a:spcAft>
                <a:spcPts val="600"/>
              </a:spcAft>
              <a:buFont typeface="Arial" pitchFamily="34" charset="0"/>
              <a:buNone/>
              <a:defRPr/>
            </a:pPr>
            <a:r>
              <a:rPr lang="en-US" sz="1800" dirty="0" smtClean="0"/>
              <a:t>Red </a:t>
            </a:r>
            <a:r>
              <a:rPr lang="en-US" sz="1800" dirty="0"/>
              <a:t>Palm Weevil Research Chair. 2013. “Host range”. CLEVA, </a:t>
            </a:r>
            <a:r>
              <a:rPr lang="en-US" sz="1800" dirty="0" err="1"/>
              <a:t>TeachArabia</a:t>
            </a:r>
            <a:r>
              <a:rPr lang="en-US" sz="1800" dirty="0"/>
              <a:t>. </a:t>
            </a:r>
            <a:endParaRPr lang="en-US" sz="1800" dirty="0" smtClean="0"/>
          </a:p>
          <a:p>
            <a:pPr marL="454025" indent="-454025" eaLnBrk="1" fontAlgn="auto" hangingPunct="1">
              <a:spcBef>
                <a:spcPts val="0"/>
              </a:spcBef>
              <a:spcAft>
                <a:spcPts val="600"/>
              </a:spcAft>
              <a:buFont typeface="Arial" pitchFamily="34" charset="0"/>
              <a:buNone/>
              <a:defRPr/>
            </a:pPr>
            <a:endParaRPr lang="en-US" sz="1800" dirty="0" smtClean="0"/>
          </a:p>
          <a:p>
            <a:pPr marL="0" indent="0" eaLnBrk="1" fontAlgn="auto" hangingPunct="1">
              <a:spcBef>
                <a:spcPts val="0"/>
              </a:spcBef>
              <a:spcAft>
                <a:spcPts val="0"/>
              </a:spcAft>
              <a:buFont typeface="Arial" pitchFamily="34" charset="0"/>
              <a:buNone/>
              <a:defRPr/>
            </a:pPr>
            <a:r>
              <a:rPr lang="en-US" sz="1800" dirty="0" err="1"/>
              <a:t>Rugman</a:t>
            </a:r>
            <a:r>
              <a:rPr lang="en-US" sz="1800" dirty="0"/>
              <a:t>-Jones, P. F., C. Hoddle, M. Hoddle, R. </a:t>
            </a:r>
            <a:r>
              <a:rPr lang="en-US" sz="1800" dirty="0" err="1"/>
              <a:t>Stouthamer</a:t>
            </a:r>
            <a:r>
              <a:rPr lang="en-US" sz="1800" dirty="0"/>
              <a:t>.  2013.  “The lesser of </a:t>
            </a:r>
            <a:r>
              <a:rPr lang="en-US" sz="1800" dirty="0" smtClean="0"/>
              <a:t>two</a:t>
            </a:r>
          </a:p>
          <a:p>
            <a:pPr marL="400050" lvl="1" indent="0" eaLnBrk="1" fontAlgn="auto" hangingPunct="1">
              <a:spcBef>
                <a:spcPts val="0"/>
              </a:spcBef>
              <a:spcAft>
                <a:spcPts val="0"/>
              </a:spcAft>
              <a:buFont typeface="Arial" pitchFamily="34" charset="0"/>
              <a:buNone/>
              <a:defRPr/>
            </a:pPr>
            <a:r>
              <a:rPr lang="en-US" sz="1800" dirty="0" smtClean="0"/>
              <a:t>weevils</a:t>
            </a:r>
            <a:r>
              <a:rPr lang="en-US" sz="1800" dirty="0"/>
              <a:t>: molecular-genetics of </a:t>
            </a:r>
            <a:r>
              <a:rPr lang="en-US" sz="1800" dirty="0" smtClean="0"/>
              <a:t>pest palm </a:t>
            </a:r>
            <a:r>
              <a:rPr lang="en-US" sz="1800" dirty="0"/>
              <a:t>weevil populations confirm </a:t>
            </a:r>
            <a:r>
              <a:rPr lang="en-US" sz="1800" i="1" dirty="0" err="1"/>
              <a:t>Rhynchophorus</a:t>
            </a:r>
            <a:r>
              <a:rPr lang="en-US" sz="1800" i="1" dirty="0"/>
              <a:t> </a:t>
            </a:r>
            <a:r>
              <a:rPr lang="en-US" sz="1800" i="1" dirty="0" err="1"/>
              <a:t>vulneratus</a:t>
            </a:r>
            <a:r>
              <a:rPr lang="en-US" sz="1800" i="1" dirty="0"/>
              <a:t> </a:t>
            </a:r>
            <a:r>
              <a:rPr lang="en-US" sz="1800" dirty="0"/>
              <a:t>(Panzer 1798) as a valid species distinct from </a:t>
            </a:r>
            <a:r>
              <a:rPr lang="en-US" sz="1800" i="1" dirty="0"/>
              <a:t>R. </a:t>
            </a:r>
            <a:r>
              <a:rPr lang="en-US" sz="1800" i="1" dirty="0" err="1"/>
              <a:t>ferrugineus</a:t>
            </a:r>
            <a:r>
              <a:rPr lang="en-US" sz="1800" i="1" dirty="0"/>
              <a:t> </a:t>
            </a:r>
            <a:r>
              <a:rPr lang="en-US" sz="1800" dirty="0"/>
              <a:t>(Olivier 1790), and reveal the </a:t>
            </a:r>
            <a:r>
              <a:rPr lang="en-US" sz="1800" dirty="0" smtClean="0"/>
              <a:t>global extent </a:t>
            </a:r>
            <a:r>
              <a:rPr lang="en-US" sz="1800" dirty="0"/>
              <a:t>of both.”  </a:t>
            </a:r>
            <a:r>
              <a:rPr lang="en-US" sz="1800" dirty="0" err="1"/>
              <a:t>PLoS</a:t>
            </a:r>
            <a:r>
              <a:rPr lang="en-US" sz="1800" dirty="0"/>
              <a:t> ONE.  8: 1- 15.  </a:t>
            </a:r>
          </a:p>
          <a:p>
            <a:pPr marL="454025" indent="-454025" eaLnBrk="1" fontAlgn="auto" hangingPunct="1">
              <a:spcBef>
                <a:spcPts val="0"/>
              </a:spcBef>
              <a:spcAft>
                <a:spcPts val="600"/>
              </a:spcAft>
              <a:buFont typeface="Arial" pitchFamily="34" charset="0"/>
              <a:buNone/>
              <a:defRPr/>
            </a:pPr>
            <a:endParaRPr lang="en-US" sz="1800" dirty="0" smtClean="0"/>
          </a:p>
          <a:p>
            <a:pPr marL="454025" indent="-454025" eaLnBrk="1" fontAlgn="auto" hangingPunct="1">
              <a:spcBef>
                <a:spcPts val="0"/>
              </a:spcBef>
              <a:spcAft>
                <a:spcPts val="600"/>
              </a:spcAft>
              <a:buFont typeface="Arial" pitchFamily="34" charset="0"/>
              <a:buNone/>
              <a:defRPr/>
            </a:pPr>
            <a:r>
              <a:rPr lang="en-US" sz="1800" dirty="0" smtClean="0"/>
              <a:t>Thomas, M. C. 2010. Pest alert: Giant palm weevils of the genus </a:t>
            </a:r>
            <a:r>
              <a:rPr lang="en-US" sz="1800" i="1" dirty="0" err="1" smtClean="0"/>
              <a:t>Rhynchophorus</a:t>
            </a:r>
            <a:r>
              <a:rPr lang="en-US" sz="1800" i="1" dirty="0" smtClean="0"/>
              <a:t> </a:t>
            </a:r>
            <a:r>
              <a:rPr lang="en-US" sz="1800" dirty="0" smtClean="0"/>
              <a:t>(</a:t>
            </a:r>
            <a:r>
              <a:rPr lang="en-US" sz="1800" dirty="0" err="1" smtClean="0"/>
              <a:t>Coleoptera</a:t>
            </a:r>
            <a:r>
              <a:rPr lang="en-US" sz="1800" dirty="0" smtClean="0"/>
              <a:t>: </a:t>
            </a:r>
            <a:r>
              <a:rPr lang="en-US" sz="1800" dirty="0" err="1" smtClean="0"/>
              <a:t>Curculionidae</a:t>
            </a:r>
            <a:r>
              <a:rPr lang="en-US" sz="1800" dirty="0" smtClean="0"/>
              <a:t>) and their threat to Florida palms. </a:t>
            </a:r>
            <a:r>
              <a:rPr lang="en-US" sz="1800" dirty="0" err="1" smtClean="0"/>
              <a:t>FDACS</a:t>
            </a:r>
            <a:r>
              <a:rPr lang="en-US" sz="1800" dirty="0" smtClean="0"/>
              <a:t> DPI. http://www.freshfromflorida.com/pi/pest-alerts/pdf/giantpalmweevils.pdf</a:t>
            </a:r>
          </a:p>
          <a:p>
            <a:pPr marL="454025" indent="-454025" eaLnBrk="1" fontAlgn="auto" hangingPunct="1">
              <a:spcBef>
                <a:spcPts val="0"/>
              </a:spcBef>
              <a:spcAft>
                <a:spcPts val="600"/>
              </a:spcAft>
              <a:buFont typeface="Arial" pitchFamily="34" charset="0"/>
              <a:buNone/>
              <a:defRPr/>
            </a:pPr>
            <a:endParaRPr lang="en-US" sz="18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838200"/>
            <a:ext cx="8229600" cy="4525963"/>
          </a:xfrm>
        </p:spPr>
        <p:txBody>
          <a:bodyPr>
            <a:noAutofit/>
          </a:bodyPr>
          <a:lstStyle/>
          <a:p>
            <a:pPr marL="0" indent="0" eaLnBrk="1" fontAlgn="auto" hangingPunct="1">
              <a:spcAft>
                <a:spcPts val="0"/>
              </a:spcAft>
              <a:buFont typeface="Arial" pitchFamily="34" charset="0"/>
              <a:buNone/>
              <a:defRPr/>
            </a:pPr>
            <a:r>
              <a:rPr lang="en-US" sz="1800" dirty="0"/>
              <a:t>Thomas, M. C and L. </a:t>
            </a:r>
            <a:r>
              <a:rPr lang="en-US" sz="1800" dirty="0" err="1"/>
              <a:t>Whilby</a:t>
            </a:r>
            <a:r>
              <a:rPr lang="en-US" sz="1800" dirty="0"/>
              <a:t>. 2011. “Giant palm weevils: Headed our way?”. FDACS </a:t>
            </a:r>
            <a:r>
              <a:rPr lang="en-US" sz="1800" dirty="0" smtClean="0"/>
              <a:t>DPI</a:t>
            </a:r>
          </a:p>
          <a:p>
            <a:pPr marL="400050" lvl="1" indent="0" eaLnBrk="1" fontAlgn="auto" hangingPunct="1">
              <a:spcAft>
                <a:spcPts val="0"/>
              </a:spcAft>
              <a:buFont typeface="Arial" pitchFamily="34" charset="0"/>
              <a:buNone/>
              <a:defRPr/>
            </a:pPr>
            <a:r>
              <a:rPr lang="en-US" sz="1800" dirty="0" smtClean="0"/>
              <a:t>- </a:t>
            </a:r>
            <a:r>
              <a:rPr lang="en-US" sz="1800" dirty="0"/>
              <a:t>Florida State Collection of Arthropods. http://</a:t>
            </a:r>
            <a:r>
              <a:rPr lang="en-US" sz="1800" dirty="0" smtClean="0"/>
              <a:t>entnemdept.ufl.edu/hodges/Florida2011/Thomas.pdf</a:t>
            </a:r>
          </a:p>
          <a:p>
            <a:pPr marL="0" indent="0" eaLnBrk="1" fontAlgn="auto" hangingPunct="1">
              <a:spcAft>
                <a:spcPts val="0"/>
              </a:spcAft>
              <a:buFont typeface="Arial" pitchFamily="34" charset="0"/>
              <a:buNone/>
              <a:defRPr/>
            </a:pPr>
            <a:endParaRPr lang="en-US" sz="1800" dirty="0"/>
          </a:p>
          <a:p>
            <a:pPr marL="0" indent="0" eaLnBrk="1" fontAlgn="auto" hangingPunct="1">
              <a:spcAft>
                <a:spcPts val="0"/>
              </a:spcAft>
              <a:buFont typeface="Arial" pitchFamily="34" charset="0"/>
              <a:buNone/>
              <a:defRPr/>
            </a:pPr>
            <a:r>
              <a:rPr lang="en-US" sz="1800" dirty="0" err="1" smtClean="0"/>
              <a:t>Weissling</a:t>
            </a:r>
            <a:r>
              <a:rPr lang="en-US" sz="1800" dirty="0"/>
              <a:t>, T. J. and R. M. </a:t>
            </a:r>
            <a:r>
              <a:rPr lang="en-US" sz="1800" dirty="0" err="1"/>
              <a:t>Giblin</a:t>
            </a:r>
            <a:r>
              <a:rPr lang="en-US" sz="1800" dirty="0"/>
              <a:t>-Davis.  1997. Revised 2013.  “Palmetto weevil,</a:t>
            </a:r>
          </a:p>
          <a:p>
            <a:pPr marL="400050" lvl="1" indent="0" eaLnBrk="1" fontAlgn="auto" hangingPunct="1">
              <a:spcAft>
                <a:spcPts val="0"/>
              </a:spcAft>
              <a:buFont typeface="Arial" pitchFamily="34" charset="0"/>
              <a:buNone/>
              <a:defRPr/>
            </a:pPr>
            <a:r>
              <a:rPr lang="en-US" sz="1800" i="1" dirty="0" err="1"/>
              <a:t>Rhynchophorus</a:t>
            </a:r>
            <a:r>
              <a:rPr lang="en-US" sz="1800" i="1" dirty="0"/>
              <a:t> </a:t>
            </a:r>
            <a:r>
              <a:rPr lang="en-US" sz="1800" i="1" dirty="0" err="1"/>
              <a:t>cruentatus</a:t>
            </a:r>
            <a:r>
              <a:rPr lang="en-US" sz="1800" i="1" dirty="0"/>
              <a:t> </a:t>
            </a:r>
            <a:r>
              <a:rPr lang="en-US" sz="1800" dirty="0" err="1"/>
              <a:t>Fabricius</a:t>
            </a:r>
            <a:r>
              <a:rPr lang="en-US" sz="1800" dirty="0"/>
              <a:t> (</a:t>
            </a:r>
            <a:r>
              <a:rPr lang="en-US" sz="1800" dirty="0" err="1"/>
              <a:t>Insecta</a:t>
            </a:r>
            <a:r>
              <a:rPr lang="en-US" sz="1800" dirty="0"/>
              <a:t>: </a:t>
            </a:r>
            <a:r>
              <a:rPr lang="en-US" sz="1800" dirty="0" err="1"/>
              <a:t>Coleoptera</a:t>
            </a:r>
            <a:r>
              <a:rPr lang="en-US" sz="1800" dirty="0"/>
              <a:t>: </a:t>
            </a:r>
            <a:r>
              <a:rPr lang="en-US" sz="1800" dirty="0" err="1"/>
              <a:t>Curculionidae</a:t>
            </a:r>
            <a:r>
              <a:rPr lang="en-US" sz="1800" dirty="0"/>
              <a:t>).” University of Florida, Entomology and Nematology Department, IFAS.  Accessed 2-6-14 –</a:t>
            </a:r>
          </a:p>
          <a:p>
            <a:pPr marL="400050" lvl="1" indent="0" eaLnBrk="1" fontAlgn="auto" hangingPunct="1">
              <a:spcAft>
                <a:spcPts val="0"/>
              </a:spcAft>
              <a:buFont typeface="Arial" pitchFamily="34" charset="0"/>
              <a:buNone/>
              <a:defRPr/>
            </a:pPr>
            <a:r>
              <a:rPr lang="en-US" sz="1800" dirty="0"/>
              <a:t>https://edis.ifas.ufl.edu/pdffiles/IN/IN13900.pdf</a:t>
            </a:r>
          </a:p>
          <a:p>
            <a:pPr marL="0" indent="0" eaLnBrk="1" fontAlgn="auto" hangingPunct="1">
              <a:spcBef>
                <a:spcPts val="0"/>
              </a:spcBef>
              <a:spcAft>
                <a:spcPts val="0"/>
              </a:spcAft>
              <a:buFont typeface="Arial" pitchFamily="34" charset="0"/>
              <a:buNone/>
              <a:defRPr/>
            </a:pPr>
            <a:endParaRPr lang="en-US" sz="1800" dirty="0" smtClean="0"/>
          </a:p>
          <a:p>
            <a:pPr marL="0" indent="0" eaLnBrk="1" fontAlgn="auto" hangingPunct="1">
              <a:spcBef>
                <a:spcPts val="0"/>
              </a:spcBef>
              <a:spcAft>
                <a:spcPts val="0"/>
              </a:spcAft>
              <a:buFont typeface="Arial" pitchFamily="34" charset="0"/>
              <a:buNone/>
              <a:defRPr/>
            </a:pPr>
            <a:r>
              <a:rPr lang="en-US" sz="1800" dirty="0" err="1" smtClean="0"/>
              <a:t>Weissling</a:t>
            </a:r>
            <a:r>
              <a:rPr lang="en-US" sz="1800" dirty="0"/>
              <a:t>, T. J., R. M. </a:t>
            </a:r>
            <a:r>
              <a:rPr lang="en-US" sz="1800" dirty="0" err="1"/>
              <a:t>Giblin</a:t>
            </a:r>
            <a:r>
              <a:rPr lang="en-US" sz="1800" dirty="0"/>
              <a:t>-Davis, </a:t>
            </a:r>
            <a:r>
              <a:rPr lang="en-US" sz="1800" dirty="0" err="1"/>
              <a:t>Scheffrahn</a:t>
            </a:r>
            <a:r>
              <a:rPr lang="en-US" sz="1800" dirty="0"/>
              <a:t>, R. H., Mendoza, N. M.  1992.  “Trap </a:t>
            </a:r>
            <a:r>
              <a:rPr lang="en-US" sz="1800" dirty="0" smtClean="0"/>
              <a:t>for</a:t>
            </a:r>
          </a:p>
          <a:p>
            <a:pPr marL="400050" lvl="1" indent="0" eaLnBrk="1" fontAlgn="auto" hangingPunct="1">
              <a:spcBef>
                <a:spcPts val="0"/>
              </a:spcBef>
              <a:spcAft>
                <a:spcPts val="0"/>
              </a:spcAft>
              <a:buFont typeface="Arial" pitchFamily="34" charset="0"/>
              <a:buNone/>
              <a:defRPr/>
            </a:pPr>
            <a:r>
              <a:rPr lang="en-US" sz="1800" dirty="0" smtClean="0"/>
              <a:t>Capturing </a:t>
            </a:r>
            <a:r>
              <a:rPr lang="en-US" sz="1800" dirty="0"/>
              <a:t>and Retaining </a:t>
            </a:r>
            <a:r>
              <a:rPr lang="en-US" sz="1800" i="1" dirty="0" err="1"/>
              <a:t>Rhynchophorus</a:t>
            </a:r>
            <a:r>
              <a:rPr lang="en-US" sz="1800" i="1" dirty="0"/>
              <a:t> </a:t>
            </a:r>
            <a:r>
              <a:rPr lang="en-US" sz="1800" i="1" dirty="0" err="1"/>
              <a:t>cruentatus</a:t>
            </a:r>
            <a:r>
              <a:rPr lang="en-US" sz="1800" i="1" dirty="0"/>
              <a:t> </a:t>
            </a:r>
            <a:r>
              <a:rPr lang="en-US" sz="1800" dirty="0"/>
              <a:t>(</a:t>
            </a:r>
            <a:r>
              <a:rPr lang="en-US" sz="1800" dirty="0" err="1"/>
              <a:t>Coleoptera</a:t>
            </a:r>
            <a:r>
              <a:rPr lang="en-US" sz="1800" dirty="0"/>
              <a:t>: </a:t>
            </a:r>
            <a:r>
              <a:rPr lang="en-US" sz="1800" dirty="0" err="1"/>
              <a:t>Churculionidae</a:t>
            </a:r>
            <a:r>
              <a:rPr lang="en-US" sz="1800" dirty="0"/>
              <a:t>) Adults Using </a:t>
            </a:r>
            <a:r>
              <a:rPr lang="en-US" sz="1800" i="1" dirty="0" err="1"/>
              <a:t>Sabal</a:t>
            </a:r>
            <a:r>
              <a:rPr lang="en-US" sz="1800" i="1" dirty="0"/>
              <a:t> Palmetto </a:t>
            </a:r>
            <a:r>
              <a:rPr lang="en-US" sz="1800" dirty="0"/>
              <a:t>as Bait.”  Florida Entomologist.  75: 212 – 221.  Accessed 2-7-2014 – </a:t>
            </a:r>
          </a:p>
          <a:p>
            <a:pPr marL="400050" lvl="1" indent="0" eaLnBrk="1" fontAlgn="auto" hangingPunct="1">
              <a:spcBef>
                <a:spcPts val="0"/>
              </a:spcBef>
              <a:spcAft>
                <a:spcPts val="0"/>
              </a:spcAft>
              <a:buFont typeface="Arial" pitchFamily="34" charset="0"/>
              <a:buNone/>
              <a:defRPr/>
            </a:pPr>
            <a:r>
              <a:rPr lang="en-US" sz="1800" dirty="0"/>
              <a:t>http://ufdcimages.uflib.ufl.edu/UF/00/09/88/13/00061/SN00154040_0075_00027.pdf</a:t>
            </a:r>
          </a:p>
          <a:p>
            <a:pPr marL="454025" indent="-454025" eaLnBrk="1" fontAlgn="auto" hangingPunct="1">
              <a:spcBef>
                <a:spcPts val="0"/>
              </a:spcBef>
              <a:spcAft>
                <a:spcPts val="600"/>
              </a:spcAft>
              <a:buFont typeface="Arial" pitchFamily="34" charset="0"/>
              <a:buNone/>
              <a:defRPr/>
            </a:pPr>
            <a:endParaRPr lang="en-US" sz="18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xfrm>
            <a:off x="457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838200"/>
            <a:ext cx="8229600" cy="4525963"/>
          </a:xfrm>
        </p:spPr>
        <p:txBody>
          <a:bodyPr>
            <a:noAutofit/>
          </a:bodyPr>
          <a:lstStyle/>
          <a:p>
            <a:pPr marL="0" indent="0" eaLnBrk="1" fontAlgn="auto" hangingPunct="1">
              <a:spcBef>
                <a:spcPts val="0"/>
              </a:spcBef>
              <a:spcAft>
                <a:spcPts val="0"/>
              </a:spcAft>
              <a:buFont typeface="Arial" pitchFamily="34" charset="0"/>
              <a:buNone/>
              <a:defRPr/>
            </a:pPr>
            <a:r>
              <a:rPr lang="en-US" sz="1800" dirty="0" err="1" smtClean="0"/>
              <a:t>Zona</a:t>
            </a:r>
            <a:r>
              <a:rPr lang="en-US" sz="1800" dirty="0"/>
              <a:t>, S. 1985.  “A new species of </a:t>
            </a:r>
            <a:r>
              <a:rPr lang="en-US" sz="1800" i="1" dirty="0" err="1"/>
              <a:t>Sabal</a:t>
            </a:r>
            <a:r>
              <a:rPr lang="en-US" sz="1800" dirty="0"/>
              <a:t> (</a:t>
            </a:r>
            <a:r>
              <a:rPr lang="en-US" sz="1800" dirty="0" err="1"/>
              <a:t>Palmae</a:t>
            </a:r>
            <a:r>
              <a:rPr lang="en-US" sz="1800" dirty="0"/>
              <a:t>) from Florida</a:t>
            </a:r>
            <a:r>
              <a:rPr lang="en-US" sz="1800" dirty="0" smtClean="0"/>
              <a:t>.” </a:t>
            </a:r>
            <a:r>
              <a:rPr lang="en-US" sz="1800" dirty="0" err="1" smtClean="0"/>
              <a:t>Brittonia</a:t>
            </a:r>
            <a:r>
              <a:rPr lang="en-US" sz="1800" dirty="0"/>
              <a:t>. 37: 366-368.  </a:t>
            </a:r>
            <a:endParaRPr lang="en-US" sz="1800" dirty="0" smtClean="0"/>
          </a:p>
          <a:p>
            <a:pPr marL="400050" lvl="1" indent="0" eaLnBrk="1" fontAlgn="auto" hangingPunct="1">
              <a:spcBef>
                <a:spcPts val="0"/>
              </a:spcBef>
              <a:spcAft>
                <a:spcPts val="0"/>
              </a:spcAft>
              <a:buFont typeface="Arial" pitchFamily="34" charset="0"/>
              <a:buNone/>
              <a:defRPr/>
            </a:pPr>
            <a:r>
              <a:rPr lang="en-US" sz="1800" dirty="0" smtClean="0"/>
              <a:t>Accessed </a:t>
            </a:r>
            <a:r>
              <a:rPr lang="en-US" sz="1800" dirty="0"/>
              <a:t>2-16-14 – </a:t>
            </a:r>
          </a:p>
          <a:p>
            <a:pPr marL="400050" lvl="1" indent="0" eaLnBrk="1" fontAlgn="auto" hangingPunct="1">
              <a:spcBef>
                <a:spcPts val="0"/>
              </a:spcBef>
              <a:spcAft>
                <a:spcPts val="0"/>
              </a:spcAft>
              <a:buFont typeface="Arial" pitchFamily="34" charset="0"/>
              <a:buNone/>
              <a:defRPr/>
            </a:pPr>
            <a:r>
              <a:rPr lang="en-US" sz="1800" dirty="0"/>
              <a:t>http://www.jstor.org/stable/2806549</a:t>
            </a:r>
          </a:p>
          <a:p>
            <a:pPr marL="454025" indent="-454025" eaLnBrk="1" fontAlgn="auto" hangingPunct="1">
              <a:spcBef>
                <a:spcPts val="0"/>
              </a:spcBef>
              <a:spcAft>
                <a:spcPts val="600"/>
              </a:spcAft>
              <a:buFont typeface="Arial" pitchFamily="34" charset="0"/>
              <a:buNone/>
              <a:defRPr/>
            </a:pPr>
            <a:endParaRPr lang="en-US" sz="1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752600" y="130175"/>
            <a:ext cx="5643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000"/>
              <a:t>Palmetto Weevil Life Cycle</a:t>
            </a:r>
          </a:p>
        </p:txBody>
      </p:sp>
      <p:sp>
        <p:nvSpPr>
          <p:cNvPr id="5" name="Right Arrow 4"/>
          <p:cNvSpPr/>
          <p:nvPr/>
        </p:nvSpPr>
        <p:spPr>
          <a:xfrm>
            <a:off x="5927725" y="18669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ight Arrow 33"/>
          <p:cNvSpPr/>
          <p:nvPr/>
        </p:nvSpPr>
        <p:spPr>
          <a:xfrm rot="10800000" flipH="1" flipV="1">
            <a:off x="2681288" y="18669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ight Arrow 36"/>
          <p:cNvSpPr/>
          <p:nvPr/>
        </p:nvSpPr>
        <p:spPr>
          <a:xfrm rot="10800000">
            <a:off x="2693988" y="43815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4" name="TextBox 5"/>
          <p:cNvSpPr txBox="1">
            <a:spLocks noChangeArrowheads="1"/>
          </p:cNvSpPr>
          <p:nvPr/>
        </p:nvSpPr>
        <p:spPr bwMode="auto">
          <a:xfrm>
            <a:off x="381000" y="5791200"/>
            <a:ext cx="8686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a:t>
            </a:r>
            <a:r>
              <a:rPr lang="en-US" altLang="en-US" sz="900">
                <a:sym typeface="Wingdings" pitchFamily="2" charset="2"/>
              </a:rPr>
              <a:t>:  </a:t>
            </a:r>
            <a:r>
              <a:rPr lang="en-US" altLang="en-US" sz="900"/>
              <a:t>Robin M. Giblin-Davis , University of Florida</a:t>
            </a:r>
          </a:p>
        </p:txBody>
      </p:sp>
      <p:sp>
        <p:nvSpPr>
          <p:cNvPr id="25" name="Right Arrow 24"/>
          <p:cNvSpPr/>
          <p:nvPr/>
        </p:nvSpPr>
        <p:spPr>
          <a:xfrm rot="10800000">
            <a:off x="5919788" y="43815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416" name="Group 7"/>
          <p:cNvGrpSpPr>
            <a:grpSpLocks/>
          </p:cNvGrpSpPr>
          <p:nvPr/>
        </p:nvGrpSpPr>
        <p:grpSpPr bwMode="auto">
          <a:xfrm>
            <a:off x="3427413" y="1333500"/>
            <a:ext cx="2286000" cy="1371600"/>
            <a:chOff x="3428005" y="1371600"/>
            <a:chExt cx="2286000" cy="1371600"/>
          </a:xfrm>
        </p:grpSpPr>
        <p:sp>
          <p:nvSpPr>
            <p:cNvPr id="3" name="Oval 2"/>
            <p:cNvSpPr>
              <a:spLocks noChangeAspect="1"/>
            </p:cNvSpPr>
            <p:nvPr/>
          </p:nvSpPr>
          <p:spPr>
            <a:xfrm rot="16200000">
              <a:off x="3885205" y="914400"/>
              <a:ext cx="1371600" cy="2286000"/>
            </a:xfrm>
            <a:prstGeom prst="ellipse">
              <a:avLst/>
            </a:prstGeom>
            <a:solidFill>
              <a:srgbClr val="FFDFB2"/>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30" name="TextBox 6"/>
            <p:cNvSpPr txBox="1">
              <a:spLocks noChangeArrowheads="1"/>
            </p:cNvSpPr>
            <p:nvPr/>
          </p:nvSpPr>
          <p:spPr bwMode="auto">
            <a:xfrm>
              <a:off x="4198472" y="1826567"/>
              <a:ext cx="74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a:t>Eggs</a:t>
              </a:r>
            </a:p>
          </p:txBody>
        </p:sp>
      </p:grpSp>
      <p:sp>
        <p:nvSpPr>
          <p:cNvPr id="29" name="Right Arrow 28"/>
          <p:cNvSpPr/>
          <p:nvPr/>
        </p:nvSpPr>
        <p:spPr>
          <a:xfrm rot="5400000" flipH="1" flipV="1">
            <a:off x="1073150" y="30861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ight Arrow 30"/>
          <p:cNvSpPr/>
          <p:nvPr/>
        </p:nvSpPr>
        <p:spPr>
          <a:xfrm rot="16200000" flipH="1" flipV="1">
            <a:off x="7535863" y="3086100"/>
            <a:ext cx="533400" cy="30480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9" name="TextBox 19"/>
          <p:cNvSpPr txBox="1">
            <a:spLocks noChangeArrowheads="1"/>
          </p:cNvSpPr>
          <p:nvPr/>
        </p:nvSpPr>
        <p:spPr bwMode="auto">
          <a:xfrm>
            <a:off x="909638" y="838200"/>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Adult</a:t>
            </a:r>
          </a:p>
        </p:txBody>
      </p:sp>
      <p:sp>
        <p:nvSpPr>
          <p:cNvPr id="17420" name="TextBox 20"/>
          <p:cNvSpPr txBox="1">
            <a:spLocks noChangeArrowheads="1"/>
          </p:cNvSpPr>
          <p:nvPr/>
        </p:nvSpPr>
        <p:spPr bwMode="auto">
          <a:xfrm>
            <a:off x="7010400" y="5334000"/>
            <a:ext cx="161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 in cocoon</a:t>
            </a:r>
          </a:p>
        </p:txBody>
      </p:sp>
      <p:sp>
        <p:nvSpPr>
          <p:cNvPr id="17421" name="TextBox 21"/>
          <p:cNvSpPr txBox="1">
            <a:spLocks noChangeArrowheads="1"/>
          </p:cNvSpPr>
          <p:nvPr/>
        </p:nvSpPr>
        <p:spPr bwMode="auto">
          <a:xfrm>
            <a:off x="7391400" y="838200"/>
            <a:ext cx="687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Larva</a:t>
            </a:r>
          </a:p>
        </p:txBody>
      </p:sp>
      <p:sp>
        <p:nvSpPr>
          <p:cNvPr id="17422" name="TextBox 22"/>
          <p:cNvSpPr txBox="1">
            <a:spLocks noChangeArrowheads="1"/>
          </p:cNvSpPr>
          <p:nvPr/>
        </p:nvSpPr>
        <p:spPr bwMode="auto">
          <a:xfrm>
            <a:off x="990600" y="5334000"/>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a:t>
            </a:r>
          </a:p>
        </p:txBody>
      </p:sp>
      <p:sp>
        <p:nvSpPr>
          <p:cNvPr id="17423" name="TextBox 23"/>
          <p:cNvSpPr txBox="1">
            <a:spLocks noChangeArrowheads="1"/>
          </p:cNvSpPr>
          <p:nvPr/>
        </p:nvSpPr>
        <p:spPr bwMode="auto">
          <a:xfrm>
            <a:off x="3810000" y="5334000"/>
            <a:ext cx="149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Pupal cocoon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3831" y="787327"/>
            <a:ext cx="1311089" cy="22860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062663" y="3238499"/>
            <a:ext cx="1323474" cy="2286000"/>
          </a:xfrm>
          <a:prstGeom prst="roundRect">
            <a:avLst>
              <a:gd name="adj" fmla="val 8594"/>
            </a:avLst>
          </a:prstGeom>
          <a:solidFill>
            <a:srgbClr val="FFFFFF">
              <a:shade val="85000"/>
            </a:srgbClr>
          </a:solidFill>
          <a:ln w="38100">
            <a:solidFill>
              <a:schemeClr val="tx1"/>
            </a:solidFill>
          </a:ln>
          <a:effectLs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12987" y="3259175"/>
            <a:ext cx="1364827" cy="22860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6905990" y="893305"/>
            <a:ext cx="1657546" cy="22860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4956" t="33315" r="23525" b="26472"/>
          <a:stretch/>
        </p:blipFill>
        <p:spPr bwMode="auto">
          <a:xfrm>
            <a:off x="6675955" y="3657600"/>
            <a:ext cx="2202967" cy="1600200"/>
          </a:xfrm>
          <a:prstGeom prst="roundRect">
            <a:avLst>
              <a:gd name="adj" fmla="val 8594"/>
            </a:avLst>
          </a:prstGeom>
          <a:solidFill>
            <a:srgbClr val="FFFFFF">
              <a:shade val="85000"/>
            </a:srgbClr>
          </a:solidFill>
          <a:ln w="38100">
            <a:solidFill>
              <a:schemeClr val="tx1"/>
            </a:solidFill>
            <a:miter lim="800000"/>
            <a:headEnd/>
            <a:tailEnd/>
          </a:ln>
          <a:effectLs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Palmetto Weevil Susceptible Plants</a:t>
            </a:r>
          </a:p>
        </p:txBody>
      </p:sp>
      <p:sp>
        <p:nvSpPr>
          <p:cNvPr id="18435" name="Content Placeholder 5"/>
          <p:cNvSpPr>
            <a:spLocks noGrp="1"/>
          </p:cNvSpPr>
          <p:nvPr>
            <p:ph sz="half" idx="1"/>
          </p:nvPr>
        </p:nvSpPr>
        <p:spPr bwMode="auto">
          <a:xfrm>
            <a:off x="533400" y="1189038"/>
            <a:ext cx="35814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1" indent="-342900" eaLnBrk="1" hangingPunct="1">
              <a:buFont typeface="Arial" charset="0"/>
              <a:buNone/>
            </a:pPr>
            <a:r>
              <a:rPr lang="en-US" altLang="en-US" sz="2800" smtClean="0"/>
              <a:t>Native host plant:</a:t>
            </a:r>
          </a:p>
          <a:p>
            <a:pPr eaLnBrk="1" hangingPunct="1"/>
            <a:r>
              <a:rPr lang="en-US" altLang="en-US" sz="2400" smtClean="0"/>
              <a:t>Sabal palms</a:t>
            </a:r>
          </a:p>
          <a:p>
            <a:pPr eaLnBrk="1" hangingPunct="1"/>
            <a:r>
              <a:rPr lang="en-US" altLang="en-US" sz="2400" smtClean="0"/>
              <a:t>Saw palmetto</a:t>
            </a:r>
          </a:p>
          <a:p>
            <a:pPr eaLnBrk="1" hangingPunct="1"/>
            <a:r>
              <a:rPr lang="en-US" altLang="en-US" sz="2400" smtClean="0"/>
              <a:t>Florida thatch palm</a:t>
            </a:r>
          </a:p>
          <a:p>
            <a:pPr eaLnBrk="1" hangingPunct="1"/>
            <a:r>
              <a:rPr lang="en-US" altLang="en-US" sz="2400" smtClean="0"/>
              <a:t>Royal palms</a:t>
            </a:r>
          </a:p>
          <a:p>
            <a:pPr eaLnBrk="1" hangingPunct="1"/>
            <a:endParaRPr lang="en-US" altLang="en-US" sz="2400" smtClean="0"/>
          </a:p>
        </p:txBody>
      </p:sp>
      <p:sp>
        <p:nvSpPr>
          <p:cNvPr id="4" name="Content Placeholder 3"/>
          <p:cNvSpPr>
            <a:spLocks noGrp="1"/>
          </p:cNvSpPr>
          <p:nvPr>
            <p:ph sz="half" idx="2"/>
          </p:nvPr>
        </p:nvSpPr>
        <p:spPr>
          <a:xfrm>
            <a:off x="4419600" y="1233488"/>
            <a:ext cx="4038600" cy="4525962"/>
          </a:xfrm>
        </p:spPr>
        <p:txBody>
          <a:bodyPr/>
          <a:lstStyle/>
          <a:p>
            <a:pPr eaLnBrk="1" fontAlgn="auto" hangingPunct="1">
              <a:spcAft>
                <a:spcPts val="0"/>
              </a:spcAft>
              <a:buFont typeface="Arial" pitchFamily="34" charset="0"/>
              <a:buNone/>
              <a:defRPr/>
            </a:pPr>
            <a:r>
              <a:rPr lang="en-US" dirty="0" smtClean="0"/>
              <a:t>Other host plants:</a:t>
            </a:r>
          </a:p>
          <a:p>
            <a:pPr eaLnBrk="1" fontAlgn="auto" hangingPunct="1">
              <a:spcAft>
                <a:spcPts val="0"/>
              </a:spcAft>
              <a:buFont typeface="Arial" pitchFamily="34" charset="0"/>
              <a:buChar char="•"/>
              <a:defRPr/>
            </a:pPr>
            <a:r>
              <a:rPr lang="en-US" sz="2400" dirty="0"/>
              <a:t>Canary Island date </a:t>
            </a:r>
            <a:r>
              <a:rPr lang="en-US" sz="2400" dirty="0" smtClean="0"/>
              <a:t>palms</a:t>
            </a:r>
          </a:p>
          <a:p>
            <a:pPr eaLnBrk="1" fontAlgn="auto" hangingPunct="1">
              <a:spcAft>
                <a:spcPts val="0"/>
              </a:spcAft>
              <a:buFont typeface="Arial" pitchFamily="34" charset="0"/>
              <a:buChar char="•"/>
              <a:defRPr/>
            </a:pPr>
            <a:r>
              <a:rPr lang="en-US" sz="2400" dirty="0" smtClean="0"/>
              <a:t>Bismarck palms</a:t>
            </a:r>
          </a:p>
          <a:p>
            <a:pPr eaLnBrk="1" fontAlgn="auto" hangingPunct="1">
              <a:spcAft>
                <a:spcPts val="0"/>
              </a:spcAft>
              <a:buFont typeface="Arial" pitchFamily="34" charset="0"/>
              <a:buChar char="•"/>
              <a:defRPr/>
            </a:pPr>
            <a:r>
              <a:rPr lang="en-US" sz="2400" dirty="0" smtClean="0"/>
              <a:t>Fan palms</a:t>
            </a:r>
          </a:p>
          <a:p>
            <a:pPr eaLnBrk="1" fontAlgn="auto" hangingPunct="1">
              <a:spcAft>
                <a:spcPts val="0"/>
              </a:spcAft>
              <a:buFont typeface="Arial" pitchFamily="34" charset="0"/>
              <a:buChar char="•"/>
              <a:defRPr/>
            </a:pPr>
            <a:r>
              <a:rPr lang="en-US" sz="2400" dirty="0" smtClean="0"/>
              <a:t>Date palms</a:t>
            </a:r>
          </a:p>
          <a:p>
            <a:pPr eaLnBrk="1" fontAlgn="auto" hangingPunct="1">
              <a:spcAft>
                <a:spcPts val="0"/>
              </a:spcAft>
              <a:buFont typeface="Arial" pitchFamily="34" charset="0"/>
              <a:buChar char="•"/>
              <a:defRPr/>
            </a:pPr>
            <a:r>
              <a:rPr lang="en-US" sz="2400" dirty="0" smtClean="0"/>
              <a:t>Coconut palm</a:t>
            </a:r>
            <a:endParaRPr lang="it-IT" sz="2400" dirty="0" smtClean="0"/>
          </a:p>
          <a:p>
            <a:pPr eaLnBrk="1" fontAlgn="auto" hangingPunct="1">
              <a:spcAft>
                <a:spcPts val="0"/>
              </a:spcAft>
              <a:buFont typeface="Arial" pitchFamily="34" charset="0"/>
              <a:buChar char="•"/>
              <a:defRPr/>
            </a:pPr>
            <a:r>
              <a:rPr lang="it-IT" sz="2400" dirty="0" smtClean="0"/>
              <a:t>Latania palms</a:t>
            </a:r>
          </a:p>
          <a:p>
            <a:pPr eaLnBrk="1" fontAlgn="auto" hangingPunct="1">
              <a:spcAft>
                <a:spcPts val="0"/>
              </a:spcAft>
              <a:buFont typeface="Arial" pitchFamily="34" charset="0"/>
              <a:buChar char="•"/>
              <a:defRPr/>
            </a:pPr>
            <a:r>
              <a:rPr lang="it-IT" sz="2400" dirty="0" smtClean="0"/>
              <a:t>Fishtail palms</a:t>
            </a:r>
          </a:p>
          <a:p>
            <a:pPr marL="0" indent="0" eaLnBrk="1" fontAlgn="auto" hangingPunct="1">
              <a:spcAft>
                <a:spcPts val="0"/>
              </a:spcAft>
              <a:buFont typeface="Arial" pitchFamily="34" charset="0"/>
              <a:buNone/>
              <a:defRPr/>
            </a:pPr>
            <a:endParaRPr lang="en-US" dirty="0"/>
          </a:p>
        </p:txBody>
      </p:sp>
      <p:sp>
        <p:nvSpPr>
          <p:cNvPr id="18437" name="TextBox 6"/>
          <p:cNvSpPr txBox="1">
            <a:spLocks noChangeArrowheads="1"/>
          </p:cNvSpPr>
          <p:nvPr/>
        </p:nvSpPr>
        <p:spPr bwMode="auto">
          <a:xfrm>
            <a:off x="152400" y="6018213"/>
            <a:ext cx="31765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Wikimedia Commons, © Hans Hillewaert / CC-BY-SA-3.0</a:t>
            </a:r>
          </a:p>
        </p:txBody>
      </p:sp>
      <p:pic>
        <p:nvPicPr>
          <p:cNvPr id="45058" name="Picture 2" descr="File:Sabal palmetto (habitus).jpg"/>
          <p:cNvPicPr>
            <a:picLocks noChangeAspect="1" noChangeArrowheads="1"/>
          </p:cNvPicPr>
          <p:nvPr/>
        </p:nvPicPr>
        <p:blipFill>
          <a:blip r:embed="rId3" cstate="print"/>
          <a:srcRect/>
          <a:stretch>
            <a:fillRect/>
          </a:stretch>
        </p:blipFill>
        <p:spPr bwMode="auto">
          <a:xfrm>
            <a:off x="864034" y="3560565"/>
            <a:ext cx="1752600" cy="2336800"/>
          </a:xfrm>
          <a:prstGeom prst="roundRect">
            <a:avLst/>
          </a:prstGeom>
          <a:noFill/>
          <a:ln w="38100">
            <a:solidFill>
              <a:schemeClr val="tx1"/>
            </a:solidFill>
          </a:ln>
        </p:spPr>
      </p:pic>
      <p:sp>
        <p:nvSpPr>
          <p:cNvPr id="18439" name="TextBox 7"/>
          <p:cNvSpPr txBox="1">
            <a:spLocks noChangeArrowheads="1"/>
          </p:cNvSpPr>
          <p:nvPr/>
        </p:nvSpPr>
        <p:spPr bwMode="auto">
          <a:xfrm>
            <a:off x="2654300" y="5365750"/>
            <a:ext cx="159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i="1"/>
              <a:t>Sabal palmetto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Palmetto Weevil Damage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12" y="1219200"/>
            <a:ext cx="2494588" cy="4031254"/>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19460" name="TextBox 7"/>
          <p:cNvSpPr txBox="1">
            <a:spLocks noChangeArrowheads="1"/>
          </p:cNvSpPr>
          <p:nvPr/>
        </p:nvSpPr>
        <p:spPr bwMode="auto">
          <a:xfrm>
            <a:off x="76200" y="6096000"/>
            <a:ext cx="4343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a:t>
            </a:r>
            <a:r>
              <a:rPr lang="en-US" altLang="en-US" sz="900">
                <a:sym typeface="Wingdings" pitchFamily="2" charset="2"/>
              </a:rPr>
              <a:t>:  </a:t>
            </a:r>
            <a:r>
              <a:rPr lang="en-US" altLang="en-US" sz="900"/>
              <a:t>Robin M. Giblin-Davis , University of Florida</a:t>
            </a:r>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29" t="11303" r="6689" b="1653"/>
          <a:stretch/>
        </p:blipFill>
        <p:spPr bwMode="auto">
          <a:xfrm>
            <a:off x="3366830" y="3932320"/>
            <a:ext cx="1814770" cy="1390809"/>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7634" y="3429000"/>
            <a:ext cx="2966766" cy="1912691"/>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19463" name="TextBox 12"/>
          <p:cNvSpPr txBox="1">
            <a:spLocks noChangeArrowheads="1"/>
          </p:cNvSpPr>
          <p:nvPr/>
        </p:nvSpPr>
        <p:spPr bwMode="auto">
          <a:xfrm>
            <a:off x="0" y="53244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t>From left to right, clockwise: “Popped neck” condition (sabal palm), larval damage in stem (sabal palm), larval damage of petioles and stem (</a:t>
            </a:r>
            <a:r>
              <a:rPr lang="en-US" altLang="en-US" i="1"/>
              <a:t>Phoenix canariensis)</a:t>
            </a:r>
            <a:r>
              <a:rPr lang="en-US" altLang="en-US"/>
              <a:t>,  larval damage (Canary Island date palm), damage to older </a:t>
            </a:r>
            <a:r>
              <a:rPr lang="en-US" altLang="en-US" i="1"/>
              <a:t>Washingtonia</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849" t="8406" r="7280"/>
          <a:stretch/>
        </p:blipFill>
        <p:spPr>
          <a:xfrm>
            <a:off x="3392664" y="1232006"/>
            <a:ext cx="1788936" cy="2549785"/>
          </a:xfrm>
          <a:prstGeom prst="roundRect">
            <a:avLst>
              <a:gd name="adj" fmla="val 8594"/>
            </a:avLst>
          </a:prstGeom>
          <a:solidFill>
            <a:srgbClr val="FFFFFF">
              <a:shade val="85000"/>
            </a:srgbClr>
          </a:solidFill>
          <a:ln w="38100">
            <a:solidFill>
              <a:schemeClr val="tx1"/>
            </a:solidFill>
          </a:ln>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9195" y="1232006"/>
            <a:ext cx="3006278" cy="2011953"/>
          </a:xfrm>
          <a:prstGeom prst="roundRect">
            <a:avLst>
              <a:gd name="adj" fmla="val 8594"/>
            </a:avLst>
          </a:prstGeom>
          <a:solidFill>
            <a:srgbClr val="FFFFFF">
              <a:shade val="85000"/>
            </a:srgbClr>
          </a:solidFill>
          <a:ln w="38100">
            <a:solidFill>
              <a:schemeClr val="tx1"/>
            </a:solidFill>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Palmetto Weevil Monitoring &amp; Management</a:t>
            </a:r>
          </a:p>
        </p:txBody>
      </p:sp>
      <p:sp>
        <p:nvSpPr>
          <p:cNvPr id="20483" name="Content Placeholder 5"/>
          <p:cNvSpPr>
            <a:spLocks noGrp="1"/>
          </p:cNvSpPr>
          <p:nvPr>
            <p:ph idx="1"/>
          </p:nvPr>
        </p:nvSpPr>
        <p:spPr bwMode="auto">
          <a:xfrm>
            <a:off x="457200" y="1600200"/>
            <a:ext cx="5257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Bucket traps for monitoring</a:t>
            </a:r>
          </a:p>
          <a:p>
            <a:pPr eaLnBrk="1" hangingPunct="1"/>
            <a:r>
              <a:rPr lang="en-US" altLang="en-US" smtClean="0"/>
              <a:t>Prevention is key</a:t>
            </a:r>
          </a:p>
          <a:p>
            <a:pPr lvl="1" eaLnBrk="1" hangingPunct="1"/>
            <a:r>
              <a:rPr lang="en-US" altLang="en-US" smtClean="0"/>
              <a:t>Promote plant health</a:t>
            </a:r>
          </a:p>
          <a:p>
            <a:pPr lvl="1" eaLnBrk="1" hangingPunct="1"/>
            <a:r>
              <a:rPr lang="en-US" altLang="en-US" smtClean="0"/>
              <a:t>Avoid pruning/wounding</a:t>
            </a:r>
          </a:p>
          <a:p>
            <a:pPr lvl="1" eaLnBrk="1" hangingPunct="1"/>
            <a:r>
              <a:rPr lang="en-US" altLang="en-US" smtClean="0"/>
              <a:t>Plant non-susceptible species</a:t>
            </a:r>
          </a:p>
          <a:p>
            <a:pPr eaLnBrk="1" hangingPunct="1"/>
            <a:r>
              <a:rPr lang="en-US" altLang="en-US" smtClean="0"/>
              <a:t>Once infestation is detected, little can be done to save the tree</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981200"/>
            <a:ext cx="2969803" cy="3200400"/>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20485" name="TextBox 6"/>
          <p:cNvSpPr txBox="1">
            <a:spLocks noChangeArrowheads="1"/>
          </p:cNvSpPr>
          <p:nvPr/>
        </p:nvSpPr>
        <p:spPr bwMode="auto">
          <a:xfrm>
            <a:off x="5803900" y="5181600"/>
            <a:ext cx="2792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a:solidFill>
                  <a:srgbClr val="000000"/>
                </a:solidFill>
              </a:rPr>
              <a:t>Palmetto weevil bucket trap</a:t>
            </a:r>
          </a:p>
        </p:txBody>
      </p:sp>
      <p:sp>
        <p:nvSpPr>
          <p:cNvPr id="20486" name="TextBox 7"/>
          <p:cNvSpPr txBox="1">
            <a:spLocks noChangeArrowheads="1"/>
          </p:cNvSpPr>
          <p:nvPr/>
        </p:nvSpPr>
        <p:spPr bwMode="auto">
          <a:xfrm>
            <a:off x="381000" y="5907088"/>
            <a:ext cx="8686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a:t>
            </a:r>
            <a:r>
              <a:rPr lang="en-US" altLang="en-US" sz="900">
                <a:sym typeface="Wingdings" pitchFamily="2" charset="2"/>
              </a:rPr>
              <a:t>:  </a:t>
            </a:r>
            <a:r>
              <a:rPr lang="en-US" altLang="en-US" sz="900"/>
              <a:t>Robin M. Giblin-Davis , University of Florida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Red Palm Weevil</a:t>
            </a:r>
          </a:p>
        </p:txBody>
      </p:sp>
      <p:sp>
        <p:nvSpPr>
          <p:cNvPr id="21507" name="Content Placeholder 2"/>
          <p:cNvSpPr>
            <a:spLocks noGrp="1"/>
          </p:cNvSpPr>
          <p:nvPr>
            <p:ph idx="1"/>
          </p:nvPr>
        </p:nvSpPr>
        <p:spPr bwMode="auto">
          <a:xfrm>
            <a:off x="152400" y="1524000"/>
            <a:ext cx="4648200" cy="376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8788" indent="-234950" eaLnBrk="1" hangingPunct="1"/>
            <a:r>
              <a:rPr lang="en-US" altLang="en-US" smtClean="0"/>
              <a:t>Native to southeast Asia and Pacific Islands</a:t>
            </a:r>
          </a:p>
          <a:p>
            <a:pPr marL="458788" indent="-234950" eaLnBrk="1" hangingPunct="1"/>
            <a:r>
              <a:rPr lang="en-US" altLang="en-US" smtClean="0"/>
              <a:t>Most damaging pest of palms in the world!</a:t>
            </a:r>
          </a:p>
          <a:p>
            <a:pPr marL="458788" indent="-234950" eaLnBrk="1" hangingPunct="1"/>
            <a:r>
              <a:rPr lang="en-US" altLang="en-US" smtClean="0"/>
              <a:t>$203 million U.S. palm industry at risk</a:t>
            </a:r>
            <a:endParaRPr lang="en-US" altLang="en-US" sz="2400" smtClean="0"/>
          </a:p>
        </p:txBody>
      </p:sp>
      <p:pic>
        <p:nvPicPr>
          <p:cNvPr id="7" name="Picture 2"/>
          <p:cNvPicPr>
            <a:picLocks noChangeAspect="1" noChangeArrowheads="1"/>
          </p:cNvPicPr>
          <p:nvPr/>
        </p:nvPicPr>
        <p:blipFill rotWithShape="1">
          <a:blip r:embed="rId3" cstate="print"/>
          <a:srcRect l="20255" t="31012" r="68287" b="40114"/>
          <a:stretch/>
        </p:blipFill>
        <p:spPr bwMode="auto">
          <a:xfrm>
            <a:off x="5029200" y="1524000"/>
            <a:ext cx="3793298" cy="2743200"/>
          </a:xfrm>
          <a:prstGeom prst="roundRect">
            <a:avLst/>
          </a:prstGeom>
          <a:noFill/>
          <a:ln w="38100" cmpd="sng">
            <a:solidFill>
              <a:srgbClr val="000000"/>
            </a:solidFill>
            <a:miter lim="800000"/>
            <a:headEnd/>
            <a:tailEnd/>
          </a:ln>
        </p:spPr>
      </p:pic>
      <p:sp>
        <p:nvSpPr>
          <p:cNvPr id="21509" name="Rectangle 11"/>
          <p:cNvSpPr>
            <a:spLocks noChangeArrowheads="1"/>
          </p:cNvSpPr>
          <p:nvPr/>
        </p:nvSpPr>
        <p:spPr bwMode="auto">
          <a:xfrm>
            <a:off x="7010400" y="5791200"/>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Amy Roda, USDA-APHIS</a:t>
            </a:r>
          </a:p>
        </p:txBody>
      </p:sp>
      <p:sp>
        <p:nvSpPr>
          <p:cNvPr id="21510" name="TextBox 12"/>
          <p:cNvSpPr txBox="1">
            <a:spLocks noChangeArrowheads="1"/>
          </p:cNvSpPr>
          <p:nvPr/>
        </p:nvSpPr>
        <p:spPr bwMode="auto">
          <a:xfrm>
            <a:off x="5557838" y="4354513"/>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i="1">
                <a:solidFill>
                  <a:srgbClr val="000000"/>
                </a:solidFill>
              </a:rPr>
              <a:t>Rhynchophorus ferrugineus</a:t>
            </a:r>
            <a:endParaRPr lang="en-US" altLang="en-US">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pw-captured-at-study-site.jpg"/>
          <p:cNvPicPr>
            <a:picLocks noChangeAspect="1"/>
          </p:cNvPicPr>
          <p:nvPr/>
        </p:nvPicPr>
        <p:blipFill rotWithShape="1">
          <a:blip r:embed="rId3" cstate="print">
            <a:extLst>
              <a:ext uri="{28A0092B-C50C-407E-A947-70E740481C1C}">
                <a14:useLocalDpi xmlns:a14="http://schemas.microsoft.com/office/drawing/2010/main" val="0"/>
              </a:ext>
            </a:extLst>
          </a:blip>
          <a:srcRect t="32423" b="22471"/>
          <a:stretch/>
        </p:blipFill>
        <p:spPr>
          <a:xfrm>
            <a:off x="120873" y="1600200"/>
            <a:ext cx="8919631" cy="3017520"/>
          </a:xfrm>
          <a:prstGeom prst="roundRect">
            <a:avLst/>
          </a:prstGeom>
          <a:ln w="38100" cmpd="sng">
            <a:solidFill>
              <a:srgbClr val="000000"/>
            </a:solidFill>
          </a:ln>
        </p:spPr>
      </p:pic>
      <p:sp>
        <p:nvSpPr>
          <p:cNvPr id="22531" name="Title 1"/>
          <p:cNvSpPr>
            <a:spLocks noGrp="1"/>
          </p:cNvSpPr>
          <p:nvPr>
            <p:ph type="title"/>
          </p:nvPr>
        </p:nvSpPr>
        <p:spPr bwMode="auto">
          <a:xfrm>
            <a:off x="0" y="152400"/>
            <a:ext cx="9144000" cy="144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Red Palm Weevil Identification</a:t>
            </a:r>
          </a:p>
        </p:txBody>
      </p:sp>
      <p:sp>
        <p:nvSpPr>
          <p:cNvPr id="22532" name="TextBox 4"/>
          <p:cNvSpPr txBox="1">
            <a:spLocks noChangeArrowheads="1"/>
          </p:cNvSpPr>
          <p:nvPr/>
        </p:nvSpPr>
        <p:spPr bwMode="auto">
          <a:xfrm>
            <a:off x="228600" y="5918200"/>
            <a:ext cx="39401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Photos:  Center for Invasive Species Research, University of California, Riverside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flfirstdetectortemplate</Template>
  <TotalTime>33389</TotalTime>
  <Words>8146</Words>
  <Application>Microsoft Office PowerPoint</Application>
  <PresentationFormat>On-screen Show (4:3)</PresentationFormat>
  <Paragraphs>688</Paragraphs>
  <Slides>33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Arial</vt:lpstr>
      <vt:lpstr>Wingdings</vt:lpstr>
      <vt:lpstr>ＭＳ Ｐゴシック</vt:lpstr>
      <vt:lpstr>Century Gothic</vt:lpstr>
      <vt:lpstr>Presentation1</vt:lpstr>
      <vt:lpstr>Palm Weevils </vt:lpstr>
      <vt:lpstr>Palmetto Weevil</vt:lpstr>
      <vt:lpstr>Palmetto Weevil Distribution</vt:lpstr>
      <vt:lpstr>PowerPoint Presentation</vt:lpstr>
      <vt:lpstr>Palmetto Weevil Susceptible Plants</vt:lpstr>
      <vt:lpstr>Palmetto Weevil Damage</vt:lpstr>
      <vt:lpstr>Palmetto Weevil Monitoring &amp; Management</vt:lpstr>
      <vt:lpstr>Red Palm Weevil</vt:lpstr>
      <vt:lpstr>Red Palm Weevil Identification</vt:lpstr>
      <vt:lpstr>Red Palm Weevil Distribution</vt:lpstr>
      <vt:lpstr>PowerPoint Presentation</vt:lpstr>
      <vt:lpstr>Red Palm Weevil Susceptible Plants</vt:lpstr>
      <vt:lpstr>Red Palm Weevil Damage</vt:lpstr>
      <vt:lpstr>Red Palm Weevil Monitoring &amp; Management</vt:lpstr>
      <vt:lpstr>South American Palm Weevil </vt:lpstr>
      <vt:lpstr>South American Palm Weevil Distribution</vt:lpstr>
      <vt:lpstr>PowerPoint Presentation</vt:lpstr>
      <vt:lpstr>South American Palm Weevil Susceptible Plants</vt:lpstr>
      <vt:lpstr>South American Palm Weevil Damage</vt:lpstr>
      <vt:lpstr>South American Palm Weevil Monitoring &amp; Management</vt:lpstr>
      <vt:lpstr>PowerPoint Presentation</vt:lpstr>
      <vt:lpstr>PowerPoint Presentation</vt:lpstr>
      <vt:lpstr>Authors</vt:lpstr>
      <vt:lpstr>Editors</vt:lpstr>
      <vt:lpstr>Reviewers</vt:lpstr>
      <vt:lpstr>Collaborating Agencies</vt:lpstr>
      <vt:lpstr>PowerPoint Presentation</vt:lpstr>
      <vt:lpstr>References</vt:lpstr>
      <vt:lpstr>References</vt:lpstr>
      <vt:lpstr>References</vt:lpstr>
      <vt:lpstr>References</vt:lpstr>
      <vt:lpstr>References</vt:lpstr>
      <vt:lpstr>References</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450</cp:revision>
  <cp:lastPrinted>2013-03-29T01:08:58Z</cp:lastPrinted>
  <dcterms:created xsi:type="dcterms:W3CDTF">2013-03-08T14:29:52Z</dcterms:created>
  <dcterms:modified xsi:type="dcterms:W3CDTF">2015-04-05T16:03:58Z</dcterms:modified>
</cp:coreProperties>
</file>