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58" r:id="rId5"/>
    <p:sldId id="272" r:id="rId6"/>
    <p:sldId id="261" r:id="rId7"/>
    <p:sldId id="267" r:id="rId8"/>
    <p:sldId id="274" r:id="rId9"/>
    <p:sldId id="280" r:id="rId10"/>
    <p:sldId id="279" r:id="rId11"/>
    <p:sldId id="266" r:id="rId12"/>
    <p:sldId id="282" r:id="rId13"/>
    <p:sldId id="281" r:id="rId14"/>
    <p:sldId id="275" r:id="rId15"/>
    <p:sldId id="278" r:id="rId16"/>
    <p:sldId id="286" r:id="rId17"/>
    <p:sldId id="283" r:id="rId18"/>
    <p:sldId id="284" r:id="rId19"/>
    <p:sldId id="285"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57" autoAdjust="0"/>
  </p:normalViewPr>
  <p:slideViewPr>
    <p:cSldViewPr>
      <p:cViewPr varScale="1">
        <p:scale>
          <a:sx n="90" d="100"/>
          <a:sy n="90" d="100"/>
        </p:scale>
        <p:origin x="-2232" y="-96"/>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24" y="5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69BEE9A-2051-43DF-9510-93E43274B86C}" type="datetimeFigureOut">
              <a:rPr lang="en-US"/>
              <a:pPr>
                <a:defRPr/>
              </a:pPr>
              <a:t>4/5/2015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082CD96-B1EF-41FE-8D3D-E7028381E307}" type="slidenum">
              <a:rPr lang="en-US"/>
              <a:pPr>
                <a:defRPr/>
              </a:pPr>
              <a:t>‹#›</a:t>
            </a:fld>
            <a:endParaRPr lang="en-US"/>
          </a:p>
        </p:txBody>
      </p:sp>
    </p:spTree>
    <p:extLst>
      <p:ext uri="{BB962C8B-B14F-4D97-AF65-F5344CB8AC3E}">
        <p14:creationId xmlns:p14="http://schemas.microsoft.com/office/powerpoint/2010/main" val="3308247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27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F7964E9-E100-4D63-8C90-3E0A787A6CD8}" type="slidenum">
              <a:rPr lang="en-US" altLang="en-US" smtClean="0"/>
              <a:pPr fontAlgn="base">
                <a:spcBef>
                  <a:spcPct val="0"/>
                </a:spcBef>
                <a:spcAft>
                  <a:spcPct val="0"/>
                </a:spcAft>
                <a:defRPr/>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Biological control is very important in the control of OSW. </a:t>
            </a:r>
          </a:p>
          <a:p>
            <a:pPr eaLnBrk="1" hangingPunct="1">
              <a:spcBef>
                <a:spcPct val="0"/>
              </a:spcBef>
            </a:pPr>
            <a:endParaRPr lang="en-US" altLang="en-US" smtClean="0"/>
          </a:p>
          <a:p>
            <a:pPr eaLnBrk="1" hangingPunct="1">
              <a:spcBef>
                <a:spcPct val="0"/>
              </a:spcBef>
            </a:pPr>
            <a:r>
              <a:rPr lang="en-US" altLang="en-US" smtClean="0"/>
              <a:t>In 1925, Japanese scientists introduced the parasitoids </a:t>
            </a:r>
            <a:r>
              <a:rPr lang="en-US" altLang="en-US" i="1" smtClean="0"/>
              <a:t>Encarsia smithi</a:t>
            </a:r>
            <a:r>
              <a:rPr lang="en-US" altLang="en-US" smtClean="0"/>
              <a:t>  (reported then as </a:t>
            </a:r>
            <a:r>
              <a:rPr lang="en-US" altLang="en-US" i="1" smtClean="0"/>
              <a:t>Prospaltella smithi</a:t>
            </a:r>
            <a:r>
              <a:rPr lang="en-US" altLang="en-US" smtClean="0"/>
              <a:t>) and the lady beetle </a:t>
            </a:r>
            <a:r>
              <a:rPr lang="en-US" altLang="en-US" i="1" smtClean="0"/>
              <a:t>Cryptognatha </a:t>
            </a:r>
            <a:r>
              <a:rPr lang="en-US" altLang="en-US" smtClean="0"/>
              <a:t> sp. (Coleoptera: Coccinellidae) from China. They were successful in controlling OSW by killing 74% of the population. </a:t>
            </a:r>
          </a:p>
          <a:p>
            <a:pPr eaLnBrk="1" hangingPunct="1">
              <a:spcBef>
                <a:spcPct val="0"/>
              </a:spcBef>
            </a:pPr>
            <a:endParaRPr lang="en-US" altLang="en-US" smtClean="0"/>
          </a:p>
          <a:p>
            <a:pPr marL="0" lvl="1" eaLnBrk="1" hangingPunct="1">
              <a:spcBef>
                <a:spcPct val="0"/>
              </a:spcBef>
            </a:pPr>
            <a:r>
              <a:rPr lang="en-US" altLang="en-US" smtClean="0"/>
              <a:t>Similarly in Guam, </a:t>
            </a:r>
            <a:r>
              <a:rPr lang="en-US" altLang="en-US" i="1" smtClean="0"/>
              <a:t>Encarsia smithi</a:t>
            </a:r>
            <a:r>
              <a:rPr lang="en-US" altLang="en-US" smtClean="0"/>
              <a:t> (Hymeoptera: Aphelinidae) and </a:t>
            </a:r>
            <a:r>
              <a:rPr lang="en-US" altLang="en-US" i="1" smtClean="0"/>
              <a:t>Amitus hesperidium</a:t>
            </a:r>
            <a:r>
              <a:rPr lang="en-US" altLang="en-US" smtClean="0"/>
              <a:t> (Hymenoptera: Platygastridae) killed 80 to 95% of OSW.   </a:t>
            </a:r>
          </a:p>
          <a:p>
            <a:pPr eaLnBrk="1" hangingPunct="1">
              <a:spcBef>
                <a:spcPct val="0"/>
              </a:spcBef>
            </a:pPr>
            <a:endParaRPr lang="en-US" altLang="en-US" smtClean="0"/>
          </a:p>
          <a:p>
            <a:pPr eaLnBrk="1" hangingPunct="1">
              <a:spcBef>
                <a:spcPct val="0"/>
              </a:spcBef>
            </a:pPr>
            <a:r>
              <a:rPr lang="en-US" altLang="en-US" i="1" smtClean="0"/>
              <a:t>Encarsia</a:t>
            </a:r>
            <a:r>
              <a:rPr lang="en-US" altLang="en-US" smtClean="0"/>
              <a:t> </a:t>
            </a:r>
            <a:r>
              <a:rPr lang="en-US" altLang="en-US" i="1" smtClean="0"/>
              <a:t>smithi </a:t>
            </a:r>
            <a:r>
              <a:rPr lang="en-US" altLang="en-US" smtClean="0"/>
              <a:t>parasitized 72.9% of OSW in studies conducted in Southern Africa.  In a study conducted in South Africa, during the 1996/1997 and 1997/1998 growing seasons, </a:t>
            </a:r>
            <a:r>
              <a:rPr lang="en-US" altLang="en-US" i="1" smtClean="0"/>
              <a:t>E. smithi </a:t>
            </a:r>
            <a:r>
              <a:rPr lang="en-US" altLang="en-US" smtClean="0"/>
              <a:t>did such a good job of controlling populations of OSW that chemical control was not needed.  </a:t>
            </a:r>
          </a:p>
          <a:p>
            <a:pPr eaLnBrk="1" hangingPunct="1">
              <a:spcBef>
                <a:spcPct val="0"/>
              </a:spcBef>
            </a:pPr>
            <a:endParaRPr lang="en-US" altLang="en-US" smtClean="0"/>
          </a:p>
          <a:p>
            <a:pPr eaLnBrk="1" hangingPunct="1">
              <a:spcBef>
                <a:spcPct val="0"/>
              </a:spcBef>
            </a:pPr>
            <a:r>
              <a:rPr lang="en-US" altLang="en-US" smtClean="0"/>
              <a:t>In addition, </a:t>
            </a:r>
            <a:r>
              <a:rPr lang="en-US" altLang="en-US" i="1" smtClean="0"/>
              <a:t>Encarsia aseta </a:t>
            </a:r>
            <a:r>
              <a:rPr lang="en-US" altLang="en-US" smtClean="0"/>
              <a:t>(Hymeoptera: Aphelinidae) was reported as a fairly effective biocontrol agent of OSW in Palau when in sufficient numbers (with parasitism rates up to 42%).</a:t>
            </a:r>
          </a:p>
          <a:p>
            <a:pPr eaLnBrk="1" hangingPunct="1">
              <a:spcBef>
                <a:spcPct val="0"/>
              </a:spcBef>
            </a:pPr>
            <a:endParaRPr lang="en-US" altLang="en-US" smtClean="0"/>
          </a:p>
          <a:p>
            <a:pPr eaLnBrk="1" hangingPunct="1">
              <a:spcBef>
                <a:spcPct val="0"/>
              </a:spcBef>
            </a:pPr>
            <a:r>
              <a:rPr lang="en-US" altLang="en-US" smtClean="0"/>
              <a:t>In Hawaii, natural enemies of OSW include </a:t>
            </a:r>
            <a:r>
              <a:rPr lang="en-US" altLang="en-US" i="1" smtClean="0"/>
              <a:t>E. smithi</a:t>
            </a:r>
            <a:r>
              <a:rPr lang="en-US" altLang="en-US" smtClean="0"/>
              <a:t>, </a:t>
            </a:r>
            <a:r>
              <a:rPr lang="en-US" altLang="en-US" i="1" smtClean="0"/>
              <a:t>E. variegata </a:t>
            </a:r>
            <a:r>
              <a:rPr lang="en-US" altLang="en-US" smtClean="0"/>
              <a:t>(Hymeoptera: Aphelinidae), and a Coccinellidae </a:t>
            </a:r>
            <a:r>
              <a:rPr lang="en-US" altLang="en-US" i="1" smtClean="0"/>
              <a:t>Serangium maculigerum</a:t>
            </a:r>
            <a:r>
              <a:rPr lang="en-US" altLang="en-US" smtClean="0"/>
              <a:t>.   </a:t>
            </a:r>
          </a:p>
          <a:p>
            <a:pPr eaLnBrk="1" hangingPunct="1">
              <a:spcBef>
                <a:spcPct val="0"/>
              </a:spcBef>
            </a:pPr>
            <a:endParaRPr lang="en-US" altLang="en-US" smtClean="0"/>
          </a:p>
          <a:p>
            <a:pPr eaLnBrk="1" hangingPunct="1">
              <a:spcBef>
                <a:spcPct val="0"/>
              </a:spcBef>
            </a:pPr>
            <a:r>
              <a:rPr lang="en-US" altLang="en-US" i="1" smtClean="0"/>
              <a:t>Encarsia opulenta</a:t>
            </a:r>
            <a:r>
              <a:rPr lang="en-US" altLang="en-US" smtClean="0"/>
              <a:t> (Hymeoptera: Aphelinidae) and </a:t>
            </a:r>
            <a:r>
              <a:rPr lang="en-US" altLang="en-US" i="1" smtClean="0"/>
              <a:t>Amitus hesperidum </a:t>
            </a:r>
            <a:r>
              <a:rPr lang="en-US" altLang="en-US" smtClean="0"/>
              <a:t>are reported as established in Florida and have good control of citrus blackfly (</a:t>
            </a:r>
            <a:r>
              <a:rPr lang="en-US" altLang="en-US" i="1" smtClean="0"/>
              <a:t>Aleurocanthus woglumi</a:t>
            </a:r>
            <a:r>
              <a:rPr lang="en-US" altLang="en-US" smtClean="0"/>
              <a:t>) populations.  However, in 1998, it was found that what was being referred to as </a:t>
            </a:r>
            <a:r>
              <a:rPr lang="en-US" altLang="en-US" i="1" smtClean="0"/>
              <a:t>E. opulenta </a:t>
            </a:r>
            <a:r>
              <a:rPr lang="en-US" altLang="en-US" smtClean="0"/>
              <a:t>was actually a new species that was later described as </a:t>
            </a:r>
            <a:r>
              <a:rPr lang="en-US" altLang="en-US" i="1" smtClean="0"/>
              <a:t>Encarsia perplexa</a:t>
            </a:r>
            <a:r>
              <a:rPr lang="en-US" altLang="en-US" smtClean="0"/>
              <a:t>.  This species may help control OSW if it were introduced into Florida. </a:t>
            </a:r>
          </a:p>
          <a:p>
            <a:pPr eaLnBrk="1" hangingPunct="1">
              <a:spcBef>
                <a:spcPct val="0"/>
              </a:spcBef>
            </a:pPr>
            <a:endParaRPr lang="en-US" altLang="en-US" smtClean="0"/>
          </a:p>
          <a:p>
            <a:pPr eaLnBrk="1" hangingPunct="1">
              <a:spcBef>
                <a:spcPct val="0"/>
              </a:spcBef>
            </a:pPr>
            <a:r>
              <a:rPr lang="en-US" altLang="en-US" smtClean="0"/>
              <a:t>Additional parasitoids of OSW reported in the literature include: </a:t>
            </a:r>
            <a:r>
              <a:rPr lang="en-US" altLang="en-US" i="1" smtClean="0"/>
              <a:t>Ablerus connectans </a:t>
            </a:r>
            <a:r>
              <a:rPr lang="en-US" altLang="en-US" smtClean="0"/>
              <a:t>(Hymenoptera: Aphelinidae), </a:t>
            </a:r>
            <a:r>
              <a:rPr lang="en-US" altLang="en-US" i="1" smtClean="0"/>
              <a:t>Encarsia divergens</a:t>
            </a:r>
            <a:r>
              <a:rPr lang="en-US" altLang="en-US" smtClean="0"/>
              <a:t>, </a:t>
            </a:r>
            <a:r>
              <a:rPr lang="en-US" altLang="en-US" i="1" smtClean="0"/>
              <a:t>Encarsia ishii</a:t>
            </a:r>
            <a:r>
              <a:rPr lang="en-US" altLang="en-US" smtClean="0"/>
              <a:t>, </a:t>
            </a:r>
            <a:r>
              <a:rPr lang="en-US" altLang="en-US" i="1" smtClean="0"/>
              <a:t>Encarsia merceti modesta</a:t>
            </a:r>
            <a:r>
              <a:rPr lang="en-US" altLang="en-US" smtClean="0"/>
              <a:t>, </a:t>
            </a:r>
            <a:r>
              <a:rPr lang="en-US" altLang="en-US" i="1" smtClean="0"/>
              <a:t>Encarsia nipponica</a:t>
            </a:r>
            <a:r>
              <a:rPr lang="en-US" altLang="en-US" smtClean="0"/>
              <a:t>, </a:t>
            </a:r>
            <a:r>
              <a:rPr lang="en-US" altLang="en-US" i="1" smtClean="0"/>
              <a:t>Eretmocerus serius </a:t>
            </a:r>
            <a:r>
              <a:rPr lang="en-US" altLang="en-US" smtClean="0"/>
              <a:t>(Hymenoptera: Aphelinidae), and </a:t>
            </a:r>
            <a:r>
              <a:rPr lang="en-US" altLang="en-US" i="1" smtClean="0"/>
              <a:t>Eretmocerus silvestrii</a:t>
            </a:r>
            <a:r>
              <a:rPr lang="en-US" altLang="en-US" smtClean="0"/>
              <a:t>.   </a:t>
            </a:r>
          </a:p>
          <a:p>
            <a:pPr eaLnBrk="1" hangingPunct="1">
              <a:spcBef>
                <a:spcPct val="0"/>
              </a:spcBef>
            </a:pPr>
            <a:endParaRPr lang="en-US" altLang="en-US" smtClean="0"/>
          </a:p>
          <a:p>
            <a:pPr eaLnBrk="1" hangingPunct="1">
              <a:spcBef>
                <a:spcPct val="0"/>
              </a:spcBef>
            </a:pPr>
            <a:r>
              <a:rPr lang="en-US" altLang="en-US" smtClean="0"/>
              <a:t>A predaceous drosophila (</a:t>
            </a:r>
            <a:r>
              <a:rPr lang="en-US" altLang="en-US" i="1" smtClean="0"/>
              <a:t>Acletoxenus</a:t>
            </a:r>
            <a:r>
              <a:rPr lang="en-US" altLang="en-US" smtClean="0"/>
              <a:t> sp.) was reported to feed on OSW in Taiwain citrus orchards.  In addition, entomogenous fungi (</a:t>
            </a:r>
            <a:r>
              <a:rPr lang="it-IT" altLang="en-US" i="1" smtClean="0"/>
              <a:t>Aschersonia </a:t>
            </a:r>
            <a:r>
              <a:rPr lang="it-IT" altLang="en-US" smtClean="0"/>
              <a:t>spp. and </a:t>
            </a:r>
            <a:r>
              <a:rPr lang="it-IT" altLang="en-US" i="1" smtClean="0"/>
              <a:t>Aegerita webberi</a:t>
            </a:r>
            <a:r>
              <a:rPr lang="it-IT" altLang="en-US" smtClean="0"/>
              <a:t>) were reported to infect OSW in the wet season.  </a:t>
            </a:r>
            <a:endParaRPr lang="en-US" altLang="en-US" smtClean="0"/>
          </a:p>
          <a:p>
            <a:pPr eaLnBrk="1" hangingPunct="1">
              <a:spcBef>
                <a:spcPct val="0"/>
              </a:spcBef>
            </a:pPr>
            <a:endParaRPr lang="en-US" altLang="en-US" smtClean="0"/>
          </a:p>
          <a:p>
            <a:pPr eaLnBrk="1" hangingPunct="1">
              <a:spcBef>
                <a:spcPct val="0"/>
              </a:spcBef>
            </a:pPr>
            <a:r>
              <a:rPr lang="en-US" altLang="en-US" smtClean="0"/>
              <a:t>Petroleum oil sprays in low concentration (0.25 to 0.5%) may be effective against OSW. </a:t>
            </a:r>
          </a:p>
          <a:p>
            <a:pPr eaLnBrk="1" hangingPunct="1">
              <a:spcBef>
                <a:spcPct val="0"/>
              </a:spcBef>
            </a:pPr>
            <a:endParaRPr lang="en-US" altLang="en-US" smtClean="0"/>
          </a:p>
          <a:p>
            <a:pPr eaLnBrk="1" hangingPunct="1">
              <a:spcBef>
                <a:spcPct val="0"/>
              </a:spcBef>
            </a:pPr>
            <a:r>
              <a:rPr lang="en-US" altLang="en-US" smtClean="0"/>
              <a:t>Like many other whitefly species, chemical control hasn’t been effective against OSW. </a:t>
            </a:r>
          </a:p>
          <a:p>
            <a:pPr eaLnBrk="1" hangingPunct="1">
              <a:spcBef>
                <a:spcPct val="0"/>
              </a:spcBef>
            </a:pPr>
            <a:endParaRPr lang="en-US" altLang="en-US" smtClean="0"/>
          </a:p>
          <a:p>
            <a:pPr eaLnBrk="1" hangingPunct="1">
              <a:spcBef>
                <a:spcPct val="0"/>
              </a:spcBef>
            </a:pPr>
            <a:r>
              <a:rPr lang="en-US" altLang="en-US" smtClean="0"/>
              <a:t>Because this pest is not found in the United States, if you think you have detected this pest, please contact your local county agent.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mtClean="0"/>
              <a:t>Chien, C.C. and S.C. Chiu. 1986. Biology of the citrus spiny blackfly </a:t>
            </a:r>
            <a:r>
              <a:rPr lang="en-US" altLang="en-US" i="1" smtClean="0"/>
              <a:t>Aleurocanthus spiniferus. </a:t>
            </a:r>
            <a:r>
              <a:rPr lang="en-US" altLang="en-US" smtClean="0"/>
              <a:t>Journal of Agricultural Research of China (abstract only). 35(2):222–229.</a:t>
            </a:r>
          </a:p>
          <a:p>
            <a:pPr eaLnBrk="1" hangingPunct="1">
              <a:spcBef>
                <a:spcPct val="0"/>
              </a:spcBef>
            </a:pPr>
            <a:endParaRPr lang="en-US" altLang="en-US" smtClean="0"/>
          </a:p>
          <a:p>
            <a:pPr eaLnBrk="1" hangingPunct="1">
              <a:spcBef>
                <a:spcPct val="0"/>
              </a:spcBef>
            </a:pPr>
            <a:r>
              <a:rPr lang="en-US" altLang="en-US" smtClean="0"/>
              <a:t>Cioffi, M., D. Cornara, I. Corrado, M.G.M. Jansen, and F. Porcelli.  2013. The status of </a:t>
            </a:r>
            <a:r>
              <a:rPr lang="en-US" altLang="en-US" i="1" smtClean="0"/>
              <a:t>Aleurocanthus spiniferus </a:t>
            </a:r>
            <a:r>
              <a:rPr lang="en-US" altLang="en-US" smtClean="0"/>
              <a:t>from its unwanted introduction in Italy to date. Bulletin of Insectology 66 (2): 273-281.  accessed 7/17/2014 – </a:t>
            </a:r>
          </a:p>
          <a:p>
            <a:pPr eaLnBrk="1" hangingPunct="1">
              <a:spcBef>
                <a:spcPct val="0"/>
              </a:spcBef>
            </a:pPr>
            <a:r>
              <a:rPr lang="en-US" altLang="en-US" smtClean="0"/>
              <a:t>	http://www.bulletinofinsectology.org/pdfarticles/vol66-2013-273-281cioffi.pdf  </a:t>
            </a:r>
          </a:p>
          <a:p>
            <a:pPr eaLnBrk="1" hangingPunct="1">
              <a:spcBef>
                <a:spcPct val="0"/>
              </a:spcBef>
            </a:pPr>
            <a:endParaRPr lang="en-US" altLang="en-US" smtClean="0"/>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z="1000" smtClean="0">
                <a:ea typeface="ＭＳ Ｐゴシック" pitchFamily="34" charset="-128"/>
              </a:rPr>
              <a:t>Gyeltshen, J., A. Hodges and G. Hodges. 2005.  Orange spiny whitefly, </a:t>
            </a:r>
            <a:r>
              <a:rPr lang="en-US" altLang="en-US" sz="1000" i="1" smtClean="0">
                <a:ea typeface="ＭＳ Ｐゴシック" pitchFamily="34" charset="-128"/>
              </a:rPr>
              <a:t>Aleurocanthus spiniferus </a:t>
            </a:r>
            <a:r>
              <a:rPr lang="en-US" altLang="en-US" sz="1000"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z="1000" smtClean="0">
                <a:ea typeface="ＭＳ Ｐゴシック" pitchFamily="34" charset="-128"/>
              </a:rPr>
              <a:t>	http://edis.ifas.ufl.edu/pdffiles/IN/IN61800.pdf</a:t>
            </a:r>
          </a:p>
          <a:p>
            <a:pPr eaLnBrk="1" hangingPunct="1">
              <a:spcBef>
                <a:spcPct val="0"/>
              </a:spcBef>
            </a:pPr>
            <a:endParaRPr lang="en-US" altLang="en-US" smtClean="0"/>
          </a:p>
          <a:p>
            <a:pPr eaLnBrk="1" hangingPunct="1">
              <a:spcBef>
                <a:spcPct val="0"/>
              </a:spcBef>
            </a:pPr>
            <a:r>
              <a:rPr lang="en-US" altLang="en-US" smtClean="0"/>
              <a:t>Muniappan, R., M. Purea, F. Sengebau, and G.V.P. Reddy. 2006. Orange spiny whitefly, </a:t>
            </a:r>
            <a:r>
              <a:rPr lang="en-US" altLang="en-US" i="1" smtClean="0"/>
              <a:t>Aleurocanthus spiniferus</a:t>
            </a:r>
            <a:r>
              <a:rPr lang="en-US" altLang="en-US" smtClean="0"/>
              <a:t> (Quaintance) (Homoptera: Aleyrodidae), and its parasitoids in the Republic of Palau. Hawaiian Entomological Society, 38:21–25.  accessed 7/17/2014 – </a:t>
            </a:r>
          </a:p>
          <a:p>
            <a:pPr eaLnBrk="1" hangingPunct="1">
              <a:spcBef>
                <a:spcPct val="0"/>
              </a:spcBef>
            </a:pPr>
            <a:r>
              <a:rPr lang="en-US" altLang="en-US" smtClean="0"/>
              <a:t>	https://scholarspace.manoa.hawaii.edu/bitstream/handle/10125/119/2_muniappan.pdf?sequence=1</a:t>
            </a:r>
          </a:p>
          <a:p>
            <a:pPr eaLnBrk="1" hangingPunct="1">
              <a:spcBef>
                <a:spcPct val="0"/>
              </a:spcBef>
            </a:pPr>
            <a:endParaRPr lang="en-US" altLang="en-US" smtClean="0"/>
          </a:p>
          <a:p>
            <a:pPr eaLnBrk="1" hangingPunct="1">
              <a:spcBef>
                <a:spcPct val="0"/>
              </a:spcBef>
            </a:pPr>
            <a:r>
              <a:rPr lang="en-US" altLang="en-US" smtClean="0"/>
              <a:t>Nakao, H.K. and G.Y. Funasaki. 1976. Introductions for biological control in Hawaii 1974. Proceedings of the Hawaiian Entomological Society, 22: 329–331.</a:t>
            </a:r>
          </a:p>
          <a:p>
            <a:pPr eaLnBrk="1" hangingPunct="1">
              <a:spcBef>
                <a:spcPct val="0"/>
              </a:spcBef>
            </a:pPr>
            <a:endParaRPr lang="en-US" altLang="en-US" smtClean="0"/>
          </a:p>
          <a:p>
            <a:pPr eaLnBrk="1" hangingPunct="1">
              <a:spcBef>
                <a:spcPct val="0"/>
              </a:spcBef>
            </a:pPr>
            <a:r>
              <a:rPr lang="en-US" altLang="en-US" smtClean="0"/>
              <a:t>Paulson, G.S. and B.R. Kumashiro.  1985.  Hawaiian Aleyrodidae.  Proceedings of the Hawaiian Entomological Society, 25: 102–124.  accessed 6/5/2014 – </a:t>
            </a:r>
          </a:p>
          <a:p>
            <a:pPr eaLnBrk="1" hangingPunct="1">
              <a:spcBef>
                <a:spcPct val="0"/>
              </a:spcBef>
            </a:pPr>
            <a:r>
              <a:rPr lang="en-US" altLang="en-US" smtClean="0"/>
              <a:t>	http://hdl.handle.net/10125/11179</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Van den Berg, M.A., G. Hoppner, and J. Greenland. 2000.  An economic study of the biological control of the spiny blackfly, </a:t>
            </a:r>
            <a:r>
              <a:rPr lang="en-US" altLang="en-US" i="1" smtClean="0">
                <a:ea typeface="ＭＳ Ｐゴシック" pitchFamily="34" charset="-128"/>
              </a:rPr>
              <a:t>Aleurocanthus spiniferus </a:t>
            </a:r>
            <a:r>
              <a:rPr lang="en-US" altLang="en-US" smtClean="0">
                <a:ea typeface="ＭＳ Ｐゴシック" pitchFamily="34" charset="-128"/>
              </a:rPr>
              <a:t>(Hemiptera: Aleyrodidae), in a citrus orchard in Swaziland.  Biocontrol Science and Technology, 10(1): 27</a:t>
            </a:r>
            <a:r>
              <a:rPr lang="en-US" altLang="en-US" smtClean="0"/>
              <a:t>–</a:t>
            </a:r>
            <a:r>
              <a:rPr lang="en-US" altLang="en-US" smtClean="0">
                <a:ea typeface="ＭＳ Ｐゴシック" pitchFamily="34" charset="-128"/>
              </a:rPr>
              <a:t>32.  accessed 7/17/2014-</a:t>
            </a:r>
          </a:p>
          <a:p>
            <a:pPr eaLnBrk="1" hangingPunct="1">
              <a:spcBef>
                <a:spcPct val="0"/>
              </a:spcBef>
            </a:pPr>
            <a:r>
              <a:rPr lang="en-US" altLang="en-US" smtClean="0">
                <a:ea typeface="ＭＳ Ｐゴシック" pitchFamily="34" charset="-128"/>
              </a:rPr>
              <a:t>	http://www.tandfonline.com/doi/pdf/10.1080/09583150029350 </a:t>
            </a:r>
          </a:p>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A63CF03-56D9-4EAF-955A-5C2DB45541D6}" type="slidenum">
              <a:rPr lang="en-US" altLang="en-US" smtClean="0"/>
              <a:pPr fontAlgn="base">
                <a:spcBef>
                  <a:spcPct val="0"/>
                </a:spcBef>
                <a:spcAft>
                  <a:spcPct val="0"/>
                </a:spcAft>
                <a:defRPr/>
              </a:pPr>
              <a:t>10</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adult orange spiny whitefly and citrus blackfly are both slate blue in color, but in both species the color can vary from lighter to darker blue. They are similar in sizes and have light markings on the wings.  As a result, at present, the adults of these two species can not be distinguished; however a detailed comparison of their morphological characteristics may lead to our ability to distinguish them based on the adult stage in the future.  For now, it requires the pupal stage to achieve a species determination.      </a:t>
            </a:r>
          </a:p>
          <a:p>
            <a:pPr eaLnBrk="1" hangingPunct="1">
              <a:spcBef>
                <a:spcPct val="0"/>
              </a:spcBef>
            </a:pPr>
            <a:r>
              <a:rPr lang="en-US" altLang="en-US" smtClean="0"/>
              <a:t> </a:t>
            </a:r>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z="1000" smtClean="0">
                <a:ea typeface="ＭＳ Ｐゴシック" pitchFamily="34" charset="-128"/>
              </a:rPr>
              <a:t>Gyeltshen, J., A. Hodges and G. Hodges. 2005.  Orange spiny whitefly, </a:t>
            </a:r>
            <a:r>
              <a:rPr lang="en-US" altLang="en-US" sz="1000" i="1" smtClean="0">
                <a:ea typeface="ＭＳ Ｐゴシック" pitchFamily="34" charset="-128"/>
              </a:rPr>
              <a:t>Aleurocanthus spiniferus </a:t>
            </a:r>
            <a:r>
              <a:rPr lang="en-US" altLang="en-US" sz="1000"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z="1000" smtClean="0">
                <a:ea typeface="ＭＳ Ｐゴシック" pitchFamily="34" charset="-128"/>
              </a:rPr>
              <a:t>	http://edis.ifas.ufl.edu/pdffiles/IN/IN61800.pdf</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4EE4EA-DC08-46ED-9BB0-85AFE162492B}" type="slidenum">
              <a:rPr lang="en-US" altLang="en-US" smtClean="0"/>
              <a:pPr fontAlgn="base">
                <a:spcBef>
                  <a:spcPct val="0"/>
                </a:spcBef>
                <a:spcAft>
                  <a:spcPct val="0"/>
                </a:spcAft>
                <a:defRPr/>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nymphal and pupal stages are also very similar. However, the white waxy fringe of OSW is twice as wide as that of citrus blackfly. </a:t>
            </a:r>
          </a:p>
          <a:p>
            <a:pPr eaLnBrk="1" hangingPunct="1">
              <a:spcBef>
                <a:spcPct val="0"/>
              </a:spcBef>
            </a:pPr>
            <a:endParaRPr lang="en-US" altLang="en-US" smtClean="0"/>
          </a:p>
          <a:p>
            <a:pPr eaLnBrk="1" hangingPunct="1">
              <a:spcBef>
                <a:spcPct val="0"/>
              </a:spcBef>
            </a:pPr>
            <a:r>
              <a:rPr lang="en-US" altLang="en-US" smtClean="0"/>
              <a:t>Citrus blackfly is established in Florida and has been since 1962.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z="1000" smtClean="0">
                <a:ea typeface="ＭＳ Ｐゴシック" pitchFamily="34" charset="-128"/>
              </a:rPr>
              <a:t>Gyeltshen, J., A. Hodges and G. Hodges. 2005.  Orange spiny whitefly, </a:t>
            </a:r>
            <a:r>
              <a:rPr lang="en-US" altLang="en-US" sz="1000" i="1" smtClean="0">
                <a:ea typeface="ＭＳ Ｐゴシック" pitchFamily="34" charset="-128"/>
              </a:rPr>
              <a:t>Aleurocanthus spiniferus </a:t>
            </a:r>
            <a:r>
              <a:rPr lang="en-US" altLang="en-US" sz="1000"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z="1000" smtClean="0">
                <a:ea typeface="ＭＳ Ｐゴシック" pitchFamily="34" charset="-128"/>
              </a:rPr>
              <a:t>	http://edis.ifas.ufl.edu/pdffiles/IN/IN61800.pdf</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endParaRPr lang="en-US" altLang="en-US" smtClean="0"/>
          </a:p>
        </p:txBody>
      </p:sp>
      <p:sp>
        <p:nvSpPr>
          <p:cNvPr id="440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F353C52-FD47-406B-A33B-82AB84BCFEC8}" type="slidenum">
              <a:rPr lang="en-US" altLang="en-US" smtClean="0"/>
              <a:pPr fontAlgn="base">
                <a:spcBef>
                  <a:spcPct val="0"/>
                </a:spcBef>
                <a:spcAft>
                  <a:spcPct val="0"/>
                </a:spcAft>
                <a:defRPr/>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77F6128-C84F-41D4-A3F0-8CCAFC6470BD}" type="slidenum">
              <a:rPr lang="en-US" altLang="en-US" smtClean="0"/>
              <a:pPr fontAlgn="base">
                <a:spcBef>
                  <a:spcPct val="0"/>
                </a:spcBef>
                <a:spcAft>
                  <a:spcPct val="0"/>
                </a:spcAft>
                <a:defRPr/>
              </a:pPr>
              <a:t>17</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Orange spiny whitefly (OSW), </a:t>
            </a:r>
            <a:r>
              <a:rPr lang="en-US" altLang="en-US" i="1" smtClean="0">
                <a:ea typeface="Calibri" pitchFamily="34" charset="0"/>
                <a:cs typeface="Calibri" pitchFamily="34" charset="0"/>
              </a:rPr>
              <a:t>Aleurocanthus spiniferus, </a:t>
            </a:r>
            <a:r>
              <a:rPr lang="en-US" altLang="en-US" smtClean="0"/>
              <a:t> is native to tropical Asia.  It was originally reported in 1903 from Java on </a:t>
            </a:r>
            <a:r>
              <a:rPr lang="en-US" altLang="en-US" i="1" smtClean="0"/>
              <a:t>Citrus</a:t>
            </a:r>
            <a:r>
              <a:rPr lang="en-US" altLang="en-US" smtClean="0"/>
              <a:t> sp. and </a:t>
            </a:r>
            <a:r>
              <a:rPr lang="en-US" altLang="en-US" i="1" smtClean="0"/>
              <a:t>Rosa</a:t>
            </a:r>
            <a:r>
              <a:rPr lang="en-US" altLang="en-US" smtClean="0"/>
              <a:t> sp.  It is a major pest of citrus (though it has many other hosts) and causes the weakening of plants and loss of vigor due to its feeding and the development of sooty mold an its waste product (honeydew). </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Heavy infestations can lead to tree death.</a:t>
            </a: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Information sources:</a:t>
            </a:r>
          </a:p>
          <a:p>
            <a:pPr eaLnBrk="1" hangingPunct="1">
              <a:spcBef>
                <a:spcPct val="0"/>
              </a:spcBef>
            </a:pPr>
            <a:r>
              <a:rPr lang="en-US" altLang="en-US" smtClean="0">
                <a:ea typeface="ＭＳ Ｐゴシック" pitchFamily="34" charset="-128"/>
              </a:rPr>
              <a:t>Evans, G. A. and  A.B. Hamon.  2014.  </a:t>
            </a:r>
            <a:r>
              <a:rPr lang="en-US" altLang="en-US" i="1" smtClean="0"/>
              <a:t>Aleurocanthus spiniferus</a:t>
            </a:r>
            <a:r>
              <a:rPr lang="en-US" altLang="en-US" smtClean="0"/>
              <a:t>. Whitefly Catalog.  USDA APHIS PPQ.  Accessed 6/10/2014</a:t>
            </a:r>
          </a:p>
          <a:p>
            <a:pPr eaLnBrk="1" hangingPunct="1">
              <a:spcBef>
                <a:spcPct val="0"/>
              </a:spcBef>
            </a:pPr>
            <a:r>
              <a:rPr lang="en-US" altLang="en-US" smtClean="0"/>
              <a:t>	http://www.fsca-dpi.org/homoptera_hemiptera/whitefly/whitefly_catalog.htm</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Gyeltshen, J., A. Hodges and G. Hodges. 2005.  Orange spiny whitefly, </a:t>
            </a:r>
            <a:r>
              <a:rPr lang="en-US" altLang="en-US" i="1" smtClean="0">
                <a:ea typeface="ＭＳ Ｐゴシック" pitchFamily="34" charset="-128"/>
              </a:rPr>
              <a:t>Aleurocanthus spiniferus </a:t>
            </a:r>
            <a:r>
              <a:rPr lang="en-US" altLang="en-US"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mtClean="0">
                <a:ea typeface="ＭＳ Ｐゴシック" pitchFamily="34" charset="-128"/>
              </a:rPr>
              <a:t>	http://edis.ifas.ufl.edu/pdffiles/IN/IN61800.pdf</a:t>
            </a:r>
          </a:p>
          <a:p>
            <a:pPr lvl="1"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t>Muniappan, R., M. Purea, F. Sengebau, and G.V.P. Reddy. 2006. Orange spiny whitefly, </a:t>
            </a:r>
            <a:r>
              <a:rPr lang="en-US" altLang="en-US" i="1" smtClean="0"/>
              <a:t>Aleurocanthus spiniferus</a:t>
            </a:r>
            <a:r>
              <a:rPr lang="en-US" altLang="en-US" smtClean="0"/>
              <a:t> (Quaintance) (Homoptera: Aleyrodidae), and its parasitoids in the Republic of Palau. Hawaiian Entomological Society, 38:21–25.  accessed 7/17/2014 – </a:t>
            </a:r>
          </a:p>
          <a:p>
            <a:pPr eaLnBrk="1" hangingPunct="1">
              <a:spcBef>
                <a:spcPct val="0"/>
              </a:spcBef>
            </a:pPr>
            <a:r>
              <a:rPr lang="en-US" altLang="en-US" smtClean="0"/>
              <a:t>	https://scholarspace.manoa.hawaii.edu/bitstream/handle/10125/119/2_muniappan.pdf?sequence=1</a:t>
            </a:r>
          </a:p>
          <a:p>
            <a:pPr eaLnBrk="1" hangingPunct="1">
              <a:spcBef>
                <a:spcPct val="0"/>
              </a:spcBef>
            </a:pPr>
            <a:endParaRPr lang="en-US" altLang="en-US" smtClean="0"/>
          </a:p>
          <a:p>
            <a:pPr eaLnBrk="1" hangingPunct="1">
              <a:spcBef>
                <a:spcPct val="0"/>
              </a:spcBef>
            </a:pPr>
            <a:r>
              <a:rPr lang="en-US" altLang="en-US" smtClean="0">
                <a:ea typeface="ＭＳ Ｐゴシック" pitchFamily="34" charset="-128"/>
              </a:rPr>
              <a:t>Van den Berg, M.A., G. Hoppner, and J. Greenland. 2000.  An economic study of the biological control of the spiny blackfly, </a:t>
            </a:r>
            <a:r>
              <a:rPr lang="en-US" altLang="en-US" i="1" smtClean="0">
                <a:ea typeface="ＭＳ Ｐゴシック" pitchFamily="34" charset="-128"/>
              </a:rPr>
              <a:t>Aleurocanthus spiniferus </a:t>
            </a:r>
            <a:r>
              <a:rPr lang="en-US" altLang="en-US" smtClean="0">
                <a:ea typeface="ＭＳ Ｐゴシック" pitchFamily="34" charset="-128"/>
              </a:rPr>
              <a:t>(Hemiptera: Aleyrodidae), in a citrus orchard in Swaziland.  Biocontrol Science and Technology, 10(1): 27</a:t>
            </a:r>
            <a:r>
              <a:rPr lang="en-US" altLang="en-US" smtClean="0"/>
              <a:t>–</a:t>
            </a:r>
            <a:r>
              <a:rPr lang="en-US" altLang="en-US" smtClean="0">
                <a:ea typeface="ＭＳ Ｐゴシック" pitchFamily="34" charset="-128"/>
              </a:rPr>
              <a:t>32.  accessed 7/17/2014-</a:t>
            </a:r>
          </a:p>
          <a:p>
            <a:pPr eaLnBrk="1" hangingPunct="1">
              <a:spcBef>
                <a:spcPct val="0"/>
              </a:spcBef>
            </a:pPr>
            <a:r>
              <a:rPr lang="en-US" altLang="en-US" smtClean="0">
                <a:ea typeface="ＭＳ Ｐゴシック" pitchFamily="34" charset="-128"/>
              </a:rPr>
              <a:t>	http://www.tandfonline.com/doi/pdf/10.1080/09583150029350 </a:t>
            </a:r>
          </a:p>
          <a:p>
            <a:pPr eaLnBrk="1" hangingPunct="1">
              <a:spcBef>
                <a:spcPct val="0"/>
              </a:spcBef>
            </a:pPr>
            <a:endParaRPr lang="en-US" altLang="en-US" smtClean="0"/>
          </a:p>
          <a:p>
            <a:pPr eaLnBrk="1" hangingPunct="1">
              <a:spcBef>
                <a:spcPct val="0"/>
              </a:spcBef>
            </a:pPr>
            <a:r>
              <a:rPr lang="en-US" altLang="en-US" smtClean="0"/>
              <a:t>USDA. 1974. New United States records-orange spiny whitefly </a:t>
            </a:r>
            <a:r>
              <a:rPr lang="en-US" altLang="en-US" i="1" smtClean="0"/>
              <a:t>Aleurocanthus spiniferus</a:t>
            </a:r>
            <a:r>
              <a:rPr lang="en-US" altLang="en-US" smtClean="0"/>
              <a:t> (Quaintance)-Hawaii. Cooperative-Economic-Insect-Report 24: 30, 585.</a:t>
            </a:r>
          </a:p>
          <a:p>
            <a:pPr eaLnBrk="1" hangingPunct="1">
              <a:spcBef>
                <a:spcPct val="0"/>
              </a:spcBef>
            </a:pPr>
            <a:endParaRPr lang="en-US" altLang="en-US" smtClean="0"/>
          </a:p>
        </p:txBody>
      </p:sp>
      <p:sp>
        <p:nvSpPr>
          <p:cNvPr id="337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6683D87-DA6F-4AAB-B7F3-7B146B9D2DAB}" type="slidenum">
              <a:rPr lang="en-US" altLang="en-US" smtClean="0"/>
              <a:pPr fontAlgn="base">
                <a:spcBef>
                  <a:spcPct val="0"/>
                </a:spcBef>
                <a:spcAft>
                  <a:spcPct val="0"/>
                </a:spcAft>
                <a:defRPr/>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This pest has spread throughout Asia, Africa, Australia, and the Pacific region.    </a:t>
            </a:r>
          </a:p>
          <a:p>
            <a:pPr eaLnBrk="1" hangingPunct="1">
              <a:spcBef>
                <a:spcPct val="0"/>
              </a:spcBef>
            </a:pPr>
            <a:endParaRPr lang="en-US" altLang="en-US" smtClean="0"/>
          </a:p>
          <a:p>
            <a:pPr eaLnBrk="1" hangingPunct="1">
              <a:spcBef>
                <a:spcPct val="0"/>
              </a:spcBef>
            </a:pPr>
            <a:r>
              <a:rPr lang="en-US" altLang="en-US" smtClean="0"/>
              <a:t>In the Asia, this pest has been found in: Bangladesh, Bhutan, Brunei Darussalam, Cambodia, China, Hong Kong, India, Japan, Korea Democratic People's Republic, Korea Republic, Lao, Macau, Malaysia, Myanmar, Pakistan, Philippines, Sri Lanka, Taiwan, Thailand, and Viet Nam. </a:t>
            </a:r>
          </a:p>
          <a:p>
            <a:pPr eaLnBrk="1" hangingPunct="1">
              <a:spcBef>
                <a:spcPct val="0"/>
              </a:spcBef>
            </a:pPr>
            <a:endParaRPr lang="en-US" altLang="en-US" smtClean="0"/>
          </a:p>
          <a:p>
            <a:pPr eaLnBrk="1" hangingPunct="1">
              <a:spcBef>
                <a:spcPct val="0"/>
              </a:spcBef>
            </a:pPr>
            <a:r>
              <a:rPr lang="en-US" altLang="en-US" smtClean="0"/>
              <a:t>In Africa, this pest has been found in: Kenya, Mauritius, Nigeria, South Africa, Swaziland, Tanzania, and Uganda. </a:t>
            </a:r>
          </a:p>
          <a:p>
            <a:pPr eaLnBrk="1" hangingPunct="1">
              <a:spcBef>
                <a:spcPct val="0"/>
              </a:spcBef>
            </a:pPr>
            <a:endParaRPr lang="en-US" altLang="en-US" smtClean="0"/>
          </a:p>
          <a:p>
            <a:pPr eaLnBrk="1" hangingPunct="1">
              <a:spcBef>
                <a:spcPct val="0"/>
              </a:spcBef>
            </a:pPr>
            <a:r>
              <a:rPr lang="en-US" altLang="en-US" smtClean="0"/>
              <a:t>It has also been reported from the Pacific region: Guam, Micronesia, Northern Mariana Islands, Sumatra, Andaman Islands, Nicobar Islands, Java, Caroline Islands, New Caledonia, Palau, and Papua New Guinea.  </a:t>
            </a:r>
          </a:p>
          <a:p>
            <a:pPr eaLnBrk="1" hangingPunct="1">
              <a:spcBef>
                <a:spcPct val="0"/>
              </a:spcBef>
            </a:pPr>
            <a:endParaRPr lang="en-US" altLang="en-US" smtClean="0"/>
          </a:p>
          <a:p>
            <a:pPr eaLnBrk="1" hangingPunct="1">
              <a:spcBef>
                <a:spcPct val="0"/>
              </a:spcBef>
            </a:pPr>
            <a:r>
              <a:rPr lang="en-US" altLang="en-US" smtClean="0"/>
              <a:t>There is a record of it being found in Southern Italy (2008) as well as Greece and Iran (though it has also been intercepted at U.S. ports in shipments the originated from Syria).  </a:t>
            </a:r>
          </a:p>
          <a:p>
            <a:pPr eaLnBrk="1" hangingPunct="1">
              <a:spcBef>
                <a:spcPct val="0"/>
              </a:spcBef>
            </a:pPr>
            <a:endParaRPr lang="en-US" altLang="en-US" smtClean="0"/>
          </a:p>
          <a:p>
            <a:pPr eaLnBrk="1" hangingPunct="1">
              <a:spcBef>
                <a:spcPct val="0"/>
              </a:spcBef>
            </a:pPr>
            <a:r>
              <a:rPr lang="en-US" altLang="en-US" smtClean="0"/>
              <a:t>There are also reports from the Caribbean (Jamaica) though it has also been intercepted at U.S. ports in shipments originating from Haiti and Dominican Republic.  </a:t>
            </a:r>
          </a:p>
          <a:p>
            <a:pPr eaLnBrk="1" hangingPunct="1">
              <a:spcBef>
                <a:spcPct val="0"/>
              </a:spcBef>
            </a:pPr>
            <a:endParaRPr lang="en-US" altLang="en-US" smtClean="0"/>
          </a:p>
          <a:p>
            <a:pPr eaLnBrk="1" hangingPunct="1">
              <a:spcBef>
                <a:spcPct val="0"/>
              </a:spcBef>
            </a:pPr>
            <a:r>
              <a:rPr lang="en-US" altLang="en-US" smtClean="0"/>
              <a:t>It has been reported from Hawaii in 1974 (on rose foliage, naval oranges, lime, tangerine and pear) but so far, there are no records of it being introduced into the continental U.S.  </a:t>
            </a:r>
          </a:p>
          <a:p>
            <a:pPr eaLnBrk="1" hangingPunct="1">
              <a:spcBef>
                <a:spcPct val="0"/>
              </a:spcBef>
            </a:pPr>
            <a:endParaRPr lang="en-US" altLang="en-US" smtClean="0"/>
          </a:p>
          <a:p>
            <a:pPr eaLnBrk="1" hangingPunct="1">
              <a:spcBef>
                <a:spcPct val="0"/>
              </a:spcBef>
            </a:pPr>
            <a:r>
              <a:rPr lang="en-US" altLang="en-US" smtClean="0"/>
              <a:t>Some initial reports of orange spiny whitefly being present in South America were later identified as another similar species.</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Sources:</a:t>
            </a:r>
          </a:p>
          <a:p>
            <a:pPr eaLnBrk="1" hangingPunct="1">
              <a:spcBef>
                <a:spcPct val="0"/>
              </a:spcBef>
            </a:pPr>
            <a:endParaRPr lang="en-US" altLang="en-US" smtClean="0"/>
          </a:p>
          <a:p>
            <a:pPr eaLnBrk="1" hangingPunct="1">
              <a:spcBef>
                <a:spcPct val="0"/>
              </a:spcBef>
            </a:pPr>
            <a:r>
              <a:rPr lang="en-US" altLang="en-US" smtClean="0"/>
              <a:t>Cioffi, M., D. Cornara, I. Corrado, M.G.M. Jansen, and F. Porcelli.  2013. The status of </a:t>
            </a:r>
            <a:r>
              <a:rPr lang="en-US" altLang="en-US" i="1" smtClean="0"/>
              <a:t>Aleurocanthus spiniferus </a:t>
            </a:r>
            <a:r>
              <a:rPr lang="en-US" altLang="en-US" smtClean="0"/>
              <a:t>from its unwanted introduction in Italy to date. Bulletin of Insectology 66 (2): 273-281.  accessed 7/17/2014 – </a:t>
            </a:r>
          </a:p>
          <a:p>
            <a:pPr eaLnBrk="1" hangingPunct="1">
              <a:spcBef>
                <a:spcPct val="0"/>
              </a:spcBef>
            </a:pPr>
            <a:r>
              <a:rPr lang="en-US" altLang="en-US" smtClean="0"/>
              <a:t>	http://www.bulletinofinsectology.org/pdfarticles/vol66-2013-273-281cioffi.pdf  </a:t>
            </a:r>
          </a:p>
          <a:p>
            <a:pPr eaLnBrk="1" hangingPunct="1">
              <a:spcBef>
                <a:spcPct val="0"/>
              </a:spcBef>
            </a:pPr>
            <a:endParaRPr lang="en-US" altLang="en-US" smtClean="0"/>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mtClean="0">
                <a:ea typeface="ＭＳ Ｐゴシック" pitchFamily="34" charset="-128"/>
              </a:rPr>
              <a:t>Evans, G. A. and  A.B. Hamon.  2014.  </a:t>
            </a:r>
            <a:r>
              <a:rPr lang="en-US" altLang="en-US" i="1" smtClean="0"/>
              <a:t>Aleurocanthus spiniferus</a:t>
            </a:r>
            <a:r>
              <a:rPr lang="en-US" altLang="en-US" smtClean="0"/>
              <a:t>. Whitefly Catalog.  USDA APHIS PPQ.  Accessed 6/10/2014</a:t>
            </a:r>
          </a:p>
          <a:p>
            <a:pPr eaLnBrk="1" hangingPunct="1">
              <a:spcBef>
                <a:spcPct val="0"/>
              </a:spcBef>
            </a:pPr>
            <a:r>
              <a:rPr lang="en-US" altLang="en-US" smtClean="0"/>
              <a:t>	http://www.fsca-dpi.org/homoptera_hemiptera/whitefly/whitefly_catalog.htm</a:t>
            </a:r>
          </a:p>
          <a:p>
            <a:pPr eaLnBrk="1" hangingPunct="1">
              <a:spcBef>
                <a:spcPct val="0"/>
              </a:spcBef>
            </a:pPr>
            <a:r>
              <a:rPr lang="en-US" altLang="en-US" smtClean="0">
                <a:ea typeface="ＭＳ Ｐゴシック" pitchFamily="34" charset="-128"/>
              </a:rPr>
              <a:t>	</a:t>
            </a:r>
          </a:p>
          <a:p>
            <a:pPr eaLnBrk="1" hangingPunct="1">
              <a:spcBef>
                <a:spcPct val="0"/>
              </a:spcBef>
            </a:pPr>
            <a:r>
              <a:rPr lang="en-US" altLang="en-US" smtClean="0">
                <a:ea typeface="ＭＳ Ｐゴシック" pitchFamily="34" charset="-128"/>
              </a:rPr>
              <a:t>Gyeltshen, J., A. Hodges and G. Hodges. 2005.  Orange spiny whitefly, </a:t>
            </a:r>
            <a:r>
              <a:rPr lang="en-US" altLang="en-US" i="1" smtClean="0">
                <a:ea typeface="ＭＳ Ｐゴシック" pitchFamily="34" charset="-128"/>
              </a:rPr>
              <a:t>Aleurocanthus spiniferus </a:t>
            </a:r>
            <a:r>
              <a:rPr lang="en-US" altLang="en-US"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mtClean="0">
                <a:ea typeface="ＭＳ Ｐゴシック" pitchFamily="34" charset="-128"/>
              </a:rPr>
              <a:t>	http://edis.ifas.ufl.edu/pdffiles/IN/IN61800.pdf</a:t>
            </a:r>
          </a:p>
          <a:p>
            <a:pPr eaLnBrk="1" hangingPunct="1">
              <a:spcBef>
                <a:spcPct val="0"/>
              </a:spcBef>
            </a:pPr>
            <a:endParaRPr lang="en-US" altLang="en-US" smtClean="0"/>
          </a:p>
          <a:p>
            <a:pPr eaLnBrk="1" hangingPunct="1">
              <a:spcBef>
                <a:spcPct val="0"/>
              </a:spcBef>
            </a:pPr>
            <a:r>
              <a:rPr lang="en-US" altLang="en-US" smtClean="0"/>
              <a:t>Muniappan, R., M. Purea, F. Sengebau, and G.V.P. Reddy. 2006. Orange spiny whitefly, </a:t>
            </a:r>
            <a:r>
              <a:rPr lang="en-US" altLang="en-US" i="1" smtClean="0"/>
              <a:t>Aleurocanthus spiniferus</a:t>
            </a:r>
            <a:r>
              <a:rPr lang="en-US" altLang="en-US" smtClean="0"/>
              <a:t> (Quaintance) (Homoptera: Aleyrodidae), and its parasitoids in the Republic of Palau. Hawaiian Entomological Society, 38:21–25.  accessed 7/17/2014 – </a:t>
            </a:r>
          </a:p>
          <a:p>
            <a:pPr eaLnBrk="1" hangingPunct="1">
              <a:spcBef>
                <a:spcPct val="0"/>
              </a:spcBef>
            </a:pPr>
            <a:r>
              <a:rPr lang="en-US" altLang="en-US" smtClean="0"/>
              <a:t>	https://scholarspace.manoa.hawaii.edu/bitstream/handle/10125/119/2_muniappan.pdf?sequence=1</a:t>
            </a:r>
          </a:p>
          <a:p>
            <a:pPr eaLnBrk="1" hangingPunct="1">
              <a:spcBef>
                <a:spcPct val="0"/>
              </a:spcBef>
            </a:pPr>
            <a:endParaRPr lang="en-US" altLang="en-US" smtClean="0"/>
          </a:p>
          <a:p>
            <a:pPr eaLnBrk="1" hangingPunct="1">
              <a:spcBef>
                <a:spcPct val="0"/>
              </a:spcBef>
            </a:pPr>
            <a:r>
              <a:rPr lang="en-US" altLang="en-US" smtClean="0"/>
              <a:t>Paulson, G.S. and B.R. Kumashiro.  1985.  Hawaiian Aleyrodidae.  Proceedings of the Hawaiian Entomological Society, 25:102–124.  accessed 6/5/2014 – </a:t>
            </a:r>
          </a:p>
          <a:p>
            <a:pPr eaLnBrk="1" hangingPunct="1">
              <a:spcBef>
                <a:spcPct val="0"/>
              </a:spcBef>
            </a:pPr>
            <a:r>
              <a:rPr lang="en-US" altLang="en-US" smtClean="0"/>
              <a:t>	http://hdl.handle.net/10125/11179</a:t>
            </a:r>
          </a:p>
          <a:p>
            <a:pPr eaLnBrk="1" hangingPunct="1">
              <a:spcBef>
                <a:spcPct val="0"/>
              </a:spcBef>
            </a:pPr>
            <a:endParaRPr lang="en-US" altLang="en-US" smtClean="0"/>
          </a:p>
          <a:p>
            <a:pPr eaLnBrk="1" hangingPunct="1">
              <a:spcBef>
                <a:spcPct val="0"/>
              </a:spcBef>
            </a:pPr>
            <a:r>
              <a:rPr lang="en-US" altLang="en-US" smtClean="0"/>
              <a:t>Porcelli, F. 2008. First record of </a:t>
            </a:r>
            <a:r>
              <a:rPr lang="en-US" altLang="en-US" i="1" smtClean="0"/>
              <a:t>Aleurocanthus spiniferus </a:t>
            </a:r>
            <a:r>
              <a:rPr lang="en-US" altLang="en-US" smtClean="0"/>
              <a:t>(Homoptera: Aleyrodidae) in Apulia, Southern Italy.  EPPO. Accessed 6/5/2014 – </a:t>
            </a:r>
          </a:p>
          <a:p>
            <a:pPr eaLnBrk="1" hangingPunct="1">
              <a:spcBef>
                <a:spcPct val="0"/>
              </a:spcBef>
            </a:pPr>
            <a:r>
              <a:rPr lang="en-US" altLang="en-US" smtClean="0"/>
              <a:t>	http://www.eppo.int/QUARANTINE/special_topics/aleurocanthus_spiniferus_IT/first_record.htm</a:t>
            </a:r>
          </a:p>
          <a:p>
            <a:pPr eaLnBrk="1" hangingPunct="1">
              <a:spcBef>
                <a:spcPct val="0"/>
              </a:spcBef>
            </a:pPr>
            <a:endParaRPr lang="en-US" altLang="en-US" smtClean="0"/>
          </a:p>
          <a:p>
            <a:pPr eaLnBrk="1" hangingPunct="1">
              <a:spcBef>
                <a:spcPct val="0"/>
              </a:spcBef>
            </a:pPr>
            <a:r>
              <a:rPr lang="en-US" altLang="en-US" smtClean="0">
                <a:ea typeface="ＭＳ Ｐゴシック" pitchFamily="34" charset="-128"/>
              </a:rPr>
              <a:t>Van den Berg, M.A., G. Hoppner, and J. Greenland. 2000.  An economic study of the biological control of the spiny blackfly, </a:t>
            </a:r>
            <a:r>
              <a:rPr lang="en-US" altLang="en-US" i="1" smtClean="0">
                <a:ea typeface="ＭＳ Ｐゴシック" pitchFamily="34" charset="-128"/>
              </a:rPr>
              <a:t>Aleurocanthus spiniferus </a:t>
            </a:r>
            <a:r>
              <a:rPr lang="en-US" altLang="en-US" smtClean="0">
                <a:ea typeface="ＭＳ Ｐゴシック" pitchFamily="34" charset="-128"/>
              </a:rPr>
              <a:t>(Hemiptera: Aleyrodidae), in a citrus orchard in Swaziland.  Biocontrol Science and Technology, 10(1): 27</a:t>
            </a:r>
            <a:r>
              <a:rPr lang="en-US" altLang="en-US" smtClean="0"/>
              <a:t>–</a:t>
            </a:r>
            <a:r>
              <a:rPr lang="en-US" altLang="en-US" smtClean="0">
                <a:ea typeface="ＭＳ Ｐゴシック" pitchFamily="34" charset="-128"/>
              </a:rPr>
              <a:t>32.  accessed 7/17/2014-</a:t>
            </a:r>
          </a:p>
          <a:p>
            <a:pPr eaLnBrk="1" hangingPunct="1">
              <a:spcBef>
                <a:spcPct val="0"/>
              </a:spcBef>
            </a:pPr>
            <a:r>
              <a:rPr lang="en-US" altLang="en-US" smtClean="0">
                <a:ea typeface="ＭＳ Ｐゴシック" pitchFamily="34" charset="-128"/>
              </a:rPr>
              <a:t>	http://www.tandfonline.com/doi/pdf/10.1080/09583150029350 </a:t>
            </a:r>
          </a:p>
          <a:p>
            <a:pPr eaLnBrk="1" hangingPunct="1">
              <a:spcBef>
                <a:spcPct val="0"/>
              </a:spcBef>
            </a:pPr>
            <a:endParaRPr lang="en-US" altLang="en-US" smtClean="0"/>
          </a:p>
          <a:p>
            <a:pPr eaLnBrk="1" hangingPunct="1">
              <a:spcBef>
                <a:spcPct val="0"/>
              </a:spcBef>
            </a:pPr>
            <a:r>
              <a:rPr lang="en-US" altLang="en-US" smtClean="0"/>
              <a:t>USDA. 1974. New United States records - orange spiny whitefly </a:t>
            </a:r>
            <a:r>
              <a:rPr lang="en-US" altLang="en-US" i="1" smtClean="0"/>
              <a:t>Aleurocanthus spiniferus</a:t>
            </a:r>
            <a:r>
              <a:rPr lang="en-US" altLang="en-US" smtClean="0"/>
              <a:t> (Quaintance) - Hawaii. Cooperative-Economic-Insect-Report 24: 30, 585.</a:t>
            </a:r>
          </a:p>
          <a:p>
            <a:pPr eaLnBrk="1" hangingPunct="1">
              <a:spcBef>
                <a:spcPct val="0"/>
              </a:spcBef>
            </a:pPr>
            <a:endParaRPr lang="en-US" altLang="en-US" smtClean="0"/>
          </a:p>
          <a:p>
            <a:pPr eaLnBrk="1" hangingPunct="1">
              <a:spcBef>
                <a:spcPct val="0"/>
              </a:spcBef>
            </a:pPr>
            <a:endParaRPr lang="en-US"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831E4B-2041-4804-B524-34AD42B00081}" type="slidenum">
              <a:rPr lang="en-US" altLang="en-US" smtClean="0"/>
              <a:pPr fontAlgn="base">
                <a:spcBef>
                  <a:spcPct val="0"/>
                </a:spcBef>
                <a:spcAft>
                  <a:spcPct val="0"/>
                </a:spcAft>
                <a:defRPr/>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defRPr/>
            </a:pPr>
            <a:r>
              <a:rPr lang="en-US" dirty="0" smtClean="0"/>
              <a:t>Citrus is the major host of economic importance but orange spiny whitefly also attacks roses (</a:t>
            </a:r>
            <a:r>
              <a:rPr lang="en-US" i="1" dirty="0" smtClean="0"/>
              <a:t>Rosa </a:t>
            </a:r>
            <a:r>
              <a:rPr lang="en-US" dirty="0" smtClean="0"/>
              <a:t>spp.), grapes (</a:t>
            </a:r>
            <a:r>
              <a:rPr lang="en-US" i="1" dirty="0" smtClean="0"/>
              <a:t>Vitis vinifera</a:t>
            </a:r>
            <a:r>
              <a:rPr lang="en-US" dirty="0" smtClean="0"/>
              <a:t>), peaches (</a:t>
            </a:r>
            <a:r>
              <a:rPr lang="en-US" i="1" dirty="0" smtClean="0"/>
              <a:t>Prunus persica</a:t>
            </a:r>
            <a:r>
              <a:rPr lang="en-US" dirty="0" smtClean="0"/>
              <a:t>), guava</a:t>
            </a:r>
            <a:r>
              <a:rPr lang="en-US" strike="sngStrike" dirty="0" smtClean="0"/>
              <a:t>s</a:t>
            </a:r>
            <a:r>
              <a:rPr lang="en-US" dirty="0" smtClean="0"/>
              <a:t> (</a:t>
            </a:r>
            <a:r>
              <a:rPr lang="en-US" i="1" dirty="0" smtClean="0"/>
              <a:t>Psidium guajava</a:t>
            </a:r>
            <a:r>
              <a:rPr lang="en-US" dirty="0" smtClean="0"/>
              <a:t>), pears (</a:t>
            </a:r>
            <a:r>
              <a:rPr lang="en-US" i="1" dirty="0" smtClean="0"/>
              <a:t>Pyrus communis, P. pyraster, P. pyrifolia</a:t>
            </a:r>
            <a:r>
              <a:rPr lang="en-US" dirty="0" smtClean="0"/>
              <a:t>, and </a:t>
            </a:r>
            <a:r>
              <a:rPr lang="en-US" i="1" dirty="0" smtClean="0"/>
              <a:t>P. serotina</a:t>
            </a:r>
            <a:r>
              <a:rPr lang="en-US" dirty="0" smtClean="0"/>
              <a:t>) and persimmon (</a:t>
            </a:r>
            <a:r>
              <a:rPr lang="en-US" i="1" dirty="0" smtClean="0"/>
              <a:t>Diospyros kaki</a:t>
            </a:r>
            <a:r>
              <a:rPr lang="en-US" dirty="0" smtClean="0"/>
              <a:t>). OSW is most frequently found on the leaves but also can be found on branches and fruits.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A complete host list is found below:</a:t>
            </a:r>
            <a:endParaRPr lang="en-US" i="1" dirty="0" smtClean="0"/>
          </a:p>
          <a:p>
            <a:pPr eaLnBrk="1" fontAlgn="auto" hangingPunct="1">
              <a:spcBef>
                <a:spcPts val="0"/>
              </a:spcBef>
              <a:spcAft>
                <a:spcPts val="0"/>
              </a:spcAft>
              <a:defRPr/>
            </a:pPr>
            <a:r>
              <a:rPr lang="en-US" i="1" dirty="0" err="1" smtClean="0"/>
              <a:t>Annona</a:t>
            </a:r>
            <a:r>
              <a:rPr lang="en-US" i="1" dirty="0" smtClean="0"/>
              <a:t> </a:t>
            </a:r>
            <a:r>
              <a:rPr lang="en-US" i="1" dirty="0" err="1" smtClean="0"/>
              <a:t>muricata</a:t>
            </a:r>
            <a:endParaRPr lang="en-US" i="1" dirty="0" smtClean="0"/>
          </a:p>
          <a:p>
            <a:pPr eaLnBrk="1" fontAlgn="auto" hangingPunct="1">
              <a:spcBef>
                <a:spcPts val="0"/>
              </a:spcBef>
              <a:spcAft>
                <a:spcPts val="0"/>
              </a:spcAft>
              <a:defRPr/>
            </a:pPr>
            <a:r>
              <a:rPr lang="en-US" i="1" dirty="0" err="1" smtClean="0"/>
              <a:t>Annona</a:t>
            </a:r>
            <a:r>
              <a:rPr lang="en-US" dirty="0" smtClean="0"/>
              <a:t> </a:t>
            </a:r>
            <a:r>
              <a:rPr lang="en-US" i="1" dirty="0" err="1" smtClean="0"/>
              <a:t>reticulata</a:t>
            </a:r>
            <a:endParaRPr lang="en-US" dirty="0" smtClean="0"/>
          </a:p>
          <a:p>
            <a:pPr eaLnBrk="1" fontAlgn="auto" hangingPunct="1">
              <a:spcBef>
                <a:spcPts val="0"/>
              </a:spcBef>
              <a:spcAft>
                <a:spcPts val="0"/>
              </a:spcAft>
              <a:defRPr/>
            </a:pPr>
            <a:r>
              <a:rPr lang="en-US" i="1" dirty="0" err="1" smtClean="0"/>
              <a:t>Annona</a:t>
            </a:r>
            <a:r>
              <a:rPr lang="en-US" dirty="0" smtClean="0"/>
              <a:t> </a:t>
            </a:r>
            <a:r>
              <a:rPr lang="en-US" i="1" dirty="0" err="1" smtClean="0"/>
              <a:t>squamosa</a:t>
            </a:r>
            <a:endParaRPr lang="en-US" dirty="0" smtClean="0"/>
          </a:p>
          <a:p>
            <a:pPr eaLnBrk="1" fontAlgn="auto" hangingPunct="1">
              <a:spcBef>
                <a:spcPts val="0"/>
              </a:spcBef>
              <a:spcAft>
                <a:spcPts val="0"/>
              </a:spcAft>
              <a:defRPr/>
            </a:pPr>
            <a:r>
              <a:rPr lang="en-US" i="1" dirty="0" err="1" smtClean="0"/>
              <a:t>Rollinia</a:t>
            </a:r>
            <a:r>
              <a:rPr lang="en-US" i="1" dirty="0" smtClean="0"/>
              <a:t> </a:t>
            </a:r>
            <a:r>
              <a:rPr lang="en-US" i="1" dirty="0" err="1" smtClean="0"/>
              <a:t>deliciosa</a:t>
            </a:r>
            <a:endParaRPr lang="en-US" i="1" dirty="0" smtClean="0"/>
          </a:p>
          <a:p>
            <a:pPr eaLnBrk="1" fontAlgn="auto" hangingPunct="1">
              <a:spcBef>
                <a:spcPts val="0"/>
              </a:spcBef>
              <a:spcAft>
                <a:spcPts val="0"/>
              </a:spcAft>
              <a:defRPr/>
            </a:pPr>
            <a:r>
              <a:rPr lang="en-US" dirty="0" smtClean="0"/>
              <a:t>English ivy (</a:t>
            </a:r>
            <a:r>
              <a:rPr lang="en-US" i="1" dirty="0" err="1" smtClean="0"/>
              <a:t>Hedera</a:t>
            </a:r>
            <a:r>
              <a:rPr lang="en-US" i="1" dirty="0" smtClean="0"/>
              <a:t> helix</a:t>
            </a:r>
            <a:r>
              <a:rPr lang="en-US" dirty="0" smtClean="0"/>
              <a:t>)</a:t>
            </a:r>
          </a:p>
          <a:p>
            <a:pPr eaLnBrk="1" fontAlgn="auto" hangingPunct="1">
              <a:spcBef>
                <a:spcPts val="0"/>
              </a:spcBef>
              <a:spcAft>
                <a:spcPts val="0"/>
              </a:spcAft>
              <a:defRPr/>
            </a:pPr>
            <a:r>
              <a:rPr lang="en-US" i="1" dirty="0" err="1" smtClean="0"/>
              <a:t>Fatsia</a:t>
            </a:r>
            <a:r>
              <a:rPr lang="en-US" dirty="0" smtClean="0"/>
              <a:t> sp.</a:t>
            </a:r>
          </a:p>
          <a:p>
            <a:pPr eaLnBrk="1" fontAlgn="auto" hangingPunct="1">
              <a:spcBef>
                <a:spcPts val="0"/>
              </a:spcBef>
              <a:spcAft>
                <a:spcPts val="0"/>
              </a:spcAft>
              <a:defRPr/>
            </a:pPr>
            <a:r>
              <a:rPr lang="en-US" i="1" dirty="0" err="1" smtClean="0"/>
              <a:t>Synedrella</a:t>
            </a:r>
            <a:r>
              <a:rPr lang="en-US" i="1" dirty="0" smtClean="0"/>
              <a:t> </a:t>
            </a:r>
            <a:r>
              <a:rPr lang="en-US" i="1" dirty="0" err="1" smtClean="0"/>
              <a:t>nodiflora</a:t>
            </a:r>
            <a:endParaRPr lang="en-US" i="1" dirty="0" smtClean="0"/>
          </a:p>
          <a:p>
            <a:pPr eaLnBrk="1" fontAlgn="auto" hangingPunct="1">
              <a:spcBef>
                <a:spcPts val="0"/>
              </a:spcBef>
              <a:spcAft>
                <a:spcPts val="0"/>
              </a:spcAft>
              <a:defRPr/>
            </a:pPr>
            <a:r>
              <a:rPr lang="en-US" i="1" dirty="0" err="1" smtClean="0"/>
              <a:t>Maranthes</a:t>
            </a:r>
            <a:r>
              <a:rPr lang="en-US" i="1" dirty="0" smtClean="0"/>
              <a:t> </a:t>
            </a:r>
            <a:r>
              <a:rPr lang="en-US" i="1" dirty="0" err="1" smtClean="0"/>
              <a:t>corymbosa</a:t>
            </a:r>
            <a:endParaRPr lang="en-US" i="1" dirty="0" smtClean="0"/>
          </a:p>
          <a:p>
            <a:pPr eaLnBrk="1" fontAlgn="auto" hangingPunct="1">
              <a:spcBef>
                <a:spcPts val="0"/>
              </a:spcBef>
              <a:spcAft>
                <a:spcPts val="0"/>
              </a:spcAft>
              <a:defRPr/>
            </a:pPr>
            <a:r>
              <a:rPr lang="en-US" i="1" dirty="0" err="1" smtClean="0"/>
              <a:t>Macaranga</a:t>
            </a:r>
            <a:r>
              <a:rPr lang="en-US" i="1" dirty="0" smtClean="0"/>
              <a:t> </a:t>
            </a:r>
            <a:r>
              <a:rPr lang="en-US" i="1" dirty="0" err="1" smtClean="0"/>
              <a:t>tanarius</a:t>
            </a:r>
            <a:endParaRPr lang="en-US" i="1" dirty="0" smtClean="0"/>
          </a:p>
          <a:p>
            <a:pPr eaLnBrk="1" fontAlgn="auto" hangingPunct="1">
              <a:spcBef>
                <a:spcPts val="0"/>
              </a:spcBef>
              <a:spcAft>
                <a:spcPts val="0"/>
              </a:spcAft>
              <a:defRPr/>
            </a:pPr>
            <a:r>
              <a:rPr lang="en-US" dirty="0" smtClean="0"/>
              <a:t>Carob tree (</a:t>
            </a:r>
            <a:r>
              <a:rPr lang="en-US" i="1" dirty="0" err="1" smtClean="0"/>
              <a:t>Ceratonia</a:t>
            </a:r>
            <a:r>
              <a:rPr lang="en-US" i="1" dirty="0" smtClean="0"/>
              <a:t> </a:t>
            </a:r>
            <a:r>
              <a:rPr lang="en-US" i="1" dirty="0" err="1" smtClean="0"/>
              <a:t>siliqua</a:t>
            </a:r>
            <a:r>
              <a:rPr lang="en-US" dirty="0" smtClean="0"/>
              <a:t>)</a:t>
            </a:r>
          </a:p>
          <a:p>
            <a:pPr eaLnBrk="1" fontAlgn="auto" hangingPunct="1">
              <a:spcBef>
                <a:spcPts val="0"/>
              </a:spcBef>
              <a:spcAft>
                <a:spcPts val="0"/>
              </a:spcAft>
              <a:defRPr/>
            </a:pPr>
            <a:r>
              <a:rPr lang="en-US" i="1" dirty="0" err="1" smtClean="0"/>
              <a:t>Entada</a:t>
            </a:r>
            <a:r>
              <a:rPr lang="en-US" i="1" dirty="0" smtClean="0"/>
              <a:t> </a:t>
            </a:r>
            <a:r>
              <a:rPr lang="en-US" i="1" dirty="0" err="1" smtClean="0"/>
              <a:t>phaseoloides</a:t>
            </a:r>
            <a:endParaRPr lang="en-US" i="1" dirty="0" smtClean="0"/>
          </a:p>
          <a:p>
            <a:pPr eaLnBrk="1" fontAlgn="auto" hangingPunct="1">
              <a:spcBef>
                <a:spcPts val="0"/>
              </a:spcBef>
              <a:spcAft>
                <a:spcPts val="0"/>
              </a:spcAft>
              <a:defRPr/>
            </a:pPr>
            <a:r>
              <a:rPr lang="en-US" dirty="0" smtClean="0"/>
              <a:t>Camphor tree (</a:t>
            </a:r>
            <a:r>
              <a:rPr lang="en-US" i="1" dirty="0" err="1" smtClean="0"/>
              <a:t>Cinnamomum</a:t>
            </a:r>
            <a:r>
              <a:rPr lang="en-US" i="1" dirty="0" smtClean="0"/>
              <a:t> </a:t>
            </a:r>
            <a:r>
              <a:rPr lang="en-US" i="1" dirty="0" err="1" smtClean="0"/>
              <a:t>camphora</a:t>
            </a:r>
            <a:r>
              <a:rPr lang="en-US" dirty="0" smtClean="0"/>
              <a:t>)</a:t>
            </a:r>
          </a:p>
          <a:p>
            <a:pPr eaLnBrk="1" fontAlgn="auto" hangingPunct="1">
              <a:spcBef>
                <a:spcPts val="0"/>
              </a:spcBef>
              <a:spcAft>
                <a:spcPts val="0"/>
              </a:spcAft>
              <a:defRPr/>
            </a:pPr>
            <a:r>
              <a:rPr lang="en-US" i="1" dirty="0" smtClean="0"/>
              <a:t>Phoebe </a:t>
            </a:r>
            <a:r>
              <a:rPr lang="en-US" i="1" dirty="0" err="1" smtClean="0"/>
              <a:t>formosana</a:t>
            </a:r>
            <a:r>
              <a:rPr lang="en-US" i="1" dirty="0" smtClean="0"/>
              <a:t> </a:t>
            </a:r>
          </a:p>
          <a:p>
            <a:pPr eaLnBrk="1" fontAlgn="auto" hangingPunct="1">
              <a:spcBef>
                <a:spcPts val="0"/>
              </a:spcBef>
              <a:spcAft>
                <a:spcPts val="0"/>
              </a:spcAft>
              <a:defRPr/>
            </a:pPr>
            <a:r>
              <a:rPr lang="en-US" dirty="0" smtClean="0"/>
              <a:t>Bay laurel (</a:t>
            </a:r>
            <a:r>
              <a:rPr lang="en-US" i="1" dirty="0" err="1" smtClean="0"/>
              <a:t>Laurus</a:t>
            </a:r>
            <a:r>
              <a:rPr lang="en-US" i="1" dirty="0" smtClean="0"/>
              <a:t> </a:t>
            </a:r>
            <a:r>
              <a:rPr lang="en-US" i="1" dirty="0" err="1" smtClean="0"/>
              <a:t>nobilis</a:t>
            </a:r>
            <a:r>
              <a:rPr lang="en-US" dirty="0" smtClean="0"/>
              <a:t>)</a:t>
            </a:r>
          </a:p>
          <a:p>
            <a:pPr eaLnBrk="1" fontAlgn="auto" hangingPunct="1">
              <a:spcBef>
                <a:spcPts val="0"/>
              </a:spcBef>
              <a:spcAft>
                <a:spcPts val="0"/>
              </a:spcAft>
              <a:defRPr/>
            </a:pPr>
            <a:r>
              <a:rPr lang="en-US" i="1" dirty="0" err="1" smtClean="0"/>
              <a:t>Gossypium</a:t>
            </a:r>
            <a:r>
              <a:rPr lang="en-US" dirty="0" smtClean="0"/>
              <a:t> sp.</a:t>
            </a:r>
          </a:p>
          <a:p>
            <a:pPr eaLnBrk="1" fontAlgn="auto" hangingPunct="1">
              <a:spcBef>
                <a:spcPts val="0"/>
              </a:spcBef>
              <a:spcAft>
                <a:spcPts val="0"/>
              </a:spcAft>
              <a:defRPr/>
            </a:pPr>
            <a:r>
              <a:rPr lang="en-US" i="1" dirty="0" err="1" smtClean="0"/>
              <a:t>Malva</a:t>
            </a:r>
            <a:r>
              <a:rPr lang="en-US" dirty="0" smtClean="0"/>
              <a:t> sp.  </a:t>
            </a:r>
          </a:p>
          <a:p>
            <a:pPr eaLnBrk="1" fontAlgn="auto" hangingPunct="1">
              <a:spcBef>
                <a:spcPts val="0"/>
              </a:spcBef>
              <a:spcAft>
                <a:spcPts val="0"/>
              </a:spcAft>
              <a:defRPr/>
            </a:pPr>
            <a:r>
              <a:rPr lang="en-US" i="1" dirty="0" err="1" smtClean="0"/>
              <a:t>Urena</a:t>
            </a:r>
            <a:r>
              <a:rPr lang="en-US" i="1" dirty="0" smtClean="0"/>
              <a:t> lobata</a:t>
            </a:r>
          </a:p>
          <a:p>
            <a:pPr eaLnBrk="1" fontAlgn="auto" hangingPunct="1">
              <a:spcBef>
                <a:spcPts val="0"/>
              </a:spcBef>
              <a:spcAft>
                <a:spcPts val="0"/>
              </a:spcAft>
              <a:defRPr/>
            </a:pPr>
            <a:r>
              <a:rPr lang="en-US" dirty="0" smtClean="0"/>
              <a:t>White mulberry (</a:t>
            </a:r>
            <a:r>
              <a:rPr lang="en-US" i="1" dirty="0" err="1" smtClean="0"/>
              <a:t>Morus</a:t>
            </a:r>
            <a:r>
              <a:rPr lang="en-US" i="1" dirty="0" smtClean="0"/>
              <a:t> alba</a:t>
            </a:r>
            <a:r>
              <a:rPr lang="en-US" dirty="0" smtClean="0"/>
              <a:t>)</a:t>
            </a:r>
          </a:p>
          <a:p>
            <a:pPr eaLnBrk="1" fontAlgn="auto" hangingPunct="1">
              <a:spcBef>
                <a:spcPts val="0"/>
              </a:spcBef>
              <a:spcAft>
                <a:spcPts val="0"/>
              </a:spcAft>
              <a:defRPr/>
            </a:pPr>
            <a:r>
              <a:rPr lang="en-US" dirty="0" smtClean="0"/>
              <a:t>Wax apple (</a:t>
            </a:r>
            <a:r>
              <a:rPr lang="en-US" i="1" dirty="0" err="1" smtClean="0"/>
              <a:t>Syzygium</a:t>
            </a:r>
            <a:r>
              <a:rPr lang="en-US" i="1" dirty="0" smtClean="0"/>
              <a:t> </a:t>
            </a:r>
            <a:r>
              <a:rPr lang="en-US" i="1" dirty="0" err="1" smtClean="0"/>
              <a:t>samarangenese</a:t>
            </a:r>
            <a:r>
              <a:rPr lang="en-US" dirty="0" smtClean="0"/>
              <a:t>)</a:t>
            </a:r>
            <a:endParaRPr lang="en-US" i="1" dirty="0" smtClean="0"/>
          </a:p>
          <a:p>
            <a:pPr eaLnBrk="1" fontAlgn="auto" hangingPunct="1">
              <a:spcBef>
                <a:spcPts val="0"/>
              </a:spcBef>
              <a:spcAft>
                <a:spcPts val="0"/>
              </a:spcAft>
              <a:defRPr/>
            </a:pPr>
            <a:r>
              <a:rPr lang="en-US" i="1" dirty="0" smtClean="0"/>
              <a:t>Piper </a:t>
            </a:r>
            <a:r>
              <a:rPr lang="en-US" i="1" dirty="0" err="1" smtClean="0"/>
              <a:t>kadsura</a:t>
            </a:r>
            <a:endParaRPr lang="en-US" i="1" dirty="0" smtClean="0"/>
          </a:p>
          <a:p>
            <a:pPr eaLnBrk="1" fontAlgn="auto" hangingPunct="1">
              <a:spcBef>
                <a:spcPts val="0"/>
              </a:spcBef>
              <a:spcAft>
                <a:spcPts val="0"/>
              </a:spcAft>
              <a:defRPr/>
            </a:pPr>
            <a:r>
              <a:rPr lang="en-US" dirty="0" smtClean="0"/>
              <a:t>Pomegranate (</a:t>
            </a:r>
            <a:r>
              <a:rPr lang="en-US" i="1" dirty="0" err="1" smtClean="0"/>
              <a:t>Punica</a:t>
            </a:r>
            <a:r>
              <a:rPr lang="en-US" i="1" dirty="0" smtClean="0"/>
              <a:t> </a:t>
            </a:r>
            <a:r>
              <a:rPr lang="en-US" i="1" dirty="0" err="1" smtClean="0"/>
              <a:t>granatum</a:t>
            </a:r>
            <a:r>
              <a:rPr lang="en-US" dirty="0" smtClean="0"/>
              <a:t>)</a:t>
            </a:r>
          </a:p>
          <a:p>
            <a:pPr eaLnBrk="1" fontAlgn="auto" hangingPunct="1">
              <a:spcBef>
                <a:spcPts val="0"/>
              </a:spcBef>
              <a:spcAft>
                <a:spcPts val="0"/>
              </a:spcAft>
              <a:defRPr/>
            </a:pPr>
            <a:r>
              <a:rPr lang="en-US" dirty="0" smtClean="0"/>
              <a:t>Apricot (</a:t>
            </a:r>
            <a:r>
              <a:rPr lang="en-US" i="1" dirty="0" smtClean="0"/>
              <a:t>Prunus </a:t>
            </a:r>
            <a:r>
              <a:rPr lang="en-US" i="1" dirty="0" err="1" smtClean="0"/>
              <a:t>armeniaca</a:t>
            </a:r>
            <a:r>
              <a:rPr lang="en-US" dirty="0" smtClean="0"/>
              <a:t>)</a:t>
            </a:r>
          </a:p>
          <a:p>
            <a:pPr eaLnBrk="1" fontAlgn="auto" hangingPunct="1">
              <a:spcBef>
                <a:spcPts val="0"/>
              </a:spcBef>
              <a:spcAft>
                <a:spcPts val="0"/>
              </a:spcAft>
              <a:defRPr/>
            </a:pPr>
            <a:r>
              <a:rPr lang="en-US" i="1" dirty="0" err="1" smtClean="0"/>
              <a:t>Mussaenda</a:t>
            </a:r>
            <a:r>
              <a:rPr lang="en-US" i="1" dirty="0" smtClean="0"/>
              <a:t> </a:t>
            </a:r>
            <a:r>
              <a:rPr lang="en-US" i="1" dirty="0" err="1" smtClean="0"/>
              <a:t>pubescens</a:t>
            </a:r>
            <a:r>
              <a:rPr lang="en-US" i="1" dirty="0" smtClean="0"/>
              <a:t> </a:t>
            </a:r>
          </a:p>
          <a:p>
            <a:pPr eaLnBrk="1" fontAlgn="auto" hangingPunct="1">
              <a:spcBef>
                <a:spcPts val="0"/>
              </a:spcBef>
              <a:spcAft>
                <a:spcPts val="0"/>
              </a:spcAft>
              <a:defRPr/>
            </a:pPr>
            <a:r>
              <a:rPr lang="en-US" i="1" dirty="0" err="1" smtClean="0"/>
              <a:t>Flindersia</a:t>
            </a:r>
            <a:r>
              <a:rPr lang="en-US" dirty="0" smtClean="0"/>
              <a:t> sp. </a:t>
            </a:r>
          </a:p>
          <a:p>
            <a:pPr eaLnBrk="1" fontAlgn="auto" hangingPunct="1">
              <a:spcBef>
                <a:spcPts val="0"/>
              </a:spcBef>
              <a:spcAft>
                <a:spcPts val="0"/>
              </a:spcAft>
              <a:defRPr/>
            </a:pPr>
            <a:r>
              <a:rPr lang="en-US" i="1" dirty="0" err="1" smtClean="0"/>
              <a:t>Meliosma</a:t>
            </a:r>
            <a:r>
              <a:rPr lang="en-US" i="1" dirty="0" smtClean="0"/>
              <a:t> </a:t>
            </a:r>
            <a:r>
              <a:rPr lang="en-US" i="1" dirty="0" err="1" smtClean="0"/>
              <a:t>rigida</a:t>
            </a:r>
            <a:r>
              <a:rPr lang="en-US" i="1" dirty="0" smtClean="0"/>
              <a:t> </a:t>
            </a:r>
          </a:p>
          <a:p>
            <a:pPr eaLnBrk="1" fontAlgn="auto" hangingPunct="1">
              <a:spcBef>
                <a:spcPts val="0"/>
              </a:spcBef>
              <a:spcAft>
                <a:spcPts val="0"/>
              </a:spcAft>
              <a:defRPr/>
            </a:pPr>
            <a:r>
              <a:rPr lang="en-US" dirty="0" smtClean="0"/>
              <a:t>Beach tamarind (</a:t>
            </a:r>
            <a:r>
              <a:rPr lang="en-US" i="1" dirty="0" err="1" smtClean="0"/>
              <a:t>Cupaniopsis</a:t>
            </a:r>
            <a:r>
              <a:rPr lang="en-US" i="1" dirty="0" smtClean="0"/>
              <a:t> </a:t>
            </a:r>
            <a:r>
              <a:rPr lang="en-US" i="1" dirty="0" err="1" smtClean="0"/>
              <a:t>anacardiodes</a:t>
            </a:r>
            <a:r>
              <a:rPr lang="en-US" dirty="0" smtClean="0"/>
              <a:t>)</a:t>
            </a:r>
          </a:p>
          <a:p>
            <a:pPr eaLnBrk="1" fontAlgn="auto" hangingPunct="1">
              <a:spcBef>
                <a:spcPts val="0"/>
              </a:spcBef>
              <a:spcAft>
                <a:spcPts val="0"/>
              </a:spcAft>
              <a:defRPr/>
            </a:pPr>
            <a:r>
              <a:rPr lang="en-US" dirty="0" smtClean="0"/>
              <a:t>Scaly ash (</a:t>
            </a:r>
            <a:r>
              <a:rPr lang="en-US" i="1" dirty="0" err="1" smtClean="0"/>
              <a:t>Ganophyllum</a:t>
            </a:r>
            <a:r>
              <a:rPr lang="en-US" i="1" dirty="0" smtClean="0"/>
              <a:t> </a:t>
            </a:r>
            <a:r>
              <a:rPr lang="en-US" i="1" dirty="0" err="1" smtClean="0"/>
              <a:t>falcatum</a:t>
            </a:r>
            <a:r>
              <a:rPr lang="en-US" dirty="0" smtClean="0"/>
              <a:t>)</a:t>
            </a:r>
            <a:endParaRPr lang="en-US" i="1" dirty="0" smtClean="0"/>
          </a:p>
          <a:p>
            <a:pPr eaLnBrk="1" fontAlgn="auto" hangingPunct="1">
              <a:spcBef>
                <a:spcPts val="0"/>
              </a:spcBef>
              <a:spcAft>
                <a:spcPts val="0"/>
              </a:spcAft>
              <a:defRPr/>
            </a:pPr>
            <a:r>
              <a:rPr lang="en-US" dirty="0" smtClean="0"/>
              <a:t>Camellia (</a:t>
            </a:r>
            <a:r>
              <a:rPr lang="en-US" i="1" dirty="0" smtClean="0"/>
              <a:t>Camellia </a:t>
            </a:r>
            <a:r>
              <a:rPr lang="en-US" i="1" dirty="0" err="1" smtClean="0"/>
              <a:t>sinensis</a:t>
            </a:r>
            <a:r>
              <a:rPr lang="en-US" dirty="0" smtClean="0"/>
              <a:t>)</a:t>
            </a:r>
          </a:p>
          <a:p>
            <a:pPr eaLnBrk="1" fontAlgn="auto" hangingPunct="1">
              <a:spcBef>
                <a:spcPts val="0"/>
              </a:spcBef>
              <a:spcAft>
                <a:spcPts val="0"/>
              </a:spcAft>
              <a:defRPr/>
            </a:pPr>
            <a:r>
              <a:rPr lang="en-US" i="1" dirty="0" err="1" smtClean="0"/>
              <a:t>Aphananthe</a:t>
            </a:r>
            <a:r>
              <a:rPr lang="en-US" i="1" dirty="0" smtClean="0"/>
              <a:t> </a:t>
            </a:r>
            <a:r>
              <a:rPr lang="en-US" i="1" dirty="0" err="1" smtClean="0"/>
              <a:t>philippinensis</a:t>
            </a:r>
            <a:endParaRPr lang="en-US" i="1" dirty="0" smtClean="0"/>
          </a:p>
          <a:p>
            <a:pPr eaLnBrk="1" fontAlgn="auto" hangingPunct="1">
              <a:spcBef>
                <a:spcPts val="0"/>
              </a:spcBef>
              <a:spcAft>
                <a:spcPts val="0"/>
              </a:spcAft>
              <a:defRPr/>
            </a:pPr>
            <a:r>
              <a:rPr lang="en-US" i="1" dirty="0" err="1" smtClean="0"/>
              <a:t>Parthenocissus</a:t>
            </a:r>
            <a:r>
              <a:rPr lang="en-US" i="1" dirty="0" smtClean="0"/>
              <a:t> </a:t>
            </a:r>
            <a:r>
              <a:rPr lang="en-US" i="1" dirty="0" err="1" smtClean="0"/>
              <a:t>tricuspidata</a:t>
            </a:r>
            <a:endParaRPr lang="en-US" i="1" dirty="0" smtClean="0"/>
          </a:p>
          <a:p>
            <a:pPr eaLnBrk="1" fontAlgn="auto" hangingPunct="1">
              <a:spcBef>
                <a:spcPts val="0"/>
              </a:spcBef>
              <a:spcAft>
                <a:spcPts val="0"/>
              </a:spcAft>
              <a:defRPr/>
            </a:pPr>
            <a:r>
              <a:rPr lang="en-US" dirty="0" smtClean="0"/>
              <a:t>Frangipani (</a:t>
            </a:r>
            <a:r>
              <a:rPr lang="en-US" i="1" dirty="0" err="1" smtClean="0"/>
              <a:t>Plumeria</a:t>
            </a:r>
            <a:r>
              <a:rPr lang="en-US" i="1" dirty="0" smtClean="0"/>
              <a:t> </a:t>
            </a:r>
            <a:r>
              <a:rPr lang="en-US" i="1" dirty="0" err="1" smtClean="0"/>
              <a:t>rubra</a:t>
            </a:r>
            <a:r>
              <a:rPr lang="en-US" dirty="0" smtClean="0"/>
              <a:t>)</a:t>
            </a:r>
            <a:endParaRPr lang="en-US" i="1" dirty="0" smtClean="0"/>
          </a:p>
          <a:p>
            <a:pPr eaLnBrk="1" fontAlgn="auto" hangingPunct="1">
              <a:spcBef>
                <a:spcPts val="0"/>
              </a:spcBef>
              <a:spcAft>
                <a:spcPts val="0"/>
              </a:spcAft>
              <a:defRPr/>
            </a:pPr>
            <a:r>
              <a:rPr lang="en-US" dirty="0" smtClean="0"/>
              <a:t>Coconut palm (</a:t>
            </a:r>
            <a:r>
              <a:rPr lang="en-US" i="1" dirty="0" err="1" smtClean="0"/>
              <a:t>Cocos</a:t>
            </a:r>
            <a:r>
              <a:rPr lang="en-US" dirty="0" smtClean="0"/>
              <a:t> </a:t>
            </a:r>
            <a:r>
              <a:rPr lang="en-US" i="1" dirty="0" err="1" smtClean="0"/>
              <a:t>nucifera</a:t>
            </a:r>
            <a:r>
              <a:rPr lang="en-US" dirty="0" smtClean="0"/>
              <a:t>)</a:t>
            </a:r>
          </a:p>
          <a:p>
            <a:pPr eaLnBrk="1" fontAlgn="auto" hangingPunct="1">
              <a:spcBef>
                <a:spcPts val="0"/>
              </a:spcBef>
              <a:spcAft>
                <a:spcPts val="0"/>
              </a:spcAft>
              <a:defRPr/>
            </a:pPr>
            <a:r>
              <a:rPr lang="en-US" dirty="0" smtClean="0"/>
              <a:t>Formosan Alder (</a:t>
            </a:r>
            <a:r>
              <a:rPr lang="en-US" i="1" dirty="0" err="1" smtClean="0"/>
              <a:t>Alnus</a:t>
            </a:r>
            <a:r>
              <a:rPr lang="en-US" i="1" dirty="0" smtClean="0"/>
              <a:t> </a:t>
            </a:r>
            <a:r>
              <a:rPr lang="en-US" i="1" dirty="0" err="1" smtClean="0"/>
              <a:t>formosana</a:t>
            </a:r>
            <a:r>
              <a:rPr lang="en-US" dirty="0" smtClean="0"/>
              <a:t>)</a:t>
            </a:r>
          </a:p>
          <a:p>
            <a:pPr eaLnBrk="1" fontAlgn="auto" hangingPunct="1">
              <a:spcBef>
                <a:spcPts val="0"/>
              </a:spcBef>
              <a:spcAft>
                <a:spcPts val="0"/>
              </a:spcAft>
              <a:defRPr/>
            </a:pPr>
            <a:r>
              <a:rPr lang="en-US" i="1" dirty="0" err="1" smtClean="0"/>
              <a:t>Erycibe</a:t>
            </a:r>
            <a:r>
              <a:rPr lang="en-US" i="1" dirty="0" smtClean="0"/>
              <a:t> </a:t>
            </a:r>
            <a:r>
              <a:rPr lang="en-US" i="1" dirty="0" err="1" smtClean="0"/>
              <a:t>acutifoliae</a:t>
            </a:r>
            <a:endParaRPr lang="en-US" dirty="0" smtClean="0"/>
          </a:p>
          <a:p>
            <a:pPr eaLnBrk="1" fontAlgn="auto" hangingPunct="1">
              <a:spcBef>
                <a:spcPts val="0"/>
              </a:spcBef>
              <a:spcAft>
                <a:spcPts val="0"/>
              </a:spcAft>
              <a:defRPr/>
            </a:pPr>
            <a:r>
              <a:rPr lang="en-US" dirty="0" smtClean="0"/>
              <a:t>Japanese persimmon (</a:t>
            </a:r>
            <a:r>
              <a:rPr lang="en-US" i="1" dirty="0" smtClean="0"/>
              <a:t>Diospyros</a:t>
            </a:r>
            <a:r>
              <a:rPr lang="en-US" dirty="0" smtClean="0"/>
              <a:t> </a:t>
            </a:r>
            <a:r>
              <a:rPr lang="en-US" i="1" dirty="0" smtClean="0"/>
              <a:t>kaki</a:t>
            </a:r>
            <a:r>
              <a:rPr lang="en-US" dirty="0" smtClean="0"/>
              <a:t>)</a:t>
            </a:r>
            <a:endParaRPr lang="en-US" i="1" dirty="0" smtClean="0"/>
          </a:p>
          <a:p>
            <a:pPr eaLnBrk="1" fontAlgn="auto" hangingPunct="1">
              <a:spcBef>
                <a:spcPts val="0"/>
              </a:spcBef>
              <a:spcAft>
                <a:spcPts val="0"/>
              </a:spcAft>
              <a:defRPr/>
            </a:pPr>
            <a:r>
              <a:rPr lang="en-US" dirty="0" smtClean="0"/>
              <a:t>Malaysian Persimmon (</a:t>
            </a:r>
            <a:r>
              <a:rPr lang="en-US" i="1" dirty="0" smtClean="0"/>
              <a:t>Diospyros </a:t>
            </a:r>
            <a:r>
              <a:rPr lang="en-US" i="1" dirty="0" err="1" smtClean="0"/>
              <a:t>maritima</a:t>
            </a:r>
            <a:r>
              <a:rPr lang="en-US" dirty="0" smtClean="0"/>
              <a:t>)</a:t>
            </a:r>
          </a:p>
          <a:p>
            <a:pPr eaLnBrk="1" fontAlgn="auto" hangingPunct="1">
              <a:spcBef>
                <a:spcPts val="0"/>
              </a:spcBef>
              <a:spcAft>
                <a:spcPts val="0"/>
              </a:spcAft>
              <a:defRPr/>
            </a:pPr>
            <a:r>
              <a:rPr lang="en-US" i="1" dirty="0" err="1" smtClean="0"/>
              <a:t>Sloanea</a:t>
            </a:r>
            <a:r>
              <a:rPr lang="en-US" dirty="0" smtClean="0"/>
              <a:t> </a:t>
            </a:r>
            <a:r>
              <a:rPr lang="en-US" i="1" dirty="0" err="1" smtClean="0"/>
              <a:t>dasycarpa</a:t>
            </a:r>
            <a:endParaRPr lang="en-US" dirty="0" smtClean="0"/>
          </a:p>
          <a:p>
            <a:pPr eaLnBrk="1" fontAlgn="auto" hangingPunct="1">
              <a:spcBef>
                <a:spcPts val="0"/>
              </a:spcBef>
              <a:spcAft>
                <a:spcPts val="0"/>
              </a:spcAft>
              <a:defRPr/>
            </a:pPr>
            <a:r>
              <a:rPr lang="en-US" i="1" dirty="0" smtClean="0"/>
              <a:t>Rhododendron </a:t>
            </a:r>
            <a:r>
              <a:rPr lang="en-US" i="1" dirty="0" err="1" smtClean="0"/>
              <a:t>ellipticum</a:t>
            </a:r>
            <a:endParaRPr lang="en-US" dirty="0" smtClean="0"/>
          </a:p>
          <a:p>
            <a:pPr eaLnBrk="1" fontAlgn="auto" hangingPunct="1">
              <a:spcBef>
                <a:spcPts val="0"/>
              </a:spcBef>
              <a:spcAft>
                <a:spcPts val="0"/>
              </a:spcAft>
              <a:defRPr/>
            </a:pPr>
            <a:r>
              <a:rPr lang="en-US" dirty="0" smtClean="0"/>
              <a:t>Cassava (</a:t>
            </a:r>
            <a:r>
              <a:rPr lang="en-US" i="1" dirty="0" err="1" smtClean="0"/>
              <a:t>Manihot</a:t>
            </a:r>
            <a:r>
              <a:rPr lang="en-US" i="1" dirty="0" smtClean="0"/>
              <a:t> </a:t>
            </a:r>
            <a:r>
              <a:rPr lang="en-US" i="1" dirty="0" err="1" smtClean="0"/>
              <a:t>esculenta</a:t>
            </a:r>
            <a:r>
              <a:rPr lang="en-US" dirty="0" smtClean="0"/>
              <a:t>)</a:t>
            </a:r>
            <a:endParaRPr lang="en-US" i="1" dirty="0" smtClean="0"/>
          </a:p>
          <a:p>
            <a:pPr eaLnBrk="1" fontAlgn="auto" hangingPunct="1">
              <a:spcBef>
                <a:spcPts val="0"/>
              </a:spcBef>
              <a:spcAft>
                <a:spcPts val="0"/>
              </a:spcAft>
              <a:defRPr/>
            </a:pPr>
            <a:r>
              <a:rPr lang="en-US" dirty="0" smtClean="0"/>
              <a:t>Chinese tallow tree (</a:t>
            </a:r>
            <a:r>
              <a:rPr lang="en-US" i="1" dirty="0" err="1" smtClean="0"/>
              <a:t>Sapium</a:t>
            </a:r>
            <a:r>
              <a:rPr lang="en-US" dirty="0" smtClean="0"/>
              <a:t> </a:t>
            </a:r>
            <a:r>
              <a:rPr lang="en-US" i="1" dirty="0" err="1" smtClean="0"/>
              <a:t>sebiferum</a:t>
            </a:r>
            <a:r>
              <a:rPr lang="en-US" dirty="0" smtClean="0"/>
              <a:t>)</a:t>
            </a:r>
          </a:p>
          <a:p>
            <a:pPr eaLnBrk="1" fontAlgn="auto" hangingPunct="1">
              <a:spcBef>
                <a:spcPts val="0"/>
              </a:spcBef>
              <a:spcAft>
                <a:spcPts val="0"/>
              </a:spcAft>
              <a:defRPr/>
            </a:pPr>
            <a:r>
              <a:rPr lang="en-US" i="1" dirty="0" smtClean="0"/>
              <a:t>Bauhinia</a:t>
            </a:r>
            <a:r>
              <a:rPr lang="en-US" dirty="0" smtClean="0"/>
              <a:t> </a:t>
            </a:r>
            <a:r>
              <a:rPr lang="en-US" i="1" dirty="0" err="1" smtClean="0"/>
              <a:t>championii</a:t>
            </a:r>
            <a:endParaRPr lang="en-US" dirty="0" smtClean="0"/>
          </a:p>
          <a:p>
            <a:pPr eaLnBrk="1" fontAlgn="auto" hangingPunct="1">
              <a:spcBef>
                <a:spcPts val="0"/>
              </a:spcBef>
              <a:spcAft>
                <a:spcPts val="0"/>
              </a:spcAft>
              <a:defRPr/>
            </a:pPr>
            <a:r>
              <a:rPr lang="en-US" i="1" dirty="0" smtClean="0"/>
              <a:t>Bauhinia </a:t>
            </a:r>
            <a:r>
              <a:rPr lang="en-US" i="1" dirty="0" err="1" smtClean="0"/>
              <a:t>blinii</a:t>
            </a:r>
            <a:endParaRPr lang="en-US" dirty="0" smtClean="0"/>
          </a:p>
          <a:p>
            <a:pPr eaLnBrk="1" fontAlgn="auto" hangingPunct="1">
              <a:spcBef>
                <a:spcPts val="0"/>
              </a:spcBef>
              <a:spcAft>
                <a:spcPts val="0"/>
              </a:spcAft>
              <a:defRPr/>
            </a:pPr>
            <a:r>
              <a:rPr lang="en-US" dirty="0" smtClean="0"/>
              <a:t>Cassia tree (</a:t>
            </a:r>
            <a:r>
              <a:rPr lang="en-US" i="1" dirty="0" smtClean="0"/>
              <a:t>Cassia </a:t>
            </a:r>
            <a:r>
              <a:rPr lang="en-US" i="1" dirty="0" err="1" smtClean="0"/>
              <a:t>siamea</a:t>
            </a:r>
            <a:r>
              <a:rPr lang="en-US" dirty="0" smtClean="0"/>
              <a:t>)</a:t>
            </a:r>
            <a:endParaRPr lang="en-US" i="1" dirty="0" smtClean="0"/>
          </a:p>
          <a:p>
            <a:pPr eaLnBrk="1" fontAlgn="auto" hangingPunct="1">
              <a:spcBef>
                <a:spcPts val="0"/>
              </a:spcBef>
              <a:spcAft>
                <a:spcPts val="0"/>
              </a:spcAft>
              <a:defRPr/>
            </a:pPr>
            <a:r>
              <a:rPr lang="en-US" dirty="0" smtClean="0"/>
              <a:t>Chinese long bean (</a:t>
            </a:r>
            <a:r>
              <a:rPr lang="en-US" i="1" dirty="0" err="1" smtClean="0"/>
              <a:t>Vigna</a:t>
            </a:r>
            <a:r>
              <a:rPr lang="en-US" dirty="0" smtClean="0"/>
              <a:t> </a:t>
            </a:r>
            <a:r>
              <a:rPr lang="en-US" i="1" dirty="0" err="1" smtClean="0"/>
              <a:t>sesquipedalis</a:t>
            </a:r>
            <a:r>
              <a:rPr lang="en-US" dirty="0" smtClean="0"/>
              <a:t>)</a:t>
            </a:r>
          </a:p>
          <a:p>
            <a:pPr eaLnBrk="1" fontAlgn="auto" hangingPunct="1">
              <a:spcBef>
                <a:spcPts val="0"/>
              </a:spcBef>
              <a:spcAft>
                <a:spcPts val="0"/>
              </a:spcAft>
              <a:defRPr/>
            </a:pPr>
            <a:r>
              <a:rPr lang="en-US" i="1" dirty="0" err="1" smtClean="0"/>
              <a:t>Casearia</a:t>
            </a:r>
            <a:r>
              <a:rPr lang="en-US" dirty="0" smtClean="0"/>
              <a:t> </a:t>
            </a:r>
            <a:r>
              <a:rPr lang="en-US" i="1" dirty="0" err="1" smtClean="0"/>
              <a:t>aculeata</a:t>
            </a:r>
            <a:endParaRPr lang="en-US" dirty="0" smtClean="0"/>
          </a:p>
          <a:p>
            <a:pPr eaLnBrk="1" fontAlgn="auto" hangingPunct="1">
              <a:spcBef>
                <a:spcPts val="0"/>
              </a:spcBef>
              <a:spcAft>
                <a:spcPts val="0"/>
              </a:spcAft>
              <a:defRPr/>
            </a:pPr>
            <a:r>
              <a:rPr lang="en-US" i="1" dirty="0" err="1" smtClean="0"/>
              <a:t>Myroxylon</a:t>
            </a:r>
            <a:r>
              <a:rPr lang="en-US" i="1" dirty="0" smtClean="0"/>
              <a:t> </a:t>
            </a:r>
            <a:r>
              <a:rPr lang="en-US" i="1" dirty="0" err="1" smtClean="0"/>
              <a:t>japonicum</a:t>
            </a:r>
            <a:endParaRPr lang="en-US" i="1" dirty="0" smtClean="0"/>
          </a:p>
          <a:p>
            <a:pPr eaLnBrk="1" fontAlgn="auto" hangingPunct="1">
              <a:spcBef>
                <a:spcPts val="0"/>
              </a:spcBef>
              <a:spcAft>
                <a:spcPts val="0"/>
              </a:spcAft>
              <a:defRPr/>
            </a:pPr>
            <a:r>
              <a:rPr lang="en-US" i="1" dirty="0" err="1" smtClean="0"/>
              <a:t>Scolopia</a:t>
            </a:r>
            <a:r>
              <a:rPr lang="en-US" i="1" dirty="0" smtClean="0"/>
              <a:t> </a:t>
            </a:r>
            <a:r>
              <a:rPr lang="en-US" i="1" dirty="0" err="1" smtClean="0"/>
              <a:t>oldhamii</a:t>
            </a:r>
            <a:endParaRPr lang="en-US" dirty="0" smtClean="0"/>
          </a:p>
          <a:p>
            <a:pPr eaLnBrk="1" fontAlgn="auto" hangingPunct="1">
              <a:spcBef>
                <a:spcPts val="0"/>
              </a:spcBef>
              <a:spcAft>
                <a:spcPts val="0"/>
              </a:spcAft>
              <a:defRPr/>
            </a:pPr>
            <a:r>
              <a:rPr lang="en-US" dirty="0" smtClean="0"/>
              <a:t>Chinese sweet gum (</a:t>
            </a:r>
            <a:r>
              <a:rPr lang="en-US" i="1" dirty="0" smtClean="0"/>
              <a:t>Liquidambar</a:t>
            </a:r>
            <a:r>
              <a:rPr lang="en-US" dirty="0" smtClean="0"/>
              <a:t> </a:t>
            </a:r>
            <a:r>
              <a:rPr lang="en-US" i="1" dirty="0" err="1" smtClean="0"/>
              <a:t>formosana</a:t>
            </a:r>
            <a:r>
              <a:rPr lang="en-US" dirty="0" smtClean="0"/>
              <a:t>)</a:t>
            </a:r>
          </a:p>
          <a:p>
            <a:pPr eaLnBrk="1" fontAlgn="auto" hangingPunct="1">
              <a:spcBef>
                <a:spcPts val="0"/>
              </a:spcBef>
              <a:spcAft>
                <a:spcPts val="0"/>
              </a:spcAft>
              <a:defRPr/>
            </a:pPr>
            <a:r>
              <a:rPr lang="en-US" i="1" dirty="0" err="1" smtClean="0"/>
              <a:t>Akebia</a:t>
            </a:r>
            <a:r>
              <a:rPr lang="en-US" dirty="0" smtClean="0"/>
              <a:t> </a:t>
            </a:r>
            <a:r>
              <a:rPr lang="en-US" i="1" dirty="0" err="1" smtClean="0"/>
              <a:t>labata</a:t>
            </a:r>
            <a:endParaRPr lang="en-US" i="1" dirty="0" smtClean="0"/>
          </a:p>
          <a:p>
            <a:pPr eaLnBrk="1" fontAlgn="auto" hangingPunct="1">
              <a:spcBef>
                <a:spcPts val="0"/>
              </a:spcBef>
              <a:spcAft>
                <a:spcPts val="0"/>
              </a:spcAft>
              <a:defRPr/>
            </a:pPr>
            <a:r>
              <a:rPr lang="en-US" i="1" dirty="0" err="1" smtClean="0"/>
              <a:t>Akebia</a:t>
            </a:r>
            <a:r>
              <a:rPr lang="en-US" i="1" dirty="0" smtClean="0"/>
              <a:t> </a:t>
            </a:r>
            <a:r>
              <a:rPr lang="en-US" i="1" dirty="0" err="1" smtClean="0"/>
              <a:t>longeracemosa</a:t>
            </a:r>
            <a:endParaRPr lang="en-US" dirty="0" smtClean="0"/>
          </a:p>
          <a:p>
            <a:pPr eaLnBrk="1" fontAlgn="auto" hangingPunct="1">
              <a:spcBef>
                <a:spcPts val="0"/>
              </a:spcBef>
              <a:spcAft>
                <a:spcPts val="0"/>
              </a:spcAft>
              <a:defRPr/>
            </a:pPr>
            <a:r>
              <a:rPr lang="en-US" dirty="0" smtClean="0"/>
              <a:t>Avocado (</a:t>
            </a:r>
            <a:r>
              <a:rPr lang="en-US" i="1" dirty="0" smtClean="0"/>
              <a:t>Persea </a:t>
            </a:r>
            <a:r>
              <a:rPr lang="en-US" i="1" dirty="0" err="1" smtClean="0"/>
              <a:t>americana</a:t>
            </a:r>
            <a:r>
              <a:rPr lang="en-US" dirty="0" smtClean="0"/>
              <a:t>)</a:t>
            </a:r>
            <a:endParaRPr lang="en-US" i="1" dirty="0" smtClean="0"/>
          </a:p>
          <a:p>
            <a:pPr eaLnBrk="1" fontAlgn="auto" hangingPunct="1">
              <a:spcBef>
                <a:spcPts val="0"/>
              </a:spcBef>
              <a:spcAft>
                <a:spcPts val="0"/>
              </a:spcAft>
              <a:defRPr/>
            </a:pPr>
            <a:r>
              <a:rPr lang="en-US" i="1" dirty="0" smtClean="0"/>
              <a:t>Persea</a:t>
            </a:r>
            <a:r>
              <a:rPr lang="en-US" dirty="0" smtClean="0"/>
              <a:t> </a:t>
            </a:r>
            <a:r>
              <a:rPr lang="en-US" i="1" dirty="0" err="1" smtClean="0"/>
              <a:t>zuihoensis</a:t>
            </a:r>
            <a:endParaRPr lang="en-US" dirty="0" smtClean="0"/>
          </a:p>
          <a:p>
            <a:pPr eaLnBrk="1" fontAlgn="auto" hangingPunct="1">
              <a:spcBef>
                <a:spcPts val="0"/>
              </a:spcBef>
              <a:spcAft>
                <a:spcPts val="0"/>
              </a:spcAft>
              <a:defRPr/>
            </a:pPr>
            <a:r>
              <a:rPr lang="en-US" i="1" dirty="0" err="1" smtClean="0"/>
              <a:t>Barringtonia</a:t>
            </a:r>
            <a:r>
              <a:rPr lang="en-US" i="1" dirty="0" smtClean="0"/>
              <a:t> </a:t>
            </a:r>
            <a:r>
              <a:rPr lang="en-US" i="1" dirty="0" err="1" smtClean="0"/>
              <a:t>acutangula</a:t>
            </a:r>
            <a:endParaRPr lang="en-US" dirty="0" smtClean="0"/>
          </a:p>
          <a:p>
            <a:pPr eaLnBrk="1" fontAlgn="auto" hangingPunct="1">
              <a:spcBef>
                <a:spcPts val="0"/>
              </a:spcBef>
              <a:spcAft>
                <a:spcPts val="0"/>
              </a:spcAft>
              <a:defRPr/>
            </a:pPr>
            <a:r>
              <a:rPr lang="en-US" dirty="0" err="1" smtClean="0"/>
              <a:t>Kenaf</a:t>
            </a:r>
            <a:r>
              <a:rPr lang="en-US" dirty="0" smtClean="0"/>
              <a:t> (</a:t>
            </a:r>
            <a:r>
              <a:rPr lang="en-US" i="1" dirty="0" smtClean="0"/>
              <a:t>Hibiscus</a:t>
            </a:r>
            <a:r>
              <a:rPr lang="en-US" dirty="0" smtClean="0"/>
              <a:t> </a:t>
            </a:r>
            <a:r>
              <a:rPr lang="en-US" i="1" dirty="0" err="1" smtClean="0"/>
              <a:t>cannabinus</a:t>
            </a:r>
            <a:r>
              <a:rPr lang="en-US" dirty="0" smtClean="0"/>
              <a:t>)</a:t>
            </a:r>
          </a:p>
          <a:p>
            <a:pPr eaLnBrk="1" fontAlgn="auto" hangingPunct="1">
              <a:spcBef>
                <a:spcPts val="0"/>
              </a:spcBef>
              <a:spcAft>
                <a:spcPts val="0"/>
              </a:spcAft>
              <a:defRPr/>
            </a:pPr>
            <a:r>
              <a:rPr lang="en-US" dirty="0" smtClean="0"/>
              <a:t>Rose mallow (</a:t>
            </a:r>
            <a:r>
              <a:rPr lang="en-US" i="1" dirty="0" smtClean="0"/>
              <a:t>Hibiscus </a:t>
            </a:r>
            <a:r>
              <a:rPr lang="en-US" i="1" dirty="0" err="1" smtClean="0"/>
              <a:t>rosa-sinensis</a:t>
            </a:r>
            <a:r>
              <a:rPr lang="en-US" dirty="0" smtClean="0"/>
              <a:t>)</a:t>
            </a:r>
            <a:endParaRPr lang="en-US" i="1" dirty="0" smtClean="0"/>
          </a:p>
          <a:p>
            <a:pPr eaLnBrk="1" fontAlgn="auto" hangingPunct="1">
              <a:spcBef>
                <a:spcPts val="0"/>
              </a:spcBef>
              <a:spcAft>
                <a:spcPts val="0"/>
              </a:spcAft>
              <a:defRPr/>
            </a:pPr>
            <a:r>
              <a:rPr lang="en-US" dirty="0" smtClean="0"/>
              <a:t>Sea hibiscus (</a:t>
            </a:r>
            <a:r>
              <a:rPr lang="en-US" i="1" dirty="0" smtClean="0"/>
              <a:t>Hibiscus </a:t>
            </a:r>
            <a:r>
              <a:rPr lang="en-US" i="1" dirty="0" err="1" smtClean="0"/>
              <a:t>tilaceus</a:t>
            </a:r>
            <a:r>
              <a:rPr lang="en-US" dirty="0" smtClean="0"/>
              <a:t>)</a:t>
            </a:r>
            <a:endParaRPr lang="en-US" i="1" dirty="0" smtClean="0"/>
          </a:p>
          <a:p>
            <a:pPr eaLnBrk="1" fontAlgn="auto" hangingPunct="1">
              <a:spcBef>
                <a:spcPts val="0"/>
              </a:spcBef>
              <a:spcAft>
                <a:spcPts val="0"/>
              </a:spcAft>
              <a:defRPr/>
            </a:pPr>
            <a:r>
              <a:rPr lang="en-US" i="1" dirty="0" err="1" smtClean="0"/>
              <a:t>Toona</a:t>
            </a:r>
            <a:r>
              <a:rPr lang="en-US" i="1" dirty="0" smtClean="0"/>
              <a:t> </a:t>
            </a:r>
            <a:r>
              <a:rPr lang="en-US" i="1" dirty="0" err="1" smtClean="0"/>
              <a:t>australis</a:t>
            </a:r>
            <a:endParaRPr lang="en-US" i="1" dirty="0" smtClean="0"/>
          </a:p>
          <a:p>
            <a:pPr eaLnBrk="1" fontAlgn="auto" hangingPunct="1">
              <a:spcBef>
                <a:spcPts val="0"/>
              </a:spcBef>
              <a:spcAft>
                <a:spcPts val="0"/>
              </a:spcAft>
              <a:defRPr/>
            </a:pPr>
            <a:r>
              <a:rPr lang="en-US" i="1" dirty="0" smtClean="0"/>
              <a:t>Ficus</a:t>
            </a:r>
            <a:r>
              <a:rPr lang="en-US" dirty="0" smtClean="0"/>
              <a:t> </a:t>
            </a:r>
            <a:r>
              <a:rPr lang="en-US" i="1" dirty="0" err="1" smtClean="0"/>
              <a:t>capensis</a:t>
            </a:r>
            <a:endParaRPr lang="en-US" i="1" dirty="0" smtClean="0"/>
          </a:p>
          <a:p>
            <a:pPr eaLnBrk="1" fontAlgn="auto" hangingPunct="1">
              <a:spcBef>
                <a:spcPts val="0"/>
              </a:spcBef>
              <a:spcAft>
                <a:spcPts val="0"/>
              </a:spcAft>
              <a:defRPr/>
            </a:pPr>
            <a:r>
              <a:rPr lang="en-US" dirty="0" smtClean="0"/>
              <a:t>Cluster fig tree (</a:t>
            </a:r>
            <a:r>
              <a:rPr lang="en-US" i="1" dirty="0" smtClean="0"/>
              <a:t>Ficus </a:t>
            </a:r>
            <a:r>
              <a:rPr lang="en-US" i="1" dirty="0" err="1" smtClean="0"/>
              <a:t>racemosa</a:t>
            </a:r>
            <a:r>
              <a:rPr lang="en-US" dirty="0" smtClean="0"/>
              <a:t>)</a:t>
            </a:r>
            <a:endParaRPr lang="en-US" i="1" dirty="0" smtClean="0"/>
          </a:p>
          <a:p>
            <a:pPr eaLnBrk="1" fontAlgn="auto" hangingPunct="1">
              <a:spcBef>
                <a:spcPts val="0"/>
              </a:spcBef>
              <a:spcAft>
                <a:spcPts val="0"/>
              </a:spcAft>
              <a:defRPr/>
            </a:pPr>
            <a:r>
              <a:rPr lang="en-US" dirty="0" smtClean="0"/>
              <a:t>Common fig (</a:t>
            </a:r>
            <a:r>
              <a:rPr lang="en-US" i="1" dirty="0" smtClean="0"/>
              <a:t>Ficus </a:t>
            </a:r>
            <a:r>
              <a:rPr lang="en-US" i="1" dirty="0" err="1" smtClean="0"/>
              <a:t>carica</a:t>
            </a:r>
            <a:r>
              <a:rPr lang="en-US" dirty="0" smtClean="0"/>
              <a:t>)</a:t>
            </a:r>
            <a:endParaRPr lang="en-US" i="1" dirty="0" smtClean="0"/>
          </a:p>
          <a:p>
            <a:pPr eaLnBrk="1" fontAlgn="auto" hangingPunct="1">
              <a:spcBef>
                <a:spcPts val="0"/>
              </a:spcBef>
              <a:spcAft>
                <a:spcPts val="0"/>
              </a:spcAft>
              <a:defRPr/>
            </a:pPr>
            <a:r>
              <a:rPr lang="en-US" i="1" dirty="0" err="1" smtClean="0"/>
              <a:t>Streblus</a:t>
            </a:r>
            <a:r>
              <a:rPr lang="en-US" i="1" dirty="0" smtClean="0"/>
              <a:t> </a:t>
            </a:r>
            <a:r>
              <a:rPr lang="en-US" dirty="0" smtClean="0"/>
              <a:t>sp.</a:t>
            </a:r>
          </a:p>
          <a:p>
            <a:pPr eaLnBrk="1" fontAlgn="auto" hangingPunct="1">
              <a:spcBef>
                <a:spcPts val="0"/>
              </a:spcBef>
              <a:spcAft>
                <a:spcPts val="0"/>
              </a:spcAft>
              <a:defRPr/>
            </a:pPr>
            <a:r>
              <a:rPr lang="en-US" i="1" dirty="0" err="1" smtClean="0"/>
              <a:t>Maesa</a:t>
            </a:r>
            <a:r>
              <a:rPr lang="en-US" i="1" dirty="0" smtClean="0"/>
              <a:t> </a:t>
            </a:r>
            <a:r>
              <a:rPr lang="en-US" i="1" dirty="0" err="1" smtClean="0"/>
              <a:t>perlaria</a:t>
            </a:r>
            <a:endParaRPr lang="en-US" dirty="0" smtClean="0"/>
          </a:p>
          <a:p>
            <a:pPr eaLnBrk="1" fontAlgn="auto" hangingPunct="1">
              <a:spcBef>
                <a:spcPts val="0"/>
              </a:spcBef>
              <a:spcAft>
                <a:spcPts val="0"/>
              </a:spcAft>
              <a:defRPr/>
            </a:pPr>
            <a:r>
              <a:rPr lang="en-US" i="1" dirty="0" err="1" smtClean="0"/>
              <a:t>Szyzgium</a:t>
            </a:r>
            <a:r>
              <a:rPr lang="en-US" i="1" dirty="0" smtClean="0"/>
              <a:t> </a:t>
            </a:r>
            <a:r>
              <a:rPr lang="en-US" i="1" dirty="0" err="1" smtClean="0"/>
              <a:t>samarangense</a:t>
            </a:r>
            <a:endParaRPr lang="en-US" dirty="0" smtClean="0"/>
          </a:p>
          <a:p>
            <a:pPr eaLnBrk="1" fontAlgn="auto" hangingPunct="1">
              <a:spcBef>
                <a:spcPts val="0"/>
              </a:spcBef>
              <a:spcAft>
                <a:spcPts val="0"/>
              </a:spcAft>
              <a:defRPr/>
            </a:pPr>
            <a:r>
              <a:rPr lang="en-US" i="1" dirty="0" err="1" smtClean="0"/>
              <a:t>Kadsura</a:t>
            </a:r>
            <a:r>
              <a:rPr lang="en-US" i="1" dirty="0" smtClean="0"/>
              <a:t> piper</a:t>
            </a:r>
            <a:endParaRPr lang="en-US" b="1" dirty="0" smtClean="0"/>
          </a:p>
          <a:p>
            <a:pPr eaLnBrk="1" fontAlgn="auto" hangingPunct="1">
              <a:spcBef>
                <a:spcPts val="0"/>
              </a:spcBef>
              <a:spcAft>
                <a:spcPts val="0"/>
              </a:spcAft>
              <a:defRPr/>
            </a:pPr>
            <a:r>
              <a:rPr lang="en-US" dirty="0" smtClean="0"/>
              <a:t>Loquat (</a:t>
            </a:r>
            <a:r>
              <a:rPr lang="en-US" i="1" dirty="0" err="1" smtClean="0"/>
              <a:t>Eriobotrya</a:t>
            </a:r>
            <a:r>
              <a:rPr lang="en-US" dirty="0" smtClean="0"/>
              <a:t> </a:t>
            </a:r>
            <a:r>
              <a:rPr lang="en-US" i="1" dirty="0" smtClean="0"/>
              <a:t>japonica</a:t>
            </a:r>
            <a:r>
              <a:rPr lang="en-US" dirty="0" smtClean="0"/>
              <a:t>)</a:t>
            </a:r>
          </a:p>
          <a:p>
            <a:pPr eaLnBrk="1" fontAlgn="auto" hangingPunct="1">
              <a:spcBef>
                <a:spcPts val="0"/>
              </a:spcBef>
              <a:spcAft>
                <a:spcPts val="0"/>
              </a:spcAft>
              <a:defRPr/>
            </a:pPr>
            <a:r>
              <a:rPr lang="en-US" dirty="0" smtClean="0"/>
              <a:t>Black </a:t>
            </a:r>
            <a:r>
              <a:rPr lang="en-US" dirty="0" err="1" smtClean="0"/>
              <a:t>Cerry</a:t>
            </a:r>
            <a:r>
              <a:rPr lang="en-US" dirty="0" smtClean="0"/>
              <a:t> (</a:t>
            </a:r>
            <a:r>
              <a:rPr lang="en-US" i="1" dirty="0" smtClean="0"/>
              <a:t>Prunus</a:t>
            </a:r>
            <a:r>
              <a:rPr lang="en-US" dirty="0" smtClean="0"/>
              <a:t> </a:t>
            </a:r>
            <a:r>
              <a:rPr lang="en-US" i="1" dirty="0" smtClean="0"/>
              <a:t>serotina</a:t>
            </a:r>
            <a:r>
              <a:rPr lang="en-US" dirty="0" smtClean="0"/>
              <a:t>)</a:t>
            </a:r>
          </a:p>
          <a:p>
            <a:pPr eaLnBrk="1" fontAlgn="auto" hangingPunct="1">
              <a:spcBef>
                <a:spcPts val="0"/>
              </a:spcBef>
              <a:spcAft>
                <a:spcPts val="0"/>
              </a:spcAft>
              <a:defRPr/>
            </a:pPr>
            <a:r>
              <a:rPr lang="en-US" dirty="0" smtClean="0"/>
              <a:t>Rose (</a:t>
            </a:r>
            <a:r>
              <a:rPr lang="en-US" i="1" dirty="0" smtClean="0"/>
              <a:t>Rosa</a:t>
            </a:r>
            <a:r>
              <a:rPr lang="en-US" dirty="0" smtClean="0"/>
              <a:t> </a:t>
            </a:r>
            <a:r>
              <a:rPr lang="en-US" i="1" dirty="0" err="1" smtClean="0"/>
              <a:t>indica</a:t>
            </a:r>
            <a:r>
              <a:rPr lang="en-US" dirty="0" smtClean="0"/>
              <a:t>)</a:t>
            </a:r>
          </a:p>
          <a:p>
            <a:pPr eaLnBrk="1" fontAlgn="auto" hangingPunct="1">
              <a:spcBef>
                <a:spcPts val="0"/>
              </a:spcBef>
              <a:spcAft>
                <a:spcPts val="0"/>
              </a:spcAft>
              <a:defRPr/>
            </a:pPr>
            <a:r>
              <a:rPr lang="en-US" dirty="0" smtClean="0"/>
              <a:t>Chinese hibiscus (</a:t>
            </a:r>
            <a:r>
              <a:rPr lang="en-US" i="1" dirty="0" smtClean="0"/>
              <a:t>Rosa</a:t>
            </a:r>
            <a:r>
              <a:rPr lang="en-US" dirty="0" smtClean="0"/>
              <a:t> </a:t>
            </a:r>
            <a:r>
              <a:rPr lang="en-US" i="1" dirty="0" err="1" smtClean="0"/>
              <a:t>sinensis</a:t>
            </a:r>
            <a:r>
              <a:rPr lang="en-US" dirty="0" smtClean="0"/>
              <a:t>)</a:t>
            </a:r>
          </a:p>
          <a:p>
            <a:pPr eaLnBrk="1" fontAlgn="auto" hangingPunct="1">
              <a:spcBef>
                <a:spcPts val="0"/>
              </a:spcBef>
              <a:spcAft>
                <a:spcPts val="0"/>
              </a:spcAft>
              <a:defRPr/>
            </a:pPr>
            <a:r>
              <a:rPr lang="en-US" dirty="0" smtClean="0"/>
              <a:t>Gardenia (</a:t>
            </a:r>
            <a:r>
              <a:rPr lang="en-US" i="1" dirty="0" smtClean="0"/>
              <a:t>Gardenia </a:t>
            </a:r>
            <a:r>
              <a:rPr lang="en-US" i="1" dirty="0" err="1" smtClean="0"/>
              <a:t>jasminoides</a:t>
            </a:r>
            <a:r>
              <a:rPr lang="en-US" dirty="0" smtClean="0"/>
              <a:t>)</a:t>
            </a:r>
          </a:p>
          <a:p>
            <a:pPr eaLnBrk="1" fontAlgn="auto" hangingPunct="1">
              <a:spcBef>
                <a:spcPts val="0"/>
              </a:spcBef>
              <a:spcAft>
                <a:spcPts val="0"/>
              </a:spcAft>
              <a:defRPr/>
            </a:pPr>
            <a:r>
              <a:rPr lang="en-US" i="1" dirty="0" err="1" smtClean="0"/>
              <a:t>Mussaenda</a:t>
            </a:r>
            <a:r>
              <a:rPr lang="en-US" i="1" dirty="0" smtClean="0"/>
              <a:t> </a:t>
            </a:r>
            <a:r>
              <a:rPr lang="en-US" i="1" dirty="0" err="1" smtClean="0"/>
              <a:t>pubescens</a:t>
            </a:r>
            <a:endParaRPr lang="en-US" dirty="0" smtClean="0"/>
          </a:p>
          <a:p>
            <a:pPr eaLnBrk="1" fontAlgn="auto" hangingPunct="1">
              <a:spcBef>
                <a:spcPts val="0"/>
              </a:spcBef>
              <a:spcAft>
                <a:spcPts val="0"/>
              </a:spcAft>
              <a:defRPr/>
            </a:pPr>
            <a:r>
              <a:rPr lang="en-US" dirty="0" smtClean="0"/>
              <a:t>Bitter orange (</a:t>
            </a:r>
            <a:r>
              <a:rPr lang="en-US" i="1" dirty="0" smtClean="0"/>
              <a:t>Citrus</a:t>
            </a:r>
            <a:r>
              <a:rPr lang="en-US" dirty="0" smtClean="0"/>
              <a:t> </a:t>
            </a:r>
            <a:r>
              <a:rPr lang="en-US" i="1" dirty="0" err="1" smtClean="0"/>
              <a:t>bigaradia</a:t>
            </a:r>
            <a:r>
              <a:rPr lang="en-US" i="1" dirty="0" smtClean="0"/>
              <a:t> </a:t>
            </a:r>
            <a:r>
              <a:rPr lang="en-US" dirty="0" smtClean="0"/>
              <a:t>and</a:t>
            </a:r>
            <a:r>
              <a:rPr lang="en-US" i="1" dirty="0" smtClean="0"/>
              <a:t> Citrus </a:t>
            </a:r>
            <a:r>
              <a:rPr lang="en-US" i="1" dirty="0" err="1" smtClean="0"/>
              <a:t>aurantium</a:t>
            </a:r>
            <a:r>
              <a:rPr lang="en-US" dirty="0" smtClean="0"/>
              <a:t>)</a:t>
            </a:r>
          </a:p>
          <a:p>
            <a:pPr eaLnBrk="1" fontAlgn="auto" hangingPunct="1">
              <a:spcBef>
                <a:spcPts val="0"/>
              </a:spcBef>
              <a:spcAft>
                <a:spcPts val="0"/>
              </a:spcAft>
              <a:defRPr/>
            </a:pPr>
            <a:r>
              <a:rPr lang="en-US" dirty="0" smtClean="0"/>
              <a:t>Lemon (</a:t>
            </a:r>
            <a:r>
              <a:rPr lang="en-US" i="1" dirty="0" smtClean="0"/>
              <a:t>Citrus</a:t>
            </a:r>
            <a:r>
              <a:rPr lang="en-US" dirty="0" smtClean="0"/>
              <a:t> </a:t>
            </a:r>
            <a:r>
              <a:rPr lang="en-US" i="1" dirty="0" err="1" smtClean="0"/>
              <a:t>limon</a:t>
            </a:r>
            <a:r>
              <a:rPr lang="en-US" dirty="0" smtClean="0"/>
              <a:t>)</a:t>
            </a:r>
          </a:p>
          <a:p>
            <a:pPr eaLnBrk="1" fontAlgn="auto" hangingPunct="1">
              <a:spcBef>
                <a:spcPts val="0"/>
              </a:spcBef>
              <a:spcAft>
                <a:spcPts val="0"/>
              </a:spcAft>
              <a:defRPr/>
            </a:pPr>
            <a:r>
              <a:rPr lang="en-US" dirty="0" smtClean="0"/>
              <a:t>Orange (</a:t>
            </a:r>
            <a:r>
              <a:rPr lang="en-US" i="1" dirty="0" smtClean="0"/>
              <a:t>Citrus</a:t>
            </a:r>
            <a:r>
              <a:rPr lang="en-US" dirty="0" smtClean="0"/>
              <a:t> </a:t>
            </a:r>
            <a:r>
              <a:rPr lang="en-US" i="1" dirty="0" err="1" smtClean="0"/>
              <a:t>sinensis</a:t>
            </a:r>
            <a:r>
              <a:rPr lang="en-US" i="1" dirty="0" smtClean="0"/>
              <a:t>)</a:t>
            </a:r>
            <a:endParaRPr lang="en-US" dirty="0" smtClean="0"/>
          </a:p>
          <a:p>
            <a:pPr eaLnBrk="1" fontAlgn="auto" hangingPunct="1">
              <a:spcBef>
                <a:spcPts val="0"/>
              </a:spcBef>
              <a:spcAft>
                <a:spcPts val="0"/>
              </a:spcAft>
              <a:defRPr/>
            </a:pPr>
            <a:r>
              <a:rPr lang="en-US" dirty="0" smtClean="0"/>
              <a:t>shiny-leaf prickly-ash (</a:t>
            </a:r>
            <a:r>
              <a:rPr lang="en-US" i="1" dirty="0" err="1" smtClean="0"/>
              <a:t>Zanthoxylum</a:t>
            </a:r>
            <a:r>
              <a:rPr lang="en-US" dirty="0" smtClean="0"/>
              <a:t> </a:t>
            </a:r>
            <a:r>
              <a:rPr lang="en-US" i="1" dirty="0" err="1" smtClean="0"/>
              <a:t>nitidaum</a:t>
            </a:r>
            <a:r>
              <a:rPr lang="en-US" dirty="0" smtClean="0"/>
              <a:t>)</a:t>
            </a:r>
            <a:endParaRPr lang="en-US" i="1" dirty="0" smtClean="0"/>
          </a:p>
          <a:p>
            <a:pPr eaLnBrk="1" fontAlgn="auto" hangingPunct="1">
              <a:spcBef>
                <a:spcPts val="0"/>
              </a:spcBef>
              <a:spcAft>
                <a:spcPts val="0"/>
              </a:spcAft>
              <a:defRPr/>
            </a:pPr>
            <a:r>
              <a:rPr lang="en-US" i="1" dirty="0" err="1" smtClean="0"/>
              <a:t>Meliosma</a:t>
            </a:r>
            <a:r>
              <a:rPr lang="en-US" dirty="0" smtClean="0"/>
              <a:t> </a:t>
            </a:r>
            <a:r>
              <a:rPr lang="en-US" i="1" dirty="0" err="1" smtClean="0"/>
              <a:t>rigida</a:t>
            </a:r>
            <a:endParaRPr lang="en-US" dirty="0" smtClean="0"/>
          </a:p>
          <a:p>
            <a:pPr eaLnBrk="1" fontAlgn="auto" hangingPunct="1">
              <a:spcBef>
                <a:spcPts val="0"/>
              </a:spcBef>
              <a:spcAft>
                <a:spcPts val="0"/>
              </a:spcAft>
              <a:defRPr/>
            </a:pPr>
            <a:r>
              <a:rPr lang="en-US" dirty="0" smtClean="0"/>
              <a:t>Willow (</a:t>
            </a:r>
            <a:r>
              <a:rPr lang="en-US" i="1" dirty="0" smtClean="0"/>
              <a:t>Salix</a:t>
            </a:r>
            <a:r>
              <a:rPr lang="en-US" dirty="0" smtClean="0"/>
              <a:t> sp.)</a:t>
            </a:r>
          </a:p>
          <a:p>
            <a:pPr eaLnBrk="1" fontAlgn="auto" hangingPunct="1">
              <a:spcBef>
                <a:spcPts val="0"/>
              </a:spcBef>
              <a:spcAft>
                <a:spcPts val="0"/>
              </a:spcAft>
              <a:defRPr/>
            </a:pPr>
            <a:r>
              <a:rPr lang="en-US" i="1" dirty="0" err="1" smtClean="0"/>
              <a:t>Boehmeria</a:t>
            </a:r>
            <a:r>
              <a:rPr lang="en-US" i="1" dirty="0" smtClean="0"/>
              <a:t> </a:t>
            </a:r>
            <a:r>
              <a:rPr lang="en-US" i="1" dirty="0" err="1" smtClean="0"/>
              <a:t>densiglomerata</a:t>
            </a:r>
            <a:endParaRPr lang="en-US" i="1" dirty="0" smtClean="0"/>
          </a:p>
          <a:p>
            <a:pPr eaLnBrk="1" fontAlgn="auto" hangingPunct="1">
              <a:spcBef>
                <a:spcPts val="0"/>
              </a:spcBef>
              <a:spcAft>
                <a:spcPts val="0"/>
              </a:spcAft>
              <a:defRPr/>
            </a:pPr>
            <a:r>
              <a:rPr lang="en-US" dirty="0" smtClean="0"/>
              <a:t>Common grape (</a:t>
            </a:r>
            <a:r>
              <a:rPr lang="en-US" i="1" dirty="0" smtClean="0"/>
              <a:t>Vitis</a:t>
            </a:r>
            <a:r>
              <a:rPr lang="en-US" dirty="0" smtClean="0"/>
              <a:t> </a:t>
            </a:r>
            <a:r>
              <a:rPr lang="en-US" i="1" dirty="0" smtClean="0"/>
              <a:t>vinifera</a:t>
            </a:r>
            <a:r>
              <a:rPr lang="en-US" dirty="0" smtClean="0"/>
              <a:t>)</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 addition, this pest has been intercepted at U.S. on:</a:t>
            </a:r>
          </a:p>
          <a:p>
            <a:pPr eaLnBrk="1" fontAlgn="auto" hangingPunct="1">
              <a:spcBef>
                <a:spcPts val="0"/>
              </a:spcBef>
              <a:spcAft>
                <a:spcPts val="0"/>
              </a:spcAft>
              <a:defRPr/>
            </a:pPr>
            <a:r>
              <a:rPr lang="en-US" dirty="0" smtClean="0"/>
              <a:t>Curry tree (</a:t>
            </a:r>
            <a:r>
              <a:rPr lang="en-US" i="1" dirty="0" err="1" smtClean="0"/>
              <a:t>Bergera</a:t>
            </a:r>
            <a:r>
              <a:rPr lang="en-US" i="1" dirty="0" smtClean="0"/>
              <a:t> </a:t>
            </a:r>
            <a:r>
              <a:rPr lang="en-US" i="1" dirty="0" err="1" smtClean="0"/>
              <a:t>koenigii</a:t>
            </a:r>
            <a:r>
              <a:rPr lang="en-US" dirty="0" smtClean="0"/>
              <a:t> (</a:t>
            </a:r>
            <a:r>
              <a:rPr lang="en-US" i="1" dirty="0" err="1" smtClean="0"/>
              <a:t>Murraya</a:t>
            </a:r>
            <a:r>
              <a:rPr lang="en-US" i="1" dirty="0" smtClean="0"/>
              <a:t> </a:t>
            </a:r>
            <a:r>
              <a:rPr lang="en-US" i="1" dirty="0" err="1" smtClean="0"/>
              <a:t>koenigii</a:t>
            </a:r>
            <a:r>
              <a:rPr lang="en-US" dirty="0" smtClean="0"/>
              <a:t>))</a:t>
            </a:r>
            <a:endParaRPr lang="en-US" i="1" dirty="0" smtClean="0"/>
          </a:p>
          <a:p>
            <a:pPr eaLnBrk="1" fontAlgn="auto" hangingPunct="1">
              <a:spcBef>
                <a:spcPts val="0"/>
              </a:spcBef>
              <a:spcAft>
                <a:spcPts val="0"/>
              </a:spcAft>
              <a:defRPr/>
            </a:pPr>
            <a:r>
              <a:rPr lang="en-US" dirty="0" smtClean="0"/>
              <a:t>Camellia (</a:t>
            </a:r>
            <a:r>
              <a:rPr lang="en-US" i="1" dirty="0" smtClean="0"/>
              <a:t>Camellia</a:t>
            </a:r>
            <a:r>
              <a:rPr lang="en-US" dirty="0" smtClean="0"/>
              <a:t> sp.)</a:t>
            </a:r>
            <a:endParaRPr lang="en-US" b="1" dirty="0" smtClean="0"/>
          </a:p>
          <a:p>
            <a:pPr eaLnBrk="1" fontAlgn="auto" hangingPunct="1">
              <a:spcBef>
                <a:spcPts val="0"/>
              </a:spcBef>
              <a:spcAft>
                <a:spcPts val="0"/>
              </a:spcAft>
              <a:defRPr/>
            </a:pPr>
            <a:r>
              <a:rPr lang="en-US" dirty="0" smtClean="0"/>
              <a:t>Mandarin orange (</a:t>
            </a:r>
            <a:r>
              <a:rPr lang="en-US" i="1" dirty="0" smtClean="0"/>
              <a:t>Citrus</a:t>
            </a:r>
            <a:r>
              <a:rPr lang="en-US" dirty="0" smtClean="0"/>
              <a:t> </a:t>
            </a:r>
            <a:r>
              <a:rPr lang="en-US" i="1" dirty="0" err="1" smtClean="0"/>
              <a:t>reticulata</a:t>
            </a:r>
            <a:r>
              <a:rPr lang="en-US" dirty="0" smtClean="0"/>
              <a:t>)</a:t>
            </a:r>
          </a:p>
          <a:p>
            <a:pPr eaLnBrk="1" fontAlgn="auto" hangingPunct="1">
              <a:spcBef>
                <a:spcPts val="0"/>
              </a:spcBef>
              <a:spcAft>
                <a:spcPts val="0"/>
              </a:spcAft>
              <a:defRPr/>
            </a:pPr>
            <a:r>
              <a:rPr lang="en-US" i="1" dirty="0" err="1" smtClean="0"/>
              <a:t>Parthenium</a:t>
            </a:r>
            <a:r>
              <a:rPr lang="en-US" i="1" dirty="0" smtClean="0"/>
              <a:t> </a:t>
            </a:r>
            <a:r>
              <a:rPr lang="en-US" dirty="0" smtClean="0"/>
              <a:t>sp.</a:t>
            </a:r>
          </a:p>
          <a:p>
            <a:pPr eaLnBrk="1" fontAlgn="auto" hangingPunct="1">
              <a:spcBef>
                <a:spcPts val="0"/>
              </a:spcBef>
              <a:spcAft>
                <a:spcPts val="0"/>
              </a:spcAft>
              <a:defRPr/>
            </a:pPr>
            <a:r>
              <a:rPr lang="en-US" i="1" dirty="0" smtClean="0"/>
              <a:t>Piper</a:t>
            </a:r>
            <a:r>
              <a:rPr lang="en-US" dirty="0" smtClean="0"/>
              <a:t> sp.</a:t>
            </a:r>
          </a:p>
          <a:p>
            <a:pPr eaLnBrk="1" fontAlgn="auto" hangingPunct="1">
              <a:spcBef>
                <a:spcPts val="0"/>
              </a:spcBef>
              <a:spcAft>
                <a:spcPts val="0"/>
              </a:spcAft>
              <a:defRPr/>
            </a:pPr>
            <a:r>
              <a:rPr lang="en-US" i="1" dirty="0" err="1" smtClean="0"/>
              <a:t>Pyracantha</a:t>
            </a:r>
            <a:r>
              <a:rPr lang="en-US" dirty="0" smtClean="0"/>
              <a:t> sp.</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Information Source:</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Cioffi, M., D. Cornara, I. Corrado, M.G.M. Jansen, and F. Porcelli.  2013. The status of </a:t>
            </a:r>
            <a:r>
              <a:rPr lang="en-US" i="1" dirty="0" smtClean="0"/>
              <a:t>Aleurocanthus spiniferus </a:t>
            </a:r>
            <a:r>
              <a:rPr lang="en-US" dirty="0" smtClean="0"/>
              <a:t>from its unwanted introduction in Italy to date. Bulletin of Insectology 66 (2): 273-281.  accessed 7/17/2014 – </a:t>
            </a:r>
          </a:p>
          <a:p>
            <a:pPr eaLnBrk="1" fontAlgn="auto" hangingPunct="1">
              <a:spcBef>
                <a:spcPts val="0"/>
              </a:spcBef>
              <a:spcAft>
                <a:spcPts val="0"/>
              </a:spcAft>
              <a:defRPr/>
            </a:pPr>
            <a:r>
              <a:rPr lang="en-US" dirty="0" smtClean="0"/>
              <a:t>	http://www.bulletinofinsectology.org/pdfarticles/vol66-2013-273-281cioffi.pdf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EPPO/CABI 1997. </a:t>
            </a:r>
            <a:r>
              <a:rPr lang="en-US" i="1" dirty="0" smtClean="0"/>
              <a:t>Aleurocanthus spiniferus</a:t>
            </a:r>
            <a:r>
              <a:rPr lang="en-US" dirty="0" smtClean="0"/>
              <a:t>. Data Sheets on Quarantine Pests.  In Quarantine Pests for Europe, 2nd ed., CAB International, Wallingford: 21-24.</a:t>
            </a:r>
          </a:p>
          <a:p>
            <a:pPr eaLnBrk="1" fontAlgn="auto" hangingPunct="1">
              <a:spcBef>
                <a:spcPts val="0"/>
              </a:spcBef>
              <a:spcAft>
                <a:spcPts val="0"/>
              </a:spcAft>
              <a:defRPr/>
            </a:pPr>
            <a:r>
              <a:rPr lang="en-US" dirty="0" smtClean="0"/>
              <a:t>	https://www.eppo.int/QUARANTINE/insects/Aleurocanthus_spiniferus/ALECSN_ds.pdf</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ea typeface="ＭＳ Ｐゴシック" pitchFamily="34" charset="-128"/>
              </a:rPr>
              <a:t>EPPO. 2002. </a:t>
            </a:r>
            <a:r>
              <a:rPr lang="en-US" i="1" dirty="0" smtClean="0">
                <a:ea typeface="ＭＳ Ｐゴシック" pitchFamily="34" charset="-128"/>
              </a:rPr>
              <a:t>Aleurocanthus spiniferus.  </a:t>
            </a:r>
            <a:r>
              <a:rPr lang="en-US" dirty="0" smtClean="0">
                <a:ea typeface="ＭＳ Ｐゴシック" pitchFamily="34" charset="-128"/>
              </a:rPr>
              <a:t>EPPO Standards - Diagnostic protocols for regulated pests.  OEPP/EPPO Bulletin 32:255-259. Accessed on January 7, 2014.</a:t>
            </a:r>
          </a:p>
          <a:p>
            <a:pPr eaLnBrk="1" fontAlgn="auto" hangingPunct="1">
              <a:spcBef>
                <a:spcPts val="0"/>
              </a:spcBef>
              <a:spcAft>
                <a:spcPts val="0"/>
              </a:spcAft>
              <a:defRPr/>
            </a:pPr>
            <a:r>
              <a:rPr lang="en-US" dirty="0" smtClean="0">
                <a:ea typeface="ＭＳ Ｐゴシック" pitchFamily="34" charset="-128"/>
              </a:rPr>
              <a:t>	http://www.eppo.int/QUARANTINE/insects/Aleurocanthus_spiniferus/ALECSN_protocol.pdf</a:t>
            </a:r>
          </a:p>
          <a:p>
            <a:pPr eaLnBrk="1" fontAlgn="auto" hangingPunct="1">
              <a:spcBef>
                <a:spcPts val="0"/>
              </a:spcBef>
              <a:spcAft>
                <a:spcPts val="0"/>
              </a:spcAft>
              <a:defRPr/>
            </a:pPr>
            <a:endParaRPr lang="en-US" dirty="0" smtClean="0">
              <a:ea typeface="ＭＳ Ｐゴシック" pitchFamily="34" charset="-128"/>
            </a:endParaRPr>
          </a:p>
          <a:p>
            <a:pPr eaLnBrk="1" fontAlgn="auto" hangingPunct="1">
              <a:spcBef>
                <a:spcPts val="0"/>
              </a:spcBef>
              <a:spcAft>
                <a:spcPts val="0"/>
              </a:spcAft>
              <a:defRPr/>
            </a:pPr>
            <a:r>
              <a:rPr lang="en-US" dirty="0" smtClean="0">
                <a:ea typeface="ＭＳ Ｐゴシック" pitchFamily="34" charset="-128"/>
              </a:rPr>
              <a:t>Evans, G. A. and  A.B. Hamon.  2014.  </a:t>
            </a:r>
            <a:r>
              <a:rPr lang="en-US" i="1" dirty="0" smtClean="0"/>
              <a:t>Aleurocanthus spiniferus</a:t>
            </a:r>
            <a:r>
              <a:rPr lang="en-US" dirty="0" smtClean="0"/>
              <a:t>. Whitefly Catalog.  USDA APHIS PPQ.  Accessed 6/10/2014</a:t>
            </a:r>
          </a:p>
          <a:p>
            <a:pPr eaLnBrk="1" fontAlgn="auto" hangingPunct="1">
              <a:spcBef>
                <a:spcPts val="0"/>
              </a:spcBef>
              <a:spcAft>
                <a:spcPts val="0"/>
              </a:spcAft>
              <a:defRPr/>
            </a:pPr>
            <a:r>
              <a:rPr lang="en-US" dirty="0" smtClean="0"/>
              <a:t>	http://www.fsca-dpi.org/homoptera_hemiptera/whitefly/whitefly_catalog.htm</a:t>
            </a:r>
          </a:p>
          <a:p>
            <a:pPr eaLnBrk="1" fontAlgn="auto" hangingPunct="1">
              <a:spcBef>
                <a:spcPts val="0"/>
              </a:spcBef>
              <a:spcAft>
                <a:spcPts val="0"/>
              </a:spcAft>
              <a:defRPr/>
            </a:pPr>
            <a:r>
              <a:rPr lang="en-US" dirty="0" smtClean="0">
                <a:ea typeface="ＭＳ Ｐゴシック" pitchFamily="34" charset="-128"/>
              </a:rPr>
              <a:t>	</a:t>
            </a:r>
          </a:p>
          <a:p>
            <a:pPr eaLnBrk="1" fontAlgn="auto" hangingPunct="1">
              <a:spcBef>
                <a:spcPts val="0"/>
              </a:spcBef>
              <a:spcAft>
                <a:spcPts val="0"/>
              </a:spcAft>
              <a:defRPr/>
            </a:pPr>
            <a:r>
              <a:rPr lang="en-US" dirty="0" smtClean="0">
                <a:ea typeface="ＭＳ Ｐゴシック" pitchFamily="34" charset="-128"/>
              </a:rPr>
              <a:t>Gyeltshen, J., A. Hodges and G. Hodges. 2005.  Orange spiny whitefly, </a:t>
            </a:r>
            <a:r>
              <a:rPr lang="en-US" i="1" dirty="0" smtClean="0">
                <a:ea typeface="ＭＳ Ｐゴシック" pitchFamily="34" charset="-128"/>
              </a:rPr>
              <a:t>Aleurocanthus spiniferus </a:t>
            </a:r>
            <a:r>
              <a:rPr lang="en-US" dirty="0" smtClean="0">
                <a:ea typeface="ＭＳ Ｐゴシック" pitchFamily="34" charset="-128"/>
              </a:rPr>
              <a:t>(Quaintance) (Insecta: Hemiptera: Aleurodidae). EENY-341. Gainesville: University of Florida, Institute of Food and Agriculture Sciences. Accessed January 27, 2014</a:t>
            </a:r>
          </a:p>
          <a:p>
            <a:pPr eaLnBrk="1" fontAlgn="auto" hangingPunct="1">
              <a:spcBef>
                <a:spcPts val="0"/>
              </a:spcBef>
              <a:spcAft>
                <a:spcPts val="0"/>
              </a:spcAft>
              <a:defRPr/>
            </a:pPr>
            <a:r>
              <a:rPr lang="en-US" dirty="0" smtClean="0">
                <a:ea typeface="ＭＳ Ｐゴシック" pitchFamily="34" charset="-128"/>
              </a:rPr>
              <a:t>	http://edis.ifas.ufl.edu/pdffiles/IN/IN61800.pdf</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2D6AB63-8A7D-4EAB-B038-29BC746020C2}" type="slidenum">
              <a:rPr lang="en-US" altLang="en-US" smtClean="0"/>
              <a:pPr fontAlgn="base">
                <a:spcBef>
                  <a:spcPct val="0"/>
                </a:spcBef>
                <a:spcAft>
                  <a:spcPct val="0"/>
                </a:spcAft>
                <a:defRPr/>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eggs are tiny (0.2×0.1 mm), elongated and kidney shaped. They are laid on a stalk that holds the eggs in an upright position on the leaf.  The eggs are yellow in color at first and later turn brown.   Eggs are indicated by the red arrow.</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a:t>
            </a:r>
          </a:p>
          <a:p>
            <a:pPr eaLnBrk="1" hangingPunct="1">
              <a:spcBef>
                <a:spcPct val="0"/>
              </a:spcBef>
            </a:pPr>
            <a:endParaRPr lang="en-US" altLang="en-US" smtClean="0"/>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mtClean="0">
                <a:ea typeface="ＭＳ Ｐゴシック" pitchFamily="34" charset="-128"/>
              </a:rPr>
              <a:t>Gyeltshen, J., A. Hodges and G. Hodges. 2005.  Orange spiny whitefly, </a:t>
            </a:r>
            <a:r>
              <a:rPr lang="en-US" altLang="en-US" i="1" smtClean="0">
                <a:ea typeface="ＭＳ Ｐゴシック" pitchFamily="34" charset="-128"/>
              </a:rPr>
              <a:t>Aleurocanthus spiniferus </a:t>
            </a:r>
            <a:r>
              <a:rPr lang="en-US" altLang="en-US"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mtClean="0">
                <a:ea typeface="ＭＳ Ｐゴシック" pitchFamily="34" charset="-128"/>
              </a:rPr>
              <a:t>	http://edis.ifas.ufl.edu/pdffiles/IN/IN61800.pdf</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t>Paulson, G.S. and B.R. Kumashiro.  1985.  Hawaiian Aleyrodidae.  Proceedings of the Hawaiian Entomological Society, 25:102–124.  Accessed 6/5/2014 – </a:t>
            </a:r>
          </a:p>
          <a:p>
            <a:pPr eaLnBrk="1" hangingPunct="1">
              <a:spcBef>
                <a:spcPct val="0"/>
              </a:spcBef>
            </a:pPr>
            <a:r>
              <a:rPr lang="en-US" altLang="en-US" smtClean="0"/>
              <a:t>	http://hdl.handle.net/10125/11179</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Quaintance, A.L. 1903. New Oriental Aleurodidae.  The Canadian Entomologist, 35(3): 61–64.</a:t>
            </a: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a:p>
            <a:pPr eaLnBrk="1" hangingPunct="1">
              <a:spcBef>
                <a:spcPct val="0"/>
              </a:spcBef>
            </a:pPr>
            <a:endParaRPr lang="en-US" altLang="en-US" smtClean="0">
              <a:ea typeface="ＭＳ Ｐゴシック" pitchFamily="34" charset="-128"/>
            </a:endParaRPr>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BB32DFD-69FD-45A6-A62F-0F2702538325}" type="slidenum">
              <a:rPr lang="en-US" altLang="en-US" smtClean="0"/>
              <a:pPr fontAlgn="base">
                <a:spcBef>
                  <a:spcPct val="0"/>
                </a:spcBef>
                <a:spcAft>
                  <a:spcPct val="0"/>
                </a:spcAft>
                <a:defRPr/>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OSW has four nymphal instars. The first instar nymphs are called crawlers. They are dusky in color, have six legs, and are very small (0.3 x 0.15 mm).  They also have 2 long and several short spiny filaments.</a:t>
            </a:r>
          </a:p>
          <a:p>
            <a:pPr eaLnBrk="1" hangingPunct="1">
              <a:spcBef>
                <a:spcPct val="0"/>
              </a:spcBef>
            </a:pPr>
            <a:endParaRPr lang="en-US" altLang="en-US" smtClean="0"/>
          </a:p>
          <a:p>
            <a:pPr eaLnBrk="1" hangingPunct="1">
              <a:spcBef>
                <a:spcPct val="0"/>
              </a:spcBef>
            </a:pPr>
            <a:r>
              <a:rPr lang="en-US" altLang="en-US" smtClean="0"/>
              <a:t>The second instar measures 0.4 X 0.3mm and has no legs.  Once it has settled to feed, it will not move again.  The color of the second instar is dark-brown to pale black with yellow markings and spiny filaments that radiate out from the body.  The third instar measures 0.74 to 0.87 mm and also has no legs.  It is more oval in shape and black in color with a green spot on the abdomen.  The spiny filaments are still obvious.    </a:t>
            </a:r>
          </a:p>
          <a:p>
            <a:pPr eaLnBrk="1" hangingPunct="1">
              <a:spcBef>
                <a:spcPct val="0"/>
              </a:spcBef>
            </a:pPr>
            <a:endParaRPr lang="en-US" altLang="en-US" smtClean="0"/>
          </a:p>
          <a:p>
            <a:pPr eaLnBrk="1" hangingPunct="1">
              <a:spcBef>
                <a:spcPct val="0"/>
              </a:spcBef>
            </a:pPr>
            <a:r>
              <a:rPr lang="en-US" altLang="en-US" smtClean="0"/>
              <a:t>All stages are more or less elliptical in shape with a wide fringe of white wax along the margins.  The thick, heavy spines referred to above are located on the dorsum (there 14 in total by the third instar – see red arrows). </a:t>
            </a:r>
          </a:p>
          <a:p>
            <a:pPr eaLnBrk="1" hangingPunct="1">
              <a:spcBef>
                <a:spcPct val="0"/>
              </a:spcBef>
            </a:pPr>
            <a:endParaRPr lang="en-US" altLang="en-US" smtClean="0"/>
          </a:p>
          <a:p>
            <a:pPr eaLnBrk="1" hangingPunct="1">
              <a:spcBef>
                <a:spcPct val="0"/>
              </a:spcBef>
            </a:pPr>
            <a:r>
              <a:rPr lang="en-US" altLang="en-US" smtClean="0"/>
              <a:t>The fourth instar is called the puparium. The last larval instar molts into an adult within the 4</a:t>
            </a:r>
            <a:r>
              <a:rPr lang="en-US" altLang="en-US" baseline="30000" smtClean="0"/>
              <a:t>th</a:t>
            </a:r>
            <a:r>
              <a:rPr lang="en-US" altLang="en-US" smtClean="0"/>
              <a:t> instar nymphal skin.  The pupae are shiny black in color and convex with a white fringe around the margin and dark spines along the submargin.  They measure approximately 1.33 to 1.88 X 1.0 to 1.23mm and are elliptical in shape, with females being slightly larger than males.  </a:t>
            </a:r>
          </a:p>
          <a:p>
            <a:pPr eaLnBrk="1" hangingPunct="1">
              <a:spcBef>
                <a:spcPct val="0"/>
              </a:spcBef>
            </a:pPr>
            <a:endParaRPr lang="en-US" altLang="en-US" smtClean="0"/>
          </a:p>
          <a:p>
            <a:pPr eaLnBrk="1" hangingPunct="1">
              <a:spcBef>
                <a:spcPct val="0"/>
              </a:spcBef>
            </a:pPr>
            <a:r>
              <a:rPr lang="en-US" altLang="en-US" smtClean="0"/>
              <a:t>The exuviae, which are molted skins of earlier instars, remain on the leaves and can be seen when scouting for this pest.</a:t>
            </a:r>
          </a:p>
          <a:p>
            <a:pPr eaLnBrk="1" hangingPunct="1">
              <a:spcBef>
                <a:spcPct val="0"/>
              </a:spcBef>
            </a:pPr>
            <a:endParaRPr lang="en-US" altLang="en-US" smtClean="0"/>
          </a:p>
          <a:p>
            <a:pPr eaLnBrk="1" hangingPunct="1">
              <a:spcBef>
                <a:spcPct val="0"/>
              </a:spcBef>
            </a:pPr>
            <a:r>
              <a:rPr lang="en-US" altLang="en-US" smtClean="0"/>
              <a:t>Identification of this species needs to be confirmed by a taxonomic expert which can only occur in the pupal stage.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a:t>
            </a:r>
          </a:p>
          <a:p>
            <a:pPr eaLnBrk="1" hangingPunct="1">
              <a:spcBef>
                <a:spcPct val="0"/>
              </a:spcBef>
            </a:pPr>
            <a:endParaRPr lang="en-US" altLang="en-US" smtClean="0"/>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Gyeltshen, J., A. Hodges and G. Hodges. 2005.  Orange spiny whitefly, </a:t>
            </a:r>
            <a:r>
              <a:rPr lang="en-US" altLang="en-US" i="1" smtClean="0">
                <a:ea typeface="ＭＳ Ｐゴシック" pitchFamily="34" charset="-128"/>
              </a:rPr>
              <a:t>Aleurocanthus spiniferus </a:t>
            </a:r>
            <a:r>
              <a:rPr lang="en-US" altLang="en-US"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mtClean="0">
                <a:ea typeface="ＭＳ Ｐゴシック" pitchFamily="34" charset="-128"/>
              </a:rPr>
              <a:t>	http://edis.ifas.ufl.edu/pdffiles/IN/IN61800.pdf</a:t>
            </a:r>
          </a:p>
          <a:p>
            <a:pPr eaLnBrk="1" hangingPunct="1">
              <a:spcBef>
                <a:spcPct val="0"/>
              </a:spcBef>
            </a:pPr>
            <a:endParaRPr lang="en-US" altLang="en-US" smtClean="0"/>
          </a:p>
          <a:p>
            <a:pPr eaLnBrk="1" hangingPunct="1">
              <a:spcBef>
                <a:spcPct val="0"/>
              </a:spcBef>
            </a:pPr>
            <a:r>
              <a:rPr lang="en-US" altLang="en-US" smtClean="0"/>
              <a:t>Paulson, G.S. and B.R. Kumashiro.  1985.  Hawaiian Aleyrodidae.  Proceedings of the Hawaiian Entomological Society, Vol. 25, pp. 102–124.  accessed 6/5/2014 – </a:t>
            </a:r>
          </a:p>
          <a:p>
            <a:pPr eaLnBrk="1" hangingPunct="1">
              <a:spcBef>
                <a:spcPct val="0"/>
              </a:spcBef>
            </a:pPr>
            <a:r>
              <a:rPr lang="en-US" altLang="en-US" smtClean="0"/>
              <a:t>	http://hdl.handle.net/10125/11179</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Quaintance, A.L. 1903. New Oriental Aleurodidae.  The Canadian Entomologist, 35(3): 61–64.</a:t>
            </a:r>
          </a:p>
        </p:txBody>
      </p:sp>
      <p:sp>
        <p:nvSpPr>
          <p:cNvPr id="378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DFFED59-FDED-4317-B18F-9B95E51D6C5B}" type="slidenum">
              <a:rPr lang="en-US" altLang="en-US" smtClean="0"/>
              <a:pPr fontAlgn="base">
                <a:spcBef>
                  <a:spcPct val="0"/>
                </a:spcBef>
                <a:spcAft>
                  <a:spcPct val="0"/>
                </a:spcAft>
                <a:defRPr/>
              </a:pPr>
              <a:t>6</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Adults range in size from 2 to 3mm in length, with females being larger than males.  Both are metallic bluish-grey in color with reddish brown eyes.  There are light spots on the wings.  The wings also have a light dusting of wax on them.</a:t>
            </a:r>
          </a:p>
          <a:p>
            <a:pPr eaLnBrk="1" hangingPunct="1">
              <a:spcBef>
                <a:spcPct val="0"/>
              </a:spcBef>
            </a:pPr>
            <a:endParaRPr lang="en-US" altLang="en-US" smtClean="0"/>
          </a:p>
          <a:p>
            <a:pPr eaLnBrk="1" hangingPunct="1">
              <a:spcBef>
                <a:spcPct val="0"/>
              </a:spcBef>
            </a:pPr>
            <a:r>
              <a:rPr lang="en-US" altLang="en-US" smtClean="0"/>
              <a:t>The abdomen is red to orange and the legs and antennae are white with light yellow markings. </a:t>
            </a:r>
          </a:p>
          <a:p>
            <a:pPr eaLnBrk="1" hangingPunct="1">
              <a:spcBef>
                <a:spcPct val="0"/>
              </a:spcBef>
            </a:pPr>
            <a:endParaRPr lang="en-US" altLang="en-US" smtClean="0"/>
          </a:p>
          <a:p>
            <a:pPr eaLnBrk="1" hangingPunct="1">
              <a:spcBef>
                <a:spcPct val="0"/>
              </a:spcBef>
            </a:pPr>
            <a:r>
              <a:rPr lang="en-US" altLang="en-US" smtClean="0"/>
              <a:t>If the leaves are disturbed the adults fly actively. </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a:t>
            </a:r>
          </a:p>
          <a:p>
            <a:pPr eaLnBrk="1" hangingPunct="1">
              <a:spcBef>
                <a:spcPct val="0"/>
              </a:spcBef>
            </a:pPr>
            <a:endParaRPr lang="en-US" altLang="en-US" smtClean="0"/>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mtClean="0">
                <a:ea typeface="ＭＳ Ｐゴシック" pitchFamily="34" charset="-128"/>
              </a:rPr>
              <a:t>EPPO. 2002. </a:t>
            </a:r>
            <a:r>
              <a:rPr lang="en-US" altLang="en-US" i="1" smtClean="0">
                <a:ea typeface="ＭＳ Ｐゴシック" pitchFamily="34" charset="-128"/>
              </a:rPr>
              <a:t>Aleurocanthus spiniferus.  </a:t>
            </a:r>
            <a:r>
              <a:rPr lang="en-US" altLang="en-US" smtClean="0">
                <a:ea typeface="ＭＳ Ｐゴシック" pitchFamily="34" charset="-128"/>
              </a:rPr>
              <a:t>EPPO Standards - Diagnostic protocols for regulated pests.  OEPP/EPPO Bulletin 32:255-259. Accessed on January 7, 2014.</a:t>
            </a:r>
          </a:p>
          <a:p>
            <a:pPr eaLnBrk="1" hangingPunct="1">
              <a:spcBef>
                <a:spcPct val="0"/>
              </a:spcBef>
            </a:pPr>
            <a:r>
              <a:rPr lang="en-US" altLang="en-US" smtClean="0">
                <a:ea typeface="ＭＳ Ｐゴシック" pitchFamily="34" charset="-128"/>
              </a:rPr>
              <a:t>	http://www.eppo.int/QUARANTINE/insects/Aleurocanthus_spiniferus/ALECSN_protocol.pdf</a:t>
            </a:r>
          </a:p>
          <a:p>
            <a:pPr eaLnBrk="1" hangingPunct="1">
              <a:spcBef>
                <a:spcPct val="0"/>
              </a:spcBef>
            </a:pPr>
            <a:endParaRPr lang="en-US" altLang="en-US" smtClean="0">
              <a:ea typeface="ＭＳ Ｐゴシック" pitchFamily="34" charset="-128"/>
            </a:endParaRPr>
          </a:p>
          <a:p>
            <a:pPr eaLnBrk="1" hangingPunct="1">
              <a:spcBef>
                <a:spcPct val="0"/>
              </a:spcBef>
            </a:pPr>
            <a:r>
              <a:rPr lang="en-US" altLang="en-US" smtClean="0">
                <a:ea typeface="ＭＳ Ｐゴシック" pitchFamily="34" charset="-128"/>
              </a:rPr>
              <a:t>Gyeltshen, J., A. Hodges and G. Hodges. 2005.  Orange spiny whitefly, </a:t>
            </a:r>
            <a:r>
              <a:rPr lang="en-US" altLang="en-US" i="1" smtClean="0">
                <a:ea typeface="ＭＳ Ｐゴシック" pitchFamily="34" charset="-128"/>
              </a:rPr>
              <a:t>Aleurocanthus spiniferus </a:t>
            </a:r>
            <a:r>
              <a:rPr lang="en-US" altLang="en-US"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mtClean="0">
                <a:ea typeface="ＭＳ Ｐゴシック" pitchFamily="34" charset="-128"/>
              </a:rPr>
              <a:t>	http://edis.ifas.ufl.edu/pdffiles/IN/IN61800.pdf</a:t>
            </a:r>
          </a:p>
          <a:p>
            <a:pPr eaLnBrk="1" hangingPunct="1">
              <a:spcBef>
                <a:spcPct val="0"/>
              </a:spcBef>
            </a:pPr>
            <a:endParaRPr lang="en-US" altLang="en-US" smtClean="0"/>
          </a:p>
          <a:p>
            <a:pPr eaLnBrk="1" hangingPunct="1">
              <a:spcBef>
                <a:spcPct val="0"/>
              </a:spcBef>
            </a:pPr>
            <a:r>
              <a:rPr lang="en-US" altLang="en-US" smtClean="0"/>
              <a:t>Paulson, G.S. and B.R. Kumashiro.  1985.  Hawaiian Aleyrodidae.  Proceedings of the Hawaiian Entomological Society, 25: 102–124.  accessed 6/5/2014 – </a:t>
            </a:r>
          </a:p>
          <a:p>
            <a:pPr eaLnBrk="1" hangingPunct="1">
              <a:spcBef>
                <a:spcPct val="0"/>
              </a:spcBef>
            </a:pPr>
            <a:r>
              <a:rPr lang="en-US" altLang="en-US" smtClean="0"/>
              <a:t>	http://hdl.handle.net/10125/11179</a:t>
            </a:r>
          </a:p>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5699697-2F4D-40F6-B821-6DDD38CEDAF3}" type="slidenum">
              <a:rPr lang="en-US" altLang="en-US" smtClean="0"/>
              <a:pPr fontAlgn="base">
                <a:spcBef>
                  <a:spcPct val="0"/>
                </a:spcBef>
                <a:spcAft>
                  <a:spcPct val="0"/>
                </a:spcAft>
                <a:defRPr/>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In tropical regions, all stages of the OSW may be found throughout the year. They prefer mild temperature (20 to 30 °C) with high relative humidity (70 to 80%).  They do not mate in cool temperatures and do not survive in temperatures above 43°C.</a:t>
            </a:r>
          </a:p>
          <a:p>
            <a:pPr eaLnBrk="1" hangingPunct="1">
              <a:spcBef>
                <a:spcPct val="0"/>
              </a:spcBef>
            </a:pPr>
            <a:endParaRPr lang="en-US" altLang="en-US" smtClean="0"/>
          </a:p>
          <a:p>
            <a:pPr eaLnBrk="1" hangingPunct="1">
              <a:spcBef>
                <a:spcPct val="0"/>
              </a:spcBef>
            </a:pPr>
            <a:r>
              <a:rPr lang="en-US" altLang="en-US" smtClean="0"/>
              <a:t>During her lifetime, each adult female may lay 35 to 100 eggs laid in batches of 35 to 50 eggs.  Development time is greatly influenced by environmental temperature, but typically, the egg hatches in 4 to 12 days (though this can take up to 22 days). </a:t>
            </a:r>
          </a:p>
          <a:p>
            <a:pPr eaLnBrk="1" hangingPunct="1">
              <a:spcBef>
                <a:spcPct val="0"/>
              </a:spcBef>
            </a:pPr>
            <a:endParaRPr lang="en-US" altLang="en-US" smtClean="0"/>
          </a:p>
          <a:p>
            <a:pPr eaLnBrk="1" hangingPunct="1">
              <a:spcBef>
                <a:spcPct val="0"/>
              </a:spcBef>
            </a:pPr>
            <a:r>
              <a:rPr lang="en-US" altLang="en-US" smtClean="0"/>
              <a:t>The crawlers (first instar) emerge and disperse.  Once they find a suitable spot, they will insert the sucking mouthparts into the leaf and suck sap from the phloem for the next two instars. The first instar takes 7 to 11 days to complete. </a:t>
            </a:r>
          </a:p>
          <a:p>
            <a:pPr eaLnBrk="1" hangingPunct="1">
              <a:spcBef>
                <a:spcPct val="0"/>
              </a:spcBef>
            </a:pPr>
            <a:endParaRPr lang="en-US" altLang="en-US" smtClean="0"/>
          </a:p>
          <a:p>
            <a:pPr eaLnBrk="1" hangingPunct="1">
              <a:spcBef>
                <a:spcPct val="0"/>
              </a:spcBef>
            </a:pPr>
            <a:r>
              <a:rPr lang="en-US" altLang="en-US" smtClean="0"/>
              <a:t>The second instar lasts 5 to 7 days while the third instar lasts 7 to 130 days.  The fourth instar, in which the nymph turns into an adult, lasts 7 to 34 days.  </a:t>
            </a:r>
          </a:p>
          <a:p>
            <a:pPr eaLnBrk="1" hangingPunct="1">
              <a:spcBef>
                <a:spcPct val="0"/>
              </a:spcBef>
            </a:pPr>
            <a:endParaRPr lang="en-US" altLang="en-US" smtClean="0"/>
          </a:p>
          <a:p>
            <a:pPr eaLnBrk="1" hangingPunct="1">
              <a:spcBef>
                <a:spcPct val="0"/>
              </a:spcBef>
            </a:pPr>
            <a:r>
              <a:rPr lang="en-US" altLang="en-US" smtClean="0"/>
              <a:t>Though there can be wide variability in the length of the instars (particularly the third and fourth instars), it generally it takes up 2 to 4 months to reach adulthood.</a:t>
            </a:r>
          </a:p>
          <a:p>
            <a:pPr eaLnBrk="1" hangingPunct="1">
              <a:spcBef>
                <a:spcPct val="0"/>
              </a:spcBef>
            </a:pPr>
            <a:endParaRPr lang="en-US" altLang="en-US" smtClean="0"/>
          </a:p>
          <a:p>
            <a:pPr eaLnBrk="1" hangingPunct="1">
              <a:spcBef>
                <a:spcPct val="0"/>
              </a:spcBef>
            </a:pPr>
            <a:r>
              <a:rPr lang="en-US" altLang="en-US" smtClean="0"/>
              <a:t>There can be three to six overlapping generations per year. </a:t>
            </a:r>
          </a:p>
          <a:p>
            <a:pPr eaLnBrk="1" hangingPunct="1">
              <a:spcBef>
                <a:spcPct val="0"/>
              </a:spcBef>
            </a:pPr>
            <a:endParaRPr lang="en-US" altLang="en-US" smtClean="0"/>
          </a:p>
          <a:p>
            <a:pPr eaLnBrk="1" hangingPunct="1">
              <a:spcBef>
                <a:spcPct val="0"/>
              </a:spcBef>
            </a:pPr>
            <a:r>
              <a:rPr lang="en-US" altLang="en-US" smtClean="0"/>
              <a:t>Overwintering has been observed in this pest.  It occurs in the nymphal stage.</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 </a:t>
            </a:r>
          </a:p>
          <a:p>
            <a:pPr eaLnBrk="1" hangingPunct="1">
              <a:spcBef>
                <a:spcPct val="0"/>
              </a:spcBef>
            </a:pPr>
            <a:r>
              <a:rPr lang="en-US" altLang="en-US" smtClean="0"/>
              <a:t>Chien, C.C. and S.C. Chiu. 1986. Biology of the citrus spiny blackfly </a:t>
            </a:r>
            <a:r>
              <a:rPr lang="en-US" altLang="en-US" i="1" smtClean="0"/>
              <a:t>Aleurocanthus spiniferus. </a:t>
            </a:r>
            <a:r>
              <a:rPr lang="en-US" altLang="en-US" smtClean="0"/>
              <a:t>Journal of Agricultural Research of China (abstract only). 35(2):222–229.</a:t>
            </a:r>
          </a:p>
          <a:p>
            <a:pPr eaLnBrk="1" hangingPunct="1">
              <a:spcBef>
                <a:spcPct val="0"/>
              </a:spcBef>
            </a:pPr>
            <a:r>
              <a:rPr lang="en-US" altLang="en-US" smtClean="0"/>
              <a:t>	</a:t>
            </a:r>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mtClean="0">
                <a:ea typeface="ＭＳ Ｐゴシック" pitchFamily="34" charset="-128"/>
              </a:rPr>
              <a:t>Gyeltshen, J., A. Hodges and G. Hodges. 2005.  Orange spiny whitefly, </a:t>
            </a:r>
            <a:r>
              <a:rPr lang="en-US" altLang="en-US" i="1" smtClean="0">
                <a:ea typeface="ＭＳ Ｐゴシック" pitchFamily="34" charset="-128"/>
              </a:rPr>
              <a:t>Aleurocanthus spiniferus </a:t>
            </a:r>
            <a:r>
              <a:rPr lang="en-US" altLang="en-US"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mtClean="0">
                <a:ea typeface="ＭＳ Ｐゴシック" pitchFamily="34" charset="-128"/>
              </a:rPr>
              <a:t>	http://edis.ifas.ufl.edu/pdffiles/IN/IN61800.pdf</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738DBE7-4BD3-4255-A735-0C776FB683AF}" type="slidenum">
              <a:rPr lang="en-US" altLang="en-US" smtClean="0"/>
              <a:pPr fontAlgn="base">
                <a:spcBef>
                  <a:spcPct val="0"/>
                </a:spcBef>
                <a:spcAft>
                  <a:spcPct val="0"/>
                </a:spcAft>
                <a:defRPr/>
              </a:pPr>
              <a:t>8</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Hundreds of immatures can be found on the underside of the leaves (though they can also get on branches as well as fruit) with sooty mold found on the tops of the leaves.  Because this pest tends to infests the lower half of a tree, it is best to focus scouting efforts there. </a:t>
            </a:r>
          </a:p>
          <a:p>
            <a:pPr eaLnBrk="1" hangingPunct="1">
              <a:spcBef>
                <a:spcPct val="0"/>
              </a:spcBef>
            </a:pPr>
            <a:endParaRPr lang="en-US" altLang="en-US" smtClean="0"/>
          </a:p>
          <a:p>
            <a:pPr eaLnBrk="1" hangingPunct="1">
              <a:spcBef>
                <a:spcPct val="0"/>
              </a:spcBef>
            </a:pPr>
            <a:r>
              <a:rPr lang="en-US" altLang="en-US" smtClean="0"/>
              <a:t>This pest sucks the sap from the host plant and this feeding causes the tree to become stressed and weakened, which in turn reduces vigor.  Foliage may drop and fruit set may be reduced.  Heavy infestations can even result in the death of the tree.   </a:t>
            </a:r>
          </a:p>
          <a:p>
            <a:pPr eaLnBrk="1" hangingPunct="1">
              <a:spcBef>
                <a:spcPct val="0"/>
              </a:spcBef>
            </a:pPr>
            <a:endParaRPr lang="en-US" altLang="en-US" smtClean="0"/>
          </a:p>
          <a:p>
            <a:pPr eaLnBrk="1" hangingPunct="1">
              <a:spcBef>
                <a:spcPct val="0"/>
              </a:spcBef>
            </a:pPr>
            <a:r>
              <a:rPr lang="en-US" altLang="en-US" smtClean="0"/>
              <a:t>The sugary, liquid waste produced by these pests is called honeydew and large amounts of honeydew causes sooty molds to grow.  The presence of sooty mold reduces the plant’s ability to photosynthesize.  Heavily infested plants looks dark, almost black due to the sooty mold.</a:t>
            </a:r>
          </a:p>
          <a:p>
            <a:pPr eaLnBrk="1" hangingPunct="1">
              <a:spcBef>
                <a:spcPct val="0"/>
              </a:spcBef>
            </a:pPr>
            <a:endParaRPr lang="en-US" altLang="en-US" smtClean="0"/>
          </a:p>
          <a:p>
            <a:pPr eaLnBrk="1" hangingPunct="1">
              <a:spcBef>
                <a:spcPct val="0"/>
              </a:spcBef>
            </a:pPr>
            <a:endParaRPr lang="en-US" altLang="en-US" smtClean="0"/>
          </a:p>
          <a:p>
            <a:pPr eaLnBrk="1" hangingPunct="1">
              <a:spcBef>
                <a:spcPct val="0"/>
              </a:spcBef>
            </a:pPr>
            <a:r>
              <a:rPr lang="en-US" altLang="en-US" smtClean="0"/>
              <a:t>Information Source:</a:t>
            </a:r>
          </a:p>
          <a:p>
            <a:pPr eaLnBrk="1" hangingPunct="1">
              <a:spcBef>
                <a:spcPct val="0"/>
              </a:spcBef>
            </a:pPr>
            <a:endParaRPr lang="en-US" altLang="en-US" smtClean="0"/>
          </a:p>
          <a:p>
            <a:pPr eaLnBrk="1" hangingPunct="1">
              <a:spcBef>
                <a:spcPct val="0"/>
              </a:spcBef>
            </a:pPr>
            <a:r>
              <a:rPr lang="en-US" altLang="en-US" smtClean="0"/>
              <a:t>Cioffi, M., D. Cornara, I. Corrado, M.G.M. Jansen, and F. Porcelli.  2013. The status of </a:t>
            </a:r>
            <a:r>
              <a:rPr lang="en-US" altLang="en-US" i="1" smtClean="0"/>
              <a:t>Aleurocanthus spiniferus </a:t>
            </a:r>
            <a:r>
              <a:rPr lang="en-US" altLang="en-US" smtClean="0"/>
              <a:t>from its unwanted introduction in Italy to date. Bulletin of Insectology 66 (2): 273-281.  accessed 7/17/2014 – </a:t>
            </a:r>
          </a:p>
          <a:p>
            <a:pPr eaLnBrk="1" hangingPunct="1">
              <a:spcBef>
                <a:spcPct val="0"/>
              </a:spcBef>
            </a:pPr>
            <a:r>
              <a:rPr lang="en-US" altLang="en-US" smtClean="0"/>
              <a:t>	http://www.bulletinofinsectology.org/pdfarticles/vol66-2013-273-281cioffi.pdf  </a:t>
            </a:r>
          </a:p>
          <a:p>
            <a:pPr eaLnBrk="1" hangingPunct="1">
              <a:spcBef>
                <a:spcPct val="0"/>
              </a:spcBef>
            </a:pPr>
            <a:endParaRPr lang="en-US" altLang="en-US" smtClean="0"/>
          </a:p>
          <a:p>
            <a:pPr eaLnBrk="1" hangingPunct="1">
              <a:spcBef>
                <a:spcPct val="0"/>
              </a:spcBef>
            </a:pPr>
            <a:r>
              <a:rPr lang="en-US" altLang="en-US" smtClean="0"/>
              <a:t>EPPO/CABI 1997. </a:t>
            </a:r>
            <a:r>
              <a:rPr lang="en-US" altLang="en-US" i="1" smtClean="0"/>
              <a:t>Aleurocanthus spiniferus</a:t>
            </a:r>
            <a:r>
              <a:rPr lang="en-US" altLang="en-US" smtClean="0"/>
              <a:t>. Data Sheets on Quarantine Pests.  In Quarantine Pests for Europe, 2nd ed., CAB International, Wallingford: 21-24.</a:t>
            </a:r>
          </a:p>
          <a:p>
            <a:pPr eaLnBrk="1" hangingPunct="1">
              <a:spcBef>
                <a:spcPct val="0"/>
              </a:spcBef>
            </a:pPr>
            <a:r>
              <a:rPr lang="en-US" altLang="en-US" smtClean="0"/>
              <a:t>	https://www.eppo.int/QUARANTINE/insects/Aleurocanthus_spiniferus/ALECSN_ds.pdf</a:t>
            </a:r>
          </a:p>
          <a:p>
            <a:pPr eaLnBrk="1" hangingPunct="1">
              <a:spcBef>
                <a:spcPct val="0"/>
              </a:spcBef>
            </a:pPr>
            <a:endParaRPr lang="en-US" altLang="en-US" smtClean="0"/>
          </a:p>
          <a:p>
            <a:pPr eaLnBrk="1" hangingPunct="1">
              <a:spcBef>
                <a:spcPct val="0"/>
              </a:spcBef>
            </a:pPr>
            <a:r>
              <a:rPr lang="en-US" altLang="en-US" sz="1000" smtClean="0">
                <a:ea typeface="ＭＳ Ｐゴシック" pitchFamily="34" charset="-128"/>
              </a:rPr>
              <a:t>EPPO. 2002. </a:t>
            </a:r>
            <a:r>
              <a:rPr lang="en-US" altLang="en-US" sz="1000" i="1" smtClean="0">
                <a:ea typeface="ＭＳ Ｐゴシック" pitchFamily="34" charset="-128"/>
              </a:rPr>
              <a:t>Aleurocanthus spiniferus.  </a:t>
            </a:r>
            <a:r>
              <a:rPr lang="en-US" altLang="en-US" sz="1000" smtClean="0">
                <a:ea typeface="ＭＳ Ｐゴシック" pitchFamily="34" charset="-128"/>
              </a:rPr>
              <a:t>EPPO Standards - Diagnostic protocols for regulated pests.  OEPP/EPPO Bulletin 32:255-259. Accessed on January 7, 2014.</a:t>
            </a:r>
          </a:p>
          <a:p>
            <a:pPr eaLnBrk="1" hangingPunct="1">
              <a:spcBef>
                <a:spcPct val="0"/>
              </a:spcBef>
            </a:pPr>
            <a:r>
              <a:rPr lang="en-US" altLang="en-US" sz="1000" smtClean="0">
                <a:ea typeface="ＭＳ Ｐゴシック" pitchFamily="34" charset="-128"/>
              </a:rPr>
              <a:t>	http://www.eppo.int/QUARANTINE/insects/Aleurocanthus_spiniferus/ALECSN_protocol.pdf</a:t>
            </a:r>
          </a:p>
          <a:p>
            <a:pPr eaLnBrk="1" hangingPunct="1">
              <a:spcBef>
                <a:spcPct val="0"/>
              </a:spcBef>
            </a:pPr>
            <a:endParaRPr lang="en-US" altLang="en-US" sz="1000" smtClean="0">
              <a:ea typeface="ＭＳ Ｐゴシック" pitchFamily="34" charset="-128"/>
            </a:endParaRPr>
          </a:p>
          <a:p>
            <a:pPr eaLnBrk="1" hangingPunct="1">
              <a:spcBef>
                <a:spcPct val="0"/>
              </a:spcBef>
            </a:pPr>
            <a:r>
              <a:rPr lang="en-US" altLang="en-US" sz="1000" smtClean="0">
                <a:ea typeface="ＭＳ Ｐゴシック" pitchFamily="34" charset="-128"/>
              </a:rPr>
              <a:t>Gyeltshen, J., A. Hodges and G. Hodges. 2005.  Orange spiny whitefly, </a:t>
            </a:r>
            <a:r>
              <a:rPr lang="en-US" altLang="en-US" sz="1000" i="1" smtClean="0">
                <a:ea typeface="ＭＳ Ｐゴシック" pitchFamily="34" charset="-128"/>
              </a:rPr>
              <a:t>Aleurocanthus spiniferus </a:t>
            </a:r>
            <a:r>
              <a:rPr lang="en-US" altLang="en-US" sz="1000" smtClean="0">
                <a:ea typeface="ＭＳ Ｐゴシック" pitchFamily="34" charset="-128"/>
              </a:rPr>
              <a:t>(Quaintance) (Insecta: Hemiptera: Aleurodidae). EENY-341. Gainesville: University of Florida, Institute of Food and Agriculture Sciences. Accessed January 27, 2014</a:t>
            </a:r>
          </a:p>
          <a:p>
            <a:pPr eaLnBrk="1" hangingPunct="1">
              <a:spcBef>
                <a:spcPct val="0"/>
              </a:spcBef>
            </a:pPr>
            <a:r>
              <a:rPr lang="en-US" altLang="en-US" sz="1000" smtClean="0">
                <a:ea typeface="ＭＳ Ｐゴシック" pitchFamily="34" charset="-128"/>
              </a:rPr>
              <a:t>	http://edis.ifas.ufl.edu/pdffiles/IN/IN61800.pdf</a:t>
            </a:r>
          </a:p>
          <a:p>
            <a:pPr eaLnBrk="1" hangingPunct="1">
              <a:spcBef>
                <a:spcPct val="0"/>
              </a:spcBef>
            </a:pPr>
            <a:endParaRPr lang="en-US" altLang="en-US" sz="1000" smtClean="0">
              <a:ea typeface="ＭＳ Ｐゴシック" pitchFamily="34" charset="-128"/>
            </a:endParaRPr>
          </a:p>
          <a:p>
            <a:pPr eaLnBrk="1" hangingPunct="1">
              <a:spcBef>
                <a:spcPct val="0"/>
              </a:spcBef>
            </a:pPr>
            <a:r>
              <a:rPr lang="en-US" altLang="en-US" sz="1000" smtClean="0"/>
              <a:t>Muniappan, R., M. Purea, F. Sengebau, and G.V.P. Reddy. 2006. Orange spiny whitefly, </a:t>
            </a:r>
            <a:r>
              <a:rPr lang="en-US" altLang="en-US" sz="1000" i="1" smtClean="0"/>
              <a:t>Aleurocanthus spiniferus</a:t>
            </a:r>
            <a:r>
              <a:rPr lang="en-US" altLang="en-US" sz="1000" smtClean="0"/>
              <a:t> (Quaintance) (Homoptera: Aleyrodidae), and its parasitoids in the Republic of Palau. Hawaiian Entomological Society, 38:21–25.  accessed 7/17/2014 – </a:t>
            </a:r>
          </a:p>
          <a:p>
            <a:pPr eaLnBrk="1" hangingPunct="1">
              <a:spcBef>
                <a:spcPct val="0"/>
              </a:spcBef>
            </a:pPr>
            <a:r>
              <a:rPr lang="en-US" altLang="en-US" sz="1000" smtClean="0"/>
              <a:t>	https://scholarspace.manoa.hawaii.edu/bitstream/handle/10125/119/2_muniappan.pdf?sequence=1</a:t>
            </a:r>
          </a:p>
          <a:p>
            <a:pPr eaLnBrk="1" hangingPunct="1">
              <a:spcBef>
                <a:spcPct val="0"/>
              </a:spcBef>
            </a:pPr>
            <a:endParaRPr lang="en-US" altLang="en-US" sz="1000" smtClean="0">
              <a:ea typeface="ＭＳ Ｐゴシック" pitchFamily="34" charset="-128"/>
            </a:endParaRPr>
          </a:p>
          <a:p>
            <a:pPr eaLnBrk="1" hangingPunct="1">
              <a:spcBef>
                <a:spcPct val="0"/>
              </a:spcBef>
            </a:pPr>
            <a:r>
              <a:rPr lang="en-US" altLang="en-US" smtClean="0">
                <a:ea typeface="ＭＳ Ｐゴシック" pitchFamily="34" charset="-128"/>
              </a:rPr>
              <a:t>Van den Berg, M.A., G. Hoppner, and J. Greenland. 2000.  An economic study of the biological control of the spiny blackfly, </a:t>
            </a:r>
            <a:r>
              <a:rPr lang="en-US" altLang="en-US" i="1" smtClean="0">
                <a:ea typeface="ＭＳ Ｐゴシック" pitchFamily="34" charset="-128"/>
              </a:rPr>
              <a:t>Aleurocanthus spiniferus </a:t>
            </a:r>
            <a:r>
              <a:rPr lang="en-US" altLang="en-US" smtClean="0">
                <a:ea typeface="ＭＳ Ｐゴシック" pitchFamily="34" charset="-128"/>
              </a:rPr>
              <a:t>(Hemiptera: Aleyrodidae), in a citrus orchard in Swaziland.  Biocontrol Science and Technology, 10(1): 27</a:t>
            </a:r>
            <a:r>
              <a:rPr lang="en-US" altLang="en-US" smtClean="0"/>
              <a:t>–</a:t>
            </a:r>
            <a:r>
              <a:rPr lang="en-US" altLang="en-US" smtClean="0">
                <a:ea typeface="ＭＳ Ｐゴシック" pitchFamily="34" charset="-128"/>
              </a:rPr>
              <a:t>32.  accessed 7/17/2014-</a:t>
            </a:r>
          </a:p>
          <a:p>
            <a:pPr eaLnBrk="1" hangingPunct="1">
              <a:spcBef>
                <a:spcPct val="0"/>
              </a:spcBef>
            </a:pPr>
            <a:r>
              <a:rPr lang="en-US" altLang="en-US" smtClean="0">
                <a:ea typeface="ＭＳ Ｐゴシック" pitchFamily="34" charset="-128"/>
              </a:rPr>
              <a:t>	http://www.tandfonline.com/doi/pdf/10.1080/09583150029350 </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5BAEB30-D95B-4B5D-8461-66A28DF627EE}" type="slidenum">
              <a:rPr lang="en-US" altLang="en-US" smtClean="0"/>
              <a:pPr fontAlgn="base">
                <a:spcBef>
                  <a:spcPct val="0"/>
                </a:spcBef>
                <a:spcAft>
                  <a:spcPct val="0"/>
                </a:spcAft>
                <a:defRPr/>
              </a:pPr>
              <a:t>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2" descr="powerpoint_background.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385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2F7645-AF24-43A2-80FE-1A53BAE5E388}"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53DA543-4116-4C6B-87EE-C20A86B7FE2D}" type="slidenum">
              <a:rPr lang="en-US"/>
              <a:pPr>
                <a:defRPr/>
              </a:pPr>
              <a:t>‹#›</a:t>
            </a:fld>
            <a:endParaRPr lang="en-US"/>
          </a:p>
        </p:txBody>
      </p:sp>
    </p:spTree>
    <p:extLst>
      <p:ext uri="{BB962C8B-B14F-4D97-AF65-F5344CB8AC3E}">
        <p14:creationId xmlns:p14="http://schemas.microsoft.com/office/powerpoint/2010/main" val="619539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64BD463-D283-4F48-93BC-E971B3F4002D}"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8C10040-2787-4B25-BC44-762062C82156}" type="slidenum">
              <a:rPr lang="en-US"/>
              <a:pPr>
                <a:defRPr/>
              </a:pPr>
              <a:t>‹#›</a:t>
            </a:fld>
            <a:endParaRPr lang="en-US"/>
          </a:p>
        </p:txBody>
      </p:sp>
    </p:spTree>
    <p:extLst>
      <p:ext uri="{BB962C8B-B14F-4D97-AF65-F5344CB8AC3E}">
        <p14:creationId xmlns:p14="http://schemas.microsoft.com/office/powerpoint/2010/main" val="3804985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404F4C9-4566-49A7-89ED-D440CB4ED0E7}"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7CB3B7-A29C-4664-8DED-5F5B07AEBDA8}" type="slidenum">
              <a:rPr lang="en-US"/>
              <a:pPr>
                <a:defRPr/>
              </a:pPr>
              <a:t>‹#›</a:t>
            </a:fld>
            <a:endParaRPr lang="en-US"/>
          </a:p>
        </p:txBody>
      </p:sp>
    </p:spTree>
    <p:extLst>
      <p:ext uri="{BB962C8B-B14F-4D97-AF65-F5344CB8AC3E}">
        <p14:creationId xmlns:p14="http://schemas.microsoft.com/office/powerpoint/2010/main" val="3224730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E4DFAB-822F-4B7C-818B-8B9F1ECE2872}" type="datetimeFigureOut">
              <a:rPr lang="en-US"/>
              <a:pPr>
                <a:defRPr/>
              </a:pPr>
              <a:t>4/5/2015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A766192-6F1B-4033-B33F-F58AF02BF7EF}" type="slidenum">
              <a:rPr lang="en-US"/>
              <a:pPr>
                <a:defRPr/>
              </a:pPr>
              <a:t>‹#›</a:t>
            </a:fld>
            <a:endParaRPr lang="en-US"/>
          </a:p>
        </p:txBody>
      </p:sp>
    </p:spTree>
    <p:extLst>
      <p:ext uri="{BB962C8B-B14F-4D97-AF65-F5344CB8AC3E}">
        <p14:creationId xmlns:p14="http://schemas.microsoft.com/office/powerpoint/2010/main" val="444432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54C45D2-0BF7-4A7E-BF59-EF4330383B37}"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2ACE46-A0F9-4BE4-B6DC-BF69638C5F40}" type="slidenum">
              <a:rPr lang="en-US"/>
              <a:pPr>
                <a:defRPr/>
              </a:pPr>
              <a:t>‹#›</a:t>
            </a:fld>
            <a:endParaRPr lang="en-US"/>
          </a:p>
        </p:txBody>
      </p:sp>
    </p:spTree>
    <p:extLst>
      <p:ext uri="{BB962C8B-B14F-4D97-AF65-F5344CB8AC3E}">
        <p14:creationId xmlns:p14="http://schemas.microsoft.com/office/powerpoint/2010/main" val="476104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BB0A6-D5C1-4303-BAD2-56F662D71FC1}" type="datetimeFigureOut">
              <a:rPr lang="en-US"/>
              <a:pPr>
                <a:defRPr/>
              </a:pPr>
              <a:t>4/5/2015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62D139-4E3E-439B-B91B-81021FFD2D18}" type="slidenum">
              <a:rPr lang="en-US"/>
              <a:pPr>
                <a:defRPr/>
              </a:pPr>
              <a:t>‹#›</a:t>
            </a:fld>
            <a:endParaRPr lang="en-US"/>
          </a:p>
        </p:txBody>
      </p:sp>
    </p:spTree>
    <p:extLst>
      <p:ext uri="{BB962C8B-B14F-4D97-AF65-F5344CB8AC3E}">
        <p14:creationId xmlns:p14="http://schemas.microsoft.com/office/powerpoint/2010/main" val="3328100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610E0C1-DC15-4E9D-9AD6-7FBA7BB8F6C5}" type="datetimeFigureOut">
              <a:rPr lang="en-US"/>
              <a:pPr>
                <a:defRPr/>
              </a:pPr>
              <a:t>4/5/2015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9FD4E87-F731-46B0-BA10-A753078C75CB}" type="slidenum">
              <a:rPr lang="en-US"/>
              <a:pPr>
                <a:defRPr/>
              </a:pPr>
              <a:t>‹#›</a:t>
            </a:fld>
            <a:endParaRPr lang="en-US"/>
          </a:p>
        </p:txBody>
      </p:sp>
    </p:spTree>
    <p:extLst>
      <p:ext uri="{BB962C8B-B14F-4D97-AF65-F5344CB8AC3E}">
        <p14:creationId xmlns:p14="http://schemas.microsoft.com/office/powerpoint/2010/main" val="230182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D57E9F9-F766-45F1-B14E-43A182847627}" type="datetimeFigureOut">
              <a:rPr lang="en-US"/>
              <a:pPr>
                <a:defRPr/>
              </a:pPr>
              <a:t>4/5/2015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E3D69E-F630-490A-B5F9-8902C038DBAC}" type="slidenum">
              <a:rPr lang="en-US"/>
              <a:pPr>
                <a:defRPr/>
              </a:pPr>
              <a:t>‹#›</a:t>
            </a:fld>
            <a:endParaRPr lang="en-US"/>
          </a:p>
        </p:txBody>
      </p:sp>
    </p:spTree>
    <p:extLst>
      <p:ext uri="{BB962C8B-B14F-4D97-AF65-F5344CB8AC3E}">
        <p14:creationId xmlns:p14="http://schemas.microsoft.com/office/powerpoint/2010/main" val="266280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DDCB29B-4901-47B1-BF4C-7597C079E002}"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C920316-601C-43C6-A95E-30E733EDC1F4}" type="slidenum">
              <a:rPr lang="en-US"/>
              <a:pPr>
                <a:defRPr/>
              </a:pPr>
              <a:t>‹#›</a:t>
            </a:fld>
            <a:endParaRPr lang="en-US"/>
          </a:p>
        </p:txBody>
      </p:sp>
    </p:spTree>
    <p:extLst>
      <p:ext uri="{BB962C8B-B14F-4D97-AF65-F5344CB8AC3E}">
        <p14:creationId xmlns:p14="http://schemas.microsoft.com/office/powerpoint/2010/main" val="2739318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F2393FF-F1EF-4B61-B245-B28BFB867AE6}" type="datetimeFigureOut">
              <a:rPr lang="en-US"/>
              <a:pPr>
                <a:defRPr/>
              </a:pPr>
              <a:t>4/5/2015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95B2634-131D-446B-B6B3-6F111BA5EE78}" type="slidenum">
              <a:rPr lang="en-US"/>
              <a:pPr>
                <a:defRPr/>
              </a:pPr>
              <a:t>‹#›</a:t>
            </a:fld>
            <a:endParaRPr lang="en-US"/>
          </a:p>
        </p:txBody>
      </p:sp>
    </p:spTree>
    <p:extLst>
      <p:ext uri="{BB962C8B-B14F-4D97-AF65-F5344CB8AC3E}">
        <p14:creationId xmlns:p14="http://schemas.microsoft.com/office/powerpoint/2010/main" val="4133835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descr="powerpoint_background.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2"/>
          <p:cNvSpPr>
            <a:spLocks noGrp="1"/>
          </p:cNvSpPr>
          <p:nvPr>
            <p:ph type="title"/>
          </p:nvPr>
        </p:nvSpPr>
        <p:spPr bwMode="auto">
          <a:xfrm>
            <a:off x="457200" y="274638"/>
            <a:ext cx="7848600" cy="14017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dirty="0" smtClean="0"/>
              <a:t>Orange Spiny Whitefly</a:t>
            </a:r>
            <a:br>
              <a:rPr lang="en-US" altLang="en-US" sz="4000" dirty="0" smtClean="0"/>
            </a:br>
            <a:r>
              <a:rPr lang="en-US" altLang="en-US" sz="2800" i="1" dirty="0" err="1" smtClean="0">
                <a:ea typeface="Calibri" pitchFamily="34" charset="0"/>
                <a:cs typeface="Calibri" pitchFamily="34" charset="0"/>
              </a:rPr>
              <a:t>Aleurocanthus</a:t>
            </a:r>
            <a:r>
              <a:rPr lang="en-US" altLang="en-US" sz="2800" i="1" dirty="0" smtClean="0">
                <a:ea typeface="Calibri" pitchFamily="34" charset="0"/>
                <a:cs typeface="Calibri" pitchFamily="34" charset="0"/>
              </a:rPr>
              <a:t> </a:t>
            </a:r>
            <a:r>
              <a:rPr lang="en-US" altLang="en-US" sz="2800" i="1" dirty="0" err="1" smtClean="0">
                <a:ea typeface="Calibri" pitchFamily="34" charset="0"/>
                <a:cs typeface="Calibri" pitchFamily="34" charset="0"/>
              </a:rPr>
              <a:t>spiniferus</a:t>
            </a:r>
            <a:endParaRPr lang="en-US" altLang="en-US" sz="2800" dirty="0" smtClean="0"/>
          </a:p>
        </p:txBody>
      </p:sp>
      <p:pic>
        <p:nvPicPr>
          <p:cNvPr id="4098" name="Picture 2" descr="ALECSN 0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15" r="5597"/>
          <a:stretch/>
        </p:blipFill>
        <p:spPr bwMode="auto">
          <a:xfrm>
            <a:off x="1828800" y="1647824"/>
            <a:ext cx="5004512" cy="3609975"/>
          </a:xfrm>
          <a:prstGeom prst="roundRect">
            <a:avLst>
              <a:gd name="adj" fmla="val 8594"/>
            </a:avLst>
          </a:prstGeom>
          <a:solidFill>
            <a:srgbClr val="FFFFFF">
              <a:shade val="85000"/>
            </a:srgbClr>
          </a:solidFill>
          <a:ln w="38100">
            <a:solidFill>
              <a:schemeClr val="tx1"/>
            </a:solidFill>
          </a:ln>
          <a:effectLst/>
          <a:extLst/>
        </p:spPr>
      </p:pic>
      <p:sp>
        <p:nvSpPr>
          <p:cNvPr id="13316" name="TextBox 4"/>
          <p:cNvSpPr txBox="1">
            <a:spLocks noChangeArrowheads="1"/>
          </p:cNvSpPr>
          <p:nvPr/>
        </p:nvSpPr>
        <p:spPr bwMode="auto">
          <a:xfrm>
            <a:off x="9525" y="5926138"/>
            <a:ext cx="9134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Francesco Porcelli, </a:t>
            </a:r>
            <a:r>
              <a:rPr lang="it-IT" altLang="en-US" sz="1000"/>
              <a:t>DiBCA sez Entomologia e Zoologia , </a:t>
            </a:r>
            <a:r>
              <a:rPr lang="en-US" altLang="en-US" sz="1000"/>
              <a:t>University of Bari, EPPO website - http://photos.eppo.org/index.php/image/2602-alecsn-08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Management</a:t>
            </a:r>
          </a:p>
        </p:txBody>
      </p:sp>
      <p:sp>
        <p:nvSpPr>
          <p:cNvPr id="22531"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Some important bio-control agents: </a:t>
            </a:r>
          </a:p>
          <a:p>
            <a:pPr lvl="1" eaLnBrk="1" hangingPunct="1"/>
            <a:r>
              <a:rPr lang="en-US" altLang="en-US" i="1" smtClean="0"/>
              <a:t>Encarsia smithi </a:t>
            </a:r>
          </a:p>
          <a:p>
            <a:pPr lvl="1" eaLnBrk="1" hangingPunct="1"/>
            <a:r>
              <a:rPr lang="en-US" altLang="en-US" i="1" smtClean="0"/>
              <a:t>Amitus hesperidum</a:t>
            </a:r>
          </a:p>
          <a:p>
            <a:pPr lvl="1" eaLnBrk="1" hangingPunct="1"/>
            <a:r>
              <a:rPr lang="en-US" altLang="en-US" i="1" smtClean="0"/>
              <a:t>Cryptognatha</a:t>
            </a:r>
            <a:r>
              <a:rPr lang="en-US" altLang="en-US" smtClean="0"/>
              <a:t> sp. </a:t>
            </a:r>
            <a:r>
              <a:rPr lang="en-US" altLang="en-US" i="1" smtClean="0"/>
              <a:t> </a:t>
            </a:r>
          </a:p>
          <a:p>
            <a:pPr eaLnBrk="1" hangingPunct="1"/>
            <a:r>
              <a:rPr lang="en-US" altLang="en-US" smtClean="0"/>
              <a:t>Petroleum oils can be effective </a:t>
            </a:r>
          </a:p>
          <a:p>
            <a:pPr eaLnBrk="1" hangingPunct="1"/>
            <a:r>
              <a:rPr lang="en-US" altLang="en-US" smtClean="0"/>
              <a:t>Chemical control is not effective</a:t>
            </a:r>
          </a:p>
          <a:p>
            <a:pPr eaLnBrk="1" hangingPunct="1"/>
            <a:r>
              <a:rPr lang="en-US" altLang="en-US" smtClean="0"/>
              <a:t>If you think you have detected this pest, please contact your local county agent.  </a:t>
            </a:r>
          </a:p>
          <a:p>
            <a:pPr eaLnBrk="1" hangingPunct="1"/>
            <a:endParaRPr lang="en-US" altLang="en-US" smtClean="0"/>
          </a:p>
          <a:p>
            <a:pPr eaLnBrk="1" hangingPunct="1"/>
            <a:endParaRPr lang="en-US" altLang="en-US"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Look-alike species</a:t>
            </a:r>
          </a:p>
        </p:txBody>
      </p:sp>
      <p:sp>
        <p:nvSpPr>
          <p:cNvPr id="23555" name="Content Placeholder 2"/>
          <p:cNvSpPr>
            <a:spLocks noGrp="1"/>
          </p:cNvSpPr>
          <p:nvPr>
            <p:ph idx="1"/>
          </p:nvPr>
        </p:nvSpPr>
        <p:spPr bwMode="auto">
          <a:xfrm>
            <a:off x="457200" y="1219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Citrus Blackfly (</a:t>
            </a:r>
            <a:r>
              <a:rPr lang="en-US" altLang="en-US" i="1" smtClean="0"/>
              <a:t>Aleurocanthus woglumi </a:t>
            </a:r>
            <a:r>
              <a:rPr lang="en-US" altLang="en-US" smtClean="0"/>
              <a:t>)</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609" t="21750" b="8000"/>
          <a:stretch/>
        </p:blipFill>
        <p:spPr bwMode="auto">
          <a:xfrm>
            <a:off x="228600" y="2799152"/>
            <a:ext cx="4161282" cy="2286000"/>
          </a:xfrm>
          <a:prstGeom prst="roundRect">
            <a:avLst>
              <a:gd name="adj" fmla="val 8594"/>
            </a:avLst>
          </a:prstGeom>
          <a:solidFill>
            <a:srgbClr val="FFFFFF">
              <a:shade val="85000"/>
            </a:srgbClr>
          </a:solidFill>
          <a:ln w="38100">
            <a:solidFill>
              <a:schemeClr val="tx1"/>
            </a:solidFill>
          </a:ln>
          <a:effectLst/>
          <a:extLst/>
        </p:spPr>
      </p:pic>
      <p:sp>
        <p:nvSpPr>
          <p:cNvPr id="23557" name="TextBox 4"/>
          <p:cNvSpPr txBox="1">
            <a:spLocks noChangeArrowheads="1"/>
          </p:cNvSpPr>
          <p:nvPr/>
        </p:nvSpPr>
        <p:spPr bwMode="auto">
          <a:xfrm>
            <a:off x="109538" y="5791200"/>
            <a:ext cx="8805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citrus blackfly - Florida Division of Plant Industry Archive, Florida Department of Agriculture and Consumer Services, Bugwood.org, #5194004; orange spiny whitefly - M.A. van den Berg, Institute for Tropical and Subtropical Crops, Bugwood.org #0177075</a:t>
            </a:r>
          </a:p>
        </p:txBody>
      </p:sp>
      <p:sp>
        <p:nvSpPr>
          <p:cNvPr id="23558" name="TextBox 6"/>
          <p:cNvSpPr txBox="1">
            <a:spLocks noChangeArrowheads="1"/>
          </p:cNvSpPr>
          <p:nvPr/>
        </p:nvSpPr>
        <p:spPr bwMode="auto">
          <a:xfrm>
            <a:off x="5334000" y="2328863"/>
            <a:ext cx="2214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Orange spiny whitefly</a:t>
            </a:r>
          </a:p>
        </p:txBody>
      </p:sp>
      <p:sp>
        <p:nvSpPr>
          <p:cNvPr id="23559" name="TextBox 7"/>
          <p:cNvSpPr txBox="1">
            <a:spLocks noChangeArrowheads="1"/>
          </p:cNvSpPr>
          <p:nvPr/>
        </p:nvSpPr>
        <p:spPr bwMode="auto">
          <a:xfrm>
            <a:off x="1206500" y="2286000"/>
            <a:ext cx="1498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Citrus blackfly</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28829" t="22280" r="12405" b="9112"/>
          <a:stretch/>
        </p:blipFill>
        <p:spPr>
          <a:xfrm>
            <a:off x="4972708" y="2799152"/>
            <a:ext cx="2937164" cy="2286000"/>
          </a:xfrm>
          <a:prstGeom prst="roundRect">
            <a:avLst>
              <a:gd name="adj" fmla="val 8594"/>
            </a:avLst>
          </a:prstGeom>
          <a:solidFill>
            <a:srgbClr val="FFFFFF">
              <a:shade val="85000"/>
            </a:srgbClr>
          </a:solidFill>
          <a:ln w="38100">
            <a:solidFill>
              <a:schemeClr val="tx1"/>
            </a:solid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Look-alike species</a:t>
            </a:r>
          </a:p>
        </p:txBody>
      </p:sp>
      <p:sp>
        <p:nvSpPr>
          <p:cNvPr id="24579" name="Content Placeholder 2"/>
          <p:cNvSpPr>
            <a:spLocks noGrp="1"/>
          </p:cNvSpPr>
          <p:nvPr>
            <p:ph idx="1"/>
          </p:nvPr>
        </p:nvSpPr>
        <p:spPr bwMode="auto">
          <a:xfrm>
            <a:off x="457200" y="1219200"/>
            <a:ext cx="8229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Citrus Blackfly (</a:t>
            </a:r>
            <a:r>
              <a:rPr lang="en-US" altLang="en-US" i="1" smtClean="0"/>
              <a:t>Aleurocanthus woglumi </a:t>
            </a:r>
            <a:r>
              <a:rPr lang="en-US" altLang="en-US" smtClean="0"/>
              <a:t>)</a:t>
            </a:r>
          </a:p>
        </p:txBody>
      </p:sp>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233"/>
          <a:stretch/>
        </p:blipFill>
        <p:spPr bwMode="auto">
          <a:xfrm>
            <a:off x="76200" y="2374673"/>
            <a:ext cx="4337042" cy="3017520"/>
          </a:xfrm>
          <a:prstGeom prst="roundRect">
            <a:avLst>
              <a:gd name="adj" fmla="val 8594"/>
            </a:avLst>
          </a:prstGeom>
          <a:solidFill>
            <a:srgbClr val="FFFFFF">
              <a:shade val="85000"/>
            </a:srgbClr>
          </a:solidFill>
          <a:ln w="38100">
            <a:solidFill>
              <a:schemeClr val="tx1"/>
            </a:solidFill>
          </a:ln>
          <a:effectLst/>
          <a:extLst/>
        </p:spPr>
      </p:pic>
      <p:sp>
        <p:nvSpPr>
          <p:cNvPr id="24581" name="TextBox 3"/>
          <p:cNvSpPr txBox="1">
            <a:spLocks noChangeArrowheads="1"/>
          </p:cNvSpPr>
          <p:nvPr/>
        </p:nvSpPr>
        <p:spPr bwMode="auto">
          <a:xfrm>
            <a:off x="152400" y="579120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citrus blackfly - Chazz Hesselein, Alabama Cooperative Extension System, bugwood.org #5439639; orange spiny whitefly - Francesco Porcelli, </a:t>
            </a:r>
            <a:r>
              <a:rPr lang="it-IT" altLang="en-US" sz="1000"/>
              <a:t>DiBCA sez Entomologia e Zoologia , </a:t>
            </a:r>
            <a:r>
              <a:rPr lang="en-US" altLang="en-US" sz="1000"/>
              <a:t>University of Bari, EPPO website - http://photos.eppo.org/index.php/image/2602-alecsn-08  </a:t>
            </a:r>
          </a:p>
        </p:txBody>
      </p:sp>
      <p:sp>
        <p:nvSpPr>
          <p:cNvPr id="24582" name="TextBox 6"/>
          <p:cNvSpPr txBox="1">
            <a:spLocks noChangeArrowheads="1"/>
          </p:cNvSpPr>
          <p:nvPr/>
        </p:nvSpPr>
        <p:spPr bwMode="auto">
          <a:xfrm>
            <a:off x="1703388" y="1916113"/>
            <a:ext cx="1497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Citrus blackfly</a:t>
            </a:r>
          </a:p>
        </p:txBody>
      </p:sp>
      <p:sp>
        <p:nvSpPr>
          <p:cNvPr id="24583" name="TextBox 7"/>
          <p:cNvSpPr txBox="1">
            <a:spLocks noChangeArrowheads="1"/>
          </p:cNvSpPr>
          <p:nvPr/>
        </p:nvSpPr>
        <p:spPr bwMode="auto">
          <a:xfrm>
            <a:off x="5562600" y="1916113"/>
            <a:ext cx="22145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Orange spiny whitefly</a:t>
            </a:r>
          </a:p>
        </p:txBody>
      </p:sp>
      <p:pic>
        <p:nvPicPr>
          <p:cNvPr id="11" name="Picture 2" descr="ALECSN 08"/>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015" r="5597"/>
          <a:stretch/>
        </p:blipFill>
        <p:spPr bwMode="auto">
          <a:xfrm>
            <a:off x="4631077" y="2334570"/>
            <a:ext cx="4183196" cy="3017520"/>
          </a:xfrm>
          <a:prstGeom prst="roundRect">
            <a:avLst>
              <a:gd name="adj" fmla="val 8594"/>
            </a:avLst>
          </a:prstGeom>
          <a:solidFill>
            <a:srgbClr val="FFFFFF">
              <a:shade val="85000"/>
            </a:srgbClr>
          </a:solidFill>
          <a:ln w="38100">
            <a:solidFill>
              <a:schemeClr val="tx1"/>
            </a:solidFill>
          </a:ln>
          <a:effectLst/>
          <a:extLst/>
        </p:spPr>
      </p:pic>
      <p:cxnSp>
        <p:nvCxnSpPr>
          <p:cNvPr id="9" name="Straight Arrow Connector 8"/>
          <p:cNvCxnSpPr/>
          <p:nvPr/>
        </p:nvCxnSpPr>
        <p:spPr>
          <a:xfrm>
            <a:off x="685800" y="2636838"/>
            <a:ext cx="60960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7543800" y="3124200"/>
            <a:ext cx="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457200" y="27463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Authors</a:t>
            </a:r>
          </a:p>
        </p:txBody>
      </p:sp>
      <p:sp>
        <p:nvSpPr>
          <p:cNvPr id="3" name="Content Placeholder 2"/>
          <p:cNvSpPr>
            <a:spLocks noGrp="1"/>
          </p:cNvSpPr>
          <p:nvPr>
            <p:ph idx="1"/>
          </p:nvPr>
        </p:nvSpPr>
        <p:spPr>
          <a:xfrm>
            <a:off x="457200" y="1295400"/>
            <a:ext cx="8229600" cy="4572000"/>
          </a:xfrm>
        </p:spPr>
        <p:txBody>
          <a:bodyPr/>
          <a:lstStyle/>
          <a:p>
            <a:pPr marL="0" indent="0" eaLnBrk="1" fontAlgn="auto" hangingPunct="1">
              <a:spcAft>
                <a:spcPts val="0"/>
              </a:spcAft>
              <a:buFont typeface="Arial" pitchFamily="34" charset="0"/>
              <a:buNone/>
              <a:defRPr/>
            </a:pPr>
            <a:r>
              <a:rPr lang="en-US" dirty="0"/>
              <a:t>Stephanie Stocks, M.S. </a:t>
            </a:r>
          </a:p>
          <a:p>
            <a:pPr marL="457200" indent="-457200" eaLnBrk="1" fontAlgn="auto" hangingPunct="1">
              <a:spcAft>
                <a:spcPts val="0"/>
              </a:spcAft>
              <a:buFont typeface="Arial" pitchFamily="34" charset="0"/>
              <a:buNone/>
              <a:defRPr/>
            </a:pPr>
            <a:r>
              <a:rPr lang="en-US" dirty="0"/>
              <a:t>	</a:t>
            </a:r>
            <a:r>
              <a:rPr lang="en-US" dirty="0" smtClean="0"/>
              <a:t>	Assistant-In</a:t>
            </a:r>
            <a:r>
              <a:rPr lang="en-US" dirty="0"/>
              <a:t>, Extension Scientist, </a:t>
            </a:r>
            <a:r>
              <a:rPr lang="en-US" dirty="0" smtClean="0"/>
              <a:t>	Department </a:t>
            </a:r>
            <a:r>
              <a:rPr lang="en-US" dirty="0"/>
              <a:t>of Entomology and </a:t>
            </a:r>
            <a:r>
              <a:rPr lang="en-US" dirty="0" smtClean="0"/>
              <a:t>	Nematology</a:t>
            </a:r>
            <a:r>
              <a:rPr lang="en-US" dirty="0"/>
              <a:t>, University of Florida </a:t>
            </a:r>
            <a:endParaRPr lang="en-US" dirty="0">
              <a:cs typeface="Calibri"/>
            </a:endParaRPr>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dirty="0" smtClean="0"/>
              <a:t>Shweta Sharma, PhD. </a:t>
            </a:r>
          </a:p>
          <a:p>
            <a:pPr marL="0" indent="0" eaLnBrk="1" fontAlgn="auto" hangingPunct="1">
              <a:spcAft>
                <a:spcPts val="0"/>
              </a:spcAft>
              <a:buFont typeface="Arial" pitchFamily="34" charset="0"/>
              <a:buNone/>
              <a:defRPr/>
            </a:pPr>
            <a:r>
              <a:rPr lang="en-US" dirty="0" smtClean="0"/>
              <a:t>	Department of Entomology and 	Nematology, University of Florida</a:t>
            </a:r>
          </a:p>
          <a:p>
            <a:pPr marL="0" indent="0" eaLnBrk="1" fontAlgn="auto" hangingPunct="1">
              <a:spcAft>
                <a:spcPts val="0"/>
              </a:spcAft>
              <a:buFont typeface="Arial" pitchFamily="34" charset="0"/>
              <a:buNone/>
              <a:defRPr/>
            </a:pPr>
            <a:endParaRPr lang="en-US" dirty="0"/>
          </a:p>
          <a:p>
            <a:pPr marL="0" indent="0" eaLnBrk="1" fontAlgn="auto" hangingPunct="1">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274638"/>
            <a:ext cx="8229600" cy="7921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Reviewers</a:t>
            </a:r>
          </a:p>
        </p:txBody>
      </p:sp>
      <p:sp>
        <p:nvSpPr>
          <p:cNvPr id="3" name="Content Placeholder 2"/>
          <p:cNvSpPr>
            <a:spLocks noGrp="1"/>
          </p:cNvSpPr>
          <p:nvPr>
            <p:ph idx="1"/>
          </p:nvPr>
        </p:nvSpPr>
        <p:spPr>
          <a:xfrm>
            <a:off x="457200" y="1295400"/>
            <a:ext cx="8229600" cy="4572000"/>
          </a:xfrm>
        </p:spPr>
        <p:txBody>
          <a:bodyPr/>
          <a:lstStyle/>
          <a:p>
            <a:pPr eaLnBrk="1" fontAlgn="auto" hangingPunct="1">
              <a:spcAft>
                <a:spcPts val="0"/>
              </a:spcAft>
              <a:buFont typeface="Arial" pitchFamily="34" charset="0"/>
              <a:buNone/>
              <a:defRPr/>
            </a:pPr>
            <a:r>
              <a:rPr lang="en-US" sz="2800" dirty="0" smtClean="0"/>
              <a:t>Ian Stocks, Ph.D.</a:t>
            </a:r>
          </a:p>
          <a:p>
            <a:pPr eaLnBrk="1" fontAlgn="auto" hangingPunct="1">
              <a:spcAft>
                <a:spcPts val="0"/>
              </a:spcAft>
              <a:buFont typeface="Arial" pitchFamily="34" charset="0"/>
              <a:buNone/>
              <a:defRPr/>
            </a:pPr>
            <a:r>
              <a:rPr lang="en-US" sz="2800" dirty="0" smtClean="0"/>
              <a:t>		</a:t>
            </a:r>
            <a:r>
              <a:rPr lang="en-US" sz="2400" dirty="0" smtClean="0"/>
              <a:t>Entomologist, Division of Plant Industry, Florida 	Department of Agriculture and Consumer Services</a:t>
            </a:r>
          </a:p>
          <a:p>
            <a:pPr marL="0" indent="0" eaLnBrk="1" fontAlgn="auto" hangingPunct="1">
              <a:spcAft>
                <a:spcPts val="0"/>
              </a:spcAft>
              <a:buFont typeface="Arial" pitchFamily="34" charset="0"/>
              <a:buNone/>
              <a:defRPr/>
            </a:pPr>
            <a:r>
              <a:rPr lang="en-US" sz="2800" dirty="0" smtClean="0"/>
              <a:t>Greg Evans, Ph.D.</a:t>
            </a:r>
          </a:p>
          <a:p>
            <a:pPr marL="0" indent="0" eaLnBrk="1" fontAlgn="auto" hangingPunct="1">
              <a:spcAft>
                <a:spcPts val="0"/>
              </a:spcAft>
              <a:buFont typeface="Arial" pitchFamily="34" charset="0"/>
              <a:buNone/>
              <a:defRPr/>
            </a:pPr>
            <a:r>
              <a:rPr lang="en-US" sz="2800" dirty="0"/>
              <a:t>	</a:t>
            </a:r>
            <a:r>
              <a:rPr lang="en-US" sz="2400" dirty="0" smtClean="0"/>
              <a:t>United States Department of Agriculture, Animal and 	Plant Health Inspection Service, Plant Protection and 	Quarantine</a:t>
            </a:r>
          </a:p>
          <a:p>
            <a:pPr marL="0" indent="0" eaLnBrk="1" fontAlgn="auto" hangingPunct="1">
              <a:spcAft>
                <a:spcPts val="0"/>
              </a:spcAft>
              <a:buFont typeface="Arial" pitchFamily="34" charset="0"/>
              <a:buNone/>
              <a:defRPr/>
            </a:pPr>
            <a:r>
              <a:rPr lang="en-US" sz="2800" dirty="0" smtClean="0"/>
              <a:t>Amanda Hodges, Ph.D.</a:t>
            </a:r>
          </a:p>
          <a:p>
            <a:pPr marL="0" indent="0" eaLnBrk="1" fontAlgn="auto" hangingPunct="1">
              <a:spcAft>
                <a:spcPts val="0"/>
              </a:spcAft>
              <a:buFont typeface="Arial" pitchFamily="34" charset="0"/>
              <a:buNone/>
              <a:defRPr/>
            </a:pPr>
            <a:r>
              <a:rPr lang="en-US" sz="2800" dirty="0"/>
              <a:t>	</a:t>
            </a:r>
            <a:r>
              <a:rPr lang="en-US" sz="2400" dirty="0"/>
              <a:t>Associate Extension </a:t>
            </a:r>
            <a:r>
              <a:rPr lang="en-US" sz="2400" dirty="0" smtClean="0"/>
              <a:t>Scientist, Director</a:t>
            </a:r>
            <a:r>
              <a:rPr lang="en-US" sz="2400" dirty="0"/>
              <a:t>, Doctor of </a:t>
            </a:r>
            <a:r>
              <a:rPr lang="en-US" sz="2400" dirty="0" smtClean="0"/>
              <a:t>Plant 	Medicine, Department </a:t>
            </a:r>
            <a:r>
              <a:rPr lang="en-US" sz="2400" dirty="0"/>
              <a:t>of Entomology and </a:t>
            </a:r>
            <a:r>
              <a:rPr lang="en-US" sz="2400" dirty="0" smtClean="0"/>
              <a:t>Nematology, 	University </a:t>
            </a:r>
            <a:r>
              <a:rPr lang="en-US" sz="2400" dirty="0"/>
              <a:t>of </a:t>
            </a:r>
            <a:r>
              <a:rPr lang="en-US" sz="2400" dirty="0" smtClean="0"/>
              <a:t>Florida</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Collaborating Agencies</a:t>
            </a:r>
          </a:p>
        </p:txBody>
      </p:sp>
      <p:sp>
        <p:nvSpPr>
          <p:cNvPr id="27651" name="Content Placeholder 2"/>
          <p:cNvSpPr>
            <a:spLocks noGrp="1"/>
          </p:cNvSpPr>
          <p:nvPr>
            <p:ph idx="1"/>
          </p:nvPr>
        </p:nvSpPr>
        <p:spPr bwMode="auto">
          <a:xfrm>
            <a:off x="457200" y="1143000"/>
            <a:ext cx="8229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U.S. Department of Agriculture Animal and Plant Health Inspection Service (USDA-APHIS) </a:t>
            </a:r>
          </a:p>
          <a:p>
            <a:pPr eaLnBrk="1" hangingPunct="1"/>
            <a:r>
              <a:rPr lang="en-US" altLang="en-US" sz="2800" smtClean="0"/>
              <a:t>Cooperative Agricultural Pest Survey Program (CAPS)</a:t>
            </a:r>
          </a:p>
          <a:p>
            <a:pPr eaLnBrk="1" hangingPunct="1"/>
            <a:r>
              <a:rPr lang="en-US" altLang="en-US" sz="2800" smtClean="0"/>
              <a:t>Florida Department of Agriculture and Consumer Services (FDACS) </a:t>
            </a:r>
          </a:p>
          <a:p>
            <a:pPr eaLnBrk="1" hangingPunct="1"/>
            <a:r>
              <a:rPr lang="en-US" altLang="en-US" sz="2800" smtClean="0"/>
              <a:t>National Plant Diagnostic Network (NPDN) </a:t>
            </a:r>
          </a:p>
          <a:p>
            <a:pPr eaLnBrk="1" hangingPunct="1"/>
            <a:r>
              <a:rPr lang="en-US" altLang="en-US" sz="2800" smtClean="0"/>
              <a:t>Sentinel Plant Network (SPN) </a:t>
            </a:r>
          </a:p>
          <a:p>
            <a:pPr eaLnBrk="1" hangingPunct="1"/>
            <a:r>
              <a:rPr lang="en-US" altLang="en-US" sz="2800" smtClean="0"/>
              <a:t>Protect U.S. </a:t>
            </a:r>
          </a:p>
          <a:p>
            <a:pPr eaLnBrk="1" hangingPunct="1"/>
            <a:r>
              <a:rPr lang="en-US" altLang="en-US" sz="2800" smtClean="0"/>
              <a:t>University of Florida Institute of Food and Agricultural Sciences (UF-IFAS) </a:t>
            </a:r>
            <a:endParaRPr lang="en-US" altLang="en-US" sz="2800" smtClean="0">
              <a:ea typeface="Calibri" pitchFamily="34" charset="0"/>
              <a:cs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nvSpPr>
        <p:spPr bwMode="auto">
          <a:xfrm>
            <a:off x="457200" y="5032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400">
                <a:ea typeface="ＭＳ Ｐゴシック" pitchFamily="34" charset="-128"/>
              </a:rPr>
              <a:t>Educational Disclaimer and Citation</a:t>
            </a:r>
          </a:p>
        </p:txBody>
      </p:sp>
      <p:sp>
        <p:nvSpPr>
          <p:cNvPr id="28675" name="Content Placeholder 5"/>
          <p:cNvSpPr>
            <a:spLocks noGrp="1"/>
          </p:cNvSpPr>
          <p:nvPr/>
        </p:nvSpPr>
        <p:spPr bwMode="auto">
          <a:xfrm>
            <a:off x="457200" y="18288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dirty="0">
                <a:ea typeface="ＭＳ Ｐゴシック" pitchFamily="34" charset="-128"/>
              </a:rPr>
              <a:t>This presentation can be used for educational purposes for NON-PROFIT workshops, trainings, etc.</a:t>
            </a:r>
          </a:p>
          <a:p>
            <a:pPr eaLnBrk="1" hangingPunct="1">
              <a:spcBef>
                <a:spcPct val="20000"/>
              </a:spcBef>
              <a:buFont typeface="Arial" charset="0"/>
              <a:buChar char="•"/>
            </a:pPr>
            <a:endParaRPr lang="en-US" altLang="en-US" sz="2800" dirty="0">
              <a:ea typeface="ＭＳ Ｐゴシック" pitchFamily="34" charset="-128"/>
            </a:endParaRPr>
          </a:p>
          <a:p>
            <a:pPr eaLnBrk="1" hangingPunct="1">
              <a:spcBef>
                <a:spcPct val="20000"/>
              </a:spcBef>
              <a:buFont typeface="Arial" charset="0"/>
              <a:buChar char="•"/>
            </a:pPr>
            <a:r>
              <a:rPr lang="en-US" altLang="en-US" sz="2800" dirty="0">
                <a:ea typeface="ＭＳ Ｐゴシック" pitchFamily="34" charset="-128"/>
              </a:rPr>
              <a:t>Citation:</a:t>
            </a:r>
          </a:p>
          <a:p>
            <a:pPr lvl="1" eaLnBrk="1" hangingPunct="1">
              <a:spcBef>
                <a:spcPct val="20000"/>
              </a:spcBef>
              <a:buFont typeface="Arial" charset="0"/>
              <a:buChar char="–"/>
            </a:pPr>
            <a:r>
              <a:rPr lang="en-US" altLang="en-US" sz="2800" dirty="0">
                <a:ea typeface="ＭＳ Ｐゴシック" pitchFamily="34" charset="-128"/>
              </a:rPr>
              <a:t>Stocks, S., M.S., Sharma, S., Ph.D., 2014. </a:t>
            </a:r>
            <a:r>
              <a:rPr lang="en-US" altLang="en-US" sz="2800" dirty="0">
                <a:solidFill>
                  <a:srgbClr val="000000"/>
                </a:solidFill>
                <a:ea typeface="ＭＳ Ｐゴシック" pitchFamily="34" charset="-128"/>
              </a:rPr>
              <a:t>Orange Spiny Whitefly, </a:t>
            </a:r>
            <a:r>
              <a:rPr lang="en-US" altLang="en-US" sz="2800" i="1" dirty="0" err="1" smtClean="0">
                <a:solidFill>
                  <a:srgbClr val="000000"/>
                </a:solidFill>
                <a:ea typeface="ＭＳ Ｐゴシック" pitchFamily="34" charset="-128"/>
              </a:rPr>
              <a:t>Aleurocanthus</a:t>
            </a:r>
            <a:r>
              <a:rPr lang="en-US" altLang="en-US" sz="2800" i="1" dirty="0" smtClean="0">
                <a:solidFill>
                  <a:srgbClr val="000000"/>
                </a:solidFill>
                <a:ea typeface="ＭＳ Ｐゴシック" pitchFamily="34" charset="-128"/>
              </a:rPr>
              <a:t> </a:t>
            </a:r>
            <a:r>
              <a:rPr lang="en-US" altLang="en-US" sz="2800" i="1" dirty="0" err="1" smtClean="0">
                <a:solidFill>
                  <a:srgbClr val="000000"/>
                </a:solidFill>
                <a:ea typeface="ＭＳ Ｐゴシック" pitchFamily="34" charset="-128"/>
              </a:rPr>
              <a:t>spiniferus</a:t>
            </a:r>
            <a:r>
              <a:rPr lang="en-US" altLang="en-US" sz="2800" dirty="0" smtClean="0">
                <a:ea typeface="ＭＳ Ｐゴシック" pitchFamily="34" charset="-128"/>
              </a:rPr>
              <a:t>, </a:t>
            </a:r>
            <a:r>
              <a:rPr lang="en-US" altLang="en-US" sz="2800" dirty="0">
                <a:ea typeface="ＭＳ Ｐゴシック" pitchFamily="34" charset="-128"/>
              </a:rPr>
              <a:t>December 2014.</a:t>
            </a:r>
          </a:p>
          <a:p>
            <a:pPr lvl="1" eaLnBrk="1" hangingPunct="1">
              <a:spcBef>
                <a:spcPct val="20000"/>
              </a:spcBef>
              <a:buFont typeface="Arial" charset="0"/>
              <a:buNone/>
            </a:pPr>
            <a:endParaRPr lang="en-US" altLang="en-US" sz="2800" dirty="0">
              <a:ea typeface="ＭＳ Ｐゴシック" pitchFamily="34" charset="-128"/>
            </a:endParaRPr>
          </a:p>
          <a:p>
            <a:pPr eaLnBrk="1" hangingPunct="1">
              <a:spcBef>
                <a:spcPct val="20000"/>
              </a:spcBef>
              <a:buFont typeface="Arial" charset="0"/>
              <a:buNone/>
            </a:pPr>
            <a:endParaRPr lang="en-US" altLang="en-US" sz="3200" dirty="0">
              <a:ea typeface="ＭＳ Ｐゴシック"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 </a:t>
            </a:r>
          </a:p>
        </p:txBody>
      </p:sp>
      <p:sp>
        <p:nvSpPr>
          <p:cNvPr id="29699" name="Content Placeholder 2"/>
          <p:cNvSpPr>
            <a:spLocks noGrp="1"/>
          </p:cNvSpPr>
          <p:nvPr>
            <p:ph idx="1"/>
          </p:nvPr>
        </p:nvSpPr>
        <p:spPr bwMode="auto">
          <a:xfrm>
            <a:off x="457200" y="12954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1800" smtClean="0"/>
              <a:t>Chien, C.C. and S.C. Chiu. 1986. Biology of the citrus spiny blackfly </a:t>
            </a:r>
            <a:r>
              <a:rPr lang="en-US" altLang="en-US" sz="1800" i="1" smtClean="0"/>
              <a:t>Aleurocanthus spiniferus. </a:t>
            </a:r>
            <a:r>
              <a:rPr lang="en-US" altLang="en-US" sz="1800" smtClean="0"/>
              <a:t>Journal of Agricultural Research of China (abstract only). 35(2):222–229.</a:t>
            </a:r>
          </a:p>
          <a:p>
            <a:pPr eaLnBrk="1" hangingPunct="1">
              <a:spcBef>
                <a:spcPct val="0"/>
              </a:spcBef>
            </a:pPr>
            <a:r>
              <a:rPr lang="en-US" altLang="en-US" sz="1800" smtClean="0"/>
              <a:t>Cioffi, M., D. Cornara, I. Corrado, M.G.M. Jansen, and F. Porcelli.  2013. The status of </a:t>
            </a:r>
            <a:r>
              <a:rPr lang="en-US" altLang="en-US" sz="1800" i="1" smtClean="0"/>
              <a:t>Aleurocanthus spiniferus </a:t>
            </a:r>
            <a:r>
              <a:rPr lang="en-US" altLang="en-US" sz="1800" smtClean="0"/>
              <a:t>from its unwanted introduction in Italy to date. Bulletin of Insectology 66 (2): 273-281.  accessed 7/17/2014 – </a:t>
            </a:r>
          </a:p>
          <a:p>
            <a:pPr lvl="1" eaLnBrk="1" hangingPunct="1">
              <a:spcBef>
                <a:spcPct val="0"/>
              </a:spcBef>
            </a:pPr>
            <a:r>
              <a:rPr lang="en-US" altLang="en-US" sz="1600" smtClean="0"/>
              <a:t>http://www.bulletinofinsectology.org/pdfarticles/vol66-2013-273-281cioffi.pdf  </a:t>
            </a:r>
          </a:p>
          <a:p>
            <a:pPr eaLnBrk="1" hangingPunct="1">
              <a:spcBef>
                <a:spcPct val="0"/>
              </a:spcBef>
            </a:pPr>
            <a:r>
              <a:rPr lang="en-US" altLang="en-US" sz="1800" smtClean="0"/>
              <a:t>EPPO/CABI 1997. </a:t>
            </a:r>
            <a:r>
              <a:rPr lang="en-US" altLang="en-US" sz="1800" i="1" smtClean="0"/>
              <a:t>Aleurocanthus spiniferus</a:t>
            </a:r>
            <a:r>
              <a:rPr lang="en-US" altLang="en-US" sz="1800" smtClean="0"/>
              <a:t>. Data Sheets on Quarantine Pests.  In Quarantine Pests for Europe, 2nd ed., CAB International, Wallingford: 21-24.</a:t>
            </a:r>
          </a:p>
          <a:p>
            <a:pPr lvl="1" eaLnBrk="1" hangingPunct="1">
              <a:spcBef>
                <a:spcPct val="0"/>
              </a:spcBef>
            </a:pPr>
            <a:r>
              <a:rPr lang="en-US" altLang="en-US" sz="1600" smtClean="0"/>
              <a:t>https://www.eppo.int/QUARANTINE/insects/Aleurocanthus_spiniferus/ALECSN_ds.pdf</a:t>
            </a:r>
          </a:p>
          <a:p>
            <a:pPr eaLnBrk="1" hangingPunct="1"/>
            <a:r>
              <a:rPr lang="en-US" altLang="en-US" sz="1800" smtClean="0">
                <a:ea typeface="ＭＳ Ｐゴシック" pitchFamily="34" charset="-128"/>
              </a:rPr>
              <a:t>EPPO. 2002. </a:t>
            </a:r>
            <a:r>
              <a:rPr lang="en-US" altLang="en-US" sz="1800" i="1" smtClean="0">
                <a:ea typeface="ＭＳ Ｐゴシック" pitchFamily="34" charset="-128"/>
              </a:rPr>
              <a:t>Aleurocanthus spiniferus.  </a:t>
            </a:r>
            <a:r>
              <a:rPr lang="en-US" altLang="en-US" sz="1800" smtClean="0">
                <a:ea typeface="ＭＳ Ｐゴシック" pitchFamily="34" charset="-128"/>
              </a:rPr>
              <a:t>EPPO Standards - Diagnostic protocols for regulated pests.  OEPP/EPPO Bulletin 32:255-259. Accessed on January 7, 2014.</a:t>
            </a:r>
          </a:p>
          <a:p>
            <a:pPr lvl="1" eaLnBrk="1" hangingPunct="1"/>
            <a:r>
              <a:rPr lang="en-US" altLang="en-US" sz="1600" smtClean="0">
                <a:ea typeface="ＭＳ Ｐゴシック" pitchFamily="34" charset="-128"/>
              </a:rPr>
              <a:t>http://www.eppo.int/QUARANTINE/insects/Aleurocanthus_spiniferus/ALECSN_protocol.pdf</a:t>
            </a:r>
          </a:p>
          <a:p>
            <a:pPr eaLnBrk="1" hangingPunct="1"/>
            <a:r>
              <a:rPr lang="en-US" altLang="en-US" sz="1800" smtClean="0">
                <a:ea typeface="ＭＳ Ｐゴシック" pitchFamily="34" charset="-128"/>
              </a:rPr>
              <a:t>Evans, G. A. and  A.B. Hamon.  2014.  </a:t>
            </a:r>
            <a:r>
              <a:rPr lang="en-US" altLang="en-US" sz="1800" i="1" smtClean="0"/>
              <a:t>Aleurocanthus spiniferus</a:t>
            </a:r>
            <a:r>
              <a:rPr lang="en-US" altLang="en-US" sz="1800" smtClean="0"/>
              <a:t>. Whitefly Catalog.  USDA APHIS PPQ.  Accessed 6/10/2014</a:t>
            </a:r>
          </a:p>
          <a:p>
            <a:pPr lvl="1" eaLnBrk="1" hangingPunct="1"/>
            <a:r>
              <a:rPr lang="en-US" altLang="en-US" sz="1600" smtClean="0"/>
              <a:t>http://www.fsca-dpi.org/homoptera_hemiptera/whitefly/whitefly_catalog.htm</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 </a:t>
            </a:r>
          </a:p>
        </p:txBody>
      </p:sp>
      <p:sp>
        <p:nvSpPr>
          <p:cNvPr id="30723" name="Content Placeholder 2"/>
          <p:cNvSpPr>
            <a:spLocks noGrp="1"/>
          </p:cNvSpPr>
          <p:nvPr>
            <p:ph idx="1"/>
          </p:nvPr>
        </p:nvSpPr>
        <p:spPr bwMode="auto">
          <a:xfrm>
            <a:off x="457200" y="12954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1800" smtClean="0">
                <a:ea typeface="ＭＳ Ｐゴシック" pitchFamily="34" charset="-128"/>
              </a:rPr>
              <a:t>Gyeltshen, J., A. Hodges and G. Hodges. 2005.  Orange spiny whitefly, </a:t>
            </a:r>
            <a:r>
              <a:rPr lang="en-US" altLang="en-US" sz="1800" i="1" smtClean="0">
                <a:ea typeface="ＭＳ Ｐゴシック" pitchFamily="34" charset="-128"/>
              </a:rPr>
              <a:t>Aleurocanthus spiniferus </a:t>
            </a:r>
            <a:r>
              <a:rPr lang="en-US" altLang="en-US" sz="1800" smtClean="0">
                <a:ea typeface="ＭＳ Ｐゴシック" pitchFamily="34" charset="-128"/>
              </a:rPr>
              <a:t>(Quaintance) (Insecta: Hemiptera: Aleurodidae). EENY-341. Gainesville: University of Florida, Institute of Food and Agriculture Sciences. Accessed January 27, 2014</a:t>
            </a:r>
          </a:p>
          <a:p>
            <a:pPr lvl="1" eaLnBrk="1" hangingPunct="1"/>
            <a:r>
              <a:rPr lang="en-US" altLang="en-US" sz="1600" smtClean="0">
                <a:ea typeface="ＭＳ Ｐゴシック" pitchFamily="34" charset="-128"/>
              </a:rPr>
              <a:t>http://edis.ifas.ufl.edu/pdffiles/IN/IN61800.pdf</a:t>
            </a:r>
          </a:p>
          <a:p>
            <a:pPr eaLnBrk="1" hangingPunct="1"/>
            <a:r>
              <a:rPr lang="en-US" altLang="en-US" sz="1800" smtClean="0"/>
              <a:t>Muniappan, R., M. Purea, F. Sengebau, and G.V.P. Reddy. 2006. Orange spiny whitefly, </a:t>
            </a:r>
            <a:r>
              <a:rPr lang="en-US" altLang="en-US" sz="1800" i="1" smtClean="0"/>
              <a:t>Aleurocanthus spiniferus</a:t>
            </a:r>
            <a:r>
              <a:rPr lang="en-US" altLang="en-US" sz="1800" smtClean="0"/>
              <a:t> (Quaintance) (Homoptera: Aleyrodidae), and its parasitoids in the Republic of Palau. Hawaiian Entomological Society, 38:21–25.  accessed 7/17/2014 – </a:t>
            </a:r>
          </a:p>
          <a:p>
            <a:pPr lvl="1" eaLnBrk="1" hangingPunct="1"/>
            <a:r>
              <a:rPr lang="en-US" altLang="en-US" sz="1600" smtClean="0"/>
              <a:t>https://scholarspace.manoa.hawaii.edu/bitstream/handle/10125/119/2_muniappan.pdf?sequence=1</a:t>
            </a:r>
          </a:p>
          <a:p>
            <a:pPr eaLnBrk="1" hangingPunct="1"/>
            <a:r>
              <a:rPr lang="en-US" altLang="en-US" sz="1800" smtClean="0"/>
              <a:t>Nakao, H.K. and G.Y. Funasaki. 1976. Introductions for biological control in Hawaii 1974. Proc. Hawaii. Entomol. Soc. 22: 329-331.</a:t>
            </a:r>
          </a:p>
          <a:p>
            <a:pPr eaLnBrk="1" hangingPunct="1">
              <a:spcBef>
                <a:spcPct val="0"/>
              </a:spcBef>
            </a:pPr>
            <a:r>
              <a:rPr lang="en-US" altLang="en-US" sz="1800" smtClean="0"/>
              <a:t>Paulson, G.S. and B.R. Kumashiro.  1985.  Hawaiian Aleyrodidae.  Proceedings of the Hawaiian Entomological Society, Vol. 25, pp. 102-124.  accessed 6/5/2014 – </a:t>
            </a:r>
          </a:p>
          <a:p>
            <a:pPr lvl="1" eaLnBrk="1" hangingPunct="1">
              <a:spcBef>
                <a:spcPct val="0"/>
              </a:spcBef>
            </a:pPr>
            <a:r>
              <a:rPr lang="en-US" altLang="en-US" sz="1600" smtClean="0"/>
              <a:t>http://hdl.handle.net/10125/11179</a:t>
            </a:r>
          </a:p>
          <a:p>
            <a:pPr eaLnBrk="1" hangingPunct="1"/>
            <a:endParaRPr lang="en-US" altLang="en-US" sz="18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References </a:t>
            </a:r>
          </a:p>
        </p:txBody>
      </p:sp>
      <p:sp>
        <p:nvSpPr>
          <p:cNvPr id="31747" name="Content Placeholder 2"/>
          <p:cNvSpPr>
            <a:spLocks noGrp="1"/>
          </p:cNvSpPr>
          <p:nvPr>
            <p:ph idx="1"/>
          </p:nvPr>
        </p:nvSpPr>
        <p:spPr bwMode="auto">
          <a:xfrm>
            <a:off x="457200" y="12954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0"/>
              </a:spcBef>
            </a:pPr>
            <a:r>
              <a:rPr lang="en-US" altLang="en-US" sz="1800" smtClean="0"/>
              <a:t>Porcelli, F. 2008. First record of </a:t>
            </a:r>
            <a:r>
              <a:rPr lang="en-US" altLang="en-US" sz="1800" i="1" smtClean="0"/>
              <a:t>Aleurocanthus spiniferus </a:t>
            </a:r>
            <a:r>
              <a:rPr lang="en-US" altLang="en-US" sz="1800" smtClean="0"/>
              <a:t>(Homoptera: Aleyrodidae) in Apulia, Southern Italy.  EPPO. Accessed 6/5/2014 – </a:t>
            </a:r>
          </a:p>
          <a:p>
            <a:pPr lvl="1" eaLnBrk="1" hangingPunct="1">
              <a:spcBef>
                <a:spcPct val="0"/>
              </a:spcBef>
            </a:pPr>
            <a:r>
              <a:rPr lang="en-US" altLang="en-US" sz="1600" smtClean="0"/>
              <a:t>http://www.eppo.int/QUARANTINE/special_topics/aleurocanthus_spiniferus_IT/first_record.htm</a:t>
            </a:r>
          </a:p>
          <a:p>
            <a:pPr eaLnBrk="1" hangingPunct="1"/>
            <a:r>
              <a:rPr lang="en-US" altLang="en-US" sz="1800" smtClean="0">
                <a:ea typeface="ＭＳ Ｐゴシック" pitchFamily="34" charset="-128"/>
              </a:rPr>
              <a:t>Quaintance, A.L. 1903. New Oriental Aleurodidae.  The Canadian Entomologist , Volume 35, Issue 03, pp 61-64.</a:t>
            </a:r>
          </a:p>
          <a:p>
            <a:pPr eaLnBrk="1" hangingPunct="1">
              <a:spcBef>
                <a:spcPct val="0"/>
              </a:spcBef>
            </a:pPr>
            <a:r>
              <a:rPr lang="en-US" altLang="en-US" sz="1800" smtClean="0">
                <a:ea typeface="ＭＳ Ｐゴシック" pitchFamily="34" charset="-128"/>
              </a:rPr>
              <a:t>Van den Berg, M.A., G. Hoppner, and J. Greenland. 2000.  An economic study of the biological control of the spiny blackfly, </a:t>
            </a:r>
            <a:r>
              <a:rPr lang="en-US" altLang="en-US" sz="1800" i="1" smtClean="0">
                <a:ea typeface="ＭＳ Ｐゴシック" pitchFamily="34" charset="-128"/>
              </a:rPr>
              <a:t>Aleurocanthus spiniferus </a:t>
            </a:r>
            <a:r>
              <a:rPr lang="en-US" altLang="en-US" sz="1800" smtClean="0">
                <a:ea typeface="ＭＳ Ｐゴシック" pitchFamily="34" charset="-128"/>
              </a:rPr>
              <a:t>(Hemiptera: Aleyrodidae), in a citrus orchard in Swaziland.  Biocontrol Science and Technology, 10(1): 27</a:t>
            </a:r>
            <a:r>
              <a:rPr lang="en-US" altLang="en-US" sz="1800" smtClean="0"/>
              <a:t>–</a:t>
            </a:r>
            <a:r>
              <a:rPr lang="en-US" altLang="en-US" sz="1800" smtClean="0">
                <a:ea typeface="ＭＳ Ｐゴシック" pitchFamily="34" charset="-128"/>
              </a:rPr>
              <a:t>32.  accessed 7/17/2014-</a:t>
            </a:r>
          </a:p>
          <a:p>
            <a:pPr lvl="1" eaLnBrk="1" hangingPunct="1">
              <a:spcBef>
                <a:spcPct val="0"/>
              </a:spcBef>
            </a:pPr>
            <a:r>
              <a:rPr lang="en-US" altLang="en-US" sz="1600" smtClean="0">
                <a:ea typeface="ＭＳ Ｐゴシック" pitchFamily="34" charset="-128"/>
              </a:rPr>
              <a:t>http://www.tandfonline.com/doi/pdf/10.1080/09583150029350 </a:t>
            </a:r>
          </a:p>
          <a:p>
            <a:pPr eaLnBrk="1" hangingPunct="1">
              <a:spcBef>
                <a:spcPct val="0"/>
              </a:spcBef>
            </a:pPr>
            <a:r>
              <a:rPr lang="en-US" altLang="en-US" sz="1800" smtClean="0"/>
              <a:t>USDA. 1974. New United States records - orange spiny whitefly </a:t>
            </a:r>
            <a:r>
              <a:rPr lang="en-US" altLang="en-US" sz="1800" i="1" smtClean="0"/>
              <a:t>Aleurocanthus spiniferus</a:t>
            </a:r>
            <a:r>
              <a:rPr lang="en-US" altLang="en-US" sz="1800" smtClean="0"/>
              <a:t> (Quaintance) - Hawaii. Cooperative-Economic-Insect-Report 24: 30, 585.</a:t>
            </a:r>
            <a:endParaRPr lang="en-US" altLang="en-US" sz="1800"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Orange Spiny Whitefly </a:t>
            </a:r>
          </a:p>
        </p:txBody>
      </p:sp>
      <p:sp>
        <p:nvSpPr>
          <p:cNvPr id="14339" name="Content Placeholder 12"/>
          <p:cNvSpPr txBox="1">
            <a:spLocks/>
          </p:cNvSpPr>
          <p:nvPr/>
        </p:nvSpPr>
        <p:spPr bwMode="auto">
          <a:xfrm>
            <a:off x="304800" y="1447800"/>
            <a:ext cx="44196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t>Orange spiny whitefly (OSW) is native to tropical Asia</a:t>
            </a:r>
          </a:p>
          <a:p>
            <a:pPr eaLnBrk="1" hangingPunct="1">
              <a:spcBef>
                <a:spcPct val="20000"/>
              </a:spcBef>
              <a:buFont typeface="Arial" charset="0"/>
              <a:buChar char="•"/>
            </a:pPr>
            <a:r>
              <a:rPr lang="en-US" altLang="en-US" sz="2800"/>
              <a:t>It can be found in countries around the world</a:t>
            </a:r>
          </a:p>
          <a:p>
            <a:pPr eaLnBrk="1" hangingPunct="1">
              <a:spcBef>
                <a:spcPct val="20000"/>
              </a:spcBef>
              <a:buFont typeface="Arial" charset="0"/>
              <a:buChar char="•"/>
            </a:pPr>
            <a:r>
              <a:rPr lang="en-US" altLang="en-US" sz="2800"/>
              <a:t>It is a major pest of citrus, but has many other hosts</a:t>
            </a:r>
          </a:p>
        </p:txBody>
      </p:sp>
      <p:pic>
        <p:nvPicPr>
          <p:cNvPr id="8" name="Picture 4" descr="ALECSN 0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138"/>
          <a:stretch/>
        </p:blipFill>
        <p:spPr bwMode="auto">
          <a:xfrm>
            <a:off x="4724400" y="1524000"/>
            <a:ext cx="4156882" cy="3749040"/>
          </a:xfrm>
          <a:prstGeom prst="roundRect">
            <a:avLst>
              <a:gd name="adj" fmla="val 8594"/>
            </a:avLst>
          </a:prstGeom>
          <a:solidFill>
            <a:srgbClr val="FFFFFF">
              <a:shade val="85000"/>
            </a:srgbClr>
          </a:solidFill>
          <a:ln w="38100">
            <a:solidFill>
              <a:schemeClr val="tx1"/>
            </a:solidFill>
          </a:ln>
          <a:effectLst/>
          <a:extLst/>
        </p:spPr>
      </p:pic>
      <p:sp>
        <p:nvSpPr>
          <p:cNvPr id="14341" name="TextBox 8"/>
          <p:cNvSpPr txBox="1">
            <a:spLocks noChangeArrowheads="1"/>
          </p:cNvSpPr>
          <p:nvPr/>
        </p:nvSpPr>
        <p:spPr bwMode="auto">
          <a:xfrm>
            <a:off x="76200" y="5926138"/>
            <a:ext cx="89916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M.A. van den Berg, Institute for Tropical and Subtropical Crops, Bugwood.org # UGA1263006</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Distribution</a:t>
            </a:r>
          </a:p>
        </p:txBody>
      </p:sp>
      <p:sp>
        <p:nvSpPr>
          <p:cNvPr id="4" name="Content Placeholder 3"/>
          <p:cNvSpPr>
            <a:spLocks noGrp="1"/>
          </p:cNvSpPr>
          <p:nvPr>
            <p:ph idx="1"/>
          </p:nvPr>
        </p:nvSpPr>
        <p:spPr/>
        <p:txBody>
          <a:bodyPr/>
          <a:lstStyle/>
          <a:p>
            <a:pPr marL="285750" indent="-285750" eaLnBrk="1" fontAlgn="auto" hangingPunct="1">
              <a:spcAft>
                <a:spcPts val="0"/>
              </a:spcAft>
              <a:buFont typeface="Arial" pitchFamily="34" charset="0"/>
              <a:buChar char="•"/>
              <a:defRPr/>
            </a:pPr>
            <a:r>
              <a:rPr lang="en-US" dirty="0"/>
              <a:t>OSW has spread throughout Asia, Africa, Australia and the Pacific Region </a:t>
            </a:r>
          </a:p>
          <a:p>
            <a:pPr marL="285750" indent="-285750" eaLnBrk="1" fontAlgn="auto" hangingPunct="1">
              <a:spcAft>
                <a:spcPts val="0"/>
              </a:spcAft>
              <a:buFont typeface="Arial" pitchFamily="34" charset="0"/>
              <a:buChar char="•"/>
              <a:defRPr/>
            </a:pPr>
            <a:r>
              <a:rPr lang="en-US" dirty="0"/>
              <a:t>OSW has also been found in the Caribbean </a:t>
            </a:r>
            <a:r>
              <a:rPr lang="en-US" dirty="0" smtClean="0"/>
              <a:t>Islands </a:t>
            </a:r>
            <a:r>
              <a:rPr lang="en-US" dirty="0"/>
              <a:t>and in </a:t>
            </a:r>
            <a:r>
              <a:rPr lang="en-US" dirty="0" smtClean="0"/>
              <a:t>Europe</a:t>
            </a:r>
            <a:endParaRPr lang="en-US" dirty="0"/>
          </a:p>
          <a:p>
            <a:pPr marL="285750" indent="-285750" eaLnBrk="1" fontAlgn="auto" hangingPunct="1">
              <a:spcAft>
                <a:spcPts val="0"/>
              </a:spcAft>
              <a:buFont typeface="Arial" pitchFamily="34" charset="0"/>
              <a:buChar char="•"/>
              <a:defRPr/>
            </a:pPr>
            <a:r>
              <a:rPr lang="en-US" dirty="0" smtClean="0"/>
              <a:t>It </a:t>
            </a:r>
            <a:r>
              <a:rPr lang="en-US" dirty="0"/>
              <a:t>was first discovered in </a:t>
            </a:r>
            <a:r>
              <a:rPr lang="en-US" dirty="0" smtClean="0"/>
              <a:t>the U.S. in Hawaii </a:t>
            </a:r>
            <a:r>
              <a:rPr lang="en-US" dirty="0"/>
              <a:t>in </a:t>
            </a:r>
            <a:r>
              <a:rPr lang="en-US" dirty="0" smtClean="0"/>
              <a:t>1974, though there </a:t>
            </a:r>
            <a:r>
              <a:rPr lang="en-US" dirty="0"/>
              <a:t>are no records that OSW has been introduced </a:t>
            </a:r>
            <a:r>
              <a:rPr lang="en-US" dirty="0" smtClean="0"/>
              <a:t>into </a:t>
            </a:r>
            <a:r>
              <a:rPr lang="en-US" dirty="0"/>
              <a:t>the continental U.S.</a:t>
            </a: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Hosts</a:t>
            </a:r>
          </a:p>
        </p:txBody>
      </p:sp>
      <p:sp>
        <p:nvSpPr>
          <p:cNvPr id="16387" name="Content Placeholder 13"/>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2800" smtClean="0"/>
              <a:t>Citrus is an economically important host of this pest</a:t>
            </a:r>
          </a:p>
          <a:p>
            <a:pPr eaLnBrk="1" hangingPunct="1"/>
            <a:endParaRPr lang="en-US" altLang="en-US" smtClean="0"/>
          </a:p>
        </p:txBody>
      </p:sp>
      <p:sp>
        <p:nvSpPr>
          <p:cNvPr id="16388" name="TextBox 14"/>
          <p:cNvSpPr txBox="1">
            <a:spLocks noChangeArrowheads="1"/>
          </p:cNvSpPr>
          <p:nvPr/>
        </p:nvSpPr>
        <p:spPr bwMode="auto">
          <a:xfrm>
            <a:off x="228600" y="5926138"/>
            <a:ext cx="60340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M.A. van den Berg, Institute for Tropical and Subtropical Crops, Bugwood.org # UGA1263007</a:t>
            </a:r>
          </a:p>
        </p:txBody>
      </p:sp>
      <p:pic>
        <p:nvPicPr>
          <p:cNvPr id="5" name="Picture 2" descr="http://www.insectimages.org/images/768x512/126300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167" b="5769"/>
          <a:stretch/>
        </p:blipFill>
        <p:spPr bwMode="auto">
          <a:xfrm>
            <a:off x="4743524" y="2209800"/>
            <a:ext cx="4324275" cy="2834640"/>
          </a:xfrm>
          <a:prstGeom prst="roundRect">
            <a:avLst>
              <a:gd name="adj" fmla="val 8594"/>
            </a:avLst>
          </a:prstGeom>
          <a:solidFill>
            <a:srgbClr val="FFFFFF">
              <a:shade val="85000"/>
            </a:srgbClr>
          </a:solidFill>
          <a:ln w="38100">
            <a:solidFill>
              <a:schemeClr val="tx1"/>
            </a:solidFill>
          </a:ln>
          <a:effectLst/>
          <a:extLst/>
        </p:spPr>
      </p:pic>
      <p:sp>
        <p:nvSpPr>
          <p:cNvPr id="16390" name="TextBox 2"/>
          <p:cNvSpPr txBox="1">
            <a:spLocks noChangeArrowheads="1"/>
          </p:cNvSpPr>
          <p:nvPr/>
        </p:nvSpPr>
        <p:spPr bwMode="auto">
          <a:xfrm>
            <a:off x="4938713" y="5181600"/>
            <a:ext cx="3952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Sooty mold on citrus caused by this pest</a:t>
            </a:r>
          </a:p>
        </p:txBody>
      </p:sp>
      <p:sp>
        <p:nvSpPr>
          <p:cNvPr id="16391" name="Content Placeholder 13"/>
          <p:cNvSpPr txBox="1">
            <a:spLocks/>
          </p:cNvSpPr>
          <p:nvPr/>
        </p:nvSpPr>
        <p:spPr bwMode="auto">
          <a:xfrm>
            <a:off x="457200" y="2133600"/>
            <a:ext cx="41148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Arial" charset="0"/>
              <a:buChar char="•"/>
            </a:pPr>
            <a:r>
              <a:rPr lang="en-US" altLang="en-US" sz="2800"/>
              <a:t>It also attacks many other hosts such as:</a:t>
            </a:r>
          </a:p>
          <a:p>
            <a:pPr lvl="1" eaLnBrk="1" hangingPunct="1">
              <a:spcBef>
                <a:spcPct val="20000"/>
              </a:spcBef>
              <a:buFont typeface="Arial" charset="0"/>
              <a:buChar char="–"/>
            </a:pPr>
            <a:r>
              <a:rPr lang="en-US" altLang="en-US" sz="2400"/>
              <a:t>roses, grapes, peaches, guavas, apricots, pears and persimmons</a:t>
            </a:r>
          </a:p>
          <a:p>
            <a:pPr lvl="1" eaLnBrk="1" hangingPunct="1">
              <a:spcBef>
                <a:spcPct val="20000"/>
              </a:spcBef>
              <a:buFont typeface="Arial" charset="0"/>
              <a:buChar char="–"/>
            </a:pPr>
            <a:r>
              <a:rPr lang="en-US" altLang="en-US" sz="2400"/>
              <a:t>Many plants found in the natural landscape as well as ornamental cultivars</a:t>
            </a:r>
          </a:p>
          <a:p>
            <a:pPr eaLnBrk="1" hangingPunct="1">
              <a:spcBef>
                <a:spcPct val="20000"/>
              </a:spcBef>
              <a:buFont typeface="Arial" charset="0"/>
              <a:buChar char="•"/>
            </a:pPr>
            <a:endParaRPr lang="en-US" altLang="en-US" sz="3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ALECSN 0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29" r="4564"/>
          <a:stretch/>
        </p:blipFill>
        <p:spPr bwMode="auto">
          <a:xfrm>
            <a:off x="1623587" y="1257198"/>
            <a:ext cx="5907682" cy="4114800"/>
          </a:xfrm>
          <a:prstGeom prst="roundRect">
            <a:avLst>
              <a:gd name="adj" fmla="val 8594"/>
            </a:avLst>
          </a:prstGeom>
          <a:solidFill>
            <a:srgbClr val="FFFFFF">
              <a:shade val="85000"/>
            </a:srgbClr>
          </a:solidFill>
          <a:ln w="38100">
            <a:solidFill>
              <a:schemeClr val="tx1"/>
            </a:solidFill>
          </a:ln>
          <a:effectLst/>
          <a:extLst/>
        </p:spPr>
      </p:pic>
      <p:sp>
        <p:nvSpPr>
          <p:cNvPr id="17411"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eggs</a:t>
            </a:r>
            <a:endParaRPr lang="en-US" altLang="en-US" sz="4000" baseline="30000" smtClean="0"/>
          </a:p>
        </p:txBody>
      </p:sp>
      <p:sp>
        <p:nvSpPr>
          <p:cNvPr id="17412" name="TextBox 4"/>
          <p:cNvSpPr txBox="1">
            <a:spLocks noChangeArrowheads="1"/>
          </p:cNvSpPr>
          <p:nvPr/>
        </p:nvSpPr>
        <p:spPr bwMode="auto">
          <a:xfrm>
            <a:off x="2525713" y="5507038"/>
            <a:ext cx="39385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a:t>Eggs and adults of orange spiny whitefly</a:t>
            </a:r>
          </a:p>
        </p:txBody>
      </p:sp>
      <p:cxnSp>
        <p:nvCxnSpPr>
          <p:cNvPr id="7" name="Straight Arrow Connector 6"/>
          <p:cNvCxnSpPr/>
          <p:nvPr/>
        </p:nvCxnSpPr>
        <p:spPr>
          <a:xfrm>
            <a:off x="4876800" y="1371600"/>
            <a:ext cx="38100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414" name="TextBox 8"/>
          <p:cNvSpPr txBox="1">
            <a:spLocks noChangeArrowheads="1"/>
          </p:cNvSpPr>
          <p:nvPr/>
        </p:nvSpPr>
        <p:spPr bwMode="auto">
          <a:xfrm>
            <a:off x="11113" y="5883275"/>
            <a:ext cx="91328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Francesco Porcelli, </a:t>
            </a:r>
            <a:r>
              <a:rPr lang="it-IT" altLang="en-US" sz="1000"/>
              <a:t>DiBCA sez Entomologia e Zoologia , </a:t>
            </a:r>
            <a:r>
              <a:rPr lang="en-US" altLang="en-US" sz="1000"/>
              <a:t>University of Bari, EPPO website - http://photos.eppo.org/index.php/image/2602-alecsn-06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Immatures</a:t>
            </a:r>
          </a:p>
        </p:txBody>
      </p:sp>
      <p:sp>
        <p:nvSpPr>
          <p:cNvPr id="18435" name="TextBox 8"/>
          <p:cNvSpPr txBox="1">
            <a:spLocks noChangeArrowheads="1"/>
          </p:cNvSpPr>
          <p:nvPr/>
        </p:nvSpPr>
        <p:spPr bwMode="auto">
          <a:xfrm>
            <a:off x="9525" y="5926138"/>
            <a:ext cx="91344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Francesco Porcelli, </a:t>
            </a:r>
            <a:r>
              <a:rPr lang="it-IT" altLang="en-US" sz="1000"/>
              <a:t>DiBCA sez Entomologia e Zoologia , </a:t>
            </a:r>
            <a:r>
              <a:rPr lang="en-US" altLang="en-US" sz="1000"/>
              <a:t>University of Bari, EPPO website - http://photos.eppo.org/index.php/image/2602-alecsn-08 </a:t>
            </a:r>
          </a:p>
        </p:txBody>
      </p:sp>
      <p:pic>
        <p:nvPicPr>
          <p:cNvPr id="10" name="Picture 2" descr="ALECSN 0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15" r="5597"/>
          <a:stretch/>
        </p:blipFill>
        <p:spPr bwMode="auto">
          <a:xfrm>
            <a:off x="1676400" y="1143000"/>
            <a:ext cx="5704355" cy="4114800"/>
          </a:xfrm>
          <a:prstGeom prst="roundRect">
            <a:avLst>
              <a:gd name="adj" fmla="val 8594"/>
            </a:avLst>
          </a:prstGeom>
          <a:solidFill>
            <a:srgbClr val="FFFFFF">
              <a:shade val="85000"/>
            </a:srgbClr>
          </a:solidFill>
          <a:ln w="38100">
            <a:solidFill>
              <a:schemeClr val="tx1"/>
            </a:solidFill>
          </a:ln>
          <a:effectLst/>
          <a:extLst/>
        </p:spPr>
      </p:pic>
      <p:cxnSp>
        <p:nvCxnSpPr>
          <p:cNvPr id="11" name="Straight Arrow Connector 10"/>
          <p:cNvCxnSpPr/>
          <p:nvPr/>
        </p:nvCxnSpPr>
        <p:spPr>
          <a:xfrm>
            <a:off x="3352800" y="16002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2133600" y="1981200"/>
            <a:ext cx="381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Identification: Adults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8829" t="22280" r="12405" b="9112"/>
          <a:stretch/>
        </p:blipFill>
        <p:spPr>
          <a:xfrm>
            <a:off x="1905000" y="1219200"/>
            <a:ext cx="5239266" cy="4077730"/>
          </a:xfrm>
          <a:prstGeom prst="roundRect">
            <a:avLst>
              <a:gd name="adj" fmla="val 8594"/>
            </a:avLst>
          </a:prstGeom>
          <a:solidFill>
            <a:srgbClr val="FFFFFF">
              <a:shade val="85000"/>
            </a:srgbClr>
          </a:solidFill>
          <a:ln w="38100">
            <a:solidFill>
              <a:schemeClr val="tx1"/>
            </a:solidFill>
          </a:ln>
          <a:effectLst/>
        </p:spPr>
      </p:pic>
      <p:sp>
        <p:nvSpPr>
          <p:cNvPr id="19460" name="TextBox 5"/>
          <p:cNvSpPr txBox="1">
            <a:spLocks noChangeArrowheads="1"/>
          </p:cNvSpPr>
          <p:nvPr/>
        </p:nvSpPr>
        <p:spPr bwMode="auto">
          <a:xfrm>
            <a:off x="76200" y="5943600"/>
            <a:ext cx="89916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M.A. van den Berg, Institute for Tropical and Subtropical Crops, Bugwood.org #0177075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4000" smtClean="0"/>
              <a:t>Life Cycle</a:t>
            </a:r>
            <a:endParaRPr lang="en-US" altLang="en-US" sz="4000" baseline="30000" smtClean="0"/>
          </a:p>
        </p:txBody>
      </p:sp>
      <p:sp>
        <p:nvSpPr>
          <p:cNvPr id="20483" name="Content Placeholder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Prefer mild temperatures and high humidity</a:t>
            </a:r>
          </a:p>
          <a:p>
            <a:pPr eaLnBrk="1" hangingPunct="1"/>
            <a:r>
              <a:rPr lang="en-US" altLang="en-US" smtClean="0"/>
              <a:t>It generally takes 2 to 4 months to reach adulthood</a:t>
            </a:r>
          </a:p>
          <a:p>
            <a:pPr eaLnBrk="1" hangingPunct="1"/>
            <a:r>
              <a:rPr lang="en-US" altLang="en-US" smtClean="0"/>
              <a:t>There can be 3 to 6 generations per year depending on environmental temperatures</a:t>
            </a:r>
          </a:p>
          <a:p>
            <a:pPr eaLnBrk="1" hangingPunct="1"/>
            <a:r>
              <a:rPr lang="en-US" altLang="en-US" smtClean="0"/>
              <a:t>When plant material is disturbed, adults are very noticable </a:t>
            </a:r>
          </a:p>
          <a:p>
            <a:pPr eaLnBrk="1" hangingPunct="1"/>
            <a:r>
              <a:rPr lang="en-US" altLang="en-US" smtClean="0"/>
              <a:t>Overwintering occurs in the nymphal stage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Damage</a:t>
            </a:r>
          </a:p>
        </p:txBody>
      </p:sp>
      <p:pic>
        <p:nvPicPr>
          <p:cNvPr id="5" name="Picture 2" descr="ALECSN 0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332"/>
          <a:stretch/>
        </p:blipFill>
        <p:spPr bwMode="auto">
          <a:xfrm>
            <a:off x="828299" y="1369291"/>
            <a:ext cx="2600701" cy="4114800"/>
          </a:xfrm>
          <a:prstGeom prst="roundRect">
            <a:avLst>
              <a:gd name="adj" fmla="val 8594"/>
            </a:avLst>
          </a:prstGeom>
          <a:solidFill>
            <a:srgbClr val="FFFFFF">
              <a:shade val="85000"/>
            </a:srgbClr>
          </a:solidFill>
          <a:ln w="38100">
            <a:solidFill>
              <a:schemeClr val="tx1"/>
            </a:solidFill>
          </a:ln>
          <a:effectLst/>
          <a:extLst/>
        </p:spPr>
      </p:pic>
      <p:sp>
        <p:nvSpPr>
          <p:cNvPr id="21508" name="TextBox 2"/>
          <p:cNvSpPr txBox="1">
            <a:spLocks noChangeArrowheads="1"/>
          </p:cNvSpPr>
          <p:nvPr/>
        </p:nvSpPr>
        <p:spPr bwMode="auto">
          <a:xfrm>
            <a:off x="0" y="5848350"/>
            <a:ext cx="9144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000"/>
              <a:t>Image Credit: Francesco Porcelli, University of Bari, EPPO website -  http://photos.eppo.org/index.php/image/2604-alecsn-05 and http://photos.eppo.org/index.php/image/2601-alecsn-07 </a:t>
            </a:r>
            <a:endParaRPr lang="en-US" altLang="en-US"/>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135629" y="1339809"/>
            <a:ext cx="4627371" cy="4114800"/>
          </a:xfrm>
          <a:prstGeom prst="roundRect">
            <a:avLst>
              <a:gd name="adj" fmla="val 8594"/>
            </a:avLst>
          </a:prstGeom>
          <a:solidFill>
            <a:srgbClr val="FFFFFF">
              <a:shade val="85000"/>
            </a:srgbClr>
          </a:solidFill>
          <a:ln w="38100">
            <a:solidFill>
              <a:schemeClr val="tx1"/>
            </a:solidFill>
          </a:ln>
          <a:effectLst/>
          <a:extLst/>
        </p:spPr>
      </p:pic>
    </p:spTree>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flfirstdetectortemplate (2)</Template>
  <TotalTime>8404</TotalTime>
  <Words>2597</Words>
  <Application>Microsoft Office PowerPoint</Application>
  <PresentationFormat>On-screen Show (4:3)</PresentationFormat>
  <Paragraphs>468</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Calibri</vt:lpstr>
      <vt:lpstr>Arial</vt:lpstr>
      <vt:lpstr>ＭＳ Ｐゴシック</vt:lpstr>
      <vt:lpstr>Presentation1</vt:lpstr>
      <vt:lpstr>Orange Spiny Whitefly Aleurocanthus spiniferus</vt:lpstr>
      <vt:lpstr>Orange Spiny Whitefly </vt:lpstr>
      <vt:lpstr>Distribution</vt:lpstr>
      <vt:lpstr>Hosts</vt:lpstr>
      <vt:lpstr>Identification: eggs</vt:lpstr>
      <vt:lpstr>Identification: Immatures</vt:lpstr>
      <vt:lpstr>Identification: Adults</vt:lpstr>
      <vt:lpstr>Life Cycle</vt:lpstr>
      <vt:lpstr>Damage</vt:lpstr>
      <vt:lpstr>Management</vt:lpstr>
      <vt:lpstr>Look-alike species</vt:lpstr>
      <vt:lpstr>Look-alike species</vt:lpstr>
      <vt:lpstr>Authors</vt:lpstr>
      <vt:lpstr>Reviewers</vt:lpstr>
      <vt:lpstr>Collaborating Agencies</vt:lpstr>
      <vt:lpstr>PowerPoint Presentation</vt:lpstr>
      <vt:lpstr>References </vt:lpstr>
      <vt:lpstr>References </vt:lpstr>
      <vt:lpstr>References </vt:lpstr>
    </vt:vector>
  </TitlesOfParts>
  <Company>UF/IFAS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IFAS Entomology &amp; Nematology</dc:creator>
  <cp:lastModifiedBy>Windows User</cp:lastModifiedBy>
  <cp:revision>335</cp:revision>
  <dcterms:created xsi:type="dcterms:W3CDTF">2013-03-08T20:39:18Z</dcterms:created>
  <dcterms:modified xsi:type="dcterms:W3CDTF">2015-04-05T15:52:25Z</dcterms:modified>
</cp:coreProperties>
</file>