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1" r:id="rId6"/>
    <p:sldId id="271" r:id="rId7"/>
    <p:sldId id="266" r:id="rId8"/>
    <p:sldId id="274" r:id="rId9"/>
    <p:sldId id="270" r:id="rId10"/>
    <p:sldId id="269" r:id="rId11"/>
    <p:sldId id="281" r:id="rId12"/>
    <p:sldId id="280" r:id="rId13"/>
    <p:sldId id="283" r:id="rId14"/>
    <p:sldId id="284" r:id="rId15"/>
    <p:sldId id="276" r:id="rId16"/>
    <p:sldId id="277" r:id="rId17"/>
    <p:sldId id="278" r:id="rId18"/>
    <p:sldId id="279" r:id="rId19"/>
    <p:sldId id="285" r:id="rId20"/>
    <p:sldId id="282" r:id="rId21"/>
    <p:sldId id="26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0"/>
    <a:srgbClr val="DCFF1B"/>
    <a:srgbClr val="6FEBFF"/>
    <a:srgbClr val="58A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14" autoAdjust="0"/>
  </p:normalViewPr>
  <p:slideViewPr>
    <p:cSldViewPr>
      <p:cViewPr varScale="1">
        <p:scale>
          <a:sx n="95" d="100"/>
          <a:sy n="95" d="100"/>
        </p:scale>
        <p:origin x="-20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53821E0-859C-4BB7-ACC3-1C47F922FF7B}" type="datetimeFigureOut">
              <a:rPr lang="en-US"/>
              <a:pPr>
                <a:defRPr/>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BB5F6D-0ED9-493F-A5D8-F400B21D90D2}" type="slidenum">
              <a:rPr lang="en-US"/>
              <a:pPr>
                <a:defRPr/>
              </a:pPr>
              <a:t>‹#›</a:t>
            </a:fld>
            <a:endParaRPr lang="en-US"/>
          </a:p>
        </p:txBody>
      </p:sp>
    </p:spTree>
    <p:extLst>
      <p:ext uri="{BB962C8B-B14F-4D97-AF65-F5344CB8AC3E}">
        <p14:creationId xmlns:p14="http://schemas.microsoft.com/office/powerpoint/2010/main" val="2974438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presentation is about Needle Blight of pine trees, a disease caused by a fungus.</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5A2367-B1A2-46C7-B246-AD93DB3AB9D2}"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Needle blight symptoms may also be masked by or confused with </a:t>
            </a:r>
            <a:r>
              <a:rPr lang="en-US" dirty="0" err="1" smtClean="0"/>
              <a:t>Diplodia</a:t>
            </a:r>
            <a:r>
              <a:rPr lang="en-US" dirty="0" smtClean="0"/>
              <a:t> blight (</a:t>
            </a:r>
            <a:r>
              <a:rPr lang="en-US" i="1" dirty="0" err="1" smtClean="0"/>
              <a:t>Sphaeropsis</a:t>
            </a:r>
            <a:r>
              <a:rPr lang="en-US" i="1" dirty="0" smtClean="0"/>
              <a:t> </a:t>
            </a:r>
            <a:r>
              <a:rPr lang="en-US" i="1" dirty="0" err="1" smtClean="0"/>
              <a:t>sapinea</a:t>
            </a:r>
            <a:r>
              <a:rPr lang="en-US" dirty="0" smtClean="0"/>
              <a:t>).  Again, when compared with other pine diseases, needles infected by </a:t>
            </a:r>
            <a:r>
              <a:rPr lang="en-US" i="1" dirty="0" smtClean="0"/>
              <a:t>M. </a:t>
            </a:r>
            <a:r>
              <a:rPr lang="en-US" i="1" dirty="0" err="1" smtClean="0"/>
              <a:t>gibsonii</a:t>
            </a:r>
            <a:r>
              <a:rPr lang="en-US" i="1" dirty="0" smtClean="0"/>
              <a:t> </a:t>
            </a:r>
            <a:r>
              <a:rPr lang="en-US" dirty="0" smtClean="0"/>
              <a:t>do not have a reddish tint. The pathogen may be identified by examination of the conidia.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eaLnBrk="1" fontAlgn="auto" hangingPunct="1">
              <a:spcBef>
                <a:spcPts val="0"/>
              </a:spcBef>
              <a:spcAft>
                <a:spcPts val="0"/>
              </a:spcAft>
              <a:defRPr/>
            </a:pPr>
            <a:endParaRPr lang="en-US" dirty="0"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98B13E-45BB-4AF9-8DE3-87CE2374A288}"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Needle blight symptoms may also be masked by or confused with brown </a:t>
            </a:r>
            <a:r>
              <a:rPr lang="en-US" smtClean="0"/>
              <a:t>spot needle </a:t>
            </a:r>
            <a:r>
              <a:rPr lang="en-US" dirty="0" smtClean="0"/>
              <a:t>blight (</a:t>
            </a:r>
            <a:r>
              <a:rPr lang="en-US" i="1" dirty="0" err="1" smtClean="0"/>
              <a:t>Mycosphaerella</a:t>
            </a:r>
            <a:r>
              <a:rPr lang="en-US" i="1" dirty="0" smtClean="0"/>
              <a:t> </a:t>
            </a:r>
            <a:r>
              <a:rPr lang="en-US" i="1" dirty="0" err="1" smtClean="0"/>
              <a:t>dearnessii</a:t>
            </a:r>
            <a:r>
              <a:rPr lang="en-US" dirty="0" smtClean="0"/>
              <a:t>). Symptoms of </a:t>
            </a:r>
            <a:r>
              <a:rPr lang="en-US" i="1" dirty="0" smtClean="0"/>
              <a:t>M. </a:t>
            </a:r>
            <a:r>
              <a:rPr lang="en-US" i="1" dirty="0" err="1" smtClean="0"/>
              <a:t>dearnssii</a:t>
            </a:r>
            <a:r>
              <a:rPr lang="en-US" i="1" dirty="0" smtClean="0"/>
              <a:t> </a:t>
            </a:r>
            <a:r>
              <a:rPr lang="en-US" dirty="0" smtClean="0"/>
              <a:t>appear first on older needles and have yellow, resin-soaked spots approximately 3 mm in diameter.  As symptoms progress, the lesions turn dark brown in the center with a yellow-orange border.  Branch dieback and tree death may occur over several years.   The pathogen may be identified by examination of the conidia.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Note that </a:t>
            </a:r>
            <a:r>
              <a:rPr lang="en-US" i="1" dirty="0" smtClean="0"/>
              <a:t>M. </a:t>
            </a:r>
            <a:r>
              <a:rPr lang="en-US" i="1" dirty="0" err="1" smtClean="0"/>
              <a:t>dearnessii</a:t>
            </a:r>
            <a:r>
              <a:rPr lang="en-US" i="1" dirty="0" smtClean="0"/>
              <a:t> </a:t>
            </a:r>
            <a:r>
              <a:rPr lang="en-US" dirty="0" smtClean="0"/>
              <a:t>may also be known by as </a:t>
            </a:r>
            <a:r>
              <a:rPr lang="en-US" i="1" dirty="0" err="1" smtClean="0"/>
              <a:t>Scirrhia</a:t>
            </a:r>
            <a:r>
              <a:rPr lang="en-US" i="1" dirty="0" smtClean="0"/>
              <a:t> </a:t>
            </a:r>
            <a:r>
              <a:rPr lang="en-US" i="1" dirty="0" err="1" smtClean="0"/>
              <a:t>acicola</a:t>
            </a:r>
            <a:r>
              <a:rPr lang="en-US" i="1" dirty="0" smtClean="0"/>
              <a:t>.</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marL="460375" indent="-460375" eaLnBrk="1" fontAlgn="auto" hangingPunct="1">
              <a:spcBef>
                <a:spcPts val="0"/>
              </a:spcBef>
              <a:spcAft>
                <a:spcPts val="0"/>
              </a:spcAft>
              <a:defRPr/>
            </a:pPr>
            <a:r>
              <a:rPr lang="en-US" dirty="0" smtClean="0"/>
              <a:t>EPPO Data Sheets on Quarantine Pests. </a:t>
            </a:r>
            <a:r>
              <a:rPr lang="en-US" i="1" dirty="0" err="1" smtClean="0"/>
              <a:t>Mycosphaerella</a:t>
            </a:r>
            <a:r>
              <a:rPr lang="en-US" i="1" dirty="0" smtClean="0"/>
              <a:t> </a:t>
            </a:r>
            <a:r>
              <a:rPr lang="en-US" i="1" dirty="0" err="1" smtClean="0"/>
              <a:t>dearnsii</a:t>
            </a:r>
            <a:r>
              <a:rPr lang="en-US" i="1" dirty="0" smtClean="0"/>
              <a:t> </a:t>
            </a:r>
            <a:r>
              <a:rPr lang="en-US" dirty="0" smtClean="0"/>
              <a:t>and </a:t>
            </a:r>
            <a:r>
              <a:rPr lang="en-US" i="1" dirty="0" err="1" smtClean="0"/>
              <a:t>Mycosphaerella</a:t>
            </a:r>
            <a:r>
              <a:rPr lang="en-US" i="1" dirty="0" smtClean="0"/>
              <a:t>  </a:t>
            </a:r>
            <a:r>
              <a:rPr lang="en-US" i="1" dirty="0" err="1" smtClean="0"/>
              <a:t>pini</a:t>
            </a:r>
            <a:r>
              <a:rPr lang="en-US" i="1" dirty="0" smtClean="0"/>
              <a:t>.</a:t>
            </a:r>
            <a:r>
              <a:rPr lang="en-US" dirty="0" smtClean="0"/>
              <a:t> CABI and EPPO European and Mediterranean Plant Protection Organization.</a:t>
            </a:r>
          </a:p>
          <a:p>
            <a:pPr marL="460375" indent="-460375" eaLnBrk="1" fontAlgn="auto" hangingPunct="1">
              <a:spcBef>
                <a:spcPts val="0"/>
              </a:spcBef>
              <a:spcAft>
                <a:spcPts val="0"/>
              </a:spcAft>
              <a:defRPr/>
            </a:pPr>
            <a:r>
              <a:rPr lang="en-US" i="1" dirty="0" smtClean="0"/>
              <a:t>	</a:t>
            </a:r>
            <a:r>
              <a:rPr lang="en-US" dirty="0" smtClean="0"/>
              <a:t>Accessed 1/22/2014  – http://www.eppo.int/QUARANTINE/fungi/Mycosphaerella_dearnessii/SCIRSP_ds.pdf</a:t>
            </a:r>
          </a:p>
          <a:p>
            <a:pPr eaLnBrk="1" fontAlgn="auto" hangingPunct="1">
              <a:spcBef>
                <a:spcPts val="0"/>
              </a:spcBef>
              <a:spcAft>
                <a:spcPts val="0"/>
              </a:spcAft>
              <a:defRPr/>
            </a:pPr>
            <a:endParaRPr lang="en-US" dirty="0"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613E48-5FCB-46CD-B560-7421B22474E0}"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Needle blight symptoms may also be masked by or confused with pine needle rust (</a:t>
            </a:r>
            <a:r>
              <a:rPr lang="en-US" i="1" dirty="0" err="1" smtClean="0"/>
              <a:t>Coleosporium</a:t>
            </a:r>
            <a:r>
              <a:rPr lang="en-US" i="1" dirty="0" smtClean="0"/>
              <a:t> </a:t>
            </a:r>
            <a:r>
              <a:rPr lang="en-US" i="1" dirty="0" err="1" smtClean="0"/>
              <a:t>asterum</a:t>
            </a:r>
            <a:r>
              <a:rPr lang="en-US" dirty="0" smtClean="0"/>
              <a:t>). This disease does not normally cause severe damage to trees and the fungus needs an alternate host (goldenrod or aster) to complete its life cycle.  Infected pines will often have white-orange blisters on the needles, which are the fruiting bodies of the fungus.  The pathogen may be identified by examination of the conidia.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USDA Forest Service.</a:t>
            </a:r>
            <a:r>
              <a:rPr lang="en-US" b="1" dirty="0" smtClean="0"/>
              <a:t> </a:t>
            </a:r>
            <a:r>
              <a:rPr lang="en-US" i="1" dirty="0" smtClean="0"/>
              <a:t>Pine Needle Rust.  </a:t>
            </a:r>
            <a:r>
              <a:rPr lang="en-US" dirty="0" smtClean="0"/>
              <a:t>Accessed 1/22/2014 –</a:t>
            </a:r>
          </a:p>
          <a:p>
            <a:pPr marL="460375" indent="-460375" eaLnBrk="1" fontAlgn="auto" hangingPunct="1">
              <a:spcBef>
                <a:spcPts val="0"/>
              </a:spcBef>
              <a:spcAft>
                <a:spcPts val="0"/>
              </a:spcAft>
              <a:defRPr/>
            </a:pPr>
            <a:r>
              <a:rPr lang="en-US" dirty="0" smtClean="0"/>
              <a:t>	http://www.na.fs.fed.us/spfo/pubs/misc/red%20pine%20pocket%20guide/pnr4.htm</a:t>
            </a:r>
          </a:p>
          <a:p>
            <a:pPr eaLnBrk="1" fontAlgn="auto" hangingPunct="1">
              <a:spcBef>
                <a:spcPts val="0"/>
              </a:spcBef>
              <a:spcAft>
                <a:spcPts val="0"/>
              </a:spcAft>
              <a:defRPr/>
            </a:pPr>
            <a:endParaRPr lang="en-US" dirty="0"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680291-3094-49AC-9E15-EA14C90D7954}"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Needle blight symptoms may also be masked by or confused with pine needle cast, a group of diseases caused by fungi of several genera, including </a:t>
            </a:r>
            <a:r>
              <a:rPr lang="en-US" i="1" dirty="0" err="1" smtClean="0"/>
              <a:t>Ploioderma</a:t>
            </a:r>
            <a:r>
              <a:rPr lang="en-US" dirty="0" smtClean="0"/>
              <a:t> and </a:t>
            </a:r>
            <a:r>
              <a:rPr lang="en-US" i="1" dirty="0" err="1" smtClean="0"/>
              <a:t>Lophodermium</a:t>
            </a:r>
            <a:r>
              <a:rPr lang="en-US" dirty="0" smtClean="0"/>
              <a:t> </a:t>
            </a:r>
            <a:r>
              <a:rPr lang="en-US" i="1" dirty="0" smtClean="0"/>
              <a:t>spp.</a:t>
            </a:r>
            <a:r>
              <a:rPr lang="en-US" dirty="0" smtClean="0"/>
              <a:t>  Symptoms first appear on the lower branches and progressively move upwards.  The fungi cause spotting or banding of the needles resulting in brown or reddish-brown needles which eventually die and are shed.  The tree’s vigor can be severely reduced, but in otherwise healthy trees the effects are often negligible.  In rare cases, however, continued infection may lead to plant death.  The pathogen may be identified by examination of the conidia.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Barnard, E. 1985.  Republished 2008.  Forest and Shade Tree Pests: Needle Casts of Pines. Florida Forest Service, Florida Department of Agriculture and Consumer Services.  Accessed 1/23/2014 – </a:t>
            </a:r>
          </a:p>
          <a:p>
            <a:pPr eaLnBrk="1" fontAlgn="auto" hangingPunct="1">
              <a:spcBef>
                <a:spcPts val="0"/>
              </a:spcBef>
              <a:spcAft>
                <a:spcPts val="0"/>
              </a:spcAft>
              <a:defRPr/>
            </a:pPr>
            <a:r>
              <a:rPr lang="en-US" dirty="0" smtClean="0"/>
              <a:t>	http://www.freshfromflorida.com/content/download/4612/29442/Needle%20Cast%20of%20Pines.pdf</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University of Illinois Extension. 1999. </a:t>
            </a:r>
            <a:r>
              <a:rPr lang="en-US" i="1" dirty="0" smtClean="0"/>
              <a:t>Report on Plant Disease: Needle Blights and Needle Casts of Pines.  </a:t>
            </a:r>
            <a:r>
              <a:rPr lang="en-US" dirty="0" smtClean="0"/>
              <a:t>University of Illinois at Urbana-Champaign, Department of Crop Sciences. Accessed 1/22/2014 –</a:t>
            </a:r>
          </a:p>
          <a:p>
            <a:pPr marL="460375" indent="-460375" eaLnBrk="1" fontAlgn="auto" hangingPunct="1">
              <a:spcBef>
                <a:spcPts val="0"/>
              </a:spcBef>
              <a:spcAft>
                <a:spcPts val="0"/>
              </a:spcAft>
              <a:defRPr/>
            </a:pPr>
            <a:r>
              <a:rPr lang="en-US" dirty="0" smtClean="0"/>
              <a:t>	http://web.aces.uiuc.edu/vista/pdf_pubs/624.PDF</a:t>
            </a:r>
          </a:p>
          <a:p>
            <a:pPr marL="460375" indent="-460375" eaLnBrk="1" fontAlgn="auto" hangingPunct="1">
              <a:spcBef>
                <a:spcPts val="0"/>
              </a:spcBef>
              <a:spcAft>
                <a:spcPts val="0"/>
              </a:spcAft>
              <a:defRPr/>
            </a:pPr>
            <a:endParaRPr lang="en-US" dirty="0"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1B5BA9-ABA5-4380-B700-2D09B2A2BDDA}"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Needle blight symptoms may also be masked by or confused with pitch canker disease of pines (</a:t>
            </a:r>
            <a:r>
              <a:rPr lang="en-US" i="1" dirty="0" err="1" smtClean="0"/>
              <a:t>Fusarium</a:t>
            </a:r>
            <a:r>
              <a:rPr lang="en-US" i="1" dirty="0" smtClean="0"/>
              <a:t> </a:t>
            </a:r>
            <a:r>
              <a:rPr lang="en-US" i="1" dirty="0" err="1" smtClean="0"/>
              <a:t>circinatum</a:t>
            </a:r>
            <a:r>
              <a:rPr lang="en-US" dirty="0" smtClean="0"/>
              <a:t>).  The presence of “flagging”, the dieback of lateral or terminal shoots, is a characteristic symptom of pitch canker disease in mature trees.  Needles become impregnated with resin and will turn reddish-brown, then brown to grey and typically die in a few months due the girdling of the stem by the fungus.  This fungus also causes resin soaked, bleeding cankers on the stems and shoots which is a key distinguishing feature from needle blight. Cankers which encircle the stem of the tree are lethal.  The pathogen may be identified by examination of the conidia.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marL="460375" indent="-460375" eaLnBrk="1" fontAlgn="auto" hangingPunct="1">
              <a:spcBef>
                <a:spcPts val="0"/>
              </a:spcBef>
              <a:spcAft>
                <a:spcPts val="0"/>
              </a:spcAft>
              <a:defRPr/>
            </a:pPr>
            <a:r>
              <a:rPr lang="en-US" dirty="0" err="1" smtClean="0"/>
              <a:t>Dreaden</a:t>
            </a:r>
            <a:r>
              <a:rPr lang="en-US" dirty="0" smtClean="0"/>
              <a:t>, T., J. Smith. 2010.  Reviewed 2013.  Pitch Canker Disease of Pines.  University of Florida, IFAS, Florida Cooperative Extension Service. Accessed 1/23/14 – </a:t>
            </a:r>
          </a:p>
          <a:p>
            <a:pPr marL="460375" indent="-460375" eaLnBrk="1" fontAlgn="auto" hangingPunct="1">
              <a:spcBef>
                <a:spcPts val="0"/>
              </a:spcBef>
              <a:spcAft>
                <a:spcPts val="0"/>
              </a:spcAft>
              <a:defRPr/>
            </a:pPr>
            <a:r>
              <a:rPr lang="en-US" dirty="0" smtClean="0"/>
              <a:t>	https://edis.ifas.ufl.edu/fr298#FIGURE 2</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5E6A1F5-5AAD-4CD1-BA8E-3D1C747BCCE1}"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ＭＳ Ｐゴシック" pitchFamily="34" charset="-128"/>
            </a:endParaRPr>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5275A-0857-43F1-99C8-8A6B5C4A8C5F}"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EE5462-D8D0-4046-B21E-0B4767772F74}"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496875-1A92-43D4-A162-48561BB89F10}" type="slidenum">
              <a:rPr lang="en-US" altLang="en-US" smtClean="0"/>
              <a:pPr fontAlgn="base">
                <a:spcBef>
                  <a:spcPct val="0"/>
                </a:spcBef>
                <a:spcAft>
                  <a:spcPct val="0"/>
                </a:spcAft>
                <a:defRPr/>
              </a:pPr>
              <a:t>21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Needle blight of pine, also known as brown needle blight, brown needle disease, </a:t>
            </a:r>
            <a:r>
              <a:rPr lang="en-US" i="1" dirty="0" err="1" smtClean="0"/>
              <a:t>Cercospora</a:t>
            </a:r>
            <a:r>
              <a:rPr lang="en-US" dirty="0" smtClean="0"/>
              <a:t> blight of pine, and </a:t>
            </a:r>
            <a:r>
              <a:rPr lang="en-US" i="1" dirty="0" err="1" smtClean="0"/>
              <a:t>Cercospora</a:t>
            </a:r>
            <a:r>
              <a:rPr lang="en-US" dirty="0" smtClean="0"/>
              <a:t> needle blight, is a disease caused by a fungal pathogen (</a:t>
            </a:r>
            <a:r>
              <a:rPr lang="en-US" i="1" dirty="0" err="1" smtClean="0"/>
              <a:t>M</a:t>
            </a:r>
            <a:r>
              <a:rPr lang="en-US" i="1" dirty="0" err="1" smtClean="0">
                <a:cs typeface="Calibri"/>
              </a:rPr>
              <a:t>ycosphaerella</a:t>
            </a:r>
            <a:r>
              <a:rPr lang="en-US" i="1" dirty="0" smtClean="0">
                <a:cs typeface="Calibri"/>
              </a:rPr>
              <a:t> </a:t>
            </a:r>
            <a:r>
              <a:rPr lang="en-US" i="1" dirty="0" err="1" smtClean="0">
                <a:cs typeface="Calibri"/>
              </a:rPr>
              <a:t>gibsonii</a:t>
            </a:r>
            <a:r>
              <a:rPr lang="en-US" i="1" dirty="0" smtClean="0">
                <a:cs typeface="Calibri"/>
              </a:rPr>
              <a:t>)</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was first recorded in Japan in 1913, then it spread to other countries in Asia (Bangladesh, China, Hong Kong, India, Korea Democratic People's Republic, Korea Republic, Malaysia, Nepal, Philippines, Sri Lanka, Taiwan, Thailand, Viet Nam), Africa (Kenya, Madagascar, Malawi, South Africa, Swaziland, Tanzania, Zambia, </a:t>
            </a:r>
          </a:p>
          <a:p>
            <a:pPr eaLnBrk="1" fontAlgn="auto" hangingPunct="1">
              <a:spcBef>
                <a:spcPts val="0"/>
              </a:spcBef>
              <a:spcAft>
                <a:spcPts val="0"/>
              </a:spcAft>
              <a:defRPr/>
            </a:pPr>
            <a:r>
              <a:rPr lang="en-US" dirty="0" smtClean="0"/>
              <a:t>Zimbabwe), Central America and Caribbean (Jamaica, Nicaragua), and Papua New Guinea.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It is thought to be originally from eastern Asia and Central America.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marL="460375" indent="-460375"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  </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Diekmann</a:t>
            </a:r>
            <a:r>
              <a:rPr lang="en-US" dirty="0" smtClean="0"/>
              <a:t>, M., J.R. Sutherland, D.C. </a:t>
            </a:r>
            <a:r>
              <a:rPr lang="en-US" dirty="0" err="1" smtClean="0"/>
              <a:t>Nowell</a:t>
            </a:r>
            <a:r>
              <a:rPr lang="en-US" dirty="0" smtClean="0"/>
              <a:t>, F.J. Morales and G. Allard, editors. 2002. FAO/IPGRI Technical Guidelines for the Safe Movement of </a:t>
            </a:r>
            <a:r>
              <a:rPr lang="en-US" dirty="0" err="1" smtClean="0"/>
              <a:t>Germplasm</a:t>
            </a:r>
            <a:r>
              <a:rPr lang="en-US" dirty="0" smtClean="0"/>
              <a:t>. No. 21. </a:t>
            </a:r>
            <a:r>
              <a:rPr lang="en-US" i="1" dirty="0" err="1" smtClean="0"/>
              <a:t>Pinus</a:t>
            </a:r>
            <a:r>
              <a:rPr lang="en-US" i="1" dirty="0" smtClean="0"/>
              <a:t> spp</a:t>
            </a:r>
            <a:r>
              <a:rPr lang="en-US" dirty="0" smtClean="0"/>
              <a:t>. Food and Agriculture Organization of the United Nations, Rome/International Plant Genetic Resources Institute, Rome.</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http://www.bioversityinternational.org/uploads/tx_news/Pinus_spp._828.pdf</a:t>
            </a:r>
          </a:p>
          <a:p>
            <a:pPr eaLnBrk="1" fontAlgn="auto" hangingPunct="1">
              <a:spcBef>
                <a:spcPts val="0"/>
              </a:spcBef>
              <a:spcAft>
                <a:spcPts val="0"/>
              </a:spcAft>
              <a:defRPr/>
            </a:pPr>
            <a:endParaRPr lang="en-US" dirty="0" smtClean="0"/>
          </a:p>
          <a:p>
            <a:pPr marL="460375" indent="-460375" eaLnBrk="1" fontAlgn="auto" hangingPunct="1">
              <a:spcBef>
                <a:spcPts val="0"/>
              </a:spcBef>
              <a:spcAft>
                <a:spcPts val="0"/>
              </a:spcAft>
              <a:defRPr/>
            </a:pPr>
            <a:r>
              <a:rPr lang="en-US" dirty="0" smtClean="0"/>
              <a:t>EPPO Data Sheets on Quarantine Pests. </a:t>
            </a:r>
            <a:r>
              <a:rPr lang="en-US" i="1" dirty="0" err="1" smtClean="0"/>
              <a:t>Mycosphaerella</a:t>
            </a:r>
            <a:r>
              <a:rPr lang="en-US" i="1" dirty="0" smtClean="0"/>
              <a:t> </a:t>
            </a:r>
            <a:r>
              <a:rPr lang="en-US" i="1" dirty="0" err="1" smtClean="0"/>
              <a:t>gibsonii</a:t>
            </a:r>
            <a:r>
              <a:rPr lang="en-US" dirty="0" smtClean="0"/>
              <a:t>. CABI and EPPO European and Mediterranean Plant Protection Organization.</a:t>
            </a:r>
            <a:endParaRPr lang="en-US" i="1" dirty="0" smtClean="0"/>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http://www.eppo.int/QUARANTINE/fungi/Mycosphaerella_gibsonii/CERSPD_ds.pdf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776D815-2458-4875-BFC3-B6DA821B4782}"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fungus affects many species, both native and exotic, in the genus </a:t>
            </a:r>
            <a:r>
              <a:rPr lang="en-US" i="1" dirty="0" err="1" smtClean="0"/>
              <a:t>Pinus</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some countries, resistance to the disease has been reported in a few </a:t>
            </a:r>
            <a:r>
              <a:rPr lang="en-US" i="1" dirty="0" err="1" smtClean="0"/>
              <a:t>Pinus</a:t>
            </a:r>
            <a:r>
              <a:rPr lang="en-US" i="1" dirty="0" smtClean="0"/>
              <a:t> spp.</a:t>
            </a:r>
            <a:r>
              <a:rPr lang="en-US" dirty="0" smtClean="0"/>
              <a:t>:</a:t>
            </a:r>
          </a:p>
          <a:p>
            <a:pPr eaLnBrk="1" fontAlgn="auto" hangingPunct="1">
              <a:spcBef>
                <a:spcPts val="0"/>
              </a:spcBef>
              <a:spcAft>
                <a:spcPts val="0"/>
              </a:spcAft>
              <a:defRPr/>
            </a:pPr>
            <a:r>
              <a:rPr lang="en-US" dirty="0" smtClean="0"/>
              <a:t>In India - </a:t>
            </a:r>
            <a:r>
              <a:rPr lang="en-US" i="1" dirty="0" smtClean="0"/>
              <a:t>P. </a:t>
            </a:r>
            <a:r>
              <a:rPr lang="en-US" i="1" dirty="0" err="1" smtClean="0"/>
              <a:t>kesiya</a:t>
            </a:r>
            <a:r>
              <a:rPr lang="en-US" dirty="0" smtClean="0"/>
              <a:t> (</a:t>
            </a:r>
            <a:r>
              <a:rPr lang="en-US" dirty="0" err="1" smtClean="0"/>
              <a:t>Khasi</a:t>
            </a:r>
            <a:r>
              <a:rPr lang="en-US" dirty="0" smtClean="0"/>
              <a:t> pine)</a:t>
            </a:r>
            <a:r>
              <a:rPr lang="en-US" i="1" dirty="0" smtClean="0"/>
              <a:t>, P. </a:t>
            </a:r>
            <a:r>
              <a:rPr lang="en-US" i="1" dirty="0" err="1" smtClean="0"/>
              <a:t>clausa</a:t>
            </a:r>
            <a:r>
              <a:rPr lang="en-US" dirty="0" smtClean="0"/>
              <a:t> (sand pine), and </a:t>
            </a:r>
            <a:r>
              <a:rPr lang="en-US" i="1" dirty="0" smtClean="0"/>
              <a:t>P. </a:t>
            </a:r>
            <a:r>
              <a:rPr lang="en-US" i="1" dirty="0" err="1" smtClean="0"/>
              <a:t>elliottii</a:t>
            </a:r>
            <a:r>
              <a:rPr lang="en-US" i="1" dirty="0" smtClean="0"/>
              <a:t> </a:t>
            </a:r>
            <a:r>
              <a:rPr lang="en-US" dirty="0" smtClean="0"/>
              <a:t> (slash pine).</a:t>
            </a:r>
          </a:p>
          <a:p>
            <a:pPr eaLnBrk="1" fontAlgn="auto" hangingPunct="1">
              <a:spcBef>
                <a:spcPts val="0"/>
              </a:spcBef>
              <a:spcAft>
                <a:spcPts val="0"/>
              </a:spcAft>
              <a:defRPr/>
            </a:pPr>
            <a:r>
              <a:rPr lang="en-US" dirty="0" smtClean="0"/>
              <a:t>In Japan - </a:t>
            </a:r>
            <a:r>
              <a:rPr lang="en-US" i="1" dirty="0" smtClean="0"/>
              <a:t>P. </a:t>
            </a:r>
            <a:r>
              <a:rPr lang="en-US" i="1" dirty="0" err="1" smtClean="0"/>
              <a:t>rigida</a:t>
            </a:r>
            <a:r>
              <a:rPr lang="en-US" dirty="0" smtClean="0"/>
              <a:t> (pitch pine)</a:t>
            </a:r>
            <a:r>
              <a:rPr lang="en-US" i="1" dirty="0" smtClean="0"/>
              <a:t>, </a:t>
            </a:r>
            <a:r>
              <a:rPr lang="en-US" i="1" dirty="0" err="1" smtClean="0"/>
              <a:t>P.taeda</a:t>
            </a:r>
            <a:r>
              <a:rPr lang="en-US" dirty="0" smtClean="0"/>
              <a:t> (loblolly pine)</a:t>
            </a:r>
            <a:r>
              <a:rPr lang="en-US" i="1" dirty="0" smtClean="0"/>
              <a:t>, P. </a:t>
            </a:r>
            <a:r>
              <a:rPr lang="en-US" i="1" dirty="0" err="1" smtClean="0"/>
              <a:t>caribaea</a:t>
            </a:r>
            <a:r>
              <a:rPr lang="en-US" i="1" dirty="0" smtClean="0"/>
              <a:t> </a:t>
            </a:r>
            <a:r>
              <a:rPr lang="en-US" dirty="0" smtClean="0"/>
              <a:t>(Caribbean pine),</a:t>
            </a:r>
            <a:r>
              <a:rPr lang="en-US" i="1" dirty="0" smtClean="0"/>
              <a:t> P. </a:t>
            </a:r>
            <a:r>
              <a:rPr lang="en-US" i="1" dirty="0" err="1" smtClean="0"/>
              <a:t>griffithi</a:t>
            </a:r>
            <a:r>
              <a:rPr lang="en-US" dirty="0" smtClean="0"/>
              <a:t> (Himalayan pine), </a:t>
            </a:r>
            <a:r>
              <a:rPr lang="en-US" i="1" dirty="0" smtClean="0"/>
              <a:t>P. </a:t>
            </a:r>
            <a:r>
              <a:rPr lang="en-US" i="1" dirty="0" err="1" smtClean="0"/>
              <a:t>torreyana</a:t>
            </a:r>
            <a:r>
              <a:rPr lang="en-US" dirty="0" smtClean="0"/>
              <a:t> (Torrey pine),</a:t>
            </a:r>
            <a:r>
              <a:rPr lang="en-US" i="1" dirty="0" smtClean="0"/>
              <a:t> </a:t>
            </a:r>
            <a:r>
              <a:rPr lang="en-US" dirty="0" smtClean="0"/>
              <a:t>and  </a:t>
            </a:r>
            <a:r>
              <a:rPr lang="en-US" i="1" dirty="0" smtClean="0"/>
              <a:t>P. </a:t>
            </a:r>
            <a:r>
              <a:rPr lang="en-US" i="1" dirty="0" err="1" smtClean="0"/>
              <a:t>patula</a:t>
            </a:r>
            <a:r>
              <a:rPr lang="en-US" dirty="0" smtClean="0"/>
              <a:t> (</a:t>
            </a:r>
            <a:r>
              <a:rPr lang="en-US" dirty="0" err="1" smtClean="0"/>
              <a:t>patula</a:t>
            </a:r>
            <a:r>
              <a:rPr lang="en-US" dirty="0" smtClean="0"/>
              <a:t> pine).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Host species of needle blight:</a:t>
            </a:r>
          </a:p>
          <a:p>
            <a:pPr eaLnBrk="1" fontAlgn="auto" hangingPunct="1">
              <a:spcBef>
                <a:spcPts val="0"/>
              </a:spcBef>
              <a:spcAft>
                <a:spcPts val="0"/>
              </a:spcAft>
              <a:defRPr/>
            </a:pPr>
            <a:r>
              <a:rPr lang="en-US" dirty="0" smtClean="0"/>
              <a:t>Major Hosts - </a:t>
            </a:r>
            <a:r>
              <a:rPr lang="en-US" i="1" dirty="0" err="1" smtClean="0"/>
              <a:t>Pinus</a:t>
            </a:r>
            <a:r>
              <a:rPr lang="en-US" i="1" dirty="0" smtClean="0"/>
              <a:t> </a:t>
            </a:r>
            <a:r>
              <a:rPr lang="en-US" i="1" dirty="0" err="1" smtClean="0"/>
              <a:t>aristata</a:t>
            </a:r>
            <a:r>
              <a:rPr lang="en-US" i="1" dirty="0" smtClean="0"/>
              <a:t> </a:t>
            </a:r>
            <a:r>
              <a:rPr lang="en-US" dirty="0" smtClean="0"/>
              <a:t>(Rocky Mountain bristle cone pine)</a:t>
            </a:r>
            <a:r>
              <a:rPr lang="en-US" i="1" dirty="0" smtClean="0"/>
              <a:t>, </a:t>
            </a:r>
            <a:r>
              <a:rPr lang="en-US" i="1" dirty="0" err="1" smtClean="0"/>
              <a:t>Pinus</a:t>
            </a:r>
            <a:r>
              <a:rPr lang="en-US" i="1" dirty="0" smtClean="0"/>
              <a:t> </a:t>
            </a:r>
            <a:r>
              <a:rPr lang="en-US" i="1" dirty="0" err="1" smtClean="0"/>
              <a:t>armandii</a:t>
            </a:r>
            <a:r>
              <a:rPr lang="en-US" i="1" dirty="0" smtClean="0"/>
              <a:t> </a:t>
            </a:r>
            <a:r>
              <a:rPr lang="en-US" dirty="0" smtClean="0"/>
              <a:t>(Chinese white pine), </a:t>
            </a:r>
            <a:r>
              <a:rPr lang="en-US" i="1" dirty="0" err="1" smtClean="0"/>
              <a:t>Pinus</a:t>
            </a:r>
            <a:r>
              <a:rPr lang="en-US" i="1" dirty="0" smtClean="0"/>
              <a:t> </a:t>
            </a:r>
            <a:r>
              <a:rPr lang="en-US" i="1" dirty="0" err="1" smtClean="0"/>
              <a:t>attenuata</a:t>
            </a:r>
            <a:r>
              <a:rPr lang="en-US" i="1" dirty="0" smtClean="0"/>
              <a:t> </a:t>
            </a:r>
            <a:r>
              <a:rPr lang="en-US" dirty="0" smtClean="0"/>
              <a:t>(</a:t>
            </a:r>
            <a:r>
              <a:rPr lang="en-US" dirty="0" err="1" smtClean="0"/>
              <a:t>knobcone</a:t>
            </a:r>
            <a:r>
              <a:rPr lang="en-US" dirty="0" smtClean="0"/>
              <a:t> pine),</a:t>
            </a:r>
            <a:r>
              <a:rPr lang="en-US" i="1" dirty="0" smtClean="0"/>
              <a:t> </a:t>
            </a:r>
            <a:r>
              <a:rPr lang="en-US" i="1" dirty="0" err="1" smtClean="0"/>
              <a:t>Pinus</a:t>
            </a:r>
            <a:r>
              <a:rPr lang="en-US" i="1" dirty="0" smtClean="0"/>
              <a:t> </a:t>
            </a:r>
            <a:r>
              <a:rPr lang="en-US" i="1" dirty="0" err="1" smtClean="0"/>
              <a:t>ayacahuite</a:t>
            </a:r>
            <a:r>
              <a:rPr lang="en-US" dirty="0" smtClean="0"/>
              <a:t> (Mexican white pine), </a:t>
            </a:r>
            <a:r>
              <a:rPr lang="en-US" i="1" dirty="0" err="1" smtClean="0"/>
              <a:t>Pinus</a:t>
            </a:r>
            <a:r>
              <a:rPr lang="en-US" i="1" dirty="0" smtClean="0"/>
              <a:t> </a:t>
            </a:r>
            <a:r>
              <a:rPr lang="en-US" i="1" dirty="0" err="1" smtClean="0"/>
              <a:t>canariensis</a:t>
            </a:r>
            <a:r>
              <a:rPr lang="en-US" i="1" dirty="0" smtClean="0"/>
              <a:t> </a:t>
            </a:r>
            <a:r>
              <a:rPr lang="en-US" dirty="0" smtClean="0"/>
              <a:t>(Canary Island pine), </a:t>
            </a:r>
            <a:r>
              <a:rPr lang="en-US" i="1" dirty="0" err="1" smtClean="0"/>
              <a:t>Pinus</a:t>
            </a:r>
            <a:r>
              <a:rPr lang="en-US" i="1" dirty="0" smtClean="0"/>
              <a:t> </a:t>
            </a:r>
            <a:r>
              <a:rPr lang="en-US" i="1" dirty="0" err="1" smtClean="0"/>
              <a:t>caribaea</a:t>
            </a:r>
            <a:r>
              <a:rPr lang="en-US" i="1" dirty="0" smtClean="0"/>
              <a:t> </a:t>
            </a:r>
            <a:r>
              <a:rPr lang="en-US" dirty="0" smtClean="0"/>
              <a:t>(Caribbean pine), </a:t>
            </a:r>
            <a:r>
              <a:rPr lang="en-US" i="1" dirty="0" err="1" smtClean="0"/>
              <a:t>Pinus</a:t>
            </a:r>
            <a:r>
              <a:rPr lang="en-US" i="1" dirty="0" smtClean="0"/>
              <a:t> </a:t>
            </a:r>
            <a:r>
              <a:rPr lang="en-US" i="1" dirty="0" err="1" smtClean="0"/>
              <a:t>cembra</a:t>
            </a:r>
            <a:r>
              <a:rPr lang="en-US" i="1" dirty="0" smtClean="0"/>
              <a:t> </a:t>
            </a:r>
            <a:r>
              <a:rPr lang="en-US" dirty="0" smtClean="0"/>
              <a:t>(</a:t>
            </a:r>
            <a:r>
              <a:rPr lang="en-US" dirty="0" err="1" smtClean="0"/>
              <a:t>swiss</a:t>
            </a:r>
            <a:r>
              <a:rPr lang="en-US" dirty="0" smtClean="0"/>
              <a:t> or </a:t>
            </a:r>
            <a:r>
              <a:rPr lang="en-US" dirty="0" err="1" smtClean="0"/>
              <a:t>arolla</a:t>
            </a:r>
            <a:r>
              <a:rPr lang="en-US" dirty="0" smtClean="0"/>
              <a:t> pine), </a:t>
            </a:r>
            <a:r>
              <a:rPr lang="en-US" i="1" dirty="0" err="1" smtClean="0"/>
              <a:t>Pinus</a:t>
            </a:r>
            <a:r>
              <a:rPr lang="en-US" i="1" dirty="0" smtClean="0"/>
              <a:t> </a:t>
            </a:r>
            <a:r>
              <a:rPr lang="en-US" i="1" dirty="0" err="1" smtClean="0"/>
              <a:t>clausa</a:t>
            </a:r>
            <a:r>
              <a:rPr lang="en-US" i="1" dirty="0" smtClean="0"/>
              <a:t> </a:t>
            </a:r>
            <a:r>
              <a:rPr lang="en-US" dirty="0" smtClean="0"/>
              <a:t>(Alabama pine), </a:t>
            </a:r>
            <a:r>
              <a:rPr lang="en-US" i="1" dirty="0" err="1" smtClean="0"/>
              <a:t>Pinus</a:t>
            </a:r>
            <a:r>
              <a:rPr lang="en-US" i="1" dirty="0" smtClean="0"/>
              <a:t> </a:t>
            </a:r>
            <a:r>
              <a:rPr lang="en-US" i="1" dirty="0" err="1" smtClean="0"/>
              <a:t>contorta</a:t>
            </a:r>
            <a:r>
              <a:rPr lang="en-US" i="1" dirty="0" smtClean="0"/>
              <a:t> </a:t>
            </a:r>
            <a:r>
              <a:rPr lang="en-US" dirty="0" smtClean="0"/>
              <a:t>(</a:t>
            </a:r>
            <a:r>
              <a:rPr lang="en-US" dirty="0" err="1" smtClean="0"/>
              <a:t>lodgepole</a:t>
            </a:r>
            <a:r>
              <a:rPr lang="en-US" dirty="0" smtClean="0"/>
              <a:t> pine), </a:t>
            </a:r>
            <a:r>
              <a:rPr lang="en-US" i="1" dirty="0" err="1" smtClean="0"/>
              <a:t>Pinus</a:t>
            </a:r>
            <a:r>
              <a:rPr lang="en-US" i="1" dirty="0" smtClean="0"/>
              <a:t> </a:t>
            </a:r>
            <a:r>
              <a:rPr lang="en-US" i="1" dirty="0" err="1" smtClean="0"/>
              <a:t>densiflora</a:t>
            </a:r>
            <a:r>
              <a:rPr lang="en-US" i="1" dirty="0" smtClean="0"/>
              <a:t> </a:t>
            </a:r>
            <a:r>
              <a:rPr lang="en-US" dirty="0" smtClean="0"/>
              <a:t>(Japanese red pine), </a:t>
            </a:r>
            <a:r>
              <a:rPr lang="en-US" i="1" dirty="0" err="1" smtClean="0"/>
              <a:t>Pinus</a:t>
            </a:r>
            <a:r>
              <a:rPr lang="en-US" i="1" dirty="0" smtClean="0"/>
              <a:t> </a:t>
            </a:r>
            <a:r>
              <a:rPr lang="en-US" i="1" dirty="0" err="1" smtClean="0"/>
              <a:t>echinata</a:t>
            </a:r>
            <a:r>
              <a:rPr lang="en-US" i="1" dirty="0" smtClean="0"/>
              <a:t> </a:t>
            </a:r>
            <a:r>
              <a:rPr lang="en-US" dirty="0" smtClean="0"/>
              <a:t>(shortleaf pine), </a:t>
            </a:r>
            <a:r>
              <a:rPr lang="en-US" i="1" dirty="0" err="1" smtClean="0"/>
              <a:t>Pinus</a:t>
            </a:r>
            <a:r>
              <a:rPr lang="en-US" i="1" dirty="0" smtClean="0"/>
              <a:t> </a:t>
            </a:r>
            <a:r>
              <a:rPr lang="en-US" i="1" dirty="0" err="1" smtClean="0"/>
              <a:t>eliottii</a:t>
            </a:r>
            <a:r>
              <a:rPr lang="en-US" i="1" dirty="0" smtClean="0"/>
              <a:t> </a:t>
            </a:r>
            <a:r>
              <a:rPr lang="en-US" dirty="0" smtClean="0"/>
              <a:t>(slash pine), </a:t>
            </a:r>
            <a:r>
              <a:rPr lang="en-US" i="1" dirty="0" err="1" smtClean="0"/>
              <a:t>Pinus</a:t>
            </a:r>
            <a:r>
              <a:rPr lang="en-US" i="1" dirty="0" smtClean="0"/>
              <a:t> </a:t>
            </a:r>
            <a:r>
              <a:rPr lang="en-US" i="1" dirty="0" err="1" smtClean="0"/>
              <a:t>flexilis</a:t>
            </a:r>
            <a:r>
              <a:rPr lang="en-US" i="1" dirty="0" smtClean="0"/>
              <a:t> </a:t>
            </a:r>
            <a:r>
              <a:rPr lang="en-US" dirty="0" smtClean="0"/>
              <a:t>(limber pine)</a:t>
            </a:r>
            <a:r>
              <a:rPr lang="en-US" i="1" dirty="0" smtClean="0"/>
              <a:t>, </a:t>
            </a:r>
            <a:r>
              <a:rPr lang="en-US" i="1" dirty="0" err="1" smtClean="0"/>
              <a:t>Pinus</a:t>
            </a:r>
            <a:r>
              <a:rPr lang="en-US" i="1" dirty="0" smtClean="0"/>
              <a:t> </a:t>
            </a:r>
            <a:r>
              <a:rPr lang="en-US" i="1" dirty="0" err="1" smtClean="0"/>
              <a:t>greggii</a:t>
            </a:r>
            <a:r>
              <a:rPr lang="en-US" i="1" dirty="0" smtClean="0"/>
              <a:t> </a:t>
            </a:r>
            <a:r>
              <a:rPr lang="en-US" dirty="0" smtClean="0"/>
              <a:t>(Gregg’s pine),</a:t>
            </a:r>
            <a:r>
              <a:rPr lang="en-US" i="1" dirty="0" smtClean="0"/>
              <a:t> </a:t>
            </a:r>
            <a:r>
              <a:rPr lang="en-US" i="1" dirty="0" err="1" smtClean="0"/>
              <a:t>Pinus</a:t>
            </a:r>
            <a:r>
              <a:rPr lang="en-US" i="1" dirty="0" smtClean="0"/>
              <a:t> </a:t>
            </a:r>
            <a:r>
              <a:rPr lang="en-US" i="1" dirty="0" err="1" smtClean="0"/>
              <a:t>halepensis</a:t>
            </a:r>
            <a:r>
              <a:rPr lang="en-US" dirty="0" smtClean="0"/>
              <a:t> (</a:t>
            </a:r>
            <a:r>
              <a:rPr lang="en-US" dirty="0" err="1" smtClean="0"/>
              <a:t>aleppo</a:t>
            </a:r>
            <a:r>
              <a:rPr lang="en-US" dirty="0" smtClean="0"/>
              <a:t> pine), </a:t>
            </a:r>
            <a:r>
              <a:rPr lang="en-US" i="1" dirty="0" err="1" smtClean="0"/>
              <a:t>Pinus</a:t>
            </a:r>
            <a:r>
              <a:rPr lang="en-US" i="1" dirty="0" smtClean="0"/>
              <a:t> </a:t>
            </a:r>
            <a:r>
              <a:rPr lang="en-US" i="1" dirty="0" err="1" smtClean="0"/>
              <a:t>hartwegii</a:t>
            </a:r>
            <a:r>
              <a:rPr lang="en-US" i="1" dirty="0" smtClean="0"/>
              <a:t> </a:t>
            </a:r>
            <a:r>
              <a:rPr lang="en-US" dirty="0" smtClean="0"/>
              <a:t>(</a:t>
            </a:r>
            <a:r>
              <a:rPr lang="en-US" dirty="0" err="1" smtClean="0"/>
              <a:t>Hartweg</a:t>
            </a:r>
            <a:r>
              <a:rPr lang="en-US" dirty="0" smtClean="0"/>
              <a:t> pine), </a:t>
            </a:r>
            <a:r>
              <a:rPr lang="en-US" i="1" dirty="0" err="1" smtClean="0"/>
              <a:t>Pinus</a:t>
            </a:r>
            <a:r>
              <a:rPr lang="en-US" i="1" dirty="0" smtClean="0"/>
              <a:t> </a:t>
            </a:r>
            <a:r>
              <a:rPr lang="en-US" i="1" dirty="0" err="1" smtClean="0"/>
              <a:t>jeffreyi</a:t>
            </a:r>
            <a:r>
              <a:rPr lang="en-US" i="1" dirty="0" smtClean="0"/>
              <a:t> </a:t>
            </a:r>
            <a:r>
              <a:rPr lang="en-US" dirty="0" smtClean="0"/>
              <a:t>(Jeffrey pine), </a:t>
            </a:r>
            <a:r>
              <a:rPr lang="en-US" i="1" dirty="0" err="1" smtClean="0"/>
              <a:t>Pinus</a:t>
            </a:r>
            <a:r>
              <a:rPr lang="en-US" i="1" dirty="0" smtClean="0"/>
              <a:t> </a:t>
            </a:r>
            <a:r>
              <a:rPr lang="en-US" i="1" dirty="0" err="1" smtClean="0"/>
              <a:t>kesiya</a:t>
            </a:r>
            <a:r>
              <a:rPr lang="en-US" dirty="0" smtClean="0"/>
              <a:t> (</a:t>
            </a:r>
            <a:r>
              <a:rPr lang="en-US" dirty="0" err="1" smtClean="0"/>
              <a:t>Khasi</a:t>
            </a:r>
            <a:r>
              <a:rPr lang="en-US" dirty="0" smtClean="0"/>
              <a:t> pine), </a:t>
            </a:r>
            <a:r>
              <a:rPr lang="en-US" i="1" dirty="0" err="1" smtClean="0"/>
              <a:t>Pinus</a:t>
            </a:r>
            <a:r>
              <a:rPr lang="en-US" i="1" dirty="0" smtClean="0"/>
              <a:t> </a:t>
            </a:r>
            <a:r>
              <a:rPr lang="en-US" i="1" dirty="0" err="1" smtClean="0"/>
              <a:t>kesiya</a:t>
            </a:r>
            <a:r>
              <a:rPr lang="en-US" i="1" dirty="0" smtClean="0"/>
              <a:t> var. </a:t>
            </a:r>
            <a:r>
              <a:rPr lang="en-US" i="1" dirty="0" err="1" smtClean="0"/>
              <a:t>langbianensis</a:t>
            </a:r>
            <a:r>
              <a:rPr lang="en-US" i="1" dirty="0" smtClean="0"/>
              <a:t>, </a:t>
            </a:r>
            <a:r>
              <a:rPr lang="en-US" i="1" dirty="0" err="1" smtClean="0"/>
              <a:t>Pinus</a:t>
            </a:r>
            <a:r>
              <a:rPr lang="en-US" i="1" dirty="0" smtClean="0"/>
              <a:t> </a:t>
            </a:r>
            <a:r>
              <a:rPr lang="en-US" i="1" dirty="0" err="1" smtClean="0"/>
              <a:t>lambertiana</a:t>
            </a:r>
            <a:r>
              <a:rPr lang="en-US" i="1" dirty="0" smtClean="0"/>
              <a:t> </a:t>
            </a:r>
            <a:r>
              <a:rPr lang="en-US" dirty="0" smtClean="0"/>
              <a:t>(sugar pine), </a:t>
            </a:r>
            <a:r>
              <a:rPr lang="en-US" i="1" dirty="0" err="1" smtClean="0"/>
              <a:t>Pinus</a:t>
            </a:r>
            <a:r>
              <a:rPr lang="en-US" i="1" dirty="0" smtClean="0"/>
              <a:t> </a:t>
            </a:r>
            <a:r>
              <a:rPr lang="en-US" i="1" dirty="0" err="1" smtClean="0"/>
              <a:t>luchuensis</a:t>
            </a:r>
            <a:r>
              <a:rPr lang="en-US" i="1" dirty="0" smtClean="0"/>
              <a:t> </a:t>
            </a:r>
            <a:r>
              <a:rPr lang="fi-FI" dirty="0" smtClean="0"/>
              <a:t>(luchu pine), </a:t>
            </a:r>
            <a:r>
              <a:rPr lang="fi-FI" i="1" dirty="0" smtClean="0"/>
              <a:t>Pinus massoniana </a:t>
            </a:r>
            <a:r>
              <a:rPr lang="fi-FI" dirty="0" smtClean="0"/>
              <a:t>(masson pine), </a:t>
            </a:r>
            <a:r>
              <a:rPr lang="fi-FI" i="1" dirty="0" smtClean="0"/>
              <a:t>Pinus mugo</a:t>
            </a:r>
            <a:r>
              <a:rPr lang="fi-FI" dirty="0" smtClean="0"/>
              <a:t> (Montana pine), </a:t>
            </a:r>
            <a:r>
              <a:rPr lang="fi-FI" i="1" dirty="0" smtClean="0"/>
              <a:t>Pinus </a:t>
            </a:r>
            <a:r>
              <a:rPr lang="en-US" i="1" dirty="0" err="1" smtClean="0"/>
              <a:t>muricata</a:t>
            </a:r>
            <a:r>
              <a:rPr lang="en-US" dirty="0" smtClean="0"/>
              <a:t> (bishop pine), </a:t>
            </a:r>
            <a:r>
              <a:rPr lang="en-US" i="1" dirty="0" err="1" smtClean="0"/>
              <a:t>Pinus</a:t>
            </a:r>
            <a:r>
              <a:rPr lang="en-US" i="1" dirty="0" smtClean="0"/>
              <a:t> </a:t>
            </a:r>
            <a:r>
              <a:rPr lang="en-US" i="1" dirty="0" err="1" smtClean="0"/>
              <a:t>murrayana</a:t>
            </a:r>
            <a:r>
              <a:rPr lang="en-US" dirty="0" smtClean="0"/>
              <a:t> (Sierra </a:t>
            </a:r>
            <a:r>
              <a:rPr lang="en-US" dirty="0" err="1" smtClean="0"/>
              <a:t>lodgepole</a:t>
            </a:r>
            <a:r>
              <a:rPr lang="en-US" dirty="0" smtClean="0"/>
              <a:t> pine), </a:t>
            </a:r>
            <a:r>
              <a:rPr lang="en-US" i="1" dirty="0" err="1" smtClean="0"/>
              <a:t>Pinus</a:t>
            </a:r>
            <a:r>
              <a:rPr lang="en-US" i="1" dirty="0" smtClean="0"/>
              <a:t> </a:t>
            </a:r>
            <a:r>
              <a:rPr lang="en-US" i="1" dirty="0" err="1" smtClean="0"/>
              <a:t>nigra</a:t>
            </a:r>
            <a:r>
              <a:rPr lang="en-US" i="1" dirty="0" smtClean="0"/>
              <a:t> </a:t>
            </a:r>
            <a:r>
              <a:rPr lang="en-US" dirty="0" smtClean="0"/>
              <a:t>(Austrian pine), </a:t>
            </a:r>
            <a:r>
              <a:rPr lang="en-US" i="1" dirty="0" err="1" smtClean="0"/>
              <a:t>Pinus</a:t>
            </a:r>
            <a:r>
              <a:rPr lang="en-US" i="1" dirty="0" smtClean="0"/>
              <a:t> </a:t>
            </a:r>
            <a:r>
              <a:rPr lang="en-US" i="1" dirty="0" err="1" smtClean="0"/>
              <a:t>oocarpa</a:t>
            </a:r>
            <a:r>
              <a:rPr lang="en-US" i="1" dirty="0" smtClean="0"/>
              <a:t> </a:t>
            </a:r>
            <a:r>
              <a:rPr lang="en-US" dirty="0" smtClean="0"/>
              <a:t>(Nicaraguan pitch pine), </a:t>
            </a:r>
            <a:r>
              <a:rPr lang="en-US" i="1" dirty="0" err="1" smtClean="0"/>
              <a:t>Pinus</a:t>
            </a:r>
            <a:r>
              <a:rPr lang="en-US" i="1" dirty="0" smtClean="0"/>
              <a:t> </a:t>
            </a:r>
            <a:r>
              <a:rPr lang="en-US" i="1" dirty="0" err="1" smtClean="0"/>
              <a:t>parviflora</a:t>
            </a:r>
            <a:r>
              <a:rPr lang="en-US" i="1" dirty="0" smtClean="0"/>
              <a:t> </a:t>
            </a:r>
            <a:r>
              <a:rPr lang="en-US" dirty="0" smtClean="0"/>
              <a:t>(Japanese white pine), </a:t>
            </a:r>
            <a:r>
              <a:rPr lang="en-US" i="1" dirty="0" err="1" smtClean="0"/>
              <a:t>Pinus</a:t>
            </a:r>
            <a:r>
              <a:rPr lang="en-US" i="1" dirty="0" smtClean="0"/>
              <a:t> </a:t>
            </a:r>
            <a:r>
              <a:rPr lang="en-US" i="1" dirty="0" err="1" smtClean="0"/>
              <a:t>patula</a:t>
            </a:r>
            <a:r>
              <a:rPr lang="en-US" i="1" dirty="0" smtClean="0"/>
              <a:t> </a:t>
            </a:r>
            <a:r>
              <a:rPr lang="en-US" dirty="0" smtClean="0"/>
              <a:t>(Mexican weeping pine), </a:t>
            </a:r>
            <a:r>
              <a:rPr lang="en-US" i="1" dirty="0" err="1" smtClean="0"/>
              <a:t>Pinus</a:t>
            </a:r>
            <a:r>
              <a:rPr lang="en-US" i="1" dirty="0" smtClean="0"/>
              <a:t> </a:t>
            </a:r>
            <a:r>
              <a:rPr lang="en-US" i="1" dirty="0" err="1" smtClean="0"/>
              <a:t>pinaster</a:t>
            </a:r>
            <a:r>
              <a:rPr lang="en-US" i="1" dirty="0" smtClean="0"/>
              <a:t> </a:t>
            </a:r>
            <a:r>
              <a:rPr lang="en-US" dirty="0" smtClean="0"/>
              <a:t>(maritime, cluster pine), </a:t>
            </a:r>
            <a:r>
              <a:rPr lang="en-US" i="1" dirty="0" err="1" smtClean="0"/>
              <a:t>Pinus</a:t>
            </a:r>
            <a:r>
              <a:rPr lang="en-US" i="1" dirty="0" smtClean="0"/>
              <a:t> </a:t>
            </a:r>
            <a:r>
              <a:rPr lang="en-US" i="1" dirty="0" err="1" smtClean="0"/>
              <a:t>pinea</a:t>
            </a:r>
            <a:r>
              <a:rPr lang="en-US" i="1" dirty="0" smtClean="0"/>
              <a:t> </a:t>
            </a:r>
            <a:r>
              <a:rPr lang="en-US" dirty="0" smtClean="0"/>
              <a:t>(stone pine), </a:t>
            </a:r>
            <a:r>
              <a:rPr lang="en-US" i="1" dirty="0" err="1" smtClean="0"/>
              <a:t>Pinus</a:t>
            </a:r>
            <a:r>
              <a:rPr lang="en-US" i="1" dirty="0" smtClean="0"/>
              <a:t> ponderosa </a:t>
            </a:r>
            <a:r>
              <a:rPr lang="en-US" dirty="0" smtClean="0"/>
              <a:t>(ponderosa pine), </a:t>
            </a:r>
            <a:r>
              <a:rPr lang="en-US" i="1" dirty="0" err="1" smtClean="0"/>
              <a:t>Pinus</a:t>
            </a:r>
            <a:r>
              <a:rPr lang="en-US" i="1" dirty="0" smtClean="0"/>
              <a:t> </a:t>
            </a:r>
            <a:r>
              <a:rPr lang="en-US" i="1" dirty="0" err="1" smtClean="0"/>
              <a:t>pseudostrobus</a:t>
            </a:r>
            <a:r>
              <a:rPr lang="en-US" i="1" dirty="0" smtClean="0"/>
              <a:t> </a:t>
            </a:r>
            <a:r>
              <a:rPr lang="en-US" dirty="0" smtClean="0"/>
              <a:t>(</a:t>
            </a:r>
            <a:r>
              <a:rPr lang="en-US" dirty="0" err="1" smtClean="0"/>
              <a:t>smoothback</a:t>
            </a:r>
            <a:r>
              <a:rPr lang="en-US" dirty="0" smtClean="0"/>
              <a:t> Mexican pine), </a:t>
            </a:r>
            <a:r>
              <a:rPr lang="en-US" i="1" dirty="0" err="1" smtClean="0"/>
              <a:t>Pinus</a:t>
            </a:r>
            <a:r>
              <a:rPr lang="en-US" i="1" dirty="0" smtClean="0"/>
              <a:t> </a:t>
            </a:r>
            <a:r>
              <a:rPr lang="en-US" i="1" dirty="0" err="1" smtClean="0"/>
              <a:t>radiata</a:t>
            </a:r>
            <a:r>
              <a:rPr lang="en-US" i="1" dirty="0" smtClean="0"/>
              <a:t> </a:t>
            </a:r>
            <a:r>
              <a:rPr lang="en-US" dirty="0" smtClean="0"/>
              <a:t>(</a:t>
            </a:r>
            <a:r>
              <a:rPr lang="en-US" dirty="0" err="1" smtClean="0"/>
              <a:t>radiata</a:t>
            </a:r>
            <a:r>
              <a:rPr lang="en-US" dirty="0" smtClean="0"/>
              <a:t> pine), </a:t>
            </a:r>
            <a:r>
              <a:rPr lang="en-US" i="1" dirty="0" err="1" smtClean="0"/>
              <a:t>Pinus</a:t>
            </a:r>
            <a:r>
              <a:rPr lang="en-US" i="1" dirty="0" smtClean="0"/>
              <a:t> </a:t>
            </a:r>
            <a:r>
              <a:rPr lang="en-US" i="1" dirty="0" err="1" smtClean="0"/>
              <a:t>resinosa</a:t>
            </a:r>
            <a:r>
              <a:rPr lang="en-US" i="1" dirty="0" smtClean="0"/>
              <a:t> </a:t>
            </a:r>
            <a:r>
              <a:rPr lang="en-US" dirty="0" smtClean="0"/>
              <a:t>(red pine), </a:t>
            </a:r>
            <a:r>
              <a:rPr lang="en-US" i="1" dirty="0" err="1" smtClean="0"/>
              <a:t>Pinus</a:t>
            </a:r>
            <a:r>
              <a:rPr lang="en-US" i="1" dirty="0" smtClean="0"/>
              <a:t> </a:t>
            </a:r>
            <a:r>
              <a:rPr lang="en-US" i="1" dirty="0" err="1" smtClean="0"/>
              <a:t>rigida</a:t>
            </a:r>
            <a:r>
              <a:rPr lang="en-US" i="1" dirty="0" smtClean="0"/>
              <a:t> </a:t>
            </a:r>
            <a:r>
              <a:rPr lang="en-US" dirty="0" smtClean="0"/>
              <a:t>(pitch pine), </a:t>
            </a:r>
            <a:r>
              <a:rPr lang="en-US" i="1" dirty="0" err="1" smtClean="0"/>
              <a:t>Pinus</a:t>
            </a:r>
            <a:r>
              <a:rPr lang="en-US" i="1" dirty="0" smtClean="0"/>
              <a:t> </a:t>
            </a:r>
            <a:r>
              <a:rPr lang="en-US" i="1" dirty="0" err="1" smtClean="0"/>
              <a:t>roxburghii</a:t>
            </a:r>
            <a:r>
              <a:rPr lang="en-US" i="1" dirty="0" smtClean="0"/>
              <a:t> </a:t>
            </a:r>
            <a:r>
              <a:rPr lang="en-US" dirty="0" smtClean="0"/>
              <a:t>(</a:t>
            </a:r>
            <a:r>
              <a:rPr lang="en-US" dirty="0" err="1" smtClean="0"/>
              <a:t>chir</a:t>
            </a:r>
            <a:r>
              <a:rPr lang="en-US" dirty="0" smtClean="0"/>
              <a:t> pine), </a:t>
            </a:r>
            <a:r>
              <a:rPr lang="en-US" i="1" dirty="0" err="1" smtClean="0"/>
              <a:t>Pinus</a:t>
            </a:r>
            <a:r>
              <a:rPr lang="en-US" i="1" dirty="0" smtClean="0"/>
              <a:t> </a:t>
            </a:r>
            <a:r>
              <a:rPr lang="en-US" i="1" dirty="0" err="1" smtClean="0"/>
              <a:t>strobus</a:t>
            </a:r>
            <a:r>
              <a:rPr lang="en-US" i="1" dirty="0" smtClean="0"/>
              <a:t> </a:t>
            </a:r>
            <a:r>
              <a:rPr lang="en-US" dirty="0" smtClean="0"/>
              <a:t>(white pine), </a:t>
            </a:r>
            <a:r>
              <a:rPr lang="en-US" i="1" dirty="0" err="1" smtClean="0"/>
              <a:t>Pinus</a:t>
            </a:r>
            <a:r>
              <a:rPr lang="en-US" i="1" dirty="0" smtClean="0"/>
              <a:t> </a:t>
            </a:r>
            <a:r>
              <a:rPr lang="en-US" i="1" dirty="0" err="1" smtClean="0"/>
              <a:t>sylvestris</a:t>
            </a:r>
            <a:r>
              <a:rPr lang="en-US" i="1" dirty="0" smtClean="0"/>
              <a:t> </a:t>
            </a:r>
            <a:r>
              <a:rPr lang="en-US" dirty="0" smtClean="0"/>
              <a:t>(Scots pine), </a:t>
            </a:r>
            <a:r>
              <a:rPr lang="en-US" i="1" dirty="0" err="1" smtClean="0"/>
              <a:t>Pinus</a:t>
            </a:r>
            <a:r>
              <a:rPr lang="en-US" i="1" dirty="0" smtClean="0"/>
              <a:t> </a:t>
            </a:r>
            <a:r>
              <a:rPr lang="en-US" i="1" dirty="0" err="1" smtClean="0"/>
              <a:t>taeda</a:t>
            </a:r>
            <a:r>
              <a:rPr lang="en-US" i="1" dirty="0" smtClean="0"/>
              <a:t> </a:t>
            </a:r>
            <a:r>
              <a:rPr lang="en-US" dirty="0" smtClean="0"/>
              <a:t>(loblolly pine), </a:t>
            </a:r>
            <a:r>
              <a:rPr lang="en-US" i="1" dirty="0" err="1" smtClean="0"/>
              <a:t>Pinus</a:t>
            </a:r>
            <a:r>
              <a:rPr lang="en-US" i="1" dirty="0" smtClean="0"/>
              <a:t> </a:t>
            </a:r>
            <a:r>
              <a:rPr lang="en-US" i="1" dirty="0" err="1" smtClean="0"/>
              <a:t>taiwanensis</a:t>
            </a:r>
            <a:r>
              <a:rPr lang="en-US" i="1" dirty="0" smtClean="0"/>
              <a:t> </a:t>
            </a:r>
            <a:r>
              <a:rPr lang="en-US" dirty="0" smtClean="0"/>
              <a:t>(Taiwan red pine), </a:t>
            </a:r>
            <a:r>
              <a:rPr lang="en-US" i="1" dirty="0" err="1" smtClean="0"/>
              <a:t>Pinus</a:t>
            </a:r>
            <a:r>
              <a:rPr lang="en-US" i="1" dirty="0" smtClean="0"/>
              <a:t> </a:t>
            </a:r>
            <a:r>
              <a:rPr lang="en-US" i="1" dirty="0" err="1" smtClean="0"/>
              <a:t>thunbergii</a:t>
            </a:r>
            <a:r>
              <a:rPr lang="en-US" i="1" dirty="0" smtClean="0"/>
              <a:t> </a:t>
            </a:r>
            <a:r>
              <a:rPr lang="en-US" dirty="0" smtClean="0"/>
              <a:t>(black pine), and </a:t>
            </a:r>
            <a:r>
              <a:rPr lang="en-US" i="1" dirty="0" err="1" smtClean="0"/>
              <a:t>Pinus</a:t>
            </a:r>
            <a:r>
              <a:rPr lang="en-US" i="1" dirty="0" smtClean="0"/>
              <a:t> </a:t>
            </a:r>
            <a:r>
              <a:rPr lang="en-US" i="1" dirty="0" err="1" smtClean="0"/>
              <a:t>wallichiana</a:t>
            </a:r>
            <a:r>
              <a:rPr lang="en-US" i="1" dirty="0" smtClean="0"/>
              <a:t> </a:t>
            </a:r>
            <a:r>
              <a:rPr lang="en-US" dirty="0" smtClean="0"/>
              <a:t>(Bhutan, blue pine).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Minor hosts include  – </a:t>
            </a:r>
            <a:r>
              <a:rPr lang="en-US" i="1" dirty="0" err="1" smtClean="0"/>
              <a:t>Pinus</a:t>
            </a:r>
            <a:r>
              <a:rPr lang="en-US" i="1" dirty="0" smtClean="0"/>
              <a:t> </a:t>
            </a:r>
            <a:r>
              <a:rPr lang="en-US" i="1" dirty="0" err="1" smtClean="0"/>
              <a:t>griffithii</a:t>
            </a:r>
            <a:r>
              <a:rPr lang="en-US" i="1" dirty="0" smtClean="0"/>
              <a:t> </a:t>
            </a:r>
            <a:r>
              <a:rPr lang="en-US" dirty="0" smtClean="0"/>
              <a:t>(Himalayan pine), </a:t>
            </a:r>
            <a:r>
              <a:rPr lang="en-US" i="1" dirty="0" err="1" smtClean="0"/>
              <a:t>Pinus</a:t>
            </a:r>
            <a:r>
              <a:rPr lang="en-US" i="1" dirty="0" smtClean="0"/>
              <a:t> </a:t>
            </a:r>
            <a:r>
              <a:rPr lang="en-US" i="1" dirty="0" err="1" smtClean="0"/>
              <a:t>merkusii</a:t>
            </a:r>
            <a:r>
              <a:rPr lang="en-US" i="1" dirty="0" smtClean="0"/>
              <a:t> </a:t>
            </a:r>
            <a:r>
              <a:rPr lang="en-US" dirty="0" smtClean="0"/>
              <a:t>(</a:t>
            </a:r>
            <a:r>
              <a:rPr lang="en-US" dirty="0" err="1" smtClean="0"/>
              <a:t>merkus</a:t>
            </a:r>
            <a:r>
              <a:rPr lang="en-US" dirty="0" smtClean="0"/>
              <a:t> pine), and </a:t>
            </a:r>
            <a:r>
              <a:rPr lang="en-US" i="1" dirty="0" err="1" smtClean="0"/>
              <a:t>Pinus</a:t>
            </a:r>
            <a:r>
              <a:rPr lang="en-US" i="1" dirty="0" smtClean="0"/>
              <a:t> </a:t>
            </a:r>
            <a:r>
              <a:rPr lang="en-US" i="1" dirty="0" err="1" smtClean="0"/>
              <a:t>tabulaeformis</a:t>
            </a:r>
            <a:r>
              <a:rPr lang="en-US" i="1" dirty="0" smtClean="0"/>
              <a:t> (=</a:t>
            </a:r>
            <a:r>
              <a:rPr lang="en-US" i="1" dirty="0" err="1" smtClean="0"/>
              <a:t>tabuliformis</a:t>
            </a:r>
            <a:r>
              <a:rPr lang="en-US" i="1" dirty="0" smtClean="0"/>
              <a:t>) </a:t>
            </a:r>
            <a:r>
              <a:rPr lang="en-US" dirty="0" smtClean="0"/>
              <a:t>(Chinese red pine).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Under laboratory conditions, other conifers seem to be susceptible as well:</a:t>
            </a:r>
          </a:p>
          <a:p>
            <a:pPr eaLnBrk="1" fontAlgn="auto" hangingPunct="1">
              <a:spcBef>
                <a:spcPts val="0"/>
              </a:spcBef>
              <a:spcAft>
                <a:spcPts val="0"/>
              </a:spcAft>
              <a:defRPr/>
            </a:pPr>
            <a:r>
              <a:rPr lang="en-US" dirty="0" err="1" smtClean="0"/>
              <a:t>Veitch’s</a:t>
            </a:r>
            <a:r>
              <a:rPr lang="en-US" dirty="0" smtClean="0"/>
              <a:t> fir (</a:t>
            </a:r>
            <a:r>
              <a:rPr lang="en-US" i="1" dirty="0" err="1" smtClean="0"/>
              <a:t>Abies</a:t>
            </a:r>
            <a:r>
              <a:rPr lang="en-US" i="1" dirty="0" smtClean="0"/>
              <a:t> </a:t>
            </a:r>
            <a:r>
              <a:rPr lang="en-US" i="1" dirty="0" err="1" smtClean="0"/>
              <a:t>veitchii</a:t>
            </a:r>
            <a:r>
              <a:rPr lang="en-US" dirty="0" smtClean="0"/>
              <a:t>)</a:t>
            </a:r>
          </a:p>
          <a:p>
            <a:pPr eaLnBrk="1" fontAlgn="auto" hangingPunct="1">
              <a:spcBef>
                <a:spcPts val="0"/>
              </a:spcBef>
              <a:spcAft>
                <a:spcPts val="0"/>
              </a:spcAft>
              <a:defRPr/>
            </a:pPr>
            <a:r>
              <a:rPr lang="en-US" dirty="0" smtClean="0"/>
              <a:t>Sakhalin fir (</a:t>
            </a:r>
            <a:r>
              <a:rPr lang="en-US" i="1" dirty="0" smtClean="0"/>
              <a:t>A. </a:t>
            </a:r>
            <a:r>
              <a:rPr lang="en-US" i="1" dirty="0" err="1" smtClean="0"/>
              <a:t>sachalinensis</a:t>
            </a:r>
            <a:r>
              <a:rPr lang="en-US" dirty="0" smtClean="0"/>
              <a:t>)</a:t>
            </a:r>
          </a:p>
          <a:p>
            <a:pPr eaLnBrk="1" fontAlgn="auto" hangingPunct="1">
              <a:spcBef>
                <a:spcPts val="0"/>
              </a:spcBef>
              <a:spcAft>
                <a:spcPts val="0"/>
              </a:spcAft>
              <a:defRPr/>
            </a:pPr>
            <a:r>
              <a:rPr lang="en-US" dirty="0" smtClean="0"/>
              <a:t>Himalayan cedar (</a:t>
            </a:r>
            <a:r>
              <a:rPr lang="en-US" i="1" dirty="0" err="1" smtClean="0"/>
              <a:t>Cedrus</a:t>
            </a:r>
            <a:r>
              <a:rPr lang="en-US" i="1" dirty="0" smtClean="0"/>
              <a:t> </a:t>
            </a:r>
            <a:r>
              <a:rPr lang="en-US" i="1" dirty="0" err="1" smtClean="0"/>
              <a:t>deodara</a:t>
            </a:r>
            <a:r>
              <a:rPr lang="en-US" dirty="0" smtClean="0"/>
              <a:t>)</a:t>
            </a:r>
          </a:p>
          <a:p>
            <a:pPr eaLnBrk="1" fontAlgn="auto" hangingPunct="1">
              <a:spcBef>
                <a:spcPts val="0"/>
              </a:spcBef>
              <a:spcAft>
                <a:spcPts val="0"/>
              </a:spcAft>
              <a:defRPr/>
            </a:pPr>
            <a:r>
              <a:rPr lang="en-US" dirty="0" err="1" smtClean="0"/>
              <a:t>Glehn’s</a:t>
            </a:r>
            <a:r>
              <a:rPr lang="en-US" dirty="0" smtClean="0"/>
              <a:t> spruce (</a:t>
            </a:r>
            <a:r>
              <a:rPr lang="en-US" i="1" dirty="0" err="1" smtClean="0"/>
              <a:t>Picea</a:t>
            </a:r>
            <a:r>
              <a:rPr lang="en-US" i="1" dirty="0" smtClean="0"/>
              <a:t> </a:t>
            </a:r>
            <a:r>
              <a:rPr lang="en-US" i="1" dirty="0" err="1" smtClean="0"/>
              <a:t>glehnii</a:t>
            </a:r>
            <a:r>
              <a:rPr lang="en-US" dirty="0" smtClean="0"/>
              <a:t>)</a:t>
            </a:r>
          </a:p>
          <a:p>
            <a:pPr eaLnBrk="1" fontAlgn="auto" hangingPunct="1">
              <a:spcBef>
                <a:spcPts val="0"/>
              </a:spcBef>
              <a:spcAft>
                <a:spcPts val="0"/>
              </a:spcAft>
              <a:defRPr/>
            </a:pPr>
            <a:r>
              <a:rPr lang="en-US" dirty="0" err="1" smtClean="0"/>
              <a:t>Jezo</a:t>
            </a:r>
            <a:r>
              <a:rPr lang="en-US" dirty="0" smtClean="0"/>
              <a:t> spruce (</a:t>
            </a:r>
            <a:r>
              <a:rPr lang="en-US" i="1" dirty="0" smtClean="0"/>
              <a:t>P. </a:t>
            </a:r>
            <a:r>
              <a:rPr lang="en-US" i="1" dirty="0" err="1" smtClean="0"/>
              <a:t>jezoensis</a:t>
            </a:r>
            <a:r>
              <a:rPr lang="en-US" dirty="0" smtClean="0"/>
              <a:t>)</a:t>
            </a:r>
          </a:p>
          <a:p>
            <a:pPr eaLnBrk="1" fontAlgn="auto" hangingPunct="1">
              <a:spcBef>
                <a:spcPts val="0"/>
              </a:spcBef>
              <a:spcAft>
                <a:spcPts val="0"/>
              </a:spcAft>
              <a:defRPr/>
            </a:pPr>
            <a:r>
              <a:rPr lang="en-US" dirty="0" smtClean="0"/>
              <a:t>Douglas fir (</a:t>
            </a:r>
            <a:r>
              <a:rPr lang="en-US" i="1" dirty="0" err="1" smtClean="0"/>
              <a:t>Pseudotsuga</a:t>
            </a:r>
            <a:r>
              <a:rPr lang="en-US" i="1" dirty="0" smtClean="0"/>
              <a:t> </a:t>
            </a:r>
            <a:r>
              <a:rPr lang="en-US" i="1" dirty="0" err="1" smtClean="0"/>
              <a:t>menziesii</a:t>
            </a:r>
            <a:r>
              <a:rPr lang="en-US" dirty="0" smtClean="0"/>
              <a:t>) </a:t>
            </a:r>
          </a:p>
          <a:p>
            <a:pPr eaLnBrk="1" fontAlgn="auto" hangingPunct="1">
              <a:spcBef>
                <a:spcPts val="0"/>
              </a:spcBef>
              <a:spcAft>
                <a:spcPts val="0"/>
              </a:spcAft>
              <a:defRPr/>
            </a:pPr>
            <a:r>
              <a:rPr lang="en-US" dirty="0" smtClean="0"/>
              <a:t>Japanese larch (</a:t>
            </a:r>
            <a:r>
              <a:rPr lang="en-US" i="1" dirty="0" err="1" smtClean="0"/>
              <a:t>Larix</a:t>
            </a:r>
            <a:r>
              <a:rPr lang="en-US" i="1" dirty="0" smtClean="0"/>
              <a:t> </a:t>
            </a:r>
            <a:r>
              <a:rPr lang="en-US" i="1" dirty="0" err="1" smtClean="0"/>
              <a:t>leptolepis</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 </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Diekmann</a:t>
            </a:r>
            <a:r>
              <a:rPr lang="en-US" dirty="0" smtClean="0"/>
              <a:t>, M., </a:t>
            </a:r>
            <a:r>
              <a:rPr lang="en-US" dirty="0" err="1" smtClean="0"/>
              <a:t>J.R.</a:t>
            </a:r>
            <a:r>
              <a:rPr lang="en-US" dirty="0" smtClean="0"/>
              <a:t> Sutherland, D.C. </a:t>
            </a:r>
            <a:r>
              <a:rPr lang="en-US" dirty="0" err="1" smtClean="0"/>
              <a:t>Nowell</a:t>
            </a:r>
            <a:r>
              <a:rPr lang="en-US" dirty="0" smtClean="0"/>
              <a:t>, </a:t>
            </a:r>
            <a:r>
              <a:rPr lang="en-US" dirty="0" err="1" smtClean="0"/>
              <a:t>F.J.</a:t>
            </a:r>
            <a:r>
              <a:rPr lang="en-US" dirty="0" smtClean="0"/>
              <a:t> Morales and G. Allard, editors. 2002. </a:t>
            </a:r>
            <a:r>
              <a:rPr lang="en-US" dirty="0" err="1" smtClean="0"/>
              <a:t>FAO</a:t>
            </a:r>
            <a:r>
              <a:rPr lang="en-US" dirty="0" smtClean="0"/>
              <a:t>/</a:t>
            </a:r>
            <a:r>
              <a:rPr lang="en-US" dirty="0" err="1" smtClean="0"/>
              <a:t>IPGRI</a:t>
            </a:r>
            <a:r>
              <a:rPr lang="en-US" dirty="0" smtClean="0"/>
              <a:t> Technical Guidelines for the Safe Movement of </a:t>
            </a:r>
            <a:r>
              <a:rPr lang="en-US" dirty="0" err="1" smtClean="0"/>
              <a:t>Germplasm</a:t>
            </a:r>
            <a:r>
              <a:rPr lang="en-US" dirty="0" smtClean="0"/>
              <a:t>. No. 21. </a:t>
            </a:r>
            <a:r>
              <a:rPr lang="en-US" i="1" dirty="0" err="1" smtClean="0"/>
              <a:t>Pinus</a:t>
            </a:r>
            <a:r>
              <a:rPr lang="en-US" i="1" dirty="0" smtClean="0"/>
              <a:t> spp</a:t>
            </a:r>
            <a:r>
              <a:rPr lang="en-US" dirty="0" smtClean="0"/>
              <a:t>. Food and Agriculture Organization of the United Nations, Rome/International Plant Genetic Resources Institute, Rome.</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http://www.bioversityinternational.org/uploads/tx_news/Pinus_spp._828.pdf</a:t>
            </a:r>
          </a:p>
          <a:p>
            <a:pPr eaLnBrk="1" fontAlgn="auto" hangingPunct="1">
              <a:spcBef>
                <a:spcPts val="0"/>
              </a:spcBef>
              <a:spcAft>
                <a:spcPts val="0"/>
              </a:spcAft>
              <a:defRPr/>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1D9088B-8560-4C40-93E4-6E0ADB823AD1}"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i="1" dirty="0" smtClean="0"/>
              <a:t>M. </a:t>
            </a:r>
            <a:r>
              <a:rPr lang="en-US" i="1" dirty="0" err="1" smtClean="0"/>
              <a:t>gibsonii</a:t>
            </a:r>
            <a:r>
              <a:rPr lang="en-US" i="1" dirty="0" smtClean="0"/>
              <a:t> </a:t>
            </a:r>
            <a:r>
              <a:rPr lang="en-US" dirty="0" smtClean="0"/>
              <a:t>is not present in the U.S., yet states with </a:t>
            </a:r>
            <a:r>
              <a:rPr lang="en-US" i="1" dirty="0" smtClean="0"/>
              <a:t>moderate risk</a:t>
            </a:r>
            <a:r>
              <a:rPr lang="en-US" dirty="0" smtClean="0"/>
              <a:t> for the establishment of the pathogen include parts of Texas, Louisiana, Alabama, Mississippi, Georgia, Florida, Tennessee, North Carolina, and South Carolina.  Please note that there is a low risk of establishment in most of the continental U.S.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marL="460375" indent="-460375"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  </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marL="460375" indent="-460375" eaLnBrk="1" fontAlgn="auto" hangingPunct="1">
              <a:spcBef>
                <a:spcPts val="0"/>
              </a:spcBef>
              <a:spcAft>
                <a:spcPts val="0"/>
              </a:spcAft>
              <a:defRPr/>
            </a:pPr>
            <a:endParaRPr lang="en-US" dirty="0"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CC2800-48B2-4D9C-BF2F-92C09A5EA4EC}"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Symptoms usually appear within 2 to 5 weeks of plants being infected with lesions forming on infected needles.  Symptoms are first observed on lower needles of 1 to 2 year old infected trees and slowly progress upwards and to branch tips.  The lesions are 5-10 mm long, and start out as light, yellow-green bands and eventually fade to yellow, then gray-brown in color.  The diseased needles are not associated with a reddish tint that is characteristic of other diseases.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Additionally, dark colored spots form on the lesions that appear as dirty areas; these are actually the fruiting bodies.  Under humid conditions, dark olive tufts of conidia may be seen.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Over time, the host plant will lose leaves, have stunted growth, and may die.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pathogen primarily affects seedlings and saplings, but mature trees can also be infected.  Under epidemic conditions, needle blight may cause 100% infection rates and 50-80% death rates. The severity of the disease is influenced by the species that is infected, the age of the tree when infected, and the environmental conditions under which the trees are grown.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  </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Diekmann</a:t>
            </a:r>
            <a:r>
              <a:rPr lang="en-US" dirty="0" smtClean="0"/>
              <a:t>, M., </a:t>
            </a:r>
            <a:r>
              <a:rPr lang="en-US" dirty="0" err="1" smtClean="0"/>
              <a:t>J.R.</a:t>
            </a:r>
            <a:r>
              <a:rPr lang="en-US" dirty="0" smtClean="0"/>
              <a:t> Sutherland, D.C. </a:t>
            </a:r>
            <a:r>
              <a:rPr lang="en-US" dirty="0" err="1" smtClean="0"/>
              <a:t>Nowell</a:t>
            </a:r>
            <a:r>
              <a:rPr lang="en-US" dirty="0" smtClean="0"/>
              <a:t>, </a:t>
            </a:r>
            <a:r>
              <a:rPr lang="en-US" dirty="0" err="1" smtClean="0"/>
              <a:t>F.J.</a:t>
            </a:r>
            <a:r>
              <a:rPr lang="en-US" dirty="0" smtClean="0"/>
              <a:t> Morales and G. Allard, editors. 2002. </a:t>
            </a:r>
            <a:r>
              <a:rPr lang="en-US" dirty="0" err="1" smtClean="0"/>
              <a:t>FAO</a:t>
            </a:r>
            <a:r>
              <a:rPr lang="en-US" dirty="0" smtClean="0"/>
              <a:t>/</a:t>
            </a:r>
            <a:r>
              <a:rPr lang="en-US" dirty="0" err="1" smtClean="0"/>
              <a:t>IPGRI</a:t>
            </a:r>
            <a:r>
              <a:rPr lang="en-US" dirty="0" smtClean="0"/>
              <a:t> Technical Guidelines for the Safe Movement of </a:t>
            </a:r>
            <a:r>
              <a:rPr lang="en-US" dirty="0" err="1" smtClean="0"/>
              <a:t>Germplasm</a:t>
            </a:r>
            <a:r>
              <a:rPr lang="en-US" dirty="0" smtClean="0"/>
              <a:t>. No. 21. </a:t>
            </a:r>
            <a:r>
              <a:rPr lang="en-US" dirty="0" err="1" smtClean="0"/>
              <a:t>Pinus</a:t>
            </a:r>
            <a:r>
              <a:rPr lang="en-US" dirty="0" smtClean="0"/>
              <a:t> spp. Food and Agriculture Organization of the United Nations, Rome/International Plant Genetic Resources Institute, Rome.</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http://www.bioversityinternational.org/uploads/tx_news/Pinus_spp._828.pdf</a:t>
            </a:r>
          </a:p>
          <a:p>
            <a:pPr eaLnBrk="1" fontAlgn="auto" hangingPunct="1">
              <a:spcBef>
                <a:spcPts val="0"/>
              </a:spcBef>
              <a:spcAft>
                <a:spcPts val="0"/>
              </a:spcAft>
              <a:defRPr/>
            </a:pPr>
            <a:endParaRPr 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30D158-25B8-4612-9680-14DDD7DA322B}"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Conidia are asexual non-motile spores of a fungus.  Conidia can be used to distinguish fungal species through microscopic examination using the color, shape, and size.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eaLnBrk="1" fontAlgn="auto" hangingPunct="1">
              <a:spcBef>
                <a:spcPts val="0"/>
              </a:spcBef>
              <a:spcAft>
                <a:spcPts val="0"/>
              </a:spcAft>
              <a:defRPr/>
            </a:pPr>
            <a:endParaRPr lang="en-US" dirty="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CEEF54-18B8-4ED2-B1BB-5BE0A080537A}"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needle blight pathogen may be spread through the movement of infected nursery stock from one location to another.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Hyphae are long, branching filamentous structures of a fungus that are the main mode of vegetative growth and can overwinter in affected needles.  Latent infections may also occur in which healthy-looking needles were infected late in the year (symptoms are usually observed the following spring).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spread of spores (conidia) that cause the disease may occur either through rain splash or overhead irrigation.   Dispersal of the pathogen and subsequent infection in susceptible pine plants usually takes 2-3 days of moist conditions.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marL="460375" indent="-460375"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  </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Diekmann</a:t>
            </a:r>
            <a:r>
              <a:rPr lang="en-US" dirty="0" smtClean="0"/>
              <a:t>, M., J.R. Sutherland, D.C. </a:t>
            </a:r>
            <a:r>
              <a:rPr lang="en-US" dirty="0" err="1" smtClean="0"/>
              <a:t>Nowell</a:t>
            </a:r>
            <a:r>
              <a:rPr lang="en-US" dirty="0" smtClean="0"/>
              <a:t>, F.J. Morales and G. Allard, editors. 2002. FAO/IPGRI Technical Guidelines for the Safe Movement of </a:t>
            </a:r>
            <a:r>
              <a:rPr lang="en-US" dirty="0" err="1" smtClean="0"/>
              <a:t>Germplasm</a:t>
            </a:r>
            <a:r>
              <a:rPr lang="en-US" dirty="0" smtClean="0"/>
              <a:t>. No. 21. </a:t>
            </a:r>
            <a:r>
              <a:rPr lang="en-US" dirty="0" err="1" smtClean="0"/>
              <a:t>Pinus</a:t>
            </a:r>
            <a:r>
              <a:rPr lang="en-US" dirty="0" smtClean="0"/>
              <a:t> spp. Food and Agriculture Organization of the United Nations, Rome/International Plant Genetic Resources Institute, Rome.</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http://www.bioversityinternational.org/uploads/tx_news/Pinus_spp._828.pdf</a:t>
            </a:r>
          </a:p>
          <a:p>
            <a:pPr eaLnBrk="1" fontAlgn="auto" hangingPunct="1">
              <a:spcBef>
                <a:spcPts val="0"/>
              </a:spcBef>
              <a:spcAft>
                <a:spcPts val="0"/>
              </a:spcAft>
              <a:defRPr/>
            </a:pPr>
            <a:r>
              <a:rPr lang="en-US" dirty="0" smtClean="0"/>
              <a:t> </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1FF63D2-7AC4-4F7E-9529-16CFDD6FA236}"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To monitor for needle blight, conduct a survey for visual symptoms and collect symptomatic (blighted) needles.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Chemical control in nurseries can be achieved using </a:t>
            </a:r>
            <a:r>
              <a:rPr lang="en-US" dirty="0" err="1" smtClean="0"/>
              <a:t>maneb</a:t>
            </a:r>
            <a:r>
              <a:rPr lang="en-US" dirty="0" smtClean="0"/>
              <a:t> (or </a:t>
            </a:r>
            <a:r>
              <a:rPr lang="en-US" dirty="0" err="1" smtClean="0"/>
              <a:t>mancozeb</a:t>
            </a:r>
            <a:r>
              <a:rPr lang="en-US" dirty="0" smtClean="0"/>
              <a:t>) or copper-based fungicides applied to the current year's and 1-year-old seedlings at 2-weekly intervals during the growing season.  It is important to note that </a:t>
            </a:r>
            <a:r>
              <a:rPr lang="en-US" dirty="0" err="1" smtClean="0"/>
              <a:t>maneb</a:t>
            </a:r>
            <a:r>
              <a:rPr lang="en-US" dirty="0" smtClean="0"/>
              <a:t> (or </a:t>
            </a:r>
            <a:r>
              <a:rPr lang="en-US" dirty="0" err="1" smtClean="0"/>
              <a:t>mancozeb</a:t>
            </a:r>
            <a:r>
              <a:rPr lang="en-US" dirty="0" smtClean="0"/>
              <a:t>) are contact fungicides and it is very important to get good spray coverage when applying.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All diseased seedlings should be removed and burned early in the season when an infection occurs.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marL="460375" indent="-460375" eaLnBrk="1" fontAlgn="auto" hangingPunct="1">
              <a:spcBef>
                <a:spcPts val="0"/>
              </a:spcBef>
              <a:spcAft>
                <a:spcPts val="0"/>
              </a:spcAft>
              <a:defRPr/>
            </a:pPr>
            <a:endParaRPr lang="en-US" dirty="0" smtClean="0"/>
          </a:p>
          <a:p>
            <a:pPr marL="460375" indent="-460375" eaLnBrk="1" fontAlgn="auto" hangingPunct="1">
              <a:spcBef>
                <a:spcPts val="0"/>
              </a:spcBef>
              <a:spcAft>
                <a:spcPts val="0"/>
              </a:spcAft>
              <a:defRPr/>
            </a:pPr>
            <a:r>
              <a:rPr lang="en-US" dirty="0" err="1" smtClean="0"/>
              <a:t>EPPO</a:t>
            </a:r>
            <a:r>
              <a:rPr lang="en-US" dirty="0" smtClean="0"/>
              <a:t> Data Sheets on Quarantine Pests. </a:t>
            </a:r>
            <a:r>
              <a:rPr lang="en-US" i="1" dirty="0" err="1" smtClean="0"/>
              <a:t>Mycosphaerella</a:t>
            </a:r>
            <a:r>
              <a:rPr lang="en-US" i="1" dirty="0" smtClean="0"/>
              <a:t> </a:t>
            </a:r>
            <a:r>
              <a:rPr lang="en-US" i="1" dirty="0" err="1" smtClean="0"/>
              <a:t>gibsonii</a:t>
            </a:r>
            <a:r>
              <a:rPr lang="en-US" dirty="0" smtClean="0"/>
              <a:t>. CABI and EPPO European and Mediterranean Plant Protection Organization.</a:t>
            </a:r>
            <a:endParaRPr lang="en-US" i="1" dirty="0" smtClean="0"/>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http://www.eppo.int/QUARANTINE/fungi/Mycosphaerella_gibsonii/CERSPD_ds.pdf </a:t>
            </a:r>
          </a:p>
          <a:p>
            <a:pPr eaLnBrk="1" fontAlgn="auto" hangingPunct="1">
              <a:spcBef>
                <a:spcPts val="0"/>
              </a:spcBef>
              <a:spcAft>
                <a:spcPts val="0"/>
              </a:spcAft>
              <a:defRPr/>
            </a:pPr>
            <a:endParaRPr lang="en-US" dirty="0"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30F48E-B706-4DB2-8AF9-77C79B3A4173}"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Needle blight may be confused with </a:t>
            </a:r>
            <a:r>
              <a:rPr lang="en-US" dirty="0" err="1" smtClean="0"/>
              <a:t>Dothistroma</a:t>
            </a:r>
            <a:r>
              <a:rPr lang="en-US" dirty="0" smtClean="0"/>
              <a:t> blight (</a:t>
            </a:r>
            <a:r>
              <a:rPr lang="en-US" i="1" dirty="0" err="1" smtClean="0"/>
              <a:t>Mycosphaerella</a:t>
            </a:r>
            <a:r>
              <a:rPr lang="en-US" i="1" dirty="0" smtClean="0"/>
              <a:t> </a:t>
            </a:r>
            <a:r>
              <a:rPr lang="en-US" i="1" dirty="0" err="1" smtClean="0"/>
              <a:t>pini</a:t>
            </a:r>
            <a:r>
              <a:rPr lang="en-US" dirty="0" smtClean="0"/>
              <a:t>).  However, needles infected by </a:t>
            </a:r>
            <a:r>
              <a:rPr lang="en-US" i="1" dirty="0" smtClean="0"/>
              <a:t>M. </a:t>
            </a:r>
            <a:r>
              <a:rPr lang="en-US" i="1" dirty="0" err="1" smtClean="0"/>
              <a:t>gibsonii</a:t>
            </a:r>
            <a:r>
              <a:rPr lang="en-US" i="1" dirty="0" smtClean="0"/>
              <a:t> </a:t>
            </a:r>
            <a:r>
              <a:rPr lang="en-US" dirty="0" smtClean="0"/>
              <a:t> do not have a reddish tint as is characteristic of other diseases. The pathogen may be identified by examination of the conidia.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r>
              <a:rPr lang="en-US" dirty="0" smtClean="0"/>
              <a:t>CAPS Report. 2010. </a:t>
            </a:r>
            <a:r>
              <a:rPr lang="en-US" i="1" dirty="0" err="1" smtClean="0"/>
              <a:t>Mycosphaerella</a:t>
            </a:r>
            <a:r>
              <a:rPr lang="en-US" i="1" dirty="0" smtClean="0"/>
              <a:t> </a:t>
            </a:r>
            <a:r>
              <a:rPr lang="en-US" i="1" dirty="0" err="1" smtClean="0"/>
              <a:t>gibsonii</a:t>
            </a:r>
            <a:r>
              <a:rPr lang="en-US" dirty="0" smtClean="0"/>
              <a:t>. </a:t>
            </a:r>
          </a:p>
          <a:p>
            <a:pPr marL="460375" indent="-460375" eaLnBrk="1" fontAlgn="auto" hangingPunct="1">
              <a:spcBef>
                <a:spcPts val="0"/>
              </a:spcBef>
              <a:spcAft>
                <a:spcPts val="0"/>
              </a:spcAft>
              <a:defRPr/>
            </a:pPr>
            <a:r>
              <a:rPr lang="en-US" dirty="0" smtClean="0"/>
              <a:t>	Accessed 12/06/2013 -</a:t>
            </a:r>
          </a:p>
          <a:p>
            <a:pPr marL="460375" indent="-460375" eaLnBrk="1" fontAlgn="auto" hangingPunct="1">
              <a:spcBef>
                <a:spcPts val="0"/>
              </a:spcBef>
              <a:spcAft>
                <a:spcPts val="0"/>
              </a:spcAft>
              <a:defRPr/>
            </a:pPr>
            <a:r>
              <a:rPr lang="en-US" dirty="0" smtClean="0"/>
              <a:t>	http://caps.ceris.purdue.edu/webfm_send/586</a:t>
            </a:r>
          </a:p>
          <a:p>
            <a:pPr eaLnBrk="1" fontAlgn="auto" hangingPunct="1">
              <a:spcBef>
                <a:spcPts val="0"/>
              </a:spcBef>
              <a:spcAft>
                <a:spcPts val="0"/>
              </a:spcAft>
              <a:defRPr/>
            </a:pPr>
            <a:endParaRPr lang="en-US" dirty="0"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71572E-D586-4F19-B1C1-491D82918039}"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55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81B4A0-2544-4ED2-BC10-798F7A7850F0}"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43FE4A7-3DAD-4278-96BB-B7F8CFFE36C0}" type="slidenum">
              <a:rPr lang="en-US"/>
              <a:pPr>
                <a:defRPr/>
              </a:pPr>
              <a:t>‹#›</a:t>
            </a:fld>
            <a:endParaRPr lang="en-US"/>
          </a:p>
        </p:txBody>
      </p:sp>
    </p:spTree>
    <p:extLst>
      <p:ext uri="{BB962C8B-B14F-4D97-AF65-F5344CB8AC3E}">
        <p14:creationId xmlns:p14="http://schemas.microsoft.com/office/powerpoint/2010/main" val="204915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60A08C-3AA2-41CA-B755-1E4C651F7B37}"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88C18A-B3A7-4144-BFC8-557FE4B29FAB}" type="slidenum">
              <a:rPr lang="en-US"/>
              <a:pPr>
                <a:defRPr/>
              </a:pPr>
              <a:t>‹#›</a:t>
            </a:fld>
            <a:endParaRPr lang="en-US"/>
          </a:p>
        </p:txBody>
      </p:sp>
    </p:spTree>
    <p:extLst>
      <p:ext uri="{BB962C8B-B14F-4D97-AF65-F5344CB8AC3E}">
        <p14:creationId xmlns:p14="http://schemas.microsoft.com/office/powerpoint/2010/main" val="223984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4F348B5-9D95-44A0-ABA4-782787D7969A}"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062D15-F1E3-4C91-A40D-39C2C8D2E877}" type="slidenum">
              <a:rPr lang="en-US"/>
              <a:pPr>
                <a:defRPr/>
              </a:pPr>
              <a:t>‹#›</a:t>
            </a:fld>
            <a:endParaRPr lang="en-US"/>
          </a:p>
        </p:txBody>
      </p:sp>
    </p:spTree>
    <p:extLst>
      <p:ext uri="{BB962C8B-B14F-4D97-AF65-F5344CB8AC3E}">
        <p14:creationId xmlns:p14="http://schemas.microsoft.com/office/powerpoint/2010/main" val="317664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809F50-5356-40F9-BA97-C022C35AFDC7}"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CC2A9A-7CD0-410D-ABAA-D4AEE7D38664}" type="slidenum">
              <a:rPr lang="en-US"/>
              <a:pPr>
                <a:defRPr/>
              </a:pPr>
              <a:t>‹#›</a:t>
            </a:fld>
            <a:endParaRPr lang="en-US"/>
          </a:p>
        </p:txBody>
      </p:sp>
    </p:spTree>
    <p:extLst>
      <p:ext uri="{BB962C8B-B14F-4D97-AF65-F5344CB8AC3E}">
        <p14:creationId xmlns:p14="http://schemas.microsoft.com/office/powerpoint/2010/main" val="109005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62B1E4-1222-4045-90C5-FE1F15A8FE63}"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950432-033C-4A79-8AFE-BD48E208CB8B}" type="slidenum">
              <a:rPr lang="en-US"/>
              <a:pPr>
                <a:defRPr/>
              </a:pPr>
              <a:t>‹#›</a:t>
            </a:fld>
            <a:endParaRPr lang="en-US"/>
          </a:p>
        </p:txBody>
      </p:sp>
    </p:spTree>
    <p:extLst>
      <p:ext uri="{BB962C8B-B14F-4D97-AF65-F5344CB8AC3E}">
        <p14:creationId xmlns:p14="http://schemas.microsoft.com/office/powerpoint/2010/main" val="170987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7144B6-AEAC-402C-BD4F-28DC3A105253}"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F218BD-4EBA-4AD8-85E0-57E5EC888C26}" type="slidenum">
              <a:rPr lang="en-US"/>
              <a:pPr>
                <a:defRPr/>
              </a:pPr>
              <a:t>‹#›</a:t>
            </a:fld>
            <a:endParaRPr lang="en-US"/>
          </a:p>
        </p:txBody>
      </p:sp>
    </p:spTree>
    <p:extLst>
      <p:ext uri="{BB962C8B-B14F-4D97-AF65-F5344CB8AC3E}">
        <p14:creationId xmlns:p14="http://schemas.microsoft.com/office/powerpoint/2010/main" val="98281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20F4FA-CD44-455C-A6EB-E04C0AAFD2B5}"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9923496-09D4-4A81-8CEE-B06AE20A5A17}" type="slidenum">
              <a:rPr lang="en-US"/>
              <a:pPr>
                <a:defRPr/>
              </a:pPr>
              <a:t>‹#›</a:t>
            </a:fld>
            <a:endParaRPr lang="en-US"/>
          </a:p>
        </p:txBody>
      </p:sp>
    </p:spTree>
    <p:extLst>
      <p:ext uri="{BB962C8B-B14F-4D97-AF65-F5344CB8AC3E}">
        <p14:creationId xmlns:p14="http://schemas.microsoft.com/office/powerpoint/2010/main" val="180127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A0D0E2-6DCC-4DEB-834B-7320374B557C}"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0AD0FE4-5AA7-4705-88B7-2E705497ED8A}" type="slidenum">
              <a:rPr lang="en-US"/>
              <a:pPr>
                <a:defRPr/>
              </a:pPr>
              <a:t>‹#›</a:t>
            </a:fld>
            <a:endParaRPr lang="en-US"/>
          </a:p>
        </p:txBody>
      </p:sp>
    </p:spTree>
    <p:extLst>
      <p:ext uri="{BB962C8B-B14F-4D97-AF65-F5344CB8AC3E}">
        <p14:creationId xmlns:p14="http://schemas.microsoft.com/office/powerpoint/2010/main" val="179368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9BE68C3-F9F5-4DDD-94F7-C1D246285945}"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43C64B-5A66-4FB5-B730-4E78E4FEB7E5}" type="slidenum">
              <a:rPr lang="en-US"/>
              <a:pPr>
                <a:defRPr/>
              </a:pPr>
              <a:t>‹#›</a:t>
            </a:fld>
            <a:endParaRPr lang="en-US"/>
          </a:p>
        </p:txBody>
      </p:sp>
    </p:spTree>
    <p:extLst>
      <p:ext uri="{BB962C8B-B14F-4D97-AF65-F5344CB8AC3E}">
        <p14:creationId xmlns:p14="http://schemas.microsoft.com/office/powerpoint/2010/main" val="64734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E16268-E921-414C-8B2E-3E089021BCC5}"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448FFF-7B4E-47D9-84FC-BB9D8F5D2A4E}" type="slidenum">
              <a:rPr lang="en-US"/>
              <a:pPr>
                <a:defRPr/>
              </a:pPr>
              <a:t>‹#›</a:t>
            </a:fld>
            <a:endParaRPr lang="en-US"/>
          </a:p>
        </p:txBody>
      </p:sp>
    </p:spTree>
    <p:extLst>
      <p:ext uri="{BB962C8B-B14F-4D97-AF65-F5344CB8AC3E}">
        <p14:creationId xmlns:p14="http://schemas.microsoft.com/office/powerpoint/2010/main" val="219393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appfas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3" cstate="print">
            <a:extLst>
              <a:ext uri="{28A0092B-C50C-407E-A947-70E740481C1C}">
                <a14:useLocalDpi xmlns:a14="http://schemas.microsoft.com/office/drawing/2010/main" val="0"/>
              </a:ext>
            </a:extLst>
          </a:blip>
          <a:srcRect l="11370" r="20937" b="5385"/>
          <a:stretch/>
        </p:blipFill>
        <p:spPr bwMode="auto">
          <a:xfrm>
            <a:off x="2286000" y="1726704"/>
            <a:ext cx="4572000" cy="4130040"/>
          </a:xfrm>
          <a:prstGeom prst="roundRect">
            <a:avLst/>
          </a:prstGeom>
          <a:noFill/>
          <a:ln w="38100" cmpd="sng">
            <a:solidFill>
              <a:srgbClr val="000000"/>
            </a:solidFill>
          </a:ln>
          <a:extLst>
            <a:ext uri="{53640926-AAD7-44D8-BBD7-CCE9431645EC}">
              <a14:shadowObscured xmlns:a14="http://schemas.microsoft.com/office/drawing/2010/main"/>
            </a:ext>
          </a:extLst>
        </p:spPr>
      </p:pic>
      <p:sp>
        <p:nvSpPr>
          <p:cNvPr id="13315" name="TextBox 1"/>
          <p:cNvSpPr txBox="1">
            <a:spLocks noChangeArrowheads="1"/>
          </p:cNvSpPr>
          <p:nvPr/>
        </p:nvSpPr>
        <p:spPr bwMode="auto">
          <a:xfrm>
            <a:off x="2154238" y="381000"/>
            <a:ext cx="48355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a:t>Needle Blight </a:t>
            </a:r>
          </a:p>
          <a:p>
            <a:pPr algn="ctr" eaLnBrk="1" hangingPunct="1"/>
            <a:r>
              <a:rPr lang="en-US" altLang="en-US" sz="3600" i="1"/>
              <a:t>Mycosphaerella gibsonii</a:t>
            </a:r>
          </a:p>
        </p:txBody>
      </p:sp>
      <p:sp>
        <p:nvSpPr>
          <p:cNvPr id="13316" name="TextBox 2"/>
          <p:cNvSpPr txBox="1">
            <a:spLocks noChangeArrowheads="1"/>
          </p:cNvSpPr>
          <p:nvPr/>
        </p:nvSpPr>
        <p:spPr bwMode="auto">
          <a:xfrm>
            <a:off x="228600" y="5938838"/>
            <a:ext cx="24082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 H. Hashimoto, Bugwood.org # 1949016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228600"/>
            <a:ext cx="9144000" cy="1219200"/>
          </a:xfrm>
        </p:spPr>
        <p:txBody>
          <a:bodyPr>
            <a:normAutofit fontScale="90000"/>
          </a:bodyPr>
          <a:lstStyle/>
          <a:p>
            <a:pPr eaLnBrk="1" fontAlgn="auto" hangingPunct="1">
              <a:spcAft>
                <a:spcPts val="0"/>
              </a:spcAft>
              <a:defRPr/>
            </a:pPr>
            <a:r>
              <a:rPr lang="en-US" dirty="0" smtClean="0"/>
              <a:t>Look-alike </a:t>
            </a:r>
            <a:r>
              <a:rPr lang="en-US" dirty="0"/>
              <a:t>S</a:t>
            </a:r>
            <a:r>
              <a:rPr lang="en-US" dirty="0" smtClean="0"/>
              <a:t>pecies</a:t>
            </a:r>
            <a:r>
              <a:rPr lang="en-US" dirty="0"/>
              <a:t/>
            </a:r>
            <a:br>
              <a:rPr lang="en-US" dirty="0"/>
            </a:br>
            <a:r>
              <a:rPr lang="en-US" sz="3600" dirty="0" err="1"/>
              <a:t>Diplodia</a:t>
            </a:r>
            <a:r>
              <a:rPr lang="en-US" sz="3600" dirty="0"/>
              <a:t> blight (</a:t>
            </a:r>
            <a:r>
              <a:rPr lang="en-US" sz="3600" i="1" dirty="0" err="1"/>
              <a:t>Sphaeropsis</a:t>
            </a:r>
            <a:r>
              <a:rPr lang="en-US" sz="3600" i="1" dirty="0"/>
              <a:t> </a:t>
            </a:r>
            <a:r>
              <a:rPr lang="en-US" sz="3600" i="1" dirty="0" err="1" smtClean="0"/>
              <a:t>sapinea</a:t>
            </a:r>
            <a:r>
              <a:rPr lang="en-US" sz="3600" i="1" dirty="0" smtClean="0"/>
              <a:t>)</a:t>
            </a:r>
            <a:endParaRPr lang="en-US" sz="3600" dirty="0"/>
          </a:p>
        </p:txBody>
      </p:sp>
      <p:pic>
        <p:nvPicPr>
          <p:cNvPr id="6" name="Content Placeholder 5"/>
          <p:cNvPicPr>
            <a:picLocks noGrp="1"/>
          </p:cNvPicPr>
          <p:nvPr>
            <p:ph sz="half" idx="1"/>
          </p:nvPr>
        </p:nvPicPr>
        <p:blipFill rotWithShape="1">
          <a:blip r:embed="rId3" cstate="print">
            <a:extLst>
              <a:ext uri="{28A0092B-C50C-407E-A947-70E740481C1C}">
                <a14:useLocalDpi xmlns:a14="http://schemas.microsoft.com/office/drawing/2010/main" val="0"/>
              </a:ext>
            </a:extLst>
          </a:blip>
          <a:srcRect b="6107"/>
          <a:stretch/>
        </p:blipFill>
        <p:spPr bwMode="auto">
          <a:xfrm>
            <a:off x="4759812" y="2057400"/>
            <a:ext cx="4038600" cy="2552662"/>
          </a:xfrm>
          <a:prstGeom prst="roundRect">
            <a:avLst/>
          </a:prstGeom>
          <a:ln w="38100">
            <a:solidFill>
              <a:srgbClr val="000000"/>
            </a:solidFill>
          </a:ln>
          <a:extLst>
            <a:ext uri="{53640926-AAD7-44D8-BBD7-CCE9431645EC}">
              <a14:shadowObscured xmlns:a14="http://schemas.microsoft.com/office/drawing/2010/main"/>
            </a:ext>
          </a:extLst>
        </p:spPr>
      </p:pic>
      <p:pic>
        <p:nvPicPr>
          <p:cNvPr id="16" name="Picture 15"/>
          <p:cNvPicPr/>
          <p:nvPr/>
        </p:nvPicPr>
        <p:blipFill rotWithShape="1">
          <a:blip r:embed="rId4" cstate="print">
            <a:extLst>
              <a:ext uri="{28A0092B-C50C-407E-A947-70E740481C1C}">
                <a14:useLocalDpi xmlns:a14="http://schemas.microsoft.com/office/drawing/2010/main" val="0"/>
              </a:ext>
            </a:extLst>
          </a:blip>
          <a:srcRect l="15134" r="17144" b="4500"/>
          <a:stretch/>
        </p:blipFill>
        <p:spPr bwMode="auto">
          <a:xfrm>
            <a:off x="360680" y="1600200"/>
            <a:ext cx="4023360" cy="3840480"/>
          </a:xfrm>
          <a:prstGeom prst="roundRect">
            <a:avLst/>
          </a:prstGeom>
          <a:noFill/>
          <a:ln w="38100" cmpd="sng">
            <a:solidFill>
              <a:srgbClr val="000000"/>
            </a:solidFill>
          </a:ln>
          <a:extLst>
            <a:ext uri="{53640926-AAD7-44D8-BBD7-CCE9431645EC}">
              <a14:shadowObscured xmlns:a14="http://schemas.microsoft.com/office/drawing/2010/main"/>
            </a:ext>
          </a:extLst>
        </p:spPr>
      </p:pic>
      <p:sp>
        <p:nvSpPr>
          <p:cNvPr id="22533" name="TextBox 16"/>
          <p:cNvSpPr txBox="1">
            <a:spLocks noChangeArrowheads="1"/>
          </p:cNvSpPr>
          <p:nvPr/>
        </p:nvSpPr>
        <p:spPr bwMode="auto">
          <a:xfrm>
            <a:off x="333375" y="5897563"/>
            <a:ext cx="6981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Photos: (</a:t>
            </a:r>
            <a:r>
              <a:rPr lang="en-US" altLang="en-US" sz="900" i="1"/>
              <a:t>Left</a:t>
            </a:r>
            <a:r>
              <a:rPr lang="en-US" altLang="en-US" sz="900"/>
              <a:t>) Joseph O’Brien, USDA Forest Service, Bugwood.org  #5029014; (</a:t>
            </a:r>
            <a:r>
              <a:rPr lang="en-US" altLang="en-US" sz="900" i="1"/>
              <a:t>Right</a:t>
            </a:r>
            <a:r>
              <a:rPr lang="en-US" altLang="en-US" sz="900"/>
              <a:t>) Susan K. Hagle, USDA Forest Service, Bugwood.org  #1241526</a:t>
            </a:r>
          </a:p>
        </p:txBody>
      </p:sp>
      <p:sp>
        <p:nvSpPr>
          <p:cNvPr id="22534" name="TextBox 18"/>
          <p:cNvSpPr txBox="1">
            <a:spLocks noChangeArrowheads="1"/>
          </p:cNvSpPr>
          <p:nvPr/>
        </p:nvSpPr>
        <p:spPr bwMode="auto">
          <a:xfrm>
            <a:off x="4495800" y="4648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Note - Needles infected by </a:t>
            </a:r>
            <a:r>
              <a:rPr lang="en-US" altLang="en-US" i="1"/>
              <a:t>M. gibsonii </a:t>
            </a:r>
            <a:r>
              <a:rPr lang="en-US" altLang="en-US" u="sng"/>
              <a:t>do not</a:t>
            </a:r>
            <a:r>
              <a:rPr lang="en-US" altLang="en-US"/>
              <a:t> have a reddish tint as with other pine diseases.</a:t>
            </a:r>
          </a:p>
        </p:txBody>
      </p:sp>
      <p:sp>
        <p:nvSpPr>
          <p:cNvPr id="22535" name="TextBox 6"/>
          <p:cNvSpPr txBox="1">
            <a:spLocks noChangeArrowheads="1"/>
          </p:cNvSpPr>
          <p:nvPr/>
        </p:nvSpPr>
        <p:spPr bwMode="auto">
          <a:xfrm>
            <a:off x="457200" y="5486400"/>
            <a:ext cx="414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i="1"/>
              <a:t>S. sapinea </a:t>
            </a:r>
            <a:r>
              <a:rPr lang="en-US" altLang="en-US"/>
              <a:t>symptoms on </a:t>
            </a:r>
            <a:r>
              <a:rPr lang="en-US" altLang="en-US" i="1"/>
              <a:t>Pinus ponderosa</a:t>
            </a:r>
            <a:r>
              <a:rPr lang="en-US" altLang="en-US"/>
              <a:t>.</a:t>
            </a:r>
          </a:p>
          <a:p>
            <a:pPr eaLnBrk="1" hangingPunct="1"/>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228600"/>
            <a:ext cx="9144000" cy="1219200"/>
          </a:xfrm>
        </p:spPr>
        <p:txBody>
          <a:bodyPr>
            <a:normAutofit fontScale="90000"/>
          </a:bodyPr>
          <a:lstStyle/>
          <a:p>
            <a:pPr eaLnBrk="1" fontAlgn="auto" hangingPunct="1">
              <a:spcAft>
                <a:spcPts val="0"/>
              </a:spcAft>
              <a:defRPr/>
            </a:pPr>
            <a:r>
              <a:rPr lang="en-US" dirty="0" smtClean="0"/>
              <a:t>Look-alike </a:t>
            </a:r>
            <a:r>
              <a:rPr lang="en-US" dirty="0"/>
              <a:t>S</a:t>
            </a:r>
            <a:r>
              <a:rPr lang="en-US" dirty="0" smtClean="0"/>
              <a:t>pecies</a:t>
            </a:r>
            <a:r>
              <a:rPr lang="en-US" dirty="0"/>
              <a:t/>
            </a:r>
            <a:br>
              <a:rPr lang="en-US" dirty="0"/>
            </a:br>
            <a:r>
              <a:rPr lang="en-US" sz="3600" dirty="0" smtClean="0"/>
              <a:t>Brown Spot Needle Blight (</a:t>
            </a:r>
            <a:r>
              <a:rPr lang="en-US" sz="3600" i="1" dirty="0" err="1" smtClean="0"/>
              <a:t>Mycosphaerella</a:t>
            </a:r>
            <a:r>
              <a:rPr lang="en-US" sz="3600" i="1" dirty="0" smtClean="0"/>
              <a:t> </a:t>
            </a:r>
            <a:r>
              <a:rPr lang="en-US" sz="3600" i="1" dirty="0" err="1" smtClean="0"/>
              <a:t>dearnsesii</a:t>
            </a:r>
            <a:r>
              <a:rPr lang="en-US" sz="3600" i="1" dirty="0" smtClean="0"/>
              <a:t>)</a:t>
            </a:r>
            <a:endParaRPr lang="en-US" sz="3600" dirty="0"/>
          </a:p>
        </p:txBody>
      </p:sp>
      <p:sp>
        <p:nvSpPr>
          <p:cNvPr id="23555" name="TextBox 16"/>
          <p:cNvSpPr txBox="1">
            <a:spLocks noChangeArrowheads="1"/>
          </p:cNvSpPr>
          <p:nvPr/>
        </p:nvSpPr>
        <p:spPr bwMode="auto">
          <a:xfrm>
            <a:off x="457200" y="5964238"/>
            <a:ext cx="8810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Photos: (Left) - David J. Moorhead, University of Georgia, Bugwood.org, #0908075; (Right) - Darroll D. Skilling, USDA Forest Service, Bugwood.org , #1949034</a:t>
            </a:r>
          </a:p>
        </p:txBody>
      </p:sp>
      <p:sp>
        <p:nvSpPr>
          <p:cNvPr id="23556" name="TextBox 6"/>
          <p:cNvSpPr txBox="1">
            <a:spLocks noChangeArrowheads="1"/>
          </p:cNvSpPr>
          <p:nvPr/>
        </p:nvSpPr>
        <p:spPr bwMode="auto">
          <a:xfrm>
            <a:off x="0" y="5487988"/>
            <a:ext cx="548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i="1"/>
              <a:t>M. dearnssii </a:t>
            </a:r>
            <a:r>
              <a:rPr lang="en-US" altLang="en-US"/>
              <a:t>symptoms on </a:t>
            </a:r>
            <a:r>
              <a:rPr lang="en-US" altLang="en-US" i="1"/>
              <a:t>Pinus palustris </a:t>
            </a:r>
            <a:r>
              <a:rPr lang="en-US" altLang="en-US"/>
              <a:t>(longleaf pine)</a:t>
            </a:r>
          </a:p>
          <a:p>
            <a:pPr eaLnBrk="1" hangingPunct="1"/>
            <a:endParaRPr lang="en-US" altLang="en-US"/>
          </a:p>
        </p:txBody>
      </p:sp>
      <p:pic>
        <p:nvPicPr>
          <p:cNvPr id="3" name="Content Placeholder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6793"/>
          <a:stretch/>
        </p:blipFill>
        <p:spPr>
          <a:xfrm>
            <a:off x="5029200" y="1828800"/>
            <a:ext cx="3840480" cy="2386412"/>
          </a:xfrm>
          <a:prstGeom prst="roundRect">
            <a:avLst>
              <a:gd name="adj" fmla="val 8594"/>
            </a:avLst>
          </a:prstGeom>
          <a:solidFill>
            <a:srgbClr val="FFFFFF">
              <a:shade val="85000"/>
            </a:srgbClr>
          </a:solidFill>
          <a:ln w="38100">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080" r="11437" b="5647"/>
          <a:stretch/>
        </p:blipFill>
        <p:spPr>
          <a:xfrm>
            <a:off x="224440" y="1645920"/>
            <a:ext cx="4608576" cy="3840480"/>
          </a:xfrm>
          <a:prstGeom prst="roundRect">
            <a:avLst>
              <a:gd name="adj" fmla="val 8594"/>
            </a:avLst>
          </a:prstGeom>
          <a:solidFill>
            <a:srgbClr val="FFFFFF">
              <a:shade val="85000"/>
            </a:srgbClr>
          </a:solidFill>
          <a:ln w="38100">
            <a:solidFill>
              <a:schemeClr val="tx1"/>
            </a:solidFill>
          </a:ln>
          <a:effectLst/>
        </p:spPr>
      </p:pic>
      <p:sp>
        <p:nvSpPr>
          <p:cNvPr id="23559" name="TextBox 8"/>
          <p:cNvSpPr txBox="1">
            <a:spLocks noChangeArrowheads="1"/>
          </p:cNvSpPr>
          <p:nvPr/>
        </p:nvSpPr>
        <p:spPr bwMode="auto">
          <a:xfrm>
            <a:off x="5029200" y="4191000"/>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i="1"/>
              <a:t>M. dearnssii </a:t>
            </a:r>
            <a:r>
              <a:rPr lang="en-US" altLang="en-US"/>
              <a:t>symptoms on </a:t>
            </a:r>
            <a:r>
              <a:rPr lang="en-US" altLang="en-US" i="1"/>
              <a:t>Pinus sylvestris L.</a:t>
            </a:r>
            <a:r>
              <a:rPr lang="en-US" altLang="en-US"/>
              <a:t>(Scots pine)</a:t>
            </a:r>
          </a:p>
          <a:p>
            <a:pPr eaLnBrk="1" hangingPunct="1"/>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228600"/>
            <a:ext cx="9144000" cy="1219200"/>
          </a:xfrm>
        </p:spPr>
        <p:txBody>
          <a:bodyPr>
            <a:normAutofit fontScale="90000"/>
          </a:bodyPr>
          <a:lstStyle/>
          <a:p>
            <a:pPr eaLnBrk="1" fontAlgn="auto" hangingPunct="1">
              <a:spcAft>
                <a:spcPts val="0"/>
              </a:spcAft>
              <a:defRPr/>
            </a:pPr>
            <a:r>
              <a:rPr lang="en-US" dirty="0" smtClean="0"/>
              <a:t>Look-alike </a:t>
            </a:r>
            <a:r>
              <a:rPr lang="en-US" dirty="0"/>
              <a:t>S</a:t>
            </a:r>
            <a:r>
              <a:rPr lang="en-US" dirty="0" smtClean="0"/>
              <a:t>pecies</a:t>
            </a:r>
            <a:r>
              <a:rPr lang="en-US" dirty="0"/>
              <a:t/>
            </a:r>
            <a:br>
              <a:rPr lang="en-US" dirty="0"/>
            </a:br>
            <a:r>
              <a:rPr lang="en-US" sz="3600" dirty="0" smtClean="0"/>
              <a:t>Pine Needle Rust (</a:t>
            </a:r>
            <a:r>
              <a:rPr lang="en-US" sz="3600" i="1" dirty="0" err="1"/>
              <a:t>Coleosporium</a:t>
            </a:r>
            <a:r>
              <a:rPr lang="en-US" sz="3600" i="1" dirty="0"/>
              <a:t> </a:t>
            </a:r>
            <a:r>
              <a:rPr lang="en-US" sz="3600" i="1" dirty="0" err="1"/>
              <a:t>asterum</a:t>
            </a:r>
            <a:r>
              <a:rPr lang="en-US" sz="3600" i="1" dirty="0" smtClean="0"/>
              <a:t>)</a:t>
            </a:r>
            <a:endParaRPr lang="en-US" sz="3600" dirty="0"/>
          </a:p>
        </p:txBody>
      </p:sp>
      <p:sp>
        <p:nvSpPr>
          <p:cNvPr id="24579" name="TextBox 16"/>
          <p:cNvSpPr txBox="1">
            <a:spLocks noChangeArrowheads="1"/>
          </p:cNvSpPr>
          <p:nvPr/>
        </p:nvSpPr>
        <p:spPr bwMode="auto">
          <a:xfrm>
            <a:off x="-23813" y="5867400"/>
            <a:ext cx="886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Photos: (</a:t>
            </a:r>
            <a:r>
              <a:rPr lang="en-US" altLang="en-US" sz="900" i="1"/>
              <a:t>Left</a:t>
            </a:r>
            <a:r>
              <a:rPr lang="en-US" altLang="en-US" sz="900"/>
              <a:t>) USDA Forest Service - North Central Research Station Archive, USDA Forest Service, Bugwood.org , #1406007; (</a:t>
            </a:r>
            <a:r>
              <a:rPr lang="en-US" altLang="en-US" sz="900" i="1"/>
              <a:t>Right top</a:t>
            </a:r>
            <a:r>
              <a:rPr lang="en-US" altLang="en-US" sz="900"/>
              <a:t>) Susan K. Hagle, USDA Forest Service, Bugwood.org  #1241526; (</a:t>
            </a:r>
            <a:r>
              <a:rPr lang="en-US" altLang="en-US" sz="900" i="1"/>
              <a:t>Right bottom</a:t>
            </a:r>
            <a:r>
              <a:rPr lang="en-US" altLang="en-US" sz="900"/>
              <a:t>) - USDA Forest Service - North Central Research Station Archive, USDA Forest Service, Bugwood.org , #1406003</a:t>
            </a:r>
          </a:p>
        </p:txBody>
      </p:sp>
      <p:sp>
        <p:nvSpPr>
          <p:cNvPr id="24580" name="TextBox 18"/>
          <p:cNvSpPr txBox="1">
            <a:spLocks noChangeArrowheads="1"/>
          </p:cNvSpPr>
          <p:nvPr/>
        </p:nvSpPr>
        <p:spPr bwMode="auto">
          <a:xfrm>
            <a:off x="3983038" y="52578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Above: </a:t>
            </a:r>
            <a:r>
              <a:rPr lang="en-US" altLang="en-US" i="1"/>
              <a:t>C. Asterum </a:t>
            </a:r>
            <a:r>
              <a:rPr lang="en-US" altLang="en-US"/>
              <a:t>symptoms on red pine. Below: fruiting bodies (aecia) on pine host</a:t>
            </a:r>
          </a:p>
        </p:txBody>
      </p:sp>
      <p:sp>
        <p:nvSpPr>
          <p:cNvPr id="24581" name="TextBox 6"/>
          <p:cNvSpPr txBox="1">
            <a:spLocks noChangeArrowheads="1"/>
          </p:cNvSpPr>
          <p:nvPr/>
        </p:nvSpPr>
        <p:spPr bwMode="auto">
          <a:xfrm>
            <a:off x="0" y="52578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i="1"/>
              <a:t>C. Asterum </a:t>
            </a:r>
            <a:r>
              <a:rPr lang="en-US" altLang="en-US"/>
              <a:t>symptoms on </a:t>
            </a:r>
            <a:r>
              <a:rPr lang="en-US" altLang="en-US" i="1"/>
              <a:t>Pinus resinosa </a:t>
            </a:r>
            <a:r>
              <a:rPr lang="en-US" altLang="en-US"/>
              <a:t>(red pine)</a:t>
            </a:r>
          </a:p>
          <a:p>
            <a:pPr eaLnBrk="1" hangingPunct="1"/>
            <a:endParaRPr lang="en-US" altLang="en-US"/>
          </a:p>
        </p:txBody>
      </p:sp>
      <p:pic>
        <p:nvPicPr>
          <p:cNvPr id="3" name="Content Placeholder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5045"/>
          <a:stretch/>
        </p:blipFill>
        <p:spPr>
          <a:xfrm>
            <a:off x="967847" y="1447800"/>
            <a:ext cx="2632152" cy="3749040"/>
          </a:xfrm>
          <a:prstGeom prst="roundRect">
            <a:avLst>
              <a:gd name="adj" fmla="val 8594"/>
            </a:avLst>
          </a:prstGeom>
          <a:solidFill>
            <a:srgbClr val="FFFFFF">
              <a:shade val="85000"/>
            </a:srgbClr>
          </a:solidFill>
          <a:ln w="38100">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5647"/>
          <a:stretch/>
        </p:blipFill>
        <p:spPr>
          <a:xfrm>
            <a:off x="4477966" y="1447800"/>
            <a:ext cx="3198134" cy="2011680"/>
          </a:xfrm>
          <a:prstGeom prst="roundRect">
            <a:avLst>
              <a:gd name="adj" fmla="val 8594"/>
            </a:avLst>
          </a:prstGeom>
          <a:solidFill>
            <a:srgbClr val="FFFFFF">
              <a:shade val="85000"/>
            </a:srgbClr>
          </a:solidFill>
          <a:ln w="38100">
            <a:solidFill>
              <a:schemeClr val="tx1"/>
            </a:solidFill>
          </a:ln>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1277" t="15771" r="15319" b="36676"/>
          <a:stretch/>
        </p:blipFill>
        <p:spPr>
          <a:xfrm>
            <a:off x="4477966" y="3607307"/>
            <a:ext cx="3200400" cy="1600201"/>
          </a:xfrm>
          <a:prstGeom prst="roundRect">
            <a:avLst>
              <a:gd name="adj" fmla="val 8594"/>
            </a:avLst>
          </a:prstGeom>
          <a:solidFill>
            <a:srgbClr val="FFFFFF">
              <a:shade val="85000"/>
            </a:srgbClr>
          </a:solidFill>
          <a:ln w="38100">
            <a:solidFill>
              <a:schemeClr val="tx1"/>
            </a:solid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228600"/>
            <a:ext cx="9144000" cy="1219200"/>
          </a:xfrm>
        </p:spPr>
        <p:txBody>
          <a:bodyPr>
            <a:normAutofit fontScale="90000"/>
          </a:bodyPr>
          <a:lstStyle/>
          <a:p>
            <a:pPr eaLnBrk="1" fontAlgn="auto" hangingPunct="1">
              <a:spcAft>
                <a:spcPts val="0"/>
              </a:spcAft>
              <a:defRPr/>
            </a:pPr>
            <a:r>
              <a:rPr lang="en-US" dirty="0" smtClean="0"/>
              <a:t>Look-alike </a:t>
            </a:r>
            <a:r>
              <a:rPr lang="en-US" dirty="0"/>
              <a:t>S</a:t>
            </a:r>
            <a:r>
              <a:rPr lang="en-US" dirty="0" smtClean="0"/>
              <a:t>pecies</a:t>
            </a:r>
            <a:r>
              <a:rPr lang="en-US" dirty="0"/>
              <a:t/>
            </a:r>
            <a:br>
              <a:rPr lang="en-US" dirty="0"/>
            </a:br>
            <a:r>
              <a:rPr lang="en-US" sz="3600" dirty="0" smtClean="0"/>
              <a:t>Needle Cast (</a:t>
            </a:r>
            <a:r>
              <a:rPr lang="en-US" sz="3600" i="1" dirty="0" err="1"/>
              <a:t>Ploioderma</a:t>
            </a:r>
            <a:r>
              <a:rPr lang="en-US" sz="3600" dirty="0"/>
              <a:t> and </a:t>
            </a:r>
            <a:r>
              <a:rPr lang="en-US" sz="3600" i="1" dirty="0" err="1"/>
              <a:t>Lophodermium</a:t>
            </a:r>
            <a:r>
              <a:rPr lang="en-US" sz="3600" dirty="0"/>
              <a:t> </a:t>
            </a:r>
            <a:r>
              <a:rPr lang="en-US" sz="3600" i="1" dirty="0"/>
              <a:t>spp.</a:t>
            </a:r>
            <a:r>
              <a:rPr lang="en-US" sz="3600" i="1" dirty="0" smtClean="0"/>
              <a:t>)</a:t>
            </a:r>
            <a:endParaRPr lang="en-US" sz="3600" dirty="0"/>
          </a:p>
        </p:txBody>
      </p:sp>
      <p:sp>
        <p:nvSpPr>
          <p:cNvPr id="25603" name="TextBox 16"/>
          <p:cNvSpPr txBox="1">
            <a:spLocks noChangeArrowheads="1"/>
          </p:cNvSpPr>
          <p:nvPr/>
        </p:nvSpPr>
        <p:spPr bwMode="auto">
          <a:xfrm>
            <a:off x="-15875" y="5867400"/>
            <a:ext cx="886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Photos: (</a:t>
            </a:r>
            <a:r>
              <a:rPr lang="en-US" altLang="en-US" sz="900" i="1"/>
              <a:t>Left</a:t>
            </a:r>
            <a:r>
              <a:rPr lang="en-US" altLang="en-US" sz="900"/>
              <a:t>) – David J. Moorhead, University of Georgia, Bugwood.org, #0485002; </a:t>
            </a:r>
            <a:r>
              <a:rPr lang="en-US" altLang="en-US" sz="900" i="1"/>
              <a:t>(Top Right</a:t>
            </a:r>
            <a:r>
              <a:rPr lang="en-US" altLang="en-US" sz="900"/>
              <a:t>) – USDA Forest Service Archive, USDA Forest Service, Bugwood.org, #1241614; </a:t>
            </a:r>
          </a:p>
          <a:p>
            <a:pPr marL="0" lvl="1" eaLnBrk="1" hangingPunct="1"/>
            <a:r>
              <a:rPr lang="en-US" altLang="en-US" sz="900"/>
              <a:t>(</a:t>
            </a:r>
            <a:r>
              <a:rPr lang="en-US" altLang="en-US" sz="900" i="1"/>
              <a:t>Bottom right</a:t>
            </a:r>
            <a:r>
              <a:rPr lang="en-US" altLang="en-US" sz="900"/>
              <a:t>) - Sandra Jensen, Cornell University, Bugwood.org, #5492330</a:t>
            </a:r>
          </a:p>
        </p:txBody>
      </p:sp>
      <p:sp>
        <p:nvSpPr>
          <p:cNvPr id="25604" name="TextBox 18"/>
          <p:cNvSpPr txBox="1">
            <a:spLocks noChangeArrowheads="1"/>
          </p:cNvSpPr>
          <p:nvPr/>
        </p:nvSpPr>
        <p:spPr bwMode="auto">
          <a:xfrm>
            <a:off x="7412038" y="2438400"/>
            <a:ext cx="1600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Lodgepole pine needle cast symptoms (above); Immature fruiting bodies of </a:t>
            </a:r>
            <a:r>
              <a:rPr lang="en-US" altLang="en-US" i="1"/>
              <a:t>Ploioderma spp.</a:t>
            </a:r>
            <a:r>
              <a:rPr lang="en-US" altLang="en-US"/>
              <a:t/>
            </a:r>
            <a:br>
              <a:rPr lang="en-US" altLang="en-US"/>
            </a:br>
            <a:r>
              <a:rPr lang="en-US" altLang="en-US"/>
              <a:t>on </a:t>
            </a:r>
            <a:r>
              <a:rPr lang="en-US" altLang="en-US" i="1"/>
              <a:t>Pinas  nigra </a:t>
            </a:r>
            <a:r>
              <a:rPr lang="en-US" altLang="en-US"/>
              <a:t>Arnold (below)</a:t>
            </a:r>
          </a:p>
        </p:txBody>
      </p:sp>
      <p:sp>
        <p:nvSpPr>
          <p:cNvPr id="25605" name="TextBox 6"/>
          <p:cNvSpPr txBox="1">
            <a:spLocks noChangeArrowheads="1"/>
          </p:cNvSpPr>
          <p:nvPr/>
        </p:nvSpPr>
        <p:spPr bwMode="auto">
          <a:xfrm>
            <a:off x="0" y="5172075"/>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Ploioderma needle cast symptoms on </a:t>
            </a:r>
            <a:r>
              <a:rPr lang="en-US" altLang="en-US" i="1"/>
              <a:t>Pinus virginiana </a:t>
            </a:r>
            <a:r>
              <a:rPr lang="en-US" altLang="en-US"/>
              <a:t>(Virginia pine)</a:t>
            </a:r>
          </a:p>
          <a:p>
            <a:pPr eaLnBrk="1" hangingPunct="1"/>
            <a:endParaRPr lang="en-US" altLang="en-US"/>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6276"/>
          <a:stretch/>
        </p:blipFill>
        <p:spPr>
          <a:xfrm>
            <a:off x="815340" y="1552956"/>
            <a:ext cx="2560319" cy="3599474"/>
          </a:xfrm>
          <a:prstGeom prst="roundRect">
            <a:avLst>
              <a:gd name="adj" fmla="val 8594"/>
            </a:avLst>
          </a:prstGeom>
          <a:solidFill>
            <a:srgbClr val="FFFFFF">
              <a:shade val="85000"/>
            </a:srgbClr>
          </a:solidFill>
          <a:ln w="38100">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5067"/>
          <a:stretch/>
        </p:blipFill>
        <p:spPr>
          <a:xfrm>
            <a:off x="4453095" y="3685578"/>
            <a:ext cx="2926080" cy="2083369"/>
          </a:xfrm>
          <a:prstGeom prst="roundRect">
            <a:avLst>
              <a:gd name="adj" fmla="val 8594"/>
            </a:avLst>
          </a:prstGeom>
          <a:solidFill>
            <a:srgbClr val="FFFFFF">
              <a:shade val="85000"/>
            </a:srgbClr>
          </a:solidFill>
          <a:ln w="38100">
            <a:solidFill>
              <a:schemeClr val="tx1"/>
            </a:solidFill>
          </a:ln>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355"/>
          <a:stretch/>
        </p:blipFill>
        <p:spPr>
          <a:xfrm>
            <a:off x="4416519" y="1625517"/>
            <a:ext cx="2926080" cy="1862470"/>
          </a:xfrm>
          <a:prstGeom prst="roundRect">
            <a:avLst>
              <a:gd name="adj" fmla="val 8594"/>
            </a:avLst>
          </a:prstGeom>
          <a:solidFill>
            <a:srgbClr val="FFFFFF">
              <a:shade val="85000"/>
            </a:srgbClr>
          </a:solidFill>
          <a:ln w="38100">
            <a:solidFill>
              <a:schemeClr val="tx1"/>
            </a:solid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228600"/>
            <a:ext cx="9144000" cy="1219200"/>
          </a:xfrm>
        </p:spPr>
        <p:txBody>
          <a:bodyPr>
            <a:normAutofit fontScale="90000"/>
          </a:bodyPr>
          <a:lstStyle/>
          <a:p>
            <a:pPr eaLnBrk="1" fontAlgn="auto" hangingPunct="1">
              <a:spcAft>
                <a:spcPts val="0"/>
              </a:spcAft>
              <a:defRPr/>
            </a:pPr>
            <a:r>
              <a:rPr lang="en-US" dirty="0" smtClean="0"/>
              <a:t>Look-alike </a:t>
            </a:r>
            <a:r>
              <a:rPr lang="en-US" dirty="0"/>
              <a:t>S</a:t>
            </a:r>
            <a:r>
              <a:rPr lang="en-US" dirty="0" smtClean="0"/>
              <a:t>pecies</a:t>
            </a:r>
            <a:r>
              <a:rPr lang="en-US" dirty="0"/>
              <a:t/>
            </a:r>
            <a:br>
              <a:rPr lang="en-US" dirty="0"/>
            </a:br>
            <a:r>
              <a:rPr lang="en-US" sz="3600" dirty="0" smtClean="0"/>
              <a:t>Pitch Canker Disease (</a:t>
            </a:r>
            <a:r>
              <a:rPr lang="en-US" sz="3600" i="1" dirty="0" err="1"/>
              <a:t>Fusarium</a:t>
            </a:r>
            <a:r>
              <a:rPr lang="en-US" sz="3600" i="1" dirty="0"/>
              <a:t> </a:t>
            </a:r>
            <a:r>
              <a:rPr lang="en-US" sz="3600" i="1" dirty="0" err="1" smtClean="0"/>
              <a:t>circinatum</a:t>
            </a:r>
            <a:r>
              <a:rPr lang="en-US" sz="3600" i="1" dirty="0" smtClean="0"/>
              <a:t>)</a:t>
            </a:r>
            <a:endParaRPr lang="en-US" sz="3600" dirty="0"/>
          </a:p>
        </p:txBody>
      </p:sp>
      <p:sp>
        <p:nvSpPr>
          <p:cNvPr id="26627" name="TextBox 16"/>
          <p:cNvSpPr txBox="1">
            <a:spLocks noChangeArrowheads="1"/>
          </p:cNvSpPr>
          <p:nvPr/>
        </p:nvSpPr>
        <p:spPr bwMode="auto">
          <a:xfrm>
            <a:off x="52388" y="6018213"/>
            <a:ext cx="8863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Photos: (</a:t>
            </a:r>
            <a:r>
              <a:rPr lang="en-US" altLang="en-US" sz="900" i="1"/>
              <a:t>Left</a:t>
            </a:r>
            <a:r>
              <a:rPr lang="en-US" altLang="en-US" sz="900"/>
              <a:t>) – Terry S. Price, Georgia Forestry Commission, Bugwood.org, #1247233; </a:t>
            </a:r>
            <a:r>
              <a:rPr lang="en-US" altLang="en-US" sz="900" i="1"/>
              <a:t>(Middle)</a:t>
            </a:r>
            <a:r>
              <a:rPr lang="en-US" altLang="en-US" sz="900"/>
              <a:t> – Jason Smith, University of Florida;  (</a:t>
            </a:r>
            <a:r>
              <a:rPr lang="en-US" altLang="en-US" sz="900" i="1"/>
              <a:t>Right</a:t>
            </a:r>
            <a:r>
              <a:rPr lang="en-US" altLang="en-US" sz="900"/>
              <a:t>) – Tyler Dreaden, University of Florida</a:t>
            </a:r>
          </a:p>
        </p:txBody>
      </p:sp>
      <p:sp>
        <p:nvSpPr>
          <p:cNvPr id="26628" name="TextBox 18"/>
          <p:cNvSpPr txBox="1">
            <a:spLocks noChangeArrowheads="1"/>
          </p:cNvSpPr>
          <p:nvPr/>
        </p:nvSpPr>
        <p:spPr bwMode="auto">
          <a:xfrm>
            <a:off x="6137275" y="5145088"/>
            <a:ext cx="2701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Slash pines showing resin on outside of stem</a:t>
            </a:r>
          </a:p>
        </p:txBody>
      </p:sp>
      <p:sp>
        <p:nvSpPr>
          <p:cNvPr id="26629" name="TextBox 6"/>
          <p:cNvSpPr txBox="1">
            <a:spLocks noChangeArrowheads="1"/>
          </p:cNvSpPr>
          <p:nvPr/>
        </p:nvSpPr>
        <p:spPr bwMode="auto">
          <a:xfrm>
            <a:off x="228600" y="5172075"/>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Pitch canker symptoms on </a:t>
            </a:r>
            <a:r>
              <a:rPr lang="en-US" altLang="en-US" i="1"/>
              <a:t>Pinus elliottii </a:t>
            </a:r>
            <a:r>
              <a:rPr lang="en-US" altLang="en-US"/>
              <a:t>Englem</a:t>
            </a:r>
            <a:r>
              <a:rPr lang="en-US" altLang="en-US" i="1"/>
              <a:t>  </a:t>
            </a:r>
            <a:r>
              <a:rPr lang="en-US" altLang="en-US"/>
              <a:t>(slash pine)</a:t>
            </a:r>
          </a:p>
          <a:p>
            <a:pPr eaLnBrk="1" hangingPunct="1"/>
            <a:endParaRPr lang="en-US" altLang="en-US"/>
          </a:p>
        </p:txBody>
      </p:sp>
      <p:pic>
        <p:nvPicPr>
          <p:cNvPr id="3" name="Content Placeholder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4034"/>
          <a:stretch/>
        </p:blipFill>
        <p:spPr>
          <a:xfrm>
            <a:off x="402771" y="1569934"/>
            <a:ext cx="2502778" cy="3602736"/>
          </a:xfrm>
          <a:prstGeom prst="roundRect">
            <a:avLst>
              <a:gd name="adj" fmla="val 8594"/>
            </a:avLst>
          </a:prstGeom>
          <a:solidFill>
            <a:srgbClr val="FFFFFF">
              <a:shade val="85000"/>
            </a:srgbClr>
          </a:solidFill>
          <a:ln w="3810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569934"/>
            <a:ext cx="2702052" cy="3602736"/>
          </a:xfrm>
          <a:prstGeom prst="roundRect">
            <a:avLst>
              <a:gd name="adj" fmla="val 8594"/>
            </a:avLst>
          </a:prstGeom>
          <a:solidFill>
            <a:srgbClr val="FFFFFF">
              <a:shade val="85000"/>
            </a:srgbClr>
          </a:solidFill>
          <a:ln w="38100">
            <a:solidFill>
              <a:schemeClr val="tx1"/>
            </a:solidFill>
          </a:ln>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148" y="1569934"/>
            <a:ext cx="2702052" cy="3602736"/>
          </a:xfrm>
          <a:prstGeom prst="roundRect">
            <a:avLst>
              <a:gd name="adj" fmla="val 8594"/>
            </a:avLst>
          </a:prstGeom>
          <a:solidFill>
            <a:srgbClr val="FFFFFF">
              <a:shade val="85000"/>
            </a:srgbClr>
          </a:solidFill>
          <a:ln w="38100">
            <a:solidFill>
              <a:schemeClr val="tx1"/>
            </a:solidFill>
          </a:ln>
          <a:effectLst/>
        </p:spPr>
      </p:pic>
      <p:sp>
        <p:nvSpPr>
          <p:cNvPr id="26633" name="TextBox 12"/>
          <p:cNvSpPr txBox="1">
            <a:spLocks noChangeArrowheads="1"/>
          </p:cNvSpPr>
          <p:nvPr/>
        </p:nvSpPr>
        <p:spPr bwMode="auto">
          <a:xfrm>
            <a:off x="3048000" y="5172075"/>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Longleaf pine with pitch canker, note resin soaked wood &amp; resin on stem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651" name="Title 1"/>
          <p:cNvSpPr>
            <a:spLocks noGrp="1"/>
          </p:cNvSpPr>
          <p:nvPr>
            <p:ph type="title"/>
          </p:nvPr>
        </p:nvSpPr>
        <p:spPr bwMode="auto">
          <a:xfrm>
            <a:off x="457200" y="2619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Authors</a:t>
            </a:r>
          </a:p>
        </p:txBody>
      </p:sp>
      <p:sp>
        <p:nvSpPr>
          <p:cNvPr id="27652" name="Content Placeholder 2"/>
          <p:cNvSpPr>
            <a:spLocks noGrp="1"/>
          </p:cNvSpPr>
          <p:nvPr>
            <p:ph idx="1"/>
          </p:nvPr>
        </p:nvSpPr>
        <p:spPr>
          <a:xfrm>
            <a:off x="685800" y="1350963"/>
            <a:ext cx="8229600" cy="4600575"/>
          </a:xfrm>
        </p:spPr>
        <p:txBody>
          <a:bodyPr>
            <a:normAutofit/>
          </a:bodyPr>
          <a:lstStyle/>
          <a:p>
            <a:pPr marL="461963" indent="0" eaLnBrk="1" fontAlgn="auto" hangingPunct="1">
              <a:spcAft>
                <a:spcPts val="0"/>
              </a:spcAft>
              <a:buFontTx/>
              <a:buNone/>
              <a:defRPr/>
            </a:pPr>
            <a:endParaRPr lang="en-US" sz="2800" dirty="0">
              <a:cs typeface="Calibri"/>
            </a:endParaRPr>
          </a:p>
          <a:p>
            <a:pPr marL="0" indent="0" eaLnBrk="1" fontAlgn="auto" hangingPunct="1">
              <a:spcAft>
                <a:spcPts val="0"/>
              </a:spcAft>
              <a:buFontTx/>
              <a:buNone/>
              <a:defRPr/>
            </a:pPr>
            <a:r>
              <a:rPr lang="en-US" sz="2800" dirty="0" smtClean="0">
                <a:ea typeface="ＭＳ Ｐゴシック" pitchFamily="34" charset="-128"/>
                <a:cs typeface="Calibri"/>
              </a:rPr>
              <a:t>		</a:t>
            </a:r>
          </a:p>
        </p:txBody>
      </p:sp>
      <p:sp>
        <p:nvSpPr>
          <p:cNvPr id="27653" name="Content Placeholder 2"/>
          <p:cNvSpPr txBox="1">
            <a:spLocks/>
          </p:cNvSpPr>
          <p:nvPr/>
        </p:nvSpPr>
        <p:spPr bwMode="auto">
          <a:xfrm>
            <a:off x="6096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None/>
            </a:pPr>
            <a:r>
              <a:rPr lang="en-US" altLang="en-US" sz="3200"/>
              <a:t>Annika Minott</a:t>
            </a:r>
          </a:p>
          <a:p>
            <a:pPr eaLnBrk="1" hangingPunct="1">
              <a:spcBef>
                <a:spcPct val="20000"/>
              </a:spcBef>
              <a:buFont typeface="Arial" charset="0"/>
              <a:buNone/>
            </a:pPr>
            <a:r>
              <a:rPr lang="en-US" altLang="en-US" sz="3200"/>
              <a:t>	</a:t>
            </a:r>
            <a:r>
              <a:rPr lang="en-US" altLang="en-US" sz="2800"/>
              <a:t>Graduate Research Assistant, Doctor of Plant 	Medicine Program, University of Florida </a:t>
            </a:r>
          </a:p>
          <a:p>
            <a:pPr eaLnBrk="1" hangingPunct="1">
              <a:spcBef>
                <a:spcPct val="20000"/>
              </a:spcBef>
              <a:buFont typeface="Arial" charset="0"/>
              <a:buNone/>
            </a:pPr>
            <a:endParaRPr lang="en-US" altLang="en-US" sz="3200"/>
          </a:p>
          <a:p>
            <a:pPr eaLnBrk="1" hangingPunct="1">
              <a:spcBef>
                <a:spcPct val="20000"/>
              </a:spcBef>
              <a:buFont typeface="Arial" charset="0"/>
              <a:buNone/>
            </a:pPr>
            <a:r>
              <a:rPr lang="en-US" altLang="en-US" sz="3200"/>
              <a:t>Smriti Bhotika, Ph.D. </a:t>
            </a:r>
          </a:p>
          <a:p>
            <a:pPr eaLnBrk="1" hangingPunct="1">
              <a:spcBef>
                <a:spcPct val="20000"/>
              </a:spcBef>
              <a:buFont typeface="Arial" charset="0"/>
              <a:buNone/>
            </a:pPr>
            <a:r>
              <a:rPr lang="en-US" altLang="en-US" sz="3200"/>
              <a:t>	</a:t>
            </a:r>
            <a:r>
              <a:rPr lang="en-US" altLang="en-US" sz="2800"/>
              <a:t>Postdoctoral Associate, Department of 	Entomology and Nematology, University of 	Florida </a:t>
            </a:r>
          </a:p>
          <a:p>
            <a:pPr eaLnBrk="1" hangingPunct="1">
              <a:spcBef>
                <a:spcPct val="20000"/>
              </a:spcBef>
              <a:buFont typeface="Arial" charset="0"/>
              <a:buNone/>
            </a:pPr>
            <a:endParaRPr lang="en-US" altLang="en-US" sz="3200"/>
          </a:p>
          <a:p>
            <a:pPr eaLnBrk="1" hangingPunct="1">
              <a:spcBef>
                <a:spcPct val="20000"/>
              </a:spcBef>
              <a:buFont typeface="Arial" charset="0"/>
              <a:buNone/>
            </a:pPr>
            <a:endParaRPr lang="en-US" altLang="en-US" sz="3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274638"/>
            <a:ext cx="8229600"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Editors</a:t>
            </a:r>
          </a:p>
        </p:txBody>
      </p:sp>
      <p:sp>
        <p:nvSpPr>
          <p:cNvPr id="28675" name="Content Placeholder 2"/>
          <p:cNvSpPr txBox="1">
            <a:spLocks/>
          </p:cNvSpPr>
          <p:nvPr/>
        </p:nvSpPr>
        <p:spPr bwMode="auto">
          <a:xfrm>
            <a:off x="6096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0000"/>
              </a:lnSpc>
              <a:spcBef>
                <a:spcPct val="20000"/>
              </a:spcBef>
              <a:buFont typeface="Arial" charset="0"/>
              <a:buNone/>
            </a:pPr>
            <a:r>
              <a:rPr lang="en-US" altLang="en-US" sz="3200"/>
              <a:t>Stephanie Stocks, M.S. </a:t>
            </a:r>
          </a:p>
          <a:p>
            <a:pPr eaLnBrk="1" hangingPunct="1">
              <a:lnSpc>
                <a:spcPct val="90000"/>
              </a:lnSpc>
              <a:spcBef>
                <a:spcPct val="20000"/>
              </a:spcBef>
              <a:buFont typeface="Arial" charset="0"/>
              <a:buNone/>
            </a:pPr>
            <a:r>
              <a:rPr lang="en-US" altLang="en-US" sz="3200"/>
              <a:t>	</a:t>
            </a:r>
            <a:r>
              <a:rPr lang="en-US" altLang="en-US" sz="2800"/>
              <a:t>Assistant-In, Extension Scientist, Department of 	Entomology and Nematology, University of 	Florida </a:t>
            </a:r>
          </a:p>
          <a:p>
            <a:pPr eaLnBrk="1" hangingPunct="1">
              <a:lnSpc>
                <a:spcPct val="90000"/>
              </a:lnSpc>
              <a:spcBef>
                <a:spcPct val="20000"/>
              </a:spcBef>
            </a:pPr>
            <a:endParaRPr lang="en-US" altLang="en-US" sz="3200"/>
          </a:p>
          <a:p>
            <a:pPr eaLnBrk="1" hangingPunct="1">
              <a:lnSpc>
                <a:spcPct val="90000"/>
              </a:lnSpc>
              <a:spcBef>
                <a:spcPct val="20000"/>
              </a:spcBef>
            </a:pPr>
            <a:r>
              <a:rPr lang="en-US" altLang="en-US" sz="3200"/>
              <a:t>Matthew D. Smith, Ph.D. </a:t>
            </a:r>
          </a:p>
          <a:p>
            <a:pPr eaLnBrk="1" hangingPunct="1">
              <a:lnSpc>
                <a:spcPct val="90000"/>
              </a:lnSpc>
              <a:spcBef>
                <a:spcPct val="20000"/>
              </a:spcBef>
            </a:pPr>
            <a:r>
              <a:rPr lang="en-US" altLang="en-US" sz="2800"/>
              <a:t>						Postdoctoral Associate, Department of Entomology and Nematology, University of Florida</a:t>
            </a:r>
          </a:p>
          <a:p>
            <a:pPr eaLnBrk="1" hangingPunct="1">
              <a:lnSpc>
                <a:spcPct val="90000"/>
              </a:lnSpc>
              <a:spcBef>
                <a:spcPct val="20000"/>
              </a:spcBef>
              <a:buFont typeface="Arial" charset="0"/>
              <a:buNone/>
            </a:pPr>
            <a:endParaRPr lang="en-US" altLang="en-US" sz="3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Reviewers</a:t>
            </a:r>
          </a:p>
        </p:txBody>
      </p:sp>
      <p:sp>
        <p:nvSpPr>
          <p:cNvPr id="3" name="Content Placeholder 2"/>
          <p:cNvSpPr>
            <a:spLocks noGrp="1"/>
          </p:cNvSpPr>
          <p:nvPr>
            <p:ph idx="1"/>
          </p:nvPr>
        </p:nvSpPr>
        <p:spPr>
          <a:xfrm>
            <a:off x="457200" y="1143000"/>
            <a:ext cx="8229600" cy="4525963"/>
          </a:xfrm>
        </p:spPr>
        <p:txBody>
          <a:bodyPr/>
          <a:lstStyle/>
          <a:p>
            <a:pPr marL="0" indent="0" eaLnBrk="1" fontAlgn="auto" hangingPunct="1">
              <a:spcAft>
                <a:spcPts val="0"/>
              </a:spcAft>
              <a:buFontTx/>
              <a:buNone/>
              <a:defRPr/>
            </a:pPr>
            <a:r>
              <a:rPr lang="en-US" sz="2800" dirty="0" smtClean="0">
                <a:ea typeface="ＭＳ Ｐゴシック" pitchFamily="34" charset="-128"/>
                <a:cs typeface="Calibri"/>
              </a:rPr>
              <a:t>Jeff </a:t>
            </a:r>
            <a:r>
              <a:rPr lang="en-US" sz="2800" dirty="0" err="1" smtClean="0">
                <a:ea typeface="ＭＳ Ｐゴシック" pitchFamily="34" charset="-128"/>
                <a:cs typeface="Calibri"/>
              </a:rPr>
              <a:t>Eickwort</a:t>
            </a:r>
            <a:r>
              <a:rPr lang="en-US" sz="2800" dirty="0" smtClean="0">
                <a:ea typeface="ＭＳ Ｐゴシック" pitchFamily="34" charset="-128"/>
                <a:cs typeface="Calibri"/>
              </a:rPr>
              <a:t>, B.S</a:t>
            </a:r>
            <a:r>
              <a:rPr lang="en-US" sz="2800" dirty="0">
                <a:ea typeface="ＭＳ Ｐゴシック" pitchFamily="34" charset="-128"/>
                <a:cs typeface="Calibri"/>
              </a:rPr>
              <a:t>.</a:t>
            </a:r>
          </a:p>
          <a:p>
            <a:pPr marL="454025" indent="0" eaLnBrk="1" fontAlgn="auto" hangingPunct="1">
              <a:spcAft>
                <a:spcPts val="0"/>
              </a:spcAft>
              <a:buFontTx/>
              <a:buNone/>
              <a:defRPr/>
            </a:pPr>
            <a:r>
              <a:rPr lang="en-US" sz="2800" dirty="0" smtClean="0">
                <a:ea typeface="ＭＳ Ｐゴシック" pitchFamily="34" charset="-128"/>
                <a:cs typeface="Calibri"/>
              </a:rPr>
              <a:t>Forest Biologist, Florida Department of Agriculture and Consumer Services, Florida Forest Service</a:t>
            </a:r>
            <a:endParaRPr lang="en-US" sz="2800" dirty="0">
              <a:ea typeface="ＭＳ Ｐゴシック" pitchFamily="34" charset="-128"/>
              <a:cs typeface="Calibri"/>
            </a:endParaRPr>
          </a:p>
          <a:p>
            <a:pPr marL="0" indent="0" eaLnBrk="1" fontAlgn="auto" hangingPunct="1">
              <a:spcAft>
                <a:spcPts val="0"/>
              </a:spcAft>
              <a:buFontTx/>
              <a:buNone/>
              <a:defRPr/>
            </a:pPr>
            <a:r>
              <a:rPr lang="en-US" sz="2800" dirty="0" smtClean="0">
                <a:ea typeface="ＭＳ Ｐゴシック" pitchFamily="34" charset="-128"/>
                <a:cs typeface="Calibri"/>
              </a:rPr>
              <a:t>Jason Smith, Ph.D.</a:t>
            </a:r>
            <a:endParaRPr lang="en-US" sz="2800" dirty="0">
              <a:ea typeface="ＭＳ Ｐゴシック" pitchFamily="34" charset="-128"/>
              <a:cs typeface="Calibri"/>
            </a:endParaRPr>
          </a:p>
          <a:p>
            <a:pPr marL="454025" indent="0" eaLnBrk="1" fontAlgn="auto" hangingPunct="1">
              <a:spcAft>
                <a:spcPts val="0"/>
              </a:spcAft>
              <a:buFontTx/>
              <a:buNone/>
              <a:defRPr/>
            </a:pPr>
            <a:r>
              <a:rPr lang="en-US" sz="2800" dirty="0" smtClean="0">
                <a:ea typeface="ＭＳ Ｐゴシック" pitchFamily="34" charset="-128"/>
                <a:cs typeface="Calibri"/>
              </a:rPr>
              <a:t>School of Forest Resources and Conservation, University of Florida </a:t>
            </a:r>
            <a:endParaRPr lang="en-US" sz="2800" dirty="0">
              <a:ea typeface="ＭＳ Ｐゴシック" pitchFamily="34" charset="-128"/>
              <a:cs typeface="Calibri"/>
            </a:endParaRPr>
          </a:p>
          <a:p>
            <a:pPr marL="0" indent="0" eaLnBrk="1" fontAlgn="auto" hangingPunct="1">
              <a:spcAft>
                <a:spcPts val="0"/>
              </a:spcAft>
              <a:buFontTx/>
              <a:buNone/>
              <a:defRPr/>
            </a:pPr>
            <a:r>
              <a:rPr lang="en-US" sz="2800" dirty="0" smtClean="0">
                <a:ea typeface="ＭＳ Ｐゴシック" pitchFamily="34" charset="-128"/>
                <a:cs typeface="Calibri"/>
              </a:rPr>
              <a:t>Aaron </a:t>
            </a:r>
            <a:r>
              <a:rPr lang="en-US" sz="2800" dirty="0" err="1" smtClean="0">
                <a:ea typeface="ＭＳ Ｐゴシック" pitchFamily="34" charset="-128"/>
                <a:cs typeface="Calibri"/>
              </a:rPr>
              <a:t>Palmateer</a:t>
            </a:r>
            <a:r>
              <a:rPr lang="en-US" sz="2800" dirty="0" smtClean="0">
                <a:ea typeface="ＭＳ Ｐゴシック" pitchFamily="34" charset="-128"/>
                <a:cs typeface="Calibri"/>
              </a:rPr>
              <a:t>, </a:t>
            </a:r>
            <a:r>
              <a:rPr lang="en-US" sz="2800" dirty="0">
                <a:ea typeface="ＭＳ Ｐゴシック" pitchFamily="34" charset="-128"/>
                <a:cs typeface="Calibri"/>
              </a:rPr>
              <a:t>Ph.D.</a:t>
            </a:r>
          </a:p>
          <a:p>
            <a:pPr marL="454025" indent="0" eaLnBrk="1" fontAlgn="auto" hangingPunct="1">
              <a:spcAft>
                <a:spcPts val="0"/>
              </a:spcAft>
              <a:buFontTx/>
              <a:buNone/>
              <a:defRPr/>
            </a:pPr>
            <a:r>
              <a:rPr lang="en-US" sz="2800" dirty="0" smtClean="0">
                <a:ea typeface="ＭＳ Ｐゴシック" pitchFamily="34" charset="-128"/>
                <a:cs typeface="Calibri"/>
              </a:rPr>
              <a:t>Associate Professor, Tropical Research and Education Center</a:t>
            </a:r>
            <a:endParaRPr lang="en-US" sz="2800" dirty="0">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Collaborating Agencies</a:t>
            </a:r>
          </a:p>
        </p:txBody>
      </p:sp>
      <p:sp>
        <p:nvSpPr>
          <p:cNvPr id="3" name="Content Placeholder 2"/>
          <p:cNvSpPr>
            <a:spLocks noGrp="1"/>
          </p:cNvSpPr>
          <p:nvPr>
            <p:ph idx="1"/>
          </p:nvPr>
        </p:nvSpPr>
        <p:spPr>
          <a:xfrm>
            <a:off x="533400" y="1371600"/>
            <a:ext cx="8229600" cy="4525963"/>
          </a:xfrm>
        </p:spPr>
        <p:txBody>
          <a:bodyPr>
            <a:normAutofit fontScale="85000" lnSpcReduction="10000"/>
          </a:bodyPr>
          <a:lstStyle/>
          <a:p>
            <a:pPr eaLnBrk="1" fontAlgn="auto" hangingPunct="1">
              <a:spcAft>
                <a:spcPts val="0"/>
              </a:spcAft>
              <a:buFont typeface="Arial" pitchFamily="34" charset="0"/>
              <a:buChar char="•"/>
              <a:defRPr/>
            </a:pPr>
            <a:r>
              <a:rPr lang="en-US" dirty="0" smtClean="0"/>
              <a:t>U.S. Department of Agriculture Animal and Plant Health Inspection Service (USDA-APHIS) </a:t>
            </a:r>
          </a:p>
          <a:p>
            <a:pPr eaLnBrk="1" fontAlgn="auto" hangingPunct="1">
              <a:spcAft>
                <a:spcPts val="0"/>
              </a:spcAft>
              <a:buFont typeface="Arial" pitchFamily="34" charset="0"/>
              <a:buChar char="•"/>
              <a:defRPr/>
            </a:pPr>
            <a:r>
              <a:rPr lang="en-US" dirty="0" smtClean="0"/>
              <a:t>Cooperative Agricultural Pest Survey Program (CAPS)</a:t>
            </a:r>
          </a:p>
          <a:p>
            <a:pPr eaLnBrk="1" fontAlgn="auto" hangingPunct="1">
              <a:spcAft>
                <a:spcPts val="0"/>
              </a:spcAft>
              <a:buFont typeface="Arial" pitchFamily="34" charset="0"/>
              <a:buChar char="•"/>
              <a:defRPr/>
            </a:pPr>
            <a:r>
              <a:rPr lang="en-US" dirty="0" smtClean="0"/>
              <a:t>Florida Department of Agriculture and Consumer Services (</a:t>
            </a:r>
            <a:r>
              <a:rPr lang="en-US" dirty="0" err="1" smtClean="0"/>
              <a:t>FDACS</a:t>
            </a:r>
            <a:r>
              <a:rPr lang="en-US" dirty="0" smtClean="0"/>
              <a:t>) </a:t>
            </a:r>
          </a:p>
          <a:p>
            <a:pPr eaLnBrk="1" fontAlgn="auto" hangingPunct="1">
              <a:spcAft>
                <a:spcPts val="0"/>
              </a:spcAft>
              <a:buFont typeface="Arial" pitchFamily="34" charset="0"/>
              <a:buChar char="•"/>
              <a:defRPr/>
            </a:pPr>
            <a:r>
              <a:rPr lang="en-US" dirty="0" smtClean="0"/>
              <a:t>National Plant Diagnostic Network (</a:t>
            </a:r>
            <a:r>
              <a:rPr lang="en-US" dirty="0" err="1" smtClean="0"/>
              <a:t>NPDN</a:t>
            </a:r>
            <a:r>
              <a:rPr lang="en-US" dirty="0" smtClean="0"/>
              <a:t>) </a:t>
            </a:r>
          </a:p>
          <a:p>
            <a:pPr eaLnBrk="1" fontAlgn="auto" hangingPunct="1">
              <a:spcAft>
                <a:spcPts val="0"/>
              </a:spcAft>
              <a:buFont typeface="Arial" pitchFamily="34" charset="0"/>
              <a:buChar char="•"/>
              <a:defRPr/>
            </a:pPr>
            <a:r>
              <a:rPr lang="en-US" dirty="0" smtClean="0"/>
              <a:t>Sentinel Plant Network (</a:t>
            </a:r>
            <a:r>
              <a:rPr lang="en-US" dirty="0" err="1" smtClean="0"/>
              <a:t>SPN</a:t>
            </a:r>
            <a:r>
              <a:rPr lang="en-US" dirty="0" smtClean="0"/>
              <a:t>) </a:t>
            </a:r>
          </a:p>
          <a:p>
            <a:pPr eaLnBrk="1" fontAlgn="auto" hangingPunct="1">
              <a:spcAft>
                <a:spcPts val="0"/>
              </a:spcAft>
              <a:buFont typeface="Arial" pitchFamily="34" charset="0"/>
              <a:buChar char="•"/>
              <a:defRPr/>
            </a:pPr>
            <a:r>
              <a:rPr lang="en-US" dirty="0" smtClean="0"/>
              <a:t>Protect U.S. </a:t>
            </a:r>
          </a:p>
          <a:p>
            <a:pPr eaLnBrk="1" fontAlgn="auto" hangingPunct="1">
              <a:spcAft>
                <a:spcPts val="0"/>
              </a:spcAft>
              <a:buFont typeface="Arial" pitchFamily="34" charset="0"/>
              <a:buChar char="•"/>
              <a:defRPr/>
            </a:pPr>
            <a:r>
              <a:rPr lang="en-US" dirty="0" smtClean="0"/>
              <a:t>University of Florida Institute of Food and Agricultural Sciences (</a:t>
            </a:r>
            <a:r>
              <a:rPr lang="en-US" dirty="0" err="1" smtClean="0"/>
              <a:t>UF-IFAS</a:t>
            </a:r>
            <a:r>
              <a:rPr lang="en-US" dirty="0" smtClean="0"/>
              <a:t>) </a:t>
            </a:r>
            <a:endParaRPr lang="en-US" dirty="0">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ＭＳ Ｐゴシック" pitchFamily="34" charset="-128"/>
              </a:rPr>
              <a:t>Educational Disclaimer and Citation</a:t>
            </a:r>
          </a:p>
        </p:txBody>
      </p:sp>
      <p:sp>
        <p:nvSpPr>
          <p:cNvPr id="5"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spcBef>
                <a:spcPct val="20000"/>
              </a:spcBef>
              <a:buFont typeface="Arial" charset="0"/>
              <a:buChar char="•"/>
              <a:defRPr/>
            </a:pPr>
            <a:r>
              <a:rPr lang="en-US" altLang="en-US" sz="2800" dirty="0" smtClean="0">
                <a:latin typeface="Calibri" pitchFamily="34" charset="0"/>
              </a:rPr>
              <a:t>This presentation can be used for educational purposes for NON-PROFIT workshops, trainings, etc.</a:t>
            </a:r>
          </a:p>
          <a:p>
            <a:pPr eaLnBrk="1" hangingPunct="1">
              <a:spcBef>
                <a:spcPct val="20000"/>
              </a:spcBef>
              <a:buFont typeface="Arial" charset="0"/>
              <a:buChar char="•"/>
              <a:defRPr/>
            </a:pPr>
            <a:endParaRPr lang="en-US" altLang="en-US" sz="2800" dirty="0" smtClean="0">
              <a:latin typeface="Calibri" pitchFamily="34" charset="0"/>
            </a:endParaRPr>
          </a:p>
          <a:p>
            <a:pPr eaLnBrk="1" hangingPunct="1">
              <a:spcBef>
                <a:spcPct val="20000"/>
              </a:spcBef>
              <a:buFont typeface="Arial" charset="0"/>
              <a:buChar char="•"/>
              <a:defRPr/>
            </a:pPr>
            <a:r>
              <a:rPr lang="en-US" altLang="en-US" sz="2800" dirty="0" smtClean="0">
                <a:latin typeface="Calibri" pitchFamily="34" charset="0"/>
              </a:rPr>
              <a:t>Citation:</a:t>
            </a:r>
          </a:p>
          <a:p>
            <a:pPr lvl="1" eaLnBrk="1" hangingPunct="1">
              <a:spcBef>
                <a:spcPct val="20000"/>
              </a:spcBef>
              <a:buFont typeface="Arial" charset="0"/>
              <a:buChar char="–"/>
              <a:defRPr/>
            </a:pPr>
            <a:r>
              <a:rPr lang="en-US" altLang="en-US" sz="2800" dirty="0" smtClean="0">
                <a:latin typeface="+mj-lt"/>
                <a:ea typeface="Calibri" pitchFamily="34" charset="0"/>
                <a:cs typeface="Calibri" pitchFamily="34" charset="0"/>
              </a:rPr>
              <a:t>Minott A</a:t>
            </a:r>
            <a:r>
              <a:rPr lang="en-US" altLang="en-US" sz="2800" dirty="0" smtClean="0">
                <a:latin typeface="+mj-lt"/>
              </a:rPr>
              <a:t>., </a:t>
            </a:r>
            <a:r>
              <a:rPr lang="en-US" altLang="en-US" sz="2800" dirty="0" smtClean="0">
                <a:latin typeface="+mj-lt"/>
              </a:rPr>
              <a:t>Bhotika, S., Ph.D., 2014. </a:t>
            </a:r>
            <a:r>
              <a:rPr lang="en-US" altLang="en-US" sz="2800" dirty="0" smtClean="0">
                <a:solidFill>
                  <a:srgbClr val="000000"/>
                </a:solidFill>
                <a:latin typeface="+mj-lt"/>
              </a:rPr>
              <a:t>Needle Blight, </a:t>
            </a:r>
            <a:r>
              <a:rPr lang="en-US" altLang="en-US" sz="2800" i="1" dirty="0" err="1" smtClean="0">
                <a:solidFill>
                  <a:srgbClr val="000000"/>
                </a:solidFill>
                <a:latin typeface="+mj-lt"/>
              </a:rPr>
              <a:t>Mycosphaerella</a:t>
            </a:r>
            <a:r>
              <a:rPr lang="en-US" altLang="en-US" sz="2800" i="1" dirty="0" smtClean="0">
                <a:solidFill>
                  <a:srgbClr val="000000"/>
                </a:solidFill>
                <a:latin typeface="+mj-lt"/>
              </a:rPr>
              <a:t> </a:t>
            </a:r>
            <a:r>
              <a:rPr lang="en-US" altLang="en-US" sz="2800" i="1" dirty="0" err="1" smtClean="0">
                <a:solidFill>
                  <a:srgbClr val="000000"/>
                </a:solidFill>
                <a:latin typeface="+mj-lt"/>
              </a:rPr>
              <a:t>gibsonii</a:t>
            </a:r>
            <a:r>
              <a:rPr lang="en-US" altLang="en-US" sz="2800" dirty="0" smtClean="0">
                <a:latin typeface="+mj-lt"/>
              </a:rPr>
              <a:t>, June 2014.</a:t>
            </a:r>
          </a:p>
          <a:p>
            <a:pPr lvl="1" eaLnBrk="1" hangingPunct="1">
              <a:spcBef>
                <a:spcPct val="20000"/>
              </a:spcBef>
              <a:buFont typeface="Arial" charset="0"/>
              <a:buNone/>
              <a:defRPr/>
            </a:pPr>
            <a:endParaRPr lang="en-US" altLang="en-US" sz="2800" dirty="0" smtClean="0">
              <a:latin typeface="Calibri" pitchFamily="34" charset="0"/>
            </a:endParaRPr>
          </a:p>
          <a:p>
            <a:pPr eaLnBrk="1" hangingPunct="1">
              <a:spcBef>
                <a:spcPct val="20000"/>
              </a:spcBef>
              <a:buFont typeface="Arial" charset="0"/>
              <a:buNone/>
              <a:defRPr/>
            </a:pPr>
            <a:endParaRPr lang="en-US" altLang="en-US" sz="3200" dirty="0" smtClean="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0" y="7620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Needle Blight</a:t>
            </a:r>
          </a:p>
        </p:txBody>
      </p:sp>
      <p:sp>
        <p:nvSpPr>
          <p:cNvPr id="14339" name="Content Placeholder 11"/>
          <p:cNvSpPr>
            <a:spLocks noGrp="1"/>
          </p:cNvSpPr>
          <p:nvPr>
            <p:ph idx="1"/>
          </p:nvPr>
        </p:nvSpPr>
        <p:spPr bwMode="auto">
          <a:xfrm>
            <a:off x="457200" y="960438"/>
            <a:ext cx="524192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Fungal pathogen </a:t>
            </a:r>
          </a:p>
          <a:p>
            <a:pPr eaLnBrk="1" hangingPunct="1"/>
            <a:r>
              <a:rPr lang="en-US" altLang="en-US" sz="2800" smtClean="0"/>
              <a:t>First recorded in Japan in 1913</a:t>
            </a:r>
          </a:p>
          <a:p>
            <a:pPr eaLnBrk="1" hangingPunct="1"/>
            <a:r>
              <a:rPr lang="en-US" altLang="en-US" sz="2800" smtClean="0"/>
              <a:t>Serious disease of exotic and native trees in </a:t>
            </a:r>
            <a:r>
              <a:rPr lang="en-US" altLang="en-US" sz="2800" i="1" smtClean="0"/>
              <a:t>Pinus </a:t>
            </a:r>
            <a:r>
              <a:rPr lang="en-US" altLang="en-US" sz="2800" smtClean="0"/>
              <a:t>spp. </a:t>
            </a:r>
          </a:p>
          <a:p>
            <a:pPr eaLnBrk="1" hangingPunct="1"/>
            <a:r>
              <a:rPr lang="en-US" altLang="en-US" sz="2800" smtClean="0"/>
              <a:t>Mostly affects seedlings and saplings</a:t>
            </a:r>
          </a:p>
        </p:txBody>
      </p:sp>
      <p:pic>
        <p:nvPicPr>
          <p:cNvPr id="13" name="Picture 12"/>
          <p:cNvPicPr/>
          <p:nvPr/>
        </p:nvPicPr>
        <p:blipFill rotWithShape="1">
          <a:blip r:embed="rId3" cstate="print">
            <a:extLst>
              <a:ext uri="{28A0092B-C50C-407E-A947-70E740481C1C}">
                <a14:useLocalDpi xmlns:a14="http://schemas.microsoft.com/office/drawing/2010/main" val="0"/>
              </a:ext>
            </a:extLst>
          </a:blip>
          <a:srcRect b="5385"/>
          <a:stretch/>
        </p:blipFill>
        <p:spPr bwMode="auto">
          <a:xfrm>
            <a:off x="5774690" y="914400"/>
            <a:ext cx="3216910" cy="2028825"/>
          </a:xfrm>
          <a:prstGeom prst="roundRect">
            <a:avLst/>
          </a:prstGeom>
          <a:noFill/>
          <a:ln w="38100" cmpd="sng">
            <a:solidFill>
              <a:srgbClr val="000000"/>
            </a:solidFill>
          </a:ln>
          <a:extLst>
            <a:ext uri="{53640926-AAD7-44D8-BBD7-CCE9431645EC}">
              <a14:shadowObscured xmlns:a14="http://schemas.microsoft.com/office/drawing/2010/main"/>
            </a:ext>
          </a:extLst>
        </p:spPr>
      </p:pic>
      <p:sp>
        <p:nvSpPr>
          <p:cNvPr id="14341" name="TextBox 13"/>
          <p:cNvSpPr txBox="1">
            <a:spLocks noChangeArrowheads="1"/>
          </p:cNvSpPr>
          <p:nvPr/>
        </p:nvSpPr>
        <p:spPr bwMode="auto">
          <a:xfrm>
            <a:off x="6621463" y="5943600"/>
            <a:ext cx="2408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 H. Hashimoto, Bugwood.org # 1949016</a:t>
            </a:r>
          </a:p>
        </p:txBody>
      </p:sp>
      <p:sp>
        <p:nvSpPr>
          <p:cNvPr id="14342" name="TextBox 5"/>
          <p:cNvSpPr txBox="1">
            <a:spLocks noChangeArrowheads="1"/>
          </p:cNvSpPr>
          <p:nvPr/>
        </p:nvSpPr>
        <p:spPr bwMode="auto">
          <a:xfrm>
            <a:off x="6042025" y="2971800"/>
            <a:ext cx="268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Needle blight symptoms on </a:t>
            </a:r>
            <a:r>
              <a:rPr lang="en-US" altLang="en-US" i="1"/>
              <a:t>Pinus thunbergii</a:t>
            </a:r>
            <a:r>
              <a:rPr lang="en-US" altLang="en-US"/>
              <a:t>.</a:t>
            </a:r>
          </a:p>
        </p:txBody>
      </p:sp>
      <p:sp>
        <p:nvSpPr>
          <p:cNvPr id="14343" name="Content Placeholder 11"/>
          <p:cNvSpPr txBox="1">
            <a:spLocks/>
          </p:cNvSpPr>
          <p:nvPr/>
        </p:nvSpPr>
        <p:spPr bwMode="auto">
          <a:xfrm>
            <a:off x="457200" y="3810000"/>
            <a:ext cx="8229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t>Under epidemic conditions, may cause 100% infection rates and 50-80% death rates</a:t>
            </a:r>
          </a:p>
          <a:p>
            <a:pPr eaLnBrk="1" hangingPunct="1">
              <a:spcBef>
                <a:spcPct val="20000"/>
              </a:spcBef>
              <a:buFont typeface="Arial" charset="0"/>
              <a:buChar char="•"/>
            </a:pPr>
            <a:r>
              <a:rPr lang="en-US" altLang="en-US" sz="2800"/>
              <a:t>Disease severity influenced by:</a:t>
            </a:r>
          </a:p>
          <a:p>
            <a:pPr lvl="1" eaLnBrk="1" hangingPunct="1">
              <a:spcBef>
                <a:spcPct val="20000"/>
              </a:spcBef>
              <a:buFont typeface="Arial" charset="0"/>
              <a:buChar char="–"/>
            </a:pPr>
            <a:r>
              <a:rPr lang="en-US" altLang="en-US" sz="2400"/>
              <a:t>Species infected, age of tree infected, environmental conditions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0" y="7620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r>
              <a:rPr lang="en-US" altLang="en-US" smtClean="0"/>
              <a:t> </a:t>
            </a:r>
          </a:p>
        </p:txBody>
      </p:sp>
      <p:sp>
        <p:nvSpPr>
          <p:cNvPr id="32771" name="Content Placeholder 2"/>
          <p:cNvSpPr>
            <a:spLocks noGrp="1"/>
          </p:cNvSpPr>
          <p:nvPr>
            <p:ph idx="1"/>
          </p:nvPr>
        </p:nvSpPr>
        <p:spPr bwMode="auto">
          <a:xfrm>
            <a:off x="457200" y="1143000"/>
            <a:ext cx="8382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Barnard, E. 1985.  Republished 2008.  Forest and Shade Tree Pests: Needle Casts of Pines. Florida Forest Service, Florida Department of Agriculture and Consumer Services.  Accessed 1/23/2014 –</a:t>
            </a:r>
          </a:p>
          <a:p>
            <a:pPr lvl="1" eaLnBrk="1" hangingPunct="1"/>
            <a:r>
              <a:rPr lang="en-US" altLang="en-US" sz="1600" smtClean="0"/>
              <a:t>http://www.freshfromflorida.com/content/download/4612/29442/Needle%20Cast%20of%20Pines.pdf</a:t>
            </a:r>
          </a:p>
          <a:p>
            <a:pPr eaLnBrk="1" hangingPunct="1"/>
            <a:r>
              <a:rPr lang="en-US" altLang="en-US" sz="1800" smtClean="0"/>
              <a:t>CAPS Report. 2010. </a:t>
            </a:r>
            <a:r>
              <a:rPr lang="en-US" altLang="en-US" sz="1800" i="1" smtClean="0"/>
              <a:t>Mycosphaerella gibsonii</a:t>
            </a:r>
            <a:r>
              <a:rPr lang="en-US" altLang="en-US" sz="1800" smtClean="0"/>
              <a:t>.  Accessed 12/06/2013 -</a:t>
            </a:r>
          </a:p>
          <a:p>
            <a:pPr lvl="1" eaLnBrk="1" hangingPunct="1"/>
            <a:r>
              <a:rPr lang="en-US" altLang="en-US" sz="1600" smtClean="0"/>
              <a:t>http://caps.ceris.purdue.edu/webfm_send/586</a:t>
            </a:r>
          </a:p>
          <a:p>
            <a:pPr eaLnBrk="1" hangingPunct="1"/>
            <a:r>
              <a:rPr lang="en-US" altLang="en-US" sz="1800" smtClean="0"/>
              <a:t>Diekmann, M., J.R. Sutherland, D.C. Nowell, F.J. Morales, and G. Allard, editors.  2002.  FAO/IPGRI Technical Guidelines for the Safe Movement of Germplasm.  No. 21. </a:t>
            </a:r>
            <a:r>
              <a:rPr lang="en-US" altLang="en-US" sz="1800" i="1" smtClean="0"/>
              <a:t>Pinus spp</a:t>
            </a:r>
            <a:r>
              <a:rPr lang="en-US" altLang="en-US" sz="1800" smtClean="0"/>
              <a:t>.  Food and Agriculture Organization of the United Nations, Rome/International Plant Genetic Resources Institute, Rome.  Accessed 12/06/2013 </a:t>
            </a:r>
          </a:p>
          <a:p>
            <a:pPr lvl="1" eaLnBrk="1" hangingPunct="1"/>
            <a:r>
              <a:rPr lang="en-US" altLang="en-US" sz="1600" smtClean="0"/>
              <a:t>http://www.bioversityinternational.org/uploads/tx_news/Pinus_spp._828.pdf</a:t>
            </a:r>
          </a:p>
          <a:p>
            <a:pPr eaLnBrk="1" hangingPunct="1"/>
            <a:r>
              <a:rPr lang="en-US" altLang="en-US" sz="1800" smtClean="0"/>
              <a:t>Dreaden, T., J. Smith. 2010.  Reviewed 2013.  Pitch Canker Disease of Pines.  University of Florida, IFAS, Florida Cooperative Extension Service. Accessed 1/23/14 </a:t>
            </a:r>
          </a:p>
          <a:p>
            <a:pPr lvl="1" eaLnBrk="1" hangingPunct="1"/>
            <a:r>
              <a:rPr lang="en-US" altLang="en-US" sz="1600" smtClean="0"/>
              <a:t>https://edis.ifas.ufl.edu/fr298#FIGURE 2</a:t>
            </a:r>
          </a:p>
          <a:p>
            <a:pPr eaLnBrk="1" hangingPunct="1"/>
            <a:endParaRPr lang="en-US" altLang="en-US" sz="1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0" y="7620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r>
              <a:rPr lang="en-US" altLang="en-US" smtClean="0"/>
              <a:t> </a:t>
            </a:r>
          </a:p>
        </p:txBody>
      </p:sp>
      <p:sp>
        <p:nvSpPr>
          <p:cNvPr id="3" name="Content Placeholder 2"/>
          <p:cNvSpPr>
            <a:spLocks noGrp="1"/>
          </p:cNvSpPr>
          <p:nvPr>
            <p:ph idx="1"/>
          </p:nvPr>
        </p:nvSpPr>
        <p:spPr>
          <a:xfrm>
            <a:off x="457200" y="1143000"/>
            <a:ext cx="8382000" cy="4800600"/>
          </a:xfrm>
        </p:spPr>
        <p:txBody>
          <a:bodyPr>
            <a:noAutofit/>
          </a:bodyPr>
          <a:lstStyle/>
          <a:p>
            <a:pPr eaLnBrk="1" fontAlgn="auto" hangingPunct="1">
              <a:spcAft>
                <a:spcPts val="0"/>
              </a:spcAft>
              <a:buFont typeface="Arial" pitchFamily="34" charset="0"/>
              <a:buChar char="•"/>
              <a:defRPr/>
            </a:pPr>
            <a:r>
              <a:rPr lang="en-US" sz="1800" dirty="0" smtClean="0"/>
              <a:t>EPPO </a:t>
            </a:r>
            <a:r>
              <a:rPr lang="en-US" sz="1800" dirty="0"/>
              <a:t>Data Sheets on Quarantine Pests. </a:t>
            </a:r>
            <a:r>
              <a:rPr lang="en-US" sz="1800" i="1" dirty="0" err="1"/>
              <a:t>Mycosphaerella</a:t>
            </a:r>
            <a:r>
              <a:rPr lang="en-US" sz="1800" i="1" dirty="0"/>
              <a:t> </a:t>
            </a:r>
            <a:r>
              <a:rPr lang="en-US" sz="1800" i="1" dirty="0" err="1"/>
              <a:t>gibsonii</a:t>
            </a:r>
            <a:r>
              <a:rPr lang="en-US" sz="1800" dirty="0"/>
              <a:t>. CABI and EPPO European and Mediterranean Plant Protection Organization</a:t>
            </a:r>
            <a:r>
              <a:rPr lang="en-US" sz="1800" dirty="0" smtClean="0"/>
              <a:t>.  Accessed </a:t>
            </a:r>
            <a:r>
              <a:rPr lang="en-US" sz="1800" dirty="0"/>
              <a:t>12/06/2013 </a:t>
            </a:r>
          </a:p>
          <a:p>
            <a:pPr lvl="1" eaLnBrk="1" fontAlgn="auto" hangingPunct="1">
              <a:spcAft>
                <a:spcPts val="0"/>
              </a:spcAft>
              <a:buFont typeface="Arial" pitchFamily="34" charset="0"/>
              <a:buChar char="–"/>
              <a:defRPr/>
            </a:pPr>
            <a:r>
              <a:rPr lang="en-US" sz="1600" dirty="0" smtClean="0"/>
              <a:t>http</a:t>
            </a:r>
            <a:r>
              <a:rPr lang="en-US" sz="1600" dirty="0"/>
              <a:t>://www.eppo.int/QUARANTINE/fungi/Mycosphaerella_gibsonii/CERSPD_ds.pdf </a:t>
            </a:r>
          </a:p>
          <a:p>
            <a:pPr eaLnBrk="1" fontAlgn="auto" hangingPunct="1">
              <a:spcAft>
                <a:spcPts val="0"/>
              </a:spcAft>
              <a:buFont typeface="Arial" pitchFamily="34" charset="0"/>
              <a:buChar char="•"/>
              <a:defRPr/>
            </a:pPr>
            <a:r>
              <a:rPr lang="en-US" sz="1800" dirty="0" smtClean="0"/>
              <a:t>EPPO </a:t>
            </a:r>
            <a:r>
              <a:rPr lang="en-US" sz="1800" dirty="0"/>
              <a:t>Data Sheets on Quarantine Pests. </a:t>
            </a:r>
            <a:r>
              <a:rPr lang="en-US" sz="1800" i="1" dirty="0" err="1" smtClean="0"/>
              <a:t>Mycosphaerella</a:t>
            </a:r>
            <a:r>
              <a:rPr lang="en-US" sz="1800" i="1" dirty="0"/>
              <a:t> </a:t>
            </a:r>
            <a:r>
              <a:rPr lang="en-US" sz="1800" i="1" dirty="0" err="1" smtClean="0"/>
              <a:t>dearnsii</a:t>
            </a:r>
            <a:r>
              <a:rPr lang="en-US" sz="1800" i="1" dirty="0" smtClean="0"/>
              <a:t> </a:t>
            </a:r>
            <a:r>
              <a:rPr lang="en-US" sz="1800" dirty="0" smtClean="0"/>
              <a:t>and </a:t>
            </a:r>
            <a:r>
              <a:rPr lang="en-US" sz="1800" i="1" dirty="0" err="1"/>
              <a:t>Mycosphaerella</a:t>
            </a:r>
            <a:r>
              <a:rPr lang="en-US" sz="1800" i="1" dirty="0"/>
              <a:t> </a:t>
            </a:r>
            <a:r>
              <a:rPr lang="en-US" sz="1800" i="1" dirty="0" smtClean="0"/>
              <a:t> </a:t>
            </a:r>
            <a:r>
              <a:rPr lang="en-US" sz="1800" i="1" dirty="0" err="1" smtClean="0"/>
              <a:t>pini</a:t>
            </a:r>
            <a:r>
              <a:rPr lang="en-US" sz="1800" i="1" dirty="0" smtClean="0"/>
              <a:t>.</a:t>
            </a:r>
            <a:r>
              <a:rPr lang="en-US" sz="1800" dirty="0" smtClean="0"/>
              <a:t> </a:t>
            </a:r>
            <a:r>
              <a:rPr lang="en-US" sz="1800" dirty="0"/>
              <a:t>CABI and EPPO European and Mediterranean Plant Protection </a:t>
            </a:r>
            <a:r>
              <a:rPr lang="en-US" sz="1800" dirty="0" smtClean="0"/>
              <a:t>Organization.  Accessed 1/22/2014 –</a:t>
            </a:r>
          </a:p>
          <a:p>
            <a:pPr lvl="1" eaLnBrk="1" fontAlgn="auto" hangingPunct="1">
              <a:spcAft>
                <a:spcPts val="0"/>
              </a:spcAft>
              <a:buFont typeface="Arial" pitchFamily="34" charset="0"/>
              <a:buChar char="–"/>
              <a:defRPr/>
            </a:pPr>
            <a:r>
              <a:rPr lang="en-US" sz="1600" dirty="0" smtClean="0"/>
              <a:t>http</a:t>
            </a:r>
            <a:r>
              <a:rPr lang="en-US" sz="1600" dirty="0"/>
              <a:t>://</a:t>
            </a:r>
            <a:r>
              <a:rPr lang="en-US" sz="1600" dirty="0" smtClean="0"/>
              <a:t>www.eppo.int/QUARANTINE/fungi/Mycosphaerella_dearnessii/SCIRSP_ds.pdf</a:t>
            </a:r>
          </a:p>
          <a:p>
            <a:pPr eaLnBrk="1" fontAlgn="auto" hangingPunct="1">
              <a:spcAft>
                <a:spcPts val="0"/>
              </a:spcAft>
              <a:buFont typeface="Arial" pitchFamily="34" charset="0"/>
              <a:buChar char="•"/>
              <a:defRPr/>
            </a:pPr>
            <a:r>
              <a:rPr lang="en-US" sz="1800" dirty="0"/>
              <a:t>University of Illinois Extension. 1999. </a:t>
            </a:r>
            <a:r>
              <a:rPr lang="en-US" sz="1800" i="1" dirty="0"/>
              <a:t>Report on Plant Disease: Needle Blights and</a:t>
            </a:r>
          </a:p>
          <a:p>
            <a:pPr marL="400050" lvl="1" indent="0" eaLnBrk="1" fontAlgn="auto" hangingPunct="1">
              <a:spcAft>
                <a:spcPts val="0"/>
              </a:spcAft>
              <a:buFont typeface="Arial" pitchFamily="34" charset="0"/>
              <a:buNone/>
              <a:defRPr/>
            </a:pPr>
            <a:r>
              <a:rPr lang="en-US" sz="1800" i="1" dirty="0"/>
              <a:t>Needle Casts of Pines.  </a:t>
            </a:r>
            <a:r>
              <a:rPr lang="en-US" sz="1800" dirty="0"/>
              <a:t>University of Illinois at Urbana-Champaign, Department </a:t>
            </a:r>
            <a:r>
              <a:rPr lang="en-US" sz="1800" dirty="0" smtClean="0"/>
              <a:t>of Crop </a:t>
            </a:r>
            <a:r>
              <a:rPr lang="en-US" sz="1800" dirty="0"/>
              <a:t>Sciences. Accessed 1/22/2014 –</a:t>
            </a:r>
          </a:p>
          <a:p>
            <a:pPr lvl="1" eaLnBrk="1" fontAlgn="auto" hangingPunct="1">
              <a:spcAft>
                <a:spcPts val="0"/>
              </a:spcAft>
              <a:buFont typeface="Arial" pitchFamily="34" charset="0"/>
              <a:buChar char="–"/>
              <a:defRPr/>
            </a:pPr>
            <a:r>
              <a:rPr lang="en-US" sz="1600" dirty="0" smtClean="0"/>
              <a:t>http</a:t>
            </a:r>
            <a:r>
              <a:rPr lang="en-US" sz="1600" dirty="0"/>
              <a:t>://web.aces.uiuc.edu/vista/pdf_pubs/624.PDF</a:t>
            </a:r>
          </a:p>
          <a:p>
            <a:pPr eaLnBrk="1" fontAlgn="auto" hangingPunct="1">
              <a:spcAft>
                <a:spcPts val="0"/>
              </a:spcAft>
              <a:buFont typeface="Arial" pitchFamily="34" charset="0"/>
              <a:buChar char="•"/>
              <a:defRPr/>
            </a:pPr>
            <a:r>
              <a:rPr lang="en-US" sz="1800" dirty="0" smtClean="0"/>
              <a:t>USDA </a:t>
            </a:r>
            <a:r>
              <a:rPr lang="en-US" sz="1800" dirty="0"/>
              <a:t>Forest Service.</a:t>
            </a:r>
            <a:r>
              <a:rPr lang="en-US" sz="1800" b="1" dirty="0"/>
              <a:t> </a:t>
            </a:r>
            <a:r>
              <a:rPr lang="en-US" sz="1800" i="1" dirty="0"/>
              <a:t>Pine Needle Rust.  </a:t>
            </a:r>
            <a:r>
              <a:rPr lang="en-US" sz="1800" dirty="0"/>
              <a:t>Accessed 1/22/2014 –</a:t>
            </a:r>
          </a:p>
          <a:p>
            <a:pPr lvl="1" eaLnBrk="1" fontAlgn="auto" hangingPunct="1">
              <a:spcAft>
                <a:spcPts val="0"/>
              </a:spcAft>
              <a:buFont typeface="Arial" pitchFamily="34" charset="0"/>
              <a:buChar char="–"/>
              <a:defRPr/>
            </a:pPr>
            <a:r>
              <a:rPr lang="en-US" sz="1600" dirty="0" smtClean="0"/>
              <a:t>http</a:t>
            </a:r>
            <a:r>
              <a:rPr lang="en-US" sz="1600" dirty="0"/>
              <a:t>://www.na.fs.fed.us/spfo/pubs/misc/red%20pine%20pocket%20guide/pnr4.htm</a:t>
            </a:r>
          </a:p>
          <a:p>
            <a:pPr eaLnBrk="1" fontAlgn="auto" hangingPunct="1">
              <a:spcAft>
                <a:spcPts val="0"/>
              </a:spcAft>
              <a:buFont typeface="Arial" pitchFamily="34" charset="0"/>
              <a:buChar char="•"/>
              <a:defRPr/>
            </a:pPr>
            <a:endParaRPr 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Host Plants</a:t>
            </a:r>
          </a:p>
        </p:txBody>
      </p:sp>
      <p:sp>
        <p:nvSpPr>
          <p:cNvPr id="9" name="Content Placeholder 8"/>
          <p:cNvSpPr>
            <a:spLocks noGrp="1"/>
          </p:cNvSpPr>
          <p:nvPr>
            <p:ph idx="1"/>
          </p:nvPr>
        </p:nvSpPr>
        <p:spPr>
          <a:xfrm>
            <a:off x="228600" y="1143000"/>
            <a:ext cx="8686800" cy="4525963"/>
          </a:xfrm>
        </p:spPr>
        <p:txBody>
          <a:bodyPr/>
          <a:lstStyle/>
          <a:p>
            <a:pPr eaLnBrk="1" fontAlgn="auto" hangingPunct="1">
              <a:spcAft>
                <a:spcPts val="0"/>
              </a:spcAft>
              <a:buFont typeface="Arial" pitchFamily="34" charset="0"/>
              <a:buChar char="•"/>
              <a:defRPr/>
            </a:pPr>
            <a:r>
              <a:rPr lang="en-US" sz="2800" dirty="0" smtClean="0"/>
              <a:t>Numerous species of </a:t>
            </a:r>
            <a:r>
              <a:rPr lang="en-US" sz="2800" i="1" dirty="0" err="1" smtClean="0"/>
              <a:t>Pinus</a:t>
            </a:r>
            <a:r>
              <a:rPr lang="en-US" sz="2800" i="1" dirty="0" smtClean="0"/>
              <a:t> </a:t>
            </a:r>
            <a:r>
              <a:rPr lang="en-US" sz="2800" dirty="0" smtClean="0"/>
              <a:t>trees including:</a:t>
            </a:r>
          </a:p>
          <a:p>
            <a:pPr lvl="1" eaLnBrk="1" fontAlgn="auto" hangingPunct="1">
              <a:spcAft>
                <a:spcPts val="0"/>
              </a:spcAft>
              <a:buFont typeface="Arial" pitchFamily="34" charset="0"/>
              <a:buChar char="–"/>
              <a:defRPr/>
            </a:pPr>
            <a:r>
              <a:rPr lang="en-US" sz="2400" dirty="0"/>
              <a:t>Rocky Mountain bristle cone </a:t>
            </a:r>
            <a:r>
              <a:rPr lang="en-US" sz="2400" dirty="0" smtClean="0"/>
              <a:t>pine</a:t>
            </a:r>
          </a:p>
          <a:p>
            <a:pPr lvl="1" eaLnBrk="1" fontAlgn="auto" hangingPunct="1">
              <a:spcAft>
                <a:spcPts val="0"/>
              </a:spcAft>
              <a:buFont typeface="Arial" pitchFamily="34" charset="0"/>
              <a:buChar char="–"/>
              <a:defRPr/>
            </a:pPr>
            <a:r>
              <a:rPr lang="en-US" sz="2400" dirty="0"/>
              <a:t>shortleaf </a:t>
            </a:r>
            <a:r>
              <a:rPr lang="en-US" sz="2400" dirty="0" smtClean="0"/>
              <a:t>pine</a:t>
            </a:r>
          </a:p>
          <a:p>
            <a:pPr lvl="1" eaLnBrk="1" fontAlgn="auto" hangingPunct="1">
              <a:spcAft>
                <a:spcPts val="0"/>
              </a:spcAft>
              <a:buFont typeface="Arial" pitchFamily="34" charset="0"/>
              <a:buChar char="–"/>
              <a:defRPr/>
            </a:pPr>
            <a:r>
              <a:rPr lang="en-US" sz="2400" dirty="0" err="1" smtClean="0"/>
              <a:t>lodgepole</a:t>
            </a:r>
            <a:r>
              <a:rPr lang="en-US" sz="2400" dirty="0" smtClean="0"/>
              <a:t> pine</a:t>
            </a:r>
          </a:p>
          <a:p>
            <a:pPr lvl="1" eaLnBrk="1" fontAlgn="auto" hangingPunct="1">
              <a:spcAft>
                <a:spcPts val="0"/>
              </a:spcAft>
              <a:buFont typeface="Arial" pitchFamily="34" charset="0"/>
              <a:buChar char="–"/>
              <a:defRPr/>
            </a:pPr>
            <a:r>
              <a:rPr lang="en-US" sz="2400" dirty="0"/>
              <a:t>slash </a:t>
            </a:r>
            <a:r>
              <a:rPr lang="en-US" sz="2400" dirty="0" smtClean="0"/>
              <a:t>pine</a:t>
            </a:r>
          </a:p>
          <a:p>
            <a:pPr lvl="1" eaLnBrk="1" fontAlgn="auto" hangingPunct="1">
              <a:spcAft>
                <a:spcPts val="0"/>
              </a:spcAft>
              <a:buFont typeface="Arial" pitchFamily="34" charset="0"/>
              <a:buChar char="–"/>
              <a:defRPr/>
            </a:pPr>
            <a:r>
              <a:rPr lang="en-US" sz="2400" dirty="0"/>
              <a:t>ponderosa </a:t>
            </a:r>
            <a:r>
              <a:rPr lang="en-US" sz="2400" dirty="0" smtClean="0"/>
              <a:t>pine</a:t>
            </a:r>
          </a:p>
          <a:p>
            <a:pPr lvl="1" eaLnBrk="1" fontAlgn="auto" hangingPunct="1">
              <a:spcAft>
                <a:spcPts val="0"/>
              </a:spcAft>
              <a:buFont typeface="Arial" pitchFamily="34" charset="0"/>
              <a:buChar char="–"/>
              <a:defRPr/>
            </a:pPr>
            <a:r>
              <a:rPr lang="en-US" sz="2400" dirty="0"/>
              <a:t>white </a:t>
            </a:r>
            <a:r>
              <a:rPr lang="en-US" sz="2400" dirty="0" smtClean="0"/>
              <a:t>pine</a:t>
            </a:r>
          </a:p>
          <a:p>
            <a:pPr lvl="1" eaLnBrk="1" fontAlgn="auto" hangingPunct="1">
              <a:spcAft>
                <a:spcPts val="0"/>
              </a:spcAft>
              <a:buFont typeface="Arial" pitchFamily="34" charset="0"/>
              <a:buChar char="–"/>
              <a:defRPr/>
            </a:pPr>
            <a:r>
              <a:rPr lang="en-US" sz="2400" dirty="0"/>
              <a:t>loblolly pine</a:t>
            </a:r>
            <a:endParaRPr lang="en-US" sz="2400" dirty="0" smtClean="0"/>
          </a:p>
          <a:p>
            <a:pPr eaLnBrk="1" fontAlgn="auto" hangingPunct="1">
              <a:spcAft>
                <a:spcPts val="0"/>
              </a:spcAft>
              <a:buFont typeface="Arial" pitchFamily="34" charset="0"/>
              <a:buChar char="•"/>
              <a:defRPr/>
            </a:pPr>
            <a:r>
              <a:rPr lang="en-US" sz="2800" dirty="0" smtClean="0"/>
              <a:t>Under laboratory conditions, other conifers are susceptible</a:t>
            </a:r>
          </a:p>
          <a:p>
            <a:pPr eaLnBrk="1" fontAlgn="auto" hangingPunct="1">
              <a:spcAft>
                <a:spcPts val="0"/>
              </a:spcAft>
              <a:buFont typeface="Arial" pitchFamily="34" charset="0"/>
              <a:buChar char="•"/>
              <a:defRPr/>
            </a:pPr>
            <a:r>
              <a:rPr lang="en-US" sz="2800" dirty="0" smtClean="0"/>
              <a:t>Resistance to the disease reported in a few </a:t>
            </a:r>
            <a:r>
              <a:rPr lang="en-US" sz="2800" i="1" dirty="0" err="1" smtClean="0"/>
              <a:t>Pinus</a:t>
            </a:r>
            <a:r>
              <a:rPr lang="en-US" sz="2800" dirty="0" smtClean="0"/>
              <a:t> spp.</a:t>
            </a:r>
          </a:p>
          <a:p>
            <a:pPr marL="457200" lvl="1"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3"/>
          <p:cNvSpPr txBox="1">
            <a:spLocks noChangeArrowheads="1"/>
          </p:cNvSpPr>
          <p:nvPr/>
        </p:nvSpPr>
        <p:spPr bwMode="auto">
          <a:xfrm>
            <a:off x="5808663" y="5900738"/>
            <a:ext cx="3270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000"/>
              <a:t>Map courtesy of </a:t>
            </a:r>
            <a:r>
              <a:rPr lang="en-US" altLang="en-US" sz="1000">
                <a:hlinkClick r:id="rId3"/>
              </a:rPr>
              <a:t>www.nappfast.org</a:t>
            </a:r>
            <a:r>
              <a:rPr lang="en-US" altLang="en-US" sz="1000"/>
              <a:t> – accessed 11/12/2013</a:t>
            </a:r>
          </a:p>
        </p:txBody>
      </p:sp>
      <p:grpSp>
        <p:nvGrpSpPr>
          <p:cNvPr id="16387" name="Group 56"/>
          <p:cNvGrpSpPr>
            <a:grpSpLocks/>
          </p:cNvGrpSpPr>
          <p:nvPr/>
        </p:nvGrpSpPr>
        <p:grpSpPr bwMode="auto">
          <a:xfrm>
            <a:off x="304800" y="3048000"/>
            <a:ext cx="1457325" cy="2751138"/>
            <a:chOff x="533400" y="3192530"/>
            <a:chExt cx="1456949" cy="2751070"/>
          </a:xfrm>
        </p:grpSpPr>
        <p:sp>
          <p:nvSpPr>
            <p:cNvPr id="16390" name="TextBox 57"/>
            <p:cNvSpPr txBox="1">
              <a:spLocks noChangeArrowheads="1"/>
            </p:cNvSpPr>
            <p:nvPr/>
          </p:nvSpPr>
          <p:spPr bwMode="auto">
            <a:xfrm>
              <a:off x="533400" y="3192530"/>
              <a:ext cx="1456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Risk Potential</a:t>
              </a:r>
            </a:p>
          </p:txBody>
        </p:sp>
        <p:grpSp>
          <p:nvGrpSpPr>
            <p:cNvPr id="16391" name="Group 58"/>
            <p:cNvGrpSpPr>
              <a:grpSpLocks/>
            </p:cNvGrpSpPr>
            <p:nvPr/>
          </p:nvGrpSpPr>
          <p:grpSpPr bwMode="auto">
            <a:xfrm rot="10800000">
              <a:off x="762000" y="3649730"/>
              <a:ext cx="457200" cy="2209800"/>
              <a:chOff x="609600" y="3770924"/>
              <a:chExt cx="457200" cy="2209800"/>
            </a:xfrm>
          </p:grpSpPr>
          <p:sp>
            <p:nvSpPr>
              <p:cNvPr id="63" name="Rectangle 62"/>
              <p:cNvSpPr/>
              <p:nvPr/>
            </p:nvSpPr>
            <p:spPr>
              <a:xfrm>
                <a:off x="609777" y="3770990"/>
                <a:ext cx="457082" cy="152396"/>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p:nvSpPr>
            <p:spPr>
              <a:xfrm>
                <a:off x="609777" y="3999584"/>
                <a:ext cx="457082" cy="152396"/>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64"/>
              <p:cNvSpPr/>
              <p:nvPr/>
            </p:nvSpPr>
            <p:spPr>
              <a:xfrm>
                <a:off x="609777" y="4228179"/>
                <a:ext cx="457082" cy="152396"/>
              </a:xfrm>
              <a:prstGeom prst="rect">
                <a:avLst/>
              </a:prstGeom>
              <a:solidFill>
                <a:srgbClr val="58A1C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ectangle 65"/>
              <p:cNvSpPr/>
              <p:nvPr/>
            </p:nvSpPr>
            <p:spPr>
              <a:xfrm>
                <a:off x="609777" y="4456773"/>
                <a:ext cx="457082" cy="152396"/>
              </a:xfrm>
              <a:prstGeom prst="rect">
                <a:avLst/>
              </a:prstGeom>
              <a:solidFill>
                <a:srgbClr val="6FEB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ectangle 66"/>
              <p:cNvSpPr/>
              <p:nvPr/>
            </p:nvSpPr>
            <p:spPr>
              <a:xfrm>
                <a:off x="609777" y="4685367"/>
                <a:ext cx="457082" cy="152396"/>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Rectangle 67"/>
              <p:cNvSpPr/>
              <p:nvPr/>
            </p:nvSpPr>
            <p:spPr>
              <a:xfrm>
                <a:off x="609777" y="4913962"/>
                <a:ext cx="457082" cy="152396"/>
              </a:xfrm>
              <a:prstGeom prst="rect">
                <a:avLst/>
              </a:prstGeom>
              <a:solidFill>
                <a:srgbClr val="DCFF1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Rectangle 68"/>
              <p:cNvSpPr/>
              <p:nvPr/>
            </p:nvSpPr>
            <p:spPr>
              <a:xfrm>
                <a:off x="612951" y="5142556"/>
                <a:ext cx="457082" cy="15239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612951" y="5371150"/>
                <a:ext cx="457082" cy="152396"/>
              </a:xfrm>
              <a:prstGeom prst="rect">
                <a:avLst/>
              </a:prstGeom>
              <a:solidFill>
                <a:srgbClr val="FFB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612951" y="5599744"/>
                <a:ext cx="457082" cy="152396"/>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Rectangle 71"/>
              <p:cNvSpPr/>
              <p:nvPr/>
            </p:nvSpPr>
            <p:spPr>
              <a:xfrm>
                <a:off x="612951" y="5828339"/>
                <a:ext cx="457082" cy="15239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392" name="TextBox 59"/>
            <p:cNvSpPr txBox="1">
              <a:spLocks noChangeArrowheads="1"/>
            </p:cNvSpPr>
            <p:nvPr/>
          </p:nvSpPr>
          <p:spPr bwMode="auto">
            <a:xfrm>
              <a:off x="1236980" y="3516868"/>
              <a:ext cx="611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High</a:t>
              </a:r>
            </a:p>
          </p:txBody>
        </p:sp>
        <p:sp>
          <p:nvSpPr>
            <p:cNvPr id="16393" name="TextBox 60"/>
            <p:cNvSpPr txBox="1">
              <a:spLocks noChangeArrowheads="1"/>
            </p:cNvSpPr>
            <p:nvPr/>
          </p:nvSpPr>
          <p:spPr bwMode="auto">
            <a:xfrm>
              <a:off x="1258452" y="5574268"/>
              <a:ext cx="568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Low</a:t>
              </a:r>
            </a:p>
          </p:txBody>
        </p:sp>
        <p:cxnSp>
          <p:nvCxnSpPr>
            <p:cNvPr id="62" name="Straight Arrow Connector 61"/>
            <p:cNvCxnSpPr/>
            <p:nvPr/>
          </p:nvCxnSpPr>
          <p:spPr>
            <a:xfrm>
              <a:off x="1541203" y="3954511"/>
              <a:ext cx="1587" cy="160016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42863"/>
            <a:ext cx="8229600" cy="1143000"/>
          </a:xfrm>
        </p:spPr>
        <p:txBody>
          <a:bodyPr>
            <a:normAutofit fontScale="90000"/>
          </a:bodyPr>
          <a:lstStyle/>
          <a:p>
            <a:pPr eaLnBrk="1" fontAlgn="auto" hangingPunct="1">
              <a:spcAft>
                <a:spcPts val="0"/>
              </a:spcAft>
              <a:defRPr/>
            </a:pPr>
            <a:r>
              <a:rPr lang="en-US" dirty="0"/>
              <a:t>Potential </a:t>
            </a:r>
            <a:r>
              <a:rPr lang="en-US" dirty="0" smtClean="0"/>
              <a:t>Distribution</a:t>
            </a:r>
            <a:r>
              <a:rPr lang="en-US" sz="4000" dirty="0"/>
              <a:t/>
            </a:r>
            <a:br>
              <a:rPr lang="en-US" sz="4000" dirty="0"/>
            </a:br>
            <a:r>
              <a:rPr lang="en-US" sz="3600" dirty="0"/>
              <a:t>Risk Map (2011)</a:t>
            </a:r>
          </a:p>
        </p:txBody>
      </p:sp>
      <p:pic>
        <p:nvPicPr>
          <p:cNvPr id="16389" name="Picture 5"/>
          <p:cNvPicPr>
            <a:picLocks noChangeAspect="1"/>
          </p:cNvPicPr>
          <p:nvPr/>
        </p:nvPicPr>
        <p:blipFill>
          <a:blip r:embed="rId4">
            <a:extLst>
              <a:ext uri="{28A0092B-C50C-407E-A947-70E740481C1C}">
                <a14:useLocalDpi xmlns:a14="http://schemas.microsoft.com/office/drawing/2010/main" val="0"/>
              </a:ext>
            </a:extLst>
          </a:blip>
          <a:srcRect t="5952"/>
          <a:stretch>
            <a:fillRect/>
          </a:stretch>
        </p:blipFill>
        <p:spPr bwMode="auto">
          <a:xfrm>
            <a:off x="1646238" y="1143000"/>
            <a:ext cx="7040562"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uro mediter plant protection org www.eppo.i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589422"/>
            <a:ext cx="4572000" cy="3058778"/>
          </a:xfrm>
          <a:prstGeom prst="roundRect">
            <a:avLst/>
          </a:prstGeom>
          <a:ln w="38100" cmpd="sng">
            <a:solidFill>
              <a:srgbClr val="000000"/>
            </a:solidFill>
          </a:ln>
        </p:spPr>
      </p:pic>
      <p:sp>
        <p:nvSpPr>
          <p:cNvPr id="17411" name="TextBox 13"/>
          <p:cNvSpPr txBox="1">
            <a:spLocks noChangeArrowheads="1"/>
          </p:cNvSpPr>
          <p:nvPr/>
        </p:nvSpPr>
        <p:spPr bwMode="auto">
          <a:xfrm>
            <a:off x="4911725" y="5180013"/>
            <a:ext cx="3775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European and Mediterranean Plant Protection Organization, eppo.int</a:t>
            </a:r>
          </a:p>
        </p:txBody>
      </p:sp>
      <p:sp>
        <p:nvSpPr>
          <p:cNvPr id="17412" name="Title 1"/>
          <p:cNvSpPr>
            <a:spLocks noGrp="1"/>
          </p:cNvSpPr>
          <p:nvPr>
            <p:ph type="title"/>
          </p:nvPr>
        </p:nvSpPr>
        <p:spPr bwMode="auto">
          <a:xfrm>
            <a:off x="11113" y="76200"/>
            <a:ext cx="91328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Disease Symptoms</a:t>
            </a:r>
          </a:p>
        </p:txBody>
      </p:sp>
      <p:sp>
        <p:nvSpPr>
          <p:cNvPr id="17" name="Content Placeholder 16"/>
          <p:cNvSpPr>
            <a:spLocks noGrp="1"/>
          </p:cNvSpPr>
          <p:nvPr>
            <p:ph idx="1"/>
          </p:nvPr>
        </p:nvSpPr>
        <p:spPr>
          <a:xfrm>
            <a:off x="228600" y="1066800"/>
            <a:ext cx="3962400" cy="5486400"/>
          </a:xfrm>
        </p:spPr>
        <p:txBody>
          <a:bodyPr>
            <a:normAutofit fontScale="85000" lnSpcReduction="20000"/>
          </a:bodyPr>
          <a:lstStyle/>
          <a:p>
            <a:pPr eaLnBrk="1" fontAlgn="auto" hangingPunct="1">
              <a:spcAft>
                <a:spcPts val="0"/>
              </a:spcAft>
              <a:buFont typeface="Arial" pitchFamily="34" charset="0"/>
              <a:buChar char="•"/>
              <a:defRPr/>
            </a:pPr>
            <a:r>
              <a:rPr lang="en-US" sz="3300" dirty="0" smtClean="0"/>
              <a:t>Appear within 2 to 5 weeks of infection on lower needles </a:t>
            </a:r>
          </a:p>
          <a:p>
            <a:pPr eaLnBrk="1" fontAlgn="auto" hangingPunct="1">
              <a:spcAft>
                <a:spcPts val="0"/>
              </a:spcAft>
              <a:buFont typeface="Arial" pitchFamily="34" charset="0"/>
              <a:buChar char="•"/>
              <a:defRPr/>
            </a:pPr>
            <a:r>
              <a:rPr lang="en-US" sz="3300" dirty="0" smtClean="0"/>
              <a:t>Lesions that are </a:t>
            </a:r>
            <a:r>
              <a:rPr lang="en-US" sz="3300" dirty="0"/>
              <a:t>5–10 mm </a:t>
            </a:r>
            <a:r>
              <a:rPr lang="en-US" sz="3300" dirty="0" smtClean="0"/>
              <a:t>long</a:t>
            </a:r>
          </a:p>
          <a:p>
            <a:pPr lvl="1" eaLnBrk="1" fontAlgn="auto" hangingPunct="1">
              <a:spcAft>
                <a:spcPts val="0"/>
              </a:spcAft>
              <a:buFont typeface="Arial" pitchFamily="34" charset="0"/>
              <a:buChar char="–"/>
              <a:defRPr/>
            </a:pPr>
            <a:r>
              <a:rPr lang="en-US" sz="2900" dirty="0" smtClean="0"/>
              <a:t>initially </a:t>
            </a:r>
            <a:r>
              <a:rPr lang="en-US" sz="2900" dirty="0"/>
              <a:t>light, yellow-green </a:t>
            </a:r>
            <a:r>
              <a:rPr lang="en-US" sz="2900" dirty="0" smtClean="0"/>
              <a:t>bands; fade to gray-brown</a:t>
            </a:r>
            <a:endParaRPr lang="en-US" sz="2900" dirty="0"/>
          </a:p>
          <a:p>
            <a:pPr lvl="1" eaLnBrk="1" fontAlgn="auto" hangingPunct="1">
              <a:spcAft>
                <a:spcPts val="0"/>
              </a:spcAft>
              <a:buFont typeface="Arial" pitchFamily="34" charset="0"/>
              <a:buChar char="–"/>
              <a:defRPr/>
            </a:pPr>
            <a:r>
              <a:rPr lang="en-US" sz="3100" dirty="0" smtClean="0"/>
              <a:t>no </a:t>
            </a:r>
            <a:r>
              <a:rPr lang="en-US" sz="3100" dirty="0"/>
              <a:t>reddish </a:t>
            </a:r>
            <a:r>
              <a:rPr lang="en-US" sz="3100" dirty="0" smtClean="0"/>
              <a:t>tint</a:t>
            </a:r>
          </a:p>
          <a:p>
            <a:pPr eaLnBrk="1" fontAlgn="auto" hangingPunct="1">
              <a:spcAft>
                <a:spcPts val="0"/>
              </a:spcAft>
              <a:buFont typeface="Arial" pitchFamily="34" charset="0"/>
              <a:buChar char="•"/>
              <a:defRPr/>
            </a:pPr>
            <a:r>
              <a:rPr lang="en-US" sz="3300" dirty="0" smtClean="0"/>
              <a:t>Dark fruiting bodies on lesions.</a:t>
            </a:r>
          </a:p>
          <a:p>
            <a:pPr eaLnBrk="1" fontAlgn="auto" hangingPunct="1">
              <a:spcAft>
                <a:spcPts val="0"/>
              </a:spcAft>
              <a:buFont typeface="Arial" pitchFamily="34" charset="0"/>
              <a:buChar char="•"/>
              <a:defRPr/>
            </a:pPr>
            <a:r>
              <a:rPr lang="en-US" sz="3300" dirty="0" smtClean="0"/>
              <a:t>Host loses leaves, has stunted growth, and may die</a:t>
            </a:r>
            <a:endParaRPr lang="en-US" sz="3300" dirty="0"/>
          </a:p>
          <a:p>
            <a:pPr eaLnBrk="1" fontAlgn="auto" hangingPunct="1">
              <a:spcAft>
                <a:spcPts val="0"/>
              </a:spcAft>
              <a:buFont typeface="Arial" pitchFamily="34" charset="0"/>
              <a:buChar char="•"/>
              <a:defRPr/>
            </a:pPr>
            <a:endParaRPr lang="en-US" dirty="0"/>
          </a:p>
        </p:txBody>
      </p:sp>
      <p:sp>
        <p:nvSpPr>
          <p:cNvPr id="17414" name="TextBox 5"/>
          <p:cNvSpPr txBox="1">
            <a:spLocks noChangeArrowheads="1"/>
          </p:cNvSpPr>
          <p:nvPr/>
        </p:nvSpPr>
        <p:spPr bwMode="auto">
          <a:xfrm>
            <a:off x="4419600" y="474345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Lesions on infected </a:t>
            </a:r>
            <a:r>
              <a:rPr lang="en-US" altLang="en-US" i="1"/>
              <a:t>Pinus thunbergii </a:t>
            </a:r>
            <a:r>
              <a:rPr lang="en-US" altLang="en-US"/>
              <a:t>needles.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a:t>
            </a:r>
          </a:p>
        </p:txBody>
      </p:sp>
      <p:sp>
        <p:nvSpPr>
          <p:cNvPr id="18435" name="TextBox 17"/>
          <p:cNvSpPr txBox="1">
            <a:spLocks noChangeArrowheads="1"/>
          </p:cNvSpPr>
          <p:nvPr/>
        </p:nvSpPr>
        <p:spPr bwMode="auto">
          <a:xfrm>
            <a:off x="152400" y="5791200"/>
            <a:ext cx="5029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William Jacobi, Colorado State University, Bugwood.org, #5366775</a:t>
            </a:r>
          </a:p>
        </p:txBody>
      </p:sp>
      <p:sp>
        <p:nvSpPr>
          <p:cNvPr id="18436" name="TextBox 18"/>
          <p:cNvSpPr txBox="1">
            <a:spLocks noChangeArrowheads="1"/>
          </p:cNvSpPr>
          <p:nvPr/>
        </p:nvSpPr>
        <p:spPr bwMode="auto">
          <a:xfrm>
            <a:off x="2982913" y="5405438"/>
            <a:ext cx="310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Conidia of </a:t>
            </a:r>
            <a:r>
              <a:rPr lang="en-US" altLang="en-US" i="1"/>
              <a:t>Mycosphaerella</a:t>
            </a:r>
            <a:r>
              <a:rPr lang="en-US" altLang="en-US"/>
              <a:t>  sp. </a:t>
            </a:r>
            <a:endParaRPr lang="en-US" altLang="en-US" i="1"/>
          </a:p>
        </p:txBody>
      </p:sp>
      <p:sp>
        <p:nvSpPr>
          <p:cNvPr id="18437" name="TextBox 5"/>
          <p:cNvSpPr txBox="1">
            <a:spLocks noChangeArrowheads="1"/>
          </p:cNvSpPr>
          <p:nvPr/>
        </p:nvSpPr>
        <p:spPr bwMode="auto">
          <a:xfrm>
            <a:off x="381000" y="1027113"/>
            <a:ext cx="830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pPr>
            <a:r>
              <a:rPr lang="en-US" altLang="en-US" sz="2800">
                <a:solidFill>
                  <a:srgbClr val="000000"/>
                </a:solidFill>
              </a:rPr>
              <a:t>	Fungal species can be distinguished by examining conidia - a</a:t>
            </a:r>
            <a:r>
              <a:rPr lang="en-US" altLang="en-US" sz="2800"/>
              <a:t>sexual non-motile spores of a fungus.</a:t>
            </a:r>
            <a:endParaRPr lang="en-US" altLang="en-US" sz="2800">
              <a:solidFill>
                <a:srgbClr val="00000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671"/>
          <a:stretch/>
        </p:blipFill>
        <p:spPr>
          <a:xfrm>
            <a:off x="2103737" y="2362200"/>
            <a:ext cx="4860325" cy="2926080"/>
          </a:xfrm>
          <a:prstGeom prst="roundRect">
            <a:avLst>
              <a:gd name="adj" fmla="val 8594"/>
            </a:avLst>
          </a:prstGeom>
          <a:solidFill>
            <a:srgbClr val="FFFFFF">
              <a:shade val="85000"/>
            </a:srgbClr>
          </a:solidFill>
          <a:ln w="38100">
            <a:solidFill>
              <a:schemeClr val="tx1"/>
            </a:solidFill>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0" y="2286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Spread and Transmission</a:t>
            </a:r>
          </a:p>
        </p:txBody>
      </p:sp>
      <p:sp>
        <p:nvSpPr>
          <p:cNvPr id="19459" name="Content Placeholder 2"/>
          <p:cNvSpPr>
            <a:spLocks noGrp="1"/>
          </p:cNvSpPr>
          <p:nvPr>
            <p:ph idx="1"/>
          </p:nvPr>
        </p:nvSpPr>
        <p:spPr bwMode="auto">
          <a:xfrm>
            <a:off x="457200" y="1600200"/>
            <a:ext cx="8382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pPr>
            <a:r>
              <a:rPr lang="en-US" altLang="en-US" sz="2800" smtClean="0"/>
              <a:t>Pathogen spreads on infected nursery stock</a:t>
            </a:r>
          </a:p>
          <a:p>
            <a:pPr eaLnBrk="1" hangingPunct="1">
              <a:lnSpc>
                <a:spcPct val="110000"/>
              </a:lnSpc>
            </a:pPr>
            <a:r>
              <a:rPr lang="en-US" altLang="en-US" sz="2800" smtClean="0"/>
              <a:t>Hyphae can overwinter in affected needles or as a latent infection on healthy-looking needles</a:t>
            </a:r>
          </a:p>
          <a:p>
            <a:pPr eaLnBrk="1" hangingPunct="1">
              <a:lnSpc>
                <a:spcPct val="110000"/>
              </a:lnSpc>
            </a:pPr>
            <a:r>
              <a:rPr lang="en-US" altLang="en-US" sz="2800" smtClean="0"/>
              <a:t>Spores dispersed by rain splash</a:t>
            </a:r>
            <a:r>
              <a:rPr lang="en-US" altLang="en-US" sz="2800" baseline="30000" smtClean="0"/>
              <a:t> </a:t>
            </a:r>
            <a:r>
              <a:rPr lang="en-US" altLang="en-US" sz="2800" smtClean="0"/>
              <a:t>or overhead irrigation</a:t>
            </a:r>
          </a:p>
          <a:p>
            <a:pPr eaLnBrk="1" hangingPunct="1">
              <a:lnSpc>
                <a:spcPct val="110000"/>
              </a:lnSpc>
            </a:pPr>
            <a:r>
              <a:rPr lang="en-US" altLang="en-US" sz="2800" smtClean="0"/>
              <a:t>2 to 3 days of moist, humid conditions required for fungal dispersal and infection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Monitoring and Management</a:t>
            </a:r>
          </a:p>
        </p:txBody>
      </p:sp>
      <p:sp>
        <p:nvSpPr>
          <p:cNvPr id="20483" name="Content Placeholder 2"/>
          <p:cNvSpPr>
            <a:spLocks noGrp="1"/>
          </p:cNvSpPr>
          <p:nvPr>
            <p:ph sz="half" idx="1"/>
          </p:nvPr>
        </p:nvSpPr>
        <p:spPr bwMode="auto">
          <a:xfrm>
            <a:off x="457200" y="13414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Monitoring</a:t>
            </a:r>
          </a:p>
          <a:p>
            <a:pPr lvl="1" eaLnBrk="1" hangingPunct="1"/>
            <a:r>
              <a:rPr lang="en-US" altLang="en-US" smtClean="0"/>
              <a:t>conduct a survey for visual symptoms and collect blighted needles</a:t>
            </a:r>
          </a:p>
          <a:p>
            <a:pPr eaLnBrk="1" hangingPunct="1"/>
            <a:r>
              <a:rPr lang="en-US" altLang="en-US" smtClean="0"/>
              <a:t>Chemical control</a:t>
            </a:r>
          </a:p>
          <a:p>
            <a:pPr lvl="1" eaLnBrk="1" hangingPunct="1"/>
            <a:r>
              <a:rPr lang="en-US" altLang="en-US" smtClean="0"/>
              <a:t>in nurseries, use maneb (or mancozeb) or copper-based fungicides</a:t>
            </a:r>
          </a:p>
          <a:p>
            <a:pPr eaLnBrk="1" hangingPunct="1"/>
            <a:r>
              <a:rPr lang="en-US" altLang="en-US" smtClean="0"/>
              <a:t>Cultural control</a:t>
            </a:r>
          </a:p>
          <a:p>
            <a:pPr lvl="1" eaLnBrk="1" hangingPunct="1"/>
            <a:r>
              <a:rPr lang="en-US" altLang="en-US" smtClean="0"/>
              <a:t>all diseased seedlings should be removed and burned early in the season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0" y="228600"/>
            <a:ext cx="9144000" cy="1219200"/>
          </a:xfrm>
        </p:spPr>
        <p:txBody>
          <a:bodyPr>
            <a:normAutofit fontScale="90000"/>
          </a:bodyPr>
          <a:lstStyle/>
          <a:p>
            <a:pPr eaLnBrk="1" fontAlgn="auto" hangingPunct="1">
              <a:spcAft>
                <a:spcPts val="0"/>
              </a:spcAft>
              <a:defRPr/>
            </a:pPr>
            <a:r>
              <a:rPr lang="en-US" dirty="0" smtClean="0"/>
              <a:t>Look-alike </a:t>
            </a:r>
            <a:r>
              <a:rPr lang="en-US" dirty="0"/>
              <a:t>S</a:t>
            </a:r>
            <a:r>
              <a:rPr lang="en-US" dirty="0" smtClean="0"/>
              <a:t>pecies</a:t>
            </a:r>
            <a:r>
              <a:rPr lang="en-US" dirty="0"/>
              <a:t/>
            </a:r>
            <a:br>
              <a:rPr lang="en-US" dirty="0"/>
            </a:br>
            <a:r>
              <a:rPr lang="en-US" sz="3600" dirty="0" err="1"/>
              <a:t>Dothistroma</a:t>
            </a:r>
            <a:r>
              <a:rPr lang="en-US" sz="3600" dirty="0"/>
              <a:t> blight (</a:t>
            </a:r>
            <a:r>
              <a:rPr lang="en-US" sz="3600" i="1" dirty="0" err="1"/>
              <a:t>Mycosphaerella</a:t>
            </a:r>
            <a:r>
              <a:rPr lang="en-US" sz="3600" i="1" dirty="0"/>
              <a:t> </a:t>
            </a:r>
            <a:r>
              <a:rPr lang="en-US" sz="3600" i="1" dirty="0" err="1"/>
              <a:t>pini</a:t>
            </a:r>
            <a:r>
              <a:rPr lang="en-US" sz="3600" dirty="0"/>
              <a:t>)</a:t>
            </a:r>
          </a:p>
        </p:txBody>
      </p:sp>
      <p:pic>
        <p:nvPicPr>
          <p:cNvPr id="6" name="Content Placeholder 5"/>
          <p:cNvPicPr>
            <a:picLocks noGrp="1"/>
          </p:cNvPicPr>
          <p:nvPr>
            <p:ph sz="half" idx="1"/>
          </p:nvPr>
        </p:nvPicPr>
        <p:blipFill rotWithShape="1">
          <a:blip r:embed="rId3" cstate="print">
            <a:extLst>
              <a:ext uri="{28A0092B-C50C-407E-A947-70E740481C1C}">
                <a14:useLocalDpi xmlns:a14="http://schemas.microsoft.com/office/drawing/2010/main" val="0"/>
              </a:ext>
            </a:extLst>
          </a:blip>
          <a:srcRect b="7523"/>
          <a:stretch/>
        </p:blipFill>
        <p:spPr bwMode="auto">
          <a:xfrm>
            <a:off x="4041712" y="1828800"/>
            <a:ext cx="4648200" cy="2860936"/>
          </a:xfrm>
          <a:prstGeom prst="roundRect">
            <a:avLst/>
          </a:prstGeom>
          <a:ln w="38100">
            <a:solidFill>
              <a:srgbClr val="000000"/>
            </a:solidFill>
          </a:ln>
          <a:extLst>
            <a:ext uri="{53640926-AAD7-44D8-BBD7-CCE9431645EC}">
              <a14:shadowObscured xmlns:a14="http://schemas.microsoft.com/office/drawing/2010/main"/>
            </a:ext>
          </a:extLst>
        </p:spPr>
      </p:pic>
      <p:pic>
        <p:nvPicPr>
          <p:cNvPr id="7" name="Content Placeholder 6"/>
          <p:cNvPicPr>
            <a:picLocks noGrp="1"/>
          </p:cNvPicPr>
          <p:nvPr>
            <p:ph sz="half" idx="2"/>
          </p:nvPr>
        </p:nvPicPr>
        <p:blipFill rotWithShape="1">
          <a:blip r:embed="rId4" cstate="print">
            <a:extLst>
              <a:ext uri="{28A0092B-C50C-407E-A947-70E740481C1C}">
                <a14:useLocalDpi xmlns:a14="http://schemas.microsoft.com/office/drawing/2010/main" val="0"/>
              </a:ext>
            </a:extLst>
          </a:blip>
          <a:srcRect b="14002"/>
          <a:stretch/>
        </p:blipFill>
        <p:spPr bwMode="auto">
          <a:xfrm>
            <a:off x="456351" y="1600200"/>
            <a:ext cx="3126747" cy="4065118"/>
          </a:xfrm>
          <a:prstGeom prst="roundRect">
            <a:avLst/>
          </a:prstGeom>
          <a:ln w="38100">
            <a:solidFill>
              <a:srgbClr val="000000"/>
            </a:solidFill>
          </a:ln>
          <a:extLst>
            <a:ext uri="{53640926-AAD7-44D8-BBD7-CCE9431645EC}">
              <a14:shadowObscured xmlns:a14="http://schemas.microsoft.com/office/drawing/2010/main"/>
            </a:ext>
          </a:extLst>
        </p:spPr>
      </p:pic>
      <p:sp>
        <p:nvSpPr>
          <p:cNvPr id="21509" name="TextBox 2"/>
          <p:cNvSpPr txBox="1">
            <a:spLocks noChangeArrowheads="1"/>
          </p:cNvSpPr>
          <p:nvPr/>
        </p:nvSpPr>
        <p:spPr bwMode="auto">
          <a:xfrm>
            <a:off x="5105400" y="5638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r>
              <a:rPr lang="en-US" altLang="en-US" sz="900"/>
              <a:t>Photos: (</a:t>
            </a:r>
            <a:r>
              <a:rPr lang="en-US" altLang="en-US" sz="900" i="1"/>
              <a:t>Left</a:t>
            </a:r>
            <a:r>
              <a:rPr lang="en-US" altLang="en-US" sz="900"/>
              <a:t>) Robert L. James, USDA Forest Service, Bugwood.org  #1241609; (</a:t>
            </a:r>
            <a:r>
              <a:rPr lang="en-US" altLang="en-US" sz="900" i="1"/>
              <a:t>Right</a:t>
            </a:r>
            <a:r>
              <a:rPr lang="en-US" altLang="en-US" sz="900"/>
              <a:t>) Susan K. Hagle, USDA Forest Service, Bugwood.org  #1241610</a:t>
            </a:r>
          </a:p>
        </p:txBody>
      </p:sp>
      <p:sp>
        <p:nvSpPr>
          <p:cNvPr id="21510" name="TextBox 17"/>
          <p:cNvSpPr txBox="1">
            <a:spLocks noChangeArrowheads="1"/>
          </p:cNvSpPr>
          <p:nvPr/>
        </p:nvSpPr>
        <p:spPr bwMode="auto">
          <a:xfrm>
            <a:off x="4152900" y="4833938"/>
            <a:ext cx="4686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Note – Needles infected by </a:t>
            </a:r>
            <a:r>
              <a:rPr lang="en-US" altLang="en-US" i="1"/>
              <a:t>M. gibsonii </a:t>
            </a:r>
            <a:r>
              <a:rPr lang="en-US" altLang="en-US" u="sng"/>
              <a:t>do not</a:t>
            </a:r>
            <a:r>
              <a:rPr lang="en-US" altLang="en-US"/>
              <a:t> have a reddish tint as with other pine diseases.</a:t>
            </a:r>
          </a:p>
        </p:txBody>
      </p:sp>
      <p:sp>
        <p:nvSpPr>
          <p:cNvPr id="21511" name="TextBox 7"/>
          <p:cNvSpPr txBox="1">
            <a:spLocks noChangeArrowheads="1"/>
          </p:cNvSpPr>
          <p:nvPr/>
        </p:nvSpPr>
        <p:spPr bwMode="auto">
          <a:xfrm>
            <a:off x="457200" y="5741988"/>
            <a:ext cx="4143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i="1"/>
              <a:t>M. pini</a:t>
            </a:r>
            <a:r>
              <a:rPr lang="en-US" altLang="en-US"/>
              <a:t> symptoms on </a:t>
            </a:r>
            <a:r>
              <a:rPr lang="en-US" altLang="en-US" i="1"/>
              <a:t>Pinus ponderosa</a:t>
            </a:r>
            <a:r>
              <a:rPr lang="en-US" altLang="en-US"/>
              <a:t>.</a:t>
            </a:r>
          </a:p>
          <a:p>
            <a:pPr eaLnBrk="1" hangingPunct="1"/>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Template>
  <TotalTime>12248</TotalTime>
  <Words>2943</Words>
  <Application>Microsoft Office PowerPoint</Application>
  <PresentationFormat>On-screen Show (4:3)</PresentationFormat>
  <Paragraphs>307</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ＭＳ Ｐゴシック</vt:lpstr>
      <vt:lpstr>Presentation1</vt:lpstr>
      <vt:lpstr>PowerPoint Presentation</vt:lpstr>
      <vt:lpstr>Needle Blight</vt:lpstr>
      <vt:lpstr>Host Plants</vt:lpstr>
      <vt:lpstr>Potential Distribution Risk Map (2011)</vt:lpstr>
      <vt:lpstr>Disease Symptoms</vt:lpstr>
      <vt:lpstr>Identification</vt:lpstr>
      <vt:lpstr>Spread and Transmission</vt:lpstr>
      <vt:lpstr>Monitoring and Management</vt:lpstr>
      <vt:lpstr>Look-alike Species Dothistroma blight (Mycosphaerella pini)</vt:lpstr>
      <vt:lpstr>Look-alike Species Diplodia blight (Sphaeropsis sapinea)</vt:lpstr>
      <vt:lpstr>Look-alike Species Brown Spot Needle Blight (Mycosphaerella dearnsesii)</vt:lpstr>
      <vt:lpstr>Look-alike Species Pine Needle Rust (Coleosporium asterum)</vt:lpstr>
      <vt:lpstr>Look-alike Species Needle Cast (Ploioderma and Lophodermium spp.)</vt:lpstr>
      <vt:lpstr>Look-alike Species Pitch Canker Disease (Fusarium circinatum)</vt:lpstr>
      <vt:lpstr>Authors</vt:lpstr>
      <vt:lpstr>Editors</vt:lpstr>
      <vt:lpstr>Reviewers</vt:lpstr>
      <vt:lpstr>Collaborating Agencies</vt:lpstr>
      <vt:lpstr>PowerPoint Presentation</vt:lpstr>
      <vt:lpstr>References </vt:lpstr>
      <vt:lpstr>References </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IFAS Entomology &amp; Nematology</dc:creator>
  <cp:lastModifiedBy>Windows User</cp:lastModifiedBy>
  <cp:revision>235</cp:revision>
  <dcterms:created xsi:type="dcterms:W3CDTF">2013-03-08T20:39:18Z</dcterms:created>
  <dcterms:modified xsi:type="dcterms:W3CDTF">2015-04-05T15:49:23Z</dcterms:modified>
</cp:coreProperties>
</file>