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83" r:id="rId2"/>
    <p:sldId id="293" r:id="rId3"/>
    <p:sldId id="312" r:id="rId4"/>
    <p:sldId id="321" r:id="rId5"/>
    <p:sldId id="294" r:id="rId6"/>
    <p:sldId id="263" r:id="rId7"/>
    <p:sldId id="284" r:id="rId8"/>
    <p:sldId id="325" r:id="rId9"/>
    <p:sldId id="301" r:id="rId10"/>
    <p:sldId id="316" r:id="rId11"/>
    <p:sldId id="317" r:id="rId12"/>
    <p:sldId id="311" r:id="rId13"/>
    <p:sldId id="298" r:id="rId14"/>
    <p:sldId id="318" r:id="rId15"/>
    <p:sldId id="323" r:id="rId16"/>
    <p:sldId id="324" r:id="rId17"/>
    <p:sldId id="322" r:id="rId18"/>
    <p:sldId id="319" r:id="rId19"/>
    <p:sldId id="320" r:id="rId20"/>
    <p:sldId id="314" r:id="rId21"/>
    <p:sldId id="326" r:id="rId22"/>
    <p:sldId id="327" r:id="rId23"/>
    <p:sldId id="300" r:id="rId24"/>
    <p:sldId id="315" r:id="rId25"/>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A2E0FC"/>
    <a:srgbClr val="E60000"/>
    <a:srgbClr val="F60000"/>
    <a:srgbClr val="FFFF99"/>
    <a:srgbClr val="00CC66"/>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857" autoAdjust="0"/>
  </p:normalViewPr>
  <p:slideViewPr>
    <p:cSldViewPr>
      <p:cViewPr varScale="1">
        <p:scale>
          <a:sx n="106" d="100"/>
          <a:sy n="106" d="100"/>
        </p:scale>
        <p:origin x="-1752" y="-90"/>
      </p:cViewPr>
      <p:guideLst>
        <p:guide orient="horz" pos="4271"/>
        <p:guide pos="16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cs typeface="+mn-cs"/>
              </a:defRPr>
            </a:lvl1pPr>
          </a:lstStyle>
          <a:p>
            <a:pPr>
              <a:defRPr/>
            </a:pPr>
            <a:fld id="{6C7C6673-4DCC-4AFB-94E9-B108C6B1E089}" type="slidenum">
              <a:rPr lang="en-US"/>
              <a:pPr>
                <a:defRPr/>
              </a:pPr>
              <a:t>‹#›</a:t>
            </a:fld>
            <a:endParaRPr lang="en-US"/>
          </a:p>
        </p:txBody>
      </p:sp>
    </p:spTree>
    <p:extLst>
      <p:ext uri="{BB962C8B-B14F-4D97-AF65-F5344CB8AC3E}">
        <p14:creationId xmlns:p14="http://schemas.microsoft.com/office/powerpoint/2010/main" val="22579616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61C830DA-521E-4E9B-A2C7-FFDE8C83F7C3}" type="slidenum">
              <a:rPr lang="en-US" altLang="en-US" sz="1200" smtClean="0"/>
              <a:pPr eaLnBrk="1" hangingPunct="1">
                <a:defRPr/>
              </a:pPr>
              <a:t>1</a:t>
            </a:fld>
            <a:endParaRPr lang="en-US" altLang="en-US" sz="120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This presentation is about a crambid moth called the Mexican rice borer, </a:t>
            </a:r>
            <a:r>
              <a:rPr lang="en-US" altLang="en-US" i="1" smtClean="0"/>
              <a:t>Eoreuma loftini </a:t>
            </a:r>
            <a:r>
              <a:rPr lang="en-US" altLang="en-US" smtClean="0"/>
              <a:t>.  While the distribution is presently limited in the United States, this species has the potential to become a major pest for Florida.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4C72C127-F740-4107-B622-569A12943B45}" type="slidenum">
              <a:rPr lang="en-US" altLang="en-US" sz="1200" smtClean="0"/>
              <a:pPr eaLnBrk="1" hangingPunct="1">
                <a:defRPr/>
              </a:pPr>
              <a:t>10</a:t>
            </a:fld>
            <a:endParaRPr lang="en-US" altLang="en-US" sz="1200"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Across their range, MRBs breed continuously, so any life stage can occur at any time of year.  Their total generation time varies with temperature and ranges from 45 days in warmer temperatures to three months in cooler temperatures.</a:t>
            </a:r>
          </a:p>
          <a:p>
            <a:r>
              <a:rPr lang="en-US" altLang="en-US" smtClean="0"/>
              <a:t> </a:t>
            </a:r>
          </a:p>
          <a:p>
            <a:r>
              <a:rPr lang="en-US" altLang="en-US" smtClean="0"/>
              <a:t>Two days after emergence, most adult females begin to lay their eggs in cracks on plant surfaces and in dry leaf folds near the lower part of the plant.  Eggs can be found between the stalk and leaf sheath (yellow arrow) in the laboratory or greenhouse but it is nearly impossible to observe the eggs in the field. </a:t>
            </a:r>
          </a:p>
          <a:p>
            <a:endParaRPr lang="en-US" altLang="en-US" smtClean="0"/>
          </a:p>
          <a:p>
            <a:r>
              <a:rPr lang="en-US" altLang="en-US" smtClean="0"/>
              <a:t>Eggs hatch after 5-14 days and then move inside fresh leaf sheaths to feed on plant tissue.  After approximately one week of feeding, larvae tunnel into the internodes of the plant stem.  As they bore these tunnels, they pack them with frass to block out predators and parasites. Total larval duration takes 21-78 days.  The pupal stage takes place in the tunnels packed with frass and lasts 7-21 days.</a:t>
            </a:r>
          </a:p>
          <a:p>
            <a:r>
              <a:rPr lang="en-US" altLang="en-US" smtClean="0"/>
              <a:t> </a:t>
            </a:r>
          </a:p>
          <a:p>
            <a:r>
              <a:rPr lang="en-US" altLang="en-US" smtClean="0"/>
              <a:t>Information sources:</a:t>
            </a:r>
          </a:p>
          <a:p>
            <a:r>
              <a:rPr lang="es-ES_tradnl" altLang="en-US" smtClean="0"/>
              <a:t>Reay-Jones, F.P.F. 2005. </a:t>
            </a:r>
            <a:r>
              <a:rPr lang="en-US" altLang="en-US" smtClean="0"/>
              <a:t>Integrated Pest Management of the Mexican rice borer in Louisiana and Texas sugarcane and rice.  Ph.D. Dissertation. Louisiana State University, Baton Rouge.</a:t>
            </a:r>
          </a:p>
          <a:p>
            <a:r>
              <a:rPr lang="tr-TR" altLang="en-US" smtClean="0"/>
              <a:t> </a:t>
            </a:r>
            <a:endParaRPr lang="en-US" altLang="en-US" smtClean="0"/>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r>
              <a:rPr lang="en-US" altLang="en-US" smtClean="0"/>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8099A758-FE68-45F8-987A-018345315E43}" type="slidenum">
              <a:rPr lang="en-US" altLang="en-US" sz="1200" smtClean="0"/>
              <a:pPr eaLnBrk="1" hangingPunct="1">
                <a:defRPr/>
              </a:pPr>
              <a:t>11</a:t>
            </a:fld>
            <a:endParaRPr lang="en-US" altLang="en-US"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Larval feeding causes a variety of plant damage.  Early signs of injury include orange discoloration (white arrow) and lesions on the leaf sheath; in rice and sugarcane, a condition known as “</a:t>
            </a:r>
            <a:r>
              <a:rPr lang="en-US" altLang="ja-JP" smtClean="0"/>
              <a:t>deadheart</a:t>
            </a:r>
            <a:r>
              <a:rPr lang="en-US" altLang="en-US" smtClean="0"/>
              <a:t>”</a:t>
            </a:r>
            <a:r>
              <a:rPr lang="en-US" altLang="ja-JP" smtClean="0"/>
              <a:t> can result from the withering and death of the youngest leaves.</a:t>
            </a:r>
          </a:p>
          <a:p>
            <a:r>
              <a:rPr lang="en-US" altLang="en-US" smtClean="0"/>
              <a:t> </a:t>
            </a:r>
          </a:p>
          <a:p>
            <a:r>
              <a:rPr lang="en-US" altLang="en-US" smtClean="0"/>
              <a:t>At this stage, damage from different species of stalk borers looks the same, but tunnels from Mexican rice borer larvae are packed with frass, whereas tunnels from sugarcane borers are not. The tunnels packed with frass are easy to identify in sugarcane, but may be difficult to see in rice and weedy grasses. </a:t>
            </a:r>
          </a:p>
          <a:p>
            <a:r>
              <a:rPr lang="en-US" altLang="en-US" smtClean="0"/>
              <a:t> </a:t>
            </a:r>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r>
              <a:rPr lang="en-US" altLang="en-US" smtClean="0"/>
              <a:t> </a:t>
            </a:r>
          </a:p>
          <a:p>
            <a:r>
              <a:rPr lang="en-US" altLang="en-US" smtClean="0"/>
              <a:t>Hummel, N.A., T.E. Reagan, D. Pollet, W. Akbar, J. Beuzelin, C. Carlton, J. Saichuk, T. Hardy and M. Way. 2008. </a:t>
            </a:r>
            <a:r>
              <a:rPr lang="is-IS" altLang="en-US" smtClean="0"/>
              <a:t>Mexican Rice Borer, </a:t>
            </a:r>
            <a:r>
              <a:rPr lang="is-IS" altLang="en-US" i="1" smtClean="0"/>
              <a:t>Eoreuma loftini </a:t>
            </a:r>
            <a:r>
              <a:rPr lang="is-IS" altLang="en-US" smtClean="0"/>
              <a:t>(Dyar). </a:t>
            </a:r>
            <a:r>
              <a:rPr lang="da-DK" altLang="en-US" smtClean="0"/>
              <a:t>LSU AgCenter Pub. 3098. </a:t>
            </a:r>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690DC2F4-C416-4EFB-A3B8-37E2F08156BB}" type="slidenum">
              <a:rPr lang="en-US" altLang="en-US" sz="1200" smtClean="0"/>
              <a:pPr eaLnBrk="1" hangingPunct="1">
                <a:defRPr/>
              </a:pPr>
              <a:t>12</a:t>
            </a:fld>
            <a:endParaRPr lang="en-US" altLang="en-US" sz="12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Feeding larvae often tunnel transversely across the stem.  This weakens the stem and makes a plant more susceptible to lodging (or falling over) prior to harvest.  In rice, feeding during the development of the panicle causes partial or total plant sterility.  This condition is called “whitehead” and is characterized by empty, white panicles that are light and stand upright due to the seed loss.</a:t>
            </a:r>
          </a:p>
          <a:p>
            <a:endParaRPr lang="en-US" altLang="en-US" smtClean="0"/>
          </a:p>
          <a:p>
            <a:r>
              <a:rPr lang="en-US" altLang="en-US" smtClean="0"/>
              <a:t>Damage to sugarcane can cause a decrease in sugar production and stunting and lodging of stalks.  Heavy infestations can be severe enough to make harvesting fields unfeasible.</a:t>
            </a:r>
          </a:p>
          <a:p>
            <a:r>
              <a:rPr lang="tr-TR" altLang="en-US" i="1" smtClean="0"/>
              <a:t> </a:t>
            </a:r>
            <a:endParaRPr lang="en-US" altLang="en-US" smtClean="0"/>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r>
              <a:rPr lang="en-US" altLang="en-US" smtClean="0"/>
              <a:t> </a:t>
            </a:r>
          </a:p>
          <a:p>
            <a:r>
              <a:rPr lang="en-US" altLang="en-US" smtClean="0"/>
              <a:t>Hummel, N.A., T.E. Reagan, D. Pollet, W. Akbar, J. Beuzelin, C. Carlton, J. Saichuk, T. Hardy and M. Way. 2008. </a:t>
            </a:r>
            <a:r>
              <a:rPr lang="is-IS" altLang="en-US" smtClean="0"/>
              <a:t>Mexican Rice Borer, </a:t>
            </a:r>
            <a:r>
              <a:rPr lang="is-IS" altLang="en-US" i="1" smtClean="0"/>
              <a:t>Eoreuma loftini </a:t>
            </a:r>
            <a:r>
              <a:rPr lang="is-IS" altLang="en-US" smtClean="0"/>
              <a:t>(Dyar). </a:t>
            </a:r>
            <a:r>
              <a:rPr lang="da-DK" altLang="en-US" smtClean="0"/>
              <a:t>LSU AgCenter Pub. 3098. </a:t>
            </a:r>
            <a:endParaRPr lang="en-US" altLang="en-US" smtClean="0"/>
          </a:p>
          <a:p>
            <a:r>
              <a:rPr lang="en-US" altLang="en-US" smtClean="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In rice, scouting should begin at green ring stage (internode elongation) and intensify at the early boot stage (panicle development).  </a:t>
            </a:r>
          </a:p>
          <a:p>
            <a:endParaRPr lang="en-US" altLang="en-US" smtClean="0"/>
          </a:p>
          <a:p>
            <a:r>
              <a:rPr lang="en-US" altLang="en-US" smtClean="0"/>
              <a:t>In sugarcane, scouting should begin when internodes are visible in most plants and continue on a regular basis.  Look at the leaf sheath for orange lesions caused by larval feeding.  </a:t>
            </a:r>
          </a:p>
          <a:p>
            <a:endParaRPr lang="en-US" altLang="en-US" smtClean="0"/>
          </a:p>
          <a:p>
            <a:r>
              <a:rPr lang="en-US" altLang="en-US" smtClean="0"/>
              <a:t>To confirm Mexican rice borer injury, peel off the leaf sheath to detect larva or frass (frass = MRB).  </a:t>
            </a:r>
          </a:p>
          <a:p>
            <a:endParaRPr lang="en-US" altLang="en-US" smtClean="0"/>
          </a:p>
          <a:p>
            <a:r>
              <a:rPr lang="en-US" altLang="en-US" smtClean="0"/>
              <a:t>Edges of fields can act as pest reservoirs, especially if you are spraying / using chemical control. Check those edges for damage. Check individual plants for damage.</a:t>
            </a:r>
          </a:p>
          <a:p>
            <a:endParaRPr lang="en-US" altLang="en-US" smtClean="0"/>
          </a:p>
          <a:p>
            <a:r>
              <a:rPr lang="en-US" altLang="en-US" smtClean="0"/>
              <a:t>Pheromone traps can help to monitor for Mexican rice borer adults in rice and sugarcane.  Scouting should begin when 20 moths are collected in a trap during a one-week period.</a:t>
            </a:r>
          </a:p>
          <a:p>
            <a:r>
              <a:rPr lang="en-US" altLang="en-US" smtClean="0"/>
              <a:t> </a:t>
            </a:r>
          </a:p>
          <a:p>
            <a:r>
              <a:rPr lang="en-US" altLang="en-US" smtClean="0"/>
              <a:t>Information sources:</a:t>
            </a:r>
          </a:p>
          <a:p>
            <a:r>
              <a:rPr lang="es-ES_tradnl" altLang="en-US" smtClean="0"/>
              <a:t>Reay-Jones, F.P.F. 2005. </a:t>
            </a:r>
            <a:r>
              <a:rPr lang="en-US" altLang="en-US" smtClean="0"/>
              <a:t>Integrated Pest Management of the Mexican rice borer in Louisiana and Texas sugarcane and rice.  Ph.D. Dissertation. Louisiana State University, Baton Rouge.</a:t>
            </a:r>
          </a:p>
          <a:p>
            <a:r>
              <a:rPr lang="en-US" altLang="en-US" smtClean="0"/>
              <a:t> </a:t>
            </a:r>
          </a:p>
          <a:p>
            <a:r>
              <a:rPr lang="en-US" altLang="en-US" smtClean="0"/>
              <a:t>Hummel, N.A., T.E. Reagan, D. Pollet, W. Akbar, J. Beuzelin, C. Carlton, J. Saichuk, T. Hardy and M. Way. 2008. </a:t>
            </a:r>
            <a:r>
              <a:rPr lang="is-IS" altLang="en-US" smtClean="0"/>
              <a:t>Mexican Rice Borer, </a:t>
            </a:r>
            <a:r>
              <a:rPr lang="is-IS" altLang="en-US" i="1" smtClean="0"/>
              <a:t>Eoreuma loftini </a:t>
            </a:r>
            <a:r>
              <a:rPr lang="is-IS" altLang="en-US" smtClean="0"/>
              <a:t>(Dyar). </a:t>
            </a:r>
            <a:r>
              <a:rPr lang="da-DK" altLang="en-US" smtClean="0"/>
              <a:t>LSU AgCenter Pub. 3098. </a:t>
            </a:r>
            <a:endParaRPr lang="en-US" altLang="en-US" smtClean="0"/>
          </a:p>
          <a:p>
            <a:r>
              <a:rPr lang="en-US" altLang="en-US" smtClean="0"/>
              <a:t> </a:t>
            </a:r>
          </a:p>
          <a:p>
            <a:r>
              <a:rPr lang="en-US" altLang="en-US" smtClean="0"/>
              <a:t>LSU AgCenter, Mexican rice borer fact sheet.  http://www.lsuagcenter.com/en/crops_livestock/crops/rice/insects/presentations/6-mexican-rice-borer.htm  Accessed 10 June 2013.</a:t>
            </a:r>
          </a:p>
        </p:txBody>
      </p:sp>
      <p:sp>
        <p:nvSpPr>
          <p:cNvPr id="501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E893C029-92F0-45D2-B1BA-CF6166474BA8}" type="slidenum">
              <a:rPr lang="en-US" altLang="en-US" sz="1200" smtClean="0"/>
              <a:pPr eaLnBrk="1" hangingPunct="1">
                <a:defRPr/>
              </a:pPr>
              <a:t>13</a:t>
            </a:fld>
            <a:endParaRPr lang="en-US" altLang="en-US"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Drought stressed sugarcane has been found to be more attractive for oviposition, therefore minimizing plant stress through manipulation of irrigation and fertilization practices is recommended.  As of 2012, no resistant cultivars of rice are available, but seed treatments are available in some regions.  Some varieties of sugarcane are more resistant than others and are recommended. According to a recent study, although NCo 310 has been regarded as the most susceptible commercial cultivar, HoCP 91-555, LCP 85-384, and HoCP 96-540 appear to be even more susceptible.</a:t>
            </a:r>
          </a:p>
          <a:p>
            <a:endParaRPr lang="en-US" altLang="en-US" smtClean="0"/>
          </a:p>
          <a:p>
            <a:r>
              <a:rPr lang="en-US" altLang="en-US" smtClean="0"/>
              <a:t>Insecticide control is more effective on rice than sugarcane.  Apply insecticides to coincide with larval emergence so larvae are killed before they enter the rice stems. Once larvae enter the stems, foliar insecticides are not effective.  </a:t>
            </a:r>
          </a:p>
          <a:p>
            <a:endParaRPr lang="en-US" altLang="en-US" smtClean="0"/>
          </a:p>
          <a:p>
            <a:r>
              <a:rPr lang="en-US" altLang="en-US" smtClean="0"/>
              <a:t>Destroy crop residues after harvest to reduce overwintering borer population. Plant early, especially in areas with a history of borer infestations. Early planting allows the crops to mature before the beginning of moth migration from other crops and non-crop hosts.</a:t>
            </a:r>
          </a:p>
          <a:p>
            <a:endParaRPr lang="en-US" altLang="en-US" smtClean="0"/>
          </a:p>
          <a:p>
            <a:r>
              <a:rPr lang="en-US" altLang="en-US" smtClean="0"/>
              <a:t> </a:t>
            </a:r>
          </a:p>
          <a:p>
            <a:r>
              <a:rPr lang="en-US" altLang="en-US" smtClean="0"/>
              <a:t>Information sources:</a:t>
            </a:r>
          </a:p>
          <a:p>
            <a:r>
              <a:rPr lang="es-ES_tradnl" altLang="en-US" smtClean="0"/>
              <a:t>Reay-Jones, F.P.F. 2005. </a:t>
            </a:r>
            <a:r>
              <a:rPr lang="en-US" altLang="en-US" smtClean="0"/>
              <a:t>Integrated Pest Management of the Mexican rice borer in Louisiana and Texas sugarcane and rice.  Ph.D. Dissertation. Louisiana State University, Baton Rouge.</a:t>
            </a:r>
          </a:p>
          <a:p>
            <a:r>
              <a:rPr lang="en-US" altLang="en-US" smtClean="0"/>
              <a:t> </a:t>
            </a:r>
          </a:p>
          <a:p>
            <a:r>
              <a:rPr lang="en-US" altLang="en-US" smtClean="0"/>
              <a:t>Hummel, N.A., T.E. Reagan, D. Pollet, W. Akbar, J. Beuzelin, C. Carlton, J. Saichuk, T. Hardy and M. Way. 2008. </a:t>
            </a:r>
            <a:r>
              <a:rPr lang="is-IS" altLang="en-US" smtClean="0"/>
              <a:t>Mexican Rice Borer, </a:t>
            </a:r>
            <a:r>
              <a:rPr lang="is-IS" altLang="en-US" i="1" smtClean="0"/>
              <a:t>Eoreuma loftini </a:t>
            </a:r>
            <a:r>
              <a:rPr lang="is-IS" altLang="en-US" smtClean="0"/>
              <a:t>(Dyar). </a:t>
            </a:r>
            <a:r>
              <a:rPr lang="da-DK" altLang="en-US" smtClean="0"/>
              <a:t>LSU AgCenter Pub. 3098. </a:t>
            </a:r>
            <a:endParaRPr lang="en-US" altLang="en-US" smtClean="0"/>
          </a:p>
          <a:p>
            <a:r>
              <a:rPr lang="en-US" altLang="en-US" smtClean="0"/>
              <a:t> </a:t>
            </a:r>
          </a:p>
          <a:p>
            <a:r>
              <a:rPr lang="en-US" altLang="en-US" smtClean="0"/>
              <a:t>LSU AgCenter, Mexican rice borer fact sheet.  http://www.lsuagcenter.com/en/crops_livestock/crops/rice/insects/presentations/6-mexican-rice-borer.htm.  Accessed 10 June 2013.</a:t>
            </a:r>
          </a:p>
          <a:p>
            <a:endParaRPr lang="en-US" altLang="en-US" smtClean="0"/>
          </a:p>
        </p:txBody>
      </p:sp>
      <p:sp>
        <p:nvSpPr>
          <p:cNvPr id="5120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44B2B5F-4803-4DEC-85F2-FFA783F926C8}" type="slidenum">
              <a:rPr lang="en-US" altLang="en-US" sz="1200" smtClean="0"/>
              <a:pPr eaLnBrk="1" hangingPunct="1">
                <a:defRPr/>
              </a:pPr>
              <a:t>14</a:t>
            </a:fld>
            <a:endParaRPr lang="en-US" altLang="en-US"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Mexican rice borer – “Larvae are honey-colored with two pairs of stripes running the length of body”</a:t>
            </a:r>
          </a:p>
          <a:p>
            <a:r>
              <a:rPr lang="en-US" altLang="en-US" smtClean="0"/>
              <a:t>Rice stalk borer – “Larvae have two pairs of stripes running the length of the body and a black head capsule.” They also are not found infesting sugarcane.</a:t>
            </a:r>
          </a:p>
          <a:p>
            <a:r>
              <a:rPr lang="en-US" altLang="en-US" smtClean="0"/>
              <a:t>Sugarcane borer – “Larvae are pale yellow-white in the summer, with a series of brown spots visible on the back. Overwintering larva are a deeper yellow and lack of the brown spots.”</a:t>
            </a:r>
          </a:p>
          <a:p>
            <a:endParaRPr lang="en-US" altLang="en-US" smtClean="0"/>
          </a:p>
          <a:p>
            <a:r>
              <a:rPr lang="en-US" altLang="en-US" smtClean="0"/>
              <a:t>Information sources:</a:t>
            </a:r>
          </a:p>
          <a:p>
            <a:r>
              <a:rPr lang="en-US" altLang="en-US" smtClean="0"/>
              <a:t>LSU AgCenter. </a:t>
            </a:r>
            <a:r>
              <a:rPr lang="en-US" altLang="en-US" smtClean="0">
                <a:latin typeface="Calibri" pitchFamily="34" charset="0"/>
              </a:rPr>
              <a:t>Accessed 15 July 2013.</a:t>
            </a:r>
          </a:p>
          <a:p>
            <a:r>
              <a:rPr lang="en-US" altLang="en-US" smtClean="0"/>
              <a:t>	http://www.lsuagcenter.com/en/crops_livestock/crops/rice/Insects/photos/</a:t>
            </a:r>
          </a:p>
        </p:txBody>
      </p:sp>
      <p:sp>
        <p:nvSpPr>
          <p:cNvPr id="5222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6F78F8A0-AB60-4551-8E1A-1BE42F63FA9B}" type="slidenum">
              <a:rPr lang="en-US" altLang="en-US" sz="1200" smtClean="0"/>
              <a:pPr eaLnBrk="1" hangingPunct="1">
                <a:defRPr/>
              </a:pPr>
              <a:t>15</a:t>
            </a:fld>
            <a:endParaRPr lang="en-US" altLang="en-US" sz="120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Tunnels from Mexican rice borer larvae are packed with frass, as you can see on the left; whereas tunnels from sugarcane borers are not, frass builds up outside exit hole as seen on the right.</a:t>
            </a:r>
          </a:p>
          <a:p>
            <a:endParaRPr lang="en-US" altLang="en-US" smtClean="0"/>
          </a:p>
          <a:p>
            <a:r>
              <a:rPr lang="en-US" altLang="en-US" smtClean="0"/>
              <a:t>Information sources:</a:t>
            </a:r>
          </a:p>
          <a:p>
            <a:r>
              <a:rPr lang="en-US" altLang="en-US" smtClean="0"/>
              <a:t>LSU AgCenter. </a:t>
            </a:r>
            <a:r>
              <a:rPr lang="en-US" altLang="en-US" smtClean="0">
                <a:latin typeface="Calibri" pitchFamily="34" charset="0"/>
              </a:rPr>
              <a:t>Accessed 15 July 2013.</a:t>
            </a:r>
          </a:p>
          <a:p>
            <a:r>
              <a:rPr lang="en-US" altLang="en-US" smtClean="0"/>
              <a:t>	http://www.lsuagcenter.com/en/crops_livestock/crops/rice/Insects/photos/</a:t>
            </a:r>
          </a:p>
          <a:p>
            <a:endParaRPr lang="en-US" altLang="en-US" smtClean="0"/>
          </a:p>
        </p:txBody>
      </p:sp>
      <p:sp>
        <p:nvSpPr>
          <p:cNvPr id="5325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9DF8C888-8B5B-4A83-92FB-89B3DE8B936E}" type="slidenum">
              <a:rPr lang="en-US" altLang="en-US" sz="1200" smtClean="0"/>
              <a:pPr eaLnBrk="1" hangingPunct="1">
                <a:defRPr/>
              </a:pPr>
              <a:t>16</a:t>
            </a:fld>
            <a:endParaRPr lang="en-US" altLang="en-US" sz="12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Sugarcane borer - Adults are “larger, straw-colored moths about ¾ inch long with a series of black dots arranged in an inverted V shape pattern on the front wings (red arrows).”</a:t>
            </a:r>
          </a:p>
          <a:p>
            <a:r>
              <a:rPr lang="en-US" altLang="en-US" smtClean="0"/>
              <a:t>Rice Stalk Borer: “Adult moths have pale white wings tinged on the edges with metallic gold (black arrow) (1 inch long).”</a:t>
            </a:r>
          </a:p>
          <a:p>
            <a:r>
              <a:rPr lang="en-US" altLang="en-US" smtClean="0"/>
              <a:t>Mexican rice borer - Adults are “light tan moths with delta-shaped wings like a triangle when their wings are closed”</a:t>
            </a:r>
          </a:p>
          <a:p>
            <a:endParaRPr lang="en-US" altLang="en-US" smtClean="0"/>
          </a:p>
          <a:p>
            <a:r>
              <a:rPr lang="en-US" altLang="en-US" smtClean="0"/>
              <a:t>Information sources:</a:t>
            </a:r>
          </a:p>
          <a:p>
            <a:r>
              <a:rPr lang="en-US" altLang="en-US" smtClean="0"/>
              <a:t>LSU AgCenter. </a:t>
            </a:r>
            <a:r>
              <a:rPr lang="en-US" altLang="en-US" smtClean="0">
                <a:latin typeface="Calibri" pitchFamily="34" charset="0"/>
              </a:rPr>
              <a:t>Accessed 15 July 2013.</a:t>
            </a:r>
          </a:p>
          <a:p>
            <a:r>
              <a:rPr lang="en-US" altLang="en-US" smtClean="0"/>
              <a:t>	http://www.lsuagcenter.com/en/crops_livestock/crops/rice/Insects/photos/</a:t>
            </a:r>
          </a:p>
          <a:p>
            <a:endParaRPr lang="en-US" altLang="en-US" smtClean="0"/>
          </a:p>
          <a:p>
            <a:r>
              <a:rPr lang="en-US" altLang="en-US" smtClean="0"/>
              <a:t>LSU AgCenter. Rice stalk borer. Accessed 20 November 2013.</a:t>
            </a:r>
          </a:p>
          <a:p>
            <a:r>
              <a:rPr lang="en-US" altLang="en-US" smtClean="0"/>
              <a:t>	http://www.lsuagcenter.com/en/crops_livestock/crops/rice/Insects/presentations/7+Rice+Stalk+Borer.htm</a:t>
            </a:r>
          </a:p>
        </p:txBody>
      </p:sp>
      <p:sp>
        <p:nvSpPr>
          <p:cNvPr id="5427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D99380CC-5163-49DD-8199-937A066EEA58}" type="slidenum">
              <a:rPr lang="en-US" altLang="en-US" sz="1200" smtClean="0"/>
              <a:pPr eaLnBrk="1" hangingPunct="1">
                <a:defRPr/>
              </a:pPr>
              <a:t>17</a:t>
            </a:fld>
            <a:endParaRPr lang="en-US" altLang="en-US" sz="120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mtClean="0"/>
          </a:p>
        </p:txBody>
      </p:sp>
      <p:sp>
        <p:nvSpPr>
          <p:cNvPr id="553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7CEA28AF-6D1B-4D35-A7FC-9792A8EF93C0}" type="slidenum">
              <a:rPr lang="en-US" altLang="en-US" sz="1200" smtClean="0"/>
              <a:pPr eaLnBrk="1" hangingPunct="1">
                <a:defRPr/>
              </a:pPr>
              <a:t>18</a:t>
            </a:fld>
            <a:endParaRPr lang="en-US"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632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81B91BAD-D827-4924-BB0B-DDA7DC69CD27}" type="slidenum">
              <a:rPr lang="en-US" altLang="en-US" sz="1200" smtClean="0"/>
              <a:pPr eaLnBrk="1" hangingPunct="1">
                <a:defRPr/>
              </a:pPr>
              <a:t>20</a:t>
            </a:fld>
            <a:endParaRPr lang="en-US" altLang="en-US" sz="12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B5EB7403-F4DE-48C1-9397-B08573498350}" type="slidenum">
              <a:rPr lang="en-US" altLang="en-US" sz="1200" smtClean="0"/>
              <a:pPr eaLnBrk="1" hangingPunct="1">
                <a:defRPr/>
              </a:pPr>
              <a:t>2</a:t>
            </a:fld>
            <a:endParaRPr lang="en-US" altLang="en-US" sz="1200"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Mexican Rice Borer (MRB) is a significant pest of sugarcane, rice, and other grass crops in Mexico.  Over the last several decades, this species has been spreading throughout Texas and Louisiana.  The first Florida state record for the species occurred in Levy County on 23 March 2012, when a single specimen was caught at a mercury vapor light during a general survey.   This male was identified as a MRB on 14 July. The extent of the population is not currently known. However, the collection of two additional males at pheromone traps in March 2013 (in the same county) suggests that this species may be established in parts of Florida. </a:t>
            </a:r>
          </a:p>
          <a:p>
            <a:r>
              <a:rPr lang="tr-TR" altLang="en-US" smtClean="0"/>
              <a:t> </a:t>
            </a:r>
            <a:endParaRPr lang="en-US" altLang="en-US" smtClean="0"/>
          </a:p>
          <a:p>
            <a:endParaRPr lang="en-US" altLang="en-US" smtClean="0"/>
          </a:p>
          <a:p>
            <a:r>
              <a:rPr lang="tr-TR" altLang="en-US" smtClean="0"/>
              <a:t>Information sources:</a:t>
            </a:r>
            <a:endParaRPr lang="en-US" altLang="en-US" smtClean="0"/>
          </a:p>
          <a:p>
            <a:r>
              <a:rPr lang="tr-TR" altLang="en-US" smtClean="0"/>
              <a:t>Hummel, N.A., T. Hardy, T.E. Reagan, D. Pollet, C. Carlton, M.J. Stout, J.M. Beuzelin, W. Akbar, and W.H. White. 2010. Monitoring and First Discovery of the Mexican Rice Borer </a:t>
            </a:r>
            <a:r>
              <a:rPr lang="tr-TR" altLang="en-US" i="1" smtClean="0"/>
              <a:t>Eoreuma loftin</a:t>
            </a:r>
            <a:r>
              <a:rPr lang="tr-TR" altLang="en-US" smtClean="0"/>
              <a:t>i (Lepidoptera: Crambidae) in Louisiana. Florida Entomologist. 93:123-124.</a:t>
            </a:r>
            <a:endParaRPr lang="en-US" altLang="en-US" smtClean="0"/>
          </a:p>
          <a:p>
            <a:r>
              <a:rPr lang="tr-TR" altLang="en-US" smtClean="0"/>
              <a:t> </a:t>
            </a:r>
            <a:endParaRPr lang="en-US" altLang="en-US" smtClean="0"/>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7348"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820A1B80-EE28-4C44-BD20-6A71E79A9BBF}" type="slidenum">
              <a:rPr lang="en-US" altLang="en-US" sz="1200" smtClean="0"/>
              <a:pPr eaLnBrk="1" hangingPunct="1">
                <a:defRPr/>
              </a:pPr>
              <a:t>21</a:t>
            </a:fld>
            <a:endParaRPr lang="en-US" altLang="en-US" sz="120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58372"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4EE442A9-34DB-4EA8-8B19-7541DE10AD33}" type="slidenum">
              <a:rPr lang="en-US" altLang="en-US" sz="1200" smtClean="0"/>
              <a:pPr eaLnBrk="1" hangingPunct="1">
                <a:defRPr/>
              </a:pPr>
              <a:t>23</a:t>
            </a:fld>
            <a:endParaRPr lang="en-US"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These mainly subtropical moths are native to Mexico, and were historically found in southwestern deserts of the U.S. such as the Imperial Valley in California and the Sonoran Desert in Arizona.  This species was first detected in the Lower Rio Grande Valley of Texas in 1959.  By the late 1980’s it displaced the sugarcane borer, </a:t>
            </a:r>
            <a:r>
              <a:rPr lang="en-US" altLang="en-US" i="1" smtClean="0"/>
              <a:t>Diatraea saccharalis,</a:t>
            </a:r>
            <a:r>
              <a:rPr lang="en-US" altLang="en-US" smtClean="0"/>
              <a:t> as the dominant pest of sugarcane in the Lower Valley, but had also spread northeast far into the rice producing areas of the Texas gulf coast.  From 1980 to 2004, the </a:t>
            </a:r>
            <a:r>
              <a:rPr lang="hr-HR" altLang="en-US" smtClean="0"/>
              <a:t>average rate </a:t>
            </a:r>
            <a:r>
              <a:rPr lang="en-US" altLang="en-US" smtClean="0"/>
              <a:t>of spread in Texas was 23.2 km/yr.  The range expansion of MRBs continued into southwestern Louisiana by late 2008, and a larval infestation was detected in Louisiana sugarcane for the first time this spring (2013).  As mentioned earlier, they now have been found in Florida as well.</a:t>
            </a:r>
          </a:p>
          <a:p>
            <a:r>
              <a:rPr lang="en-US" altLang="en-US" smtClean="0"/>
              <a:t> </a:t>
            </a:r>
          </a:p>
          <a:p>
            <a:r>
              <a:rPr lang="tr-TR" altLang="en-US" smtClean="0"/>
              <a:t>Information sources:</a:t>
            </a:r>
            <a:endParaRPr lang="en-US" altLang="en-US" smtClean="0"/>
          </a:p>
          <a:p>
            <a:r>
              <a:rPr lang="es-ES_tradnl" altLang="en-US" smtClean="0"/>
              <a:t>Reay-Jones, F.P.F. 2005. </a:t>
            </a:r>
            <a:r>
              <a:rPr lang="en-US" altLang="en-US" smtClean="0"/>
              <a:t>Integrated Pest Management of the Mexican rice borer in Louisiana and Texas sugarcane and rice.  Ph.D. Dissertation. Louisiana State University, Baton Rouge.</a:t>
            </a:r>
          </a:p>
          <a:p>
            <a:r>
              <a:rPr lang="en-US" altLang="en-US" smtClean="0"/>
              <a:t> </a:t>
            </a:r>
          </a:p>
          <a:p>
            <a:r>
              <a:rPr lang="tr-TR" altLang="en-US" smtClean="0"/>
              <a:t>Hummel, N.A., T. Hardy, T.E. Reagan, D. Pollet, C. Carlton, M.J. Stout, J.M. Beuzelin, W. Akbar, and W.H. White. 2010. Monitoring and First Discovery of the Mexican Rice Borer </a:t>
            </a:r>
            <a:r>
              <a:rPr lang="tr-TR" altLang="en-US" i="1" smtClean="0"/>
              <a:t>Eoreuma loftini </a:t>
            </a:r>
            <a:r>
              <a:rPr lang="tr-TR" altLang="en-US" smtClean="0"/>
              <a:t>(Lepidoptera: Crambidae) in Louisiana. Florida Entomologist. 93:123-124.</a:t>
            </a:r>
            <a:endParaRPr lang="en-US" altLang="en-US" smtClean="0"/>
          </a:p>
          <a:p>
            <a:r>
              <a:rPr lang="en-US" altLang="en-US" smtClean="0"/>
              <a:t> </a:t>
            </a:r>
          </a:p>
          <a:p>
            <a:r>
              <a:rPr lang="en-US" altLang="en-US" smtClean="0"/>
              <a:t>Meaux, J.  Louisiana Sugarcane: Mexican Rice Borer Infestation Confirmed.  AgFax.Com.  http://agfax.com/2013/04/08/louisiana-sugarcane-mexican-rice-borer-infestation-confirmed/#sthash.PborlY8r.dpuf.  Accessed 13 June 2013.</a:t>
            </a:r>
          </a:p>
        </p:txBody>
      </p:sp>
      <p:sp>
        <p:nvSpPr>
          <p:cNvPr id="3994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EC9BCD17-E2E1-45A8-8B41-B037C47FA1C6}" type="slidenum">
              <a:rPr lang="en-US" altLang="en-US" sz="1200" smtClean="0"/>
              <a:pPr eaLnBrk="1" hangingPunct="1">
                <a:defRPr/>
              </a:pPr>
              <a:t>3</a:t>
            </a:fld>
            <a:endParaRPr lang="en-US" altLang="en-US" sz="12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first Florida state record for the species occurred in Levy County on 23 March 2012, when a single specimen was caught at a mercury vapor light during a general survey.   This male was identified as a MRB on 14 July. The extent of the population is not currently known. However, the collection of two additional males at pheromone traps in March 2013 (in the same county) suggests this species may be established in Florida. </a:t>
            </a:r>
          </a:p>
          <a:p>
            <a:endParaRPr lang="en-US" altLang="en-US" smtClean="0"/>
          </a:p>
          <a:p>
            <a:r>
              <a:rPr lang="en-US" altLang="en-US" smtClean="0"/>
              <a:t>Currently, CAPS is surveying for MRB using bucket traps in Marion, Dixie, Gilchrest, Jackson, Gadsden, and Lafayette counties.</a:t>
            </a:r>
          </a:p>
          <a:p>
            <a:endParaRPr lang="en-US" altLang="en-US" smtClean="0"/>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endParaRPr lang="en-US" altLang="en-US" smtClean="0"/>
          </a:p>
        </p:txBody>
      </p:sp>
      <p:sp>
        <p:nvSpPr>
          <p:cNvPr id="40964"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5C79A969-B697-4495-8FFE-4E054198ED22}" type="slidenum">
              <a:rPr lang="en-US" altLang="en-US" sz="1200" smtClean="0"/>
              <a:pPr eaLnBrk="1" hangingPunct="1">
                <a:defRPr/>
              </a:pPr>
              <a:t>4</a:t>
            </a:fld>
            <a:endParaRPr lang="en-US" altLang="en-US" sz="12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8C47ACCE-4AF5-4454-9E4B-7E60C9682018}" type="slidenum">
              <a:rPr lang="en-US" altLang="en-US" sz="1200" smtClean="0"/>
              <a:pPr eaLnBrk="1" hangingPunct="1">
                <a:defRPr/>
              </a:pPr>
              <a:t>5</a:t>
            </a:fld>
            <a:endParaRPr lang="en-US" altLang="en-US" sz="120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Crops and ornamental plants such as sugarcane, rice, maize, millet sorghum, and lemongrass are susceptible hosts for the MRB.  Possible wild hosts in Florida include many other large grasses such as barnyardgrass (</a:t>
            </a:r>
            <a:r>
              <a:rPr lang="en-US" altLang="en-US" i="1" smtClean="0"/>
              <a:t>Echinochloa crus-galli</a:t>
            </a:r>
            <a:r>
              <a:rPr lang="en-US" altLang="en-US" smtClean="0"/>
              <a:t>), Johnsongrass (</a:t>
            </a:r>
            <a:r>
              <a:rPr lang="en-US" altLang="en-US" i="1" smtClean="0"/>
              <a:t>Sorghum halepense</a:t>
            </a:r>
            <a:r>
              <a:rPr lang="en-US" altLang="en-US" smtClean="0"/>
              <a:t>), sudangrass (</a:t>
            </a:r>
            <a:r>
              <a:rPr lang="en-US" altLang="en-US" i="1" smtClean="0"/>
              <a:t>Sorghum bicolor drummondi</a:t>
            </a:r>
            <a:r>
              <a:rPr lang="en-US" altLang="en-US" smtClean="0"/>
              <a:t>), and Vasey’s grass (</a:t>
            </a:r>
            <a:r>
              <a:rPr lang="en-US" altLang="en-US" i="1" smtClean="0"/>
              <a:t>Paspalum urvillei</a:t>
            </a:r>
            <a:r>
              <a:rPr lang="en-US" altLang="en-US" smtClean="0"/>
              <a:t>).  </a:t>
            </a:r>
          </a:p>
          <a:p>
            <a:endParaRPr lang="en-US" altLang="en-US" smtClean="0"/>
          </a:p>
          <a:p>
            <a:r>
              <a:rPr lang="en-US" altLang="en-US" smtClean="0"/>
              <a:t>CAPS is also interested in the MRB because of potential damage to perennial grasses, such as switch-grass, that are grown for biofuel production.  This new industry is growing in Florida, and thus the MRB could pose a further economic threat to our state.</a:t>
            </a:r>
          </a:p>
          <a:p>
            <a:endParaRPr lang="en-US" altLang="en-US" smtClean="0"/>
          </a:p>
          <a:p>
            <a:endParaRPr lang="en-US" altLang="en-US" smtClean="0"/>
          </a:p>
          <a:p>
            <a:r>
              <a:rPr lang="tr-TR" altLang="en-US" smtClean="0"/>
              <a:t>Information sources:</a:t>
            </a:r>
          </a:p>
          <a:p>
            <a:endParaRPr lang="tr-TR" altLang="en-US" smtClean="0"/>
          </a:p>
          <a:p>
            <a:r>
              <a:rPr lang="en-US" altLang="en-US" smtClean="0"/>
              <a:t>Holguin, C. M. 2010.  Insect diversity and pest status on switchgrass grown for biofuel in South Carolina.  M.Sc. Thesis.  Clemson University: South Carolina, USA.</a:t>
            </a:r>
          </a:p>
          <a:p>
            <a:endParaRPr lang="en-US" altLang="en-US" smtClean="0"/>
          </a:p>
          <a:p>
            <a:r>
              <a:rPr lang="tr-TR" altLang="en-US" smtClean="0"/>
              <a:t>Hummel, N.A., T. Hardy, T.E. Reagan, D. Pollet, C. Carlton, M.J. Stout, J.M. Beuzelin, W. Akbar, and W.H. White. 2010. Monitoring and First Discovery of the Mexican Rice Borer </a:t>
            </a:r>
            <a:r>
              <a:rPr lang="tr-TR" altLang="en-US" i="1" smtClean="0"/>
              <a:t>Eoreuma loftini </a:t>
            </a:r>
            <a:r>
              <a:rPr lang="tr-TR" altLang="en-US" smtClean="0"/>
              <a:t>(Lepidoptera: Crambidae) in Louisiana. Florida Entomologist. 93:123-124.</a:t>
            </a:r>
            <a:endParaRPr lang="en-US" altLang="en-US" smtClean="0"/>
          </a:p>
          <a:p>
            <a:r>
              <a:rPr lang="en-US" altLang="en-US" smtClean="0"/>
              <a:t> </a:t>
            </a:r>
          </a:p>
          <a:p>
            <a:r>
              <a:rPr lang="en-US" altLang="en-US" smtClean="0"/>
              <a:t>Solis, M.A. 2006.  Update: “Key to selected Pyraloidea (Lepidoptera) larvae intercepted at U.S. ports of entry: revision of Pyraloidea in ‘keys to some frequently intercepted lepidopterous larvae’ by Weisman 1986”. USDA Systematic Entomology Laboratory. Paper 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FCFC61CC-A6E2-415F-A6CC-AC9C15E3BAD0}" type="slidenum">
              <a:rPr lang="en-US" altLang="en-US" sz="1200" smtClean="0"/>
              <a:pPr eaLnBrk="1" hangingPunct="1">
                <a:defRPr/>
              </a:pPr>
              <a:t>6</a:t>
            </a:fld>
            <a:endParaRPr lang="en-US" altLang="en-US" sz="120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Eggs are yellowish and creamy in color, and spherical and sub-globular in shape.   They are laid in groups of 5 to 100 in crevices of the dried shoots or dead leaves near the base of them stem.  This is unlike most cane borers that lay eggs on higher, fresher leaves. </a:t>
            </a:r>
          </a:p>
          <a:p>
            <a:r>
              <a:rPr lang="en-US" altLang="en-US" smtClean="0"/>
              <a:t> </a:t>
            </a:r>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r>
              <a:rPr lang="en-US" altLang="en-US" smtClean="0"/>
              <a:t> </a:t>
            </a:r>
          </a:p>
          <a:p>
            <a:r>
              <a:rPr lang="en-US" altLang="en-US" smtClean="0"/>
              <a:t>Hummel, N.A., T.E. Reagan, D. Pollet, W. Akbar, J. Beuzelin, C. Carlton, J. Saichuk, T. Hardy and M. Way. 2008. </a:t>
            </a:r>
            <a:r>
              <a:rPr lang="is-IS" altLang="en-US" smtClean="0"/>
              <a:t>Mexican Rice Borer, </a:t>
            </a:r>
            <a:r>
              <a:rPr lang="is-IS" altLang="en-US" i="1" smtClean="0"/>
              <a:t>Eoreuma loftini </a:t>
            </a:r>
            <a:r>
              <a:rPr lang="is-IS" altLang="en-US" smtClean="0"/>
              <a:t>(Dyar). </a:t>
            </a:r>
            <a:r>
              <a:rPr lang="da-DK" altLang="en-US" smtClean="0"/>
              <a:t>LSU AgCenter Pub. 3098. </a:t>
            </a:r>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6F9A894E-BB78-49BF-92C0-4E3A05324686}" type="slidenum">
              <a:rPr lang="en-US" altLang="en-US" sz="1200" smtClean="0"/>
              <a:pPr eaLnBrk="1" hangingPunct="1">
                <a:defRPr/>
              </a:pPr>
              <a:t>7</a:t>
            </a:fld>
            <a:endParaRPr lang="en-US" altLang="en-US" sz="120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Full-grown larvae are almost 2.5 cm (1 inch) in length.  They are whitish in color with a tan head capsule and two pairs of broken pink to purple longitudinal stripes, but no mid-dorsal stripe (no stripe down the middle of the back). </a:t>
            </a:r>
          </a:p>
          <a:p>
            <a:endParaRPr lang="en-US" altLang="en-US" smtClean="0"/>
          </a:p>
          <a:p>
            <a:r>
              <a:rPr lang="en-US" altLang="en-US" smtClean="0"/>
              <a:t>On the second and third segments of the larval thorax right above the legs</a:t>
            </a:r>
            <a:r>
              <a:rPr lang="en-US" altLang="ja-JP" smtClean="0"/>
              <a:t>, the Mexican rice borer has only one seta (hair) in the pink pigmented area (see blue circles), while the rice stalk borer has two.   Also, in general, the Mexican rice borer has light-colored hairs and head capsule while the rice stalk borer has dark hairs and head capsule (see slide 15).  </a:t>
            </a:r>
            <a:r>
              <a:rPr lang="en-US" altLang="en-US" smtClean="0"/>
              <a:t> </a:t>
            </a:r>
          </a:p>
          <a:p>
            <a:endParaRPr lang="en-US" altLang="en-US" smtClean="0"/>
          </a:p>
          <a:p>
            <a:endParaRPr lang="en-US" altLang="en-US" smtClean="0"/>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r>
              <a:rPr lang="en-US" altLang="en-US" smtClean="0"/>
              <a:t> </a:t>
            </a:r>
          </a:p>
          <a:p>
            <a:r>
              <a:rPr lang="en-US" altLang="en-US" smtClean="0"/>
              <a:t>Solis, M.A. 2006.  Update: “Key to selected Pyraloidea (Lepidoptera) larvae intercepted at U.S. ports of entry: revision of Pyraloidea in ‘keys to some frequently intercepted lepidopterous larvae’ by Weisman 1986”. USDA Systematic Entomology Laboratory. Paper 1.  </a:t>
            </a:r>
          </a:p>
          <a:p>
            <a:endParaRPr lang="en-US" altLang="en-US" smtClean="0"/>
          </a:p>
          <a:p>
            <a:r>
              <a:rPr lang="en-US" altLang="en-US" smtClean="0"/>
              <a:t>Hayden, Jim. FDACS DPI.  Personal communication.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27A05081-DB2B-412C-B4B0-CAF636C043C8}" type="slidenum">
              <a:rPr lang="en-US" altLang="en-US" sz="1200" smtClean="0"/>
              <a:pPr eaLnBrk="1" hangingPunct="1">
                <a:defRPr/>
              </a:pPr>
              <a:t>8</a:t>
            </a:fld>
            <a:endParaRPr lang="en-US" altLang="en-US" sz="120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pupa is brown and nondescript and is found within a thin cocoon inside the tunnel near the emergence hole.  Sugarcane borer pupae are larger and lighter in color. Stripes can sometimes be visible on the back of MRB pupae.</a:t>
            </a:r>
          </a:p>
          <a:p>
            <a:r>
              <a:rPr lang="en-US" altLang="en-US" smtClean="0"/>
              <a:t> </a:t>
            </a:r>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a:p>
            <a:r>
              <a:rPr lang="en-US" altLang="en-US" smtClean="0"/>
              <a:t> </a:t>
            </a:r>
          </a:p>
          <a:p>
            <a:r>
              <a:rPr lang="en-US" altLang="en-US" smtClean="0"/>
              <a:t>Solis, M.A. 2006.  Update: “Key to selected Pyraloidea (Lepidoptera) larvae intercepted at U.S. ports of entry: revision of Pyraloidea in ‘keys to some frequently intercepted lepidopterous larvae’ by Weisman 1986”. USDA Systematic Entomology Laboratory. Paper 1.  </a:t>
            </a:r>
          </a:p>
          <a:p>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pitchFamily="34" charset="0"/>
                <a:ea typeface="MS PGothic" pitchFamily="34" charset="-128"/>
              </a:defRPr>
            </a:lvl1pPr>
            <a:lvl2pPr marL="742950" indent="-285750" eaLnBrk="0" hangingPunct="0">
              <a:defRPr sz="1600">
                <a:solidFill>
                  <a:schemeClr val="tx1"/>
                </a:solidFill>
                <a:latin typeface="Arial" pitchFamily="34" charset="0"/>
                <a:ea typeface="MS PGothic" pitchFamily="34" charset="-128"/>
              </a:defRPr>
            </a:lvl2pPr>
            <a:lvl3pPr marL="1143000" indent="-228600" eaLnBrk="0" hangingPunct="0">
              <a:defRPr sz="1600">
                <a:solidFill>
                  <a:schemeClr val="tx1"/>
                </a:solidFill>
                <a:latin typeface="Arial" pitchFamily="34" charset="0"/>
                <a:ea typeface="MS PGothic" pitchFamily="34" charset="-128"/>
              </a:defRPr>
            </a:lvl3pPr>
            <a:lvl4pPr marL="1600200" indent="-228600" eaLnBrk="0" hangingPunct="0">
              <a:defRPr sz="1600">
                <a:solidFill>
                  <a:schemeClr val="tx1"/>
                </a:solidFill>
                <a:latin typeface="Arial" pitchFamily="34" charset="0"/>
                <a:ea typeface="MS PGothic" pitchFamily="34" charset="-128"/>
              </a:defRPr>
            </a:lvl4pPr>
            <a:lvl5pPr marL="2057400" indent="-228600" eaLnBrk="0" hangingPunct="0">
              <a:defRPr sz="16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16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16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16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1600">
                <a:solidFill>
                  <a:schemeClr val="tx1"/>
                </a:solidFill>
                <a:latin typeface="Arial" pitchFamily="34" charset="0"/>
                <a:ea typeface="MS PGothic" pitchFamily="34" charset="-128"/>
              </a:defRPr>
            </a:lvl9pPr>
          </a:lstStyle>
          <a:p>
            <a:pPr eaLnBrk="1" hangingPunct="1">
              <a:defRPr/>
            </a:pPr>
            <a:fld id="{1C84B8E3-64BD-404F-9E6E-E6D0FC34D312}" type="slidenum">
              <a:rPr lang="en-US" altLang="en-US" sz="1200" smtClean="0"/>
              <a:pPr eaLnBrk="1" hangingPunct="1">
                <a:defRPr/>
              </a:pPr>
              <a:t>9</a:t>
            </a:fld>
            <a:endParaRPr lang="en-US" altLang="en-US" sz="1200"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Adult Mexican rice borers are 1.2 cm (0.5 inch) long, light tan in color with nearly no pattern, and delta-shaped wings like a triangle when their wings are closed.  There is a small black dot in the center of MRB forewings (black arrows) as well as two faint, blackish longitudinal streaks (red arrows).</a:t>
            </a:r>
          </a:p>
          <a:p>
            <a:endParaRPr lang="en-US" altLang="en-US" smtClean="0"/>
          </a:p>
          <a:p>
            <a:r>
              <a:rPr lang="en-US" altLang="en-US" smtClean="0"/>
              <a:t>MRB mouthparts are long, extending fairly far in front of the head.  The forehead is slightly conical (green arrow), but that is visible under magnification only.  Positive identification requires dissection by experts as many related grass borers share some of these characters. </a:t>
            </a:r>
          </a:p>
          <a:p>
            <a:endParaRPr lang="en-US" altLang="en-US" smtClean="0"/>
          </a:p>
          <a:p>
            <a:r>
              <a:rPr lang="en-US" altLang="en-US" i="1" smtClean="0"/>
              <a:t> </a:t>
            </a:r>
            <a:endParaRPr lang="en-US" altLang="en-US" smtClean="0"/>
          </a:p>
          <a:p>
            <a:r>
              <a:rPr lang="en-US" altLang="en-US" smtClean="0"/>
              <a:t>Information sources:</a:t>
            </a:r>
          </a:p>
          <a:p>
            <a:r>
              <a:rPr lang="tr-TR" altLang="en-US" smtClean="0"/>
              <a:t>Hayden, James E. </a:t>
            </a:r>
            <a:r>
              <a:rPr lang="is-IS" altLang="en-US" smtClean="0"/>
              <a:t>Mexican Rice Borer, </a:t>
            </a:r>
            <a:r>
              <a:rPr lang="is-IS" altLang="en-US" i="1" smtClean="0"/>
              <a:t>Eoreuma loftini </a:t>
            </a:r>
            <a:r>
              <a:rPr lang="is-IS" altLang="en-US" smtClean="0"/>
              <a:t>(Dyar) (Lepidoptera: Crambidae: Crambinae) in Florida. 2012. </a:t>
            </a:r>
            <a:r>
              <a:rPr lang="en-US" altLang="en-US" smtClean="0"/>
              <a:t>Florida Department of Agriculture and Consumer Services, Division of Plant Industry Pest Alert. DACS-P-01827.</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2" name="Picture 2" descr="powerpoint_backgroun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083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EC00A2A2-D790-4C2F-98F2-9424DA7BBF8D}" type="slidenum">
              <a:rPr lang="en-US"/>
              <a:pPr>
                <a:defRPr/>
              </a:pPr>
              <a:t>‹#›</a:t>
            </a:fld>
            <a:endParaRPr lang="en-US"/>
          </a:p>
        </p:txBody>
      </p:sp>
    </p:spTree>
    <p:extLst>
      <p:ext uri="{BB962C8B-B14F-4D97-AF65-F5344CB8AC3E}">
        <p14:creationId xmlns:p14="http://schemas.microsoft.com/office/powerpoint/2010/main" val="381429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F6C1F07B-8CE2-400A-A78A-A7B85BAC830C}" type="slidenum">
              <a:rPr lang="en-US"/>
              <a:pPr>
                <a:defRPr/>
              </a:pPr>
              <a:t>‹#›</a:t>
            </a:fld>
            <a:endParaRPr lang="en-US"/>
          </a:p>
        </p:txBody>
      </p:sp>
    </p:spTree>
    <p:extLst>
      <p:ext uri="{BB962C8B-B14F-4D97-AF65-F5344CB8AC3E}">
        <p14:creationId xmlns:p14="http://schemas.microsoft.com/office/powerpoint/2010/main" val="24152325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E638478C-7411-4BB7-90B1-6F9F676E6DF3}" type="slidenum">
              <a:rPr lang="en-US"/>
              <a:pPr>
                <a:defRPr/>
              </a:pPr>
              <a:t>‹#›</a:t>
            </a:fld>
            <a:endParaRPr lang="en-US"/>
          </a:p>
        </p:txBody>
      </p:sp>
    </p:spTree>
    <p:extLst>
      <p:ext uri="{BB962C8B-B14F-4D97-AF65-F5344CB8AC3E}">
        <p14:creationId xmlns:p14="http://schemas.microsoft.com/office/powerpoint/2010/main" val="67603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82318B2C-8A2E-408C-9B75-1858251D239B}" type="slidenum">
              <a:rPr lang="en-US"/>
              <a:pPr>
                <a:defRPr/>
              </a:pPr>
              <a:t>‹#›</a:t>
            </a:fld>
            <a:endParaRPr lang="en-US"/>
          </a:p>
        </p:txBody>
      </p:sp>
    </p:spTree>
    <p:extLst>
      <p:ext uri="{BB962C8B-B14F-4D97-AF65-F5344CB8AC3E}">
        <p14:creationId xmlns:p14="http://schemas.microsoft.com/office/powerpoint/2010/main" val="149916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A115EAE0-89D6-47DD-BACC-30A80D01F433}" type="slidenum">
              <a:rPr lang="en-US"/>
              <a:pPr>
                <a:defRPr/>
              </a:pPr>
              <a:t>‹#›</a:t>
            </a:fld>
            <a:endParaRPr lang="en-US"/>
          </a:p>
        </p:txBody>
      </p:sp>
    </p:spTree>
    <p:extLst>
      <p:ext uri="{BB962C8B-B14F-4D97-AF65-F5344CB8AC3E}">
        <p14:creationId xmlns:p14="http://schemas.microsoft.com/office/powerpoint/2010/main" val="4154477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1B433D3F-CCBB-464C-ADF5-3957A7CF8470}" type="slidenum">
              <a:rPr lang="en-US"/>
              <a:pPr>
                <a:defRPr/>
              </a:pPr>
              <a:t>‹#›</a:t>
            </a:fld>
            <a:endParaRPr lang="en-US"/>
          </a:p>
        </p:txBody>
      </p:sp>
    </p:spTree>
    <p:extLst>
      <p:ext uri="{BB962C8B-B14F-4D97-AF65-F5344CB8AC3E}">
        <p14:creationId xmlns:p14="http://schemas.microsoft.com/office/powerpoint/2010/main" val="3018379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0EF19D17-3BA3-4232-9630-E1D9858624D6}" type="slidenum">
              <a:rPr lang="en-US"/>
              <a:pPr>
                <a:defRPr/>
              </a:pPr>
              <a:t>‹#›</a:t>
            </a:fld>
            <a:endParaRPr lang="en-US"/>
          </a:p>
        </p:txBody>
      </p:sp>
    </p:spTree>
    <p:extLst>
      <p:ext uri="{BB962C8B-B14F-4D97-AF65-F5344CB8AC3E}">
        <p14:creationId xmlns:p14="http://schemas.microsoft.com/office/powerpoint/2010/main" val="576341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57E9C2B3-AD01-4DB6-9933-55E635576DEC}" type="slidenum">
              <a:rPr lang="en-US"/>
              <a:pPr>
                <a:defRPr/>
              </a:pPr>
              <a:t>‹#›</a:t>
            </a:fld>
            <a:endParaRPr lang="en-US"/>
          </a:p>
        </p:txBody>
      </p:sp>
    </p:spTree>
    <p:extLst>
      <p:ext uri="{BB962C8B-B14F-4D97-AF65-F5344CB8AC3E}">
        <p14:creationId xmlns:p14="http://schemas.microsoft.com/office/powerpoint/2010/main" val="86354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D9FEAA2A-4B75-4DBE-BE5B-5ED5D1C8F18B}" type="slidenum">
              <a:rPr lang="en-US"/>
              <a:pPr>
                <a:defRPr/>
              </a:pPr>
              <a:t>‹#›</a:t>
            </a:fld>
            <a:endParaRPr lang="en-US"/>
          </a:p>
        </p:txBody>
      </p:sp>
    </p:spTree>
    <p:extLst>
      <p:ext uri="{BB962C8B-B14F-4D97-AF65-F5344CB8AC3E}">
        <p14:creationId xmlns:p14="http://schemas.microsoft.com/office/powerpoint/2010/main" val="3773674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atin typeface="Arial" pitchFamily="34" charset="0"/>
                <a:ea typeface="ＭＳ Ｐゴシック" pitchFamily="34" charset="-128"/>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atin typeface="Arial" pitchFamily="34" charset="0"/>
                <a:ea typeface="ＭＳ Ｐゴシック" pitchFamily="34" charset="-128"/>
                <a:cs typeface="+mn-cs"/>
              </a:defRPr>
            </a:lvl1pPr>
          </a:lstStyle>
          <a:p>
            <a:pPr>
              <a:defRPr/>
            </a:pPr>
            <a:fld id="{F6E81B4D-6A15-4CDB-9D70-6629D1ABBCF0}" type="slidenum">
              <a:rPr lang="en-US"/>
              <a:pPr>
                <a:defRPr/>
              </a:pPr>
              <a:t>‹#›</a:t>
            </a:fld>
            <a:endParaRPr lang="en-US"/>
          </a:p>
        </p:txBody>
      </p:sp>
    </p:spTree>
    <p:extLst>
      <p:ext uri="{BB962C8B-B14F-4D97-AF65-F5344CB8AC3E}">
        <p14:creationId xmlns:p14="http://schemas.microsoft.com/office/powerpoint/2010/main" val="391859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powerpoint_background.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bwMode="auto">
          <a:xfrm>
            <a:off x="0" y="228600"/>
            <a:ext cx="9144000" cy="129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Mexican Rice Borer</a:t>
            </a:r>
            <a:r>
              <a:rPr lang="en-US" altLang="en-US" sz="4000" i="1" smtClean="0">
                <a:ea typeface="MS PGothic" pitchFamily="34" charset="-128"/>
              </a:rPr>
              <a:t/>
            </a:r>
            <a:br>
              <a:rPr lang="en-US" altLang="en-US" sz="4000" i="1" smtClean="0">
                <a:ea typeface="MS PGothic" pitchFamily="34" charset="-128"/>
              </a:rPr>
            </a:br>
            <a:r>
              <a:rPr lang="en-US" altLang="en-US" sz="2800" i="1" smtClean="0">
                <a:ea typeface="MS PGothic" pitchFamily="34" charset="-128"/>
              </a:rPr>
              <a:t>Eoreuma loftini</a:t>
            </a:r>
            <a:endParaRPr lang="en-US" altLang="en-US" sz="2800" smtClean="0">
              <a:ea typeface="MS PGothic" pitchFamily="34" charset="-128"/>
            </a:endParaRPr>
          </a:p>
        </p:txBody>
      </p:sp>
      <p:pic>
        <p:nvPicPr>
          <p:cNvPr id="14339"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0846" t="36414" r="17568" b="31603"/>
          <a:stretch/>
        </p:blipFill>
        <p:spPr bwMode="auto">
          <a:xfrm flipH="1">
            <a:off x="1502117" y="1905000"/>
            <a:ext cx="6139766" cy="3657432"/>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316" name="Rectangle 14"/>
          <p:cNvSpPr>
            <a:spLocks noChangeArrowheads="1"/>
          </p:cNvSpPr>
          <p:nvPr/>
        </p:nvSpPr>
        <p:spPr bwMode="auto">
          <a:xfrm>
            <a:off x="407988" y="5900738"/>
            <a:ext cx="332581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r" eaLnBrk="1" hangingPunct="1"/>
            <a:r>
              <a:rPr lang="hu-HU" altLang="en-US" sz="900">
                <a:latin typeface="Calibri" pitchFamily="34" charset="0"/>
              </a:rPr>
              <a:t>Photo: Anna Meszaros, ©2013, Louisiana State University AgCenter</a:t>
            </a:r>
            <a:endParaRPr lang="en-US" altLang="en-US" sz="900">
              <a:latin typeface="Calibr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txBox="1">
            <a:spLocks/>
          </p:cNvSpPr>
          <p:nvPr/>
        </p:nvSpPr>
        <p:spPr bwMode="auto">
          <a:xfrm>
            <a:off x="3341688" y="76200"/>
            <a:ext cx="25908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a:r>
              <a:rPr lang="en-US" altLang="en-US" sz="4000">
                <a:latin typeface="Calibri" pitchFamily="34" charset="0"/>
              </a:rPr>
              <a:t>Life Cycle</a:t>
            </a:r>
          </a:p>
        </p:txBody>
      </p:sp>
      <p:sp>
        <p:nvSpPr>
          <p:cNvPr id="22531" name="TextBox 26"/>
          <p:cNvSpPr txBox="1">
            <a:spLocks noChangeArrowheads="1"/>
          </p:cNvSpPr>
          <p:nvPr/>
        </p:nvSpPr>
        <p:spPr bwMode="auto">
          <a:xfrm>
            <a:off x="381000" y="5821363"/>
            <a:ext cx="875188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latin typeface="Calibri" pitchFamily="34" charset="0"/>
              </a:rPr>
              <a:t>Photos: </a:t>
            </a:r>
            <a:r>
              <a:rPr lang="hu-HU" altLang="en-US" sz="900">
                <a:latin typeface="Calibri" pitchFamily="34" charset="0"/>
              </a:rPr>
              <a:t>Anna Meszaros, JulienBeuzelin, Natalie Hummel, and Johnny Saichuk; ©2013, Louisiana State University AgCenter</a:t>
            </a:r>
            <a:r>
              <a:rPr lang="en-US" altLang="en-US" sz="900">
                <a:latin typeface="Calibri" pitchFamily="34" charset="0"/>
              </a:rPr>
              <a:t>, </a:t>
            </a:r>
            <a:r>
              <a:rPr lang="en-US" altLang="en-US" sz="900">
                <a:solidFill>
                  <a:srgbClr val="000000"/>
                </a:solidFill>
                <a:latin typeface="Calibri" pitchFamily="34" charset="0"/>
              </a:rPr>
              <a:t>Josh Wickham, University of Florida Institute of Food and Agricultural Science</a:t>
            </a:r>
          </a:p>
          <a:p>
            <a:pPr eaLnBrk="1" hangingPunct="1"/>
            <a:r>
              <a:rPr lang="hu-HU" altLang="en-US" sz="900">
                <a:latin typeface="Calibri" pitchFamily="34" charset="0"/>
              </a:rPr>
              <a:t> </a:t>
            </a:r>
            <a:endParaRPr lang="en-US" altLang="en-US" sz="900">
              <a:latin typeface="Calibri" pitchFamily="34" charset="0"/>
            </a:endParaRPr>
          </a:p>
        </p:txBody>
      </p:sp>
      <p:sp>
        <p:nvSpPr>
          <p:cNvPr id="25" name="Up Arrow 24"/>
          <p:cNvSpPr/>
          <p:nvPr/>
        </p:nvSpPr>
        <p:spPr>
          <a:xfrm rot="18900000">
            <a:off x="1212850" y="4183063"/>
            <a:ext cx="457200" cy="639762"/>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 name="Up Arrow 29"/>
          <p:cNvSpPr/>
          <p:nvPr/>
        </p:nvSpPr>
        <p:spPr>
          <a:xfrm rot="2700000" flipV="1">
            <a:off x="7397750" y="4183063"/>
            <a:ext cx="457200" cy="639762"/>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22534" name="Group 14"/>
          <p:cNvGrpSpPr>
            <a:grpSpLocks/>
          </p:cNvGrpSpPr>
          <p:nvPr/>
        </p:nvGrpSpPr>
        <p:grpSpPr bwMode="auto">
          <a:xfrm>
            <a:off x="2035175" y="3657600"/>
            <a:ext cx="2122488" cy="2044700"/>
            <a:chOff x="1655632" y="3810000"/>
            <a:chExt cx="2122525" cy="2044711"/>
          </a:xfrm>
        </p:grpSpPr>
        <p:pic>
          <p:nvPicPr>
            <p:cNvPr id="10"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2389" t="31599" r="56934" b="31921"/>
            <a:stretch/>
          </p:blipFill>
          <p:spPr bwMode="auto">
            <a:xfrm>
              <a:off x="1655632" y="4204138"/>
              <a:ext cx="2079105" cy="1650573"/>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546" name="TextBox 30"/>
            <p:cNvSpPr txBox="1">
              <a:spLocks noChangeArrowheads="1"/>
            </p:cNvSpPr>
            <p:nvPr/>
          </p:nvSpPr>
          <p:spPr bwMode="auto">
            <a:xfrm>
              <a:off x="1677851" y="3810000"/>
              <a:ext cx="2100306" cy="33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Pupal stage (7-21 days)</a:t>
              </a:r>
            </a:p>
          </p:txBody>
        </p:sp>
      </p:grpSp>
      <p:grpSp>
        <p:nvGrpSpPr>
          <p:cNvPr id="22535" name="Group 13"/>
          <p:cNvGrpSpPr>
            <a:grpSpLocks/>
          </p:cNvGrpSpPr>
          <p:nvPr/>
        </p:nvGrpSpPr>
        <p:grpSpPr bwMode="auto">
          <a:xfrm>
            <a:off x="5029200" y="3657600"/>
            <a:ext cx="2155825" cy="2044700"/>
            <a:chOff x="5390369" y="3810000"/>
            <a:chExt cx="2154644" cy="2044711"/>
          </a:xfrm>
        </p:grpSpPr>
        <p:pic>
          <p:nvPicPr>
            <p:cNvPr id="34" name="Picture 33" descr="image.jpeg"/>
            <p:cNvPicPr>
              <a:picLocks noChangeAspect="1"/>
            </p:cNvPicPr>
            <p:nvPr/>
          </p:nvPicPr>
          <p:blipFill rotWithShape="1">
            <a:blip r:embed="rId4" cstate="print">
              <a:extLst>
                <a:ext uri="{28A0092B-C50C-407E-A947-70E740481C1C}">
                  <a14:useLocalDpi xmlns:a14="http://schemas.microsoft.com/office/drawing/2010/main" val="0"/>
                </a:ext>
              </a:extLst>
            </a:blip>
            <a:srcRect l="20778" t="3924" r="1393" b="3975"/>
            <a:stretch/>
          </p:blipFill>
          <p:spPr>
            <a:xfrm>
              <a:off x="5390369" y="4199647"/>
              <a:ext cx="2097998" cy="1655064"/>
            </a:xfrm>
            <a:prstGeom prst="roundRect">
              <a:avLst/>
            </a:prstGeom>
            <a:ln w="38100" cmpd="sng">
              <a:solidFill>
                <a:srgbClr val="000000"/>
              </a:solidFill>
            </a:ln>
          </p:spPr>
        </p:pic>
        <p:sp>
          <p:nvSpPr>
            <p:cNvPr id="22544" name="TextBox 31"/>
            <p:cNvSpPr txBox="1">
              <a:spLocks noChangeArrowheads="1"/>
            </p:cNvSpPr>
            <p:nvPr/>
          </p:nvSpPr>
          <p:spPr bwMode="auto">
            <a:xfrm>
              <a:off x="5390372" y="3810000"/>
              <a:ext cx="2154641" cy="33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Laval stage (21-78 days)</a:t>
              </a:r>
            </a:p>
          </p:txBody>
        </p:sp>
      </p:grpSp>
      <p:pic>
        <p:nvPicPr>
          <p:cNvPr id="11"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25080" t="34809" r="19413" b="32203"/>
          <a:stretch/>
        </p:blipFill>
        <p:spPr bwMode="auto">
          <a:xfrm flipH="1">
            <a:off x="574225" y="1971530"/>
            <a:ext cx="2083013" cy="1650573"/>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2537" name="TextBox 1"/>
          <p:cNvSpPr txBox="1">
            <a:spLocks noChangeArrowheads="1"/>
          </p:cNvSpPr>
          <p:nvPr/>
        </p:nvSpPr>
        <p:spPr bwMode="auto">
          <a:xfrm>
            <a:off x="6602413" y="1600200"/>
            <a:ext cx="19319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latin typeface="Calibri" pitchFamily="34" charset="0"/>
              </a:rPr>
              <a:t>Egg stage (5-14 days)</a:t>
            </a:r>
          </a:p>
        </p:txBody>
      </p:sp>
      <p:pic>
        <p:nvPicPr>
          <p:cNvPr id="4" name="Picture 3" descr="image-2.jpeg"/>
          <p:cNvPicPr>
            <a:picLocks noChangeAspect="1"/>
          </p:cNvPicPr>
          <p:nvPr/>
        </p:nvPicPr>
        <p:blipFill rotWithShape="1">
          <a:blip r:embed="rId6" cstate="print">
            <a:extLst>
              <a:ext uri="{28A0092B-C50C-407E-A947-70E740481C1C}">
                <a14:useLocalDpi xmlns:a14="http://schemas.microsoft.com/office/drawing/2010/main" val="0"/>
              </a:ext>
            </a:extLst>
          </a:blip>
          <a:srcRect l="26136" t="13128" r="7685" b="8960"/>
          <a:stretch/>
        </p:blipFill>
        <p:spPr>
          <a:xfrm>
            <a:off x="6472688" y="1971530"/>
            <a:ext cx="2097088" cy="1645920"/>
          </a:xfrm>
          <a:prstGeom prst="roundRect">
            <a:avLst/>
          </a:prstGeom>
          <a:ln w="38100" cmpd="sng">
            <a:solidFill>
              <a:srgbClr val="000000"/>
            </a:solidFill>
          </a:ln>
        </p:spPr>
      </p:pic>
      <p:sp>
        <p:nvSpPr>
          <p:cNvPr id="22539" name="TextBox 34"/>
          <p:cNvSpPr txBox="1">
            <a:spLocks noChangeArrowheads="1"/>
          </p:cNvSpPr>
          <p:nvPr/>
        </p:nvSpPr>
        <p:spPr bwMode="auto">
          <a:xfrm>
            <a:off x="1258888" y="1600200"/>
            <a:ext cx="6334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Adult</a:t>
            </a:r>
          </a:p>
        </p:txBody>
      </p:sp>
      <p:sp>
        <p:nvSpPr>
          <p:cNvPr id="24" name="Up Arrow 23"/>
          <p:cNvSpPr/>
          <p:nvPr/>
        </p:nvSpPr>
        <p:spPr>
          <a:xfrm rot="3557454">
            <a:off x="2624932" y="1181893"/>
            <a:ext cx="457200" cy="639763"/>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7" name="Up Arrow 26"/>
          <p:cNvSpPr/>
          <p:nvPr/>
        </p:nvSpPr>
        <p:spPr>
          <a:xfrm rot="7219874">
            <a:off x="6096000" y="1204913"/>
            <a:ext cx="457200" cy="641350"/>
          </a:xfrm>
          <a:prstGeom prst="up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29" name="Picture 28"/>
          <p:cNvPicPr>
            <a:picLocks noChangeAspect="1"/>
          </p:cNvPicPr>
          <p:nvPr/>
        </p:nvPicPr>
        <p:blipFill rotWithShape="1">
          <a:blip r:embed="rId7" cstate="print">
            <a:extLst>
              <a:ext uri="{28A0092B-C50C-407E-A947-70E740481C1C}">
                <a14:useLocalDpi xmlns:a14="http://schemas.microsoft.com/office/drawing/2010/main" val="0"/>
              </a:ext>
            </a:extLst>
          </a:blip>
          <a:srcRect l="8476" b="16618"/>
          <a:stretch/>
        </p:blipFill>
        <p:spPr bwMode="auto">
          <a:xfrm>
            <a:off x="3736258" y="914403"/>
            <a:ext cx="1771222" cy="2424208"/>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228600"/>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Damage</a:t>
            </a:r>
          </a:p>
        </p:txBody>
      </p:sp>
      <p:sp>
        <p:nvSpPr>
          <p:cNvPr id="23555" name="TextBox 5"/>
          <p:cNvSpPr txBox="1">
            <a:spLocks noChangeArrowheads="1"/>
          </p:cNvSpPr>
          <p:nvPr/>
        </p:nvSpPr>
        <p:spPr bwMode="auto">
          <a:xfrm>
            <a:off x="304800" y="5943600"/>
            <a:ext cx="6172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solidFill>
                  <a:srgbClr val="000000"/>
                </a:solidFill>
                <a:latin typeface="Calibri" pitchFamily="34" charset="0"/>
              </a:rPr>
              <a:t>Photos: </a:t>
            </a:r>
            <a:r>
              <a:rPr lang="en-US" altLang="en-US" sz="900" i="1">
                <a:solidFill>
                  <a:srgbClr val="000000"/>
                </a:solidFill>
                <a:latin typeface="Calibri" pitchFamily="34" charset="0"/>
              </a:rPr>
              <a:t>(Left to Right) - </a:t>
            </a:r>
            <a:r>
              <a:rPr lang="en-US" altLang="en-US" sz="900">
                <a:solidFill>
                  <a:srgbClr val="000000"/>
                </a:solidFill>
                <a:latin typeface="Calibri" pitchFamily="34" charset="0"/>
              </a:rPr>
              <a:t>Johnny Saichuk; </a:t>
            </a:r>
            <a:r>
              <a:rPr lang="hu-HU" altLang="en-US" sz="900">
                <a:latin typeface="Calibri" pitchFamily="34" charset="0"/>
              </a:rPr>
              <a:t>Anna Meszaros; </a:t>
            </a:r>
            <a:r>
              <a:rPr lang="hu-HU" altLang="en-US" sz="900">
                <a:solidFill>
                  <a:srgbClr val="000000"/>
                </a:solidFill>
                <a:latin typeface="Calibri" pitchFamily="34" charset="0"/>
              </a:rPr>
              <a:t>Bruce Schultz</a:t>
            </a:r>
            <a:r>
              <a:rPr lang="hu-HU" altLang="en-US" sz="900" i="1">
                <a:solidFill>
                  <a:srgbClr val="000000"/>
                </a:solidFill>
                <a:latin typeface="Calibri" pitchFamily="34" charset="0"/>
              </a:rPr>
              <a:t>. </a:t>
            </a:r>
            <a:r>
              <a:rPr lang="hu-HU" altLang="en-US" sz="900">
                <a:latin typeface="Calibri" pitchFamily="34" charset="0"/>
              </a:rPr>
              <a:t>©2013, Louisiana State University AgCenter</a:t>
            </a:r>
            <a:endParaRPr lang="en-US" altLang="en-US" sz="900">
              <a:solidFill>
                <a:srgbClr val="000000"/>
              </a:solidFill>
              <a:latin typeface="Calibri" pitchFamily="34" charset="0"/>
            </a:endParaRPr>
          </a:p>
        </p:txBody>
      </p:sp>
      <p:sp>
        <p:nvSpPr>
          <p:cNvPr id="23556" name="TextBox 3"/>
          <p:cNvSpPr txBox="1">
            <a:spLocks noChangeArrowheads="1"/>
          </p:cNvSpPr>
          <p:nvPr/>
        </p:nvSpPr>
        <p:spPr bwMode="auto">
          <a:xfrm>
            <a:off x="1195388" y="1200150"/>
            <a:ext cx="36052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2000">
                <a:latin typeface="Calibri" pitchFamily="34" charset="0"/>
              </a:rPr>
              <a:t>Orange coloration and Withering</a:t>
            </a:r>
          </a:p>
        </p:txBody>
      </p:sp>
      <p:grpSp>
        <p:nvGrpSpPr>
          <p:cNvPr id="23557" name="Group 9"/>
          <p:cNvGrpSpPr>
            <a:grpSpLocks/>
          </p:cNvGrpSpPr>
          <p:nvPr/>
        </p:nvGrpSpPr>
        <p:grpSpPr bwMode="auto">
          <a:xfrm>
            <a:off x="304800" y="1722438"/>
            <a:ext cx="5181600" cy="4121150"/>
            <a:chOff x="228600" y="1722121"/>
            <a:chExt cx="5181600" cy="4121355"/>
          </a:xfrm>
        </p:grpSpPr>
        <p:pic>
          <p:nvPicPr>
            <p:cNvPr id="7" name="Picture 6" descr="image-2.jpeg"/>
            <p:cNvPicPr>
              <a:picLocks noChangeAspect="1"/>
            </p:cNvPicPr>
            <p:nvPr/>
          </p:nvPicPr>
          <p:blipFill rotWithShape="1">
            <a:blip r:embed="rId3" cstate="print">
              <a:extLst>
                <a:ext uri="{28A0092B-C50C-407E-A947-70E740481C1C}">
                  <a14:useLocalDpi xmlns:a14="http://schemas.microsoft.com/office/drawing/2010/main" val="0"/>
                </a:ext>
              </a:extLst>
            </a:blip>
            <a:srcRect l="51411" t="8182" r="6573"/>
            <a:stretch/>
          </p:blipFill>
          <p:spPr>
            <a:xfrm>
              <a:off x="2895600" y="1722121"/>
              <a:ext cx="2514600" cy="4121354"/>
            </a:xfrm>
            <a:prstGeom prst="roundRect">
              <a:avLst/>
            </a:prstGeom>
            <a:ln w="38100" cmpd="sng">
              <a:solidFill>
                <a:srgbClr val="000000"/>
              </a:solidFill>
            </a:ln>
          </p:spPr>
        </p:pic>
        <p:pic>
          <p:nvPicPr>
            <p:cNvPr id="8" name="Picture 7" descr="image-3.jpeg"/>
            <p:cNvPicPr>
              <a:picLocks noChangeAspect="1"/>
            </p:cNvPicPr>
            <p:nvPr/>
          </p:nvPicPr>
          <p:blipFill rotWithShape="1">
            <a:blip r:embed="rId4" cstate="print">
              <a:extLst>
                <a:ext uri="{28A0092B-C50C-407E-A947-70E740481C1C}">
                  <a14:useLocalDpi xmlns:a14="http://schemas.microsoft.com/office/drawing/2010/main" val="0"/>
                </a:ext>
              </a:extLst>
            </a:blip>
            <a:srcRect r="21138" b="3622"/>
            <a:stretch/>
          </p:blipFill>
          <p:spPr>
            <a:xfrm rot="5400000">
              <a:off x="-572901" y="2523622"/>
              <a:ext cx="4121355" cy="2518353"/>
            </a:xfrm>
            <a:prstGeom prst="roundRect">
              <a:avLst/>
            </a:prstGeom>
            <a:ln w="38100" cmpd="sng">
              <a:solidFill>
                <a:schemeClr val="tx1"/>
              </a:solidFill>
            </a:ln>
          </p:spPr>
        </p:pic>
      </p:grpSp>
      <p:pic>
        <p:nvPicPr>
          <p:cNvPr id="2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3181" t="7099" r="3952"/>
          <a:stretch/>
        </p:blipFill>
        <p:spPr bwMode="auto">
          <a:xfrm>
            <a:off x="5754242" y="1790297"/>
            <a:ext cx="3084958" cy="4114800"/>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559" name="Rectangle 28"/>
          <p:cNvSpPr>
            <a:spLocks noChangeArrowheads="1"/>
          </p:cNvSpPr>
          <p:nvPr/>
        </p:nvSpPr>
        <p:spPr bwMode="auto">
          <a:xfrm>
            <a:off x="5810250" y="1200150"/>
            <a:ext cx="2971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2000">
                <a:latin typeface="Calibri" pitchFamily="34" charset="0"/>
              </a:rPr>
              <a:t>Deadheart</a:t>
            </a:r>
            <a:endParaRPr lang="en-US" altLang="en-US" sz="2000"/>
          </a:p>
        </p:txBody>
      </p:sp>
      <p:sp>
        <p:nvSpPr>
          <p:cNvPr id="4" name="Right Arrow 3"/>
          <p:cNvSpPr/>
          <p:nvPr/>
        </p:nvSpPr>
        <p:spPr>
          <a:xfrm>
            <a:off x="457200" y="3657600"/>
            <a:ext cx="590550" cy="182563"/>
          </a:xfrm>
          <a:prstGeom prst="rightArrow">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ChangeArrowheads="1"/>
          </p:cNvSpPr>
          <p:nvPr/>
        </p:nvSpPr>
        <p:spPr bwMode="auto">
          <a:xfrm>
            <a:off x="381000" y="5943600"/>
            <a:ext cx="34496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solidFill>
                  <a:srgbClr val="000000"/>
                </a:solidFill>
                <a:latin typeface="Calibri" pitchFamily="34" charset="0"/>
              </a:rPr>
              <a:t>Photos: Johnny Saichuk,  </a:t>
            </a:r>
            <a:r>
              <a:rPr lang="hu-HU" altLang="en-US" sz="900">
                <a:latin typeface="Calibri" pitchFamily="34" charset="0"/>
              </a:rPr>
              <a:t>©2013, Louisiana State University AgCenter</a:t>
            </a:r>
            <a:endParaRPr lang="en-US" altLang="en-US" sz="900">
              <a:solidFill>
                <a:srgbClr val="000000"/>
              </a:solidFill>
              <a:latin typeface="Calibri" pitchFamily="34" charset="0"/>
            </a:endParaRPr>
          </a:p>
        </p:txBody>
      </p:sp>
      <p:grpSp>
        <p:nvGrpSpPr>
          <p:cNvPr id="24579" name="Group 11"/>
          <p:cNvGrpSpPr>
            <a:grpSpLocks/>
          </p:cNvGrpSpPr>
          <p:nvPr/>
        </p:nvGrpSpPr>
        <p:grpSpPr bwMode="auto">
          <a:xfrm>
            <a:off x="5121275" y="1143000"/>
            <a:ext cx="3103563" cy="4684713"/>
            <a:chOff x="5765878" y="1143000"/>
            <a:chExt cx="3103483" cy="4684763"/>
          </a:xfrm>
        </p:grpSpPr>
        <p:pic>
          <p:nvPicPr>
            <p:cNvPr id="2"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678" r="6283" b="7481"/>
            <a:stretch/>
          </p:blipFill>
          <p:spPr bwMode="auto">
            <a:xfrm>
              <a:off x="5765878" y="1712963"/>
              <a:ext cx="3103483" cy="4114800"/>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585" name="Rectangle 27"/>
            <p:cNvSpPr>
              <a:spLocks noChangeArrowheads="1"/>
            </p:cNvSpPr>
            <p:nvPr/>
          </p:nvSpPr>
          <p:spPr bwMode="auto">
            <a:xfrm>
              <a:off x="5768637" y="1143000"/>
              <a:ext cx="3097965" cy="400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2000">
                  <a:latin typeface="Calibri" pitchFamily="34" charset="0"/>
                </a:rPr>
                <a:t>Whitehead condition in rice</a:t>
              </a:r>
              <a:endParaRPr lang="en-US" altLang="en-US" sz="2000"/>
            </a:p>
          </p:txBody>
        </p:sp>
      </p:grpSp>
      <p:grpSp>
        <p:nvGrpSpPr>
          <p:cNvPr id="24580" name="Group 10"/>
          <p:cNvGrpSpPr>
            <a:grpSpLocks/>
          </p:cNvGrpSpPr>
          <p:nvPr/>
        </p:nvGrpSpPr>
        <p:grpSpPr bwMode="auto">
          <a:xfrm>
            <a:off x="919163" y="1162050"/>
            <a:ext cx="3282950" cy="4665663"/>
            <a:chOff x="2231893" y="1162110"/>
            <a:chExt cx="3283816" cy="4665653"/>
          </a:xfrm>
        </p:grpSpPr>
        <p:sp>
          <p:nvSpPr>
            <p:cNvPr id="24582" name="TextBox 25"/>
            <p:cNvSpPr txBox="1">
              <a:spLocks noChangeArrowheads="1"/>
            </p:cNvSpPr>
            <p:nvPr/>
          </p:nvSpPr>
          <p:spPr bwMode="auto">
            <a:xfrm>
              <a:off x="2231893" y="1162110"/>
              <a:ext cx="3283816" cy="400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2000">
                  <a:latin typeface="Calibri" pitchFamily="34" charset="0"/>
                </a:rPr>
                <a:t>Lodging of stalks in sugarcane</a:t>
              </a:r>
            </a:p>
          </p:txBody>
        </p:sp>
        <p:pic>
          <p:nvPicPr>
            <p:cNvPr id="27" name="Picture 26" descr="isaaccanedamagejimmyflanagan.jpg"/>
            <p:cNvPicPr>
              <a:picLocks noChangeAspect="1"/>
            </p:cNvPicPr>
            <p:nvPr/>
          </p:nvPicPr>
          <p:blipFill rotWithShape="1">
            <a:blip r:embed="rId4" cstate="print">
              <a:extLst>
                <a:ext uri="{28A0092B-C50C-407E-A947-70E740481C1C}">
                  <a14:useLocalDpi xmlns:a14="http://schemas.microsoft.com/office/drawing/2010/main" val="0"/>
                </a:ext>
              </a:extLst>
            </a:blip>
            <a:srcRect l="49663" t="2053" r="1" b="1747"/>
            <a:stretch/>
          </p:blipFill>
          <p:spPr>
            <a:xfrm>
              <a:off x="2314593" y="1712963"/>
              <a:ext cx="3118416" cy="4114800"/>
            </a:xfrm>
            <a:prstGeom prst="roundRect">
              <a:avLst/>
            </a:prstGeom>
            <a:ln w="38100" cmpd="sng">
              <a:solidFill>
                <a:srgbClr val="000000"/>
              </a:solidFill>
            </a:ln>
          </p:spPr>
        </p:pic>
      </p:grpSp>
      <p:sp>
        <p:nvSpPr>
          <p:cNvPr id="24581" name="Rectangle 2"/>
          <p:cNvSpPr>
            <a:spLocks noGrp="1" noChangeArrowheads="1"/>
          </p:cNvSpPr>
          <p:nvPr>
            <p:ph type="title"/>
          </p:nvPr>
        </p:nvSpPr>
        <p:spPr bwMode="auto">
          <a:xfrm>
            <a:off x="0" y="152400"/>
            <a:ext cx="9144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Damage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5603" name="Title 1"/>
          <p:cNvSpPr txBox="1">
            <a:spLocks/>
          </p:cNvSpPr>
          <p:nvPr/>
        </p:nvSpPr>
        <p:spPr bwMode="auto">
          <a:xfrm>
            <a:off x="0" y="1524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a:r>
              <a:rPr lang="en-US" altLang="en-US" sz="4000">
                <a:latin typeface="Calibri" pitchFamily="34" charset="0"/>
              </a:rPr>
              <a:t>Monitoring</a:t>
            </a:r>
          </a:p>
        </p:txBody>
      </p:sp>
      <p:sp>
        <p:nvSpPr>
          <p:cNvPr id="34820" name="Rectangle 1"/>
          <p:cNvSpPr>
            <a:spLocks noChangeArrowheads="1"/>
          </p:cNvSpPr>
          <p:nvPr/>
        </p:nvSpPr>
        <p:spPr bwMode="auto">
          <a:xfrm>
            <a:off x="457200" y="1195388"/>
            <a:ext cx="83820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buFont typeface="Arial" charset="0"/>
              <a:buChar char="•"/>
              <a:defRPr/>
            </a:pPr>
            <a:r>
              <a:rPr lang="en-US" sz="2800" dirty="0">
                <a:latin typeface="Calibri" charset="0"/>
                <a:ea typeface="ＭＳ Ｐゴシック" charset="0"/>
                <a:cs typeface="Calibri" charset="0"/>
              </a:rPr>
              <a:t>Surveying should begin: </a:t>
            </a:r>
          </a:p>
          <a:p>
            <a:pPr marL="914400" lvl="1" indent="-457200">
              <a:buFont typeface="Arial" charset="0"/>
              <a:buChar char="•"/>
              <a:defRPr/>
            </a:pPr>
            <a:r>
              <a:rPr lang="en-US" sz="2400" dirty="0">
                <a:latin typeface="Calibri" charset="0"/>
                <a:ea typeface="ＭＳ Ｐゴシック" charset="0"/>
                <a:cs typeface="Calibri" charset="0"/>
              </a:rPr>
              <a:t>When internodes are visible in most plants (sugarcane)</a:t>
            </a:r>
          </a:p>
          <a:p>
            <a:pPr marL="914400" lvl="1" indent="-457200">
              <a:buFont typeface="Arial" charset="0"/>
              <a:buChar char="•"/>
              <a:defRPr/>
            </a:pPr>
            <a:r>
              <a:rPr lang="en-US" sz="2400" dirty="0">
                <a:latin typeface="Calibri" charset="0"/>
                <a:ea typeface="ＭＳ Ｐゴシック" charset="0"/>
                <a:cs typeface="Calibri" charset="0"/>
              </a:rPr>
              <a:t>Green ring stage (rice)</a:t>
            </a:r>
          </a:p>
          <a:p>
            <a:pPr marL="914400" lvl="1" indent="-457200">
              <a:buFont typeface="Arial" charset="0"/>
              <a:buChar char="•"/>
              <a:defRPr/>
            </a:pPr>
            <a:endParaRPr lang="en-US" sz="1200" dirty="0">
              <a:latin typeface="Calibri" charset="0"/>
              <a:ea typeface="ＭＳ Ｐゴシック" charset="0"/>
              <a:cs typeface="Calibri" charset="0"/>
            </a:endParaRPr>
          </a:p>
          <a:p>
            <a:pPr lvl="1" indent="-457200">
              <a:buFont typeface="Arial" charset="0"/>
              <a:buChar char="•"/>
              <a:defRPr/>
            </a:pPr>
            <a:r>
              <a:rPr lang="en-US" sz="2800" dirty="0">
                <a:latin typeface="Calibri"/>
                <a:ea typeface="ＭＳ Ｐゴシック" charset="0"/>
                <a:cs typeface="Calibri"/>
              </a:rPr>
              <a:t>Look for orange lesions caused by larval feeding</a:t>
            </a:r>
          </a:p>
          <a:p>
            <a:pPr lvl="1" indent="-457200">
              <a:buFont typeface="Arial" charset="0"/>
              <a:buChar char="•"/>
              <a:defRPr/>
            </a:pPr>
            <a:endParaRPr lang="en-US" sz="1200" dirty="0">
              <a:latin typeface="Calibri"/>
              <a:ea typeface="ＭＳ Ｐゴシック" charset="0"/>
              <a:cs typeface="Calibri"/>
            </a:endParaRPr>
          </a:p>
          <a:p>
            <a:pPr lvl="1" indent="-457200">
              <a:buFont typeface="Arial" charset="0"/>
              <a:buChar char="•"/>
              <a:defRPr/>
            </a:pPr>
            <a:r>
              <a:rPr lang="en-US" sz="2800" dirty="0">
                <a:latin typeface="Calibri"/>
                <a:ea typeface="ＭＳ Ｐゴシック" charset="0"/>
                <a:cs typeface="Calibri"/>
              </a:rPr>
              <a:t>Peel off the leaf sheath to detect larva or frass</a:t>
            </a:r>
          </a:p>
          <a:p>
            <a:pPr lvl="2" indent="-457200">
              <a:buFont typeface="Arial" charset="0"/>
              <a:buChar char="•"/>
              <a:defRPr/>
            </a:pPr>
            <a:r>
              <a:rPr lang="en-US" sz="2400" dirty="0">
                <a:latin typeface="Calibri"/>
                <a:ea typeface="ＭＳ Ｐゴシック" charset="0"/>
                <a:cs typeface="Calibri"/>
              </a:rPr>
              <a:t>Frass = MRB</a:t>
            </a:r>
          </a:p>
          <a:p>
            <a:pPr lvl="1" indent="-457200">
              <a:buFont typeface="Arial" charset="0"/>
              <a:buChar char="•"/>
              <a:defRPr/>
            </a:pPr>
            <a:endParaRPr lang="en-US" sz="1200" dirty="0">
              <a:latin typeface="Calibri"/>
              <a:ea typeface="ＭＳ Ｐゴシック" charset="0"/>
              <a:cs typeface="Calibri"/>
            </a:endParaRPr>
          </a:p>
          <a:p>
            <a:pPr marL="457200" indent="-457200">
              <a:buFont typeface="Arial" charset="0"/>
              <a:buChar char="•"/>
              <a:defRPr/>
            </a:pPr>
            <a:r>
              <a:rPr lang="en-US" sz="2800" dirty="0">
                <a:latin typeface="Calibri" charset="0"/>
                <a:ea typeface="ＭＳ Ｐゴシック" charset="0"/>
                <a:cs typeface="Calibri" charset="0"/>
              </a:rPr>
              <a:t>Check the edges of fields or clusters of plants.</a:t>
            </a:r>
            <a:br>
              <a:rPr lang="en-US" sz="2800" dirty="0">
                <a:latin typeface="Calibri" charset="0"/>
                <a:ea typeface="ＭＳ Ｐゴシック" charset="0"/>
                <a:cs typeface="Calibri" charset="0"/>
              </a:rPr>
            </a:br>
            <a:endParaRPr lang="en-US" sz="1100" dirty="0">
              <a:latin typeface="Calibri" charset="0"/>
              <a:ea typeface="ＭＳ Ｐゴシック" charset="0"/>
              <a:cs typeface="Calibri" charset="0"/>
            </a:endParaRPr>
          </a:p>
          <a:p>
            <a:pPr marL="457200" indent="-457200">
              <a:buFont typeface="Arial" charset="0"/>
              <a:buChar char="•"/>
              <a:defRPr/>
            </a:pPr>
            <a:r>
              <a:rPr lang="en-US" sz="2800" dirty="0">
                <a:latin typeface="Calibri" charset="0"/>
                <a:ea typeface="ＭＳ Ｐゴシック" charset="0"/>
                <a:cs typeface="Calibri" charset="0"/>
              </a:rPr>
              <a:t>Check individual plants in a systematic way </a:t>
            </a:r>
            <a:br>
              <a:rPr lang="en-US" sz="2800" dirty="0">
                <a:latin typeface="Calibri" charset="0"/>
                <a:ea typeface="ＭＳ Ｐゴシック" charset="0"/>
                <a:cs typeface="Calibri" charset="0"/>
              </a:rPr>
            </a:br>
            <a:r>
              <a:rPr lang="en-US" sz="2800" dirty="0">
                <a:latin typeface="Calibri" charset="0"/>
                <a:ea typeface="ＭＳ Ｐゴシック" charset="0"/>
                <a:cs typeface="Calibri" charset="0"/>
              </a:rPr>
              <a:t>(e.g., every 5</a:t>
            </a:r>
            <a:r>
              <a:rPr lang="en-US" sz="2800" baseline="30000" dirty="0">
                <a:latin typeface="Calibri" charset="0"/>
                <a:ea typeface="ＭＳ Ｐゴシック" charset="0"/>
                <a:cs typeface="Calibri" charset="0"/>
              </a:rPr>
              <a:t>th</a:t>
            </a:r>
            <a:r>
              <a:rPr lang="en-US" sz="2800" dirty="0">
                <a:latin typeface="Calibri" charset="0"/>
                <a:ea typeface="ＭＳ Ｐゴシック" charset="0"/>
                <a:cs typeface="Calibri" charset="0"/>
              </a:rPr>
              <a:t> plant, or every 10</a:t>
            </a:r>
            <a:r>
              <a:rPr lang="en-US" sz="2800" baseline="30000" dirty="0">
                <a:latin typeface="Calibri" charset="0"/>
                <a:ea typeface="ＭＳ Ｐゴシック" charset="0"/>
                <a:cs typeface="Calibri" charset="0"/>
              </a:rPr>
              <a:t>th</a:t>
            </a:r>
            <a:r>
              <a:rPr lang="en-US" sz="2800" dirty="0">
                <a:latin typeface="Calibri" charset="0"/>
                <a:ea typeface="ＭＳ Ｐゴシック" charset="0"/>
                <a:cs typeface="Calibri" charset="0"/>
              </a:rPr>
              <a:t> plant).</a:t>
            </a:r>
            <a:br>
              <a:rPr lang="en-US" sz="2800" dirty="0">
                <a:latin typeface="Calibri" charset="0"/>
                <a:ea typeface="ＭＳ Ｐゴシック" charset="0"/>
                <a:cs typeface="Calibri" charset="0"/>
              </a:rPr>
            </a:br>
            <a:endParaRPr lang="en-US" sz="1100" dirty="0">
              <a:latin typeface="Calibri" charset="0"/>
              <a:ea typeface="ＭＳ Ｐゴシック" charset="0"/>
              <a:cs typeface="Calibri"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457200" y="274638"/>
            <a:ext cx="8229600" cy="71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Management</a:t>
            </a:r>
          </a:p>
        </p:txBody>
      </p:sp>
      <p:sp>
        <p:nvSpPr>
          <p:cNvPr id="3" name="Content Placeholder 2"/>
          <p:cNvSpPr>
            <a:spLocks noGrp="1"/>
          </p:cNvSpPr>
          <p:nvPr>
            <p:ph idx="1"/>
          </p:nvPr>
        </p:nvSpPr>
        <p:spPr>
          <a:xfrm>
            <a:off x="457200" y="1371600"/>
            <a:ext cx="8229600" cy="5181600"/>
          </a:xfrm>
        </p:spPr>
        <p:txBody>
          <a:bodyPr/>
          <a:lstStyle/>
          <a:p>
            <a:pPr marL="0" indent="0" eaLnBrk="1" fontAlgn="auto" hangingPunct="1">
              <a:spcAft>
                <a:spcPts val="0"/>
              </a:spcAft>
              <a:buFontTx/>
              <a:buNone/>
              <a:defRPr/>
            </a:pPr>
            <a:endParaRPr lang="en-US" sz="1200" dirty="0" smtClean="0">
              <a:cs typeface="Calibri"/>
            </a:endParaRPr>
          </a:p>
          <a:p>
            <a:pPr eaLnBrk="1" fontAlgn="auto" hangingPunct="1">
              <a:spcAft>
                <a:spcPts val="0"/>
              </a:spcAft>
              <a:buFont typeface="Arial" pitchFamily="34" charset="0"/>
              <a:buChar char="•"/>
              <a:defRPr/>
            </a:pPr>
            <a:r>
              <a:rPr lang="en-US" sz="2800" dirty="0" smtClean="0">
                <a:cs typeface="Calibri"/>
              </a:rPr>
              <a:t>Plant </a:t>
            </a:r>
            <a:r>
              <a:rPr lang="en-US" sz="2800" dirty="0">
                <a:cs typeface="Calibri"/>
              </a:rPr>
              <a:t>resistant </a:t>
            </a:r>
            <a:r>
              <a:rPr lang="en-US" sz="2800" dirty="0" smtClean="0">
                <a:cs typeface="Calibri"/>
              </a:rPr>
              <a:t>varieties</a:t>
            </a:r>
          </a:p>
          <a:p>
            <a:pPr eaLnBrk="1" fontAlgn="auto" hangingPunct="1">
              <a:spcAft>
                <a:spcPts val="0"/>
              </a:spcAft>
              <a:buFont typeface="Arial" pitchFamily="34" charset="0"/>
              <a:buChar char="•"/>
              <a:defRPr/>
            </a:pPr>
            <a:endParaRPr lang="en-US" sz="1200" dirty="0" smtClean="0">
              <a:cs typeface="Calibri"/>
            </a:endParaRPr>
          </a:p>
          <a:p>
            <a:pPr eaLnBrk="1" fontAlgn="auto" hangingPunct="1">
              <a:spcAft>
                <a:spcPts val="0"/>
              </a:spcAft>
              <a:buFont typeface="Arial" pitchFamily="34" charset="0"/>
              <a:buChar char="•"/>
              <a:defRPr/>
            </a:pPr>
            <a:r>
              <a:rPr lang="en-US" sz="2800" dirty="0" smtClean="0">
                <a:cs typeface="Calibri"/>
              </a:rPr>
              <a:t>Apply narrow</a:t>
            </a:r>
            <a:r>
              <a:rPr lang="en-US" sz="2800" dirty="0">
                <a:cs typeface="Calibri"/>
              </a:rPr>
              <a:t>-range minimum-risk </a:t>
            </a:r>
            <a:r>
              <a:rPr lang="en-US" sz="2800" dirty="0" smtClean="0">
                <a:cs typeface="Calibri"/>
              </a:rPr>
              <a:t>insecticides</a:t>
            </a:r>
          </a:p>
          <a:p>
            <a:pPr eaLnBrk="1" fontAlgn="auto" hangingPunct="1">
              <a:spcAft>
                <a:spcPts val="0"/>
              </a:spcAft>
              <a:buFont typeface="Arial" pitchFamily="34" charset="0"/>
              <a:buChar char="•"/>
              <a:defRPr/>
            </a:pPr>
            <a:endParaRPr lang="en-US" sz="1200" dirty="0">
              <a:cs typeface="Calibri"/>
            </a:endParaRPr>
          </a:p>
          <a:p>
            <a:pPr eaLnBrk="1" fontAlgn="auto" hangingPunct="1">
              <a:spcAft>
                <a:spcPts val="0"/>
              </a:spcAft>
              <a:buFont typeface="Arial" pitchFamily="34" charset="0"/>
              <a:buChar char="•"/>
              <a:defRPr/>
            </a:pPr>
            <a:r>
              <a:rPr lang="en-US" sz="2800" dirty="0" smtClean="0">
                <a:cs typeface="Calibri"/>
              </a:rPr>
              <a:t>Minimize </a:t>
            </a:r>
            <a:r>
              <a:rPr lang="en-US" sz="2800" dirty="0">
                <a:cs typeface="Calibri"/>
              </a:rPr>
              <a:t>plant </a:t>
            </a:r>
            <a:r>
              <a:rPr lang="en-US" sz="2800" dirty="0" smtClean="0">
                <a:cs typeface="Calibri"/>
              </a:rPr>
              <a:t>stress</a:t>
            </a:r>
          </a:p>
          <a:p>
            <a:pPr eaLnBrk="1" fontAlgn="auto" hangingPunct="1">
              <a:spcAft>
                <a:spcPts val="0"/>
              </a:spcAft>
              <a:buFont typeface="Arial" pitchFamily="34" charset="0"/>
              <a:buChar char="•"/>
              <a:defRPr/>
            </a:pPr>
            <a:endParaRPr lang="en-US" sz="1200" dirty="0" smtClean="0">
              <a:cs typeface="Calibri"/>
            </a:endParaRPr>
          </a:p>
          <a:p>
            <a:pPr eaLnBrk="1" fontAlgn="auto" hangingPunct="1">
              <a:spcAft>
                <a:spcPts val="0"/>
              </a:spcAft>
              <a:buFont typeface="Arial" pitchFamily="34" charset="0"/>
              <a:buChar char="•"/>
              <a:defRPr/>
            </a:pPr>
            <a:r>
              <a:rPr lang="en-US" sz="2800" dirty="0" smtClean="0">
                <a:cs typeface="Calibri"/>
              </a:rPr>
              <a:t>Plant early</a:t>
            </a:r>
          </a:p>
          <a:p>
            <a:pPr eaLnBrk="1" fontAlgn="auto" hangingPunct="1">
              <a:spcAft>
                <a:spcPts val="0"/>
              </a:spcAft>
              <a:buFont typeface="Arial" pitchFamily="34" charset="0"/>
              <a:buChar char="•"/>
              <a:defRPr/>
            </a:pPr>
            <a:endParaRPr lang="en-US" sz="1200" dirty="0" smtClean="0">
              <a:cs typeface="Calibri"/>
            </a:endParaRPr>
          </a:p>
          <a:p>
            <a:pPr eaLnBrk="1" fontAlgn="auto" hangingPunct="1">
              <a:spcAft>
                <a:spcPts val="0"/>
              </a:spcAft>
              <a:buFont typeface="Arial" pitchFamily="34" charset="0"/>
              <a:buChar char="•"/>
              <a:defRPr/>
            </a:pPr>
            <a:r>
              <a:rPr lang="en-US" sz="2800" dirty="0" smtClean="0">
                <a:cs typeface="Calibri"/>
              </a:rPr>
              <a:t>Process cane </a:t>
            </a:r>
            <a:r>
              <a:rPr lang="en-US" sz="2800" dirty="0">
                <a:cs typeface="Calibri"/>
              </a:rPr>
              <a:t>at </a:t>
            </a:r>
            <a:r>
              <a:rPr lang="en-US" sz="2800" dirty="0" smtClean="0">
                <a:cs typeface="Calibri"/>
              </a:rPr>
              <a:t>closest </a:t>
            </a:r>
            <a:r>
              <a:rPr lang="en-US" sz="2800" dirty="0">
                <a:cs typeface="Calibri"/>
              </a:rPr>
              <a:t>mill to minimize </a:t>
            </a:r>
            <a:r>
              <a:rPr lang="en-US" sz="2800" dirty="0" smtClean="0">
                <a:cs typeface="Calibri"/>
              </a:rPr>
              <a:t>spread</a:t>
            </a:r>
            <a:endParaRPr lang="en-US" sz="2800" dirty="0">
              <a:cs typeface="Calibri"/>
            </a:endParaRPr>
          </a:p>
          <a:p>
            <a:pPr eaLnBrk="1" fontAlgn="auto" hangingPunct="1">
              <a:spcAft>
                <a:spcPts val="0"/>
              </a:spcAft>
              <a:buFont typeface="Arial" pitchFamily="34" charset="0"/>
              <a:buChar char="•"/>
              <a:defRPr/>
            </a:pPr>
            <a:endParaRPr lang="en-US" dirty="0">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1"/>
          <p:cNvSpPr txBox="1">
            <a:spLocks noChangeArrowheads="1"/>
          </p:cNvSpPr>
          <p:nvPr/>
        </p:nvSpPr>
        <p:spPr bwMode="auto">
          <a:xfrm>
            <a:off x="2562225" y="228600"/>
            <a:ext cx="3946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4000">
                <a:latin typeface="Calibri" pitchFamily="34" charset="0"/>
              </a:rPr>
              <a:t>Look-alike Species</a:t>
            </a:r>
          </a:p>
        </p:txBody>
      </p:sp>
      <p:sp>
        <p:nvSpPr>
          <p:cNvPr id="27651" name="TextBox 3"/>
          <p:cNvSpPr txBox="1">
            <a:spLocks noChangeArrowheads="1"/>
          </p:cNvSpPr>
          <p:nvPr/>
        </p:nvSpPr>
        <p:spPr bwMode="auto">
          <a:xfrm>
            <a:off x="868363" y="3124200"/>
            <a:ext cx="341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solidFill>
                  <a:srgbClr val="000000"/>
                </a:solidFill>
                <a:latin typeface="Calibri" pitchFamily="34" charset="0"/>
              </a:rPr>
              <a:t>Sugarcane borer (</a:t>
            </a:r>
            <a:r>
              <a:rPr lang="en-US" altLang="en-US" i="1">
                <a:solidFill>
                  <a:srgbClr val="000000"/>
                </a:solidFill>
                <a:latin typeface="Calibri" pitchFamily="34" charset="0"/>
              </a:rPr>
              <a:t>Diatraea saccharalis)</a:t>
            </a:r>
            <a:endParaRPr lang="en-US" altLang="en-US">
              <a:solidFill>
                <a:srgbClr val="000000"/>
              </a:solidFill>
              <a:latin typeface="Calibri" pitchFamily="34" charset="0"/>
            </a:endParaRPr>
          </a:p>
        </p:txBody>
      </p:sp>
      <p:sp>
        <p:nvSpPr>
          <p:cNvPr id="8" name="Text Box 8"/>
          <p:cNvSpPr txBox="1">
            <a:spLocks noChangeArrowheads="1"/>
          </p:cNvSpPr>
          <p:nvPr/>
        </p:nvSpPr>
        <p:spPr bwMode="auto">
          <a:xfrm>
            <a:off x="457200" y="5965825"/>
            <a:ext cx="7924800" cy="13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defRPr/>
            </a:pPr>
            <a:r>
              <a:rPr lang="en-US" sz="900" dirty="0">
                <a:solidFill>
                  <a:srgbClr val="000000"/>
                </a:solidFill>
                <a:latin typeface="Calibri"/>
                <a:ea typeface="ＭＳ Ｐゴシック" pitchFamily="34" charset="-128"/>
                <a:cs typeface="Calibri"/>
              </a:rPr>
              <a:t>Photos: (</a:t>
            </a:r>
            <a:r>
              <a:rPr lang="en-US" sz="900" i="1" dirty="0">
                <a:solidFill>
                  <a:srgbClr val="000000"/>
                </a:solidFill>
                <a:latin typeface="Calibri"/>
                <a:ea typeface="ＭＳ Ｐゴシック" pitchFamily="34" charset="-128"/>
                <a:cs typeface="Calibri"/>
              </a:rPr>
              <a:t>Top Left</a:t>
            </a:r>
            <a:r>
              <a:rPr lang="en-US" sz="900" dirty="0">
                <a:solidFill>
                  <a:srgbClr val="000000"/>
                </a:solidFill>
                <a:latin typeface="Calibri"/>
                <a:ea typeface="ＭＳ Ｐゴシック" pitchFamily="34" charset="-128"/>
                <a:cs typeface="Calibri"/>
              </a:rPr>
              <a:t>) - </a:t>
            </a:r>
            <a:r>
              <a:rPr lang="en-US" sz="900" i="1" dirty="0">
                <a:solidFill>
                  <a:srgbClr val="000000"/>
                </a:solidFill>
                <a:latin typeface="Calibri" pitchFamily="34" charset="0"/>
                <a:ea typeface="ＭＳ Ｐゴシック" pitchFamily="34" charset="-128"/>
              </a:rPr>
              <a:t>- </a:t>
            </a:r>
            <a:r>
              <a:rPr lang="en-US" sz="900" dirty="0">
                <a:solidFill>
                  <a:srgbClr val="000000"/>
                </a:solidFill>
                <a:latin typeface="Calibri" pitchFamily="34" charset="0"/>
                <a:ea typeface="ＭＳ Ｐゴシック" pitchFamily="34" charset="-128"/>
              </a:rPr>
              <a:t>Johnny </a:t>
            </a:r>
            <a:r>
              <a:rPr lang="en-US" sz="900" dirty="0" err="1">
                <a:solidFill>
                  <a:srgbClr val="000000"/>
                </a:solidFill>
                <a:latin typeface="Calibri" pitchFamily="34" charset="0"/>
                <a:ea typeface="ＭＳ Ｐゴシック" pitchFamily="34" charset="-128"/>
              </a:rPr>
              <a:t>Saichuk</a:t>
            </a:r>
            <a:r>
              <a:rPr lang="en-US" sz="900" dirty="0">
                <a:solidFill>
                  <a:srgbClr val="000000"/>
                </a:solidFill>
                <a:latin typeface="Calibri" pitchFamily="34" charset="0"/>
                <a:ea typeface="ＭＳ Ｐゴシック" pitchFamily="34" charset="-128"/>
              </a:rPr>
              <a:t>, </a:t>
            </a:r>
            <a:r>
              <a:rPr lang="hu-HU" sz="900" dirty="0">
                <a:latin typeface="Calibri" pitchFamily="34" charset="0"/>
                <a:ea typeface="ＭＳ Ｐゴシック" pitchFamily="34" charset="-128"/>
              </a:rPr>
              <a:t>©2013, Louisiana State University AgCenter</a:t>
            </a:r>
            <a:r>
              <a:rPr lang="en-US" sz="900" dirty="0">
                <a:solidFill>
                  <a:srgbClr val="000000"/>
                </a:solidFill>
                <a:latin typeface="Calibri"/>
                <a:ea typeface="ＭＳ Ｐゴシック" pitchFamily="34" charset="-128"/>
                <a:cs typeface="Calibri"/>
              </a:rPr>
              <a:t>; (</a:t>
            </a:r>
            <a:r>
              <a:rPr lang="en-US" sz="900" i="1" dirty="0">
                <a:solidFill>
                  <a:srgbClr val="000000"/>
                </a:solidFill>
                <a:latin typeface="Calibri"/>
                <a:ea typeface="ＭＳ Ｐゴシック" pitchFamily="34" charset="-128"/>
                <a:cs typeface="Calibri"/>
              </a:rPr>
              <a:t>Top Right &amp; Bottom</a:t>
            </a:r>
            <a:r>
              <a:rPr lang="en-US" sz="900" dirty="0">
                <a:solidFill>
                  <a:srgbClr val="000000"/>
                </a:solidFill>
                <a:latin typeface="Calibri"/>
                <a:ea typeface="ＭＳ Ｐゴシック" pitchFamily="34" charset="-128"/>
                <a:cs typeface="Calibri"/>
              </a:rPr>
              <a:t>)</a:t>
            </a:r>
            <a:r>
              <a:rPr lang="en-US" sz="900" i="1" dirty="0">
                <a:solidFill>
                  <a:srgbClr val="000000"/>
                </a:solidFill>
                <a:latin typeface="Calibri"/>
                <a:ea typeface="ＭＳ Ｐゴシック" pitchFamily="34" charset="-128"/>
                <a:cs typeface="Calibri"/>
              </a:rPr>
              <a:t> - </a:t>
            </a:r>
            <a:r>
              <a:rPr lang="hu-HU" sz="900" dirty="0">
                <a:latin typeface="Calibri" pitchFamily="34" charset="0"/>
                <a:ea typeface="ＭＳ Ｐゴシック" pitchFamily="34" charset="-128"/>
              </a:rPr>
              <a:t>Anna Meszaros, ©2013, Louisiana State University AgCenter</a:t>
            </a:r>
            <a:r>
              <a:rPr lang="en-US" sz="900" i="1" dirty="0">
                <a:solidFill>
                  <a:srgbClr val="000000"/>
                </a:solidFill>
                <a:latin typeface="Calibri"/>
                <a:ea typeface="ＭＳ Ｐゴシック" pitchFamily="34" charset="-128"/>
                <a:cs typeface="Calibri"/>
              </a:rPr>
              <a:t> </a:t>
            </a:r>
          </a:p>
        </p:txBody>
      </p:sp>
      <p:sp>
        <p:nvSpPr>
          <p:cNvPr id="27653" name="TextBox 8"/>
          <p:cNvSpPr txBox="1">
            <a:spLocks noChangeArrowheads="1"/>
          </p:cNvSpPr>
          <p:nvPr/>
        </p:nvSpPr>
        <p:spPr bwMode="auto">
          <a:xfrm>
            <a:off x="5151438" y="3124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solidFill>
                  <a:srgbClr val="000000"/>
                </a:solidFill>
                <a:latin typeface="Calibri" pitchFamily="34" charset="0"/>
              </a:rPr>
              <a:t>Rice stalk borer (</a:t>
            </a:r>
            <a:r>
              <a:rPr lang="en-US" altLang="en-US" i="1">
                <a:solidFill>
                  <a:srgbClr val="000000"/>
                </a:solidFill>
                <a:latin typeface="Calibri" pitchFamily="34" charset="0"/>
              </a:rPr>
              <a:t>Chilo plejadellus</a:t>
            </a:r>
            <a:r>
              <a:rPr lang="en-US" altLang="en-US">
                <a:solidFill>
                  <a:srgbClr val="000000"/>
                </a:solidFill>
                <a:latin typeface="Calibri" pitchFamily="34" charset="0"/>
              </a:rPr>
              <a:t>)</a:t>
            </a:r>
          </a:p>
        </p:txBody>
      </p:sp>
      <p:sp>
        <p:nvSpPr>
          <p:cNvPr id="27654" name="Rectangle 4"/>
          <p:cNvSpPr txBox="1">
            <a:spLocks noChangeArrowheads="1"/>
          </p:cNvSpPr>
          <p:nvPr/>
        </p:nvSpPr>
        <p:spPr bwMode="auto">
          <a:xfrm>
            <a:off x="2857500" y="558482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latin typeface="Calibri" pitchFamily="34" charset="0"/>
              </a:rPr>
              <a:t>Mexican Rice Borer (</a:t>
            </a:r>
            <a:r>
              <a:rPr lang="en-US" altLang="en-US" i="1">
                <a:latin typeface="Calibri" pitchFamily="34" charset="0"/>
              </a:rPr>
              <a:t>Eoreuma loftini</a:t>
            </a:r>
            <a:r>
              <a:rPr lang="en-US" altLang="en-US">
                <a:latin typeface="Calibri" pitchFamily="34" charset="0"/>
              </a:rPr>
              <a:t>)</a:t>
            </a:r>
          </a:p>
        </p:txBody>
      </p:sp>
      <p:pic>
        <p:nvPicPr>
          <p:cNvPr id="3" name="Picture 2" descr="rice stalk borer a meszaros.jpeg"/>
          <p:cNvPicPr>
            <a:picLocks noChangeAspect="1"/>
          </p:cNvPicPr>
          <p:nvPr/>
        </p:nvPicPr>
        <p:blipFill rotWithShape="1">
          <a:blip r:embed="rId3" cstate="print">
            <a:extLst>
              <a:ext uri="{28A0092B-C50C-407E-A947-70E740481C1C}">
                <a14:useLocalDpi xmlns:a14="http://schemas.microsoft.com/office/drawing/2010/main" val="0"/>
              </a:ext>
            </a:extLst>
          </a:blip>
          <a:srcRect t="18338" r="3865" b="19049"/>
          <a:stretch/>
        </p:blipFill>
        <p:spPr>
          <a:xfrm>
            <a:off x="4876800" y="1219200"/>
            <a:ext cx="3743879" cy="1828800"/>
          </a:xfrm>
          <a:prstGeom prst="roundRect">
            <a:avLst/>
          </a:prstGeom>
          <a:ln w="38100" cmpd="sng">
            <a:solidFill>
              <a:srgbClr val="000000"/>
            </a:solidFill>
          </a:ln>
        </p:spPr>
      </p:pic>
      <p:pic>
        <p:nvPicPr>
          <p:cNvPr id="5" name="Picture 4" descr="j saichuk sugarcan borer.jpeg"/>
          <p:cNvPicPr>
            <a:picLocks noChangeAspect="1"/>
          </p:cNvPicPr>
          <p:nvPr/>
        </p:nvPicPr>
        <p:blipFill rotWithShape="1">
          <a:blip r:embed="rId4" cstate="print">
            <a:extLst>
              <a:ext uri="{28A0092B-C50C-407E-A947-70E740481C1C}">
                <a14:useLocalDpi xmlns:a14="http://schemas.microsoft.com/office/drawing/2010/main" val="0"/>
              </a:ext>
            </a:extLst>
          </a:blip>
          <a:srcRect t="27642" r="14565" b="30693"/>
          <a:stretch/>
        </p:blipFill>
        <p:spPr>
          <a:xfrm>
            <a:off x="533400" y="1219200"/>
            <a:ext cx="3750033" cy="1828800"/>
          </a:xfrm>
          <a:prstGeom prst="roundRect">
            <a:avLst/>
          </a:prstGeom>
          <a:ln w="38100" cmpd="sng">
            <a:solidFill>
              <a:srgbClr val="000000"/>
            </a:solidFill>
          </a:ln>
        </p:spPr>
      </p:pic>
      <p:pic>
        <p:nvPicPr>
          <p:cNvPr id="6" name="Picture 5" descr="a meszaros MRB.jpeg"/>
          <p:cNvPicPr>
            <a:picLocks noChangeAspect="1"/>
          </p:cNvPicPr>
          <p:nvPr/>
        </p:nvPicPr>
        <p:blipFill rotWithShape="1">
          <a:blip r:embed="rId5" cstate="print">
            <a:extLst>
              <a:ext uri="{28A0092B-C50C-407E-A947-70E740481C1C}">
                <a14:useLocalDpi xmlns:a14="http://schemas.microsoft.com/office/drawing/2010/main" val="0"/>
              </a:ext>
            </a:extLst>
          </a:blip>
          <a:srcRect t="16399" b="14015"/>
          <a:stretch/>
        </p:blipFill>
        <p:spPr>
          <a:xfrm>
            <a:off x="2743200" y="3657600"/>
            <a:ext cx="3743428" cy="1827900"/>
          </a:xfrm>
          <a:prstGeom prst="roundRect">
            <a:avLst/>
          </a:prstGeom>
          <a:ln w="38100" cmpd="sng">
            <a:solidFill>
              <a:srgbClr val="00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1"/>
          <p:cNvSpPr txBox="1">
            <a:spLocks noChangeArrowheads="1"/>
          </p:cNvSpPr>
          <p:nvPr/>
        </p:nvSpPr>
        <p:spPr bwMode="auto">
          <a:xfrm>
            <a:off x="2562225" y="228600"/>
            <a:ext cx="3946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4000">
                <a:latin typeface="Calibri" pitchFamily="34" charset="0"/>
              </a:rPr>
              <a:t>Look-alike Species</a:t>
            </a:r>
          </a:p>
        </p:txBody>
      </p:sp>
      <p:sp>
        <p:nvSpPr>
          <p:cNvPr id="8" name="Text Box 8"/>
          <p:cNvSpPr txBox="1">
            <a:spLocks noChangeArrowheads="1"/>
          </p:cNvSpPr>
          <p:nvPr/>
        </p:nvSpPr>
        <p:spPr bwMode="auto">
          <a:xfrm>
            <a:off x="512763" y="5897563"/>
            <a:ext cx="7924800"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defRPr/>
            </a:pPr>
            <a:r>
              <a:rPr lang="en-US" sz="900" dirty="0">
                <a:solidFill>
                  <a:srgbClr val="000000"/>
                </a:solidFill>
                <a:latin typeface="Calibri"/>
                <a:ea typeface="ＭＳ Ｐゴシック" pitchFamily="34" charset="-128"/>
                <a:cs typeface="Calibri"/>
              </a:rPr>
              <a:t>Photos: </a:t>
            </a:r>
            <a:r>
              <a:rPr lang="en-US" sz="900" i="1" dirty="0">
                <a:solidFill>
                  <a:srgbClr val="000000"/>
                </a:solidFill>
                <a:latin typeface="Calibri" pitchFamily="34" charset="0"/>
                <a:ea typeface="ＭＳ Ｐゴシック" pitchFamily="34" charset="-128"/>
              </a:rPr>
              <a:t>- </a:t>
            </a:r>
            <a:r>
              <a:rPr lang="hu-HU" sz="900" dirty="0">
                <a:latin typeface="Calibri" pitchFamily="34" charset="0"/>
                <a:ea typeface="ＭＳ Ｐゴシック" pitchFamily="34" charset="-128"/>
              </a:rPr>
              <a:t>Anna Meszaros; Natalie Hummel - ©2013, Louisiana State University AgCenter</a:t>
            </a:r>
            <a:r>
              <a:rPr lang="en-US" sz="900" i="1" dirty="0">
                <a:solidFill>
                  <a:srgbClr val="000000"/>
                </a:solidFill>
                <a:latin typeface="Calibri"/>
                <a:ea typeface="ＭＳ Ｐゴシック" pitchFamily="34" charset="-128"/>
                <a:cs typeface="Calibri"/>
              </a:rPr>
              <a:t> </a:t>
            </a:r>
          </a:p>
        </p:txBody>
      </p:sp>
      <p:grpSp>
        <p:nvGrpSpPr>
          <p:cNvPr id="28676" name="Group 24"/>
          <p:cNvGrpSpPr>
            <a:grpSpLocks/>
          </p:cNvGrpSpPr>
          <p:nvPr/>
        </p:nvGrpSpPr>
        <p:grpSpPr bwMode="auto">
          <a:xfrm>
            <a:off x="4702175" y="1524000"/>
            <a:ext cx="4129088" cy="3352800"/>
            <a:chOff x="4717350" y="1524000"/>
            <a:chExt cx="4130211" cy="3352800"/>
          </a:xfrm>
        </p:grpSpPr>
        <p:sp>
          <p:nvSpPr>
            <p:cNvPr id="28685" name="TextBox 3"/>
            <p:cNvSpPr txBox="1">
              <a:spLocks noChangeArrowheads="1"/>
            </p:cNvSpPr>
            <p:nvPr/>
          </p:nvSpPr>
          <p:spPr bwMode="auto">
            <a:xfrm>
              <a:off x="4872148" y="1524000"/>
              <a:ext cx="38206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1800">
                  <a:solidFill>
                    <a:srgbClr val="000000"/>
                  </a:solidFill>
                  <a:latin typeface="Calibri" pitchFamily="34" charset="0"/>
                </a:rPr>
                <a:t>Sugarcane borer (</a:t>
              </a:r>
              <a:r>
                <a:rPr lang="en-US" altLang="en-US" sz="1800" i="1">
                  <a:solidFill>
                    <a:srgbClr val="000000"/>
                  </a:solidFill>
                  <a:latin typeface="Calibri" pitchFamily="34" charset="0"/>
                </a:rPr>
                <a:t>Diatraea saccharalis)</a:t>
              </a:r>
              <a:endParaRPr lang="en-US" altLang="en-US" sz="1800">
                <a:solidFill>
                  <a:srgbClr val="000000"/>
                </a:solidFill>
                <a:latin typeface="Calibri" pitchFamily="34" charset="0"/>
              </a:endParaRPr>
            </a:p>
          </p:txBody>
        </p:sp>
        <p:pic>
          <p:nvPicPr>
            <p:cNvPr id="10" name="Picture 9" descr="N hummel sugarcane borer.jpe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350" y="2133600"/>
              <a:ext cx="4130211" cy="2743200"/>
            </a:xfrm>
            <a:prstGeom prst="roundRect">
              <a:avLst/>
            </a:prstGeom>
            <a:ln w="38100" cmpd="sng">
              <a:solidFill>
                <a:srgbClr val="000000"/>
              </a:solidFill>
            </a:ln>
          </p:spPr>
        </p:pic>
      </p:grpSp>
      <p:grpSp>
        <p:nvGrpSpPr>
          <p:cNvPr id="28677" name="Group 23"/>
          <p:cNvGrpSpPr>
            <a:grpSpLocks/>
          </p:cNvGrpSpPr>
          <p:nvPr/>
        </p:nvGrpSpPr>
        <p:grpSpPr bwMode="auto">
          <a:xfrm>
            <a:off x="265113" y="1524000"/>
            <a:ext cx="4124325" cy="3352800"/>
            <a:chOff x="410085" y="1524000"/>
            <a:chExt cx="4124470" cy="3352800"/>
          </a:xfrm>
        </p:grpSpPr>
        <p:sp>
          <p:nvSpPr>
            <p:cNvPr id="28681" name="Rectangle 4"/>
            <p:cNvSpPr txBox="1">
              <a:spLocks noChangeArrowheads="1"/>
            </p:cNvSpPr>
            <p:nvPr/>
          </p:nvSpPr>
          <p:spPr bwMode="auto">
            <a:xfrm>
              <a:off x="470307" y="1524000"/>
              <a:ext cx="400402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1800">
                  <a:latin typeface="Calibri" pitchFamily="34" charset="0"/>
                </a:rPr>
                <a:t>Mexican Rice Borer (</a:t>
              </a:r>
              <a:r>
                <a:rPr lang="en-US" altLang="en-US" sz="1800" i="1">
                  <a:latin typeface="Calibri" pitchFamily="34" charset="0"/>
                </a:rPr>
                <a:t>Eoreuma loftini</a:t>
              </a:r>
              <a:r>
                <a:rPr lang="en-US" altLang="en-US" sz="1800">
                  <a:latin typeface="Calibri" pitchFamily="34" charset="0"/>
                </a:rPr>
                <a:t>)</a:t>
              </a:r>
            </a:p>
          </p:txBody>
        </p:sp>
        <p:grpSp>
          <p:nvGrpSpPr>
            <p:cNvPr id="28682" name="Group 22"/>
            <p:cNvGrpSpPr>
              <a:grpSpLocks/>
            </p:cNvGrpSpPr>
            <p:nvPr/>
          </p:nvGrpSpPr>
          <p:grpSpPr bwMode="auto">
            <a:xfrm>
              <a:off x="410085" y="2133600"/>
              <a:ext cx="4124470" cy="2743200"/>
              <a:chOff x="410085" y="2133600"/>
              <a:chExt cx="4124470" cy="2743200"/>
            </a:xfrm>
          </p:grpSpPr>
          <p:pic>
            <p:nvPicPr>
              <p:cNvPr id="7" name="Picture 6" descr="a mesaros frass packed mrb.jpeg"/>
              <p:cNvPicPr>
                <a:picLocks noChangeAspect="1"/>
              </p:cNvPicPr>
              <p:nvPr/>
            </p:nvPicPr>
            <p:blipFill rotWithShape="1">
              <a:blip r:embed="rId4" cstate="print">
                <a:extLst>
                  <a:ext uri="{28A0092B-C50C-407E-A947-70E740481C1C}">
                    <a14:useLocalDpi xmlns:a14="http://schemas.microsoft.com/office/drawing/2010/main" val="0"/>
                  </a:ext>
                </a:extLst>
              </a:blip>
              <a:srcRect l="15615" t="7073" b="8740"/>
              <a:stretch/>
            </p:blipFill>
            <p:spPr>
              <a:xfrm>
                <a:off x="410085" y="2133600"/>
                <a:ext cx="4124470" cy="2743200"/>
              </a:xfrm>
              <a:prstGeom prst="roundRect">
                <a:avLst/>
              </a:prstGeom>
              <a:ln w="38100" cmpd="sng">
                <a:solidFill>
                  <a:srgbClr val="000000"/>
                </a:solidFill>
              </a:ln>
            </p:spPr>
          </p:pic>
          <p:sp>
            <p:nvSpPr>
              <p:cNvPr id="11" name="Right Arrow 10"/>
              <p:cNvSpPr/>
              <p:nvPr/>
            </p:nvSpPr>
            <p:spPr>
              <a:xfrm rot="16200000">
                <a:off x="3239116" y="4381497"/>
                <a:ext cx="381000" cy="152405"/>
              </a:xfrm>
              <a:prstGeom prst="rightArrow">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grpSp>
      </p:grpSp>
      <p:sp>
        <p:nvSpPr>
          <p:cNvPr id="28678" name="TextBox 25"/>
          <p:cNvSpPr txBox="1">
            <a:spLocks noChangeArrowheads="1"/>
          </p:cNvSpPr>
          <p:nvPr/>
        </p:nvSpPr>
        <p:spPr bwMode="auto">
          <a:xfrm>
            <a:off x="1235075" y="4953000"/>
            <a:ext cx="218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800" i="1">
                <a:latin typeface="Calibri" pitchFamily="34" charset="0"/>
              </a:rPr>
              <a:t>Frass packed tunnels</a:t>
            </a:r>
          </a:p>
        </p:txBody>
      </p:sp>
      <p:sp>
        <p:nvSpPr>
          <p:cNvPr id="28679" name="TextBox 26"/>
          <p:cNvSpPr txBox="1">
            <a:spLocks noChangeArrowheads="1"/>
          </p:cNvSpPr>
          <p:nvPr/>
        </p:nvSpPr>
        <p:spPr bwMode="auto">
          <a:xfrm>
            <a:off x="5221288" y="5029200"/>
            <a:ext cx="30908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800" i="1">
                <a:latin typeface="Calibri" pitchFamily="34" charset="0"/>
              </a:rPr>
              <a:t>Frass build up outside exit hole</a:t>
            </a:r>
          </a:p>
        </p:txBody>
      </p:sp>
      <p:sp>
        <p:nvSpPr>
          <p:cNvPr id="28" name="Right Arrow 27"/>
          <p:cNvSpPr/>
          <p:nvPr/>
        </p:nvSpPr>
        <p:spPr>
          <a:xfrm rot="16200000">
            <a:off x="5448300" y="4381500"/>
            <a:ext cx="381000" cy="152400"/>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1"/>
          <p:cNvSpPr txBox="1">
            <a:spLocks noChangeArrowheads="1"/>
          </p:cNvSpPr>
          <p:nvPr/>
        </p:nvSpPr>
        <p:spPr bwMode="auto">
          <a:xfrm>
            <a:off x="2562225" y="228600"/>
            <a:ext cx="3946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4000">
                <a:latin typeface="Calibri" pitchFamily="34" charset="0"/>
              </a:rPr>
              <a:t>Look-alike Species</a:t>
            </a:r>
          </a:p>
        </p:txBody>
      </p:sp>
      <p:sp>
        <p:nvSpPr>
          <p:cNvPr id="29699" name="TextBox 3"/>
          <p:cNvSpPr txBox="1">
            <a:spLocks noChangeArrowheads="1"/>
          </p:cNvSpPr>
          <p:nvPr/>
        </p:nvSpPr>
        <p:spPr bwMode="auto">
          <a:xfrm>
            <a:off x="868363" y="3124200"/>
            <a:ext cx="3416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solidFill>
                  <a:srgbClr val="000000"/>
                </a:solidFill>
                <a:latin typeface="Calibri" pitchFamily="34" charset="0"/>
              </a:rPr>
              <a:t>Sugarcane borer (</a:t>
            </a:r>
            <a:r>
              <a:rPr lang="en-US" altLang="en-US" i="1">
                <a:solidFill>
                  <a:srgbClr val="000000"/>
                </a:solidFill>
                <a:latin typeface="Calibri" pitchFamily="34" charset="0"/>
              </a:rPr>
              <a:t>Diatraea saccharalis)</a:t>
            </a:r>
            <a:endParaRPr lang="en-US" altLang="en-US">
              <a:solidFill>
                <a:srgbClr val="000000"/>
              </a:solidFill>
              <a:latin typeface="Calibri" pitchFamily="34" charset="0"/>
            </a:endParaRPr>
          </a:p>
        </p:txBody>
      </p:sp>
      <p:pic>
        <p:nvPicPr>
          <p:cNvPr id="7" name="Picture 1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45" t="15427" r="26558" b="15498"/>
          <a:stretch/>
        </p:blipFill>
        <p:spPr bwMode="auto">
          <a:xfrm>
            <a:off x="1117732" y="1143000"/>
            <a:ext cx="2916609" cy="1969422"/>
          </a:xfrm>
          <a:prstGeom prst="roundRect">
            <a:avLst/>
          </a:prstGeom>
          <a:noFill/>
          <a:ln w="38100" cmpd="sng">
            <a:solidFill>
              <a:schemeClr val="tx1"/>
            </a:solidFill>
          </a:ln>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304800" y="5943600"/>
            <a:ext cx="64770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ctr">
            <a:spAutoFit/>
          </a:bodyPr>
          <a:lstStyle/>
          <a:p>
            <a:pPr>
              <a:defRPr/>
            </a:pPr>
            <a:r>
              <a:rPr lang="en-US" sz="900" dirty="0">
                <a:solidFill>
                  <a:srgbClr val="000000"/>
                </a:solidFill>
                <a:latin typeface="Calibri"/>
                <a:ea typeface="ＭＳ Ｐゴシック" pitchFamily="34" charset="-128"/>
                <a:cs typeface="Calibri"/>
              </a:rPr>
              <a:t>Photos: (</a:t>
            </a:r>
            <a:r>
              <a:rPr lang="en-US" sz="900" i="1" dirty="0">
                <a:solidFill>
                  <a:srgbClr val="000000"/>
                </a:solidFill>
                <a:latin typeface="Calibri"/>
                <a:ea typeface="ＭＳ Ｐゴシック" pitchFamily="34" charset="-128"/>
                <a:cs typeface="Calibri"/>
              </a:rPr>
              <a:t>Top Left</a:t>
            </a:r>
            <a:r>
              <a:rPr lang="en-US" sz="900" dirty="0">
                <a:solidFill>
                  <a:srgbClr val="000000"/>
                </a:solidFill>
                <a:latin typeface="Calibri"/>
                <a:ea typeface="ＭＳ Ｐゴシック" pitchFamily="34" charset="-128"/>
                <a:cs typeface="Calibri"/>
              </a:rPr>
              <a:t>) - William White, </a:t>
            </a:r>
            <a:r>
              <a:rPr lang="en-US" sz="900" dirty="0" err="1">
                <a:solidFill>
                  <a:srgbClr val="000000"/>
                </a:solidFill>
                <a:latin typeface="Calibri"/>
                <a:ea typeface="ＭＳ Ｐゴシック" pitchFamily="34" charset="-128"/>
                <a:cs typeface="Calibri"/>
              </a:rPr>
              <a:t>Bugwood.org</a:t>
            </a:r>
            <a:r>
              <a:rPr lang="en-US" sz="900" dirty="0">
                <a:solidFill>
                  <a:srgbClr val="000000"/>
                </a:solidFill>
                <a:latin typeface="Calibri"/>
                <a:ea typeface="ＭＳ Ｐゴシック" pitchFamily="34" charset="-128"/>
                <a:cs typeface="Calibri"/>
              </a:rPr>
              <a:t> # UGA1324047; (</a:t>
            </a:r>
            <a:r>
              <a:rPr lang="en-US" sz="900" i="1" dirty="0">
                <a:solidFill>
                  <a:srgbClr val="000000"/>
                </a:solidFill>
                <a:latin typeface="Calibri"/>
                <a:ea typeface="ＭＳ Ｐゴシック" pitchFamily="34" charset="-128"/>
                <a:cs typeface="Calibri"/>
              </a:rPr>
              <a:t>Top Right</a:t>
            </a:r>
            <a:r>
              <a:rPr lang="en-US" sz="900" dirty="0">
                <a:solidFill>
                  <a:srgbClr val="000000"/>
                </a:solidFill>
                <a:latin typeface="Calibri"/>
                <a:ea typeface="ＭＳ Ｐゴシック" pitchFamily="34" charset="-128"/>
                <a:cs typeface="Calibri"/>
              </a:rPr>
              <a:t>) </a:t>
            </a:r>
            <a:r>
              <a:rPr lang="en-US" sz="900" i="1" dirty="0">
                <a:solidFill>
                  <a:srgbClr val="000000"/>
                </a:solidFill>
                <a:latin typeface="Calibri"/>
                <a:ea typeface="ＭＳ Ｐゴシック" pitchFamily="34" charset="-128"/>
                <a:cs typeface="Calibri"/>
              </a:rPr>
              <a:t>- </a:t>
            </a:r>
            <a:r>
              <a:rPr lang="hu-HU" sz="900" dirty="0">
                <a:latin typeface="Calibri" pitchFamily="34" charset="0"/>
                <a:ea typeface="ＭＳ Ｐゴシック" pitchFamily="34" charset="-128"/>
              </a:rPr>
              <a:t>Anna Meszaros, ©2013, Louisiana State University AgCenter</a:t>
            </a:r>
            <a:r>
              <a:rPr lang="en-US" sz="900" dirty="0">
                <a:solidFill>
                  <a:srgbClr val="000000"/>
                </a:solidFill>
                <a:latin typeface="Calibri"/>
                <a:ea typeface="ＭＳ Ｐゴシック" pitchFamily="34" charset="-128"/>
                <a:cs typeface="Calibri"/>
              </a:rPr>
              <a:t>; (</a:t>
            </a:r>
            <a:r>
              <a:rPr lang="en-US" sz="900" i="1" dirty="0">
                <a:solidFill>
                  <a:srgbClr val="000000"/>
                </a:solidFill>
                <a:latin typeface="Calibri"/>
                <a:ea typeface="ＭＳ Ｐゴシック" pitchFamily="34" charset="-128"/>
                <a:cs typeface="Calibri"/>
              </a:rPr>
              <a:t>Bottom</a:t>
            </a:r>
            <a:r>
              <a:rPr lang="en-US" sz="900" dirty="0">
                <a:solidFill>
                  <a:srgbClr val="000000"/>
                </a:solidFill>
                <a:latin typeface="Calibri"/>
                <a:ea typeface="ＭＳ Ｐゴシック" pitchFamily="34" charset="-128"/>
                <a:cs typeface="Calibri"/>
              </a:rPr>
              <a:t>)</a:t>
            </a:r>
            <a:r>
              <a:rPr lang="en-US" sz="900" i="1" dirty="0">
                <a:solidFill>
                  <a:srgbClr val="000000"/>
                </a:solidFill>
                <a:latin typeface="Calibri"/>
                <a:ea typeface="ＭＳ Ｐゴシック" pitchFamily="34" charset="-128"/>
                <a:cs typeface="Calibri"/>
              </a:rPr>
              <a:t> - Francis </a:t>
            </a:r>
            <a:r>
              <a:rPr lang="en-US" sz="900" i="1" dirty="0" err="1">
                <a:solidFill>
                  <a:srgbClr val="000000"/>
                </a:solidFill>
                <a:latin typeface="Calibri"/>
                <a:ea typeface="ＭＳ Ｐゴシック" pitchFamily="34" charset="-128"/>
                <a:cs typeface="Calibri"/>
              </a:rPr>
              <a:t>Reay</a:t>
            </a:r>
            <a:r>
              <a:rPr lang="en-US" sz="900" i="1" dirty="0">
                <a:solidFill>
                  <a:srgbClr val="000000"/>
                </a:solidFill>
                <a:latin typeface="Calibri"/>
                <a:ea typeface="ＭＳ Ｐゴシック" pitchFamily="34" charset="-128"/>
                <a:cs typeface="Calibri"/>
              </a:rPr>
              <a:t>-Jones, Clemson University.</a:t>
            </a:r>
          </a:p>
        </p:txBody>
      </p:sp>
      <p:sp>
        <p:nvSpPr>
          <p:cNvPr id="29702" name="TextBox 8"/>
          <p:cNvSpPr txBox="1">
            <a:spLocks noChangeArrowheads="1"/>
          </p:cNvSpPr>
          <p:nvPr/>
        </p:nvSpPr>
        <p:spPr bwMode="auto">
          <a:xfrm>
            <a:off x="5151438" y="3124200"/>
            <a:ext cx="3124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solidFill>
                  <a:srgbClr val="000000"/>
                </a:solidFill>
                <a:latin typeface="Calibri" pitchFamily="34" charset="0"/>
              </a:rPr>
              <a:t>Rice stalk borer (</a:t>
            </a:r>
            <a:r>
              <a:rPr lang="en-US" altLang="en-US" i="1">
                <a:solidFill>
                  <a:srgbClr val="000000"/>
                </a:solidFill>
                <a:latin typeface="Calibri" pitchFamily="34" charset="0"/>
              </a:rPr>
              <a:t>Chilo plejadellus</a:t>
            </a:r>
            <a:r>
              <a:rPr lang="en-US" altLang="en-US">
                <a:solidFill>
                  <a:srgbClr val="000000"/>
                </a:solidFill>
                <a:latin typeface="Calibri" pitchFamily="34" charset="0"/>
              </a:rPr>
              <a:t>)</a:t>
            </a:r>
          </a:p>
        </p:txBody>
      </p:sp>
      <p:pic>
        <p:nvPicPr>
          <p:cNvPr id="10" name="Picture 9" descr="a meszaros rice stalk adult.jpeg"/>
          <p:cNvPicPr>
            <a:picLocks noChangeAspect="1"/>
          </p:cNvPicPr>
          <p:nvPr/>
        </p:nvPicPr>
        <p:blipFill rotWithShape="1">
          <a:blip r:embed="rId4" cstate="print">
            <a:extLst>
              <a:ext uri="{28A0092B-C50C-407E-A947-70E740481C1C}">
                <a14:useLocalDpi xmlns:a14="http://schemas.microsoft.com/office/drawing/2010/main" val="0"/>
              </a:ext>
            </a:extLst>
          </a:blip>
          <a:srcRect l="5205" t="5518" r="4356" b="6989"/>
          <a:stretch/>
        </p:blipFill>
        <p:spPr>
          <a:xfrm>
            <a:off x="5255869" y="1143000"/>
            <a:ext cx="2916609" cy="1975104"/>
          </a:xfrm>
          <a:prstGeom prst="roundRect">
            <a:avLst/>
          </a:prstGeom>
          <a:ln w="38100" cmpd="sng">
            <a:solidFill>
              <a:srgbClr val="000000"/>
            </a:solidFill>
          </a:ln>
        </p:spPr>
      </p:pic>
      <p:sp>
        <p:nvSpPr>
          <p:cNvPr id="29704" name="Rectangle 4"/>
          <p:cNvSpPr txBox="1">
            <a:spLocks noChangeArrowheads="1"/>
          </p:cNvSpPr>
          <p:nvPr/>
        </p:nvSpPr>
        <p:spPr bwMode="auto">
          <a:xfrm>
            <a:off x="2857500" y="5584825"/>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a:latin typeface="Calibri" pitchFamily="34" charset="0"/>
              </a:rPr>
              <a:t>Mexican Rice Borer (</a:t>
            </a:r>
            <a:r>
              <a:rPr lang="en-US" altLang="en-US" i="1">
                <a:latin typeface="Calibri" pitchFamily="34" charset="0"/>
              </a:rPr>
              <a:t>Eoreuma loftini</a:t>
            </a:r>
            <a:r>
              <a:rPr lang="en-US" altLang="en-US">
                <a:latin typeface="Calibri" pitchFamily="34" charset="0"/>
              </a:rPr>
              <a:t>)</a:t>
            </a:r>
          </a:p>
        </p:txBody>
      </p:sp>
      <p:pic>
        <p:nvPicPr>
          <p:cNvPr id="5" name="Picture 4" descr="Female MRB on rice leaf.jpg"/>
          <p:cNvPicPr>
            <a:picLocks noChangeAspect="1"/>
          </p:cNvPicPr>
          <p:nvPr/>
        </p:nvPicPr>
        <p:blipFill rotWithShape="1">
          <a:blip r:embed="rId5" cstate="print">
            <a:extLst>
              <a:ext uri="{28A0092B-C50C-407E-A947-70E740481C1C}">
                <a14:useLocalDpi xmlns:a14="http://schemas.microsoft.com/office/drawing/2010/main" val="0"/>
              </a:ext>
            </a:extLst>
          </a:blip>
          <a:srcRect l="38485" t="23455" r="38903" b="32135"/>
          <a:stretch/>
        </p:blipFill>
        <p:spPr>
          <a:xfrm rot="16200000" flipH="1">
            <a:off x="3591367" y="3114234"/>
            <a:ext cx="1975104" cy="2909438"/>
          </a:xfrm>
          <a:prstGeom prst="roundRect">
            <a:avLst/>
          </a:prstGeom>
          <a:ln w="38100" cmpd="sng">
            <a:solidFill>
              <a:srgbClr val="000000"/>
            </a:solidFill>
          </a:ln>
        </p:spPr>
      </p:pic>
      <p:cxnSp>
        <p:nvCxnSpPr>
          <p:cNvPr id="11" name="Straight Arrow Connector 10"/>
          <p:cNvCxnSpPr/>
          <p:nvPr/>
        </p:nvCxnSpPr>
        <p:spPr>
          <a:xfrm flipH="1">
            <a:off x="3733800" y="1865313"/>
            <a:ext cx="357188" cy="420687"/>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flipH="1">
            <a:off x="7972425" y="1676400"/>
            <a:ext cx="485775" cy="244475"/>
          </a:xfrm>
          <a:prstGeom prst="straightConnector1">
            <a:avLst/>
          </a:prstGeom>
          <a:ln w="28575">
            <a:solidFill>
              <a:schemeClr val="tx1"/>
            </a:solidFill>
            <a:tailEnd type="arrow"/>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p:nvPr/>
        </p:nvCxnSpPr>
        <p:spPr>
          <a:xfrm flipH="1" flipV="1">
            <a:off x="3543300" y="1524000"/>
            <a:ext cx="547688" cy="341313"/>
          </a:xfrm>
          <a:prstGeom prst="straightConnector1">
            <a:avLst/>
          </a:prstGeom>
          <a:ln w="28575">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0723" name="Title 1"/>
          <p:cNvSpPr>
            <a:spLocks noGrp="1"/>
          </p:cNvSpPr>
          <p:nvPr>
            <p:ph type="title"/>
          </p:nvPr>
        </p:nvSpPr>
        <p:spPr bwMode="auto">
          <a:xfrm>
            <a:off x="457200" y="261938"/>
            <a:ext cx="8229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Authors</a:t>
            </a:r>
          </a:p>
        </p:txBody>
      </p:sp>
      <p:sp>
        <p:nvSpPr>
          <p:cNvPr id="27652" name="Content Placeholder 2"/>
          <p:cNvSpPr>
            <a:spLocks noGrp="1"/>
          </p:cNvSpPr>
          <p:nvPr>
            <p:ph idx="1"/>
          </p:nvPr>
        </p:nvSpPr>
        <p:spPr>
          <a:xfrm>
            <a:off x="685800" y="1828800"/>
            <a:ext cx="8229600" cy="4316413"/>
          </a:xfrm>
        </p:spPr>
        <p:txBody>
          <a:bodyPr/>
          <a:lstStyle/>
          <a:p>
            <a:pPr marL="0" indent="0" eaLnBrk="1" fontAlgn="auto" hangingPunct="1">
              <a:spcAft>
                <a:spcPts val="0"/>
              </a:spcAft>
              <a:buFontTx/>
              <a:buNone/>
              <a:defRPr/>
            </a:pPr>
            <a:r>
              <a:rPr lang="en-US" dirty="0">
                <a:cs typeface="Calibri"/>
              </a:rPr>
              <a:t>Jennifer Hamel, Ph.D. </a:t>
            </a:r>
          </a:p>
          <a:p>
            <a:pPr marL="461963" indent="0" eaLnBrk="1" fontAlgn="auto" hangingPunct="1">
              <a:spcAft>
                <a:spcPts val="0"/>
              </a:spcAft>
              <a:buFontTx/>
              <a:buNone/>
              <a:defRPr/>
            </a:pPr>
            <a:r>
              <a:rPr lang="en-US" sz="2800" dirty="0">
                <a:cs typeface="Calibri"/>
              </a:rPr>
              <a:t>Postdoctoral Associate, Department of Entomology and Nematology, University of Florida</a:t>
            </a:r>
          </a:p>
          <a:p>
            <a:pPr marL="0" indent="0" eaLnBrk="1" fontAlgn="auto" hangingPunct="1">
              <a:spcAft>
                <a:spcPts val="0"/>
              </a:spcAft>
              <a:buFontTx/>
              <a:buNone/>
              <a:defRPr/>
            </a:pPr>
            <a:endParaRPr lang="en-US" sz="2800" dirty="0" smtClean="0">
              <a:ea typeface="ＭＳ Ｐゴシック" pitchFamily="34" charset="-128"/>
              <a:cs typeface="Calibri"/>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274638"/>
            <a:ext cx="8229600" cy="944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Editors</a:t>
            </a:r>
          </a:p>
        </p:txBody>
      </p:sp>
      <p:sp>
        <p:nvSpPr>
          <p:cNvPr id="5" name="Content Placeholder 2"/>
          <p:cNvSpPr txBox="1">
            <a:spLocks/>
          </p:cNvSpPr>
          <p:nvPr/>
        </p:nvSpPr>
        <p:spPr>
          <a:xfrm>
            <a:off x="609600" y="1371600"/>
            <a:ext cx="8229600" cy="4525963"/>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defRPr/>
            </a:pPr>
            <a:r>
              <a:rPr lang="en-US" sz="2800" dirty="0">
                <a:cs typeface="Calibri"/>
              </a:rPr>
              <a:t>Matthew D. Smith, Ph.D.</a:t>
            </a:r>
          </a:p>
          <a:p>
            <a:pPr marL="393700" indent="0">
              <a:buFont typeface="Arial" pitchFamily="34" charset="0"/>
              <a:buNone/>
              <a:defRPr/>
            </a:pPr>
            <a:r>
              <a:rPr lang="en-US" sz="2400" dirty="0">
                <a:cs typeface="Calibri"/>
              </a:rPr>
              <a:t>Postdoctoral Associate, Department of Entomology and Nematology, University of Florida</a:t>
            </a:r>
          </a:p>
          <a:p>
            <a:pPr marL="0" indent="0">
              <a:buFont typeface="Arial" pitchFamily="34" charset="0"/>
              <a:buNone/>
              <a:defRPr/>
            </a:pPr>
            <a:endParaRPr lang="en-US" sz="1200" dirty="0" smtClean="0">
              <a:ea typeface="ＭＳ Ｐゴシック" pitchFamily="34" charset="-128"/>
              <a:cs typeface="Calibri"/>
            </a:endParaRPr>
          </a:p>
          <a:p>
            <a:pPr marL="0" indent="0">
              <a:buFont typeface="Arial" pitchFamily="34" charset="0"/>
              <a:buNone/>
              <a:defRPr/>
            </a:pPr>
            <a:r>
              <a:rPr lang="en-US" sz="2800" dirty="0" smtClean="0">
                <a:ea typeface="ＭＳ Ｐゴシック" pitchFamily="34" charset="-128"/>
                <a:cs typeface="Calibri"/>
              </a:rPr>
              <a:t>Stephanie </a:t>
            </a:r>
            <a:r>
              <a:rPr lang="en-US" sz="2800" dirty="0">
                <a:ea typeface="ＭＳ Ｐゴシック" pitchFamily="34" charset="-128"/>
                <a:cs typeface="Calibri"/>
              </a:rPr>
              <a:t>Stocks, M.S.</a:t>
            </a:r>
          </a:p>
          <a:p>
            <a:pPr marL="454025" indent="0">
              <a:buFont typeface="Arial" pitchFamily="34" charset="0"/>
              <a:buNone/>
              <a:defRPr/>
            </a:pPr>
            <a:r>
              <a:rPr lang="en-US" sz="2400" dirty="0">
                <a:ea typeface="ＭＳ Ｐゴシック" pitchFamily="34" charset="-128"/>
                <a:cs typeface="Calibri"/>
              </a:rPr>
              <a:t>Assistant-In, Extension Scientist, Department of Entomology and Nematology, University of Florida</a:t>
            </a:r>
            <a:r>
              <a:rPr lang="en-US" sz="2800" dirty="0">
                <a:ea typeface="ＭＳ Ｐゴシック" pitchFamily="34" charset="-128"/>
                <a:cs typeface="Calibri"/>
              </a:rPr>
              <a:t> </a:t>
            </a:r>
          </a:p>
          <a:p>
            <a:pPr marL="0" indent="0">
              <a:buFont typeface="Arial" pitchFamily="34" charset="0"/>
              <a:buNone/>
              <a:defRPr/>
            </a:pPr>
            <a:endParaRPr lang="en-US" sz="1200" dirty="0" smtClean="0">
              <a:ea typeface="ＭＳ Ｐゴシック" pitchFamily="34" charset="-128"/>
              <a:cs typeface="Calibri"/>
            </a:endParaRPr>
          </a:p>
          <a:p>
            <a:pPr marL="0" indent="0">
              <a:buFont typeface="Arial" pitchFamily="34" charset="0"/>
              <a:buNone/>
              <a:defRPr/>
            </a:pPr>
            <a:r>
              <a:rPr lang="en-US" sz="2800" dirty="0" smtClean="0">
                <a:ea typeface="ＭＳ Ｐゴシック" pitchFamily="34" charset="-128"/>
                <a:cs typeface="Calibri"/>
              </a:rPr>
              <a:t>Amanda </a:t>
            </a:r>
            <a:r>
              <a:rPr lang="en-US" sz="2800" dirty="0">
                <a:ea typeface="ＭＳ Ｐゴシック" pitchFamily="34" charset="-128"/>
                <a:cs typeface="Calibri"/>
              </a:rPr>
              <a:t>Hodges, Ph.D.</a:t>
            </a:r>
          </a:p>
          <a:p>
            <a:pPr marL="454025" indent="0">
              <a:buFont typeface="Arial" pitchFamily="34" charset="0"/>
              <a:buNone/>
              <a:defRPr/>
            </a:pPr>
            <a:r>
              <a:rPr lang="en-US" sz="2400" dirty="0">
                <a:ea typeface="ＭＳ Ｐゴシック" pitchFamily="34" charset="-128"/>
                <a:cs typeface="Calibri"/>
              </a:rPr>
              <a:t>Associate Extension Scientist, Department of Entomology and Nematology, University of Florida </a:t>
            </a:r>
            <a:endParaRPr lang="en-US" sz="2400" dirty="0" smtClean="0">
              <a:ea typeface="ＭＳ Ｐゴシック" pitchFamily="34" charset="-128"/>
              <a:cs typeface="Calibri"/>
            </a:endParaRPr>
          </a:p>
          <a:p>
            <a:pPr marL="0" indent="0">
              <a:buFont typeface="Arial" pitchFamily="34" charset="0"/>
              <a:buNone/>
              <a:defRPr/>
            </a:pPr>
            <a:endParaRPr lang="en-US" sz="1200" dirty="0" smtClean="0">
              <a:ea typeface="ＭＳ Ｐゴシック" pitchFamily="34" charset="-128"/>
              <a:cs typeface="Calibri"/>
            </a:endParaRPr>
          </a:p>
          <a:p>
            <a:pPr marL="0" indent="0">
              <a:buFont typeface="Arial" pitchFamily="34" charset="0"/>
              <a:buNone/>
              <a:defRPr/>
            </a:pPr>
            <a:r>
              <a:rPr lang="en-US" sz="2800" dirty="0" err="1" smtClean="0">
                <a:ea typeface="ＭＳ Ｐゴシック" pitchFamily="34" charset="-128"/>
                <a:cs typeface="Calibri"/>
              </a:rPr>
              <a:t>Keumchul</a:t>
            </a:r>
            <a:r>
              <a:rPr lang="en-US" sz="2800" dirty="0" smtClean="0">
                <a:ea typeface="ＭＳ Ｐゴシック" pitchFamily="34" charset="-128"/>
                <a:cs typeface="Calibri"/>
              </a:rPr>
              <a:t> </a:t>
            </a:r>
            <a:r>
              <a:rPr lang="en-US" sz="2800" dirty="0">
                <a:ea typeface="ＭＳ Ｐゴシック" pitchFamily="34" charset="-128"/>
                <a:cs typeface="Calibri"/>
              </a:rPr>
              <a:t>Shin, M.S.</a:t>
            </a:r>
          </a:p>
          <a:p>
            <a:pPr marL="454025" indent="0">
              <a:buFont typeface="Arial" pitchFamily="34" charset="0"/>
              <a:buNone/>
              <a:defRPr/>
            </a:pPr>
            <a:r>
              <a:rPr lang="en-US" sz="2400" dirty="0">
                <a:ea typeface="ＭＳ Ｐゴシック" pitchFamily="34" charset="-128"/>
                <a:cs typeface="Calibri"/>
              </a:rPr>
              <a:t>Graduate student, Doctor of  Plant medicine program, University of Florida</a:t>
            </a:r>
          </a:p>
          <a:p>
            <a:pPr marL="454025" indent="0">
              <a:buFont typeface="Arial" pitchFamily="34" charset="0"/>
              <a:buNone/>
              <a:defRPr/>
            </a:pPr>
            <a:endParaRPr lang="en-US" sz="2400" dirty="0">
              <a:ea typeface="ＭＳ Ｐゴシック" pitchFamily="34" charset="-128"/>
              <a:cs typeface="Calibri"/>
            </a:endParaRPr>
          </a:p>
          <a:p>
            <a:pPr marL="0" indent="0">
              <a:buFont typeface="Arial" pitchFamily="34" charset="0"/>
              <a:buNone/>
              <a:defRPr/>
            </a:pPr>
            <a:endParaRPr lang="en-US" sz="1200" dirty="0" smtClean="0">
              <a:cs typeface="Calibri"/>
            </a:endParaRPr>
          </a:p>
          <a:p>
            <a:pPr marL="0" indent="0">
              <a:buFont typeface="Arial" pitchFamily="34" charset="0"/>
              <a:buNone/>
              <a:defRPr/>
            </a:pPr>
            <a:endParaRPr lang="en-US" dirty="0" smtClean="0">
              <a:cs typeface="Calibri"/>
            </a:endParaRPr>
          </a:p>
          <a:p>
            <a:pPr marL="0" indent="0">
              <a:buFont typeface="Arial" pitchFamily="34" charset="0"/>
              <a:buNone/>
              <a:defRPr/>
            </a:pPr>
            <a:endParaRPr lang="en-US" dirty="0">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0" y="152400"/>
            <a:ext cx="91440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Mexican Rice Borer</a:t>
            </a:r>
          </a:p>
        </p:txBody>
      </p:sp>
      <p:sp>
        <p:nvSpPr>
          <p:cNvPr id="14339" name="Rectangle 3"/>
          <p:cNvSpPr>
            <a:spLocks noGrp="1" noChangeArrowheads="1"/>
          </p:cNvSpPr>
          <p:nvPr>
            <p:ph idx="1"/>
          </p:nvPr>
        </p:nvSpPr>
        <p:spPr bwMode="auto">
          <a:xfrm>
            <a:off x="304800" y="1219200"/>
            <a:ext cx="51816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smtClean="0">
                <a:ea typeface="MS PGothic" pitchFamily="34" charset="-128"/>
              </a:rPr>
              <a:t>Stem-boring moth</a:t>
            </a:r>
          </a:p>
          <a:p>
            <a:pPr eaLnBrk="1" hangingPunct="1"/>
            <a:r>
              <a:rPr lang="en-US" altLang="en-US" sz="2800" smtClean="0">
                <a:ea typeface="MS PGothic" pitchFamily="34" charset="-128"/>
              </a:rPr>
              <a:t>Major pest of sugarcane, </a:t>
            </a:r>
            <a:br>
              <a:rPr lang="en-US" altLang="en-US" sz="2800" smtClean="0">
                <a:ea typeface="MS PGothic" pitchFamily="34" charset="-128"/>
              </a:rPr>
            </a:br>
            <a:r>
              <a:rPr lang="en-US" altLang="en-US" sz="2800" smtClean="0">
                <a:ea typeface="MS PGothic" pitchFamily="34" charset="-128"/>
              </a:rPr>
              <a:t>rice, and other grass crops</a:t>
            </a:r>
          </a:p>
          <a:p>
            <a:pPr eaLnBrk="1" hangingPunct="1"/>
            <a:r>
              <a:rPr lang="en-US" altLang="en-US" sz="2800" smtClean="0">
                <a:ea typeface="MS PGothic" pitchFamily="34" charset="-128"/>
              </a:rPr>
              <a:t>Not yet established in Florida, </a:t>
            </a:r>
            <a:br>
              <a:rPr lang="en-US" altLang="en-US" sz="2800" smtClean="0">
                <a:ea typeface="MS PGothic" pitchFamily="34" charset="-128"/>
              </a:rPr>
            </a:br>
            <a:r>
              <a:rPr lang="en-US" altLang="en-US" sz="2800" smtClean="0">
                <a:ea typeface="MS PGothic" pitchFamily="34" charset="-128"/>
              </a:rPr>
              <a:t>but detected in Levy Co.</a:t>
            </a:r>
          </a:p>
        </p:txBody>
      </p:sp>
      <p:pic>
        <p:nvPicPr>
          <p:cNvPr id="1638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b="10101"/>
          <a:stretch/>
        </p:blipFill>
        <p:spPr bwMode="auto">
          <a:xfrm>
            <a:off x="5486400" y="1143000"/>
            <a:ext cx="3348037" cy="4521200"/>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90" name="Picture 19"/>
          <p:cNvPicPr>
            <a:picLocks noChangeAspect="1"/>
          </p:cNvPicPr>
          <p:nvPr/>
        </p:nvPicPr>
        <p:blipFill rotWithShape="1">
          <a:blip r:embed="rId4" cstate="print">
            <a:extLst>
              <a:ext uri="{28A0092B-C50C-407E-A947-70E740481C1C}">
                <a14:useLocalDpi xmlns:a14="http://schemas.microsoft.com/office/drawing/2010/main" val="0"/>
              </a:ext>
            </a:extLst>
          </a:blip>
          <a:srcRect l="19991" b="28737"/>
          <a:stretch/>
        </p:blipFill>
        <p:spPr bwMode="auto">
          <a:xfrm>
            <a:off x="1295400" y="3748887"/>
            <a:ext cx="3221038" cy="1915313"/>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4342" name="TextBox 5"/>
          <p:cNvSpPr txBox="1">
            <a:spLocks noChangeArrowheads="1"/>
          </p:cNvSpPr>
          <p:nvPr/>
        </p:nvSpPr>
        <p:spPr bwMode="auto">
          <a:xfrm>
            <a:off x="381000" y="5888038"/>
            <a:ext cx="7620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latin typeface="Calibri" pitchFamily="34" charset="0"/>
              </a:rPr>
              <a:t>Photos</a:t>
            </a:r>
            <a:r>
              <a:rPr lang="hu-HU" altLang="en-US" sz="900">
                <a:latin typeface="Calibri" pitchFamily="34" charset="0"/>
              </a:rPr>
              <a:t>: Anna Meszaros, Louisiana State University AgCenter</a:t>
            </a:r>
            <a:r>
              <a:rPr lang="en-US" altLang="en-US" sz="900">
                <a:latin typeface="Calibri" pitchFamily="34" charset="0"/>
              </a:rPr>
              <a:t>; </a:t>
            </a:r>
            <a:r>
              <a:rPr lang="en-US" altLang="en-US" sz="900">
                <a:solidFill>
                  <a:srgbClr val="000000"/>
                </a:solidFill>
                <a:latin typeface="Calibri" pitchFamily="34" charset="0"/>
              </a:rPr>
              <a:t>Josh Wickham, University of Florida Institute of Food and Agricultural Science</a:t>
            </a:r>
            <a:endParaRPr lang="en-US" altLang="en-US" sz="900">
              <a:latin typeface="Calibri"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Reviewers</a:t>
            </a:r>
          </a:p>
        </p:txBody>
      </p:sp>
      <p:sp>
        <p:nvSpPr>
          <p:cNvPr id="3" name="Content Placeholder 2"/>
          <p:cNvSpPr>
            <a:spLocks noGrp="1"/>
          </p:cNvSpPr>
          <p:nvPr>
            <p:ph idx="1"/>
          </p:nvPr>
        </p:nvSpPr>
        <p:spPr>
          <a:xfrm>
            <a:off x="457200" y="1600200"/>
            <a:ext cx="8229600" cy="3992563"/>
          </a:xfrm>
        </p:spPr>
        <p:txBody>
          <a:bodyPr/>
          <a:lstStyle/>
          <a:p>
            <a:pPr marL="458788" indent="-458788" eaLnBrk="1" fontAlgn="auto" hangingPunct="1">
              <a:spcAft>
                <a:spcPts val="0"/>
              </a:spcAft>
              <a:buFontTx/>
              <a:buNone/>
              <a:defRPr/>
            </a:pPr>
            <a:r>
              <a:rPr lang="en-US" sz="2400" dirty="0" err="1" smtClean="0">
                <a:cs typeface="Calibri"/>
              </a:rPr>
              <a:t>Julieta</a:t>
            </a:r>
            <a:r>
              <a:rPr lang="en-US" sz="2400" dirty="0" smtClean="0">
                <a:cs typeface="Calibri"/>
              </a:rPr>
              <a:t> </a:t>
            </a:r>
            <a:r>
              <a:rPr lang="en-US" sz="2400" dirty="0" err="1" smtClean="0">
                <a:cs typeface="Calibri"/>
              </a:rPr>
              <a:t>Brambila</a:t>
            </a:r>
            <a:r>
              <a:rPr lang="en-US" sz="2400" dirty="0" smtClean="0">
                <a:cs typeface="Calibri"/>
              </a:rPr>
              <a:t>, M.S.</a:t>
            </a:r>
          </a:p>
          <a:p>
            <a:pPr marL="458788" indent="0" eaLnBrk="1" fontAlgn="auto" hangingPunct="1">
              <a:spcAft>
                <a:spcPts val="0"/>
              </a:spcAft>
              <a:buFontTx/>
              <a:buNone/>
              <a:defRPr/>
            </a:pPr>
            <a:r>
              <a:rPr lang="en-US" sz="2000" dirty="0" smtClean="0">
                <a:cs typeface="Calibri"/>
              </a:rPr>
              <a:t>USDA, Animal and Plant Health Inspection Service, Plant Protection </a:t>
            </a:r>
            <a:r>
              <a:rPr lang="en-US" sz="2000" smtClean="0">
                <a:cs typeface="Calibri"/>
              </a:rPr>
              <a:t>and Quarantine</a:t>
            </a:r>
            <a:endParaRPr lang="en-US" sz="2000" dirty="0" smtClean="0">
              <a:cs typeface="Calibri"/>
            </a:endParaRPr>
          </a:p>
          <a:p>
            <a:pPr marL="458788" indent="-458788" eaLnBrk="1" fontAlgn="auto" hangingPunct="1">
              <a:spcAft>
                <a:spcPts val="0"/>
              </a:spcAft>
              <a:buFontTx/>
              <a:buNone/>
              <a:defRPr/>
            </a:pPr>
            <a:r>
              <a:rPr lang="en-US" sz="2400" dirty="0" smtClean="0">
                <a:cs typeface="Calibri"/>
              </a:rPr>
              <a:t>James E. Hayden, Ph.D.</a:t>
            </a:r>
          </a:p>
          <a:p>
            <a:pPr marL="458788" indent="0" eaLnBrk="1" fontAlgn="auto" hangingPunct="1">
              <a:spcAft>
                <a:spcPts val="0"/>
              </a:spcAft>
              <a:buFontTx/>
              <a:buNone/>
              <a:defRPr/>
            </a:pPr>
            <a:r>
              <a:rPr lang="en-US" sz="2000" dirty="0" smtClean="0">
                <a:cs typeface="Calibri"/>
              </a:rPr>
              <a:t>Florida Department of Agriculture and Consumer Services, Division of Plant Industry</a:t>
            </a:r>
          </a:p>
          <a:p>
            <a:pPr marL="0" indent="0" eaLnBrk="1" fontAlgn="auto" hangingPunct="1">
              <a:spcAft>
                <a:spcPts val="0"/>
              </a:spcAft>
              <a:buFontTx/>
              <a:buNone/>
              <a:defRPr/>
            </a:pPr>
            <a:r>
              <a:rPr lang="en-US" sz="2400" dirty="0" smtClean="0">
                <a:cs typeface="Calibri"/>
              </a:rPr>
              <a:t>Francis P.F. </a:t>
            </a:r>
            <a:r>
              <a:rPr lang="en-US" sz="2400" dirty="0" err="1" smtClean="0">
                <a:cs typeface="Calibri"/>
              </a:rPr>
              <a:t>Reay</a:t>
            </a:r>
            <a:r>
              <a:rPr lang="en-US" sz="2400" dirty="0" smtClean="0">
                <a:cs typeface="Calibri"/>
              </a:rPr>
              <a:t>-Jones, Ph.D. </a:t>
            </a:r>
          </a:p>
          <a:p>
            <a:pPr marL="461963" indent="0" eaLnBrk="1" fontAlgn="auto" hangingPunct="1">
              <a:spcAft>
                <a:spcPts val="0"/>
              </a:spcAft>
              <a:buFontTx/>
              <a:buNone/>
              <a:defRPr/>
            </a:pPr>
            <a:r>
              <a:rPr lang="en-US" sz="2000" dirty="0" smtClean="0">
                <a:cs typeface="Calibri"/>
              </a:rPr>
              <a:t>Associate Professor, Entomology, School of Agricultural, Forest, and Environmental Sciences, Clemson University</a:t>
            </a:r>
          </a:p>
          <a:p>
            <a:pPr marL="0" indent="0" eaLnBrk="1" fontAlgn="auto" hangingPunct="1">
              <a:spcAft>
                <a:spcPts val="0"/>
              </a:spcAft>
              <a:buFontTx/>
              <a:buNone/>
              <a:defRPr/>
            </a:pPr>
            <a:r>
              <a:rPr lang="en-US" sz="2400" dirty="0" smtClean="0">
                <a:cs typeface="Calibri"/>
              </a:rPr>
              <a:t>Julien </a:t>
            </a:r>
            <a:r>
              <a:rPr lang="en-US" sz="2400" dirty="0" err="1" smtClean="0">
                <a:cs typeface="Calibri"/>
              </a:rPr>
              <a:t>Beuzelin</a:t>
            </a:r>
            <a:r>
              <a:rPr lang="en-US" sz="2400" dirty="0" smtClean="0">
                <a:cs typeface="Calibri"/>
              </a:rPr>
              <a:t>, </a:t>
            </a:r>
            <a:r>
              <a:rPr lang="en-US" sz="2400" dirty="0">
                <a:cs typeface="Calibri"/>
              </a:rPr>
              <a:t>Ph.D. </a:t>
            </a:r>
          </a:p>
          <a:p>
            <a:pPr marL="461963" indent="0" eaLnBrk="1" fontAlgn="auto" hangingPunct="1">
              <a:spcAft>
                <a:spcPts val="0"/>
              </a:spcAft>
              <a:buFontTx/>
              <a:buNone/>
              <a:defRPr/>
            </a:pPr>
            <a:r>
              <a:rPr lang="en-US" sz="2000" dirty="0" smtClean="0">
                <a:cs typeface="Calibri"/>
              </a:rPr>
              <a:t>Assistant Research and Extension Entomologist, Dean Lee Research Station, Louisiana State University </a:t>
            </a:r>
            <a:r>
              <a:rPr lang="en-US" sz="2000" dirty="0" err="1" smtClean="0">
                <a:cs typeface="Calibri"/>
              </a:rPr>
              <a:t>AgCenter</a:t>
            </a:r>
            <a:endParaRPr lang="en-US" sz="2000" u="sng" dirty="0">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Collaborating Agencies </a:t>
            </a:r>
          </a:p>
        </p:txBody>
      </p:sp>
      <p:sp>
        <p:nvSpPr>
          <p:cNvPr id="33795" name="TextBox 3"/>
          <p:cNvSpPr txBox="1">
            <a:spLocks noChangeArrowheads="1"/>
          </p:cNvSpPr>
          <p:nvPr/>
        </p:nvSpPr>
        <p:spPr bwMode="auto">
          <a:xfrm>
            <a:off x="280988" y="1466850"/>
            <a:ext cx="8620125"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spcAft>
                <a:spcPts val="300"/>
              </a:spcAft>
              <a:buFont typeface="Arial" charset="0"/>
              <a:buChar char="•"/>
            </a:pPr>
            <a:r>
              <a:rPr lang="en-US" altLang="en-US" sz="2600"/>
              <a:t>U.S. Department of Agriculture Animal and Plant Health Inspection Service (USDA-APHIS)</a:t>
            </a:r>
          </a:p>
          <a:p>
            <a:pPr eaLnBrk="1" hangingPunct="1">
              <a:spcAft>
                <a:spcPts val="300"/>
              </a:spcAft>
              <a:buFont typeface="Arial" charset="0"/>
              <a:buChar char="•"/>
            </a:pPr>
            <a:r>
              <a:rPr lang="en-US" altLang="en-US" sz="2600"/>
              <a:t>Cooperative Agricultural Pest Survey Program (CAPS)</a:t>
            </a:r>
          </a:p>
          <a:p>
            <a:pPr eaLnBrk="1" hangingPunct="1">
              <a:spcAft>
                <a:spcPts val="300"/>
              </a:spcAft>
              <a:buFont typeface="Arial" charset="0"/>
              <a:buChar char="•"/>
            </a:pPr>
            <a:r>
              <a:rPr lang="en-US" altLang="en-US" sz="2600"/>
              <a:t>Florida Department of Agriculture and Consumer Services (FDACS)</a:t>
            </a:r>
          </a:p>
          <a:p>
            <a:pPr eaLnBrk="1" hangingPunct="1">
              <a:spcAft>
                <a:spcPts val="300"/>
              </a:spcAft>
              <a:buFont typeface="Arial" charset="0"/>
              <a:buChar char="•"/>
            </a:pPr>
            <a:r>
              <a:rPr lang="en-US" altLang="en-US" sz="2600"/>
              <a:t>National Plant Diagnostic Network (NPDN)</a:t>
            </a:r>
          </a:p>
          <a:p>
            <a:pPr eaLnBrk="1" hangingPunct="1">
              <a:spcAft>
                <a:spcPts val="300"/>
              </a:spcAft>
              <a:buFont typeface="Arial" charset="0"/>
              <a:buChar char="•"/>
            </a:pPr>
            <a:r>
              <a:rPr lang="en-US" altLang="en-US" sz="2600"/>
              <a:t>Sentinel Plant Network (SPN)</a:t>
            </a:r>
          </a:p>
          <a:p>
            <a:pPr eaLnBrk="1" hangingPunct="1">
              <a:spcAft>
                <a:spcPts val="300"/>
              </a:spcAft>
              <a:buFont typeface="Arial" charset="0"/>
              <a:buChar char="•"/>
            </a:pPr>
            <a:r>
              <a:rPr lang="en-US" altLang="en-US" sz="2600"/>
              <a:t>Protect U.S.</a:t>
            </a:r>
          </a:p>
          <a:p>
            <a:pPr eaLnBrk="1" hangingPunct="1">
              <a:spcAft>
                <a:spcPts val="300"/>
              </a:spcAft>
              <a:buFont typeface="Arial" charset="0"/>
              <a:buChar char="•"/>
            </a:pPr>
            <a:r>
              <a:rPr lang="en-US" altLang="en-US" sz="2600"/>
              <a:t>University of Florida Institute of Food and Agricultural Sciences (UF-IFAS)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nvSpPr>
        <p:spPr bwMode="auto">
          <a:xfrm>
            <a:off x="457200" y="5032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4400">
                <a:latin typeface="Calibri" pitchFamily="34" charset="0"/>
              </a:rPr>
              <a:t>Educational Disclaimer and Citation</a:t>
            </a:r>
          </a:p>
        </p:txBody>
      </p:sp>
      <p:sp>
        <p:nvSpPr>
          <p:cNvPr id="34819" name="Content Placeholder 5"/>
          <p:cNvSpPr>
            <a:spLocks noGrp="1"/>
          </p:cNvSpPr>
          <p:nvPr/>
        </p:nvSpPr>
        <p:spPr bwMode="auto">
          <a:xfrm>
            <a:off x="457200" y="18288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spcBef>
                <a:spcPct val="20000"/>
              </a:spcBef>
              <a:buFont typeface="Arial" charset="0"/>
              <a:buChar char="•"/>
            </a:pPr>
            <a:r>
              <a:rPr lang="en-US" altLang="en-US" sz="2800">
                <a:latin typeface="Calibri" pitchFamily="34" charset="0"/>
              </a:rPr>
              <a:t>This presentation can be used for educational purposes for NON-PROFIT workshops, trainings, etc.</a:t>
            </a:r>
          </a:p>
          <a:p>
            <a:pPr eaLnBrk="1" hangingPunct="1">
              <a:spcBef>
                <a:spcPct val="20000"/>
              </a:spcBef>
              <a:buFont typeface="Arial" charset="0"/>
              <a:buChar char="•"/>
            </a:pPr>
            <a:endParaRPr lang="en-US" altLang="en-US" sz="2800">
              <a:latin typeface="Calibri" pitchFamily="34" charset="0"/>
            </a:endParaRPr>
          </a:p>
          <a:p>
            <a:pPr eaLnBrk="1" hangingPunct="1">
              <a:spcBef>
                <a:spcPct val="20000"/>
              </a:spcBef>
              <a:buFont typeface="Arial" charset="0"/>
              <a:buChar char="•"/>
            </a:pPr>
            <a:r>
              <a:rPr lang="en-US" altLang="en-US" sz="2800">
                <a:latin typeface="Calibri" pitchFamily="34" charset="0"/>
              </a:rPr>
              <a:t>Citation:</a:t>
            </a:r>
          </a:p>
          <a:p>
            <a:pPr lvl="1" eaLnBrk="1" hangingPunct="1">
              <a:spcBef>
                <a:spcPct val="20000"/>
              </a:spcBef>
              <a:buFont typeface="Arial" charset="0"/>
              <a:buChar char="–"/>
            </a:pPr>
            <a:r>
              <a:rPr lang="en-US" altLang="en-US" sz="2800">
                <a:latin typeface="Calibri" pitchFamily="34" charset="0"/>
              </a:rPr>
              <a:t>Hamel, J., Ph.D., 2014. Mexican Rice Borer</a:t>
            </a:r>
            <a:r>
              <a:rPr lang="en-US" altLang="en-US" sz="2800" i="1">
                <a:latin typeface="Calibri" pitchFamily="34" charset="0"/>
              </a:rPr>
              <a:t/>
            </a:r>
            <a:br>
              <a:rPr lang="en-US" altLang="en-US" sz="2800" i="1">
                <a:latin typeface="Calibri" pitchFamily="34" charset="0"/>
              </a:rPr>
            </a:br>
            <a:r>
              <a:rPr lang="en-US" altLang="en-US" sz="2800" i="1">
                <a:latin typeface="Calibri" pitchFamily="34" charset="0"/>
              </a:rPr>
              <a:t>Eoreuma loftini, </a:t>
            </a:r>
            <a:r>
              <a:rPr lang="en-US" altLang="en-US" sz="2800">
                <a:latin typeface="Calibri" pitchFamily="34" charset="0"/>
              </a:rPr>
              <a:t>June 2014.</a:t>
            </a:r>
          </a:p>
          <a:p>
            <a:pPr lvl="1" eaLnBrk="1" hangingPunct="1">
              <a:spcBef>
                <a:spcPct val="20000"/>
              </a:spcBef>
              <a:buFont typeface="Arial" charset="0"/>
              <a:buNone/>
            </a:pPr>
            <a:endParaRPr lang="en-US" altLang="en-US" sz="2800">
              <a:latin typeface="Calibri" pitchFamily="34" charset="0"/>
            </a:endParaRPr>
          </a:p>
          <a:p>
            <a:pPr eaLnBrk="1" hangingPunct="1">
              <a:spcBef>
                <a:spcPct val="20000"/>
              </a:spcBef>
              <a:buFont typeface="Arial" charset="0"/>
              <a:buNone/>
            </a:pPr>
            <a:endParaRPr lang="en-US" altLang="en-US" sz="3200">
              <a:latin typeface="Calibri"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bwMode="auto">
          <a:xfrm>
            <a:off x="533400" y="1524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References</a:t>
            </a:r>
          </a:p>
        </p:txBody>
      </p:sp>
      <p:sp>
        <p:nvSpPr>
          <p:cNvPr id="38914" name="Content Placeholder 2"/>
          <p:cNvSpPr>
            <a:spLocks noGrp="1"/>
          </p:cNvSpPr>
          <p:nvPr>
            <p:ph idx="1"/>
          </p:nvPr>
        </p:nvSpPr>
        <p:spPr>
          <a:xfrm>
            <a:off x="457200" y="1219200"/>
            <a:ext cx="8229600" cy="4648200"/>
          </a:xfrm>
        </p:spPr>
        <p:txBody>
          <a:bodyPr/>
          <a:lstStyle/>
          <a:p>
            <a:pPr marL="460375" indent="-460375" eaLnBrk="1" fontAlgn="auto" hangingPunct="1">
              <a:spcAft>
                <a:spcPts val="0"/>
              </a:spcAft>
              <a:buFontTx/>
              <a:buNone/>
              <a:defRPr/>
            </a:pPr>
            <a:r>
              <a:rPr lang="tr-TR" sz="1600" dirty="0" err="1" smtClean="0">
                <a:solidFill>
                  <a:srgbClr val="000000"/>
                </a:solidFill>
                <a:ea typeface="ＭＳ Ｐゴシック" pitchFamily="34" charset="-128"/>
              </a:rPr>
              <a:t>Hayden</a:t>
            </a:r>
            <a:r>
              <a:rPr lang="tr-TR" sz="1600" dirty="0" smtClean="0">
                <a:solidFill>
                  <a:srgbClr val="000000"/>
                </a:solidFill>
                <a:ea typeface="ＭＳ Ｐゴシック" pitchFamily="34" charset="-128"/>
              </a:rPr>
              <a:t>, James E. </a:t>
            </a:r>
            <a:r>
              <a:rPr lang="is-IS" sz="1600" dirty="0" smtClean="0">
                <a:solidFill>
                  <a:srgbClr val="000000"/>
                </a:solidFill>
                <a:ea typeface="ＭＳ Ｐゴシック" pitchFamily="34" charset="-128"/>
              </a:rPr>
              <a:t>Mexican Rice Borer, </a:t>
            </a:r>
            <a:r>
              <a:rPr lang="is-IS" sz="1600" i="1" dirty="0" smtClean="0">
                <a:solidFill>
                  <a:srgbClr val="000000"/>
                </a:solidFill>
                <a:ea typeface="ＭＳ Ｐゴシック" pitchFamily="34" charset="-128"/>
              </a:rPr>
              <a:t>Eoreuma loftini </a:t>
            </a:r>
            <a:r>
              <a:rPr lang="is-IS" sz="1600" dirty="0" smtClean="0">
                <a:solidFill>
                  <a:srgbClr val="000000"/>
                </a:solidFill>
                <a:ea typeface="ＭＳ Ｐゴシック" pitchFamily="34" charset="-128"/>
              </a:rPr>
              <a:t>(Dyar) (Lepidoptera: Crambidae: Crambinae) in Florida. 2012. </a:t>
            </a:r>
            <a:r>
              <a:rPr lang="en-US" sz="1600" dirty="0" smtClean="0">
                <a:solidFill>
                  <a:srgbClr val="000000"/>
                </a:solidFill>
                <a:ea typeface="ＭＳ Ｐゴシック" pitchFamily="34" charset="-128"/>
              </a:rPr>
              <a:t>Florida Department of Agriculture and Consumer Services, Division of Plant Industry Pest Alert. DACS-P-01827.</a:t>
            </a:r>
          </a:p>
          <a:p>
            <a:pPr marL="460375" indent="-460375" eaLnBrk="1" fontAlgn="auto" hangingPunct="1">
              <a:spcAft>
                <a:spcPts val="0"/>
              </a:spcAft>
              <a:buFont typeface="Arial" pitchFamily="34" charset="0"/>
              <a:buNone/>
              <a:defRPr/>
            </a:pPr>
            <a:endParaRPr lang="en-US" sz="500" dirty="0" smtClean="0">
              <a:cs typeface="Calibri"/>
            </a:endParaRPr>
          </a:p>
          <a:p>
            <a:pPr marL="460375" indent="-460375" eaLnBrk="1" fontAlgn="auto" hangingPunct="1">
              <a:spcAft>
                <a:spcPts val="0"/>
              </a:spcAft>
              <a:buFont typeface="Arial" pitchFamily="34" charset="0"/>
              <a:buNone/>
              <a:defRPr/>
            </a:pPr>
            <a:r>
              <a:rPr lang="en-US" sz="1600" dirty="0" smtClean="0">
                <a:cs typeface="Calibri"/>
              </a:rPr>
              <a:t>Holguin</a:t>
            </a:r>
            <a:r>
              <a:rPr lang="en-US" sz="1600" dirty="0">
                <a:cs typeface="Calibri"/>
              </a:rPr>
              <a:t>, C. M. 2010.  Insect diversity and pest status on </a:t>
            </a:r>
            <a:r>
              <a:rPr lang="en-US" sz="1600" dirty="0" err="1">
                <a:cs typeface="Calibri"/>
              </a:rPr>
              <a:t>switchgrass</a:t>
            </a:r>
            <a:r>
              <a:rPr lang="en-US" sz="1600" dirty="0">
                <a:cs typeface="Calibri"/>
              </a:rPr>
              <a:t> grown for biofuel in South Carolina.  M.Sc. Thesis.  Clemson University: South Carolina, USA.</a:t>
            </a:r>
          </a:p>
          <a:p>
            <a:pPr marL="460375" indent="-460375" eaLnBrk="1" fontAlgn="auto" hangingPunct="1">
              <a:spcAft>
                <a:spcPts val="0"/>
              </a:spcAft>
              <a:buFontTx/>
              <a:buNone/>
              <a:defRPr/>
            </a:pPr>
            <a:endParaRPr lang="en-US" sz="500" dirty="0" smtClean="0">
              <a:solidFill>
                <a:srgbClr val="000000"/>
              </a:solidFill>
              <a:ea typeface="ＭＳ Ｐゴシック" pitchFamily="34" charset="-128"/>
            </a:endParaRPr>
          </a:p>
          <a:p>
            <a:pPr marL="460375" indent="-460375" eaLnBrk="1" fontAlgn="auto" hangingPunct="1">
              <a:spcAft>
                <a:spcPts val="0"/>
              </a:spcAft>
              <a:buFontTx/>
              <a:buNone/>
              <a:defRPr/>
            </a:pPr>
            <a:r>
              <a:rPr lang="en-US" sz="1600" dirty="0" smtClean="0">
                <a:solidFill>
                  <a:srgbClr val="000000"/>
                </a:solidFill>
                <a:ea typeface="ＭＳ Ｐゴシック" pitchFamily="34" charset="-128"/>
              </a:rPr>
              <a:t>Hummel, N.A., T. Hardy, T.E. Reagan, D. </a:t>
            </a:r>
            <a:r>
              <a:rPr lang="en-US" sz="1600" dirty="0" err="1" smtClean="0">
                <a:solidFill>
                  <a:srgbClr val="000000"/>
                </a:solidFill>
                <a:ea typeface="ＭＳ Ｐゴシック" pitchFamily="34" charset="-128"/>
              </a:rPr>
              <a:t>Pollet</a:t>
            </a:r>
            <a:r>
              <a:rPr lang="en-US" sz="1600" dirty="0" smtClean="0">
                <a:solidFill>
                  <a:srgbClr val="000000"/>
                </a:solidFill>
                <a:ea typeface="ＭＳ Ｐゴシック" pitchFamily="34" charset="-128"/>
              </a:rPr>
              <a:t>, C. Carlton, M.J. Stout, J.M. </a:t>
            </a:r>
            <a:r>
              <a:rPr lang="en-US" sz="1600" dirty="0" err="1" smtClean="0">
                <a:solidFill>
                  <a:srgbClr val="000000"/>
                </a:solidFill>
                <a:ea typeface="ＭＳ Ｐゴシック" pitchFamily="34" charset="-128"/>
              </a:rPr>
              <a:t>Beuzelin</a:t>
            </a:r>
            <a:r>
              <a:rPr lang="en-US" sz="1600" dirty="0" smtClean="0">
                <a:solidFill>
                  <a:srgbClr val="000000"/>
                </a:solidFill>
                <a:ea typeface="ＭＳ Ｐゴシック" pitchFamily="34" charset="-128"/>
              </a:rPr>
              <a:t>, W. Akbar, and W.H. White. 2010. Monitoring and First Discovery of the Mexican Rice Borer </a:t>
            </a:r>
            <a:r>
              <a:rPr lang="en-US" sz="1600" i="1" dirty="0" err="1" smtClean="0">
                <a:solidFill>
                  <a:srgbClr val="000000"/>
                </a:solidFill>
                <a:ea typeface="ＭＳ Ｐゴシック" pitchFamily="34" charset="-128"/>
              </a:rPr>
              <a:t>Eoreuma</a:t>
            </a:r>
            <a:r>
              <a:rPr lang="en-US" sz="1600" i="1" dirty="0" smtClean="0">
                <a:solidFill>
                  <a:srgbClr val="000000"/>
                </a:solidFill>
                <a:ea typeface="ＭＳ Ｐゴシック" pitchFamily="34" charset="-128"/>
              </a:rPr>
              <a:t> </a:t>
            </a:r>
            <a:r>
              <a:rPr lang="en-US" sz="1600" i="1" dirty="0" err="1" smtClean="0">
                <a:solidFill>
                  <a:srgbClr val="000000"/>
                </a:solidFill>
                <a:ea typeface="ＭＳ Ｐゴシック" pitchFamily="34" charset="-128"/>
              </a:rPr>
              <a:t>loftini</a:t>
            </a:r>
            <a:r>
              <a:rPr lang="en-US" sz="1600" dirty="0" smtClean="0">
                <a:solidFill>
                  <a:srgbClr val="000000"/>
                </a:solidFill>
                <a:ea typeface="ＭＳ Ｐゴシック" pitchFamily="34" charset="-128"/>
              </a:rPr>
              <a:t> (Lepidoptera: </a:t>
            </a:r>
            <a:r>
              <a:rPr lang="en-US" sz="1600" dirty="0" err="1" smtClean="0">
                <a:solidFill>
                  <a:srgbClr val="000000"/>
                </a:solidFill>
                <a:ea typeface="ＭＳ Ｐゴシック" pitchFamily="34" charset="-128"/>
              </a:rPr>
              <a:t>Crambidae</a:t>
            </a:r>
            <a:r>
              <a:rPr lang="en-US" sz="1600" dirty="0" smtClean="0">
                <a:solidFill>
                  <a:srgbClr val="000000"/>
                </a:solidFill>
                <a:ea typeface="ＭＳ Ｐゴシック" pitchFamily="34" charset="-128"/>
              </a:rPr>
              <a:t>) in Louisiana. Florida Entomologist. 93:123-124.</a:t>
            </a:r>
            <a:endParaRPr lang="da-DK" sz="1600" dirty="0" smtClean="0">
              <a:solidFill>
                <a:srgbClr val="000000"/>
              </a:solidFill>
              <a:ea typeface="ＭＳ Ｐゴシック" pitchFamily="34" charset="-128"/>
            </a:endParaRPr>
          </a:p>
          <a:p>
            <a:pPr marL="460375" indent="-460375" eaLnBrk="1" fontAlgn="auto" hangingPunct="1">
              <a:spcAft>
                <a:spcPts val="0"/>
              </a:spcAft>
              <a:buFontTx/>
              <a:buNone/>
              <a:defRPr/>
            </a:pPr>
            <a:endParaRPr lang="en-US" sz="500" dirty="0" smtClean="0">
              <a:solidFill>
                <a:srgbClr val="000000"/>
              </a:solidFill>
              <a:ea typeface="ＭＳ Ｐゴシック" pitchFamily="34" charset="-128"/>
            </a:endParaRPr>
          </a:p>
          <a:p>
            <a:pPr marL="460375" indent="-460375" eaLnBrk="1" fontAlgn="auto" hangingPunct="1">
              <a:spcAft>
                <a:spcPts val="0"/>
              </a:spcAft>
              <a:buFontTx/>
              <a:buNone/>
              <a:defRPr/>
            </a:pPr>
            <a:r>
              <a:rPr lang="en-US" sz="1600" dirty="0" smtClean="0">
                <a:solidFill>
                  <a:srgbClr val="000000"/>
                </a:solidFill>
                <a:ea typeface="ＭＳ Ｐゴシック" pitchFamily="34" charset="-128"/>
              </a:rPr>
              <a:t>Hummel, N.A., T.E. Reagan, D. </a:t>
            </a:r>
            <a:r>
              <a:rPr lang="en-US" sz="1600" dirty="0" err="1" smtClean="0">
                <a:solidFill>
                  <a:srgbClr val="000000"/>
                </a:solidFill>
                <a:ea typeface="ＭＳ Ｐゴシック" pitchFamily="34" charset="-128"/>
              </a:rPr>
              <a:t>Pollet</a:t>
            </a:r>
            <a:r>
              <a:rPr lang="en-US" sz="1600" dirty="0" smtClean="0">
                <a:solidFill>
                  <a:srgbClr val="000000"/>
                </a:solidFill>
                <a:ea typeface="ＭＳ Ｐゴシック" pitchFamily="34" charset="-128"/>
              </a:rPr>
              <a:t>, W. Akbar, J. </a:t>
            </a:r>
            <a:r>
              <a:rPr lang="en-US" sz="1600" dirty="0" err="1" smtClean="0">
                <a:solidFill>
                  <a:srgbClr val="000000"/>
                </a:solidFill>
                <a:ea typeface="ＭＳ Ｐゴシック" pitchFamily="34" charset="-128"/>
              </a:rPr>
              <a:t>Beuzelin</a:t>
            </a:r>
            <a:r>
              <a:rPr lang="en-US" sz="1600" dirty="0" smtClean="0">
                <a:solidFill>
                  <a:srgbClr val="000000"/>
                </a:solidFill>
                <a:ea typeface="ＭＳ Ｐゴシック" pitchFamily="34" charset="-128"/>
              </a:rPr>
              <a:t>, C. Carlton, J. </a:t>
            </a:r>
            <a:r>
              <a:rPr lang="en-US" sz="1600" dirty="0" err="1" smtClean="0">
                <a:solidFill>
                  <a:srgbClr val="000000"/>
                </a:solidFill>
                <a:ea typeface="ＭＳ Ｐゴシック" pitchFamily="34" charset="-128"/>
              </a:rPr>
              <a:t>Saichuk</a:t>
            </a:r>
            <a:r>
              <a:rPr lang="en-US" sz="1600" dirty="0" smtClean="0">
                <a:solidFill>
                  <a:srgbClr val="000000"/>
                </a:solidFill>
                <a:ea typeface="ＭＳ Ｐゴシック" pitchFamily="34" charset="-128"/>
              </a:rPr>
              <a:t>, T. Hardy and M. Way. 2008. </a:t>
            </a:r>
            <a:r>
              <a:rPr lang="is-IS" sz="1600" dirty="0" smtClean="0">
                <a:solidFill>
                  <a:srgbClr val="000000"/>
                </a:solidFill>
                <a:ea typeface="ＭＳ Ｐゴシック" pitchFamily="34" charset="-128"/>
              </a:rPr>
              <a:t>Mexican Rice Borer, </a:t>
            </a:r>
            <a:r>
              <a:rPr lang="is-IS" sz="1600" i="1" dirty="0" smtClean="0">
                <a:solidFill>
                  <a:srgbClr val="000000"/>
                </a:solidFill>
                <a:ea typeface="ＭＳ Ｐゴシック" pitchFamily="34" charset="-128"/>
              </a:rPr>
              <a:t>Eoreuma loftini </a:t>
            </a:r>
            <a:r>
              <a:rPr lang="is-IS" sz="1600" dirty="0" smtClean="0">
                <a:solidFill>
                  <a:srgbClr val="000000"/>
                </a:solidFill>
                <a:ea typeface="ＭＳ Ｐゴシック" pitchFamily="34" charset="-128"/>
              </a:rPr>
              <a:t>(Dyar). </a:t>
            </a:r>
            <a:r>
              <a:rPr lang="da-DK" sz="1600" dirty="0" smtClean="0">
                <a:solidFill>
                  <a:srgbClr val="000000"/>
                </a:solidFill>
                <a:ea typeface="ＭＳ Ｐゴシック" pitchFamily="34" charset="-128"/>
              </a:rPr>
              <a:t>LSU </a:t>
            </a:r>
            <a:r>
              <a:rPr lang="da-DK" sz="1600" dirty="0" err="1" smtClean="0">
                <a:solidFill>
                  <a:srgbClr val="000000"/>
                </a:solidFill>
                <a:ea typeface="ＭＳ Ｐゴシック" pitchFamily="34" charset="-128"/>
              </a:rPr>
              <a:t>AgCenter</a:t>
            </a:r>
            <a:r>
              <a:rPr lang="da-DK" sz="1600" dirty="0" smtClean="0">
                <a:solidFill>
                  <a:srgbClr val="000000"/>
                </a:solidFill>
                <a:ea typeface="ＭＳ Ｐゴシック" pitchFamily="34" charset="-128"/>
              </a:rPr>
              <a:t> Pub. 3098. </a:t>
            </a:r>
          </a:p>
          <a:p>
            <a:pPr marL="460375" indent="-460375" eaLnBrk="1" fontAlgn="auto" hangingPunct="1">
              <a:spcAft>
                <a:spcPts val="0"/>
              </a:spcAft>
              <a:buFont typeface="Arial" pitchFamily="34" charset="0"/>
              <a:buNone/>
              <a:defRPr/>
            </a:pPr>
            <a:endParaRPr lang="en-US" sz="500" dirty="0" smtClean="0">
              <a:ea typeface="ＭＳ Ｐゴシック" pitchFamily="34" charset="-128"/>
            </a:endParaRPr>
          </a:p>
          <a:p>
            <a:pPr marL="460375" indent="-460375" eaLnBrk="1" fontAlgn="auto" hangingPunct="1">
              <a:spcAft>
                <a:spcPts val="0"/>
              </a:spcAft>
              <a:buFont typeface="Arial" pitchFamily="34" charset="0"/>
              <a:buNone/>
              <a:defRPr/>
            </a:pPr>
            <a:r>
              <a:rPr lang="en-US" sz="1600" dirty="0" smtClean="0">
                <a:ea typeface="ＭＳ Ｐゴシック" pitchFamily="34" charset="-128"/>
              </a:rPr>
              <a:t>LSU </a:t>
            </a:r>
            <a:r>
              <a:rPr lang="en-US" sz="1600" dirty="0" err="1">
                <a:ea typeface="ＭＳ Ｐゴシック" pitchFamily="34" charset="-128"/>
              </a:rPr>
              <a:t>AgCenter</a:t>
            </a:r>
            <a:r>
              <a:rPr lang="en-US" sz="1600" dirty="0">
                <a:ea typeface="ＭＳ Ｐゴシック" pitchFamily="34" charset="-128"/>
              </a:rPr>
              <a:t>, Mexican rice borer fact sheet. </a:t>
            </a:r>
            <a:r>
              <a:rPr lang="en-US" sz="1600" dirty="0" smtClean="0">
                <a:ea typeface="ＭＳ Ｐゴシック" pitchFamily="34" charset="-128"/>
              </a:rPr>
              <a:t>http</a:t>
            </a:r>
            <a:r>
              <a:rPr lang="en-US" sz="1600" dirty="0">
                <a:ea typeface="ＭＳ Ｐゴシック" pitchFamily="34" charset="-128"/>
              </a:rPr>
              <a:t>://www.lsuagcenter.com/en/crops_livestock/crops/rice/insects/presentations/6-mexican-rice-borer.htm.  Accessed 10 June 2013.</a:t>
            </a:r>
          </a:p>
          <a:p>
            <a:pPr marL="0" indent="0" eaLnBrk="1" fontAlgn="auto" hangingPunct="1">
              <a:spcAft>
                <a:spcPts val="0"/>
              </a:spcAft>
              <a:buFont typeface="Arial" pitchFamily="34" charset="0"/>
              <a:buNone/>
              <a:defRPr/>
            </a:pPr>
            <a:endParaRPr lang="en-US" sz="500" dirty="0" smtClean="0"/>
          </a:p>
          <a:p>
            <a:pPr marL="0" indent="0" eaLnBrk="1" fontAlgn="auto" hangingPunct="1">
              <a:spcAft>
                <a:spcPts val="0"/>
              </a:spcAft>
              <a:buFont typeface="Arial" pitchFamily="34" charset="0"/>
              <a:buNone/>
              <a:defRPr/>
            </a:pPr>
            <a:r>
              <a:rPr lang="en-US" sz="1600" dirty="0" smtClean="0"/>
              <a:t>LSU </a:t>
            </a:r>
            <a:r>
              <a:rPr lang="en-US" sz="1600" dirty="0" err="1"/>
              <a:t>AgCenter</a:t>
            </a:r>
            <a:r>
              <a:rPr lang="en-US" sz="1600" dirty="0"/>
              <a:t>. Rice stalk </a:t>
            </a:r>
            <a:r>
              <a:rPr lang="en-US" sz="1600" dirty="0" smtClean="0"/>
              <a:t>borer. http</a:t>
            </a:r>
            <a:r>
              <a:rPr lang="en-US" sz="1600" dirty="0"/>
              <a:t>://</a:t>
            </a:r>
            <a:r>
              <a:rPr lang="en-US" sz="1600" dirty="0" smtClean="0"/>
              <a:t>www.lsuagcenter.com/en/crops_livestock/crops/rice/Insects/presentations/7+Rice+Stalk+Borer.htm  Accessed </a:t>
            </a:r>
            <a:r>
              <a:rPr lang="en-US" sz="1600" dirty="0"/>
              <a:t>20 November 2013</a:t>
            </a:r>
          </a:p>
          <a:p>
            <a:pPr marL="460375" indent="-460375" eaLnBrk="1" fontAlgn="auto" hangingPunct="1">
              <a:spcAft>
                <a:spcPts val="0"/>
              </a:spcAft>
              <a:buFontTx/>
              <a:buNone/>
              <a:defRPr/>
            </a:pPr>
            <a:endParaRPr lang="en-US" sz="1600" dirty="0" smtClean="0">
              <a:ea typeface="ＭＳ Ｐゴシック" pitchFamily="34" charset="-128"/>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533400" y="152400"/>
            <a:ext cx="8229600" cy="838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References</a:t>
            </a:r>
          </a:p>
        </p:txBody>
      </p:sp>
      <p:sp>
        <p:nvSpPr>
          <p:cNvPr id="45057" name="Content Placeholder 2"/>
          <p:cNvSpPr>
            <a:spLocks noGrp="1"/>
          </p:cNvSpPr>
          <p:nvPr>
            <p:ph idx="1"/>
          </p:nvPr>
        </p:nvSpPr>
        <p:spPr>
          <a:xfrm>
            <a:off x="457200" y="1143000"/>
            <a:ext cx="8229600" cy="4983163"/>
          </a:xfrm>
        </p:spPr>
        <p:txBody>
          <a:bodyPr/>
          <a:lstStyle/>
          <a:p>
            <a:pPr marL="460375" indent="-460375" eaLnBrk="1" fontAlgn="auto" hangingPunct="1">
              <a:spcAft>
                <a:spcPts val="0"/>
              </a:spcAft>
              <a:buFont typeface="Arial" pitchFamily="34" charset="0"/>
              <a:buNone/>
              <a:defRPr/>
            </a:pPr>
            <a:r>
              <a:rPr lang="en-US" sz="1600" dirty="0" smtClean="0">
                <a:cs typeface="Calibri"/>
              </a:rPr>
              <a:t>LSU </a:t>
            </a:r>
            <a:r>
              <a:rPr lang="en-US" sz="1600" dirty="0" err="1">
                <a:cs typeface="Calibri"/>
              </a:rPr>
              <a:t>AgCenter</a:t>
            </a:r>
            <a:r>
              <a:rPr lang="en-US" sz="1600" dirty="0">
                <a:cs typeface="Calibri"/>
              </a:rPr>
              <a:t>:  http://www.lsuagcenter.com/en/crops_livestock/crops/rice/Insects/photos.  Accessed 15 July 2013</a:t>
            </a:r>
            <a:r>
              <a:rPr lang="en-US" sz="1600" dirty="0" smtClean="0">
                <a:cs typeface="Calibri"/>
              </a:rPr>
              <a:t>.</a:t>
            </a:r>
          </a:p>
          <a:p>
            <a:pPr marL="460375" indent="-460375" eaLnBrk="1" fontAlgn="auto" hangingPunct="1">
              <a:spcAft>
                <a:spcPts val="0"/>
              </a:spcAft>
              <a:buFont typeface="Arial" pitchFamily="34" charset="0"/>
              <a:buNone/>
              <a:defRPr/>
            </a:pPr>
            <a:endParaRPr lang="en-US" sz="1600" dirty="0">
              <a:ea typeface="ＭＳ Ｐゴシック" pitchFamily="34" charset="-128"/>
              <a:cs typeface="Calibri"/>
            </a:endParaRPr>
          </a:p>
          <a:p>
            <a:pPr marL="460375" indent="-460375" eaLnBrk="1" fontAlgn="auto" hangingPunct="1">
              <a:spcAft>
                <a:spcPts val="0"/>
              </a:spcAft>
              <a:buFontTx/>
              <a:buNone/>
              <a:defRPr/>
            </a:pPr>
            <a:r>
              <a:rPr lang="en-US" sz="1600" dirty="0" err="1" smtClean="0">
                <a:ea typeface="ＭＳ Ｐゴシック" pitchFamily="34" charset="-128"/>
              </a:rPr>
              <a:t>Meaux</a:t>
            </a:r>
            <a:r>
              <a:rPr lang="en-US" sz="1600" dirty="0">
                <a:ea typeface="ＭＳ Ｐゴシック" pitchFamily="34" charset="-128"/>
              </a:rPr>
              <a:t>, J.  Louisiana Sugarcane: Mexican Rice Borer Infestation Confirmed.  </a:t>
            </a:r>
            <a:r>
              <a:rPr lang="en-US" sz="1600" dirty="0" err="1">
                <a:ea typeface="ＭＳ Ｐゴシック" pitchFamily="34" charset="-128"/>
              </a:rPr>
              <a:t>AgFax.Com</a:t>
            </a:r>
            <a:r>
              <a:rPr lang="en-US" sz="1600" dirty="0">
                <a:ea typeface="ＭＳ Ｐゴシック" pitchFamily="34" charset="-128"/>
              </a:rPr>
              <a:t>.  http://</a:t>
            </a:r>
            <a:r>
              <a:rPr lang="en-US" sz="1600" dirty="0" err="1">
                <a:ea typeface="ＭＳ Ｐゴシック" pitchFamily="34" charset="-128"/>
              </a:rPr>
              <a:t>agfax.com</a:t>
            </a:r>
            <a:r>
              <a:rPr lang="en-US" sz="1600" dirty="0">
                <a:ea typeface="ＭＳ Ｐゴシック" pitchFamily="34" charset="-128"/>
              </a:rPr>
              <a:t>/2013/04/08/</a:t>
            </a:r>
            <a:r>
              <a:rPr lang="en-US" sz="1600" dirty="0" err="1">
                <a:ea typeface="ＭＳ Ｐゴシック" pitchFamily="34" charset="-128"/>
              </a:rPr>
              <a:t>louisiana</a:t>
            </a:r>
            <a:r>
              <a:rPr lang="en-US" sz="1600" dirty="0">
                <a:ea typeface="ＭＳ Ｐゴシック" pitchFamily="34" charset="-128"/>
              </a:rPr>
              <a:t>-sugarcane-</a:t>
            </a:r>
            <a:r>
              <a:rPr lang="en-US" sz="1600" dirty="0" err="1">
                <a:ea typeface="ＭＳ Ｐゴシック" pitchFamily="34" charset="-128"/>
              </a:rPr>
              <a:t>mexican</a:t>
            </a:r>
            <a:r>
              <a:rPr lang="en-US" sz="1600" dirty="0">
                <a:ea typeface="ＭＳ Ｐゴシック" pitchFamily="34" charset="-128"/>
              </a:rPr>
              <a:t>-rice-borer-infestation-confirmed/#sthash.PborlY8r.dpuf.  Accessed 13 June 2013.</a:t>
            </a:r>
            <a:endParaRPr lang="da-DK" sz="1200" dirty="0">
              <a:solidFill>
                <a:srgbClr val="000000"/>
              </a:solidFill>
              <a:ea typeface="ＭＳ Ｐゴシック" pitchFamily="34" charset="-128"/>
            </a:endParaRPr>
          </a:p>
          <a:p>
            <a:pPr marL="458788" indent="-458788" eaLnBrk="1" fontAlgn="auto" hangingPunct="1">
              <a:spcAft>
                <a:spcPts val="0"/>
              </a:spcAft>
              <a:buFontTx/>
              <a:buNone/>
              <a:defRPr/>
            </a:pPr>
            <a:endParaRPr lang="da-DK" sz="1600" dirty="0" smtClean="0">
              <a:solidFill>
                <a:srgbClr val="000000"/>
              </a:solidFill>
              <a:ea typeface="ＭＳ Ｐゴシック" pitchFamily="34" charset="-128"/>
            </a:endParaRPr>
          </a:p>
          <a:p>
            <a:pPr marL="458788" indent="-458788" eaLnBrk="1" fontAlgn="auto" hangingPunct="1">
              <a:spcAft>
                <a:spcPts val="0"/>
              </a:spcAft>
              <a:buFontTx/>
              <a:buNone/>
              <a:defRPr/>
            </a:pPr>
            <a:r>
              <a:rPr lang="da-DK" sz="1600" dirty="0" smtClean="0">
                <a:solidFill>
                  <a:srgbClr val="000000"/>
                </a:solidFill>
                <a:ea typeface="ＭＳ Ｐゴシック" pitchFamily="34" charset="-128"/>
              </a:rPr>
              <a:t>National Agricultural Pest Information System (NAPIS). </a:t>
            </a:r>
            <a:r>
              <a:rPr lang="da-DK" sz="1600" dirty="0" err="1" smtClean="0">
                <a:solidFill>
                  <a:srgbClr val="000000"/>
                </a:solidFill>
                <a:ea typeface="ＭＳ Ｐゴシック" pitchFamily="34" charset="-128"/>
              </a:rPr>
              <a:t>Purdue</a:t>
            </a:r>
            <a:r>
              <a:rPr lang="da-DK" sz="1600" dirty="0" smtClean="0">
                <a:solidFill>
                  <a:srgbClr val="000000"/>
                </a:solidFill>
                <a:ea typeface="ＭＳ Ｐゴシック" pitchFamily="34" charset="-128"/>
              </a:rPr>
              <a:t> </a:t>
            </a:r>
            <a:r>
              <a:rPr lang="da-DK" sz="1600" dirty="0" err="1" smtClean="0">
                <a:solidFill>
                  <a:srgbClr val="000000"/>
                </a:solidFill>
                <a:ea typeface="ＭＳ Ｐゴシック" pitchFamily="34" charset="-128"/>
              </a:rPr>
              <a:t>University</a:t>
            </a:r>
            <a:r>
              <a:rPr lang="da-DK" sz="1600" dirty="0" smtClean="0">
                <a:solidFill>
                  <a:srgbClr val="000000"/>
                </a:solidFill>
                <a:ea typeface="ＭＳ Ｐゴシック" pitchFamily="34" charset="-128"/>
              </a:rPr>
              <a:t>. "</a:t>
            </a:r>
            <a:r>
              <a:rPr lang="da-DK" sz="1600" dirty="0" err="1" smtClean="0">
                <a:solidFill>
                  <a:srgbClr val="000000"/>
                </a:solidFill>
                <a:ea typeface="ＭＳ Ｐゴシック" pitchFamily="34" charset="-128"/>
              </a:rPr>
              <a:t>Survey</a:t>
            </a:r>
            <a:r>
              <a:rPr lang="da-DK" sz="1600" dirty="0" smtClean="0">
                <a:solidFill>
                  <a:srgbClr val="000000"/>
                </a:solidFill>
                <a:ea typeface="ＭＳ Ｐゴシック" pitchFamily="34" charset="-128"/>
              </a:rPr>
              <a:t> Status of </a:t>
            </a:r>
            <a:r>
              <a:rPr lang="da-DK" sz="1600" dirty="0" err="1" smtClean="0">
                <a:solidFill>
                  <a:srgbClr val="000000"/>
                </a:solidFill>
                <a:ea typeface="ＭＳ Ｐゴシック" pitchFamily="34" charset="-128"/>
              </a:rPr>
              <a:t>Mexican</a:t>
            </a:r>
            <a:r>
              <a:rPr lang="da-DK" sz="1600" dirty="0" smtClean="0">
                <a:solidFill>
                  <a:srgbClr val="000000"/>
                </a:solidFill>
                <a:ea typeface="ＭＳ Ｐゴシック" pitchFamily="34" charset="-128"/>
              </a:rPr>
              <a:t> Rice Borer - </a:t>
            </a:r>
            <a:r>
              <a:rPr lang="da-DK" sz="1600" i="1" dirty="0" err="1" smtClean="0">
                <a:solidFill>
                  <a:srgbClr val="000000"/>
                </a:solidFill>
                <a:ea typeface="ＭＳ Ｐゴシック" pitchFamily="34" charset="-128"/>
              </a:rPr>
              <a:t>Eoreuma</a:t>
            </a:r>
            <a:r>
              <a:rPr lang="da-DK" sz="1600" i="1" dirty="0" smtClean="0">
                <a:solidFill>
                  <a:srgbClr val="000000"/>
                </a:solidFill>
                <a:ea typeface="ＭＳ Ｐゴシック" pitchFamily="34" charset="-128"/>
              </a:rPr>
              <a:t> </a:t>
            </a:r>
            <a:r>
              <a:rPr lang="da-DK" sz="1600" i="1" dirty="0" err="1" smtClean="0">
                <a:solidFill>
                  <a:srgbClr val="000000"/>
                </a:solidFill>
                <a:ea typeface="ＭＳ Ｐゴシック" pitchFamily="34" charset="-128"/>
              </a:rPr>
              <a:t>loftini</a:t>
            </a:r>
            <a:r>
              <a:rPr lang="da-DK" sz="1600" i="1" dirty="0" smtClean="0">
                <a:solidFill>
                  <a:srgbClr val="000000"/>
                </a:solidFill>
                <a:ea typeface="ＭＳ Ｐゴシック" pitchFamily="34" charset="-128"/>
              </a:rPr>
              <a:t> </a:t>
            </a:r>
            <a:r>
              <a:rPr lang="da-DK" sz="1600" dirty="0" smtClean="0">
                <a:solidFill>
                  <a:srgbClr val="000000"/>
                </a:solidFill>
                <a:ea typeface="ＭＳ Ｐゴシック" pitchFamily="34" charset="-128"/>
              </a:rPr>
              <a:t>(All </a:t>
            </a:r>
            <a:r>
              <a:rPr lang="da-DK" sz="1600" dirty="0" err="1" smtClean="0">
                <a:solidFill>
                  <a:srgbClr val="000000"/>
                </a:solidFill>
                <a:ea typeface="ＭＳ Ｐゴシック" pitchFamily="34" charset="-128"/>
              </a:rPr>
              <a:t>years</a:t>
            </a:r>
            <a:r>
              <a:rPr lang="da-DK" sz="1600" dirty="0" smtClean="0">
                <a:solidFill>
                  <a:srgbClr val="000000"/>
                </a:solidFill>
                <a:ea typeface="ＭＳ Ｐゴシック" pitchFamily="34" charset="-128"/>
              </a:rPr>
              <a:t>).</a:t>
            </a:r>
            <a:r>
              <a:rPr lang="da-DK" altLang="en-US" sz="1600" dirty="0" smtClean="0">
                <a:solidFill>
                  <a:srgbClr val="000000"/>
                </a:solidFill>
                <a:ea typeface="ＭＳ Ｐゴシック" pitchFamily="34" charset="-128"/>
              </a:rPr>
              <a:t>”</a:t>
            </a:r>
            <a:r>
              <a:rPr lang="da-DK" sz="1600" dirty="0" smtClean="0">
                <a:solidFill>
                  <a:srgbClr val="000000"/>
                </a:solidFill>
                <a:ea typeface="ＭＳ Ｐゴシック" pitchFamily="34" charset="-128"/>
              </a:rPr>
              <a:t> http://</a:t>
            </a:r>
            <a:r>
              <a:rPr lang="da-DK" sz="1600" dirty="0" err="1" smtClean="0">
                <a:solidFill>
                  <a:srgbClr val="000000"/>
                </a:solidFill>
                <a:ea typeface="ＭＳ Ｐゴシック" pitchFamily="34" charset="-128"/>
              </a:rPr>
              <a:t>pest.ceris.purdue.edu</a:t>
            </a:r>
            <a:r>
              <a:rPr lang="da-DK" sz="1600" dirty="0" smtClean="0">
                <a:solidFill>
                  <a:srgbClr val="000000"/>
                </a:solidFill>
                <a:ea typeface="ＭＳ Ｐゴシック" pitchFamily="34" charset="-128"/>
              </a:rPr>
              <a:t>/</a:t>
            </a:r>
            <a:r>
              <a:rPr lang="da-DK" sz="1600" dirty="0" err="1" smtClean="0">
                <a:solidFill>
                  <a:srgbClr val="000000"/>
                </a:solidFill>
                <a:ea typeface="ＭＳ Ｐゴシック" pitchFamily="34" charset="-128"/>
              </a:rPr>
              <a:t>map.php?code</a:t>
            </a:r>
            <a:r>
              <a:rPr lang="da-DK" sz="1600" dirty="0" smtClean="0">
                <a:solidFill>
                  <a:srgbClr val="000000"/>
                </a:solidFill>
                <a:ea typeface="ＭＳ Ｐゴシック" pitchFamily="34" charset="-128"/>
              </a:rPr>
              <a:t>=</a:t>
            </a:r>
            <a:r>
              <a:rPr lang="da-DK" sz="1600" dirty="0" err="1" smtClean="0">
                <a:solidFill>
                  <a:srgbClr val="000000"/>
                </a:solidFill>
                <a:ea typeface="ＭＳ Ｐゴシック" pitchFamily="34" charset="-128"/>
              </a:rPr>
              <a:t>ITBMFLA&amp;year</a:t>
            </a:r>
            <a:r>
              <a:rPr lang="da-DK" sz="1600" dirty="0" smtClean="0">
                <a:solidFill>
                  <a:srgbClr val="000000"/>
                </a:solidFill>
                <a:ea typeface="ＭＳ Ｐゴシック" pitchFamily="34" charset="-128"/>
              </a:rPr>
              <a:t>=alltime.  </a:t>
            </a:r>
            <a:r>
              <a:rPr lang="da-DK" sz="1600" dirty="0" err="1" smtClean="0">
                <a:solidFill>
                  <a:srgbClr val="000000"/>
                </a:solidFill>
                <a:ea typeface="ＭＳ Ｐゴシック" pitchFamily="34" charset="-128"/>
              </a:rPr>
              <a:t>Accessed</a:t>
            </a:r>
            <a:r>
              <a:rPr lang="da-DK" sz="1600" dirty="0" smtClean="0">
                <a:solidFill>
                  <a:srgbClr val="000000"/>
                </a:solidFill>
                <a:ea typeface="ＭＳ Ｐゴシック" pitchFamily="34" charset="-128"/>
              </a:rPr>
              <a:t>: 06/11/2013. </a:t>
            </a:r>
            <a:endParaRPr lang="tr-TR" sz="800" dirty="0" smtClean="0">
              <a:solidFill>
                <a:srgbClr val="000000"/>
              </a:solidFill>
              <a:ea typeface="ＭＳ Ｐゴシック" pitchFamily="34" charset="-128"/>
            </a:endParaRPr>
          </a:p>
          <a:p>
            <a:pPr marL="458788" indent="-458788" eaLnBrk="1" fontAlgn="auto" hangingPunct="1">
              <a:spcAft>
                <a:spcPts val="0"/>
              </a:spcAft>
              <a:buFontTx/>
              <a:buNone/>
              <a:defRPr/>
            </a:pPr>
            <a:endParaRPr lang="es-ES_tradnl" sz="1600" dirty="0" smtClean="0">
              <a:solidFill>
                <a:srgbClr val="000000"/>
              </a:solidFill>
              <a:ea typeface="ＭＳ Ｐゴシック" pitchFamily="34" charset="-128"/>
            </a:endParaRPr>
          </a:p>
          <a:p>
            <a:pPr marL="458788" indent="-458788" eaLnBrk="1" fontAlgn="auto" hangingPunct="1">
              <a:spcAft>
                <a:spcPts val="0"/>
              </a:spcAft>
              <a:buFontTx/>
              <a:buNone/>
              <a:defRPr/>
            </a:pPr>
            <a:r>
              <a:rPr lang="es-ES_tradnl" sz="1600" dirty="0" err="1" smtClean="0">
                <a:solidFill>
                  <a:srgbClr val="000000"/>
                </a:solidFill>
                <a:ea typeface="ＭＳ Ｐゴシック" pitchFamily="34" charset="-128"/>
              </a:rPr>
              <a:t>Reay</a:t>
            </a:r>
            <a:r>
              <a:rPr lang="es-ES_tradnl" sz="1600" dirty="0" smtClean="0">
                <a:solidFill>
                  <a:srgbClr val="000000"/>
                </a:solidFill>
                <a:ea typeface="ＭＳ Ｐゴシック" pitchFamily="34" charset="-128"/>
              </a:rPr>
              <a:t>-Jones, F.P.F. 2005. </a:t>
            </a:r>
            <a:r>
              <a:rPr lang="en-US" sz="1600" dirty="0" smtClean="0">
                <a:solidFill>
                  <a:srgbClr val="000000"/>
                </a:solidFill>
                <a:ea typeface="ＭＳ Ｐゴシック" pitchFamily="34" charset="-128"/>
              </a:rPr>
              <a:t>Integrated Pest Management of the Mexican rice borer in Louisiana and Texas sugarcane and rice.  Ph.D. Dissertation. Louisiana State University, Baton Rouge.</a:t>
            </a:r>
          </a:p>
          <a:p>
            <a:pPr marL="458788" indent="-458788" eaLnBrk="1" fontAlgn="auto" hangingPunct="1">
              <a:spcAft>
                <a:spcPts val="0"/>
              </a:spcAft>
              <a:buFontTx/>
              <a:buNone/>
              <a:defRPr/>
            </a:pPr>
            <a:endParaRPr lang="en-US" sz="1600" dirty="0" smtClean="0">
              <a:ea typeface="ＭＳ Ｐゴシック" pitchFamily="34" charset="-128"/>
            </a:endParaRPr>
          </a:p>
          <a:p>
            <a:pPr marL="458788" indent="-458788" eaLnBrk="1" fontAlgn="auto" hangingPunct="1">
              <a:spcAft>
                <a:spcPts val="0"/>
              </a:spcAft>
              <a:buFontTx/>
              <a:buNone/>
              <a:defRPr/>
            </a:pPr>
            <a:r>
              <a:rPr lang="en-US" sz="1600" dirty="0" smtClean="0">
                <a:solidFill>
                  <a:srgbClr val="000000"/>
                </a:solidFill>
                <a:ea typeface="ＭＳ Ｐゴシック" pitchFamily="34" charset="-128"/>
              </a:rPr>
              <a:t>Solis, M.A. 2006.  Update: </a:t>
            </a:r>
            <a:r>
              <a:rPr lang="en-US" altLang="en-US" sz="1600" dirty="0" smtClean="0">
                <a:solidFill>
                  <a:srgbClr val="000000"/>
                </a:solidFill>
                <a:ea typeface="ＭＳ Ｐゴシック" pitchFamily="34" charset="-128"/>
              </a:rPr>
              <a:t>“</a:t>
            </a:r>
            <a:r>
              <a:rPr lang="en-US" sz="1600" dirty="0" smtClean="0">
                <a:solidFill>
                  <a:srgbClr val="000000"/>
                </a:solidFill>
                <a:ea typeface="ＭＳ Ｐゴシック" pitchFamily="34" charset="-128"/>
              </a:rPr>
              <a:t>Key to selected </a:t>
            </a:r>
            <a:r>
              <a:rPr lang="en-US" sz="1600" dirty="0" err="1" smtClean="0">
                <a:solidFill>
                  <a:srgbClr val="000000"/>
                </a:solidFill>
                <a:ea typeface="ＭＳ Ｐゴシック" pitchFamily="34" charset="-128"/>
              </a:rPr>
              <a:t>Pyraloidea</a:t>
            </a:r>
            <a:r>
              <a:rPr lang="en-US" sz="1600" dirty="0" smtClean="0">
                <a:solidFill>
                  <a:srgbClr val="000000"/>
                </a:solidFill>
                <a:ea typeface="ＭＳ Ｐゴシック" pitchFamily="34" charset="-128"/>
              </a:rPr>
              <a:t> (Lepidoptera) larvae intercepted at u. s. ports of entry: revision of </a:t>
            </a:r>
            <a:r>
              <a:rPr lang="en-US" sz="1600" dirty="0" err="1" smtClean="0">
                <a:solidFill>
                  <a:srgbClr val="000000"/>
                </a:solidFill>
                <a:ea typeface="ＭＳ Ｐゴシック" pitchFamily="34" charset="-128"/>
              </a:rPr>
              <a:t>Pyraloidea</a:t>
            </a:r>
            <a:r>
              <a:rPr lang="en-US" sz="1600" dirty="0" smtClean="0">
                <a:solidFill>
                  <a:srgbClr val="000000"/>
                </a:solidFill>
                <a:ea typeface="ＭＳ Ｐゴシック" pitchFamily="34" charset="-128"/>
              </a:rPr>
              <a:t> in </a:t>
            </a:r>
            <a:r>
              <a:rPr lang="en-US" altLang="en-US" sz="1600" dirty="0" smtClean="0">
                <a:solidFill>
                  <a:srgbClr val="000000"/>
                </a:solidFill>
                <a:ea typeface="ＭＳ Ｐゴシック" pitchFamily="34" charset="-128"/>
              </a:rPr>
              <a:t>‘</a:t>
            </a:r>
            <a:r>
              <a:rPr lang="en-US" sz="1600" dirty="0" smtClean="0">
                <a:solidFill>
                  <a:srgbClr val="000000"/>
                </a:solidFill>
                <a:ea typeface="ＭＳ Ｐゴシック" pitchFamily="34" charset="-128"/>
              </a:rPr>
              <a:t>keys to some frequently intercepted </a:t>
            </a:r>
            <a:r>
              <a:rPr lang="en-US" sz="1600" dirty="0" err="1" smtClean="0">
                <a:solidFill>
                  <a:srgbClr val="000000"/>
                </a:solidFill>
                <a:ea typeface="ＭＳ Ｐゴシック" pitchFamily="34" charset="-128"/>
              </a:rPr>
              <a:t>lepidopterous</a:t>
            </a:r>
            <a:r>
              <a:rPr lang="en-US" sz="1600" dirty="0" smtClean="0">
                <a:solidFill>
                  <a:srgbClr val="000000"/>
                </a:solidFill>
                <a:ea typeface="ＭＳ Ｐゴシック" pitchFamily="34" charset="-128"/>
              </a:rPr>
              <a:t> larvae</a:t>
            </a:r>
            <a:r>
              <a:rPr lang="en-US" altLang="en-US" sz="1600" dirty="0" smtClean="0">
                <a:solidFill>
                  <a:srgbClr val="000000"/>
                </a:solidFill>
                <a:ea typeface="ＭＳ Ｐゴシック" pitchFamily="34" charset="-128"/>
              </a:rPr>
              <a:t>’</a:t>
            </a:r>
            <a:r>
              <a:rPr lang="en-US" sz="1600" dirty="0" smtClean="0">
                <a:solidFill>
                  <a:srgbClr val="000000"/>
                </a:solidFill>
                <a:ea typeface="ＭＳ Ｐゴシック" pitchFamily="34" charset="-128"/>
              </a:rPr>
              <a:t> by Weisman 1986</a:t>
            </a:r>
            <a:r>
              <a:rPr lang="en-US" altLang="en-US" sz="1600" dirty="0" smtClean="0">
                <a:solidFill>
                  <a:srgbClr val="000000"/>
                </a:solidFill>
                <a:ea typeface="ＭＳ Ｐゴシック" pitchFamily="34" charset="-128"/>
              </a:rPr>
              <a:t>”</a:t>
            </a:r>
            <a:r>
              <a:rPr lang="en-US" sz="1600" dirty="0" smtClean="0">
                <a:solidFill>
                  <a:srgbClr val="000000"/>
                </a:solidFill>
                <a:ea typeface="ＭＳ Ｐゴシック" pitchFamily="34" charset="-128"/>
              </a:rPr>
              <a:t>. USDA Systematic Entomology Laboratory. Paper 1.</a:t>
            </a:r>
            <a:endParaRPr lang="tr-TR" sz="1600" dirty="0" smtClean="0">
              <a:solidFill>
                <a:srgbClr val="000000"/>
              </a:solidFill>
              <a:ea typeface="ＭＳ Ｐゴシック" pitchFamily="34" charset="-128"/>
            </a:endParaRPr>
          </a:p>
          <a:p>
            <a:pPr marL="458788" indent="-458788" eaLnBrk="1" fontAlgn="auto" hangingPunct="1">
              <a:spcAft>
                <a:spcPts val="0"/>
              </a:spcAft>
              <a:buFontTx/>
              <a:buNone/>
              <a:defRPr/>
            </a:pPr>
            <a:endParaRPr lang="en-US" sz="1600" dirty="0" smtClean="0">
              <a:ea typeface="ＭＳ Ｐゴシック"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363" name="Title 2"/>
          <p:cNvSpPr>
            <a:spLocks noGrp="1"/>
          </p:cNvSpPr>
          <p:nvPr>
            <p:ph type="title"/>
          </p:nvPr>
        </p:nvSpPr>
        <p:spPr bwMode="auto">
          <a:xfrm>
            <a:off x="0" y="46038"/>
            <a:ext cx="9144000" cy="102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ea typeface="MS PGothic" pitchFamily="34" charset="-128"/>
              </a:rPr>
              <a:t>Distribution</a:t>
            </a:r>
          </a:p>
        </p:txBody>
      </p:sp>
      <p:sp>
        <p:nvSpPr>
          <p:cNvPr id="15364" name="TextBox 3"/>
          <p:cNvSpPr txBox="1">
            <a:spLocks noChangeArrowheads="1"/>
          </p:cNvSpPr>
          <p:nvPr/>
        </p:nvSpPr>
        <p:spPr bwMode="auto">
          <a:xfrm>
            <a:off x="3352800" y="5791200"/>
            <a:ext cx="5715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r" eaLnBrk="1" hangingPunct="1"/>
            <a:r>
              <a:rPr lang="en-US" altLang="en-US" sz="1000">
                <a:latin typeface="Calibri" pitchFamily="34" charset="0"/>
              </a:rPr>
              <a:t>Map courtesy of Pest Tracker, </a:t>
            </a:r>
            <a:r>
              <a:rPr lang="fr-FR" altLang="en-US" sz="1000">
                <a:latin typeface="Calibri" pitchFamily="34" charset="0"/>
              </a:rPr>
              <a:t>National Agricultural Pest Information System (NAPIS)</a:t>
            </a:r>
            <a:endParaRPr lang="en-US" altLang="en-US" sz="1000">
              <a:latin typeface="Calibri" pitchFamily="34" charset="0"/>
            </a:endParaRPr>
          </a:p>
        </p:txBody>
      </p:sp>
      <p:sp>
        <p:nvSpPr>
          <p:cNvPr id="20553" name="Rectangle 20552"/>
          <p:cNvSpPr/>
          <p:nvPr/>
        </p:nvSpPr>
        <p:spPr>
          <a:xfrm>
            <a:off x="630238" y="4518025"/>
            <a:ext cx="109537" cy="109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5366" name="Picture 5" descr="BMSB distribution.eps"/>
          <p:cNvPicPr>
            <a:picLocks noChangeAspect="1"/>
          </p:cNvPicPr>
          <p:nvPr/>
        </p:nvPicPr>
        <p:blipFill>
          <a:blip r:embed="rId3">
            <a:extLst>
              <a:ext uri="{28A0092B-C50C-407E-A947-70E740481C1C}">
                <a14:useLocalDpi xmlns:a14="http://schemas.microsoft.com/office/drawing/2010/main" val="0"/>
              </a:ext>
            </a:extLst>
          </a:blip>
          <a:srcRect t="73637" r="96854"/>
          <a:stretch>
            <a:fillRect/>
          </a:stretch>
        </p:blipFill>
        <p:spPr bwMode="auto">
          <a:xfrm>
            <a:off x="609600" y="4370388"/>
            <a:ext cx="252413"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768350" y="4398963"/>
            <a:ext cx="4338638" cy="1316037"/>
          </a:xfrm>
          <a:prstGeom prst="rect">
            <a:avLst/>
          </a:prstGeom>
          <a:noFill/>
        </p:spPr>
        <p:txBody>
          <a:bodyPr wrap="none">
            <a:spAutoFit/>
          </a:bodyPr>
          <a:lstStyle/>
          <a:p>
            <a:pPr>
              <a:spcAft>
                <a:spcPts val="300"/>
              </a:spcAft>
              <a:defRPr/>
            </a:pPr>
            <a:r>
              <a:rPr lang="en-US" sz="1800" dirty="0">
                <a:latin typeface="+mj-lt"/>
                <a:ea typeface="ＭＳ Ｐゴシック" pitchFamily="34" charset="-128"/>
              </a:rPr>
              <a:t>No sampling</a:t>
            </a:r>
          </a:p>
          <a:p>
            <a:pPr>
              <a:spcAft>
                <a:spcPts val="300"/>
              </a:spcAft>
              <a:defRPr/>
            </a:pPr>
            <a:r>
              <a:rPr lang="en-US" sz="1800" dirty="0">
                <a:latin typeface="+mj-lt"/>
                <a:ea typeface="ＭＳ Ｐゴシック" pitchFamily="34" charset="-128"/>
              </a:rPr>
              <a:t>Sampled but not found</a:t>
            </a:r>
          </a:p>
          <a:p>
            <a:pPr>
              <a:spcAft>
                <a:spcPts val="300"/>
              </a:spcAft>
              <a:defRPr/>
            </a:pPr>
            <a:r>
              <a:rPr lang="en-US" sz="1800" dirty="0">
                <a:latin typeface="+mj-lt"/>
                <a:ea typeface="ＭＳ Ｐゴシック" pitchFamily="34" charset="-128"/>
              </a:rPr>
              <a:t>Intercepted or detected, but not established</a:t>
            </a:r>
          </a:p>
          <a:p>
            <a:pPr>
              <a:spcAft>
                <a:spcPts val="300"/>
              </a:spcAft>
              <a:defRPr/>
            </a:pPr>
            <a:r>
              <a:rPr lang="en-US" sz="1800" dirty="0">
                <a:latin typeface="+mj-lt"/>
                <a:ea typeface="ＭＳ Ｐゴシック" pitchFamily="34" charset="-128"/>
              </a:rPr>
              <a:t>Established by survey or consensus</a:t>
            </a:r>
          </a:p>
        </p:txBody>
      </p:sp>
      <p:pic>
        <p:nvPicPr>
          <p:cNvPr id="1536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12813"/>
            <a:ext cx="6324600" cy="430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3"/>
          <p:cNvSpPr>
            <a:spLocks noGrp="1"/>
          </p:cNvSpPr>
          <p:nvPr>
            <p:ph type="title"/>
          </p:nvPr>
        </p:nvSpPr>
        <p:spPr bwMode="auto">
          <a:xfrm>
            <a:off x="457200" y="274638"/>
            <a:ext cx="8229600"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Calibri" pitchFamily="34" charset="0"/>
                <a:cs typeface="Calibri" pitchFamily="34" charset="0"/>
              </a:rPr>
              <a:t>Florida Detections</a:t>
            </a:r>
          </a:p>
        </p:txBody>
      </p:sp>
      <p:sp>
        <p:nvSpPr>
          <p:cNvPr id="16387" name="TextBox 13"/>
          <p:cNvSpPr txBox="1">
            <a:spLocks noChangeArrowheads="1"/>
          </p:cNvSpPr>
          <p:nvPr/>
        </p:nvSpPr>
        <p:spPr bwMode="auto">
          <a:xfrm>
            <a:off x="457200" y="6019800"/>
            <a:ext cx="1346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latin typeface="Calibri" pitchFamily="34" charset="0"/>
              </a:rPr>
              <a:t>Map courtesy of FL CAPS</a:t>
            </a:r>
          </a:p>
        </p:txBody>
      </p:sp>
      <p:grpSp>
        <p:nvGrpSpPr>
          <p:cNvPr id="16388" name="Group 200"/>
          <p:cNvGrpSpPr>
            <a:grpSpLocks/>
          </p:cNvGrpSpPr>
          <p:nvPr/>
        </p:nvGrpSpPr>
        <p:grpSpPr bwMode="auto">
          <a:xfrm>
            <a:off x="2679700" y="3810000"/>
            <a:ext cx="2578100" cy="1071563"/>
            <a:chOff x="1268579" y="3809712"/>
            <a:chExt cx="2577600" cy="1071850"/>
          </a:xfrm>
        </p:grpSpPr>
        <p:sp>
          <p:nvSpPr>
            <p:cNvPr id="106" name="Rectangle 105"/>
            <p:cNvSpPr/>
            <p:nvPr/>
          </p:nvSpPr>
          <p:spPr>
            <a:xfrm>
              <a:off x="1287625" y="3908163"/>
              <a:ext cx="119040" cy="119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1" name="Freeform 179"/>
            <p:cNvSpPr>
              <a:spLocks/>
            </p:cNvSpPr>
            <p:nvPr/>
          </p:nvSpPr>
          <p:spPr bwMode="auto">
            <a:xfrm>
              <a:off x="1268579" y="4274849"/>
              <a:ext cx="153988" cy="155575"/>
            </a:xfrm>
            <a:custGeom>
              <a:avLst/>
              <a:gdLst>
                <a:gd name="T0" fmla="*/ 0 w 87"/>
                <a:gd name="T1" fmla="*/ 0 h 88"/>
                <a:gd name="T2" fmla="*/ 0 w 87"/>
                <a:gd name="T3" fmla="*/ 0 h 88"/>
                <a:gd name="T4" fmla="*/ 272555220 w 87"/>
                <a:gd name="T5" fmla="*/ 0 h 88"/>
                <a:gd name="T6" fmla="*/ 272555220 w 87"/>
                <a:gd name="T7" fmla="*/ 275040689 h 88"/>
                <a:gd name="T8" fmla="*/ 0 w 87"/>
                <a:gd name="T9" fmla="*/ 275040689 h 88"/>
                <a:gd name="T10" fmla="*/ 0 w 87"/>
                <a:gd name="T11" fmla="*/ 0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88">
                  <a:moveTo>
                    <a:pt x="0" y="0"/>
                  </a:moveTo>
                  <a:lnTo>
                    <a:pt x="0" y="0"/>
                  </a:lnTo>
                  <a:lnTo>
                    <a:pt x="87" y="0"/>
                  </a:lnTo>
                  <a:lnTo>
                    <a:pt x="87" y="88"/>
                  </a:lnTo>
                  <a:lnTo>
                    <a:pt x="0" y="88"/>
                  </a:lnTo>
                  <a:lnTo>
                    <a:pt x="0" y="0"/>
                  </a:lnTo>
                  <a:close/>
                </a:path>
              </a:pathLst>
            </a:custGeom>
            <a:solidFill>
              <a:srgbClr val="7CCCF1"/>
            </a:solidFill>
            <a:ln w="0">
              <a:solidFill>
                <a:srgbClr val="000000"/>
              </a:solidFill>
              <a:prstDash val="solid"/>
              <a:round/>
              <a:headEnd/>
              <a:tailEnd/>
            </a:ln>
          </p:spPr>
          <p:txBody>
            <a:bodyPr/>
            <a:lstStyle/>
            <a:p>
              <a:endParaRPr lang="en-US"/>
            </a:p>
          </p:txBody>
        </p:sp>
        <p:sp>
          <p:nvSpPr>
            <p:cNvPr id="16392" name="Freeform 180"/>
            <p:cNvSpPr>
              <a:spLocks/>
            </p:cNvSpPr>
            <p:nvPr/>
          </p:nvSpPr>
          <p:spPr bwMode="auto">
            <a:xfrm>
              <a:off x="1268579" y="4274849"/>
              <a:ext cx="153988" cy="155575"/>
            </a:xfrm>
            <a:custGeom>
              <a:avLst/>
              <a:gdLst>
                <a:gd name="T0" fmla="*/ 0 w 87"/>
                <a:gd name="T1" fmla="*/ 0 h 88"/>
                <a:gd name="T2" fmla="*/ 0 w 87"/>
                <a:gd name="T3" fmla="*/ 0 h 88"/>
                <a:gd name="T4" fmla="*/ 272555220 w 87"/>
                <a:gd name="T5" fmla="*/ 0 h 88"/>
                <a:gd name="T6" fmla="*/ 272555220 w 87"/>
                <a:gd name="T7" fmla="*/ 275040689 h 88"/>
                <a:gd name="T8" fmla="*/ 0 w 87"/>
                <a:gd name="T9" fmla="*/ 275040689 h 88"/>
                <a:gd name="T10" fmla="*/ 0 w 87"/>
                <a:gd name="T11" fmla="*/ 0 h 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88">
                  <a:moveTo>
                    <a:pt x="0" y="0"/>
                  </a:moveTo>
                  <a:lnTo>
                    <a:pt x="0" y="0"/>
                  </a:lnTo>
                  <a:lnTo>
                    <a:pt x="87" y="0"/>
                  </a:lnTo>
                  <a:lnTo>
                    <a:pt x="87" y="88"/>
                  </a:lnTo>
                  <a:lnTo>
                    <a:pt x="0" y="88"/>
                  </a:lnTo>
                  <a:lnTo>
                    <a:pt x="0" y="0"/>
                  </a:lnTo>
                  <a:close/>
                </a:path>
              </a:pathLst>
            </a:custGeom>
            <a:noFill/>
            <a:ln w="15875" cap="flat">
              <a:solidFill>
                <a:srgbClr val="08090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3" name="Rectangle 181"/>
            <p:cNvSpPr>
              <a:spLocks noChangeArrowheads="1"/>
            </p:cNvSpPr>
            <p:nvPr/>
          </p:nvSpPr>
          <p:spPr bwMode="auto">
            <a:xfrm>
              <a:off x="1567029" y="4198649"/>
              <a:ext cx="227915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900">
                  <a:solidFill>
                    <a:srgbClr val="111212"/>
                  </a:solidFill>
                  <a:latin typeface="Calibri" pitchFamily="34" charset="0"/>
                </a:rPr>
                <a:t>Sampled but not found</a:t>
              </a:r>
              <a:endParaRPr lang="en-US" altLang="en-US" sz="1800"/>
            </a:p>
          </p:txBody>
        </p:sp>
        <p:sp>
          <p:nvSpPr>
            <p:cNvPr id="16394" name="Rectangle 184"/>
            <p:cNvSpPr>
              <a:spLocks noChangeArrowheads="1"/>
            </p:cNvSpPr>
            <p:nvPr/>
          </p:nvSpPr>
          <p:spPr bwMode="auto">
            <a:xfrm>
              <a:off x="1567029" y="4589174"/>
              <a:ext cx="621837"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900">
                  <a:solidFill>
                    <a:srgbClr val="111212"/>
                  </a:solidFill>
                  <a:latin typeface="Calibri" pitchFamily="34" charset="0"/>
                </a:rPr>
                <a:t>Found</a:t>
              </a:r>
              <a:endParaRPr lang="en-US" altLang="en-US" sz="1800"/>
            </a:p>
          </p:txBody>
        </p:sp>
        <p:sp>
          <p:nvSpPr>
            <p:cNvPr id="16395" name="Freeform 187"/>
            <p:cNvSpPr>
              <a:spLocks/>
            </p:cNvSpPr>
            <p:nvPr/>
          </p:nvSpPr>
          <p:spPr bwMode="auto">
            <a:xfrm>
              <a:off x="1268579" y="4662199"/>
              <a:ext cx="153988" cy="153988"/>
            </a:xfrm>
            <a:custGeom>
              <a:avLst/>
              <a:gdLst>
                <a:gd name="T0" fmla="*/ 0 w 87"/>
                <a:gd name="T1" fmla="*/ 0 h 87"/>
                <a:gd name="T2" fmla="*/ 0 w 87"/>
                <a:gd name="T3" fmla="*/ 0 h 87"/>
                <a:gd name="T4" fmla="*/ 272555220 w 87"/>
                <a:gd name="T5" fmla="*/ 0 h 87"/>
                <a:gd name="T6" fmla="*/ 272555220 w 87"/>
                <a:gd name="T7" fmla="*/ 272555220 h 87"/>
                <a:gd name="T8" fmla="*/ 0 w 87"/>
                <a:gd name="T9" fmla="*/ 272555220 h 87"/>
                <a:gd name="T10" fmla="*/ 0 w 87"/>
                <a:gd name="T11" fmla="*/ 0 h 8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7" h="87">
                  <a:moveTo>
                    <a:pt x="0" y="0"/>
                  </a:moveTo>
                  <a:lnTo>
                    <a:pt x="0" y="0"/>
                  </a:lnTo>
                  <a:lnTo>
                    <a:pt x="87" y="0"/>
                  </a:lnTo>
                  <a:lnTo>
                    <a:pt x="87" y="87"/>
                  </a:lnTo>
                  <a:lnTo>
                    <a:pt x="0" y="87"/>
                  </a:lnTo>
                  <a:lnTo>
                    <a:pt x="0" y="0"/>
                  </a:lnTo>
                  <a:close/>
                </a:path>
              </a:pathLst>
            </a:custGeom>
            <a:solidFill>
              <a:srgbClr val="F5E245"/>
            </a:solidFill>
            <a:ln w="0">
              <a:solidFill>
                <a:srgbClr val="000000"/>
              </a:solidFill>
              <a:prstDash val="solid"/>
              <a:round/>
              <a:headEnd/>
              <a:tailEnd/>
            </a:ln>
          </p:spPr>
          <p:txBody>
            <a:bodyPr/>
            <a:lstStyle/>
            <a:p>
              <a:endParaRPr lang="en-US"/>
            </a:p>
          </p:txBody>
        </p:sp>
        <p:sp>
          <p:nvSpPr>
            <p:cNvPr id="16396" name="Freeform 188"/>
            <p:cNvSpPr>
              <a:spLocks noEditPoints="1"/>
            </p:cNvSpPr>
            <p:nvPr/>
          </p:nvSpPr>
          <p:spPr bwMode="auto">
            <a:xfrm>
              <a:off x="1268579" y="3890674"/>
              <a:ext cx="153988" cy="925513"/>
            </a:xfrm>
            <a:custGeom>
              <a:avLst/>
              <a:gdLst>
                <a:gd name="T0" fmla="*/ 0 w 87"/>
                <a:gd name="T1" fmla="*/ 1363277117 h 524"/>
                <a:gd name="T2" fmla="*/ 0 w 87"/>
                <a:gd name="T3" fmla="*/ 1363277117 h 524"/>
                <a:gd name="T4" fmla="*/ 272555220 w 87"/>
                <a:gd name="T5" fmla="*/ 1363277117 h 524"/>
                <a:gd name="T6" fmla="*/ 272555220 w 87"/>
                <a:gd name="T7" fmla="*/ 1634683804 h 524"/>
                <a:gd name="T8" fmla="*/ 0 w 87"/>
                <a:gd name="T9" fmla="*/ 1634683804 h 524"/>
                <a:gd name="T10" fmla="*/ 0 w 87"/>
                <a:gd name="T11" fmla="*/ 1363277117 h 524"/>
                <a:gd name="T12" fmla="*/ 0 w 87"/>
                <a:gd name="T13" fmla="*/ 0 h 524"/>
                <a:gd name="T14" fmla="*/ 0 w 87"/>
                <a:gd name="T15" fmla="*/ 0 h 524"/>
                <a:gd name="T16" fmla="*/ 272555220 w 87"/>
                <a:gd name="T17" fmla="*/ 0 h 524"/>
                <a:gd name="T18" fmla="*/ 272555220 w 87"/>
                <a:gd name="T19" fmla="*/ 271406687 h 524"/>
                <a:gd name="T20" fmla="*/ 0 w 87"/>
                <a:gd name="T21" fmla="*/ 271406687 h 524"/>
                <a:gd name="T22" fmla="*/ 0 w 87"/>
                <a:gd name="T23" fmla="*/ 0 h 5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7" h="524">
                  <a:moveTo>
                    <a:pt x="0" y="437"/>
                  </a:moveTo>
                  <a:lnTo>
                    <a:pt x="0" y="437"/>
                  </a:lnTo>
                  <a:lnTo>
                    <a:pt x="87" y="437"/>
                  </a:lnTo>
                  <a:lnTo>
                    <a:pt x="87" y="524"/>
                  </a:lnTo>
                  <a:lnTo>
                    <a:pt x="0" y="524"/>
                  </a:lnTo>
                  <a:lnTo>
                    <a:pt x="0" y="437"/>
                  </a:lnTo>
                  <a:close/>
                  <a:moveTo>
                    <a:pt x="0" y="0"/>
                  </a:moveTo>
                  <a:lnTo>
                    <a:pt x="0" y="0"/>
                  </a:lnTo>
                  <a:lnTo>
                    <a:pt x="87" y="0"/>
                  </a:lnTo>
                  <a:lnTo>
                    <a:pt x="87" y="87"/>
                  </a:lnTo>
                  <a:lnTo>
                    <a:pt x="0" y="87"/>
                  </a:lnTo>
                  <a:lnTo>
                    <a:pt x="0" y="0"/>
                  </a:lnTo>
                  <a:close/>
                </a:path>
              </a:pathLst>
            </a:custGeom>
            <a:noFill/>
            <a:ln w="15875" cap="flat">
              <a:solidFill>
                <a:srgbClr val="080909"/>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97" name="Rectangle 189"/>
            <p:cNvSpPr>
              <a:spLocks noChangeArrowheads="1"/>
            </p:cNvSpPr>
            <p:nvPr/>
          </p:nvSpPr>
          <p:spPr bwMode="auto">
            <a:xfrm>
              <a:off x="1567029" y="3809712"/>
              <a:ext cx="134620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900">
                  <a:solidFill>
                    <a:srgbClr val="111212"/>
                  </a:solidFill>
                  <a:latin typeface="Calibri" pitchFamily="34" charset="0"/>
                </a:rPr>
                <a:t>No sampling</a:t>
              </a:r>
              <a:endParaRPr lang="en-US" altLang="en-US" sz="1800"/>
            </a:p>
          </p:txBody>
        </p:sp>
      </p:grpSp>
      <p:pic>
        <p:nvPicPr>
          <p:cNvPr id="1638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20813"/>
            <a:ext cx="46688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0" y="76200"/>
            <a:ext cx="91440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Susceptible Plants</a:t>
            </a:r>
          </a:p>
        </p:txBody>
      </p:sp>
      <p:sp>
        <p:nvSpPr>
          <p:cNvPr id="17411" name="Rectangle 5"/>
          <p:cNvSpPr>
            <a:spLocks noChangeArrowheads="1"/>
          </p:cNvSpPr>
          <p:nvPr/>
        </p:nvSpPr>
        <p:spPr bwMode="auto">
          <a:xfrm>
            <a:off x="228600" y="5715000"/>
            <a:ext cx="876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solidFill>
                  <a:srgbClr val="000000"/>
                </a:solidFill>
                <a:latin typeface="Calibri" pitchFamily="34" charset="0"/>
              </a:rPr>
              <a:t>Photos (from left to right): Fuger Dou, Department of Soil and Crop Science, Texas A&amp;M University; Larry Allain, U.S. Geological Survey; George Yatskievych, Missouri Botanical Garden; </a:t>
            </a:r>
          </a:p>
          <a:p>
            <a:pPr eaLnBrk="1" hangingPunct="1"/>
            <a:r>
              <a:rPr lang="en-US" altLang="en-US" sz="900">
                <a:solidFill>
                  <a:srgbClr val="000000"/>
                </a:solidFill>
                <a:latin typeface="Calibri" pitchFamily="34" charset="0"/>
              </a:rPr>
              <a:t>Josh Wickham, University of Florida Institute of Food and Agricultural Science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476" b="16618"/>
          <a:stretch/>
        </p:blipFill>
        <p:spPr bwMode="auto">
          <a:xfrm>
            <a:off x="6138175" y="1676400"/>
            <a:ext cx="2831792" cy="3875772"/>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9" name="Picture 3"/>
          <p:cNvPicPr>
            <a:picLocks noChangeAspect="1"/>
          </p:cNvPicPr>
          <p:nvPr/>
        </p:nvPicPr>
        <p:blipFill rotWithShape="1">
          <a:blip r:embed="rId4" cstate="print">
            <a:extLst>
              <a:ext uri="{28A0092B-C50C-407E-A947-70E740481C1C}">
                <a14:useLocalDpi xmlns:a14="http://schemas.microsoft.com/office/drawing/2010/main" val="0"/>
              </a:ext>
            </a:extLst>
          </a:blip>
          <a:srcRect r="16494" b="5512"/>
          <a:stretch/>
        </p:blipFill>
        <p:spPr bwMode="auto">
          <a:xfrm>
            <a:off x="4688892" y="2057400"/>
            <a:ext cx="1720438" cy="2899784"/>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4" name="TextBox 4"/>
          <p:cNvSpPr txBox="1">
            <a:spLocks noChangeArrowheads="1"/>
          </p:cNvSpPr>
          <p:nvPr/>
        </p:nvSpPr>
        <p:spPr bwMode="auto">
          <a:xfrm>
            <a:off x="1284288" y="1219200"/>
            <a:ext cx="60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1800">
                <a:latin typeface="Calibri" pitchFamily="34" charset="0"/>
              </a:rPr>
              <a:t>Rice</a:t>
            </a:r>
          </a:p>
        </p:txBody>
      </p:sp>
      <p:sp>
        <p:nvSpPr>
          <p:cNvPr id="17415" name="TextBox 19"/>
          <p:cNvSpPr txBox="1">
            <a:spLocks noChangeArrowheads="1"/>
          </p:cNvSpPr>
          <p:nvPr/>
        </p:nvSpPr>
        <p:spPr bwMode="auto">
          <a:xfrm>
            <a:off x="4724400" y="1600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800">
                <a:latin typeface="Calibri" pitchFamily="34" charset="0"/>
              </a:rPr>
              <a:t>Johnsongrass</a:t>
            </a:r>
          </a:p>
        </p:txBody>
      </p:sp>
      <p:sp>
        <p:nvSpPr>
          <p:cNvPr id="17416" name="TextBox 20"/>
          <p:cNvSpPr txBox="1">
            <a:spLocks noChangeArrowheads="1"/>
          </p:cNvSpPr>
          <p:nvPr/>
        </p:nvSpPr>
        <p:spPr bwMode="auto">
          <a:xfrm>
            <a:off x="6943725" y="12192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1800">
                <a:latin typeface="Calibri" pitchFamily="34" charset="0"/>
              </a:rPr>
              <a:t>Sugarcane</a:t>
            </a:r>
          </a:p>
        </p:txBody>
      </p:sp>
      <p:pic>
        <p:nvPicPr>
          <p:cNvPr id="18437"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9439" r="25083"/>
          <a:stretch/>
        </p:blipFill>
        <p:spPr bwMode="auto">
          <a:xfrm>
            <a:off x="174034" y="1676400"/>
            <a:ext cx="2828711" cy="3875087"/>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43"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3496" r="10515" b="5064"/>
          <a:stretch/>
        </p:blipFill>
        <p:spPr bwMode="auto">
          <a:xfrm>
            <a:off x="2764834" y="2054889"/>
            <a:ext cx="1750024" cy="2898111"/>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19" name="TextBox 22"/>
          <p:cNvSpPr txBox="1">
            <a:spLocks noChangeArrowheads="1"/>
          </p:cNvSpPr>
          <p:nvPr/>
        </p:nvSpPr>
        <p:spPr bwMode="auto">
          <a:xfrm>
            <a:off x="2971800" y="16002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1800">
                <a:latin typeface="Calibri" pitchFamily="34" charset="0"/>
              </a:rPr>
              <a:t>Barnyardgrass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254" t="6406" r="17095" b="15097"/>
          <a:stretch/>
        </p:blipFill>
        <p:spPr bwMode="auto">
          <a:xfrm>
            <a:off x="2057400" y="1165726"/>
            <a:ext cx="5105400" cy="4715893"/>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 Box 4"/>
          <p:cNvSpPr txBox="1">
            <a:spLocks noChangeArrowheads="1"/>
          </p:cNvSpPr>
          <p:nvPr/>
        </p:nvSpPr>
        <p:spPr bwMode="auto">
          <a:xfrm>
            <a:off x="0" y="206375"/>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4000">
                <a:latin typeface="Calibri" pitchFamily="34" charset="0"/>
              </a:rPr>
              <a:t>Identification: Eggs</a:t>
            </a:r>
          </a:p>
        </p:txBody>
      </p:sp>
      <p:sp>
        <p:nvSpPr>
          <p:cNvPr id="18436" name="Rectangle 7"/>
          <p:cNvSpPr>
            <a:spLocks noChangeArrowheads="1"/>
          </p:cNvSpPr>
          <p:nvPr/>
        </p:nvSpPr>
        <p:spPr bwMode="auto">
          <a:xfrm>
            <a:off x="360363" y="5943600"/>
            <a:ext cx="3378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solidFill>
                  <a:srgbClr val="000000"/>
                </a:solidFill>
                <a:latin typeface="Calibri" pitchFamily="34" charset="0"/>
              </a:rPr>
              <a:t>Photo: Julien Beuzelin,  </a:t>
            </a:r>
            <a:r>
              <a:rPr lang="hu-HU" altLang="en-US" sz="900">
                <a:latin typeface="Calibri" pitchFamily="34" charset="0"/>
              </a:rPr>
              <a:t>©2013, Louisiana State University AgCenter</a:t>
            </a:r>
            <a:endParaRPr lang="en-US" altLang="en-US" sz="900">
              <a:solidFill>
                <a:srgbClr val="000000"/>
              </a:solidFill>
              <a:latin typeface="Calibri"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bwMode="auto">
          <a:xfrm>
            <a:off x="0" y="152400"/>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Identification: Larvae</a:t>
            </a:r>
          </a:p>
        </p:txBody>
      </p:sp>
      <p:pic>
        <p:nvPicPr>
          <p:cNvPr id="28675" name="Picture 23"/>
          <p:cNvPicPr>
            <a:picLocks noChangeAspect="1"/>
          </p:cNvPicPr>
          <p:nvPr/>
        </p:nvPicPr>
        <p:blipFill rotWithShape="1">
          <a:blip r:embed="rId3" cstate="print">
            <a:extLst>
              <a:ext uri="{28A0092B-C50C-407E-A947-70E740481C1C}">
                <a14:useLocalDpi xmlns:a14="http://schemas.microsoft.com/office/drawing/2010/main" val="0"/>
              </a:ext>
            </a:extLst>
          </a:blip>
          <a:srcRect l="1462" t="7026" b="1408"/>
          <a:stretch/>
        </p:blipFill>
        <p:spPr bwMode="auto">
          <a:xfrm>
            <a:off x="739282" y="1284065"/>
            <a:ext cx="3463276" cy="2194560"/>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7"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562" b="55027"/>
          <a:stretch/>
        </p:blipFill>
        <p:spPr bwMode="auto">
          <a:xfrm>
            <a:off x="4941840" y="1310640"/>
            <a:ext cx="3462879" cy="2194560"/>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8679"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0780" t="21032" r="17349" b="15620"/>
          <a:stretch/>
        </p:blipFill>
        <p:spPr bwMode="auto">
          <a:xfrm>
            <a:off x="2843700" y="3733800"/>
            <a:ext cx="3456601" cy="2194560"/>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462" name="TextBox 24"/>
          <p:cNvSpPr txBox="1">
            <a:spLocks noChangeArrowheads="1"/>
          </p:cNvSpPr>
          <p:nvPr/>
        </p:nvSpPr>
        <p:spPr bwMode="auto">
          <a:xfrm>
            <a:off x="381000" y="5943600"/>
            <a:ext cx="85344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solidFill>
                  <a:srgbClr val="000000"/>
                </a:solidFill>
                <a:latin typeface="Calibri" pitchFamily="34" charset="0"/>
              </a:rPr>
              <a:t>Photos: </a:t>
            </a:r>
            <a:r>
              <a:rPr lang="en-US" altLang="en-US" sz="900" i="1">
                <a:solidFill>
                  <a:srgbClr val="000000"/>
                </a:solidFill>
                <a:latin typeface="Calibri" pitchFamily="34" charset="0"/>
              </a:rPr>
              <a:t>(Top Row)</a:t>
            </a:r>
            <a:r>
              <a:rPr lang="en-US" altLang="en-US" sz="900">
                <a:solidFill>
                  <a:srgbClr val="000000"/>
                </a:solidFill>
                <a:latin typeface="Calibri" pitchFamily="34" charset="0"/>
              </a:rPr>
              <a:t> - courtesy of insects.tamu.edu;</a:t>
            </a:r>
            <a:r>
              <a:rPr lang="en-US" altLang="en-US" sz="900">
                <a:latin typeface="Calibri" pitchFamily="34" charset="0"/>
              </a:rPr>
              <a:t> </a:t>
            </a:r>
            <a:r>
              <a:rPr lang="hu-HU" altLang="en-US" sz="900">
                <a:latin typeface="Calibri" pitchFamily="34" charset="0"/>
              </a:rPr>
              <a:t>Anna Meszaros, ©2013, Louisiana State University AgCenter.  </a:t>
            </a:r>
            <a:r>
              <a:rPr lang="hu-HU" altLang="en-US" sz="900" i="1">
                <a:latin typeface="Calibri" pitchFamily="34" charset="0"/>
              </a:rPr>
              <a:t>(</a:t>
            </a:r>
            <a:r>
              <a:rPr lang="en-US" altLang="en-US" sz="900" i="1">
                <a:latin typeface="Calibri" pitchFamily="34" charset="0"/>
              </a:rPr>
              <a:t>Bottom)</a:t>
            </a:r>
            <a:r>
              <a:rPr lang="en-US" altLang="en-US" sz="900">
                <a:latin typeface="Calibri" pitchFamily="34" charset="0"/>
              </a:rPr>
              <a:t> - </a:t>
            </a:r>
            <a:r>
              <a:rPr lang="nb-NO" altLang="en-US" sz="900">
                <a:latin typeface="Calibri" pitchFamily="34" charset="0"/>
              </a:rPr>
              <a:t>T. Eugene Reagan, </a:t>
            </a:r>
            <a:r>
              <a:rPr lang="hu-HU" altLang="en-US" sz="900">
                <a:latin typeface="Calibri" pitchFamily="34" charset="0"/>
              </a:rPr>
              <a:t>Louisiana State University AgCenter</a:t>
            </a:r>
            <a:r>
              <a:rPr lang="en-US" altLang="en-US" sz="900">
                <a:latin typeface="Calibri" pitchFamily="34" charset="0"/>
              </a:rPr>
              <a:t>.</a:t>
            </a:r>
            <a:endParaRPr lang="en-US" altLang="en-US" sz="900">
              <a:solidFill>
                <a:srgbClr val="000000"/>
              </a:solidFill>
              <a:latin typeface="Calibri" pitchFamily="34" charset="0"/>
            </a:endParaRPr>
          </a:p>
        </p:txBody>
      </p:sp>
      <p:sp>
        <p:nvSpPr>
          <p:cNvPr id="19463" name="TextBox 34"/>
          <p:cNvSpPr txBox="1">
            <a:spLocks noChangeArrowheads="1"/>
          </p:cNvSpPr>
          <p:nvPr/>
        </p:nvSpPr>
        <p:spPr bwMode="auto">
          <a:xfrm>
            <a:off x="1828800" y="920750"/>
            <a:ext cx="14319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Larva in a stem</a:t>
            </a:r>
          </a:p>
        </p:txBody>
      </p:sp>
      <p:sp>
        <p:nvSpPr>
          <p:cNvPr id="19464" name="TextBox 34"/>
          <p:cNvSpPr txBox="1">
            <a:spLocks noChangeArrowheads="1"/>
          </p:cNvSpPr>
          <p:nvPr/>
        </p:nvSpPr>
        <p:spPr bwMode="auto">
          <a:xfrm>
            <a:off x="5400675" y="920750"/>
            <a:ext cx="2676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Laval head capsule and thorax</a:t>
            </a:r>
          </a:p>
        </p:txBody>
      </p:sp>
      <p:sp>
        <p:nvSpPr>
          <p:cNvPr id="19465" name="TextBox 34"/>
          <p:cNvSpPr txBox="1">
            <a:spLocks noChangeArrowheads="1"/>
          </p:cNvSpPr>
          <p:nvPr/>
        </p:nvSpPr>
        <p:spPr bwMode="auto">
          <a:xfrm>
            <a:off x="6316663" y="5486400"/>
            <a:ext cx="2190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Larva boring into a stem</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0" y="152400"/>
            <a:ext cx="9144000" cy="91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000" smtClean="0">
                <a:ea typeface="MS PGothic" pitchFamily="34" charset="-128"/>
              </a:rPr>
              <a:t>Identification: Pupae</a:t>
            </a:r>
          </a:p>
        </p:txBody>
      </p:sp>
      <p:pic>
        <p:nvPicPr>
          <p:cNvPr id="28685"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5709" b="1593"/>
          <a:stretch/>
        </p:blipFill>
        <p:spPr bwMode="auto">
          <a:xfrm>
            <a:off x="457200" y="1576964"/>
            <a:ext cx="2946400" cy="3637871"/>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Box 24"/>
          <p:cNvSpPr txBox="1">
            <a:spLocks noChangeArrowheads="1"/>
          </p:cNvSpPr>
          <p:nvPr/>
        </p:nvSpPr>
        <p:spPr bwMode="auto">
          <a:xfrm>
            <a:off x="381000" y="5638800"/>
            <a:ext cx="8382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solidFill>
                  <a:srgbClr val="000000"/>
                </a:solidFill>
                <a:latin typeface="Calibri" pitchFamily="34" charset="0"/>
              </a:rPr>
              <a:t>Photos: </a:t>
            </a:r>
            <a:r>
              <a:rPr lang="hu-HU" altLang="en-US" sz="900">
                <a:latin typeface="Calibri" pitchFamily="34" charset="0"/>
              </a:rPr>
              <a:t>Anna Meszaros, ©2013, Louisiana State University AgCenter.</a:t>
            </a:r>
          </a:p>
        </p:txBody>
      </p:sp>
      <p:grpSp>
        <p:nvGrpSpPr>
          <p:cNvPr id="20485" name="Group 6"/>
          <p:cNvGrpSpPr>
            <a:grpSpLocks/>
          </p:cNvGrpSpPr>
          <p:nvPr/>
        </p:nvGrpSpPr>
        <p:grpSpPr bwMode="auto">
          <a:xfrm>
            <a:off x="3860800" y="2438400"/>
            <a:ext cx="4826000" cy="2460625"/>
            <a:chOff x="4135437" y="3590701"/>
            <a:chExt cx="4343400" cy="2080279"/>
          </a:xfrm>
        </p:grpSpPr>
        <p:pic>
          <p:nvPicPr>
            <p:cNvPr id="28681" name="Picture 8"/>
            <p:cNvPicPr>
              <a:picLocks noChangeAspect="1"/>
            </p:cNvPicPr>
            <p:nvPr/>
          </p:nvPicPr>
          <p:blipFill rotWithShape="1">
            <a:blip r:embed="rId4" cstate="print">
              <a:extLst>
                <a:ext uri="{28A0092B-C50C-407E-A947-70E740481C1C}">
                  <a14:useLocalDpi xmlns:a14="http://schemas.microsoft.com/office/drawing/2010/main" val="0"/>
                </a:ext>
              </a:extLst>
            </a:blip>
            <a:srcRect t="13577" r="9158" b="21252"/>
            <a:stretch/>
          </p:blipFill>
          <p:spPr bwMode="auto">
            <a:xfrm>
              <a:off x="4135437" y="3590701"/>
              <a:ext cx="4343400" cy="2080279"/>
            </a:xfrm>
            <a:prstGeom prst="roundRect">
              <a:avLst/>
            </a:prstGeom>
            <a:noFill/>
            <a:ln w="38100" cmpd="sng">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7" name="TextBox 5"/>
            <p:cNvSpPr txBox="1">
              <a:spLocks noChangeArrowheads="1"/>
            </p:cNvSpPr>
            <p:nvPr/>
          </p:nvSpPr>
          <p:spPr bwMode="auto">
            <a:xfrm>
              <a:off x="4191000" y="3810000"/>
              <a:ext cx="1676400" cy="598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2000">
                  <a:solidFill>
                    <a:srgbClr val="FFFFFF"/>
                  </a:solidFill>
                  <a:latin typeface="Calibri" pitchFamily="34" charset="0"/>
                </a:rPr>
                <a:t>Mexican rice borer</a:t>
              </a:r>
            </a:p>
          </p:txBody>
        </p:sp>
        <p:sp>
          <p:nvSpPr>
            <p:cNvPr id="20488" name="TextBox 5"/>
            <p:cNvSpPr txBox="1">
              <a:spLocks noChangeArrowheads="1"/>
            </p:cNvSpPr>
            <p:nvPr/>
          </p:nvSpPr>
          <p:spPr bwMode="auto">
            <a:xfrm>
              <a:off x="6151562" y="3810000"/>
              <a:ext cx="2001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eaLnBrk="1" hangingPunct="1"/>
              <a:r>
                <a:rPr lang="en-US" altLang="en-US" sz="2000">
                  <a:solidFill>
                    <a:srgbClr val="FFFFFF"/>
                  </a:solidFill>
                  <a:latin typeface="Calibri" pitchFamily="34" charset="0"/>
                </a:rPr>
                <a:t>Sugarcane borer</a:t>
              </a:r>
            </a:p>
          </p:txBody>
        </p:sp>
        <p:cxnSp>
          <p:nvCxnSpPr>
            <p:cNvPr id="3" name="Straight Arrow Connector 2"/>
            <p:cNvCxnSpPr>
              <a:stCxn id="20487" idx="2"/>
            </p:cNvCxnSpPr>
            <p:nvPr/>
          </p:nvCxnSpPr>
          <p:spPr>
            <a:xfrm>
              <a:off x="5029835" y="4408050"/>
              <a:ext cx="304324" cy="872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flipH="1">
              <a:off x="7010082" y="4190627"/>
              <a:ext cx="228600" cy="22950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txBox="1">
            <a:spLocks/>
          </p:cNvSpPr>
          <p:nvPr/>
        </p:nvSpPr>
        <p:spPr bwMode="auto">
          <a:xfrm>
            <a:off x="0" y="762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algn="ctr"/>
            <a:r>
              <a:rPr lang="en-US" altLang="en-US" sz="4000">
                <a:latin typeface="Calibri" pitchFamily="34" charset="0"/>
              </a:rPr>
              <a:t>Identification: Adults</a:t>
            </a:r>
          </a:p>
        </p:txBody>
      </p:sp>
      <p:pic>
        <p:nvPicPr>
          <p:cNvPr id="30725"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981" b="-1"/>
          <a:stretch/>
        </p:blipFill>
        <p:spPr bwMode="auto">
          <a:xfrm>
            <a:off x="5335016" y="1066800"/>
            <a:ext cx="3200400" cy="2594195"/>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7"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b="6345"/>
          <a:stretch/>
        </p:blipFill>
        <p:spPr bwMode="auto">
          <a:xfrm>
            <a:off x="609600" y="2266393"/>
            <a:ext cx="4495800" cy="2686607"/>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29"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3280" t="34494" r="14299" b="32203"/>
          <a:stretch/>
        </p:blipFill>
        <p:spPr bwMode="auto">
          <a:xfrm flipH="1">
            <a:off x="5334000" y="3810000"/>
            <a:ext cx="3201416" cy="1962865"/>
          </a:xfrm>
          <a:prstGeom prst="roundRect">
            <a:avLst/>
          </a:prstGeom>
          <a:noFill/>
          <a:ln w="38100"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510" name="TextBox 28"/>
          <p:cNvSpPr txBox="1">
            <a:spLocks noChangeArrowheads="1"/>
          </p:cNvSpPr>
          <p:nvPr/>
        </p:nvSpPr>
        <p:spPr bwMode="auto">
          <a:xfrm>
            <a:off x="381000" y="5943600"/>
            <a:ext cx="80772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sz="900">
                <a:latin typeface="Calibri" pitchFamily="34" charset="0"/>
              </a:rPr>
              <a:t>Photos: </a:t>
            </a:r>
            <a:r>
              <a:rPr lang="en-US" altLang="en-US" sz="900" i="1">
                <a:latin typeface="Calibri" pitchFamily="34" charset="0"/>
              </a:rPr>
              <a:t>(Left &amp; Top Right)</a:t>
            </a:r>
            <a:r>
              <a:rPr lang="en-US" altLang="en-US" sz="900">
                <a:latin typeface="Calibri" pitchFamily="34" charset="0"/>
              </a:rPr>
              <a:t> - Kira Metz, USDA, APHIS, Plant Protection and Quarantine; </a:t>
            </a:r>
            <a:r>
              <a:rPr lang="en-US" altLang="en-US" sz="900" i="1">
                <a:latin typeface="Calibri" pitchFamily="34" charset="0"/>
              </a:rPr>
              <a:t>(Bottom Right) - </a:t>
            </a:r>
            <a:r>
              <a:rPr lang="en-US" altLang="en-US" sz="900">
                <a:latin typeface="Calibri" pitchFamily="34" charset="0"/>
              </a:rPr>
              <a:t> </a:t>
            </a:r>
            <a:r>
              <a:rPr lang="hu-HU" altLang="en-US" sz="900">
                <a:latin typeface="Calibri" pitchFamily="34" charset="0"/>
              </a:rPr>
              <a:t>Anna Meszaros, ©2013, Louisiana State University AgCenter</a:t>
            </a:r>
            <a:endParaRPr lang="en-US" altLang="en-US" sz="900">
              <a:latin typeface="Calibri" pitchFamily="34" charset="0"/>
            </a:endParaRPr>
          </a:p>
        </p:txBody>
      </p:sp>
      <p:cxnSp>
        <p:nvCxnSpPr>
          <p:cNvPr id="3" name="Straight Arrow Connector 2"/>
          <p:cNvCxnSpPr/>
          <p:nvPr/>
        </p:nvCxnSpPr>
        <p:spPr>
          <a:xfrm>
            <a:off x="1092200" y="2209800"/>
            <a:ext cx="330200" cy="457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86200" y="2293938"/>
            <a:ext cx="381000" cy="5270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959350" y="3200400"/>
            <a:ext cx="0" cy="685800"/>
          </a:xfrm>
          <a:prstGeom prst="straightConnector1">
            <a:avLst/>
          </a:prstGeom>
          <a:ln w="1905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V="1">
            <a:off x="762000" y="2974975"/>
            <a:ext cx="0" cy="685800"/>
          </a:xfrm>
          <a:prstGeom prst="straightConnector1">
            <a:avLst/>
          </a:prstGeom>
          <a:ln w="1905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6426200" y="1433513"/>
            <a:ext cx="457200" cy="598487"/>
          </a:xfrm>
          <a:prstGeom prst="straightConnector1">
            <a:avLst/>
          </a:prstGeom>
          <a:ln w="19050">
            <a:solidFill>
              <a:srgbClr val="00B050"/>
            </a:solidFill>
            <a:tailEnd type="arrow"/>
          </a:ln>
        </p:spPr>
        <p:style>
          <a:lnRef idx="1">
            <a:schemeClr val="accent2"/>
          </a:lnRef>
          <a:fillRef idx="0">
            <a:schemeClr val="accent2"/>
          </a:fillRef>
          <a:effectRef idx="0">
            <a:schemeClr val="accent2"/>
          </a:effectRef>
          <a:fontRef idx="minor">
            <a:schemeClr val="tx1"/>
          </a:fontRef>
        </p:style>
      </p:cxnSp>
      <p:sp>
        <p:nvSpPr>
          <p:cNvPr id="21516" name="TextBox 34"/>
          <p:cNvSpPr txBox="1">
            <a:spLocks noChangeArrowheads="1"/>
          </p:cNvSpPr>
          <p:nvPr/>
        </p:nvSpPr>
        <p:spPr bwMode="auto">
          <a:xfrm>
            <a:off x="1693863" y="1768475"/>
            <a:ext cx="23272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Patterns on the forewings</a:t>
            </a:r>
          </a:p>
        </p:txBody>
      </p:sp>
      <p:sp>
        <p:nvSpPr>
          <p:cNvPr id="21517" name="TextBox 34"/>
          <p:cNvSpPr txBox="1">
            <a:spLocks noChangeArrowheads="1"/>
          </p:cNvSpPr>
          <p:nvPr/>
        </p:nvSpPr>
        <p:spPr bwMode="auto">
          <a:xfrm>
            <a:off x="6324600" y="728663"/>
            <a:ext cx="11779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Mouthparts</a:t>
            </a:r>
          </a:p>
        </p:txBody>
      </p:sp>
      <p:sp>
        <p:nvSpPr>
          <p:cNvPr id="21518" name="TextBox 34"/>
          <p:cNvSpPr txBox="1">
            <a:spLocks noChangeArrowheads="1"/>
          </p:cNvSpPr>
          <p:nvPr/>
        </p:nvSpPr>
        <p:spPr bwMode="auto">
          <a:xfrm>
            <a:off x="4076700" y="5434013"/>
            <a:ext cx="1263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MS PGothic" pitchFamily="34" charset="-128"/>
              </a:defRPr>
            </a:lvl1pPr>
            <a:lvl2pPr marL="742950" indent="-285750" eaLnBrk="0" hangingPunct="0">
              <a:defRPr sz="1600">
                <a:solidFill>
                  <a:schemeClr val="tx1"/>
                </a:solidFill>
                <a:latin typeface="Arial" charset="0"/>
                <a:ea typeface="MS PGothic" pitchFamily="34" charset="-128"/>
              </a:defRPr>
            </a:lvl2pPr>
            <a:lvl3pPr marL="1143000" indent="-228600" eaLnBrk="0" hangingPunct="0">
              <a:defRPr sz="1600">
                <a:solidFill>
                  <a:schemeClr val="tx1"/>
                </a:solidFill>
                <a:latin typeface="Arial" charset="0"/>
                <a:ea typeface="MS PGothic" pitchFamily="34" charset="-128"/>
              </a:defRPr>
            </a:lvl3pPr>
            <a:lvl4pPr marL="1600200" indent="-228600" eaLnBrk="0" hangingPunct="0">
              <a:defRPr sz="1600">
                <a:solidFill>
                  <a:schemeClr val="tx1"/>
                </a:solidFill>
                <a:latin typeface="Arial" charset="0"/>
                <a:ea typeface="MS PGothic" pitchFamily="34" charset="-128"/>
              </a:defRPr>
            </a:lvl4pPr>
            <a:lvl5pPr marL="2057400" indent="-228600" eaLnBrk="0" hangingPunct="0">
              <a:defRPr sz="1600">
                <a:solidFill>
                  <a:schemeClr val="tx1"/>
                </a:solidFill>
                <a:latin typeface="Arial" charset="0"/>
                <a:ea typeface="MS PGothic" pitchFamily="34" charset="-128"/>
              </a:defRPr>
            </a:lvl5pPr>
            <a:lvl6pPr marL="2514600" indent="-228600" eaLnBrk="0" fontAlgn="base" hangingPunct="0">
              <a:spcBef>
                <a:spcPct val="0"/>
              </a:spcBef>
              <a:spcAft>
                <a:spcPct val="0"/>
              </a:spcAft>
              <a:defRPr sz="1600">
                <a:solidFill>
                  <a:schemeClr val="tx1"/>
                </a:solidFill>
                <a:latin typeface="Arial" charset="0"/>
                <a:ea typeface="MS PGothic" pitchFamily="34" charset="-128"/>
              </a:defRPr>
            </a:lvl6pPr>
            <a:lvl7pPr marL="2971800" indent="-228600" eaLnBrk="0" fontAlgn="base" hangingPunct="0">
              <a:spcBef>
                <a:spcPct val="0"/>
              </a:spcBef>
              <a:spcAft>
                <a:spcPct val="0"/>
              </a:spcAft>
              <a:defRPr sz="1600">
                <a:solidFill>
                  <a:schemeClr val="tx1"/>
                </a:solidFill>
                <a:latin typeface="Arial" charset="0"/>
                <a:ea typeface="MS PGothic" pitchFamily="34" charset="-128"/>
              </a:defRPr>
            </a:lvl7pPr>
            <a:lvl8pPr marL="3429000" indent="-228600" eaLnBrk="0" fontAlgn="base" hangingPunct="0">
              <a:spcBef>
                <a:spcPct val="0"/>
              </a:spcBef>
              <a:spcAft>
                <a:spcPct val="0"/>
              </a:spcAft>
              <a:defRPr sz="1600">
                <a:solidFill>
                  <a:schemeClr val="tx1"/>
                </a:solidFill>
                <a:latin typeface="Arial" charset="0"/>
                <a:ea typeface="MS PGothic" pitchFamily="34" charset="-128"/>
              </a:defRPr>
            </a:lvl8pPr>
            <a:lvl9pPr marL="3886200" indent="-228600" eaLnBrk="0" fontAlgn="base" hangingPunct="0">
              <a:spcBef>
                <a:spcPct val="0"/>
              </a:spcBef>
              <a:spcAft>
                <a:spcPct val="0"/>
              </a:spcAft>
              <a:defRPr sz="1600">
                <a:solidFill>
                  <a:schemeClr val="tx1"/>
                </a:solidFill>
                <a:latin typeface="Arial" charset="0"/>
                <a:ea typeface="MS PGothic" pitchFamily="34" charset="-128"/>
              </a:defRPr>
            </a:lvl9pPr>
          </a:lstStyle>
          <a:p>
            <a:pPr eaLnBrk="1" hangingPunct="1"/>
            <a:r>
              <a:rPr lang="en-US" altLang="en-US">
                <a:latin typeface="Calibri" pitchFamily="34" charset="0"/>
              </a:rPr>
              <a:t>Closed wings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flfirstdetectortemplate (2)</Template>
  <TotalTime>24926</TotalTime>
  <Words>2920</Words>
  <Application>Microsoft Office PowerPoint</Application>
  <PresentationFormat>On-screen Show (4:3)</PresentationFormat>
  <Paragraphs>320</Paragraphs>
  <Slides>24</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MS PGothic</vt:lpstr>
      <vt:lpstr>Calibri</vt:lpstr>
      <vt:lpstr>Presentation1</vt:lpstr>
      <vt:lpstr>Mexican Rice Borer Eoreuma loftini</vt:lpstr>
      <vt:lpstr>Mexican Rice Borer</vt:lpstr>
      <vt:lpstr>Distribution</vt:lpstr>
      <vt:lpstr>Florida Detections</vt:lpstr>
      <vt:lpstr>Susceptible Plants</vt:lpstr>
      <vt:lpstr>PowerPoint Presentation</vt:lpstr>
      <vt:lpstr>Identification: Larvae</vt:lpstr>
      <vt:lpstr>Identification: Pupae</vt:lpstr>
      <vt:lpstr>PowerPoint Presentation</vt:lpstr>
      <vt:lpstr>PowerPoint Presentation</vt:lpstr>
      <vt:lpstr>Damage</vt:lpstr>
      <vt:lpstr>Damage</vt:lpstr>
      <vt:lpstr>PowerPoint Presentation</vt:lpstr>
      <vt:lpstr>Management</vt:lpstr>
      <vt:lpstr>PowerPoint Presentation</vt:lpstr>
      <vt:lpstr>PowerPoint Presentation</vt:lpstr>
      <vt:lpstr>PowerPoint Presentation</vt:lpstr>
      <vt:lpstr>Authors</vt:lpstr>
      <vt:lpstr>Editors</vt:lpstr>
      <vt:lpstr>Reviewers</vt:lpstr>
      <vt:lpstr>Collaborating Agencies </vt:lpstr>
      <vt:lpstr>PowerPoint Presentation</vt:lpstr>
      <vt:lpstr>References</vt:lpstr>
      <vt:lpstr>References</vt:lpstr>
    </vt:vector>
  </TitlesOfParts>
  <Company>The Ohio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Research Associate</dc:creator>
  <cp:lastModifiedBy>Windows User</cp:lastModifiedBy>
  <cp:revision>509</cp:revision>
  <dcterms:created xsi:type="dcterms:W3CDTF">2007-12-04T19:54:11Z</dcterms:created>
  <dcterms:modified xsi:type="dcterms:W3CDTF">2015-04-05T15:45:57Z</dcterms:modified>
</cp:coreProperties>
</file>