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1" r:id="rId3"/>
    <p:sldId id="261" r:id="rId4"/>
    <p:sldId id="264" r:id="rId5"/>
    <p:sldId id="269" r:id="rId6"/>
    <p:sldId id="262" r:id="rId7"/>
    <p:sldId id="273" r:id="rId8"/>
    <p:sldId id="268" r:id="rId9"/>
    <p:sldId id="272" r:id="rId10"/>
    <p:sldId id="260" r:id="rId11"/>
    <p:sldId id="263" r:id="rId12"/>
    <p:sldId id="275" r:id="rId13"/>
    <p:sldId id="276" r:id="rId14"/>
    <p:sldId id="277" r:id="rId15"/>
    <p:sldId id="278" r:id="rId16"/>
    <p:sldId id="267" r:id="rId17"/>
    <p:sldId id="27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29" autoAdjust="0"/>
  </p:normalViewPr>
  <p:slideViewPr>
    <p:cSldViewPr>
      <p:cViewPr varScale="1">
        <p:scale>
          <a:sx n="114" d="100"/>
          <a:sy n="114" d="100"/>
        </p:scale>
        <p:origin x="-1542" y="-90"/>
      </p:cViewPr>
      <p:guideLst>
        <p:guide orient="horz" pos="216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10E90FC-1A1A-4682-907C-AB380C440EA3}" type="datetimeFigureOut">
              <a:rPr lang="en-US"/>
              <a:pPr>
                <a:defRPr/>
              </a:pPr>
              <a:t>4/5/2015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EBD1FBC-29D5-4A20-A75C-E970A6A87503}" type="slidenum">
              <a:rPr lang="en-US"/>
              <a:pPr>
                <a:defRPr/>
              </a:pPr>
              <a:t>‹#›</a:t>
            </a:fld>
            <a:endParaRPr lang="en-US"/>
          </a:p>
        </p:txBody>
      </p:sp>
    </p:spTree>
    <p:extLst>
      <p:ext uri="{BB962C8B-B14F-4D97-AF65-F5344CB8AC3E}">
        <p14:creationId xmlns:p14="http://schemas.microsoft.com/office/powerpoint/2010/main" val="294630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presentation is about the Light Brown Apple Moth, an invasive pest posing an economic and environmental threat to Florida.</a:t>
            </a:r>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4B3241-5C0E-43F5-A9D3-319ABA4F5803}"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 “leafroller” moths, the larvae will web leaves together to hide from predators, and then feed safely inside these tents.  The "leaf rolls", or nests, that larvae construct damages leaves and fruit surfaces.   Additional damage is caused directly by feeding on buds and leaves and when older larvae tunnel into the flesh of the fruit.  This deforms the host plant, reduces growth rate, and renders fruit unmarketable. </a:t>
            </a:r>
          </a:p>
          <a:p>
            <a:pPr eaLnBrk="1" hangingPunct="1">
              <a:spcBef>
                <a:spcPct val="0"/>
              </a:spcBef>
            </a:pPr>
            <a:r>
              <a:rPr lang="en-US" altLang="en-US" smtClean="0"/>
              <a:t> </a:t>
            </a:r>
          </a:p>
          <a:p>
            <a:pPr eaLnBrk="1" hangingPunct="1">
              <a:spcBef>
                <a:spcPct val="0"/>
              </a:spcBef>
            </a:pPr>
            <a:r>
              <a:rPr lang="en-US" altLang="en-US" smtClean="0"/>
              <a:t>A USDA quantitative analysis estimated that in high risk areas, light brown apple moths could cause over $118 million in damages, due to direct effects on apple, grape, orange, and pear crops of the country, and also through widespread international and domestic trade restrictions.</a:t>
            </a:r>
          </a:p>
          <a:p>
            <a:pPr eaLnBrk="1" hangingPunct="1">
              <a:spcBef>
                <a:spcPct val="0"/>
              </a:spcBef>
            </a:pPr>
            <a:r>
              <a:rPr lang="en-US" altLang="en-US" smtClean="0"/>
              <a:t> </a:t>
            </a:r>
          </a:p>
          <a:p>
            <a:pPr eaLnBrk="1" hangingPunct="1">
              <a:spcBef>
                <a:spcPct val="0"/>
              </a:spcBef>
            </a:pPr>
            <a:r>
              <a:rPr lang="en-US" altLang="en-US" smtClean="0"/>
              <a:t>Information sources:</a:t>
            </a:r>
          </a:p>
          <a:p>
            <a:pPr eaLnBrk="1" hangingPunct="1">
              <a:spcBef>
                <a:spcPct val="0"/>
              </a:spcBef>
            </a:pPr>
            <a:r>
              <a:rPr lang="en-US" altLang="en-US" smtClean="0"/>
              <a:t>Lewis, C. and A. C. Hodges. 2013.  Light Brown Apple Moth.  UF &amp; FDACS/DPI, Featured Creatures # EENY-469.</a:t>
            </a:r>
          </a:p>
          <a:p>
            <a:pPr eaLnBrk="1" hangingPunct="1">
              <a:spcBef>
                <a:spcPct val="0"/>
              </a:spcBef>
            </a:pPr>
            <a:r>
              <a:rPr lang="en-US" altLang="en-US" smtClean="0"/>
              <a:t> </a:t>
            </a:r>
          </a:p>
          <a:p>
            <a:pPr eaLnBrk="1" hangingPunct="1">
              <a:spcBef>
                <a:spcPct val="0"/>
              </a:spcBef>
            </a:pPr>
            <a:r>
              <a:rPr lang="en-US" altLang="en-US" smtClean="0"/>
              <a:t>Irvin N.  2009.  Light Brown Apple Moth.  Center for Invasive Species Research.  Accessed 28 July 2013.</a:t>
            </a:r>
          </a:p>
          <a:p>
            <a:pPr eaLnBrk="1" hangingPunct="1">
              <a:spcBef>
                <a:spcPct val="0"/>
              </a:spcBef>
            </a:pPr>
            <a:r>
              <a:rPr lang="en-US" altLang="en-US" smtClean="0"/>
              <a:t> </a:t>
            </a:r>
          </a:p>
          <a:p>
            <a:pPr eaLnBrk="1" hangingPunct="1">
              <a:spcBef>
                <a:spcPct val="0"/>
              </a:spcBef>
            </a:pPr>
            <a:r>
              <a:rPr lang="en-US" altLang="en-US" smtClean="0"/>
              <a:t>USDA-APHIS-PPQ.  2009.  Economic Analysis: Risk to U.S. Apple, Grape, Orange and Pear Production from the Light Brown Apple Moth, </a:t>
            </a:r>
            <a:r>
              <a:rPr lang="en-US" altLang="en-US" i="1" smtClean="0"/>
              <a:t>Epiphyas postvittana</a:t>
            </a:r>
            <a:r>
              <a:rPr lang="en-US" altLang="en-US" smtClean="0"/>
              <a:t> (Walker).  Animal and Plant Health Inspection Service.  Accessed 28 July 2013.</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BB7957-8432-47ED-B6EB-02652EBE5638}"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Millions of dollars have already been spent to prevent the spread of this pest.  The USDA initiated an eradication program in 2007 and it is anticipated to continue until 2015. </a:t>
            </a:r>
          </a:p>
          <a:p>
            <a:pPr eaLnBrk="1" hangingPunct="1">
              <a:spcBef>
                <a:spcPct val="0"/>
              </a:spcBef>
            </a:pPr>
            <a:r>
              <a:rPr lang="en-US" altLang="en-US" smtClean="0"/>
              <a:t> </a:t>
            </a:r>
          </a:p>
          <a:p>
            <a:pPr eaLnBrk="1" hangingPunct="1">
              <a:spcBef>
                <a:spcPct val="0"/>
              </a:spcBef>
            </a:pPr>
            <a:r>
              <a:rPr lang="en-US" altLang="en-US" smtClean="0"/>
              <a:t>The program emphasizes:</a:t>
            </a:r>
          </a:p>
          <a:p>
            <a:pPr eaLnBrk="1" hangingPunct="1">
              <a:spcBef>
                <a:spcPct val="0"/>
              </a:spcBef>
            </a:pPr>
            <a:r>
              <a:rPr lang="en-US" altLang="en-US" smtClean="0"/>
              <a:t>(1) rigorous moth trapping and detection program throughout California and other at risk states, including the southeastern U.S.</a:t>
            </a:r>
          </a:p>
          <a:p>
            <a:pPr eaLnBrk="1" hangingPunct="1">
              <a:spcBef>
                <a:spcPct val="0"/>
              </a:spcBef>
            </a:pPr>
            <a:r>
              <a:rPr lang="en-US" altLang="en-US" smtClean="0"/>
              <a:t>(2) releasing sterile male LBAMs through the use of the sterile insect technique </a:t>
            </a:r>
          </a:p>
          <a:p>
            <a:pPr eaLnBrk="1" hangingPunct="1">
              <a:spcBef>
                <a:spcPct val="0"/>
              </a:spcBef>
            </a:pPr>
            <a:r>
              <a:rPr lang="en-US" altLang="en-US" smtClean="0"/>
              <a:t>(3) applying ground-based treatments to control infestations around leading edges and in densely-affected areas (i.e. commercial nurseries) to reduce artificial/mechanical spread</a:t>
            </a:r>
          </a:p>
          <a:p>
            <a:pPr eaLnBrk="1" hangingPunct="1">
              <a:spcBef>
                <a:spcPct val="0"/>
              </a:spcBef>
            </a:pPr>
            <a:r>
              <a:rPr lang="en-US" altLang="en-US" smtClean="0"/>
              <a:t>(4) rigorous enforcement of quarantines, </a:t>
            </a:r>
          </a:p>
          <a:p>
            <a:pPr eaLnBrk="1" hangingPunct="1">
              <a:spcBef>
                <a:spcPct val="0"/>
              </a:spcBef>
            </a:pPr>
            <a:r>
              <a:rPr lang="en-US" altLang="en-US" smtClean="0"/>
              <a:t>(5) use of aerial treatments in unoccupied areas only when necessary.</a:t>
            </a:r>
          </a:p>
          <a:p>
            <a:pPr eaLnBrk="1" hangingPunct="1">
              <a:spcBef>
                <a:spcPct val="0"/>
              </a:spcBef>
            </a:pPr>
            <a:r>
              <a:rPr lang="en-US" altLang="en-US" smtClean="0"/>
              <a:t> </a:t>
            </a:r>
          </a:p>
          <a:p>
            <a:pPr eaLnBrk="1" hangingPunct="1">
              <a:spcBef>
                <a:spcPct val="0"/>
              </a:spcBef>
            </a:pPr>
            <a:r>
              <a:rPr lang="en-US" altLang="en-US" smtClean="0"/>
              <a:t>Some alternative methods that have also been proposed include the use of pheromone traps and biological controls, such as </a:t>
            </a:r>
            <a:r>
              <a:rPr lang="en-US" altLang="en-US" i="1" smtClean="0"/>
              <a:t>Trichogramma platerni</a:t>
            </a:r>
            <a:r>
              <a:rPr lang="en-US" altLang="en-US" smtClean="0"/>
              <a:t> and </a:t>
            </a:r>
            <a:r>
              <a:rPr lang="en-US" altLang="en-US" i="1" smtClean="0"/>
              <a:t>Trichogramma pretiosa</a:t>
            </a:r>
            <a:r>
              <a:rPr lang="en-US" altLang="en-US" smtClean="0"/>
              <a:t> wasps.</a:t>
            </a:r>
          </a:p>
          <a:p>
            <a:pPr eaLnBrk="1" hangingPunct="1">
              <a:spcBef>
                <a:spcPct val="0"/>
              </a:spcBef>
            </a:pPr>
            <a:r>
              <a:rPr lang="en-US" altLang="en-US" smtClean="0"/>
              <a:t> </a:t>
            </a:r>
          </a:p>
          <a:p>
            <a:pPr eaLnBrk="1" hangingPunct="1">
              <a:spcBef>
                <a:spcPct val="0"/>
              </a:spcBef>
            </a:pPr>
            <a:r>
              <a:rPr lang="en-US" altLang="en-US" smtClean="0"/>
              <a:t>Information sources:</a:t>
            </a:r>
          </a:p>
          <a:p>
            <a:pPr eaLnBrk="1" hangingPunct="1">
              <a:spcBef>
                <a:spcPct val="0"/>
              </a:spcBef>
            </a:pPr>
            <a:r>
              <a:rPr lang="en-US" altLang="en-US" smtClean="0"/>
              <a:t>Irvin N.  2009.  Light Brown Apple Moth.  Center for Invasive Species Research.  Accessed 28 July 2013.</a:t>
            </a:r>
          </a:p>
          <a:p>
            <a:pPr eaLnBrk="1" hangingPunct="1">
              <a:spcBef>
                <a:spcPct val="0"/>
              </a:spcBef>
            </a:pPr>
            <a:r>
              <a:rPr lang="en-US" altLang="en-US" smtClean="0"/>
              <a:t> </a:t>
            </a:r>
          </a:p>
          <a:p>
            <a:pPr eaLnBrk="1" hangingPunct="1">
              <a:spcBef>
                <a:spcPct val="0"/>
              </a:spcBef>
            </a:pPr>
            <a:r>
              <a:rPr lang="en-US" altLang="en-US" smtClean="0"/>
              <a:t>Jones, D.  2009.  Vigilance urged after moth find.  San Jose Mercury News - Central Coast. Accessed 23 April 2013.</a:t>
            </a:r>
          </a:p>
          <a:p>
            <a:pPr eaLnBrk="1" hangingPunct="1">
              <a:spcBef>
                <a:spcPct val="0"/>
              </a:spcBef>
            </a:pPr>
            <a:r>
              <a:rPr lang="en-US" altLang="en-US" smtClean="0"/>
              <a:t> </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D370F94-B42A-4001-BC37-02DCEFBEAA92}"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MS PGothic" pitchFamily="34" charset="-128"/>
            </a:endParaRPr>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B29DB19-9067-4F0D-8B32-9E606D611DBF}"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a:p>
            <a:pPr eaLnBrk="1" hangingPunct="1">
              <a:spcBef>
                <a:spcPct val="0"/>
              </a:spcBef>
            </a:pPr>
            <a:endParaRPr lang="en-US" altLang="en-US" smtClean="0">
              <a:latin typeface="Arial" charset="0"/>
            </a:endParaRP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40C288-C8E2-4760-AB31-4F15CB71F6C3}" type="slidenum">
              <a:rPr lang="en-US" altLang="en-US" smtClean="0"/>
              <a:pPr fontAlgn="base">
                <a:spcBef>
                  <a:spcPct val="0"/>
                </a:spcBef>
                <a:spcAft>
                  <a:spcPct val="0"/>
                </a:spcAft>
                <a:defRPr/>
              </a:pPr>
              <a:t>16</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29B46F-A13F-4BF3-94FB-323B124377CE}" type="slidenum">
              <a:rPr lang="en-US" altLang="en-US" smtClean="0"/>
              <a:pPr fontAlgn="base">
                <a:spcBef>
                  <a:spcPct val="0"/>
                </a:spcBef>
                <a:spcAft>
                  <a:spcPct val="0"/>
                </a:spcAft>
                <a:defRPr/>
              </a:pPr>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Light Brown Apple Moth (LBAM) is native to Australia, but has long been established in New Zealand, New Caledonia, Hawaii, and the United Kingdom.  They have been present in California since 2006.</a:t>
            </a:r>
          </a:p>
          <a:p>
            <a:pPr eaLnBrk="1" hangingPunct="1">
              <a:spcBef>
                <a:spcPct val="0"/>
              </a:spcBef>
            </a:pPr>
            <a:r>
              <a:rPr lang="en-US" altLang="en-US" smtClean="0"/>
              <a:t>  </a:t>
            </a:r>
          </a:p>
          <a:p>
            <a:pPr eaLnBrk="1" hangingPunct="1">
              <a:spcBef>
                <a:spcPct val="0"/>
              </a:spcBef>
            </a:pPr>
            <a:r>
              <a:rPr lang="en-US" altLang="en-US" smtClean="0"/>
              <a:t>This species is an economic pest of fruit and ornamental crops, and of managed forests. The population and range size of LBAM continues to expand, and Florida growers are concerned about the potential for this pest to become established here in the state.</a:t>
            </a:r>
          </a:p>
          <a:p>
            <a:pPr eaLnBrk="1" hangingPunct="1">
              <a:spcBef>
                <a:spcPct val="0"/>
              </a:spcBef>
            </a:pPr>
            <a:r>
              <a:rPr lang="en-US" altLang="en-US" smtClean="0"/>
              <a:t> </a:t>
            </a:r>
          </a:p>
          <a:p>
            <a:pPr eaLnBrk="1" hangingPunct="1">
              <a:spcBef>
                <a:spcPct val="0"/>
              </a:spcBef>
            </a:pPr>
            <a:r>
              <a:rPr lang="en-US" altLang="en-US" smtClean="0"/>
              <a:t>Information sources:</a:t>
            </a:r>
          </a:p>
          <a:p>
            <a:pPr eaLnBrk="1" hangingPunct="1">
              <a:spcBef>
                <a:spcPct val="0"/>
              </a:spcBef>
            </a:pPr>
            <a:r>
              <a:rPr lang="en-US" altLang="en-US" smtClean="0"/>
              <a:t>Brown, J. W. 2007. Discovery of light brown apple moth in North America. Torts 8: 2.</a:t>
            </a:r>
          </a:p>
          <a:p>
            <a:pPr eaLnBrk="1" hangingPunct="1">
              <a:spcBef>
                <a:spcPct val="0"/>
              </a:spcBef>
            </a:pPr>
            <a:r>
              <a:rPr lang="en-US" altLang="en-US" smtClean="0"/>
              <a:t> </a:t>
            </a:r>
          </a:p>
          <a:p>
            <a:pPr eaLnBrk="1" hangingPunct="1">
              <a:spcBef>
                <a:spcPct val="0"/>
              </a:spcBef>
            </a:pPr>
            <a:r>
              <a:rPr lang="en-US" altLang="en-US" smtClean="0"/>
              <a:t>Plant Epidemiology and Risk Analysis Laboratory, Center for Plant Health Science and Technology.  2009.  APHIS Draft Response to Petitions for the Reclassification of Light Brown Apple Moth [</a:t>
            </a:r>
            <a:r>
              <a:rPr lang="en-US" altLang="en-US" i="1" smtClean="0"/>
              <a:t>Epiphyas postvittana</a:t>
            </a:r>
            <a:r>
              <a:rPr lang="en-US" altLang="en-US" smtClean="0"/>
              <a:t> (Walker)] as a Non-Quarantine Pest.   United States Department of Agriculture Animal and Plant Health Inspection Service Plant Protection and Quarantine.</a:t>
            </a:r>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444436-09C7-4C3C-B597-7BF4D890C404}"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They were originally a pest of apples in Australia, and moved around the world with the global commodities trade on plants, such as apples, stone fruit, and cut flowers.</a:t>
            </a:r>
          </a:p>
          <a:p>
            <a:pPr eaLnBrk="1" hangingPunct="1">
              <a:spcBef>
                <a:spcPct val="0"/>
              </a:spcBef>
            </a:pPr>
            <a:r>
              <a:rPr lang="en-US" altLang="en-US" smtClean="0"/>
              <a:t> </a:t>
            </a:r>
          </a:p>
          <a:p>
            <a:pPr eaLnBrk="1" hangingPunct="1">
              <a:spcBef>
                <a:spcPct val="0"/>
              </a:spcBef>
            </a:pPr>
            <a:r>
              <a:rPr lang="en-US" altLang="en-US" smtClean="0"/>
              <a:t>The first detection of LBAMs in the continental United States was in Alameda County, California (near Berkley) in 2006, although the specimens were not determined to species until 2007.  Presently, 25 of California’s 58 counties are under some form of quarantine or observation for LBAM. </a:t>
            </a:r>
          </a:p>
          <a:p>
            <a:pPr eaLnBrk="1" hangingPunct="1">
              <a:spcBef>
                <a:spcPct val="0"/>
              </a:spcBef>
            </a:pPr>
            <a:endParaRPr lang="en-US" altLang="en-US" smtClean="0"/>
          </a:p>
          <a:p>
            <a:pPr eaLnBrk="1" hangingPunct="1">
              <a:spcBef>
                <a:spcPct val="0"/>
              </a:spcBef>
            </a:pPr>
            <a:r>
              <a:rPr lang="en-US" altLang="en-US" smtClean="0"/>
              <a:t>Florida growers are concerned that the moth will hitchhike on lettuce, cut flowers, or strawberries imported from California. </a:t>
            </a:r>
          </a:p>
          <a:p>
            <a:pPr eaLnBrk="1" hangingPunct="1">
              <a:spcBef>
                <a:spcPct val="0"/>
              </a:spcBef>
            </a:pPr>
            <a:r>
              <a:rPr lang="en-US" altLang="en-US" i="1" smtClean="0"/>
              <a:t> </a:t>
            </a:r>
            <a:endParaRPr lang="en-US" altLang="en-US" smtClean="0"/>
          </a:p>
          <a:p>
            <a:pPr eaLnBrk="1" hangingPunct="1">
              <a:spcBef>
                <a:spcPct val="0"/>
              </a:spcBef>
            </a:pPr>
            <a:r>
              <a:rPr lang="en-US" altLang="en-US" i="1" smtClean="0"/>
              <a:t>[Found in: New Zealand, 1891; Hawaii, 1896; England, 1936; New Caledonia, 1968; France, 2004; California, 2007]</a:t>
            </a:r>
            <a:endParaRPr lang="en-US" altLang="en-US" smtClean="0"/>
          </a:p>
          <a:p>
            <a:pPr eaLnBrk="1" hangingPunct="1">
              <a:spcBef>
                <a:spcPct val="0"/>
              </a:spcBef>
            </a:pPr>
            <a:r>
              <a:rPr lang="en-US" altLang="en-US" smtClean="0"/>
              <a:t> </a:t>
            </a:r>
          </a:p>
          <a:p>
            <a:pPr eaLnBrk="1" hangingPunct="1">
              <a:spcBef>
                <a:spcPct val="0"/>
              </a:spcBef>
            </a:pPr>
            <a:r>
              <a:rPr lang="en-US" altLang="en-US" smtClean="0"/>
              <a:t>Information sources:</a:t>
            </a:r>
          </a:p>
          <a:p>
            <a:pPr eaLnBrk="1" hangingPunct="1">
              <a:spcBef>
                <a:spcPct val="0"/>
              </a:spcBef>
            </a:pPr>
            <a:r>
              <a:rPr lang="en-US" altLang="en-US" smtClean="0"/>
              <a:t>Espinosa, A. and A. C. Hodges.  2009.  </a:t>
            </a:r>
            <a:r>
              <a:rPr lang="en-US" altLang="en-US" i="1" smtClean="0"/>
              <a:t>Epiphyas postvittana</a:t>
            </a:r>
            <a:r>
              <a:rPr lang="en-US" altLang="en-US" smtClean="0"/>
              <a:t>.  Bugwood Wiki.  Accessed 28 July 2013.</a:t>
            </a:r>
          </a:p>
          <a:p>
            <a:pPr eaLnBrk="1" hangingPunct="1">
              <a:spcBef>
                <a:spcPct val="0"/>
              </a:spcBef>
            </a:pPr>
            <a:r>
              <a:rPr lang="en-US" altLang="en-US" smtClean="0"/>
              <a:t> </a:t>
            </a:r>
          </a:p>
          <a:p>
            <a:pPr eaLnBrk="1" hangingPunct="1">
              <a:spcBef>
                <a:spcPct val="0"/>
              </a:spcBef>
            </a:pPr>
            <a:r>
              <a:rPr lang="en-US" altLang="en-US" smtClean="0"/>
              <a:t>Plant Epidemiology and Risk Analysis Laboratory, Center for Plant Health Science and Technology.  2009.  APHIS Draft Response to Petitions for the Reclassification of Light Brown Apple Moth [</a:t>
            </a:r>
            <a:r>
              <a:rPr lang="en-US" altLang="en-US" i="1" smtClean="0"/>
              <a:t>Epiphyas postvittana</a:t>
            </a:r>
            <a:r>
              <a:rPr lang="en-US" altLang="en-US" smtClean="0"/>
              <a:t> (Walker)] as a Non-Quarantine Pest.   United States Department of Agriculture Animal and Plant Health Inspection Service Plant Protection and Quarantine.</a:t>
            </a:r>
          </a:p>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E2E7DE-D12A-4072-A262-98B7156C4050}"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LBAMs are extremely polyphagous herbivores, feeding on well over 2,000 species of plants in 121 separate families.  They appear to prefer herbaceous plants to woody perennials, but will utilize whatever hosts are available.  In particular, they are a serious pest of stone and pome fruit in Australia and New Zealand.</a:t>
            </a:r>
          </a:p>
          <a:p>
            <a:pPr eaLnBrk="1" hangingPunct="1">
              <a:spcBef>
                <a:spcPct val="0"/>
              </a:spcBef>
            </a:pPr>
            <a:r>
              <a:rPr lang="en-US" altLang="en-US" smtClean="0"/>
              <a:t> </a:t>
            </a:r>
          </a:p>
          <a:p>
            <a:pPr eaLnBrk="1" hangingPunct="1">
              <a:spcBef>
                <a:spcPct val="0"/>
              </a:spcBef>
            </a:pPr>
            <a:r>
              <a:rPr lang="en-US" altLang="en-US" smtClean="0"/>
              <a:t>In addition to economically important crops and nursery stock, this moth also jeopardizes over 70 species, subspecies, or varieties of native plants that are in danger of extinction. </a:t>
            </a:r>
          </a:p>
          <a:p>
            <a:pPr eaLnBrk="1" hangingPunct="1">
              <a:spcBef>
                <a:spcPct val="0"/>
              </a:spcBef>
            </a:pPr>
            <a:endParaRPr lang="en-US" altLang="en-US" smtClean="0"/>
          </a:p>
          <a:p>
            <a:pPr eaLnBrk="1" hangingPunct="1">
              <a:spcBef>
                <a:spcPct val="0"/>
              </a:spcBef>
            </a:pPr>
            <a:r>
              <a:rPr lang="en-US" altLang="en-US" smtClean="0"/>
              <a:t>Florida hosts include:  Cassia, Cypress, Geranium, Passionflower, Pine, Rose, Avocado, Blueberry, Cabbage, Carrots, Citrus, Broccoli, Cucumber, Loquat, Mango, and Strawberry.</a:t>
            </a:r>
          </a:p>
          <a:p>
            <a:pPr eaLnBrk="1" hangingPunct="1">
              <a:spcBef>
                <a:spcPct val="0"/>
              </a:spcBef>
            </a:pPr>
            <a:r>
              <a:rPr lang="en-US" altLang="en-US" i="1" smtClean="0"/>
              <a:t> </a:t>
            </a:r>
            <a:endParaRPr lang="en-US" altLang="en-US" smtClean="0"/>
          </a:p>
          <a:p>
            <a:pPr eaLnBrk="1" hangingPunct="1">
              <a:spcBef>
                <a:spcPct val="0"/>
              </a:spcBef>
            </a:pPr>
            <a:r>
              <a:rPr lang="en-US" altLang="en-US" smtClean="0"/>
              <a:t>For a full list – http://www.cdfa.ca.gov/plant/factsheets/LBAM_HostList.pdf</a:t>
            </a:r>
          </a:p>
          <a:p>
            <a:pPr eaLnBrk="1" hangingPunct="1">
              <a:spcBef>
                <a:spcPct val="0"/>
              </a:spcBef>
            </a:pPr>
            <a:endParaRPr lang="en-US" altLang="en-US" i="1" smtClean="0"/>
          </a:p>
          <a:p>
            <a:pPr eaLnBrk="1" hangingPunct="1">
              <a:spcBef>
                <a:spcPct val="0"/>
              </a:spcBef>
            </a:pPr>
            <a:r>
              <a:rPr lang="en-US" altLang="en-US" smtClean="0"/>
              <a:t>Information sources:</a:t>
            </a:r>
          </a:p>
          <a:p>
            <a:pPr eaLnBrk="1" hangingPunct="1">
              <a:spcBef>
                <a:spcPct val="0"/>
              </a:spcBef>
            </a:pPr>
            <a:r>
              <a:rPr lang="en-US" altLang="en-US" smtClean="0"/>
              <a:t>Anonymous. 2008. “LBAM Host List”. California Department of Food and Agriculture. Sacramento, CA. </a:t>
            </a:r>
          </a:p>
          <a:p>
            <a:pPr eaLnBrk="1" hangingPunct="1">
              <a:spcBef>
                <a:spcPct val="0"/>
              </a:spcBef>
            </a:pPr>
            <a:r>
              <a:rPr lang="en-US" altLang="en-US" smtClean="0"/>
              <a:t> </a:t>
            </a:r>
          </a:p>
          <a:p>
            <a:pPr eaLnBrk="1" hangingPunct="1">
              <a:spcBef>
                <a:spcPct val="0"/>
              </a:spcBef>
            </a:pPr>
            <a:r>
              <a:rPr lang="en-US" altLang="en-US" smtClean="0"/>
              <a:t>Plant Epidemiology and Risk Analysis Laboratory, Center for Plant Health Science and Technology.  2009.  APHIS Draft Response to Petitions for the Reclassification of Light Brown Apple Moth [</a:t>
            </a:r>
            <a:r>
              <a:rPr lang="en-US" altLang="en-US" i="1" smtClean="0"/>
              <a:t>Epiphyas postvittana</a:t>
            </a:r>
            <a:r>
              <a:rPr lang="en-US" altLang="en-US" smtClean="0"/>
              <a:t> (Walker)] as a Non-Quarantine Pest.   United States Department of Agriculture Animal and Plant Health Inspection Service Plant Protection and Quarantine.</a:t>
            </a:r>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20C917-4D42-4AD0-93D8-1783EBA598F1}"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Each egg is approximately 0.04 inches (0.84 to 0.95 mm) long.  They are white to light green in color and appear flat with a pebbled-like surface. They are laid in small overlapping rafts of twenty to fifty eggs at a time. As eggs mature they turn paler yellow-green.  They will also turn black or brown when parasitized.</a:t>
            </a:r>
          </a:p>
          <a:p>
            <a:pPr eaLnBrk="1" hangingPunct="1">
              <a:spcBef>
                <a:spcPct val="0"/>
              </a:spcBef>
            </a:pPr>
            <a:r>
              <a:rPr lang="en-US" altLang="en-US" b="1" smtClean="0"/>
              <a:t> </a:t>
            </a: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Lewis, C. and A. C. Hodges. 2013.  Light Brown Apple Moth.  UF &amp; FDACS/DPI.  Featured Creatures # EENY-469</a:t>
            </a:r>
          </a:p>
          <a:p>
            <a:pPr eaLnBrk="1" hangingPunct="1">
              <a:spcBef>
                <a:spcPct val="0"/>
              </a:spcBef>
            </a:pPr>
            <a:r>
              <a:rPr lang="en-US" altLang="en-US" smtClean="0"/>
              <a:t> </a:t>
            </a:r>
          </a:p>
          <a:p>
            <a:pPr eaLnBrk="1" hangingPunct="1">
              <a:spcBef>
                <a:spcPct val="0"/>
              </a:spcBef>
            </a:pPr>
            <a:r>
              <a:rPr lang="en-US" altLang="en-US" smtClean="0"/>
              <a:t>Espinosa, A. and A. C. Hodges.  2009.  </a:t>
            </a:r>
            <a:r>
              <a:rPr lang="en-US" altLang="en-US" i="1" smtClean="0"/>
              <a:t>Epiphyas postvittana</a:t>
            </a:r>
            <a:r>
              <a:rPr lang="en-US" altLang="en-US" smtClean="0"/>
              <a:t>.  Bugwood Wiki.  Accessed 28 July 2013.</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D12BB6-138E-4B51-9C79-C04CDB5DC0F6}"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Leafroller moths are very difficult t tell apart, as many of them have the same general appearance. Newly hatched larvae are pale green in color and 2 mm in length.  As they mature their color deepens and their length increases up to 20 mm.</a:t>
            </a:r>
          </a:p>
          <a:p>
            <a:pPr eaLnBrk="1" hangingPunct="1">
              <a:spcBef>
                <a:spcPct val="0"/>
              </a:spcBef>
            </a:pPr>
            <a:endParaRPr lang="en-US" altLang="en-US" smtClean="0"/>
          </a:p>
          <a:p>
            <a:pPr eaLnBrk="1" hangingPunct="1">
              <a:spcBef>
                <a:spcPct val="0"/>
              </a:spcBef>
            </a:pPr>
            <a:r>
              <a:rPr lang="en-US" altLang="en-US" smtClean="0"/>
              <a:t>First instar larvae are about 1.5-2 mm long and have dark brown heads.  The other instars have a light brown head and a greenish-brown region behind the head with no markings. </a:t>
            </a:r>
          </a:p>
          <a:p>
            <a:pPr eaLnBrk="1" hangingPunct="1">
              <a:spcBef>
                <a:spcPct val="0"/>
              </a:spcBef>
            </a:pPr>
            <a:endParaRPr lang="en-US" altLang="en-US" smtClean="0"/>
          </a:p>
          <a:p>
            <a:pPr eaLnBrk="1" hangingPunct="1">
              <a:spcBef>
                <a:spcPct val="0"/>
              </a:spcBef>
            </a:pPr>
            <a:r>
              <a:rPr lang="en-US" altLang="en-US" smtClean="0"/>
              <a:t>Mature larvae are 10 to 18 mm in length with a green body and a darker green central stripe and two side stripes.  The body hairs are whitish.  They pupate in a thin-walled silken cocoon webbed between two leaves. The pupa measures between 10 and 15 mm in length and will turn from green to brown as it matures.</a:t>
            </a:r>
          </a:p>
          <a:p>
            <a:pPr eaLnBrk="1" hangingPunct="1">
              <a:spcBef>
                <a:spcPct val="0"/>
              </a:spcBef>
            </a:pPr>
            <a:r>
              <a:rPr lang="en-US" altLang="en-US" smtClean="0"/>
              <a:t> </a:t>
            </a:r>
          </a:p>
          <a:p>
            <a:pPr eaLnBrk="1" hangingPunct="1">
              <a:spcBef>
                <a:spcPct val="0"/>
              </a:spcBef>
            </a:pPr>
            <a:r>
              <a:rPr lang="en-US" altLang="en-US" smtClean="0"/>
              <a:t>Information sources:</a:t>
            </a:r>
          </a:p>
          <a:p>
            <a:pPr eaLnBrk="1" hangingPunct="1">
              <a:spcBef>
                <a:spcPct val="0"/>
              </a:spcBef>
            </a:pPr>
            <a:r>
              <a:rPr lang="en-US" altLang="en-US" smtClean="0"/>
              <a:t>Espinosa, A. and A. C. Hodges.  2009.  </a:t>
            </a:r>
            <a:r>
              <a:rPr lang="en-US" altLang="en-US" i="1" smtClean="0"/>
              <a:t>Epiphyas postvittana</a:t>
            </a:r>
            <a:r>
              <a:rPr lang="en-US" altLang="en-US" smtClean="0"/>
              <a:t>.  Bugwood Wiki.  Accessed 28 July 2013.</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22A3FB-7EBC-40D7-95D2-9A5146F1C498}"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smtClean="0"/>
              <a:t>Adult’s are approximately 0.4 inches (1 cm) long, with a wingspan between 0.6 and 1.3 cm, females being slightly larger than males.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They have a yellowish-brown to dark brown body color with overlapping brown forewings of varying shades and mottled pale brown-gray hind wings.  Additionally, light brown apple moths are sexually dimorphic, and the females are differentiated by a dark mark located on the hind margin of each forewing.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adult moths have whip-like antennae, forward-facing </a:t>
            </a:r>
            <a:r>
              <a:rPr lang="en-US" dirty="0" err="1" smtClean="0"/>
              <a:t>palpi</a:t>
            </a:r>
            <a:r>
              <a:rPr lang="en-US" dirty="0" smtClean="0"/>
              <a:t>, and no scales on the proboscis.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err="1" smtClean="0"/>
              <a:t>Danthanarayana</a:t>
            </a:r>
            <a:r>
              <a:rPr lang="en-US" dirty="0" smtClean="0"/>
              <a:t>, W.  1975.  The Bionomics, distribution and host range of the light brown apple moth, </a:t>
            </a:r>
            <a:r>
              <a:rPr lang="en-US" i="1" dirty="0" err="1" smtClean="0"/>
              <a:t>Epiphyas</a:t>
            </a:r>
            <a:r>
              <a:rPr lang="en-US" i="1" dirty="0" smtClean="0"/>
              <a:t> </a:t>
            </a:r>
            <a:r>
              <a:rPr lang="en-US" i="1" dirty="0" err="1" smtClean="0"/>
              <a:t>Postvittana</a:t>
            </a:r>
            <a:r>
              <a:rPr lang="en-US" dirty="0" smtClean="0"/>
              <a:t> (Walk.) (</a:t>
            </a:r>
            <a:r>
              <a:rPr lang="en-US" dirty="0" err="1" smtClean="0"/>
              <a:t>Tortricidae</a:t>
            </a:r>
            <a:r>
              <a:rPr lang="en-US" dirty="0" smtClean="0"/>
              <a:t>).  Australian Journal of Zoology 23: 419-437.</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Espinosa, A. and A. C. Hodges.  2009.  </a:t>
            </a:r>
            <a:r>
              <a:rPr lang="en-US" i="1" dirty="0" err="1" smtClean="0"/>
              <a:t>Epiphyas</a:t>
            </a:r>
            <a:r>
              <a:rPr lang="en-US" i="1" dirty="0" smtClean="0"/>
              <a:t> </a:t>
            </a:r>
            <a:r>
              <a:rPr lang="en-US" i="1" dirty="0" err="1" smtClean="0"/>
              <a:t>postvittana</a:t>
            </a:r>
            <a:r>
              <a:rPr lang="en-US" dirty="0" smtClean="0"/>
              <a:t>.  </a:t>
            </a:r>
            <a:r>
              <a:rPr lang="en-US" dirty="0" err="1" smtClean="0"/>
              <a:t>Bugwood</a:t>
            </a:r>
            <a:r>
              <a:rPr lang="en-US" dirty="0" smtClean="0"/>
              <a:t> Wiki.  Accessed 28 July 2013.</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Lewis, C. and A. C. Hodges. 2013.  Light Brown Apple Moth.  UF &amp; FDACS/DPI.  Featured Creatures # EENY-469.</a:t>
            </a:r>
            <a:endParaRPr lang="en-US" dirty="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BBB4527-45A5-47DB-8749-F2A9235606CC}"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Identification of light brown apple moths requires expert confirmation as they may exhibit color variation and be difficult to distinguish from other small brown moths.  As seen in these images, the brown shade and pattern of the forewings is highly variable, and cannot be used as a diagnostic character.  </a:t>
            </a:r>
          </a:p>
          <a:p>
            <a:pPr eaLnBrk="1" hangingPunct="1">
              <a:spcBef>
                <a:spcPct val="0"/>
              </a:spcBef>
            </a:pPr>
            <a:r>
              <a:rPr lang="en-US" altLang="en-US" smtClean="0"/>
              <a:t> </a:t>
            </a:r>
          </a:p>
          <a:p>
            <a:pPr eaLnBrk="1" hangingPunct="1">
              <a:spcBef>
                <a:spcPct val="0"/>
              </a:spcBef>
            </a:pPr>
            <a:r>
              <a:rPr lang="en-US" altLang="en-US" smtClean="0"/>
              <a:t>Adults can only be reliably identified using genital dissection or molecular methods.  Tools for diagnosing the light brown apple moth and related western U.S. leafrollers are available at http://keys.lucidcentral.org/keys/v3/LBAM/lucid.html.</a:t>
            </a:r>
          </a:p>
          <a:p>
            <a:pPr eaLnBrk="1" hangingPunct="1">
              <a:spcBef>
                <a:spcPct val="0"/>
              </a:spcBef>
            </a:pPr>
            <a:r>
              <a:rPr lang="en-US" altLang="en-US" smtClean="0"/>
              <a:t> </a:t>
            </a:r>
          </a:p>
          <a:p>
            <a:pPr eaLnBrk="1" hangingPunct="1">
              <a:spcBef>
                <a:spcPct val="0"/>
              </a:spcBef>
            </a:pPr>
            <a:r>
              <a:rPr lang="en-US" altLang="en-US" smtClean="0"/>
              <a:t>If you see a moth that meets the description, please contact your local NPDN diagnostic lab or state department of agriculture, especially if you are experiencing unusual pest outbreaks and notice moths or larvae similar to LBAM.</a:t>
            </a:r>
          </a:p>
          <a:p>
            <a:pPr eaLnBrk="1" hangingPunct="1">
              <a:spcBef>
                <a:spcPct val="0"/>
              </a:spcBef>
            </a:pPr>
            <a:r>
              <a:rPr lang="en-US" altLang="en-US" smtClean="0"/>
              <a:t> </a:t>
            </a:r>
          </a:p>
          <a:p>
            <a:pPr eaLnBrk="1" hangingPunct="1">
              <a:spcBef>
                <a:spcPct val="0"/>
              </a:spcBef>
            </a:pPr>
            <a:r>
              <a:rPr lang="en-US" altLang="en-US" smtClean="0"/>
              <a:t>Information sources:</a:t>
            </a:r>
          </a:p>
          <a:p>
            <a:pPr eaLnBrk="1" hangingPunct="1">
              <a:spcBef>
                <a:spcPct val="0"/>
              </a:spcBef>
            </a:pPr>
            <a:r>
              <a:rPr lang="en-US" altLang="en-US" smtClean="0"/>
              <a:t>Espinosa, A. and A. C. Hodges.  2009.  </a:t>
            </a:r>
            <a:r>
              <a:rPr lang="en-US" altLang="en-US" i="1" smtClean="0"/>
              <a:t>Epiphyas postvittana</a:t>
            </a:r>
            <a:r>
              <a:rPr lang="en-US" altLang="en-US" smtClean="0"/>
              <a:t>.  Bugwood Wiki.  Accessed 28 July 2013.</a:t>
            </a:r>
          </a:p>
          <a:p>
            <a:pPr eaLnBrk="1" hangingPunct="1">
              <a:spcBef>
                <a:spcPct val="0"/>
              </a:spcBef>
            </a:pPr>
            <a:r>
              <a:rPr lang="en-US" altLang="en-US" smtClean="0"/>
              <a:t> </a:t>
            </a:r>
          </a:p>
          <a:p>
            <a:pPr eaLnBrk="1" hangingPunct="1">
              <a:spcBef>
                <a:spcPct val="0"/>
              </a:spcBef>
            </a:pPr>
            <a:r>
              <a:rPr lang="en-US" altLang="en-US" smtClean="0"/>
              <a:t>Lewis, C. and A. C. Hodges. 2013.  Light Brown Apple Moth.  UF &amp; FDACS/DPI.  Featured Creatures # EENY-469.</a:t>
            </a: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99CC28D-C4A1-49DF-A043-38422E45F17C}"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In warmer climates, there can be four or five overlapping generations per year; whereas in colder climates they may be limited to two generations per year.</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Egg masses are laid on the leaves, young stems, or fruit of plants, and contain 2 to 170 slightly overlapping eggs.  Eggs hatch after 5 to 30 days depending on temperature.  LBAM has 5 to 6 larval instars, which can take from three to five weeks to grow through.  Cold temperatures slow larval development and overwintering occurs between the 2nd and 4th larval instars.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Larvae pupate in a thin-walled silken cocoon webbed between two leaves.  The </a:t>
            </a:r>
            <a:r>
              <a:rPr lang="en-US" dirty="0" err="1" smtClean="0"/>
              <a:t>pupal</a:t>
            </a:r>
            <a:r>
              <a:rPr lang="en-US" dirty="0" smtClean="0"/>
              <a:t> stage will last between 3 and 8 weeks.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Females mate and begin to lay eggs 6 to 10 days after emerging from her cocoon, and will continue for about 21 days. A female usually lays around 300 eggs in a lifetime, but is capable of producing up to 1,500 eggs.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life span of an adult LBAM is 2 to 3 weeks, depending on temperature and host plant availability. Major flight periods occur during September-October, December-January, February-March, and April-May. First Detectors might see the moth flying at these times.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Lewis, C. and A. C. Hodges. 2013.  Light Brown Apple Moth.  UF &amp; FDACS/DPI.  Featured Creatures # EENY-469</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Espinosa, A. and A. C. Hodges.  2009.  </a:t>
            </a:r>
            <a:r>
              <a:rPr lang="en-US" i="1" dirty="0" err="1" smtClean="0"/>
              <a:t>Epiphyas</a:t>
            </a:r>
            <a:r>
              <a:rPr lang="en-US" i="1" dirty="0" smtClean="0"/>
              <a:t> </a:t>
            </a:r>
            <a:r>
              <a:rPr lang="en-US" i="1" dirty="0" err="1" smtClean="0"/>
              <a:t>postvittana</a:t>
            </a:r>
            <a:r>
              <a:rPr lang="en-US" dirty="0" smtClean="0"/>
              <a:t>.  </a:t>
            </a:r>
            <a:r>
              <a:rPr lang="en-US" dirty="0" err="1" smtClean="0"/>
              <a:t>Bugwood</a:t>
            </a:r>
            <a:r>
              <a:rPr lang="en-US" dirty="0" smtClean="0"/>
              <a:t> Wiki.  Accessed 28 July 2013.</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9E66DA7-F440-446D-855F-C9F8CAD481C5}"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91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2FD0F63-4E2F-4B72-AEC3-284CAAF79E8D}"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A83D08-6203-4288-96E7-72B8427A9B29}" type="slidenum">
              <a:rPr lang="en-US"/>
              <a:pPr>
                <a:defRPr/>
              </a:pPr>
              <a:t>‹#›</a:t>
            </a:fld>
            <a:endParaRPr lang="en-US"/>
          </a:p>
        </p:txBody>
      </p:sp>
    </p:spTree>
    <p:extLst>
      <p:ext uri="{BB962C8B-B14F-4D97-AF65-F5344CB8AC3E}">
        <p14:creationId xmlns:p14="http://schemas.microsoft.com/office/powerpoint/2010/main" val="236565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D6D7FF6-583D-4EAB-9895-3626ED4EEDB2}"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0A86CA8-8C9D-4D1F-B77B-5FEE88317646}" type="slidenum">
              <a:rPr lang="en-US"/>
              <a:pPr>
                <a:defRPr/>
              </a:pPr>
              <a:t>‹#›</a:t>
            </a:fld>
            <a:endParaRPr lang="en-US"/>
          </a:p>
        </p:txBody>
      </p:sp>
    </p:spTree>
    <p:extLst>
      <p:ext uri="{BB962C8B-B14F-4D97-AF65-F5344CB8AC3E}">
        <p14:creationId xmlns:p14="http://schemas.microsoft.com/office/powerpoint/2010/main" val="1298877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F25276-F39A-41DE-8632-722557FA0C55}"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BBEFCD1-ABD8-40D6-B94F-E604D66F320F}" type="slidenum">
              <a:rPr lang="en-US"/>
              <a:pPr>
                <a:defRPr/>
              </a:pPr>
              <a:t>‹#›</a:t>
            </a:fld>
            <a:endParaRPr lang="en-US"/>
          </a:p>
        </p:txBody>
      </p:sp>
    </p:spTree>
    <p:extLst>
      <p:ext uri="{BB962C8B-B14F-4D97-AF65-F5344CB8AC3E}">
        <p14:creationId xmlns:p14="http://schemas.microsoft.com/office/powerpoint/2010/main" val="271563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091C11-8F57-450E-9F34-038E3D779222}"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2F4ADE-7BB0-4117-9430-EE0AD497F9C7}" type="slidenum">
              <a:rPr lang="en-US"/>
              <a:pPr>
                <a:defRPr/>
              </a:pPr>
              <a:t>‹#›</a:t>
            </a:fld>
            <a:endParaRPr lang="en-US"/>
          </a:p>
        </p:txBody>
      </p:sp>
    </p:spTree>
    <p:extLst>
      <p:ext uri="{BB962C8B-B14F-4D97-AF65-F5344CB8AC3E}">
        <p14:creationId xmlns:p14="http://schemas.microsoft.com/office/powerpoint/2010/main" val="153460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5BEFD9C-E1B6-439D-A920-BB0689AF2129}"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7EE2486-4395-4E6E-8431-04557A659064}" type="slidenum">
              <a:rPr lang="en-US"/>
              <a:pPr>
                <a:defRPr/>
              </a:pPr>
              <a:t>‹#›</a:t>
            </a:fld>
            <a:endParaRPr lang="en-US"/>
          </a:p>
        </p:txBody>
      </p:sp>
    </p:spTree>
    <p:extLst>
      <p:ext uri="{BB962C8B-B14F-4D97-AF65-F5344CB8AC3E}">
        <p14:creationId xmlns:p14="http://schemas.microsoft.com/office/powerpoint/2010/main" val="126827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30EB82-03A2-4C21-B775-99C49E2C2737}"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738073-C422-4FCF-AC3E-32E8B9DED125}" type="slidenum">
              <a:rPr lang="en-US"/>
              <a:pPr>
                <a:defRPr/>
              </a:pPr>
              <a:t>‹#›</a:t>
            </a:fld>
            <a:endParaRPr lang="en-US"/>
          </a:p>
        </p:txBody>
      </p:sp>
    </p:spTree>
    <p:extLst>
      <p:ext uri="{BB962C8B-B14F-4D97-AF65-F5344CB8AC3E}">
        <p14:creationId xmlns:p14="http://schemas.microsoft.com/office/powerpoint/2010/main" val="8104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F17B36-0CEA-43E0-8FB9-A824BA8CF968}" type="datetimeFigureOut">
              <a:rPr lang="en-US"/>
              <a:pPr>
                <a:defRPr/>
              </a:pPr>
              <a:t>4/5/2015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690C349-EF7B-4A43-9D3D-BA8E12228F1F}" type="slidenum">
              <a:rPr lang="en-US"/>
              <a:pPr>
                <a:defRPr/>
              </a:pPr>
              <a:t>‹#›</a:t>
            </a:fld>
            <a:endParaRPr lang="en-US"/>
          </a:p>
        </p:txBody>
      </p:sp>
    </p:spTree>
    <p:extLst>
      <p:ext uri="{BB962C8B-B14F-4D97-AF65-F5344CB8AC3E}">
        <p14:creationId xmlns:p14="http://schemas.microsoft.com/office/powerpoint/2010/main" val="413390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BBDB5A1-09EA-4BFF-9313-F8D033308E7A}" type="datetimeFigureOut">
              <a:rPr lang="en-US"/>
              <a:pPr>
                <a:defRPr/>
              </a:pPr>
              <a:t>4/5/2015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942531-804A-4F01-B2BA-B36F50F2347E}" type="slidenum">
              <a:rPr lang="en-US"/>
              <a:pPr>
                <a:defRPr/>
              </a:pPr>
              <a:t>‹#›</a:t>
            </a:fld>
            <a:endParaRPr lang="en-US"/>
          </a:p>
        </p:txBody>
      </p:sp>
    </p:spTree>
    <p:extLst>
      <p:ext uri="{BB962C8B-B14F-4D97-AF65-F5344CB8AC3E}">
        <p14:creationId xmlns:p14="http://schemas.microsoft.com/office/powerpoint/2010/main" val="283227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5295DD-F1E7-4837-9C27-FD7E87B86521}" type="datetimeFigureOut">
              <a:rPr lang="en-US"/>
              <a:pPr>
                <a:defRPr/>
              </a:pPr>
              <a:t>4/5/2015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7F87F9E-4BB0-4427-849B-DDB559A9EB69}" type="slidenum">
              <a:rPr lang="en-US"/>
              <a:pPr>
                <a:defRPr/>
              </a:pPr>
              <a:t>‹#›</a:t>
            </a:fld>
            <a:endParaRPr lang="en-US"/>
          </a:p>
        </p:txBody>
      </p:sp>
    </p:spTree>
    <p:extLst>
      <p:ext uri="{BB962C8B-B14F-4D97-AF65-F5344CB8AC3E}">
        <p14:creationId xmlns:p14="http://schemas.microsoft.com/office/powerpoint/2010/main" val="86239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40188FB-0C34-4840-8289-E27799B6F2C7}"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AC05DFB-3F85-47C1-B5DA-E7473E6920F3}" type="slidenum">
              <a:rPr lang="en-US"/>
              <a:pPr>
                <a:defRPr/>
              </a:pPr>
              <a:t>‹#›</a:t>
            </a:fld>
            <a:endParaRPr lang="en-US"/>
          </a:p>
        </p:txBody>
      </p:sp>
    </p:spTree>
    <p:extLst>
      <p:ext uri="{BB962C8B-B14F-4D97-AF65-F5344CB8AC3E}">
        <p14:creationId xmlns:p14="http://schemas.microsoft.com/office/powerpoint/2010/main" val="300207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3196C42-DA5C-4D56-B747-F42D22C8C1CA}"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2D5317-5336-4985-8E7E-86074B03E576}" type="slidenum">
              <a:rPr lang="en-US"/>
              <a:pPr>
                <a:defRPr/>
              </a:pPr>
              <a:t>‹#›</a:t>
            </a:fld>
            <a:endParaRPr lang="en-US"/>
          </a:p>
        </p:txBody>
      </p:sp>
    </p:spTree>
    <p:extLst>
      <p:ext uri="{BB962C8B-B14F-4D97-AF65-F5344CB8AC3E}">
        <p14:creationId xmlns:p14="http://schemas.microsoft.com/office/powerpoint/2010/main" val="112985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upload.wikimedia.org/wikipedia/commons/2/24/Epiphyas_postvittana.jpg"/>
          <p:cNvPicPr>
            <a:picLocks noChangeAspect="1" noChangeArrowheads="1"/>
          </p:cNvPicPr>
          <p:nvPr/>
        </p:nvPicPr>
        <p:blipFill>
          <a:blip r:embed="rId3" cstate="screen"/>
          <a:srcRect/>
          <a:stretch>
            <a:fillRect/>
          </a:stretch>
        </p:blipFill>
        <p:spPr bwMode="auto">
          <a:xfrm>
            <a:off x="1146791" y="1676400"/>
            <a:ext cx="6850419" cy="4080537"/>
          </a:xfrm>
          <a:prstGeom prst="roundRect">
            <a:avLst/>
          </a:prstGeom>
          <a:noFill/>
          <a:ln w="38100" cmpd="sng">
            <a:solidFill>
              <a:schemeClr val="tx1"/>
            </a:solidFill>
          </a:ln>
        </p:spPr>
      </p:pic>
      <p:sp>
        <p:nvSpPr>
          <p:cNvPr id="14339" name="Title 1"/>
          <p:cNvSpPr>
            <a:spLocks noGrp="1"/>
          </p:cNvSpPr>
          <p:nvPr>
            <p:ph type="ctrTitle"/>
          </p:nvPr>
        </p:nvSpPr>
        <p:spPr bwMode="auto">
          <a:xfrm>
            <a:off x="762000" y="76200"/>
            <a:ext cx="73914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Light Brown Apple Moth </a:t>
            </a:r>
            <a:br>
              <a:rPr lang="en-US" altLang="en-US" sz="4000" smtClean="0"/>
            </a:br>
            <a:r>
              <a:rPr lang="en-US" altLang="en-US" sz="3200" i="1" smtClean="0">
                <a:solidFill>
                  <a:srgbClr val="000000"/>
                </a:solidFill>
              </a:rPr>
              <a:t>Epiphyas postvittana</a:t>
            </a:r>
            <a:endParaRPr lang="en-US" altLang="en-US" sz="3200" smtClean="0"/>
          </a:p>
        </p:txBody>
      </p:sp>
      <p:sp>
        <p:nvSpPr>
          <p:cNvPr id="14340" name="TextBox 14"/>
          <p:cNvSpPr txBox="1">
            <a:spLocks noChangeArrowheads="1"/>
          </p:cNvSpPr>
          <p:nvPr/>
        </p:nvSpPr>
        <p:spPr bwMode="auto">
          <a:xfrm>
            <a:off x="381000" y="5943600"/>
            <a:ext cx="2516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solidFill>
                  <a:srgbClr val="000000"/>
                </a:solidFill>
              </a:rPr>
              <a:t>Photo: Donald Hobern, 2008 wikimedia commons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0" y="22860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Damage</a:t>
            </a:r>
          </a:p>
        </p:txBody>
      </p:sp>
      <p:sp>
        <p:nvSpPr>
          <p:cNvPr id="23555" name="Content Placeholder 38"/>
          <p:cNvSpPr>
            <a:spLocks noGrp="1"/>
          </p:cNvSpPr>
          <p:nvPr>
            <p:ph sz="half" idx="1"/>
          </p:nvPr>
        </p:nvSpPr>
        <p:spPr bwMode="auto">
          <a:xfrm>
            <a:off x="457200" y="1143000"/>
            <a:ext cx="52578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eaLnBrk="1" hangingPunct="1">
              <a:buFont typeface="Arial" charset="0"/>
              <a:buChar char="•"/>
            </a:pPr>
            <a:r>
              <a:rPr lang="en-US" altLang="en-US" sz="2800" smtClean="0"/>
              <a:t>Leaf-roller moth (construct tent)</a:t>
            </a:r>
          </a:p>
          <a:p>
            <a:pPr eaLnBrk="1" hangingPunct="1"/>
            <a:r>
              <a:rPr lang="en-US" altLang="en-US" smtClean="0"/>
              <a:t>Feed on underside of leaves</a:t>
            </a:r>
          </a:p>
          <a:p>
            <a:pPr marL="342900" lvl="1" indent="-342900" eaLnBrk="1" hangingPunct="1">
              <a:buFont typeface="Arial" charset="0"/>
              <a:buChar char="•"/>
            </a:pPr>
            <a:r>
              <a:rPr lang="en-US" altLang="en-US" sz="2800" smtClean="0"/>
              <a:t>Scar exterior surface of fruit</a:t>
            </a:r>
          </a:p>
          <a:p>
            <a:pPr eaLnBrk="1" hangingPunct="1"/>
            <a:r>
              <a:rPr lang="en-US" altLang="en-US" smtClean="0"/>
              <a:t>Older larvae burrow into fruit</a:t>
            </a:r>
          </a:p>
        </p:txBody>
      </p:sp>
      <p:pic>
        <p:nvPicPr>
          <p:cNvPr id="5" name="Picture 4" descr="5385955.jpg"/>
          <p:cNvPicPr>
            <a:picLocks noChangeAspect="1"/>
          </p:cNvPicPr>
          <p:nvPr/>
        </p:nvPicPr>
        <p:blipFill rotWithShape="1">
          <a:blip r:embed="rId3" cstate="print">
            <a:extLst>
              <a:ext uri="{28A0092B-C50C-407E-A947-70E740481C1C}">
                <a14:useLocalDpi xmlns:a14="http://schemas.microsoft.com/office/drawing/2010/main" val="0"/>
              </a:ext>
            </a:extLst>
          </a:blip>
          <a:srcRect l="15920" t="2" r="35303" b="50178"/>
          <a:stretch/>
        </p:blipFill>
        <p:spPr>
          <a:xfrm>
            <a:off x="5842066" y="1066800"/>
            <a:ext cx="3133370" cy="2133600"/>
          </a:xfrm>
          <a:prstGeom prst="roundRect">
            <a:avLst/>
          </a:prstGeom>
          <a:ln w="38100" cmpd="sng">
            <a:solidFill>
              <a:srgbClr val="000000"/>
            </a:solidFill>
          </a:ln>
        </p:spPr>
      </p:pic>
      <p:sp>
        <p:nvSpPr>
          <p:cNvPr id="23557" name="TextBox 5"/>
          <p:cNvSpPr txBox="1">
            <a:spLocks noChangeArrowheads="1"/>
          </p:cNvSpPr>
          <p:nvPr/>
        </p:nvSpPr>
        <p:spPr bwMode="auto">
          <a:xfrm>
            <a:off x="254000" y="5983288"/>
            <a:ext cx="52498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Photos: Department of Primary Industries and Water, Tasmania Archive, Bugwood.org #5385955;  #5385954</a:t>
            </a:r>
          </a:p>
        </p:txBody>
      </p:sp>
      <p:pic>
        <p:nvPicPr>
          <p:cNvPr id="8" name="Picture 7" descr="5385954.jpg"/>
          <p:cNvPicPr>
            <a:picLocks noChangeAspect="1"/>
          </p:cNvPicPr>
          <p:nvPr/>
        </p:nvPicPr>
        <p:blipFill rotWithShape="1">
          <a:blip r:embed="rId4" cstate="print">
            <a:extLst>
              <a:ext uri="{28A0092B-C50C-407E-A947-70E740481C1C}">
                <a14:useLocalDpi xmlns:a14="http://schemas.microsoft.com/office/drawing/2010/main" val="0"/>
              </a:ext>
            </a:extLst>
          </a:blip>
          <a:srcRect t="4412" b="15842"/>
          <a:stretch/>
        </p:blipFill>
        <p:spPr>
          <a:xfrm>
            <a:off x="2084400" y="3276600"/>
            <a:ext cx="4975200" cy="2645017"/>
          </a:xfrm>
          <a:prstGeom prst="roundRect">
            <a:avLst/>
          </a:prstGeom>
          <a:ln w="38100" cmpd="sng">
            <a:solidFill>
              <a:srgbClr val="00000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1714500" y="228600"/>
            <a:ext cx="5715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Monitoring</a:t>
            </a:r>
          </a:p>
        </p:txBody>
      </p:sp>
      <p:pic>
        <p:nvPicPr>
          <p:cNvPr id="19" name="Picture 2" descr="http://www.freshfromflorida.com/pi/plantinsp/images/trap-jackson.jpg"/>
          <p:cNvPicPr>
            <a:picLocks noGrp="1" noChangeAspect="1" noChangeArrowheads="1"/>
          </p:cNvPicPr>
          <p:nvPr>
            <p:ph sz="half" idx="1"/>
          </p:nvPr>
        </p:nvPicPr>
        <p:blipFill rotWithShape="1">
          <a:blip r:embed="rId3" cstate="screen"/>
          <a:srcRect t="11918" b="7572"/>
          <a:stretch/>
        </p:blipFill>
        <p:spPr bwMode="auto">
          <a:xfrm>
            <a:off x="5638800" y="1334108"/>
            <a:ext cx="3200400" cy="1955415"/>
          </a:xfrm>
          <a:prstGeom prst="roundRect">
            <a:avLst/>
          </a:prstGeom>
          <a:ln w="38100">
            <a:solidFill>
              <a:schemeClr val="tx1"/>
            </a:solidFill>
          </a:ln>
        </p:spPr>
      </p:pic>
      <p:sp>
        <p:nvSpPr>
          <p:cNvPr id="17" name="Content Placeholder 16"/>
          <p:cNvSpPr>
            <a:spLocks noGrp="1"/>
          </p:cNvSpPr>
          <p:nvPr>
            <p:ph sz="half" idx="2"/>
          </p:nvPr>
        </p:nvSpPr>
        <p:spPr>
          <a:xfrm>
            <a:off x="533400" y="1447800"/>
            <a:ext cx="5029200" cy="4648200"/>
          </a:xfrm>
        </p:spPr>
        <p:txBody>
          <a:bodyPr>
            <a:noAutofit/>
          </a:bodyPr>
          <a:lstStyle/>
          <a:p>
            <a:pPr marL="0" indent="0" eaLnBrk="1" fontAlgn="auto" hangingPunct="1">
              <a:spcAft>
                <a:spcPts val="0"/>
              </a:spcAft>
              <a:buFont typeface="Arial" pitchFamily="34" charset="0"/>
              <a:buNone/>
              <a:defRPr/>
            </a:pPr>
            <a:r>
              <a:rPr lang="en-US" dirty="0"/>
              <a:t>Scouting </a:t>
            </a:r>
          </a:p>
          <a:p>
            <a:pPr marL="619125" lvl="1" eaLnBrk="1" fontAlgn="auto" hangingPunct="1">
              <a:spcAft>
                <a:spcPts val="0"/>
              </a:spcAft>
              <a:buFont typeface="Arial"/>
              <a:buChar char="•"/>
              <a:defRPr/>
            </a:pPr>
            <a:r>
              <a:rPr lang="en-US" dirty="0"/>
              <a:t>Look for </a:t>
            </a:r>
            <a:r>
              <a:rPr lang="en-US" dirty="0" err="1"/>
              <a:t>leafrollers</a:t>
            </a:r>
            <a:r>
              <a:rPr lang="en-US" dirty="0"/>
              <a:t> </a:t>
            </a:r>
          </a:p>
          <a:p>
            <a:pPr marL="0" indent="0" eaLnBrk="1" fontAlgn="auto" hangingPunct="1">
              <a:spcAft>
                <a:spcPts val="0"/>
              </a:spcAft>
              <a:buFont typeface="Arial" pitchFamily="34" charset="0"/>
              <a:buNone/>
              <a:defRPr/>
            </a:pPr>
            <a:endParaRPr lang="en-US" sz="1200" dirty="0" smtClean="0"/>
          </a:p>
          <a:p>
            <a:pPr marL="0" indent="0" eaLnBrk="1" fontAlgn="auto" hangingPunct="1">
              <a:spcAft>
                <a:spcPts val="0"/>
              </a:spcAft>
              <a:buFont typeface="Arial" pitchFamily="34" charset="0"/>
              <a:buNone/>
              <a:defRPr/>
            </a:pPr>
            <a:r>
              <a:rPr lang="en-US" dirty="0" smtClean="0"/>
              <a:t>The </a:t>
            </a:r>
            <a:r>
              <a:rPr lang="en-US" dirty="0"/>
              <a:t>USDA </a:t>
            </a:r>
            <a:r>
              <a:rPr lang="en-US" dirty="0" smtClean="0"/>
              <a:t>eradication </a:t>
            </a:r>
            <a:r>
              <a:rPr lang="en-US" dirty="0"/>
              <a:t>program</a:t>
            </a:r>
            <a:endParaRPr lang="en-US" dirty="0" smtClean="0"/>
          </a:p>
          <a:p>
            <a:pPr marL="627063" eaLnBrk="1" fontAlgn="auto" hangingPunct="1">
              <a:spcAft>
                <a:spcPts val="0"/>
              </a:spcAft>
              <a:buFont typeface="Arial" pitchFamily="34" charset="0"/>
              <a:buChar char="•"/>
              <a:defRPr/>
            </a:pPr>
            <a:r>
              <a:rPr lang="en-US" sz="2400" dirty="0" smtClean="0"/>
              <a:t>Traps baited </a:t>
            </a:r>
            <a:r>
              <a:rPr lang="en-US" sz="2400" dirty="0"/>
              <a:t>with LBAM lure</a:t>
            </a:r>
            <a:endParaRPr lang="en-US" sz="2400" dirty="0" smtClean="0"/>
          </a:p>
          <a:p>
            <a:pPr marL="619125" lvl="1" indent="-342900" eaLnBrk="1" fontAlgn="auto" hangingPunct="1">
              <a:spcAft>
                <a:spcPts val="0"/>
              </a:spcAft>
              <a:buFont typeface="Arial"/>
              <a:buChar char="•"/>
              <a:defRPr/>
            </a:pPr>
            <a:r>
              <a:rPr lang="en-US" dirty="0" smtClean="0"/>
              <a:t>Sterile males</a:t>
            </a:r>
          </a:p>
          <a:p>
            <a:pPr marL="619125" lvl="1" indent="-342900" eaLnBrk="1" fontAlgn="auto" hangingPunct="1">
              <a:spcAft>
                <a:spcPts val="0"/>
              </a:spcAft>
              <a:buFont typeface="Arial"/>
              <a:buChar char="•"/>
              <a:defRPr/>
            </a:pPr>
            <a:r>
              <a:rPr lang="en-US" dirty="0" smtClean="0"/>
              <a:t>Quarantines</a:t>
            </a:r>
          </a:p>
          <a:p>
            <a:pPr marL="619125" lvl="1" indent="-342900" eaLnBrk="1" fontAlgn="auto" hangingPunct="1">
              <a:spcAft>
                <a:spcPts val="0"/>
              </a:spcAft>
              <a:buFont typeface="Arial"/>
              <a:buChar char="•"/>
              <a:defRPr/>
            </a:pPr>
            <a:r>
              <a:rPr lang="en-US" dirty="0" smtClean="0"/>
              <a:t>Ground based &amp; Aerial treatments </a:t>
            </a:r>
          </a:p>
          <a:p>
            <a:pPr marL="619125" lvl="1" indent="-342900" eaLnBrk="1" fontAlgn="auto" hangingPunct="1">
              <a:spcAft>
                <a:spcPts val="0"/>
              </a:spcAft>
              <a:buFont typeface="Arial"/>
              <a:buChar char="•"/>
              <a:defRPr/>
            </a:pPr>
            <a:r>
              <a:rPr lang="en-US" dirty="0" err="1" smtClean="0"/>
              <a:t>Biocontrols</a:t>
            </a:r>
            <a:endParaRPr lang="en-US" dirty="0" smtClean="0"/>
          </a:p>
        </p:txBody>
      </p:sp>
      <p:pic>
        <p:nvPicPr>
          <p:cNvPr id="22" name="Picture 5"/>
          <p:cNvPicPr>
            <a:picLocks noChangeAspect="1" noChangeArrowheads="1"/>
          </p:cNvPicPr>
          <p:nvPr/>
        </p:nvPicPr>
        <p:blipFill rotWithShape="1">
          <a:blip r:embed="rId4" cstate="screen"/>
          <a:srcRect t="10379" b="3522"/>
          <a:stretch/>
        </p:blipFill>
        <p:spPr bwMode="auto">
          <a:xfrm>
            <a:off x="5638800" y="3522494"/>
            <a:ext cx="3214162" cy="2573506"/>
          </a:xfrm>
          <a:prstGeom prst="roundRect">
            <a:avLst/>
          </a:prstGeom>
          <a:noFill/>
          <a:ln w="38100" cmpd="sng">
            <a:solidFill>
              <a:schemeClr val="tx1"/>
            </a:solidFill>
            <a:miter lim="800000"/>
            <a:headEnd/>
            <a:tailEnd/>
          </a:ln>
          <a:effectLst/>
        </p:spPr>
      </p:pic>
      <p:sp>
        <p:nvSpPr>
          <p:cNvPr id="24582" name="Text Box 14"/>
          <p:cNvSpPr txBox="1">
            <a:spLocks noChangeArrowheads="1"/>
          </p:cNvSpPr>
          <p:nvPr/>
        </p:nvSpPr>
        <p:spPr bwMode="auto">
          <a:xfrm>
            <a:off x="457200" y="5943600"/>
            <a:ext cx="3048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sz="900">
                <a:solidFill>
                  <a:srgbClr val="000000"/>
                </a:solidFill>
              </a:rPr>
              <a:t>Photos: Julieta Brambila, USDA 2011</a:t>
            </a:r>
          </a:p>
        </p:txBody>
      </p:sp>
      <p:sp>
        <p:nvSpPr>
          <p:cNvPr id="24583" name="Rectangle 6"/>
          <p:cNvSpPr>
            <a:spLocks noChangeArrowheads="1"/>
          </p:cNvSpPr>
          <p:nvPr/>
        </p:nvSpPr>
        <p:spPr bwMode="auto">
          <a:xfrm>
            <a:off x="6400800" y="914400"/>
            <a:ext cx="1719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rgbClr val="000000"/>
                </a:solidFill>
              </a:rPr>
              <a:t>Pheromone trap</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60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Author</a:t>
            </a:r>
          </a:p>
        </p:txBody>
      </p:sp>
      <p:sp>
        <p:nvSpPr>
          <p:cNvPr id="27652" name="Content Placeholder 2"/>
          <p:cNvSpPr>
            <a:spLocks noGrp="1"/>
          </p:cNvSpPr>
          <p:nvPr>
            <p:ph idx="1"/>
          </p:nvPr>
        </p:nvSpPr>
        <p:spPr/>
        <p:txBody>
          <a:bodyPr>
            <a:normAutofit/>
          </a:bodyPr>
          <a:lstStyle/>
          <a:p>
            <a:pPr marL="461963" indent="0" eaLnBrk="1" fontAlgn="auto" hangingPunct="1">
              <a:spcAft>
                <a:spcPts val="0"/>
              </a:spcAft>
              <a:buFontTx/>
              <a:buNone/>
              <a:defRPr/>
            </a:pPr>
            <a:endParaRPr lang="en-US" sz="2800" dirty="0">
              <a:cs typeface="Calibri"/>
            </a:endParaRPr>
          </a:p>
          <a:p>
            <a:pPr marL="0" indent="0" eaLnBrk="1" fontAlgn="auto" hangingPunct="1">
              <a:spcAft>
                <a:spcPts val="0"/>
              </a:spcAft>
              <a:buFontTx/>
              <a:buNone/>
              <a:defRPr/>
            </a:pPr>
            <a:endParaRPr lang="en-US" sz="2800" dirty="0" smtClean="0">
              <a:ea typeface="ＭＳ Ｐゴシック" pitchFamily="34" charset="-128"/>
              <a:cs typeface="Calibri"/>
            </a:endParaRPr>
          </a:p>
        </p:txBody>
      </p:sp>
      <p:sp>
        <p:nvSpPr>
          <p:cNvPr id="25605" name="Content Placeholder 2"/>
          <p:cNvSpPr txBox="1">
            <a:spLocks/>
          </p:cNvSpPr>
          <p:nvPr/>
        </p:nvSpPr>
        <p:spPr bwMode="auto">
          <a:xfrm>
            <a:off x="609600" y="1447800"/>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1963" indent="-46196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pPr>
            <a:r>
              <a:rPr lang="en-US" altLang="en-US" sz="3200"/>
              <a:t>Andrew Derksen</a:t>
            </a:r>
            <a:r>
              <a:rPr lang="en-US" altLang="en-US" sz="3200">
                <a:ea typeface="MS PGothic" pitchFamily="34" charset="-128"/>
                <a:cs typeface="Calibri" pitchFamily="34" charset="0"/>
              </a:rPr>
              <a:t>, M.S.</a:t>
            </a:r>
          </a:p>
          <a:p>
            <a:pPr eaLnBrk="1" hangingPunct="1">
              <a:spcBef>
                <a:spcPct val="20000"/>
              </a:spcBef>
              <a:buFont typeface="Arial" charset="0"/>
              <a:buNone/>
            </a:pPr>
            <a:r>
              <a:rPr lang="en-US" altLang="en-US" sz="3200"/>
              <a:t>	</a:t>
            </a:r>
            <a:r>
              <a:rPr lang="en-US" altLang="en-US" sz="2400"/>
              <a:t>Pest Survey Scientist/Biological Scientist II, Florida Department of Agriculture and Consumer Services, Division of Plant Industry</a:t>
            </a:r>
          </a:p>
          <a:p>
            <a:pPr eaLnBrk="1" hangingPunct="1">
              <a:spcBef>
                <a:spcPct val="20000"/>
              </a:spcBef>
              <a:buFont typeface="Arial" charset="0"/>
              <a:buNone/>
            </a:pPr>
            <a:endParaRPr lang="en-US" altLang="en-US" sz="3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94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Editors</a:t>
            </a:r>
          </a:p>
        </p:txBody>
      </p:sp>
      <p:sp>
        <p:nvSpPr>
          <p:cNvPr id="5" name="Content Placeholder 2"/>
          <p:cNvSpPr txBox="1">
            <a:spLocks/>
          </p:cNvSpPr>
          <p:nvPr/>
        </p:nvSpPr>
        <p:spPr>
          <a:xfrm>
            <a:off x="609600" y="13716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17475" fontAlgn="auto">
              <a:spcAft>
                <a:spcPts val="0"/>
              </a:spcAft>
              <a:buFontTx/>
              <a:buNone/>
              <a:defRPr/>
            </a:pPr>
            <a:r>
              <a:rPr lang="en-US" dirty="0">
                <a:cs typeface="Calibri"/>
              </a:rPr>
              <a:t>Matthew D. Smith, Ph.D. </a:t>
            </a:r>
          </a:p>
          <a:p>
            <a:pPr marL="461963" indent="0" fontAlgn="auto">
              <a:spcAft>
                <a:spcPts val="0"/>
              </a:spcAft>
              <a:buFontTx/>
              <a:buNone/>
              <a:defRPr/>
            </a:pPr>
            <a:r>
              <a:rPr lang="en-US" sz="2800" dirty="0">
                <a:cs typeface="Calibri"/>
              </a:rPr>
              <a:t>Postdoctoral Associate, Department of Entomology and Nematology, University of Florida</a:t>
            </a:r>
          </a:p>
          <a:p>
            <a:pPr marL="0" indent="0" fontAlgn="auto">
              <a:spcAft>
                <a:spcPts val="0"/>
              </a:spcAft>
              <a:buFont typeface="Arial" pitchFamily="34" charset="0"/>
              <a:buNone/>
              <a:defRPr/>
            </a:pPr>
            <a:r>
              <a:rPr lang="en-US" dirty="0" smtClean="0">
                <a:ea typeface="ＭＳ Ｐゴシック" pitchFamily="34" charset="-128"/>
                <a:cs typeface="Calibri"/>
              </a:rPr>
              <a:t>Stephanie </a:t>
            </a:r>
            <a:r>
              <a:rPr lang="en-US" dirty="0">
                <a:ea typeface="ＭＳ Ｐゴシック" pitchFamily="34" charset="-128"/>
                <a:cs typeface="Calibri"/>
              </a:rPr>
              <a:t>Stocks, M.S.</a:t>
            </a:r>
          </a:p>
          <a:p>
            <a:pPr marL="454025" indent="0" fontAlgn="auto">
              <a:spcAft>
                <a:spcPts val="0"/>
              </a:spcAft>
              <a:buFont typeface="Arial" pitchFamily="34" charset="0"/>
              <a:buNone/>
              <a:defRPr/>
            </a:pPr>
            <a:r>
              <a:rPr lang="en-US" sz="2800" dirty="0">
                <a:ea typeface="ＭＳ Ｐゴシック" pitchFamily="34" charset="-128"/>
                <a:cs typeface="Calibri"/>
              </a:rPr>
              <a:t>Assistant-In, Extension Scientist, Department of Entomology and Nematology, University of Florida </a:t>
            </a:r>
          </a:p>
          <a:p>
            <a:pPr marL="0" indent="0" fontAlgn="auto">
              <a:spcAft>
                <a:spcPts val="0"/>
              </a:spcAft>
              <a:buFont typeface="Arial" pitchFamily="34" charset="0"/>
              <a:buNone/>
              <a:defRPr/>
            </a:pPr>
            <a:r>
              <a:rPr lang="en-US" dirty="0" err="1" smtClean="0">
                <a:ea typeface="ＭＳ Ｐゴシック" pitchFamily="34" charset="-128"/>
                <a:cs typeface="Calibri"/>
              </a:rPr>
              <a:t>Keumchul</a:t>
            </a:r>
            <a:r>
              <a:rPr lang="en-US" dirty="0" smtClean="0">
                <a:ea typeface="ＭＳ Ｐゴシック" pitchFamily="34" charset="-128"/>
                <a:cs typeface="Calibri"/>
              </a:rPr>
              <a:t> </a:t>
            </a:r>
            <a:r>
              <a:rPr lang="en-US" dirty="0">
                <a:ea typeface="ＭＳ Ｐゴシック" pitchFamily="34" charset="-128"/>
                <a:cs typeface="Calibri"/>
              </a:rPr>
              <a:t>Shin, M.S.</a:t>
            </a:r>
          </a:p>
          <a:p>
            <a:pPr marL="454025" indent="0" fontAlgn="auto">
              <a:spcAft>
                <a:spcPts val="0"/>
              </a:spcAft>
              <a:buFont typeface="Arial" pitchFamily="34" charset="0"/>
              <a:buNone/>
              <a:defRPr/>
            </a:pPr>
            <a:r>
              <a:rPr lang="en-US" sz="2800" dirty="0">
                <a:ea typeface="ＭＳ Ｐゴシック" pitchFamily="34" charset="-128"/>
                <a:cs typeface="Calibri"/>
              </a:rPr>
              <a:t>Graduate Research Assistant, Doctor of  Plant Medicine program, University of Florida</a:t>
            </a:r>
          </a:p>
          <a:p>
            <a:pPr marL="0" indent="0" fontAlgn="auto">
              <a:spcAft>
                <a:spcPts val="0"/>
              </a:spcAft>
              <a:buFont typeface="Arial" pitchFamily="34" charset="0"/>
              <a:buNone/>
              <a:defRPr/>
            </a:pPr>
            <a:endParaRPr lang="en-US" dirty="0" smtClean="0">
              <a:ea typeface="ＭＳ Ｐゴシック" pitchFamily="34" charset="-128"/>
              <a:cs typeface="Calibri"/>
            </a:endParaRPr>
          </a:p>
          <a:p>
            <a:pPr marL="0" indent="0" fontAlgn="auto">
              <a:spcAft>
                <a:spcPts val="0"/>
              </a:spcAft>
              <a:buFont typeface="Arial" pitchFamily="34" charset="0"/>
              <a:buNone/>
              <a:defRPr/>
            </a:pPr>
            <a:endParaRPr lang="en-US" sz="1200" dirty="0" smtClean="0">
              <a:ea typeface="ＭＳ Ｐゴシック" pitchFamily="34" charset="-128"/>
              <a:cs typeface="Calibri"/>
            </a:endParaRPr>
          </a:p>
          <a:p>
            <a:pPr marL="0" indent="0" fontAlgn="auto">
              <a:spcAft>
                <a:spcPts val="0"/>
              </a:spcAft>
              <a:buFont typeface="Arial" pitchFamily="34" charset="0"/>
              <a:buNone/>
              <a:defRPr/>
            </a:pPr>
            <a:endParaRPr lang="en-US" sz="1200" dirty="0" smtClean="0">
              <a:cs typeface="Calibri"/>
            </a:endParaRPr>
          </a:p>
          <a:p>
            <a:pPr marL="0" indent="0" fontAlgn="auto">
              <a:spcAft>
                <a:spcPts val="0"/>
              </a:spcAft>
              <a:buFont typeface="Arial" pitchFamily="34" charset="0"/>
              <a:buNone/>
              <a:defRPr/>
            </a:pPr>
            <a:endParaRPr lang="en-US" dirty="0" smtClean="0">
              <a:cs typeface="Calibri"/>
            </a:endParaRPr>
          </a:p>
          <a:p>
            <a:pPr marL="0" indent="0" fontAlgn="auto">
              <a:spcAft>
                <a:spcPts val="0"/>
              </a:spcAft>
              <a:buFont typeface="Arial" pitchFamily="34" charset="0"/>
              <a:buNone/>
              <a:defRPr/>
            </a:pPr>
            <a:endParaRPr lang="en-US" dirty="0">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Reviewers</a:t>
            </a:r>
          </a:p>
        </p:txBody>
      </p:sp>
      <p:sp>
        <p:nvSpPr>
          <p:cNvPr id="27651" name="Content Placeholder 2"/>
          <p:cNvSpPr txBox="1">
            <a:spLocks/>
          </p:cNvSpPr>
          <p:nvPr/>
        </p:nvSpPr>
        <p:spPr bwMode="auto">
          <a:xfrm>
            <a:off x="609600" y="1371600"/>
            <a:ext cx="815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1963" indent="-46196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pPr>
            <a:r>
              <a:rPr lang="en-US" altLang="en-US" sz="3200"/>
              <a:t>Peter T. Oboyski, Ph.D.</a:t>
            </a:r>
          </a:p>
          <a:p>
            <a:pPr eaLnBrk="1" hangingPunct="1">
              <a:spcBef>
                <a:spcPct val="20000"/>
              </a:spcBef>
            </a:pPr>
            <a:r>
              <a:rPr lang="en-US" altLang="en-US" sz="3200"/>
              <a:t>	</a:t>
            </a:r>
            <a:r>
              <a:rPr lang="en-US" altLang="en-US" sz="2400"/>
              <a:t>Essig Museum of Entomology, University of California, Berkeley</a:t>
            </a:r>
          </a:p>
          <a:p>
            <a:pPr eaLnBrk="1" hangingPunct="1">
              <a:spcBef>
                <a:spcPct val="20000"/>
              </a:spcBef>
            </a:pPr>
            <a:r>
              <a:rPr lang="en-US" altLang="en-US" sz="3200"/>
              <a:t>Jim Hayden, Ph.D.</a:t>
            </a:r>
            <a:endParaRPr lang="en-US" altLang="en-US" sz="3200">
              <a:ea typeface="MS PGothic" pitchFamily="34" charset="-128"/>
              <a:cs typeface="Calibri" pitchFamily="34" charset="0"/>
            </a:endParaRPr>
          </a:p>
          <a:p>
            <a:pPr eaLnBrk="1" hangingPunct="1">
              <a:spcBef>
                <a:spcPct val="20000"/>
              </a:spcBef>
              <a:buFont typeface="Arial" charset="0"/>
              <a:buNone/>
            </a:pPr>
            <a:r>
              <a:rPr lang="en-US" altLang="en-US" sz="3200"/>
              <a:t>	</a:t>
            </a:r>
            <a:r>
              <a:rPr lang="en-US" altLang="en-US" sz="2400"/>
              <a:t>Florida Department of Agriculture and Consumer Services, Division of Plant Industry</a:t>
            </a:r>
          </a:p>
          <a:p>
            <a:pPr eaLnBrk="1" hangingPunct="1">
              <a:spcBef>
                <a:spcPct val="20000"/>
              </a:spcBef>
              <a:buFont typeface="Arial" charset="0"/>
              <a:buNone/>
            </a:pPr>
            <a:r>
              <a:rPr lang="en-US" altLang="en-US" sz="3200"/>
              <a:t>Jerry Powell, Ph.D.</a:t>
            </a:r>
          </a:p>
          <a:p>
            <a:pPr eaLnBrk="1" hangingPunct="1">
              <a:spcBef>
                <a:spcPct val="20000"/>
              </a:spcBef>
              <a:buFont typeface="Arial" charset="0"/>
              <a:buNone/>
            </a:pPr>
            <a:r>
              <a:rPr lang="en-US" altLang="en-US" sz="3200"/>
              <a:t>	</a:t>
            </a:r>
            <a:r>
              <a:rPr lang="en-US" altLang="en-US" sz="2400"/>
              <a:t>Director Emeritus, Essig Museum of Entomology, University of California, Berkeley</a:t>
            </a:r>
          </a:p>
          <a:p>
            <a:pPr eaLnBrk="1" hangingPunct="1">
              <a:spcBef>
                <a:spcPct val="20000"/>
              </a:spcBef>
              <a:buFont typeface="Arial" charset="0"/>
              <a:buNone/>
            </a:pPr>
            <a:endParaRPr lang="en-US" altLang="en-US"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400">
                <a:ea typeface="MS PGothic" pitchFamily="34" charset="-128"/>
              </a:rPr>
              <a:t>Educational Disclaimer and Citation</a:t>
            </a:r>
          </a:p>
        </p:txBody>
      </p:sp>
      <p:sp>
        <p:nvSpPr>
          <p:cNvPr id="28675"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a:ea typeface="MS PGothic" pitchFamily="34" charset="-128"/>
              </a:rPr>
              <a:t>This presentation can be used for educational purposes for NON-PROFIT workshops, trainings, etc.</a:t>
            </a:r>
          </a:p>
          <a:p>
            <a:pPr eaLnBrk="1" hangingPunct="1">
              <a:spcBef>
                <a:spcPct val="20000"/>
              </a:spcBef>
              <a:buFont typeface="Arial" charset="0"/>
              <a:buChar char="•"/>
            </a:pPr>
            <a:endParaRPr lang="en-US" altLang="en-US" sz="2800">
              <a:ea typeface="MS PGothic" pitchFamily="34" charset="-128"/>
            </a:endParaRPr>
          </a:p>
          <a:p>
            <a:pPr eaLnBrk="1" hangingPunct="1">
              <a:spcBef>
                <a:spcPct val="20000"/>
              </a:spcBef>
              <a:buFont typeface="Arial" charset="0"/>
              <a:buChar char="•"/>
            </a:pPr>
            <a:r>
              <a:rPr lang="en-US" altLang="en-US" sz="2800">
                <a:ea typeface="MS PGothic" pitchFamily="34" charset="-128"/>
              </a:rPr>
              <a:t>Citation:</a:t>
            </a:r>
          </a:p>
          <a:p>
            <a:pPr lvl="1" eaLnBrk="1" hangingPunct="1">
              <a:spcBef>
                <a:spcPct val="20000"/>
              </a:spcBef>
              <a:buFont typeface="Arial" charset="0"/>
              <a:buChar char="–"/>
            </a:pPr>
            <a:r>
              <a:rPr lang="en-US" altLang="en-US" sz="2800"/>
              <a:t>Derksen</a:t>
            </a:r>
            <a:r>
              <a:rPr lang="en-US" altLang="en-US" sz="2800">
                <a:ea typeface="MS PGothic" pitchFamily="34" charset="-128"/>
                <a:cs typeface="Calibri" pitchFamily="34" charset="0"/>
              </a:rPr>
              <a:t>, </a:t>
            </a:r>
            <a:r>
              <a:rPr lang="en-US" altLang="en-US" sz="2800"/>
              <a:t>A., </a:t>
            </a:r>
            <a:r>
              <a:rPr lang="en-US" altLang="en-US" sz="2800">
                <a:ea typeface="MS PGothic" pitchFamily="34" charset="-128"/>
              </a:rPr>
              <a:t>M.S., 2014. </a:t>
            </a:r>
            <a:r>
              <a:rPr lang="en-US" altLang="en-US" sz="2800"/>
              <a:t>Light Brown Apple Moth, </a:t>
            </a:r>
            <a:br>
              <a:rPr lang="en-US" altLang="en-US" sz="2800"/>
            </a:br>
            <a:r>
              <a:rPr lang="en-US" altLang="en-US" sz="2800" i="1"/>
              <a:t>Epiphyas postvittana</a:t>
            </a:r>
            <a:r>
              <a:rPr lang="en-US" altLang="en-US" sz="2800"/>
              <a:t>, </a:t>
            </a:r>
            <a:r>
              <a:rPr lang="en-US" altLang="en-US" sz="2800">
                <a:ea typeface="MS PGothic" pitchFamily="34" charset="-128"/>
              </a:rPr>
              <a:t>June 2014.</a:t>
            </a:r>
          </a:p>
          <a:p>
            <a:pPr lvl="1" eaLnBrk="1" hangingPunct="1">
              <a:spcBef>
                <a:spcPct val="20000"/>
              </a:spcBef>
              <a:buFont typeface="Arial" charset="0"/>
              <a:buNone/>
            </a:pPr>
            <a:endParaRPr lang="en-US" altLang="en-US" sz="2800">
              <a:ea typeface="MS PGothic" pitchFamily="34" charset="-128"/>
            </a:endParaRPr>
          </a:p>
          <a:p>
            <a:pPr eaLnBrk="1" hangingPunct="1">
              <a:spcBef>
                <a:spcPct val="20000"/>
              </a:spcBef>
              <a:buFont typeface="Arial" charset="0"/>
              <a:buNone/>
            </a:pPr>
            <a:endParaRPr lang="en-US" altLang="en-US" sz="3200">
              <a:ea typeface="MS PGothic"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0" y="187325"/>
            <a:ext cx="9144000" cy="95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p>
        </p:txBody>
      </p:sp>
      <p:sp>
        <p:nvSpPr>
          <p:cNvPr id="29699" name="Content Placeholder 2"/>
          <p:cNvSpPr>
            <a:spLocks noGrp="1"/>
          </p:cNvSpPr>
          <p:nvPr>
            <p:ph idx="1"/>
          </p:nvPr>
        </p:nvSpPr>
        <p:spPr bwMode="auto">
          <a:xfrm>
            <a:off x="762000" y="1219200"/>
            <a:ext cx="8077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39725" indent="-339725" eaLnBrk="1" hangingPunct="1">
              <a:lnSpc>
                <a:spcPct val="90000"/>
              </a:lnSpc>
              <a:buFont typeface="Arial" charset="0"/>
              <a:buNone/>
            </a:pPr>
            <a:r>
              <a:rPr lang="en-US" altLang="en-US" sz="1600" smtClean="0"/>
              <a:t>Anonymous. 2008. “LBAM Host List”. California Department of Food and Agriculture. Sacramento, CA. </a:t>
            </a:r>
          </a:p>
          <a:p>
            <a:pPr marL="339725" indent="-339725" eaLnBrk="1" hangingPunct="1">
              <a:lnSpc>
                <a:spcPct val="90000"/>
              </a:lnSpc>
              <a:buFont typeface="Arial" charset="0"/>
              <a:buNone/>
            </a:pPr>
            <a:endParaRPr lang="en-US" altLang="en-US" sz="1000" smtClean="0"/>
          </a:p>
          <a:p>
            <a:pPr marL="339725" indent="-339725" eaLnBrk="1" hangingPunct="1">
              <a:lnSpc>
                <a:spcPct val="90000"/>
              </a:lnSpc>
              <a:buFont typeface="Arial" charset="0"/>
              <a:buNone/>
            </a:pPr>
            <a:r>
              <a:rPr lang="en-US" altLang="en-US" sz="1600" smtClean="0"/>
              <a:t>Brown, J. W. 2007. Discovery of light brown apple moth in North America. Torts 8: 2.</a:t>
            </a:r>
          </a:p>
          <a:p>
            <a:pPr marL="339725" indent="-339725" eaLnBrk="1" hangingPunct="1">
              <a:lnSpc>
                <a:spcPct val="90000"/>
              </a:lnSpc>
              <a:buFont typeface="Arial" charset="0"/>
              <a:buNone/>
            </a:pPr>
            <a:endParaRPr lang="en-US" altLang="en-US" sz="1000" smtClean="0"/>
          </a:p>
          <a:p>
            <a:pPr marL="339725" indent="-339725" eaLnBrk="1" hangingPunct="1">
              <a:lnSpc>
                <a:spcPct val="90000"/>
              </a:lnSpc>
              <a:buFont typeface="Arial" charset="0"/>
              <a:buNone/>
            </a:pPr>
            <a:r>
              <a:rPr lang="en-US" altLang="en-US" sz="1600" smtClean="0"/>
              <a:t>Danthanarayana, W.  1975.  The Bionomics, distribution and host range of the light brown apple moth, </a:t>
            </a:r>
            <a:r>
              <a:rPr lang="en-US" altLang="en-US" sz="1600" i="1" smtClean="0"/>
              <a:t>Epiphyas Postvittana</a:t>
            </a:r>
            <a:r>
              <a:rPr lang="en-US" altLang="en-US" sz="1600" smtClean="0"/>
              <a:t> (Walk.) (Tortricidae).  Australian Journal of Zoology 23: 419-437.</a:t>
            </a:r>
          </a:p>
          <a:p>
            <a:pPr marL="339725" indent="-339725" eaLnBrk="1" hangingPunct="1">
              <a:lnSpc>
                <a:spcPct val="90000"/>
              </a:lnSpc>
              <a:buFont typeface="Arial" charset="0"/>
              <a:buNone/>
            </a:pPr>
            <a:endParaRPr lang="en-US" altLang="en-US" sz="1000" smtClean="0"/>
          </a:p>
          <a:p>
            <a:pPr marL="339725" indent="-339725" eaLnBrk="1" hangingPunct="1">
              <a:lnSpc>
                <a:spcPct val="90000"/>
              </a:lnSpc>
              <a:buFont typeface="Arial" charset="0"/>
              <a:buNone/>
            </a:pPr>
            <a:r>
              <a:rPr lang="en-US" altLang="en-US" sz="1600" smtClean="0"/>
              <a:t>Espinosa, A. and A. C. Hodges.  2009.  </a:t>
            </a:r>
            <a:r>
              <a:rPr lang="en-US" altLang="en-US" sz="1600" i="1" smtClean="0"/>
              <a:t>Epiphyas postvittana</a:t>
            </a:r>
            <a:r>
              <a:rPr lang="en-US" altLang="en-US" sz="1600" smtClean="0"/>
              <a:t>. Bugwood Wiki.  Accessed 28 July 2013.</a:t>
            </a:r>
          </a:p>
          <a:p>
            <a:pPr marL="339725" indent="-339725" eaLnBrk="1" hangingPunct="1">
              <a:lnSpc>
                <a:spcPct val="90000"/>
              </a:lnSpc>
              <a:buFont typeface="Arial" charset="0"/>
              <a:buNone/>
            </a:pPr>
            <a:endParaRPr lang="en-US" altLang="en-US" sz="1000" smtClean="0"/>
          </a:p>
          <a:p>
            <a:pPr marL="339725" indent="-339725" eaLnBrk="1" hangingPunct="1">
              <a:lnSpc>
                <a:spcPct val="90000"/>
              </a:lnSpc>
              <a:buFont typeface="Arial" charset="0"/>
              <a:buNone/>
            </a:pPr>
            <a:r>
              <a:rPr lang="en-US" altLang="en-US" sz="1600" smtClean="0"/>
              <a:t>Gilligan, TM and ME Epstein. 2009. “LBAM ID, Tools for diagnosing light brown apple moth and related western U. S. leafrollers (Tortricidae: Archipini)”. Colorado State Univeristy, California Department of Food and Agriculture, and Center for Plant Health Science and Technology, USDA, APHIS, PPQ.</a:t>
            </a:r>
          </a:p>
          <a:p>
            <a:pPr marL="339725" indent="-339725" eaLnBrk="1" hangingPunct="1">
              <a:lnSpc>
                <a:spcPct val="90000"/>
              </a:lnSpc>
              <a:buFont typeface="Arial" charset="0"/>
              <a:buNone/>
            </a:pPr>
            <a:endParaRPr lang="en-US" altLang="en-US" sz="1000" smtClean="0"/>
          </a:p>
          <a:p>
            <a:pPr marL="339725" indent="-339725" eaLnBrk="1" hangingPunct="1">
              <a:lnSpc>
                <a:spcPct val="90000"/>
              </a:lnSpc>
              <a:buFont typeface="Arial" charset="0"/>
              <a:buNone/>
            </a:pPr>
            <a:r>
              <a:rPr lang="en-US" altLang="en-US" sz="1600" smtClean="0"/>
              <a:t>Irvin N.  2009.  Light Brown Apple Moth.  Center for Invasive Species Research.  Accessed 28 July 2013.</a:t>
            </a:r>
          </a:p>
          <a:p>
            <a:pPr marL="339725" indent="-339725" eaLnBrk="1" hangingPunct="1">
              <a:lnSpc>
                <a:spcPct val="90000"/>
              </a:lnSpc>
              <a:buFont typeface="Arial" charset="0"/>
              <a:buNone/>
            </a:pPr>
            <a:endParaRPr lang="en-US" altLang="en-US" sz="1000" smtClean="0"/>
          </a:p>
          <a:p>
            <a:pPr marL="339725" indent="-339725" eaLnBrk="1" hangingPunct="1">
              <a:lnSpc>
                <a:spcPct val="90000"/>
              </a:lnSpc>
              <a:buFont typeface="Arial" charset="0"/>
              <a:buNone/>
            </a:pPr>
            <a:r>
              <a:rPr lang="en-US" altLang="en-US" sz="1600" smtClean="0"/>
              <a:t>Jones, D.  2009.  Vigilance urged after moth find.  San Jose Mercury News - Central Coast. Accessed 23 April 2013.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0" y="187325"/>
            <a:ext cx="9144000" cy="95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p>
        </p:txBody>
      </p:sp>
      <p:sp>
        <p:nvSpPr>
          <p:cNvPr id="32770" name="Content Placeholder 2"/>
          <p:cNvSpPr>
            <a:spLocks noGrp="1"/>
          </p:cNvSpPr>
          <p:nvPr>
            <p:ph idx="1"/>
          </p:nvPr>
        </p:nvSpPr>
        <p:spPr>
          <a:xfrm>
            <a:off x="762000" y="914400"/>
            <a:ext cx="8077200" cy="5334000"/>
          </a:xfrm>
        </p:spPr>
        <p:txBody>
          <a:bodyPr>
            <a:noAutofit/>
          </a:bodyPr>
          <a:lstStyle/>
          <a:p>
            <a:pPr marL="339725" indent="-339725" eaLnBrk="1" fontAlgn="auto" hangingPunct="1">
              <a:lnSpc>
                <a:spcPct val="90000"/>
              </a:lnSpc>
              <a:spcAft>
                <a:spcPts val="0"/>
              </a:spcAft>
              <a:buFont typeface="Arial" pitchFamily="34" charset="0"/>
              <a:buNone/>
              <a:defRPr/>
            </a:pPr>
            <a:r>
              <a:rPr lang="en-US" sz="1600" dirty="0" smtClean="0"/>
              <a:t>Lewis</a:t>
            </a:r>
            <a:r>
              <a:rPr lang="en-US" sz="1600" dirty="0"/>
              <a:t>, C. and A. C. Hodges. 2013.  Light Brown Apple Moth.  UF &amp; FDACS/DPI.  Featured Creatures # EENY-469 </a:t>
            </a:r>
            <a:endParaRPr lang="en-US" sz="1600" dirty="0" smtClean="0"/>
          </a:p>
          <a:p>
            <a:pPr marL="339725" indent="-339725" eaLnBrk="1" fontAlgn="auto" hangingPunct="1">
              <a:lnSpc>
                <a:spcPct val="90000"/>
              </a:lnSpc>
              <a:spcAft>
                <a:spcPts val="0"/>
              </a:spcAft>
              <a:buFont typeface="Arial" pitchFamily="34" charset="0"/>
              <a:buNone/>
              <a:defRPr/>
            </a:pPr>
            <a:endParaRPr lang="en-US" sz="1000" dirty="0"/>
          </a:p>
          <a:p>
            <a:pPr marL="339725" indent="-339725" eaLnBrk="1" fontAlgn="auto" hangingPunct="1">
              <a:lnSpc>
                <a:spcPct val="90000"/>
              </a:lnSpc>
              <a:spcAft>
                <a:spcPts val="0"/>
              </a:spcAft>
              <a:buFont typeface="Arial" pitchFamily="34" charset="0"/>
              <a:buNone/>
              <a:defRPr/>
            </a:pPr>
            <a:r>
              <a:rPr lang="en-US" sz="1600" dirty="0"/>
              <a:t>National Agricultural Pest Information System (NAPIS). Purdue University. "Survey Status of Light Brown Apple Moth - </a:t>
            </a:r>
            <a:r>
              <a:rPr lang="en-US" sz="1600" i="1" dirty="0" err="1"/>
              <a:t>Epiphyas</a:t>
            </a:r>
            <a:r>
              <a:rPr lang="en-US" sz="1600" i="1" dirty="0"/>
              <a:t> </a:t>
            </a:r>
            <a:r>
              <a:rPr lang="en-US" sz="1600" i="1" dirty="0" err="1"/>
              <a:t>postvittana</a:t>
            </a:r>
            <a:r>
              <a:rPr lang="en-US" sz="1600" i="1" dirty="0"/>
              <a:t> </a:t>
            </a:r>
            <a:r>
              <a:rPr lang="en-US" sz="1600" dirty="0"/>
              <a:t>(All years)." Published: 08/06/2013. http://</a:t>
            </a:r>
            <a:r>
              <a:rPr lang="en-US" sz="1600" dirty="0" err="1"/>
              <a:t>pest.ceris.purdue.edu</a:t>
            </a:r>
            <a:r>
              <a:rPr lang="en-US" sz="1600" dirty="0"/>
              <a:t>/</a:t>
            </a:r>
            <a:r>
              <a:rPr lang="en-US" sz="1600" dirty="0" err="1"/>
              <a:t>map.php?code</a:t>
            </a:r>
            <a:r>
              <a:rPr lang="en-US" sz="1600" dirty="0"/>
              <a:t>=</a:t>
            </a:r>
            <a:r>
              <a:rPr lang="en-US" sz="1600" dirty="0" err="1"/>
              <a:t>ITBUBPA&amp;year</a:t>
            </a:r>
            <a:r>
              <a:rPr lang="en-US" sz="1600" dirty="0"/>
              <a:t>=</a:t>
            </a:r>
            <a:r>
              <a:rPr lang="en-US" sz="1600" dirty="0" err="1"/>
              <a:t>alltime</a:t>
            </a:r>
            <a:r>
              <a:rPr lang="en-US" sz="1600" dirty="0"/>
              <a:t>. Accessed: 08/06/2013.</a:t>
            </a:r>
          </a:p>
          <a:p>
            <a:pPr marL="339725" indent="-339725" eaLnBrk="1" fontAlgn="auto" hangingPunct="1">
              <a:lnSpc>
                <a:spcPct val="90000"/>
              </a:lnSpc>
              <a:spcAft>
                <a:spcPts val="0"/>
              </a:spcAft>
              <a:buFont typeface="Arial" pitchFamily="34" charset="0"/>
              <a:buNone/>
              <a:defRPr/>
            </a:pPr>
            <a:endParaRPr lang="en-US" sz="1000" dirty="0"/>
          </a:p>
          <a:p>
            <a:pPr marL="339725" indent="-339725" eaLnBrk="1" fontAlgn="auto" hangingPunct="1">
              <a:lnSpc>
                <a:spcPct val="90000"/>
              </a:lnSpc>
              <a:spcAft>
                <a:spcPts val="0"/>
              </a:spcAft>
              <a:buFont typeface="Arial" pitchFamily="34" charset="0"/>
              <a:buNone/>
              <a:defRPr/>
            </a:pPr>
            <a:r>
              <a:rPr lang="en-US" sz="1600" dirty="0"/>
              <a:t>Plant Epidemiology and Risk Analysis Laboratory, Center for Plant Health Science and Technology.  2009.  APHIS Draft Response to Petitions for the Reclassification of Light Brown Apple Moth [</a:t>
            </a:r>
            <a:r>
              <a:rPr lang="en-US" sz="1600" i="1" dirty="0" err="1"/>
              <a:t>Epiphyas</a:t>
            </a:r>
            <a:r>
              <a:rPr lang="en-US" sz="1600" i="1" dirty="0"/>
              <a:t> </a:t>
            </a:r>
            <a:r>
              <a:rPr lang="en-US" sz="1600" i="1" dirty="0" err="1"/>
              <a:t>postvittana</a:t>
            </a:r>
            <a:r>
              <a:rPr lang="en-US" sz="1600" dirty="0"/>
              <a:t> (Walker)] as a Non-Quarantine Pest.   United States Department of Agriculture Animal and Plant Health Inspection Service Plant Protection and Quarantine</a:t>
            </a:r>
            <a:r>
              <a:rPr lang="en-US" sz="1600" dirty="0" smtClean="0"/>
              <a:t>.</a:t>
            </a:r>
          </a:p>
          <a:p>
            <a:pPr marL="339725" indent="-339725" eaLnBrk="1" fontAlgn="auto" hangingPunct="1">
              <a:lnSpc>
                <a:spcPct val="90000"/>
              </a:lnSpc>
              <a:spcAft>
                <a:spcPts val="0"/>
              </a:spcAft>
              <a:buFont typeface="Arial" pitchFamily="34" charset="0"/>
              <a:buNone/>
              <a:defRPr/>
            </a:pPr>
            <a:endParaRPr lang="en-US" sz="1000" dirty="0" smtClean="0"/>
          </a:p>
          <a:p>
            <a:pPr marL="339725" indent="-339725" eaLnBrk="1" fontAlgn="auto" hangingPunct="1">
              <a:lnSpc>
                <a:spcPct val="90000"/>
              </a:lnSpc>
              <a:spcAft>
                <a:spcPts val="0"/>
              </a:spcAft>
              <a:buFont typeface="Arial" pitchFamily="34" charset="0"/>
              <a:buNone/>
              <a:defRPr/>
            </a:pPr>
            <a:r>
              <a:rPr lang="en-US" sz="1600" dirty="0" smtClean="0"/>
              <a:t>Suckling</a:t>
            </a:r>
            <a:r>
              <a:rPr lang="en-US" sz="1600" dirty="0"/>
              <a:t>, DM and EG </a:t>
            </a:r>
            <a:r>
              <a:rPr lang="en-US" sz="1600" dirty="0" err="1"/>
              <a:t>Brockerhoff</a:t>
            </a:r>
            <a:r>
              <a:rPr lang="en-US" sz="1600" dirty="0"/>
              <a:t>. 2010. “Invasion biology, ecology, and management of the light brown apple moth (</a:t>
            </a:r>
            <a:r>
              <a:rPr lang="en-US" sz="1600" dirty="0" err="1"/>
              <a:t>Tortricidae</a:t>
            </a:r>
            <a:r>
              <a:rPr lang="en-US" sz="1600" dirty="0"/>
              <a:t>)”. Annual Reviews of Entomology. 55:285–306.</a:t>
            </a:r>
          </a:p>
          <a:p>
            <a:pPr marL="339725" indent="-339725" eaLnBrk="1" fontAlgn="auto" hangingPunct="1">
              <a:lnSpc>
                <a:spcPct val="90000"/>
              </a:lnSpc>
              <a:spcAft>
                <a:spcPts val="0"/>
              </a:spcAft>
              <a:buFont typeface="Arial" pitchFamily="34" charset="0"/>
              <a:buNone/>
              <a:defRPr/>
            </a:pPr>
            <a:endParaRPr lang="en-US" sz="1000" dirty="0" smtClean="0"/>
          </a:p>
          <a:p>
            <a:pPr marL="339725" indent="-339725" eaLnBrk="1" fontAlgn="auto" hangingPunct="1">
              <a:lnSpc>
                <a:spcPct val="90000"/>
              </a:lnSpc>
              <a:spcAft>
                <a:spcPts val="0"/>
              </a:spcAft>
              <a:buFont typeface="Arial" pitchFamily="34" charset="0"/>
              <a:buNone/>
              <a:defRPr/>
            </a:pPr>
            <a:r>
              <a:rPr lang="en-US" sz="1600" dirty="0" smtClean="0"/>
              <a:t>USDA</a:t>
            </a:r>
            <a:r>
              <a:rPr lang="en-US" sz="1600" dirty="0"/>
              <a:t>-APHIS-PPQ.  2009.  Economic Analysis: Risk to U.S. Apple, Grape, Orange and Pear Production from the Light Brown Apple Moth, </a:t>
            </a:r>
            <a:r>
              <a:rPr lang="en-US" sz="1600" i="1" dirty="0" err="1"/>
              <a:t>Epiphyas</a:t>
            </a:r>
            <a:r>
              <a:rPr lang="en-US" sz="1600" i="1" dirty="0"/>
              <a:t> </a:t>
            </a:r>
            <a:r>
              <a:rPr lang="en-US" sz="1600" i="1" dirty="0" err="1"/>
              <a:t>postvittana</a:t>
            </a:r>
            <a:r>
              <a:rPr lang="en-US" sz="1600" dirty="0"/>
              <a:t> (Walker).  Animal and Plant Health Inspection Service.  Accessed 28 July 2013.</a:t>
            </a:r>
          </a:p>
          <a:p>
            <a:pPr marL="339725" indent="-339725" eaLnBrk="1" fontAlgn="auto" hangingPunct="1">
              <a:lnSpc>
                <a:spcPct val="90000"/>
              </a:lnSpc>
              <a:spcAft>
                <a:spcPts val="0"/>
              </a:spcAft>
              <a:buFont typeface="Arial" pitchFamily="34" charset="0"/>
              <a:buNone/>
              <a:defRPr/>
            </a:pPr>
            <a:endParaRPr lang="en-US" sz="1000" dirty="0"/>
          </a:p>
          <a:p>
            <a:pPr marL="339725" indent="-339725" eaLnBrk="1" fontAlgn="auto" hangingPunct="1">
              <a:lnSpc>
                <a:spcPct val="90000"/>
              </a:lnSpc>
              <a:spcAft>
                <a:spcPts val="0"/>
              </a:spcAft>
              <a:buFont typeface="Arial" pitchFamily="34" charset="0"/>
              <a:buNone/>
              <a:defRPr/>
            </a:pPr>
            <a:r>
              <a:rPr lang="en-US" sz="1600" dirty="0"/>
              <a:t>USDA. 2008. “Treatment program for light brown apple moth in California. Environmental Assessment, February 2008.” 46 pp.</a:t>
            </a:r>
          </a:p>
          <a:p>
            <a:pPr marL="454025" indent="-454025" eaLnBrk="1" fontAlgn="auto" hangingPunct="1">
              <a:lnSpc>
                <a:spcPct val="90000"/>
              </a:lnSpc>
              <a:spcAft>
                <a:spcPts val="0"/>
              </a:spcAft>
              <a:buFont typeface="Arial" pitchFamily="34" charset="0"/>
              <a:buNone/>
              <a:defRPr/>
            </a:pP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810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Light Brown Apple Moth</a:t>
            </a:r>
          </a:p>
        </p:txBody>
      </p:sp>
      <p:sp>
        <p:nvSpPr>
          <p:cNvPr id="15363" name="Content Placeholder 2"/>
          <p:cNvSpPr>
            <a:spLocks noGrp="1"/>
          </p:cNvSpPr>
          <p:nvPr>
            <p:ph idx="1"/>
          </p:nvPr>
        </p:nvSpPr>
        <p:spPr bwMode="auto">
          <a:xfrm>
            <a:off x="457200" y="1524000"/>
            <a:ext cx="46482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Native to Australia</a:t>
            </a:r>
          </a:p>
          <a:p>
            <a:pPr eaLnBrk="1" hangingPunct="1"/>
            <a:endParaRPr lang="en-US" altLang="en-US" sz="1200" smtClean="0"/>
          </a:p>
          <a:p>
            <a:pPr eaLnBrk="1" hangingPunct="1"/>
            <a:r>
              <a:rPr lang="en-US" altLang="en-US" smtClean="0"/>
              <a:t>First U.S. detection was in CA in 2006</a:t>
            </a:r>
          </a:p>
          <a:p>
            <a:pPr eaLnBrk="1" hangingPunct="1"/>
            <a:endParaRPr lang="en-US" altLang="en-US" sz="1200" smtClean="0"/>
          </a:p>
          <a:p>
            <a:pPr eaLnBrk="1" hangingPunct="1"/>
            <a:r>
              <a:rPr lang="en-US" altLang="en-US" smtClean="0"/>
              <a:t>Pest of ornamental plants, crops, and plantation trees.</a:t>
            </a:r>
          </a:p>
        </p:txBody>
      </p:sp>
      <p:pic>
        <p:nvPicPr>
          <p:cNvPr id="6" name="Picture 5" descr="5385954.jpg"/>
          <p:cNvPicPr>
            <a:picLocks noChangeAspect="1"/>
          </p:cNvPicPr>
          <p:nvPr/>
        </p:nvPicPr>
        <p:blipFill rotWithShape="1">
          <a:blip r:embed="rId3" cstate="print">
            <a:extLst>
              <a:ext uri="{28A0092B-C50C-407E-A947-70E740481C1C}">
                <a14:useLocalDpi xmlns:a14="http://schemas.microsoft.com/office/drawing/2010/main" val="0"/>
              </a:ext>
            </a:extLst>
          </a:blip>
          <a:srcRect t="9725" r="25948" b="17768"/>
          <a:stretch/>
        </p:blipFill>
        <p:spPr>
          <a:xfrm>
            <a:off x="5334000" y="3276600"/>
            <a:ext cx="3505200" cy="2288046"/>
          </a:xfrm>
          <a:prstGeom prst="roundRect">
            <a:avLst/>
          </a:prstGeom>
          <a:ln w="38100" cmpd="sng">
            <a:solidFill>
              <a:srgbClr val="000000"/>
            </a:solidFill>
          </a:ln>
        </p:spPr>
      </p:pic>
      <p:sp>
        <p:nvSpPr>
          <p:cNvPr id="15365" name="TextBox 6"/>
          <p:cNvSpPr txBox="1">
            <a:spLocks noChangeArrowheads="1"/>
          </p:cNvSpPr>
          <p:nvPr/>
        </p:nvSpPr>
        <p:spPr bwMode="auto">
          <a:xfrm>
            <a:off x="381000" y="5867400"/>
            <a:ext cx="75676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Photos: (</a:t>
            </a:r>
            <a:r>
              <a:rPr lang="en-US" altLang="en-US" sz="900" i="1"/>
              <a:t>Top</a:t>
            </a:r>
            <a:r>
              <a:rPr lang="en-US" altLang="en-US" sz="900"/>
              <a:t>) - Todd Gilligan, CSU, Bugwood.org #5482456; (</a:t>
            </a:r>
            <a:r>
              <a:rPr lang="en-US" altLang="en-US" sz="900" i="1"/>
              <a:t>Bottom</a:t>
            </a:r>
            <a:r>
              <a:rPr lang="en-US" altLang="en-US" sz="900"/>
              <a:t>) - Department of Primary Industries and Water, Tasmania Archive, Bugwood.org #5385954</a:t>
            </a:r>
          </a:p>
        </p:txBody>
      </p:sp>
      <p:pic>
        <p:nvPicPr>
          <p:cNvPr id="18" name="Picture 17" descr="5482456.jpg"/>
          <p:cNvPicPr>
            <a:picLocks noChangeAspect="1"/>
          </p:cNvPicPr>
          <p:nvPr/>
        </p:nvPicPr>
        <p:blipFill rotWithShape="1">
          <a:blip r:embed="rId4" cstate="print">
            <a:extLst>
              <a:ext uri="{28A0092B-C50C-407E-A947-70E740481C1C}">
                <a14:useLocalDpi xmlns:a14="http://schemas.microsoft.com/office/drawing/2010/main" val="0"/>
              </a:ext>
            </a:extLst>
          </a:blip>
          <a:srcRect l="3083" r="3192" b="6626"/>
          <a:stretch/>
        </p:blipFill>
        <p:spPr>
          <a:xfrm>
            <a:off x="5334000" y="1097442"/>
            <a:ext cx="3352800" cy="2026758"/>
          </a:xfrm>
          <a:prstGeom prst="roundRect">
            <a:avLst>
              <a:gd name="adj" fmla="val 8594"/>
            </a:avLst>
          </a:prstGeom>
          <a:solidFill>
            <a:srgbClr val="FFFFFF">
              <a:shade val="85000"/>
            </a:srgbClr>
          </a:solidFill>
          <a:ln w="31750">
            <a:solidFill>
              <a:schemeClr val="tx1"/>
            </a:solidFill>
          </a:ln>
          <a:effectLst/>
        </p:spPr>
      </p:pic>
      <p:sp>
        <p:nvSpPr>
          <p:cNvPr id="15367" name="TextBox 7"/>
          <p:cNvSpPr txBox="1">
            <a:spLocks noChangeArrowheads="1"/>
          </p:cNvSpPr>
          <p:nvPr/>
        </p:nvSpPr>
        <p:spPr bwMode="auto">
          <a:xfrm>
            <a:off x="6083300" y="5562600"/>
            <a:ext cx="191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Damage on apples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086100" y="152400"/>
            <a:ext cx="2971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sz="4000" smtClean="0"/>
              <a:t>Distribution</a:t>
            </a:r>
          </a:p>
        </p:txBody>
      </p:sp>
      <p:sp>
        <p:nvSpPr>
          <p:cNvPr id="16387" name="TextBox 3"/>
          <p:cNvSpPr txBox="1">
            <a:spLocks noChangeArrowheads="1"/>
          </p:cNvSpPr>
          <p:nvPr/>
        </p:nvSpPr>
        <p:spPr bwMode="auto">
          <a:xfrm>
            <a:off x="3429000" y="5867400"/>
            <a:ext cx="571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1000">
                <a:ea typeface="MS PGothic" pitchFamily="34" charset="-128"/>
                <a:cs typeface="Calibri" pitchFamily="34" charset="0"/>
              </a:rPr>
              <a:t>Map courtesy of Pest Tracker, </a:t>
            </a:r>
            <a:r>
              <a:rPr lang="fr-FR" altLang="en-US" sz="1000">
                <a:ea typeface="MS PGothic" pitchFamily="34" charset="-128"/>
                <a:cs typeface="Calibri" pitchFamily="34" charset="0"/>
              </a:rPr>
              <a:t>National Agricultural Pest Information System (NAPIS)</a:t>
            </a:r>
            <a:endParaRPr lang="en-US" altLang="en-US" sz="1000">
              <a:ea typeface="MS PGothic" pitchFamily="34" charset="-128"/>
              <a:cs typeface="Calibri" pitchFamily="34" charset="0"/>
            </a:endParaRPr>
          </a:p>
        </p:txBody>
      </p:sp>
      <p:grpSp>
        <p:nvGrpSpPr>
          <p:cNvPr id="16388" name="Group 2"/>
          <p:cNvGrpSpPr>
            <a:grpSpLocks/>
          </p:cNvGrpSpPr>
          <p:nvPr/>
        </p:nvGrpSpPr>
        <p:grpSpPr bwMode="auto">
          <a:xfrm>
            <a:off x="241300" y="944563"/>
            <a:ext cx="8750300" cy="5356225"/>
            <a:chOff x="242047" y="944880"/>
            <a:chExt cx="8749553" cy="5355134"/>
          </a:xfrm>
        </p:grpSpPr>
        <p:pic>
          <p:nvPicPr>
            <p:cNvPr id="1638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044" y="944880"/>
              <a:ext cx="6846556"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5223"/>
            <p:cNvGrpSpPr>
              <a:grpSpLocks/>
            </p:cNvGrpSpPr>
            <p:nvPr/>
          </p:nvGrpSpPr>
          <p:grpSpPr bwMode="auto">
            <a:xfrm>
              <a:off x="242047" y="4114800"/>
              <a:ext cx="3186952" cy="2185214"/>
              <a:chOff x="426720" y="2015630"/>
              <a:chExt cx="3187361" cy="2185118"/>
            </a:xfrm>
          </p:grpSpPr>
          <p:sp>
            <p:nvSpPr>
              <p:cNvPr id="16391" name="TextBox 115"/>
              <p:cNvSpPr txBox="1">
                <a:spLocks noChangeArrowheads="1"/>
              </p:cNvSpPr>
              <p:nvPr/>
            </p:nvSpPr>
            <p:spPr bwMode="auto">
              <a:xfrm>
                <a:off x="609598" y="2015630"/>
                <a:ext cx="3004483" cy="218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300"/>
                  </a:spcAft>
                </a:pPr>
                <a:r>
                  <a:rPr lang="en-US" altLang="en-US"/>
                  <a:t>Sampled but not found</a:t>
                </a:r>
              </a:p>
              <a:p>
                <a:pPr eaLnBrk="1" hangingPunct="1">
                  <a:spcAft>
                    <a:spcPts val="300"/>
                  </a:spcAft>
                </a:pPr>
                <a:endParaRPr lang="en-US" altLang="en-US" sz="900"/>
              </a:p>
              <a:p>
                <a:pPr eaLnBrk="1" hangingPunct="1">
                  <a:spcAft>
                    <a:spcPts val="300"/>
                  </a:spcAft>
                </a:pPr>
                <a:r>
                  <a:rPr lang="en-US" altLang="en-US"/>
                  <a:t>Intercepted or detected, but not considered established</a:t>
                </a:r>
              </a:p>
              <a:p>
                <a:pPr eaLnBrk="1" hangingPunct="1">
                  <a:spcAft>
                    <a:spcPts val="300"/>
                  </a:spcAft>
                </a:pPr>
                <a:endParaRPr lang="en-US" altLang="en-US" sz="900"/>
              </a:p>
              <a:p>
                <a:pPr eaLnBrk="1" hangingPunct="1">
                  <a:spcAft>
                    <a:spcPts val="300"/>
                  </a:spcAft>
                </a:pPr>
                <a:r>
                  <a:rPr lang="en-US" altLang="en-US"/>
                  <a:t>Considered established by USDA APHIS in </a:t>
                </a:r>
                <a:r>
                  <a:rPr lang="en-US" altLang="en-US" b="1"/>
                  <a:t>parts </a:t>
                </a:r>
                <a:r>
                  <a:rPr lang="en-US" altLang="en-US"/>
                  <a:t>of the state</a:t>
                </a:r>
              </a:p>
            </p:txBody>
          </p:sp>
          <p:sp>
            <p:nvSpPr>
              <p:cNvPr id="11" name="Rectangle 10"/>
              <p:cNvSpPr/>
              <p:nvPr/>
            </p:nvSpPr>
            <p:spPr>
              <a:xfrm>
                <a:off x="426720" y="2102592"/>
                <a:ext cx="182571" cy="182517"/>
              </a:xfrm>
              <a:prstGeom prst="rect">
                <a:avLst/>
              </a:prstGeom>
              <a:solidFill>
                <a:srgbClr val="64C8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26720" y="2600944"/>
                <a:ext cx="182571" cy="182517"/>
              </a:xfrm>
              <a:prstGeom prst="rect">
                <a:avLst/>
              </a:prstGeom>
              <a:solidFill>
                <a:srgbClr val="FA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426720" y="3362755"/>
                <a:ext cx="182571" cy="182517"/>
              </a:xfrm>
              <a:prstGeom prst="rect">
                <a:avLst/>
              </a:prstGeom>
              <a:solidFill>
                <a:srgbClr val="F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0" y="2286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Host Plants</a:t>
            </a:r>
          </a:p>
        </p:txBody>
      </p:sp>
      <p:sp>
        <p:nvSpPr>
          <p:cNvPr id="23" name="Content Placeholder 22"/>
          <p:cNvSpPr>
            <a:spLocks noGrp="1"/>
          </p:cNvSpPr>
          <p:nvPr>
            <p:ph sz="half" idx="1"/>
          </p:nvPr>
        </p:nvSpPr>
        <p:spPr>
          <a:xfrm>
            <a:off x="76200" y="1066800"/>
            <a:ext cx="5638800" cy="5334000"/>
          </a:xfrm>
        </p:spPr>
        <p:txBody>
          <a:bodyPr>
            <a:normAutofit/>
          </a:bodyPr>
          <a:lstStyle/>
          <a:p>
            <a:pPr marL="227013" indent="0" eaLnBrk="1" fontAlgn="auto" hangingPunct="1">
              <a:spcAft>
                <a:spcPts val="0"/>
              </a:spcAft>
              <a:buFont typeface="Arial" pitchFamily="34" charset="0"/>
              <a:buNone/>
              <a:defRPr/>
            </a:pPr>
            <a:r>
              <a:rPr lang="en-US" dirty="0" smtClean="0"/>
              <a:t>Generalist</a:t>
            </a:r>
          </a:p>
          <a:p>
            <a:pPr lvl="1" eaLnBrk="1" fontAlgn="auto" hangingPunct="1">
              <a:spcAft>
                <a:spcPts val="0"/>
              </a:spcAft>
              <a:buFont typeface="Arial"/>
              <a:buChar char="•"/>
              <a:defRPr/>
            </a:pPr>
            <a:r>
              <a:rPr lang="en-US" dirty="0" smtClean="0"/>
              <a:t>Serious pest of stone and pome fruits</a:t>
            </a:r>
          </a:p>
          <a:p>
            <a:pPr lvl="1" eaLnBrk="1" fontAlgn="auto" hangingPunct="1">
              <a:spcAft>
                <a:spcPts val="0"/>
              </a:spcAft>
              <a:buFont typeface="Arial"/>
              <a:buChar char="•"/>
              <a:defRPr/>
            </a:pPr>
            <a:r>
              <a:rPr lang="en-US" dirty="0" smtClean="0"/>
              <a:t>Adds 1.3% to management costs</a:t>
            </a:r>
          </a:p>
          <a:p>
            <a:pPr lvl="1" eaLnBrk="1" fontAlgn="auto" hangingPunct="1">
              <a:spcAft>
                <a:spcPts val="0"/>
              </a:spcAft>
              <a:buFont typeface="Arial"/>
              <a:buChar char="•"/>
              <a:defRPr/>
            </a:pPr>
            <a:r>
              <a:rPr lang="en-US" dirty="0" smtClean="0"/>
              <a:t>Untreated, can result in 70% crop loss</a:t>
            </a:r>
          </a:p>
          <a:p>
            <a:pPr marL="457200" lvl="1" indent="0" eaLnBrk="1" fontAlgn="auto" hangingPunct="1">
              <a:spcAft>
                <a:spcPts val="0"/>
              </a:spcAft>
              <a:buFont typeface="Arial" pitchFamily="34" charset="0"/>
              <a:buNone/>
              <a:defRPr/>
            </a:pPr>
            <a:endParaRPr lang="en-US" sz="1200" dirty="0" smtClean="0"/>
          </a:p>
          <a:p>
            <a:pPr marL="227013" indent="0" eaLnBrk="1" fontAlgn="auto" hangingPunct="1">
              <a:spcAft>
                <a:spcPts val="0"/>
              </a:spcAft>
              <a:buFont typeface="Arial" pitchFamily="34" charset="0"/>
              <a:buNone/>
              <a:defRPr/>
            </a:pPr>
            <a:r>
              <a:rPr lang="en-US" dirty="0" smtClean="0"/>
              <a:t>Florida hosts can include: </a:t>
            </a:r>
            <a:endParaRPr lang="en-US" sz="2400" dirty="0"/>
          </a:p>
          <a:p>
            <a:pPr lvl="1" eaLnBrk="1" fontAlgn="auto" hangingPunct="1">
              <a:spcAft>
                <a:spcPts val="0"/>
              </a:spcAft>
              <a:buFont typeface="Arial"/>
              <a:buChar char="•"/>
              <a:defRPr/>
            </a:pPr>
            <a:r>
              <a:rPr lang="en-US" u="sng" dirty="0"/>
              <a:t>Ornamental</a:t>
            </a:r>
            <a:r>
              <a:rPr lang="en-US" dirty="0" smtClean="0"/>
              <a:t>: </a:t>
            </a:r>
            <a:r>
              <a:rPr lang="en-US" dirty="0"/>
              <a:t>cassia, cypress</a:t>
            </a:r>
            <a:r>
              <a:rPr lang="en-US" dirty="0" smtClean="0"/>
              <a:t>, </a:t>
            </a:r>
            <a:r>
              <a:rPr lang="en-US" dirty="0"/>
              <a:t>geranium, </a:t>
            </a:r>
            <a:r>
              <a:rPr lang="en-US" dirty="0" smtClean="0"/>
              <a:t>passionflower</a:t>
            </a:r>
            <a:r>
              <a:rPr lang="en-US" dirty="0"/>
              <a:t>, </a:t>
            </a:r>
            <a:r>
              <a:rPr lang="en-US" dirty="0" smtClean="0"/>
              <a:t>pine</a:t>
            </a:r>
            <a:r>
              <a:rPr lang="en-US" dirty="0"/>
              <a:t>, </a:t>
            </a:r>
            <a:r>
              <a:rPr lang="en-US" dirty="0" smtClean="0"/>
              <a:t>rose</a:t>
            </a:r>
          </a:p>
          <a:p>
            <a:pPr lvl="1" eaLnBrk="1" fontAlgn="auto" hangingPunct="1">
              <a:spcAft>
                <a:spcPts val="0"/>
              </a:spcAft>
              <a:buFont typeface="Arial"/>
              <a:buChar char="•"/>
              <a:defRPr/>
            </a:pPr>
            <a:endParaRPr lang="en-US" sz="600" dirty="0" smtClean="0"/>
          </a:p>
          <a:p>
            <a:pPr lvl="1" eaLnBrk="1" fontAlgn="auto" hangingPunct="1">
              <a:spcAft>
                <a:spcPts val="0"/>
              </a:spcAft>
              <a:buFont typeface="Arial"/>
              <a:buChar char="•"/>
              <a:defRPr/>
            </a:pPr>
            <a:r>
              <a:rPr lang="en-US" u="sng" dirty="0" smtClean="0"/>
              <a:t>Agricultural</a:t>
            </a:r>
            <a:r>
              <a:rPr lang="en-US" dirty="0" smtClean="0"/>
              <a:t>: avocado, blueberry, cabbage, carrot, citrus, broccoli, cucumber, loquat, mango, strawberry</a:t>
            </a:r>
          </a:p>
          <a:p>
            <a:pPr lvl="1" eaLnBrk="1" fontAlgn="auto" hangingPunct="1">
              <a:spcAft>
                <a:spcPts val="0"/>
              </a:spcAft>
              <a:buFont typeface="Arial"/>
              <a:buChar char="•"/>
              <a:defRPr/>
            </a:pPr>
            <a:endParaRPr lang="en-US" sz="600" dirty="0"/>
          </a:p>
          <a:p>
            <a:pPr lvl="1" eaLnBrk="1" fontAlgn="auto" hangingPunct="1">
              <a:spcAft>
                <a:spcPts val="0"/>
              </a:spcAft>
              <a:buFont typeface="Arial"/>
              <a:buChar char="•"/>
              <a:defRPr/>
            </a:pPr>
            <a:r>
              <a:rPr lang="en-US" u="sng" dirty="0"/>
              <a:t>E</a:t>
            </a:r>
            <a:r>
              <a:rPr lang="en-US" u="sng" dirty="0" smtClean="0"/>
              <a:t>ndangered </a:t>
            </a:r>
            <a:r>
              <a:rPr lang="en-US" dirty="0" smtClean="0"/>
              <a:t>native species</a:t>
            </a:r>
            <a:endParaRPr lang="en-US" dirty="0"/>
          </a:p>
        </p:txBody>
      </p:sp>
      <p:pic>
        <p:nvPicPr>
          <p:cNvPr id="4" name="Picture 3" descr="5385957.jpg"/>
          <p:cNvPicPr>
            <a:picLocks noChangeAspect="1"/>
          </p:cNvPicPr>
          <p:nvPr/>
        </p:nvPicPr>
        <p:blipFill rotWithShape="1">
          <a:blip r:embed="rId3">
            <a:extLst>
              <a:ext uri="{28A0092B-C50C-407E-A947-70E740481C1C}">
                <a14:useLocalDpi xmlns:a14="http://schemas.microsoft.com/office/drawing/2010/main" val="0"/>
              </a:ext>
            </a:extLst>
          </a:blip>
          <a:srcRect l="35521" t="9029" r="29887" b="17940"/>
          <a:stretch/>
        </p:blipFill>
        <p:spPr>
          <a:xfrm>
            <a:off x="5943600" y="1219200"/>
            <a:ext cx="3002365" cy="4419601"/>
          </a:xfrm>
          <a:prstGeom prst="roundRect">
            <a:avLst/>
          </a:prstGeom>
          <a:ln w="38100" cmpd="sng">
            <a:solidFill>
              <a:srgbClr val="000000"/>
            </a:solidFill>
          </a:ln>
        </p:spPr>
      </p:pic>
      <p:sp>
        <p:nvSpPr>
          <p:cNvPr id="17413" name="TextBox 21"/>
          <p:cNvSpPr txBox="1">
            <a:spLocks noChangeArrowheads="1"/>
          </p:cNvSpPr>
          <p:nvPr/>
        </p:nvSpPr>
        <p:spPr bwMode="auto">
          <a:xfrm>
            <a:off x="6248400" y="5954713"/>
            <a:ext cx="272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900">
                <a:solidFill>
                  <a:srgbClr val="000000"/>
                </a:solidFill>
              </a:rPr>
              <a:t>Photos:  Department of Primary Industries and Water, </a:t>
            </a:r>
          </a:p>
          <a:p>
            <a:pPr algn="r" eaLnBrk="1" hangingPunct="1"/>
            <a:r>
              <a:rPr lang="en-US" altLang="en-US" sz="900">
                <a:solidFill>
                  <a:srgbClr val="000000"/>
                </a:solidFill>
              </a:rPr>
              <a:t>Tasmania Archive, Bugwood.org #5385957</a:t>
            </a:r>
          </a:p>
        </p:txBody>
      </p:sp>
      <p:sp>
        <p:nvSpPr>
          <p:cNvPr id="17414" name="Rectangle 2"/>
          <p:cNvSpPr>
            <a:spLocks noChangeArrowheads="1"/>
          </p:cNvSpPr>
          <p:nvPr/>
        </p:nvSpPr>
        <p:spPr bwMode="auto">
          <a:xfrm>
            <a:off x="6324600" y="5657850"/>
            <a:ext cx="2278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rgbClr val="000000"/>
                </a:solidFill>
              </a:rPr>
              <a:t>Larva on young apples</a:t>
            </a: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12750" y="76200"/>
            <a:ext cx="83185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Eggs</a:t>
            </a:r>
          </a:p>
        </p:txBody>
      </p:sp>
      <p:sp>
        <p:nvSpPr>
          <p:cNvPr id="7" name="Content Placeholder 6"/>
          <p:cNvSpPr>
            <a:spLocks noGrp="1"/>
          </p:cNvSpPr>
          <p:nvPr>
            <p:ph sz="half" idx="1"/>
          </p:nvPr>
        </p:nvSpPr>
        <p:spPr>
          <a:xfrm>
            <a:off x="609600" y="1676400"/>
            <a:ext cx="4419600" cy="3810000"/>
          </a:xfrm>
        </p:spPr>
        <p:txBody>
          <a:bodyPr>
            <a:normAutofit/>
          </a:bodyPr>
          <a:lstStyle/>
          <a:p>
            <a:pPr eaLnBrk="1" fontAlgn="auto" hangingPunct="1">
              <a:spcAft>
                <a:spcPts val="0"/>
              </a:spcAft>
              <a:buFont typeface="Arial" pitchFamily="34" charset="0"/>
              <a:buChar char="•"/>
              <a:defRPr/>
            </a:pPr>
            <a:r>
              <a:rPr lang="en-US" dirty="0" smtClean="0"/>
              <a:t>20 - 50 laid on upper surface of leaf or fruit</a:t>
            </a:r>
          </a:p>
          <a:p>
            <a:pPr eaLnBrk="1" fontAlgn="auto" hangingPunct="1">
              <a:spcAft>
                <a:spcPts val="0"/>
              </a:spcAft>
              <a:buFont typeface="Arial" pitchFamily="34" charset="0"/>
              <a:buChar char="•"/>
              <a:defRPr/>
            </a:pPr>
            <a:endParaRPr lang="en-US" sz="1200" dirty="0" smtClean="0"/>
          </a:p>
          <a:p>
            <a:pPr eaLnBrk="1" fontAlgn="auto" hangingPunct="1">
              <a:spcAft>
                <a:spcPts val="0"/>
              </a:spcAft>
              <a:buFont typeface="Arial" pitchFamily="34" charset="0"/>
              <a:buChar char="•"/>
              <a:defRPr/>
            </a:pPr>
            <a:r>
              <a:rPr lang="en-US" dirty="0"/>
              <a:t>0.84 </a:t>
            </a:r>
            <a:r>
              <a:rPr lang="en-US" dirty="0" smtClean="0"/>
              <a:t>- 0.95 mm </a:t>
            </a:r>
            <a:r>
              <a:rPr lang="en-US" dirty="0"/>
              <a:t>long </a:t>
            </a:r>
            <a:endParaRPr lang="en-US" dirty="0" smtClean="0"/>
          </a:p>
          <a:p>
            <a:pPr eaLnBrk="1" fontAlgn="auto" hangingPunct="1">
              <a:spcAft>
                <a:spcPts val="0"/>
              </a:spcAft>
              <a:buFont typeface="Arial" pitchFamily="34" charset="0"/>
              <a:buChar char="•"/>
              <a:defRPr/>
            </a:pPr>
            <a:endParaRPr lang="en-US" sz="1200" dirty="0" smtClean="0"/>
          </a:p>
          <a:p>
            <a:pPr eaLnBrk="1" fontAlgn="auto" hangingPunct="1">
              <a:spcAft>
                <a:spcPts val="0"/>
              </a:spcAft>
              <a:buFont typeface="Arial" pitchFamily="34" charset="0"/>
              <a:buChar char="•"/>
              <a:defRPr/>
            </a:pPr>
            <a:r>
              <a:rPr lang="en-US" dirty="0" smtClean="0"/>
              <a:t>Pale white to green </a:t>
            </a:r>
          </a:p>
          <a:p>
            <a:pPr lvl="1" eaLnBrk="1" fontAlgn="auto" hangingPunct="1">
              <a:spcAft>
                <a:spcPts val="0"/>
              </a:spcAft>
              <a:buFont typeface="Arial" pitchFamily="34" charset="0"/>
              <a:buChar char="–"/>
              <a:defRPr/>
            </a:pPr>
            <a:r>
              <a:rPr lang="en-US" dirty="0" smtClean="0"/>
              <a:t>Black or brown when parasitized</a:t>
            </a:r>
          </a:p>
          <a:p>
            <a:pPr marL="457200" lvl="1" indent="0" eaLnBrk="1" fontAlgn="auto" hangingPunct="1">
              <a:spcAft>
                <a:spcPts val="0"/>
              </a:spcAft>
              <a:buFont typeface="Arial" pitchFamily="34" charset="0"/>
              <a:buNone/>
              <a:defRPr/>
            </a:pPr>
            <a:endParaRPr lang="en-US" sz="1200" dirty="0" smtClean="0"/>
          </a:p>
        </p:txBody>
      </p:sp>
      <p:pic>
        <p:nvPicPr>
          <p:cNvPr id="24" name="Picture 2" descr="http://itp.lucidcentral.org/id/lep/lbam/images/Epiphyas_postvittana/lbam_eggs.jpg"/>
          <p:cNvPicPr>
            <a:picLocks noGrp="1" noChangeAspect="1" noChangeArrowheads="1"/>
          </p:cNvPicPr>
          <p:nvPr>
            <p:ph sz="half" idx="2"/>
          </p:nvPr>
        </p:nvPicPr>
        <p:blipFill rotWithShape="1">
          <a:blip r:embed="rId3" cstate="screen"/>
          <a:srcRect t="21435" r="9035" b="22841"/>
          <a:stretch/>
        </p:blipFill>
        <p:spPr bwMode="auto">
          <a:xfrm>
            <a:off x="5034891" y="1320265"/>
            <a:ext cx="3328416" cy="2038937"/>
          </a:xfrm>
          <a:prstGeom prst="roundRect">
            <a:avLst/>
          </a:prstGeom>
          <a:ln w="38100">
            <a:solidFill>
              <a:srgbClr val="000000"/>
            </a:solidFill>
          </a:ln>
        </p:spPr>
      </p:pic>
      <p:sp>
        <p:nvSpPr>
          <p:cNvPr id="18437" name="TextBox 24"/>
          <p:cNvSpPr txBox="1">
            <a:spLocks noChangeArrowheads="1"/>
          </p:cNvSpPr>
          <p:nvPr/>
        </p:nvSpPr>
        <p:spPr bwMode="auto">
          <a:xfrm>
            <a:off x="384175" y="5900738"/>
            <a:ext cx="7289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solidFill>
                  <a:srgbClr val="000000"/>
                </a:solidFill>
              </a:rPr>
              <a:t>Photos: Top – Todd Gilligan, CSU Bugwood.org #5495358; </a:t>
            </a:r>
            <a:r>
              <a:rPr lang="en-US" altLang="en-US" sz="900"/>
              <a:t>Department of Primary Industries and Water, Tasmania Archive, Bugwood.org #5385952 </a:t>
            </a:r>
            <a:r>
              <a:rPr lang="en-US" altLang="en-US" sz="900">
                <a:solidFill>
                  <a:srgbClr val="000000"/>
                </a:solidFill>
              </a:rPr>
              <a:t> </a:t>
            </a:r>
          </a:p>
        </p:txBody>
      </p:sp>
      <p:pic>
        <p:nvPicPr>
          <p:cNvPr id="21" name="Picture 20" descr="5385952.jpg"/>
          <p:cNvPicPr>
            <a:picLocks noChangeAspect="1"/>
          </p:cNvPicPr>
          <p:nvPr/>
        </p:nvPicPr>
        <p:blipFill rotWithShape="1">
          <a:blip r:embed="rId4" cstate="print">
            <a:extLst>
              <a:ext uri="{28A0092B-C50C-407E-A947-70E740481C1C}">
                <a14:useLocalDpi xmlns:a14="http://schemas.microsoft.com/office/drawing/2010/main" val="0"/>
              </a:ext>
            </a:extLst>
          </a:blip>
          <a:srcRect l="16882" t="14319" r="42646" b="48034"/>
          <a:stretch/>
        </p:blipFill>
        <p:spPr>
          <a:xfrm>
            <a:off x="5052083" y="3587782"/>
            <a:ext cx="3329917" cy="2039350"/>
          </a:xfrm>
          <a:prstGeom prst="roundRect">
            <a:avLst/>
          </a:prstGeom>
          <a:ln w="38100" cmpd="sng">
            <a:solidFill>
              <a:srgbClr val="000000"/>
            </a:solidFill>
          </a:ln>
        </p:spPr>
      </p:pic>
      <p:sp>
        <p:nvSpPr>
          <p:cNvPr id="18439" name="Rectangle 2"/>
          <p:cNvSpPr>
            <a:spLocks noChangeArrowheads="1"/>
          </p:cNvSpPr>
          <p:nvPr/>
        </p:nvSpPr>
        <p:spPr bwMode="auto">
          <a:xfrm>
            <a:off x="5867400" y="9144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rgbClr val="000000"/>
                </a:solidFill>
              </a:rPr>
              <a:t>Egg mass on a leaf</a:t>
            </a:r>
            <a:endParaRPr lang="en-US" altLang="en-US"/>
          </a:p>
        </p:txBody>
      </p:sp>
      <p:sp>
        <p:nvSpPr>
          <p:cNvPr id="18440" name="Rectangle 7"/>
          <p:cNvSpPr>
            <a:spLocks noChangeArrowheads="1"/>
          </p:cNvSpPr>
          <p:nvPr/>
        </p:nvSpPr>
        <p:spPr bwMode="auto">
          <a:xfrm>
            <a:off x="5727700" y="5586413"/>
            <a:ext cx="2106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rgbClr val="000000"/>
                </a:solidFill>
              </a:rPr>
              <a:t>Parasitized egg mass</a:t>
            </a:r>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2700" y="76200"/>
            <a:ext cx="91567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Larvae &amp; Pupae</a:t>
            </a:r>
          </a:p>
        </p:txBody>
      </p:sp>
      <p:sp>
        <p:nvSpPr>
          <p:cNvPr id="19459" name="Content Placeholder 6"/>
          <p:cNvSpPr>
            <a:spLocks noGrp="1"/>
          </p:cNvSpPr>
          <p:nvPr>
            <p:ph sz="half" idx="1"/>
          </p:nvPr>
        </p:nvSpPr>
        <p:spPr bwMode="auto">
          <a:xfrm>
            <a:off x="457200" y="838200"/>
            <a:ext cx="7162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0000"/>
              </a:lnSpc>
            </a:pPr>
            <a:r>
              <a:rPr lang="en-US" altLang="en-US" smtClean="0"/>
              <a:t>Positive ID with molecular methods only</a:t>
            </a:r>
          </a:p>
        </p:txBody>
      </p:sp>
      <p:pic>
        <p:nvPicPr>
          <p:cNvPr id="29" name="Picture 8" descr="http://itp.lucidcentral.org/id/lep/lbam/images/Epiphyas_postvittana/lbam_pupa.jpg"/>
          <p:cNvPicPr>
            <a:picLocks noGrp="1" noChangeAspect="1" noChangeArrowheads="1"/>
          </p:cNvPicPr>
          <p:nvPr>
            <p:ph sz="half" idx="2"/>
          </p:nvPr>
        </p:nvPicPr>
        <p:blipFill rotWithShape="1">
          <a:blip r:embed="rId3" cstate="screen"/>
          <a:stretch/>
        </p:blipFill>
        <p:spPr bwMode="auto">
          <a:xfrm>
            <a:off x="5238750" y="2258077"/>
            <a:ext cx="2857500" cy="2857500"/>
          </a:xfrm>
          <a:prstGeom prst="roundRect">
            <a:avLst/>
          </a:prstGeom>
          <a:ln w="38100">
            <a:solidFill>
              <a:srgbClr val="000000"/>
            </a:solidFill>
          </a:ln>
        </p:spPr>
      </p:pic>
      <p:sp>
        <p:nvSpPr>
          <p:cNvPr id="19461" name="Rectangle 3"/>
          <p:cNvSpPr>
            <a:spLocks noChangeArrowheads="1"/>
          </p:cNvSpPr>
          <p:nvPr/>
        </p:nvSpPr>
        <p:spPr bwMode="auto">
          <a:xfrm>
            <a:off x="152400" y="5791200"/>
            <a:ext cx="907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solidFill>
                  <a:srgbClr val="000000"/>
                </a:solidFill>
              </a:rPr>
              <a:t>Photos: </a:t>
            </a:r>
          </a:p>
          <a:p>
            <a:pPr eaLnBrk="1" hangingPunct="1"/>
            <a:r>
              <a:rPr lang="en-US" altLang="en-US" sz="900">
                <a:solidFill>
                  <a:srgbClr val="000000"/>
                </a:solidFill>
              </a:rPr>
              <a:t>(</a:t>
            </a:r>
            <a:r>
              <a:rPr lang="en-US" altLang="en-US" sz="900" i="1">
                <a:solidFill>
                  <a:srgbClr val="000000"/>
                </a:solidFill>
              </a:rPr>
              <a:t>Top Left</a:t>
            </a:r>
            <a:r>
              <a:rPr lang="en-US" altLang="en-US" sz="900">
                <a:solidFill>
                  <a:srgbClr val="000000"/>
                </a:solidFill>
              </a:rPr>
              <a:t>) Department of Primary Industries and Water, Tasmania Archive, Bugwood.org #5385959; (</a:t>
            </a:r>
            <a:r>
              <a:rPr lang="en-US" altLang="en-US" sz="900" i="1">
                <a:solidFill>
                  <a:srgbClr val="000000"/>
                </a:solidFill>
              </a:rPr>
              <a:t>Bottom Left</a:t>
            </a:r>
            <a:r>
              <a:rPr lang="en-US" altLang="en-US" sz="900">
                <a:solidFill>
                  <a:srgbClr val="000000"/>
                </a:solidFill>
              </a:rPr>
              <a:t>) - Wikimedia Commons; (</a:t>
            </a:r>
            <a:r>
              <a:rPr lang="en-US" altLang="en-US" sz="900" i="1">
                <a:solidFill>
                  <a:srgbClr val="000000"/>
                </a:solidFill>
              </a:rPr>
              <a:t>Right</a:t>
            </a:r>
            <a:r>
              <a:rPr lang="en-US" altLang="en-US" sz="900">
                <a:solidFill>
                  <a:srgbClr val="000000"/>
                </a:solidFill>
              </a:rPr>
              <a:t>) - Todd Gilligan, CSU, Bugwood.org #5495362</a:t>
            </a:r>
            <a:endParaRPr lang="en-US" altLang="en-US" sz="900"/>
          </a:p>
        </p:txBody>
      </p:sp>
      <p:pic>
        <p:nvPicPr>
          <p:cNvPr id="5" name="Picture 4" descr="wikimedia commons goldfinger820.jpg"/>
          <p:cNvPicPr>
            <a:picLocks noChangeAspect="1"/>
          </p:cNvPicPr>
          <p:nvPr/>
        </p:nvPicPr>
        <p:blipFill rotWithShape="1">
          <a:blip r:embed="rId4" cstate="print">
            <a:extLst>
              <a:ext uri="{28A0092B-C50C-407E-A947-70E740481C1C}">
                <a14:useLocalDpi xmlns:a14="http://schemas.microsoft.com/office/drawing/2010/main" val="0"/>
              </a:ext>
            </a:extLst>
          </a:blip>
          <a:srcRect l="5864" t="8335" r="4874" b="18093"/>
          <a:stretch/>
        </p:blipFill>
        <p:spPr>
          <a:xfrm>
            <a:off x="610560" y="3962400"/>
            <a:ext cx="4072547" cy="1828800"/>
          </a:xfrm>
          <a:prstGeom prst="roundRect">
            <a:avLst/>
          </a:prstGeom>
          <a:ln w="38100" cmpd="sng">
            <a:solidFill>
              <a:srgbClr val="000000"/>
            </a:solidFill>
          </a:ln>
        </p:spPr>
      </p:pic>
      <p:pic>
        <p:nvPicPr>
          <p:cNvPr id="21" name="Picture 20" descr="5385959.jpg"/>
          <p:cNvPicPr>
            <a:picLocks noChangeAspect="1"/>
          </p:cNvPicPr>
          <p:nvPr/>
        </p:nvPicPr>
        <p:blipFill rotWithShape="1">
          <a:blip r:embed="rId5" cstate="print">
            <a:extLst>
              <a:ext uri="{28A0092B-C50C-407E-A947-70E740481C1C}">
                <a14:useLocalDpi xmlns:a14="http://schemas.microsoft.com/office/drawing/2010/main" val="0"/>
              </a:ext>
            </a:extLst>
          </a:blip>
          <a:srcRect l="2422" t="22251" r="23900" b="28100"/>
          <a:stretch/>
        </p:blipFill>
        <p:spPr>
          <a:xfrm>
            <a:off x="610560" y="1905000"/>
            <a:ext cx="4070739" cy="1828800"/>
          </a:xfrm>
          <a:prstGeom prst="roundRect">
            <a:avLst/>
          </a:prstGeom>
          <a:ln w="38100" cmpd="sng">
            <a:solidFill>
              <a:srgbClr val="000000"/>
            </a:solidFill>
          </a:ln>
        </p:spPr>
      </p:pic>
      <p:sp>
        <p:nvSpPr>
          <p:cNvPr id="19464" name="Rectangle 8"/>
          <p:cNvSpPr>
            <a:spLocks noChangeArrowheads="1"/>
          </p:cNvSpPr>
          <p:nvPr/>
        </p:nvSpPr>
        <p:spPr bwMode="auto">
          <a:xfrm>
            <a:off x="6276975" y="1828800"/>
            <a:ext cx="65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rgbClr val="000000"/>
                </a:solidFill>
              </a:rPr>
              <a:t>Pupa</a:t>
            </a:r>
            <a:endParaRPr lang="en-US" altLang="en-US"/>
          </a:p>
        </p:txBody>
      </p:sp>
      <p:sp>
        <p:nvSpPr>
          <p:cNvPr id="19465" name="Rectangle 9"/>
          <p:cNvSpPr>
            <a:spLocks noChangeArrowheads="1"/>
          </p:cNvSpPr>
          <p:nvPr/>
        </p:nvSpPr>
        <p:spPr bwMode="auto">
          <a:xfrm>
            <a:off x="2314575" y="1535113"/>
            <a:ext cx="657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rgbClr val="000000"/>
                </a:solidFill>
              </a:rPr>
              <a:t>Pupa</a:t>
            </a:r>
            <a:endParaRPr lang="en-US" altLang="en-US"/>
          </a:p>
        </p:txBody>
      </p:sp>
      <p:sp>
        <p:nvSpPr>
          <p:cNvPr id="19466" name="Rectangle 10"/>
          <p:cNvSpPr>
            <a:spLocks noChangeArrowheads="1"/>
          </p:cNvSpPr>
          <p:nvPr/>
        </p:nvSpPr>
        <p:spPr bwMode="auto">
          <a:xfrm>
            <a:off x="4681538" y="5414963"/>
            <a:ext cx="64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rgbClr val="000000"/>
                </a:solidFill>
              </a:rPr>
              <a:t>larva</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2700" y="228600"/>
            <a:ext cx="91567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Adults</a:t>
            </a:r>
          </a:p>
        </p:txBody>
      </p:sp>
      <p:sp>
        <p:nvSpPr>
          <p:cNvPr id="20483" name="Content Placeholder 2"/>
          <p:cNvSpPr>
            <a:spLocks noGrp="1"/>
          </p:cNvSpPr>
          <p:nvPr>
            <p:ph sz="half" idx="1"/>
          </p:nvPr>
        </p:nvSpPr>
        <p:spPr bwMode="auto">
          <a:xfrm>
            <a:off x="533400" y="1066800"/>
            <a:ext cx="43434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About 1cm in length</a:t>
            </a:r>
          </a:p>
          <a:p>
            <a:pPr eaLnBrk="1" hangingPunct="1"/>
            <a:r>
              <a:rPr lang="en-US" altLang="en-US" smtClean="0"/>
              <a:t>Broad, brown, overlapping wings</a:t>
            </a:r>
          </a:p>
          <a:p>
            <a:pPr eaLnBrk="1" hangingPunct="1"/>
            <a:r>
              <a:rPr lang="en-US" altLang="en-US" smtClean="0"/>
              <a:t>Thin antennae</a:t>
            </a:r>
          </a:p>
          <a:p>
            <a:pPr eaLnBrk="1" hangingPunct="1"/>
            <a:r>
              <a:rPr lang="en-US" altLang="en-US" smtClean="0"/>
              <a:t>If microscope available</a:t>
            </a:r>
          </a:p>
          <a:p>
            <a:pPr lvl="1" eaLnBrk="1" hangingPunct="1"/>
            <a:r>
              <a:rPr lang="en-US" altLang="en-US" smtClean="0"/>
              <a:t>Forward-facing palps</a:t>
            </a:r>
          </a:p>
          <a:p>
            <a:pPr lvl="1" eaLnBrk="1" hangingPunct="1"/>
            <a:r>
              <a:rPr lang="en-US" altLang="en-US" smtClean="0"/>
              <a:t>Proboscis free of scales</a:t>
            </a:r>
          </a:p>
        </p:txBody>
      </p:sp>
      <p:pic>
        <p:nvPicPr>
          <p:cNvPr id="15" name="Content Placeholder 14" descr="LBAM.png"/>
          <p:cNvPicPr>
            <a:picLocks noGrp="1" noChangeAspect="1"/>
          </p:cNvPicPr>
          <p:nvPr>
            <p:ph sz="half" idx="2"/>
          </p:nvPr>
        </p:nvPicPr>
        <p:blipFill rotWithShape="1">
          <a:blip r:embed="rId3" cstate="screen"/>
          <a:srcRect l="9373" r="6677"/>
          <a:stretch/>
        </p:blipFill>
        <p:spPr>
          <a:xfrm rot="16200000">
            <a:off x="5740400" y="355601"/>
            <a:ext cx="2235200" cy="3657600"/>
          </a:xfrm>
          <a:prstGeom prst="roundRect">
            <a:avLst/>
          </a:prstGeom>
          <a:ln w="38100">
            <a:solidFill>
              <a:srgbClr val="000000"/>
            </a:solidFill>
          </a:ln>
        </p:spPr>
      </p:pic>
      <p:sp>
        <p:nvSpPr>
          <p:cNvPr id="20485" name="Text Box 14"/>
          <p:cNvSpPr txBox="1">
            <a:spLocks noChangeArrowheads="1"/>
          </p:cNvSpPr>
          <p:nvPr/>
        </p:nvSpPr>
        <p:spPr bwMode="auto">
          <a:xfrm>
            <a:off x="0" y="5957888"/>
            <a:ext cx="4013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spcBef>
                <a:spcPct val="50000"/>
              </a:spcBef>
            </a:pPr>
            <a:r>
              <a:rPr lang="en-US" altLang="en-US" sz="900"/>
              <a:t>Photos: Top - Julieta Brambila, USDA 2011; Bottom - Natasha Wright, FDACS 2008</a:t>
            </a:r>
          </a:p>
        </p:txBody>
      </p:sp>
      <p:pic>
        <p:nvPicPr>
          <p:cNvPr id="18" name="Picture 17" descr="C:\Users\derksea\AppData\Local\Microsoft\Windows\Temporary Internet Files\Content.Word\Epiphyas_postvittana_dorsal.jpg"/>
          <p:cNvPicPr>
            <a:picLocks noChangeAspect="1"/>
          </p:cNvPicPr>
          <p:nvPr/>
        </p:nvPicPr>
        <p:blipFill>
          <a:blip r:embed="rId4" cstate="screen"/>
          <a:srcRect/>
          <a:stretch>
            <a:fillRect/>
          </a:stretch>
        </p:blipFill>
        <p:spPr bwMode="auto">
          <a:xfrm>
            <a:off x="5029200" y="3479801"/>
            <a:ext cx="3657600" cy="2241755"/>
          </a:xfrm>
          <a:prstGeom prst="roundRect">
            <a:avLst/>
          </a:prstGeom>
          <a:noFill/>
          <a:ln w="38100" cmpd="sng">
            <a:solidFill>
              <a:srgbClr val="000000"/>
            </a:solidFill>
            <a:miter lim="800000"/>
            <a:headEnd/>
            <a:tailEnd/>
          </a:ln>
        </p:spPr>
      </p:pic>
      <p:sp>
        <p:nvSpPr>
          <p:cNvPr id="20487" name="TextBox 3"/>
          <p:cNvSpPr txBox="1">
            <a:spLocks noChangeArrowheads="1"/>
          </p:cNvSpPr>
          <p:nvPr/>
        </p:nvSpPr>
        <p:spPr bwMode="auto">
          <a:xfrm>
            <a:off x="6477000" y="5791200"/>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Female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2700" y="228600"/>
            <a:ext cx="91567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Adults</a:t>
            </a:r>
          </a:p>
        </p:txBody>
      </p:sp>
      <p:sp>
        <p:nvSpPr>
          <p:cNvPr id="27" name="Content Placeholder 6"/>
          <p:cNvSpPr>
            <a:spLocks noGrp="1"/>
          </p:cNvSpPr>
          <p:nvPr>
            <p:ph sz="half" idx="1"/>
          </p:nvPr>
        </p:nvSpPr>
        <p:spPr>
          <a:xfrm>
            <a:off x="381000" y="1524000"/>
            <a:ext cx="3886200" cy="4191000"/>
          </a:xfrm>
        </p:spPr>
        <p:txBody>
          <a:bodyPr>
            <a:normAutofit lnSpcReduction="10000"/>
          </a:bodyPr>
          <a:lstStyle/>
          <a:p>
            <a:pPr marL="227013" indent="-227013" eaLnBrk="1" fontAlgn="auto" hangingPunct="1">
              <a:spcAft>
                <a:spcPts val="0"/>
              </a:spcAft>
              <a:buFont typeface="Arial" pitchFamily="34" charset="0"/>
              <a:buChar char="•"/>
              <a:defRPr/>
            </a:pPr>
            <a:r>
              <a:rPr lang="en-US" dirty="0" smtClean="0"/>
              <a:t>ID requires expert species level confirmation by dissection </a:t>
            </a:r>
            <a:r>
              <a:rPr lang="en-US" dirty="0"/>
              <a:t>of genitalia or molecular methods </a:t>
            </a:r>
            <a:endParaRPr lang="en-US" dirty="0" smtClean="0"/>
          </a:p>
          <a:p>
            <a:pPr marL="227013" indent="-227013" eaLnBrk="1" fontAlgn="auto" hangingPunct="1">
              <a:spcAft>
                <a:spcPts val="0"/>
              </a:spcAft>
              <a:buFont typeface="Arial" pitchFamily="34" charset="0"/>
              <a:buChar char="•"/>
              <a:defRPr/>
            </a:pPr>
            <a:endParaRPr lang="en-US" sz="1100" dirty="0" smtClean="0"/>
          </a:p>
          <a:p>
            <a:pPr marL="227013" indent="-227013" eaLnBrk="1" fontAlgn="auto" hangingPunct="1">
              <a:spcAft>
                <a:spcPts val="0"/>
              </a:spcAft>
              <a:buFont typeface="Arial" pitchFamily="34" charset="0"/>
              <a:buChar char="•"/>
              <a:defRPr/>
            </a:pPr>
            <a:r>
              <a:rPr lang="en-US" dirty="0" smtClean="0"/>
              <a:t>Highly </a:t>
            </a:r>
            <a:r>
              <a:rPr lang="en-US" dirty="0"/>
              <a:t>variable forewing coloration &amp; </a:t>
            </a:r>
            <a:r>
              <a:rPr lang="en-US" dirty="0" smtClean="0"/>
              <a:t>pattern</a:t>
            </a:r>
            <a:endParaRPr lang="en-US" dirty="0"/>
          </a:p>
          <a:p>
            <a:pPr marL="627063" lvl="1" indent="-227013" eaLnBrk="1" fontAlgn="auto" hangingPunct="1">
              <a:spcAft>
                <a:spcPts val="0"/>
              </a:spcAft>
              <a:buFont typeface="Arial" pitchFamily="34" charset="0"/>
              <a:buChar char="–"/>
              <a:defRPr/>
            </a:pPr>
            <a:r>
              <a:rPr lang="en-US" dirty="0"/>
              <a:t>NOT a reliable diagnostic tool. </a:t>
            </a:r>
          </a:p>
          <a:p>
            <a:pPr marL="227013" indent="-227013" eaLnBrk="1" fontAlgn="auto" hangingPunct="1">
              <a:spcAft>
                <a:spcPts val="0"/>
              </a:spcAft>
              <a:buFont typeface="Arial" pitchFamily="34" charset="0"/>
              <a:buChar char="•"/>
              <a:defRPr/>
            </a:pPr>
            <a:endParaRPr lang="en-US" sz="1100" dirty="0" smtClean="0"/>
          </a:p>
          <a:p>
            <a:pPr marL="227013" indent="-227013" eaLnBrk="1" fontAlgn="auto" hangingPunct="1">
              <a:spcAft>
                <a:spcPts val="0"/>
              </a:spcAft>
              <a:buFont typeface="Arial" pitchFamily="34" charset="0"/>
              <a:buChar char="•"/>
              <a:defRPr/>
            </a:pPr>
            <a:endParaRPr lang="en-US" sz="1100" dirty="0" smtClean="0"/>
          </a:p>
          <a:p>
            <a:pPr eaLnBrk="1" fontAlgn="auto" hangingPunct="1">
              <a:spcAft>
                <a:spcPts val="0"/>
              </a:spcAft>
              <a:buFont typeface="Arial" pitchFamily="34" charset="0"/>
              <a:buChar char="•"/>
              <a:defRPr/>
            </a:pPr>
            <a:endParaRPr lang="en-US" sz="3000" dirty="0" smtClean="0"/>
          </a:p>
        </p:txBody>
      </p:sp>
      <p:grpSp>
        <p:nvGrpSpPr>
          <p:cNvPr id="21508" name="Group 4"/>
          <p:cNvGrpSpPr>
            <a:grpSpLocks noChangeAspect="1"/>
          </p:cNvGrpSpPr>
          <p:nvPr/>
        </p:nvGrpSpPr>
        <p:grpSpPr bwMode="auto">
          <a:xfrm>
            <a:off x="4419600" y="1333500"/>
            <a:ext cx="4572000" cy="4572000"/>
            <a:chOff x="3688080" y="1410240"/>
            <a:chExt cx="5273040" cy="5273040"/>
          </a:xfrm>
        </p:grpSpPr>
        <p:pic>
          <p:nvPicPr>
            <p:cNvPr id="4098" name="Picture 2" descr="http://itp.lucidcentral.org/id/lep/lbam/images/Epiphyas_postvittana/male_dark.jpg"/>
            <p:cNvPicPr>
              <a:picLocks noChangeAspect="1" noChangeArrowheads="1"/>
            </p:cNvPicPr>
            <p:nvPr/>
          </p:nvPicPr>
          <p:blipFill>
            <a:blip r:embed="rId3" cstate="screen"/>
            <a:srcRect/>
            <a:stretch>
              <a:fillRect/>
            </a:stretch>
          </p:blipFill>
          <p:spPr bwMode="auto">
            <a:xfrm>
              <a:off x="3688080" y="4122960"/>
              <a:ext cx="2560320" cy="2560320"/>
            </a:xfrm>
            <a:prstGeom prst="roundRect">
              <a:avLst/>
            </a:prstGeom>
            <a:noFill/>
            <a:ln w="38100" cmpd="sng">
              <a:solidFill>
                <a:srgbClr val="000000"/>
              </a:solidFill>
            </a:ln>
          </p:spPr>
        </p:pic>
        <p:pic>
          <p:nvPicPr>
            <p:cNvPr id="4102" name="Picture 6" descr="http://itp.lucidcentral.org/id/lep/lbam/images/Epiphyas_postvittana/male_light.jpg"/>
            <p:cNvPicPr>
              <a:picLocks noChangeAspect="1" noChangeArrowheads="1"/>
            </p:cNvPicPr>
            <p:nvPr/>
          </p:nvPicPr>
          <p:blipFill>
            <a:blip r:embed="rId4" cstate="screen"/>
            <a:srcRect/>
            <a:stretch>
              <a:fillRect/>
            </a:stretch>
          </p:blipFill>
          <p:spPr bwMode="auto">
            <a:xfrm>
              <a:off x="6400800" y="4122960"/>
              <a:ext cx="2560320" cy="2560320"/>
            </a:xfrm>
            <a:prstGeom prst="roundRect">
              <a:avLst/>
            </a:prstGeom>
            <a:noFill/>
            <a:ln w="38100" cmpd="sng">
              <a:solidFill>
                <a:srgbClr val="000000"/>
              </a:solidFill>
            </a:ln>
          </p:spPr>
        </p:pic>
        <p:pic>
          <p:nvPicPr>
            <p:cNvPr id="34818" name="Picture 2" descr="http://itp.lucidcentral.org/id/lep/lbam/images/Epiphyas_postvittana/female_normal.jpg"/>
            <p:cNvPicPr>
              <a:picLocks noChangeAspect="1" noChangeArrowheads="1"/>
            </p:cNvPicPr>
            <p:nvPr/>
          </p:nvPicPr>
          <p:blipFill>
            <a:blip r:embed="rId5" cstate="screen"/>
            <a:srcRect/>
            <a:stretch>
              <a:fillRect/>
            </a:stretch>
          </p:blipFill>
          <p:spPr bwMode="auto">
            <a:xfrm>
              <a:off x="6400800" y="1410240"/>
              <a:ext cx="2560320" cy="2560320"/>
            </a:xfrm>
            <a:prstGeom prst="roundRect">
              <a:avLst/>
            </a:prstGeom>
            <a:noFill/>
            <a:ln w="38100" cmpd="sng">
              <a:solidFill>
                <a:srgbClr val="000000"/>
              </a:solidFill>
            </a:ln>
          </p:spPr>
        </p:pic>
        <p:pic>
          <p:nvPicPr>
            <p:cNvPr id="4100" name="Picture 4" descr="http://itp.lucidcentral.org/id/lep/lbam/images/Epiphyas_postvittana/male_normal.jpg"/>
            <p:cNvPicPr>
              <a:picLocks noChangeAspect="1" noChangeArrowheads="1"/>
            </p:cNvPicPr>
            <p:nvPr/>
          </p:nvPicPr>
          <p:blipFill>
            <a:blip r:embed="rId6" cstate="screen"/>
            <a:srcRect/>
            <a:stretch>
              <a:fillRect/>
            </a:stretch>
          </p:blipFill>
          <p:spPr bwMode="auto">
            <a:xfrm>
              <a:off x="3688080" y="1410240"/>
              <a:ext cx="2560320" cy="2560320"/>
            </a:xfrm>
            <a:prstGeom prst="roundRect">
              <a:avLst/>
            </a:prstGeom>
            <a:noFill/>
            <a:ln w="38100" cmpd="sng">
              <a:solidFill>
                <a:srgbClr val="000000"/>
              </a:solidFill>
            </a:ln>
          </p:spPr>
        </p:pic>
      </p:grpSp>
      <p:sp>
        <p:nvSpPr>
          <p:cNvPr id="21509" name="TextBox 5"/>
          <p:cNvSpPr txBox="1">
            <a:spLocks noChangeArrowheads="1"/>
          </p:cNvSpPr>
          <p:nvPr/>
        </p:nvSpPr>
        <p:spPr bwMode="auto">
          <a:xfrm>
            <a:off x="381000" y="6019800"/>
            <a:ext cx="2600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solidFill>
                  <a:srgbClr val="000000"/>
                </a:solidFill>
              </a:rPr>
              <a:t>Photos: Todd Gilligan, CSU, Bugwood.org #5482458</a:t>
            </a:r>
            <a:endParaRPr lang="en-US" altLang="en-US" sz="9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Life cycle</a:t>
            </a:r>
          </a:p>
        </p:txBody>
      </p:sp>
      <p:sp>
        <p:nvSpPr>
          <p:cNvPr id="22531" name="TextBox 9"/>
          <p:cNvSpPr txBox="1">
            <a:spLocks noChangeArrowheads="1"/>
          </p:cNvSpPr>
          <p:nvPr/>
        </p:nvSpPr>
        <p:spPr bwMode="auto">
          <a:xfrm>
            <a:off x="228600" y="5715000"/>
            <a:ext cx="8886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Photos: </a:t>
            </a:r>
          </a:p>
          <a:p>
            <a:pPr eaLnBrk="1" hangingPunct="1"/>
            <a:r>
              <a:rPr lang="en-US" altLang="en-US" sz="900"/>
              <a:t>Department of Primary Industries and Water, Tasmania Archive, Bugwood.org #5385950 (</a:t>
            </a:r>
            <a:r>
              <a:rPr lang="en-US" altLang="en-US" sz="900" i="1"/>
              <a:t>adult</a:t>
            </a:r>
            <a:r>
              <a:rPr lang="en-US" altLang="en-US" sz="900"/>
              <a:t>); #5385952 (</a:t>
            </a:r>
            <a:r>
              <a:rPr lang="en-US" altLang="en-US" sz="900" i="1"/>
              <a:t>eggs</a:t>
            </a:r>
            <a:r>
              <a:rPr lang="en-US" altLang="en-US" sz="900"/>
              <a:t>); Todd Gilligan, CSU, Bugwood.org #5495359 (</a:t>
            </a:r>
            <a:r>
              <a:rPr lang="en-US" altLang="en-US" sz="900" i="1"/>
              <a:t>larvae</a:t>
            </a:r>
            <a:r>
              <a:rPr lang="en-US" altLang="en-US" sz="900"/>
              <a:t>); #5495362 (</a:t>
            </a:r>
            <a:r>
              <a:rPr lang="en-US" altLang="en-US" sz="900" i="1"/>
              <a:t>pupae</a:t>
            </a:r>
            <a:r>
              <a:rPr lang="en-US" altLang="en-US" sz="900"/>
              <a:t>) </a:t>
            </a:r>
          </a:p>
        </p:txBody>
      </p:sp>
      <p:sp>
        <p:nvSpPr>
          <p:cNvPr id="20" name="Right Arrow 19"/>
          <p:cNvSpPr/>
          <p:nvPr/>
        </p:nvSpPr>
        <p:spPr>
          <a:xfrm rot="18899814" flipH="1">
            <a:off x="7055644" y="4690269"/>
            <a:ext cx="547688" cy="273050"/>
          </a:xfrm>
          <a:prstGeom prst="right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ight Arrow 20"/>
          <p:cNvSpPr/>
          <p:nvPr/>
        </p:nvSpPr>
        <p:spPr>
          <a:xfrm rot="2700186" flipH="1" flipV="1">
            <a:off x="1540669" y="4690269"/>
            <a:ext cx="547688" cy="273050"/>
          </a:xfrm>
          <a:prstGeom prst="right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ight Arrow 21"/>
          <p:cNvSpPr/>
          <p:nvPr/>
        </p:nvSpPr>
        <p:spPr>
          <a:xfrm rot="18899814" flipV="1">
            <a:off x="1516856" y="1686719"/>
            <a:ext cx="547688" cy="273050"/>
          </a:xfrm>
          <a:prstGeom prst="right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ight Arrow 22"/>
          <p:cNvSpPr/>
          <p:nvPr/>
        </p:nvSpPr>
        <p:spPr>
          <a:xfrm rot="2700186">
            <a:off x="7090569" y="1686719"/>
            <a:ext cx="547688" cy="273050"/>
          </a:xfrm>
          <a:prstGeom prst="right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536" name="Group 24"/>
          <p:cNvGrpSpPr>
            <a:grpSpLocks/>
          </p:cNvGrpSpPr>
          <p:nvPr/>
        </p:nvGrpSpPr>
        <p:grpSpPr bwMode="auto">
          <a:xfrm>
            <a:off x="6172200" y="2297113"/>
            <a:ext cx="2736850" cy="2198687"/>
            <a:chOff x="6172200" y="2209800"/>
            <a:chExt cx="2736128" cy="2198132"/>
          </a:xfrm>
        </p:grpSpPr>
        <p:pic>
          <p:nvPicPr>
            <p:cNvPr id="5" name="Picture 4" descr="5385952.jpg"/>
            <p:cNvPicPr>
              <a:picLocks noChangeAspect="1"/>
            </p:cNvPicPr>
            <p:nvPr/>
          </p:nvPicPr>
          <p:blipFill rotWithShape="1">
            <a:blip r:embed="rId3" cstate="print">
              <a:extLst>
                <a:ext uri="{28A0092B-C50C-407E-A947-70E740481C1C}">
                  <a14:useLocalDpi xmlns:a14="http://schemas.microsoft.com/office/drawing/2010/main" val="0"/>
                </a:ext>
              </a:extLst>
            </a:blip>
            <a:srcRect l="17846" t="14179" r="45470" b="49042"/>
            <a:stretch/>
          </p:blipFill>
          <p:spPr>
            <a:xfrm>
              <a:off x="6172200" y="2209800"/>
              <a:ext cx="2736128" cy="1828800"/>
            </a:xfrm>
            <a:prstGeom prst="roundRect">
              <a:avLst/>
            </a:prstGeom>
            <a:ln w="38100" cmpd="sng">
              <a:solidFill>
                <a:srgbClr val="000000"/>
              </a:solidFill>
            </a:ln>
          </p:spPr>
        </p:pic>
        <p:sp>
          <p:nvSpPr>
            <p:cNvPr id="22547" name="TextBox 23"/>
            <p:cNvSpPr txBox="1">
              <a:spLocks noChangeArrowheads="1"/>
            </p:cNvSpPr>
            <p:nvPr/>
          </p:nvSpPr>
          <p:spPr bwMode="auto">
            <a:xfrm>
              <a:off x="6569291" y="4038600"/>
              <a:ext cx="1941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Eggs hatch in 8-9 d</a:t>
              </a:r>
            </a:p>
          </p:txBody>
        </p:sp>
      </p:grpSp>
      <p:grpSp>
        <p:nvGrpSpPr>
          <p:cNvPr id="22537" name="Group 26"/>
          <p:cNvGrpSpPr>
            <a:grpSpLocks/>
          </p:cNvGrpSpPr>
          <p:nvPr/>
        </p:nvGrpSpPr>
        <p:grpSpPr bwMode="auto">
          <a:xfrm>
            <a:off x="3201988" y="3668713"/>
            <a:ext cx="2740025" cy="2198687"/>
            <a:chOff x="3202741" y="3581400"/>
            <a:chExt cx="2738519" cy="2198132"/>
          </a:xfrm>
        </p:grpSpPr>
        <p:pic>
          <p:nvPicPr>
            <p:cNvPr id="6" name="Picture 5" descr="5495359.jpg"/>
            <p:cNvPicPr>
              <a:picLocks noChangeAspect="1"/>
            </p:cNvPicPr>
            <p:nvPr/>
          </p:nvPicPr>
          <p:blipFill rotWithShape="1">
            <a:blip r:embed="rId4">
              <a:extLst>
                <a:ext uri="{28A0092B-C50C-407E-A947-70E740481C1C}">
                  <a14:useLocalDpi xmlns:a14="http://schemas.microsoft.com/office/drawing/2010/main" val="0"/>
                </a:ext>
              </a:extLst>
            </a:blip>
            <a:srcRect l="14112" t="4364" r="11658" b="7098"/>
            <a:stretch/>
          </p:blipFill>
          <p:spPr>
            <a:xfrm>
              <a:off x="3202741" y="3581400"/>
              <a:ext cx="2738519" cy="1828800"/>
            </a:xfrm>
            <a:prstGeom prst="roundRect">
              <a:avLst/>
            </a:prstGeom>
            <a:ln w="38100" cmpd="sng">
              <a:solidFill>
                <a:srgbClr val="000000"/>
              </a:solidFill>
            </a:ln>
          </p:spPr>
        </p:pic>
        <p:sp>
          <p:nvSpPr>
            <p:cNvPr id="22545" name="TextBox 25"/>
            <p:cNvSpPr txBox="1">
              <a:spLocks noChangeArrowheads="1"/>
            </p:cNvSpPr>
            <p:nvPr/>
          </p:nvSpPr>
          <p:spPr bwMode="auto">
            <a:xfrm>
              <a:off x="3611401" y="5410200"/>
              <a:ext cx="1921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Larval stage ≈ 25 d</a:t>
              </a:r>
            </a:p>
          </p:txBody>
        </p:sp>
      </p:grpSp>
      <p:grpSp>
        <p:nvGrpSpPr>
          <p:cNvPr id="22538" name="Group 28"/>
          <p:cNvGrpSpPr>
            <a:grpSpLocks/>
          </p:cNvGrpSpPr>
          <p:nvPr/>
        </p:nvGrpSpPr>
        <p:grpSpPr bwMode="auto">
          <a:xfrm>
            <a:off x="233363" y="2297113"/>
            <a:ext cx="2736850" cy="2198687"/>
            <a:chOff x="233986" y="2209800"/>
            <a:chExt cx="2735962" cy="2198132"/>
          </a:xfrm>
        </p:grpSpPr>
        <p:pic>
          <p:nvPicPr>
            <p:cNvPr id="8" name="Picture 7" descr="5495362.jpg"/>
            <p:cNvPicPr>
              <a:picLocks noChangeAspect="1"/>
            </p:cNvPicPr>
            <p:nvPr/>
          </p:nvPicPr>
          <p:blipFill rotWithShape="1">
            <a:blip r:embed="rId5">
              <a:extLst>
                <a:ext uri="{28A0092B-C50C-407E-A947-70E740481C1C}">
                  <a14:useLocalDpi xmlns:a14="http://schemas.microsoft.com/office/drawing/2010/main" val="0"/>
                </a:ext>
              </a:extLst>
            </a:blip>
            <a:srcRect l="14716" t="10503" r="14815" b="9606"/>
            <a:stretch/>
          </p:blipFill>
          <p:spPr>
            <a:xfrm rot="16200000">
              <a:off x="687567" y="1756219"/>
              <a:ext cx="1828800" cy="2735962"/>
            </a:xfrm>
            <a:prstGeom prst="roundRect">
              <a:avLst/>
            </a:prstGeom>
            <a:ln w="38100" cmpd="sng">
              <a:solidFill>
                <a:srgbClr val="000000"/>
              </a:solidFill>
            </a:ln>
          </p:spPr>
        </p:pic>
        <p:sp>
          <p:nvSpPr>
            <p:cNvPr id="22543" name="TextBox 27"/>
            <p:cNvSpPr txBox="1">
              <a:spLocks noChangeArrowheads="1"/>
            </p:cNvSpPr>
            <p:nvPr/>
          </p:nvSpPr>
          <p:spPr bwMode="auto">
            <a:xfrm>
              <a:off x="621020" y="4038600"/>
              <a:ext cx="19618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Pupation lasts 10 d</a:t>
              </a:r>
            </a:p>
          </p:txBody>
        </p:sp>
      </p:grpSp>
      <p:grpSp>
        <p:nvGrpSpPr>
          <p:cNvPr id="22539" name="Group 30"/>
          <p:cNvGrpSpPr>
            <a:grpSpLocks/>
          </p:cNvGrpSpPr>
          <p:nvPr/>
        </p:nvGrpSpPr>
        <p:grpSpPr bwMode="auto">
          <a:xfrm>
            <a:off x="3201988" y="914400"/>
            <a:ext cx="2736850" cy="2198688"/>
            <a:chOff x="3202167" y="1066800"/>
            <a:chExt cx="2735964" cy="2198132"/>
          </a:xfrm>
        </p:grpSpPr>
        <p:pic>
          <p:nvPicPr>
            <p:cNvPr id="9" name="Picture 8" descr="5385950.jpg"/>
            <p:cNvPicPr>
              <a:picLocks noChangeAspect="1"/>
            </p:cNvPicPr>
            <p:nvPr/>
          </p:nvPicPr>
          <p:blipFill rotWithShape="1">
            <a:blip r:embed="rId6" cstate="print">
              <a:extLst>
                <a:ext uri="{28A0092B-C50C-407E-A947-70E740481C1C}">
                  <a14:useLocalDpi xmlns:a14="http://schemas.microsoft.com/office/drawing/2010/main" val="0"/>
                </a:ext>
              </a:extLst>
            </a:blip>
            <a:srcRect l="7791" r="2989" b="8365"/>
            <a:stretch/>
          </p:blipFill>
          <p:spPr>
            <a:xfrm>
              <a:off x="3202167" y="1066800"/>
              <a:ext cx="2735964" cy="1828800"/>
            </a:xfrm>
            <a:prstGeom prst="roundRect">
              <a:avLst/>
            </a:prstGeom>
            <a:ln w="38100" cmpd="sng">
              <a:solidFill>
                <a:srgbClr val="000000"/>
              </a:solidFill>
            </a:ln>
          </p:spPr>
        </p:pic>
        <p:sp>
          <p:nvSpPr>
            <p:cNvPr id="22541" name="TextBox 29"/>
            <p:cNvSpPr txBox="1">
              <a:spLocks noChangeArrowheads="1"/>
            </p:cNvSpPr>
            <p:nvPr/>
          </p:nvSpPr>
          <p:spPr bwMode="auto">
            <a:xfrm>
              <a:off x="3256535" y="2895600"/>
              <a:ext cx="2627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Females lay eggs in 6-10 d</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flfirstdetectortemplate (2)</Template>
  <TotalTime>12380</TotalTime>
  <Words>1731</Words>
  <Application>Microsoft Office PowerPoint</Application>
  <PresentationFormat>On-screen Show (4:3)</PresentationFormat>
  <Paragraphs>265</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MS PGothic</vt:lpstr>
      <vt:lpstr>Presentation1</vt:lpstr>
      <vt:lpstr>Light Brown Apple Moth  Epiphyas postvittana</vt:lpstr>
      <vt:lpstr>Light Brown Apple Moth</vt:lpstr>
      <vt:lpstr>Distribution</vt:lpstr>
      <vt:lpstr>Host Plants</vt:lpstr>
      <vt:lpstr>Identification: Eggs</vt:lpstr>
      <vt:lpstr>Identification: Larvae &amp; Pupae</vt:lpstr>
      <vt:lpstr>Identification: Adults</vt:lpstr>
      <vt:lpstr>Identification: Adults</vt:lpstr>
      <vt:lpstr>Life cycle</vt:lpstr>
      <vt:lpstr>Damage</vt:lpstr>
      <vt:lpstr>Monitoring</vt:lpstr>
      <vt:lpstr>Author</vt:lpstr>
      <vt:lpstr>Editors</vt:lpstr>
      <vt:lpstr>Reviewers</vt:lpstr>
      <vt:lpstr>PowerPoint Presentation</vt:lpstr>
      <vt:lpstr>References</vt:lpstr>
      <vt:lpstr>References</vt:lpstr>
    </vt:vector>
  </TitlesOfParts>
  <Company>DPI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Brown Apple Moth</dc:title>
  <dc:creator>Andrew Derksen</dc:creator>
  <cp:lastModifiedBy>Windows User</cp:lastModifiedBy>
  <cp:revision>285</cp:revision>
  <dcterms:created xsi:type="dcterms:W3CDTF">2013-04-01T20:50:08Z</dcterms:created>
  <dcterms:modified xsi:type="dcterms:W3CDTF">2015-04-05T15:44:27Z</dcterms:modified>
</cp:coreProperties>
</file>