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 id="2147483678" r:id="rId3"/>
    <p:sldMasterId id="2147483687" r:id="rId4"/>
    <p:sldMasterId id="2147483696" r:id="rId5"/>
    <p:sldMasterId id="2147483726" r:id="rId6"/>
  </p:sldMasterIdLst>
  <p:notesMasterIdLst>
    <p:notesMasterId r:id="rId28"/>
  </p:notesMasterIdLst>
  <p:sldIdLst>
    <p:sldId id="256" r:id="rId7"/>
    <p:sldId id="257" r:id="rId8"/>
    <p:sldId id="308" r:id="rId9"/>
    <p:sldId id="314" r:id="rId10"/>
    <p:sldId id="309" r:id="rId11"/>
    <p:sldId id="264" r:id="rId12"/>
    <p:sldId id="266" r:id="rId13"/>
    <p:sldId id="306" r:id="rId14"/>
    <p:sldId id="269" r:id="rId15"/>
    <p:sldId id="287" r:id="rId16"/>
    <p:sldId id="318" r:id="rId17"/>
    <p:sldId id="310" r:id="rId18"/>
    <p:sldId id="311" r:id="rId19"/>
    <p:sldId id="316" r:id="rId20"/>
    <p:sldId id="317" r:id="rId21"/>
    <p:sldId id="319" r:id="rId22"/>
    <p:sldId id="291" r:id="rId23"/>
    <p:sldId id="292" r:id="rId24"/>
    <p:sldId id="293" r:id="rId25"/>
    <p:sldId id="294" r:id="rId26"/>
    <p:sldId id="295"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0A0A"/>
    <a:srgbClr val="12AEE5"/>
    <a:srgbClr val="FF3399"/>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5" autoAdjust="0"/>
    <p:restoredTop sz="86057" autoAdjust="0"/>
  </p:normalViewPr>
  <p:slideViewPr>
    <p:cSldViewPr>
      <p:cViewPr>
        <p:scale>
          <a:sx n="107" d="100"/>
          <a:sy n="107" d="100"/>
        </p:scale>
        <p:origin x="-1722" y="-72"/>
      </p:cViewPr>
      <p:guideLst>
        <p:guide orient="horz" pos="1680"/>
        <p:guide pos="2880"/>
      </p:guideLst>
    </p:cSldViewPr>
  </p:slideViewPr>
  <p:outlineViewPr>
    <p:cViewPr>
      <p:scale>
        <a:sx n="33" d="100"/>
        <a:sy n="33" d="100"/>
      </p:scale>
      <p:origin x="48" y="682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B6CE7E-2346-44EA-A853-E3DD20734842}" type="datetimeFigureOut">
              <a:rPr lang="en-US" smtClean="0"/>
              <a:pPr/>
              <a:t>4/5/2015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CA90EC-84E6-4F64-9E23-D2D711A03EA1}" type="slidenum">
              <a:rPr lang="en-US" smtClean="0"/>
              <a:pPr/>
              <a:t>‹#›</a:t>
            </a:fld>
            <a:endParaRPr lang="en-US" dirty="0"/>
          </a:p>
        </p:txBody>
      </p:sp>
    </p:spTree>
    <p:extLst>
      <p:ext uri="{BB962C8B-B14F-4D97-AF65-F5344CB8AC3E}">
        <p14:creationId xmlns:p14="http://schemas.microsoft.com/office/powerpoint/2010/main" val="156000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idtools.org/id/leps/micro/"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presentation is about the moth </a:t>
            </a:r>
            <a:r>
              <a:rPr lang="en-US" sz="1200" i="1" kern="1200" dirty="0" smtClean="0">
                <a:solidFill>
                  <a:schemeClr val="tx1"/>
                </a:solidFill>
                <a:effectLst/>
                <a:latin typeface="+mn-lt"/>
                <a:ea typeface="+mn-ea"/>
                <a:cs typeface="+mn-cs"/>
              </a:rPr>
              <a:t>Duponchelia fovealis </a:t>
            </a:r>
            <a:r>
              <a:rPr lang="en-US" sz="1200" kern="1200" dirty="0" smtClean="0">
                <a:solidFill>
                  <a:schemeClr val="tx1"/>
                </a:solidFill>
                <a:effectLst/>
                <a:latin typeface="+mn-lt"/>
                <a:ea typeface="+mn-ea"/>
                <a:cs typeface="+mn-cs"/>
              </a:rPr>
              <a:t>(Lepidoptera: </a:t>
            </a:r>
            <a:r>
              <a:rPr lang="en-US" sz="1200" kern="1200" dirty="0" err="1" smtClean="0">
                <a:solidFill>
                  <a:schemeClr val="tx1"/>
                </a:solidFill>
                <a:effectLst/>
                <a:latin typeface="+mn-lt"/>
                <a:ea typeface="+mn-ea"/>
                <a:cs typeface="+mn-cs"/>
              </a:rPr>
              <a:t>Crambidae</a:t>
            </a:r>
            <a:r>
              <a:rPr lang="en-US" sz="1200" kern="1200" dirty="0" smtClean="0">
                <a:solidFill>
                  <a:schemeClr val="tx1"/>
                </a:solidFill>
                <a:effectLst/>
                <a:latin typeface="+mn-lt"/>
                <a:ea typeface="+mn-ea"/>
                <a:cs typeface="+mn-cs"/>
              </a:rPr>
              <a:t>); also known as the ‘southern European marshland </a:t>
            </a:r>
            <a:r>
              <a:rPr lang="en-US" sz="1200" kern="1200" dirty="0" err="1" smtClean="0">
                <a:solidFill>
                  <a:schemeClr val="tx1"/>
                </a:solidFill>
                <a:effectLst/>
                <a:latin typeface="+mn-lt"/>
                <a:ea typeface="+mn-ea"/>
                <a:cs typeface="+mn-cs"/>
              </a:rPr>
              <a:t>pyralid</a:t>
            </a:r>
            <a:r>
              <a:rPr lang="en-US" sz="1200" kern="1200" dirty="0" smtClean="0">
                <a:solidFill>
                  <a:schemeClr val="tx1"/>
                </a:solidFill>
                <a:effectLst/>
                <a:latin typeface="+mn-lt"/>
                <a:ea typeface="+mn-ea"/>
                <a:cs typeface="+mn-cs"/>
              </a:rPr>
              <a:t>’ (even though it has been moved from the family </a:t>
            </a:r>
            <a:r>
              <a:rPr lang="en-US" sz="1200" kern="1200" dirty="0" err="1" smtClean="0">
                <a:solidFill>
                  <a:schemeClr val="tx1"/>
                </a:solidFill>
                <a:effectLst/>
                <a:latin typeface="+mn-lt"/>
                <a:ea typeface="+mn-ea"/>
                <a:cs typeface="+mn-cs"/>
              </a:rPr>
              <a:t>Pyralidae</a:t>
            </a:r>
            <a:r>
              <a:rPr lang="en-US" sz="1200" kern="1200" dirty="0" smtClean="0">
                <a:solidFill>
                  <a:schemeClr val="tx1"/>
                </a:solidFill>
                <a:effectLst/>
                <a:latin typeface="+mn-lt"/>
                <a:ea typeface="+mn-ea"/>
                <a:cs typeface="+mn-cs"/>
              </a:rPr>
              <a:t>), or the ‘European pepper moth’ (not to be confused with the ‘European peppered moth’).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(This presentation has been modified from a presentation that the authors created for Protect U.S. (www.protectingusnow.org).</a:t>
            </a:r>
          </a:p>
          <a:p>
            <a:endParaRPr lang="en-US" dirty="0"/>
          </a:p>
        </p:txBody>
      </p:sp>
      <p:sp>
        <p:nvSpPr>
          <p:cNvPr id="4" name="Slide Number Placeholder 3"/>
          <p:cNvSpPr>
            <a:spLocks noGrp="1"/>
          </p:cNvSpPr>
          <p:nvPr>
            <p:ph type="sldNum" sz="quarter" idx="10"/>
          </p:nvPr>
        </p:nvSpPr>
        <p:spPr/>
        <p:txBody>
          <a:bodyPr/>
          <a:lstStyle/>
          <a:p>
            <a:fld id="{5CCA90EC-84E6-4F64-9E23-D2D711A03EA1}"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dirty="0" smtClean="0">
                <a:solidFill>
                  <a:schemeClr val="tx1"/>
                </a:solidFill>
                <a:effectLst/>
                <a:latin typeface="+mn-lt"/>
                <a:ea typeface="+mn-ea"/>
                <a:cs typeface="+mn-cs"/>
              </a:rPr>
              <a:t>Monitoring for European pepper moths is necessary for controlling populations of this pest.  Inspection for this pest is often driven by the presence of damage observed on plants and by observing adult moths in a crop via pheromone traps or through direct observation.  A</a:t>
            </a:r>
            <a:r>
              <a:rPr lang="en-US" sz="1200" kern="1200" baseline="0" dirty="0" smtClean="0">
                <a:solidFill>
                  <a:schemeClr val="tx1"/>
                </a:solidFill>
                <a:effectLst/>
                <a:latin typeface="+mn-lt"/>
                <a:ea typeface="+mn-ea"/>
                <a:cs typeface="+mn-cs"/>
              </a:rPr>
              <a:t> pheromone that is quite specific for this moth is available commercially.  </a:t>
            </a:r>
            <a:r>
              <a:rPr lang="en-US" sz="1200" kern="1200" dirty="0" smtClean="0">
                <a:solidFill>
                  <a:schemeClr val="tx1"/>
                </a:solidFill>
                <a:effectLst/>
                <a:latin typeface="+mn-lt"/>
                <a:ea typeface="+mn-ea"/>
                <a:cs typeface="+mn-cs"/>
              </a:rPr>
              <a:t>The moths</a:t>
            </a:r>
            <a:r>
              <a:rPr lang="en-US" sz="1200" kern="1200" baseline="0" dirty="0" smtClean="0">
                <a:solidFill>
                  <a:schemeClr val="tx1"/>
                </a:solidFill>
                <a:effectLst/>
                <a:latin typeface="+mn-lt"/>
                <a:ea typeface="+mn-ea"/>
                <a:cs typeface="+mn-cs"/>
              </a:rPr>
              <a:t> like to have a large, flat landing surface so pheromone baited delta traps and water traps are recommended (though water traps are better used in a greenhouse setting).  </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eggs of this pest are quite small and hard to scout. Detection of eggs is difficult and requires a certain level of expertise and cost that is not always possible.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Caterpillars are easier to find on the plant.  Look for signs of this caterpillar</a:t>
            </a:r>
            <a:r>
              <a:rPr lang="en-US" sz="1200" kern="1200" baseline="0" dirty="0" smtClean="0">
                <a:solidFill>
                  <a:schemeClr val="tx1"/>
                </a:solidFill>
                <a:effectLst/>
                <a:latin typeface="+mn-lt"/>
                <a:ea typeface="+mn-ea"/>
                <a:cs typeface="+mn-cs"/>
              </a:rPr>
              <a:t>s </a:t>
            </a:r>
            <a:r>
              <a:rPr lang="en-US" sz="1200" kern="1200" dirty="0" smtClean="0">
                <a:solidFill>
                  <a:schemeClr val="tx1"/>
                </a:solidFill>
                <a:effectLst/>
                <a:latin typeface="+mn-lt"/>
                <a:ea typeface="+mn-ea"/>
                <a:cs typeface="+mn-cs"/>
              </a:rPr>
              <a:t>such as webbing and leaves spun together to form tunnels (particularly at interface of leaves and soil), frass along with feeding damage, leaf wilting, and stem collapse (from larval tunneling).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containerized plants, be sure to look around the base of pots and in detritus next to the pots for larvae. In addition, be sure to pull the plant out of the container.  The authors and colleagues have found that even without evidence of webbing above the soil surface, silk tunnels and caterpillars can be found at the interface between the soil and the sides of the container. Cocoons have been found along the bottom edges of the container next to detritus, but can also be found on low-lying leaves.  </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addition, be sure to look at wet areas of nurseries</a:t>
            </a:r>
            <a:r>
              <a:rPr lang="en-US" sz="1200" kern="1200" baseline="0" dirty="0" smtClean="0">
                <a:solidFill>
                  <a:schemeClr val="tx1"/>
                </a:solidFill>
                <a:effectLst/>
                <a:latin typeface="+mn-lt"/>
                <a:ea typeface="+mn-ea"/>
                <a:cs typeface="+mn-cs"/>
              </a:rPr>
              <a:t> where the irrigation is running too much and </a:t>
            </a:r>
            <a:r>
              <a:rPr lang="en-US" sz="1200" kern="1200" dirty="0" smtClean="0">
                <a:solidFill>
                  <a:schemeClr val="tx1"/>
                </a:solidFill>
                <a:effectLst/>
                <a:latin typeface="+mn-lt"/>
                <a:ea typeface="+mn-ea"/>
                <a:cs typeface="+mn-cs"/>
              </a:rPr>
              <a:t>the interface between the soil and the leaves and in detritus found around the crop</a:t>
            </a:r>
            <a:r>
              <a:rPr lang="en-US" sz="120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Also look for the presence of the adults.  Adults are nocturnal and like sheltered areas (such as under vegetation) or on the outside of the containers (especially when these containers are grouped together forming a larger sheltered area).  When the adults are disturbed, their flight is short and irregular or they can drop to the ground below.</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Management suggestions are from greenhouses in Northern Europe</a:t>
            </a:r>
            <a:r>
              <a:rPr lang="en-US" sz="1200" kern="1200" baseline="0" dirty="0" smtClean="0">
                <a:solidFill>
                  <a:schemeClr val="tx1"/>
                </a:solidFill>
                <a:effectLst/>
                <a:latin typeface="+mn-lt"/>
                <a:ea typeface="+mn-ea"/>
                <a:cs typeface="+mn-cs"/>
              </a:rPr>
              <a:t> and may no be applicable to a field setting.  Removal of detritus may aid in cultural control.  For more information, please refer to the Protect U.S&gt; presentation (www.protectingusnow.org).</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baseline="0" dirty="0" smtClean="0">
                <a:solidFill>
                  <a:schemeClr val="tx1"/>
                </a:solidFill>
                <a:latin typeface="+mn-lt"/>
                <a:ea typeface="+mn-ea"/>
                <a:cs typeface="+mn-cs"/>
              </a:rPr>
              <a:t>  </a:t>
            </a:r>
          </a:p>
          <a:p>
            <a:r>
              <a:rPr lang="en-US" sz="1200" u="none" kern="1200" baseline="0" dirty="0" smtClean="0">
                <a:solidFill>
                  <a:schemeClr val="tx1"/>
                </a:solidFill>
                <a:latin typeface="+mn-lt"/>
                <a:ea typeface="+mn-ea"/>
                <a:cs typeface="+mn-cs"/>
              </a:rPr>
              <a:t>Information sources:</a:t>
            </a:r>
          </a:p>
          <a:p>
            <a:r>
              <a:rPr lang="en-US" sz="2000" u="none" dirty="0" smtClean="0"/>
              <a:t>Ahern, Robert. 2010.  Amended NPAG Report.  </a:t>
            </a:r>
            <a:r>
              <a:rPr lang="en-US" sz="2000" i="1" u="none" dirty="0" smtClean="0"/>
              <a:t>Duponchelia fovealis</a:t>
            </a:r>
            <a:r>
              <a:rPr lang="en-US" sz="2000" u="none" dirty="0" smtClean="0"/>
              <a:t> Zeller: Lepidoptera/Pyralidae.  	</a:t>
            </a:r>
          </a:p>
          <a:p>
            <a:r>
              <a:rPr lang="en-US" sz="2000" u="none" dirty="0" smtClean="0"/>
              <a:t>	Accessed 4/29/2011 -  </a:t>
            </a:r>
          </a:p>
          <a:p>
            <a:pPr lvl="1"/>
            <a:r>
              <a:rPr lang="en-US" sz="1600" u="none" dirty="0" smtClean="0"/>
              <a:t>	http://entnemdept.ufl.edu/pestalert/Duponchelia_fovealis_NPAG_ET_Report_20100917.pdf </a:t>
            </a:r>
          </a:p>
          <a:p>
            <a:pPr lvl="1"/>
            <a:endParaRPr lang="en-US" u="none"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u="none" dirty="0" smtClean="0"/>
              <a:t>Anonymous. 2005b. Plant Pest Information: </a:t>
            </a:r>
            <a:r>
              <a:rPr lang="en-US" i="1" u="none" dirty="0" smtClean="0"/>
              <a:t>Duponchelia fovealis </a:t>
            </a:r>
            <a:r>
              <a:rPr lang="en-US" u="none" dirty="0" smtClean="0"/>
              <a:t>Zeller. Canadian Food Inspection Agency.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u="none" dirty="0" smtClean="0"/>
              <a:t>	Accessed 4/29/2011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u="none" dirty="0" smtClean="0"/>
              <a:t>	</a:t>
            </a:r>
            <a:r>
              <a:rPr lang="en-US" sz="1200" dirty="0" smtClean="0"/>
              <a:t>http://entnemdept.ufl.edu/pestalert/Duponchelia_fovealis_Canada.pdf</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r>
              <a:rPr lang="en-US" sz="1200" u="none" dirty="0" smtClean="0"/>
              <a:t>Bonsignore, Carmelo Peter and Vincenzo Vacante.  2010.  “</a:t>
            </a:r>
            <a:r>
              <a:rPr lang="en-US" sz="1200" i="1" u="none" dirty="0" smtClean="0"/>
              <a:t>Duponchelia fovealis </a:t>
            </a:r>
            <a:r>
              <a:rPr lang="en-US" sz="1200" u="none" dirty="0" smtClean="0"/>
              <a:t>(Zeller). A New Emergency for Strawberries?”.  </a:t>
            </a:r>
            <a:r>
              <a:rPr lang="it-IT" sz="1200" u="none" dirty="0" smtClean="0"/>
              <a:t>Protezione delle colture, pp. 40-43.</a:t>
            </a:r>
            <a:r>
              <a:rPr lang="en-US" sz="1200" u="none" dirty="0" smtClean="0"/>
              <a:t> </a:t>
            </a:r>
          </a:p>
          <a:p>
            <a:endParaRPr lang="en-US" sz="1200" u="none" dirty="0" smtClean="0"/>
          </a:p>
          <a:p>
            <a:r>
              <a:rPr lang="en-US" sz="2000" u="none" dirty="0" smtClean="0"/>
              <a:t>Brambila, Julieta and Ian Stocks.  2010.  The European Pepper Moth, </a:t>
            </a:r>
            <a:r>
              <a:rPr lang="en-US" sz="2000" i="1" u="none" dirty="0" smtClean="0"/>
              <a:t>Duponchelia fovealis </a:t>
            </a:r>
            <a:r>
              <a:rPr lang="en-US" sz="2000" u="none" dirty="0" smtClean="0"/>
              <a:t>Zeller (Lepidoptera: Crambidae), a Mediterranean Pest Moth Discovered in Central Florida.  	</a:t>
            </a:r>
          </a:p>
          <a:p>
            <a:r>
              <a:rPr lang="en-US" sz="2000" u="none" dirty="0" smtClean="0"/>
              <a:t>	Accessed 4/29/2011 – </a:t>
            </a:r>
          </a:p>
          <a:p>
            <a:pPr lvl="1"/>
            <a:r>
              <a:rPr lang="en-US" sz="1600" u="none" dirty="0" smtClean="0"/>
              <a:t>	http://www.freshfromflorida.com/pi/pest_alerts/pdf/duponchelia_fovealis.pdf </a:t>
            </a:r>
          </a:p>
          <a:p>
            <a:pPr lvl="1"/>
            <a:endParaRPr lang="en-US" sz="2000" u="none" dirty="0" smtClean="0"/>
          </a:p>
          <a:p>
            <a:r>
              <a:rPr lang="en-US" u="none" dirty="0" err="1" smtClean="0"/>
              <a:t>DeVenter</a:t>
            </a:r>
            <a:r>
              <a:rPr lang="en-US" u="none" dirty="0" smtClean="0"/>
              <a:t>, Peter van.  2009.  “Water trap best for catching Duponchelia”.  Fruit &amp; Veg Tech 9.1.  </a:t>
            </a:r>
          </a:p>
          <a:p>
            <a:pPr lvl="1"/>
            <a:r>
              <a:rPr lang="en-US" u="none" dirty="0" smtClean="0"/>
              <a:t>	Accessed 4/29/2011 -  </a:t>
            </a:r>
          </a:p>
          <a:p>
            <a:pPr lvl="1"/>
            <a:r>
              <a:rPr lang="en-US" u="none" dirty="0" smtClean="0"/>
              <a:t>	http://documents.plant.wur.nl/wurglas/C_bestwatertrap.pdf.</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u="none"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u="none" dirty="0" err="1" smtClean="0"/>
              <a:t>Guda</a:t>
            </a:r>
            <a:r>
              <a:rPr lang="en-US" sz="1200" u="none" dirty="0" smtClean="0"/>
              <a:t>, C. D. , A. Capizzi, and P. Trematerra.  1988.  “Damages on </a:t>
            </a:r>
            <a:r>
              <a:rPr lang="en-US" sz="1200" i="1" u="none" dirty="0" smtClean="0"/>
              <a:t>Eustoma grandiflorum</a:t>
            </a:r>
            <a:r>
              <a:rPr lang="en-US" sz="1200" u="none" dirty="0" smtClean="0"/>
              <a:t> (Raf.) Shinn.  Caused by </a:t>
            </a:r>
            <a:r>
              <a:rPr lang="en-US" sz="1200" i="1" u="none" dirty="0" smtClean="0"/>
              <a:t>Duponchelia fovealis </a:t>
            </a:r>
            <a:r>
              <a:rPr lang="en-US" sz="1200" u="none" dirty="0" smtClean="0"/>
              <a:t>(Zeller)”.  Annali dell’Istituto Sperimentale per la </a:t>
            </a:r>
            <a:r>
              <a:rPr lang="en-US" sz="1200" u="none" dirty="0" err="1" smtClean="0"/>
              <a:t>Floricultura</a:t>
            </a:r>
            <a:r>
              <a:rPr lang="en-US" sz="1200" u="none" dirty="0" smtClean="0"/>
              <a:t>. Vol. 19, pp. 3-11.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u="none"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u="none" dirty="0" err="1" smtClean="0"/>
              <a:t>Romeijn</a:t>
            </a:r>
            <a:r>
              <a:rPr lang="en-US" sz="1200" u="none" dirty="0" smtClean="0"/>
              <a:t>, G.  1996.  “Een nieuwe</a:t>
            </a:r>
            <a:r>
              <a:rPr lang="en-US" sz="1200" u="none" baseline="0" dirty="0" smtClean="0"/>
              <a:t> plaag in de kas”, Vakblad voor de Bloemisterij, volume 47, pp. 46-47.</a:t>
            </a:r>
            <a:endParaRPr lang="en-US" sz="1200" u="none" dirty="0" smtClean="0"/>
          </a:p>
          <a:p>
            <a:endParaRPr lang="en-US" sz="1600" dirty="0" smtClean="0"/>
          </a:p>
          <a:p>
            <a:pPr lvl="1"/>
            <a:endParaRPr lang="en-US" sz="1600"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lvl="1"/>
            <a:endParaRPr lang="en-US" dirty="0" smtClean="0"/>
          </a:p>
          <a:p>
            <a:pPr lvl="1"/>
            <a:endParaRPr lang="en-US" dirty="0" smtClean="0"/>
          </a:p>
          <a:p>
            <a:pPr lvl="1"/>
            <a:endParaRPr lang="en-US" dirty="0" smtClean="0"/>
          </a:p>
        </p:txBody>
      </p:sp>
      <p:sp>
        <p:nvSpPr>
          <p:cNvPr id="4" name="Slide Number Placeholder 3"/>
          <p:cNvSpPr>
            <a:spLocks noGrp="1"/>
          </p:cNvSpPr>
          <p:nvPr>
            <p:ph type="sldNum" sz="quarter" idx="10"/>
          </p:nvPr>
        </p:nvSpPr>
        <p:spPr/>
        <p:txBody>
          <a:bodyPr/>
          <a:lstStyle/>
          <a:p>
            <a:fld id="{5CCA90EC-84E6-4F64-9E23-D2D711A03EA1}"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moths are similar in appearance to adult </a:t>
            </a:r>
            <a:r>
              <a:rPr lang="en-US" i="1" dirty="0" smtClean="0"/>
              <a:t>Duponchelia fovealis </a:t>
            </a:r>
            <a:r>
              <a:rPr lang="en-US" dirty="0" smtClean="0"/>
              <a:t>and are fairly common (though if you use a pheromone lure to capture</a:t>
            </a:r>
            <a:r>
              <a:rPr lang="en-US" baseline="0" dirty="0" smtClean="0"/>
              <a:t> the adults, you should pretty much get only </a:t>
            </a:r>
            <a:r>
              <a:rPr lang="en-US" i="1" baseline="0" dirty="0" smtClean="0"/>
              <a:t>D.fovealis)</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They include: </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solidFill>
                  <a:schemeClr val="bg1"/>
                </a:solidFill>
              </a:rPr>
              <a:t>Hydriris ornatalis – </a:t>
            </a:r>
            <a:r>
              <a:rPr lang="en-US" i="0" dirty="0" smtClean="0">
                <a:solidFill>
                  <a:schemeClr val="bg1"/>
                </a:solidFill>
              </a:rPr>
              <a:t>the ornate </a:t>
            </a:r>
            <a:r>
              <a:rPr lang="en-US" i="0" dirty="0" err="1" smtClean="0">
                <a:solidFill>
                  <a:schemeClr val="bg1"/>
                </a:solidFill>
              </a:rPr>
              <a:t>hydriris</a:t>
            </a:r>
            <a:r>
              <a:rPr lang="en-US" i="0" dirty="0" smtClean="0">
                <a:solidFill>
                  <a:schemeClr val="bg1"/>
                </a:solidFill>
              </a:rPr>
              <a:t> moth is the same</a:t>
            </a:r>
            <a:r>
              <a:rPr lang="en-US" i="0" baseline="0" dirty="0" smtClean="0">
                <a:solidFill>
                  <a:schemeClr val="bg1"/>
                </a:solidFill>
              </a:rPr>
              <a:t> size as the European pepper moth</a:t>
            </a:r>
            <a:r>
              <a:rPr lang="en-US" i="0" dirty="0" smtClean="0">
                <a:solidFill>
                  <a:schemeClr val="bg1"/>
                </a:solidFill>
              </a:rPr>
              <a:t>, but it does not have a striped abdomen, light colored lines on a dark forewing,</a:t>
            </a:r>
            <a:r>
              <a:rPr lang="en-US" i="0" baseline="0" dirty="0" smtClean="0">
                <a:solidFill>
                  <a:schemeClr val="bg1"/>
                </a:solidFill>
              </a:rPr>
              <a:t> or</a:t>
            </a:r>
            <a:r>
              <a:rPr lang="en-US" i="0" dirty="0" smtClean="0">
                <a:solidFill>
                  <a:schemeClr val="bg1"/>
                </a:solidFill>
              </a:rPr>
              <a:t> the “finger”.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err="1" smtClean="0">
                <a:solidFill>
                  <a:schemeClr val="bg1"/>
                </a:solidFill>
              </a:rPr>
              <a:t>Niphograpta</a:t>
            </a:r>
            <a:r>
              <a:rPr lang="en-US" i="1" dirty="0" smtClean="0">
                <a:solidFill>
                  <a:schemeClr val="bg1"/>
                </a:solidFill>
              </a:rPr>
              <a:t> albiguttalis – </a:t>
            </a:r>
            <a:r>
              <a:rPr lang="en-US" i="0" dirty="0" smtClean="0">
                <a:solidFill>
                  <a:schemeClr val="bg1"/>
                </a:solidFill>
              </a:rPr>
              <a:t>the water hyacinth moth is also the same</a:t>
            </a:r>
            <a:r>
              <a:rPr lang="en-US" i="0" baseline="0" dirty="0" smtClean="0">
                <a:solidFill>
                  <a:schemeClr val="bg1"/>
                </a:solidFill>
              </a:rPr>
              <a:t> size as the European pepper moth and it </a:t>
            </a:r>
            <a:r>
              <a:rPr lang="en-US" i="0" dirty="0" smtClean="0">
                <a:solidFill>
                  <a:schemeClr val="bg1"/>
                </a:solidFill>
              </a:rPr>
              <a:t>does have a striped abdomen and a single light colored line on the forewings, but it does not have the “finger”.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solidFill>
                  <a:schemeClr val="bg1"/>
                </a:solidFill>
              </a:rPr>
              <a:t>Udea rubigalis </a:t>
            </a:r>
            <a:r>
              <a:rPr lang="en-US" i="0" dirty="0" smtClean="0">
                <a:solidFill>
                  <a:schemeClr val="bg1"/>
                </a:solidFill>
              </a:rPr>
              <a:t> - the celery </a:t>
            </a:r>
            <a:r>
              <a:rPr lang="en-US" i="0" dirty="0" err="1" smtClean="0">
                <a:solidFill>
                  <a:schemeClr val="bg1"/>
                </a:solidFill>
              </a:rPr>
              <a:t>leaftier</a:t>
            </a:r>
            <a:r>
              <a:rPr lang="en-US" i="0" dirty="0" smtClean="0">
                <a:solidFill>
                  <a:schemeClr val="bg1"/>
                </a:solidFill>
              </a:rPr>
              <a:t> moth is the same size as the European pepper moth and it has</a:t>
            </a:r>
            <a:r>
              <a:rPr lang="en-US" i="0" baseline="0" dirty="0" smtClean="0">
                <a:solidFill>
                  <a:schemeClr val="bg1"/>
                </a:solidFill>
              </a:rPr>
              <a:t> a striped abdomen</a:t>
            </a:r>
            <a:r>
              <a:rPr lang="en-US" i="0" dirty="0" smtClean="0">
                <a:solidFill>
                  <a:schemeClr val="bg1"/>
                </a:solidFill>
              </a:rPr>
              <a:t>, but it has dark lines on the</a:t>
            </a:r>
            <a:r>
              <a:rPr lang="en-US" i="0" baseline="0" dirty="0" smtClean="0">
                <a:solidFill>
                  <a:schemeClr val="bg1"/>
                </a:solidFill>
              </a:rPr>
              <a:t> forewing, not light ones and no finger.</a:t>
            </a:r>
            <a:endParaRPr lang="en-US" i="0"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solidFill>
                  <a:schemeClr val="bg1"/>
                </a:solidFill>
              </a:rPr>
              <a:t>Parapoynx obscuralis </a:t>
            </a:r>
            <a:r>
              <a:rPr lang="en-US" i="0" dirty="0" smtClean="0">
                <a:solidFill>
                  <a:schemeClr val="bg1"/>
                </a:solidFill>
              </a:rPr>
              <a:t>– the obscure pondweed</a:t>
            </a:r>
            <a:r>
              <a:rPr lang="en-US" i="0" baseline="0" dirty="0" smtClean="0">
                <a:solidFill>
                  <a:schemeClr val="bg1"/>
                </a:solidFill>
              </a:rPr>
              <a:t> moth </a:t>
            </a:r>
            <a:r>
              <a:rPr lang="en-US" i="0" dirty="0" smtClean="0">
                <a:solidFill>
                  <a:schemeClr val="bg1"/>
                </a:solidFill>
              </a:rPr>
              <a:t>is the same size as the European pepper moth, </a:t>
            </a:r>
            <a:r>
              <a:rPr lang="en-US" i="0" baseline="0" dirty="0" smtClean="0">
                <a:solidFill>
                  <a:schemeClr val="bg1"/>
                </a:solidFill>
              </a:rPr>
              <a:t>has a light colored line on the forewing, a slightly striped abdomen, but no “finger”.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solidFill>
                  <a:schemeClr val="bg1"/>
                </a:solidFill>
              </a:rPr>
              <a:t>Penestola bufalis </a:t>
            </a:r>
            <a:r>
              <a:rPr lang="en-US" i="0" dirty="0" smtClean="0">
                <a:solidFill>
                  <a:schemeClr val="bg1"/>
                </a:solidFill>
              </a:rPr>
              <a:t>– the black </a:t>
            </a:r>
            <a:r>
              <a:rPr lang="en-US" i="0" dirty="0" err="1" smtClean="0">
                <a:solidFill>
                  <a:schemeClr val="bg1"/>
                </a:solidFill>
              </a:rPr>
              <a:t>penestola</a:t>
            </a:r>
            <a:r>
              <a:rPr lang="en-US" i="0" dirty="0" smtClean="0">
                <a:solidFill>
                  <a:schemeClr val="bg1"/>
                </a:solidFill>
              </a:rPr>
              <a:t> moth is the same size as the European pepper moth, has</a:t>
            </a:r>
            <a:r>
              <a:rPr lang="en-US" i="0" baseline="0" dirty="0" smtClean="0">
                <a:solidFill>
                  <a:schemeClr val="bg1"/>
                </a:solidFill>
              </a:rPr>
              <a:t> a striped abdomen, but has two “fingers” that are not as pronounced.  </a:t>
            </a:r>
            <a:endParaRPr lang="en-US" i="0"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smtClean="0">
              <a:solidFill>
                <a:schemeClr val="bg1"/>
              </a:solidFill>
            </a:endParaRPr>
          </a:p>
          <a:p>
            <a:endParaRPr lang="en-US" dirty="0" smtClean="0"/>
          </a:p>
        </p:txBody>
      </p:sp>
      <p:sp>
        <p:nvSpPr>
          <p:cNvPr id="4" name="Slide Number Placeholder 3"/>
          <p:cNvSpPr>
            <a:spLocks noGrp="1"/>
          </p:cNvSpPr>
          <p:nvPr>
            <p:ph type="sldNum" sz="quarter" idx="10"/>
          </p:nvPr>
        </p:nvSpPr>
        <p:spPr/>
        <p:txBody>
          <a:bodyPr/>
          <a:lstStyle/>
          <a:p>
            <a:fld id="{5CCA90EC-84E6-4F64-9E23-D2D711A03EA1}"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Jim Hayden and colleagues</a:t>
            </a:r>
            <a:r>
              <a:rPr lang="en-US" sz="1200" kern="1200" baseline="0" dirty="0" smtClean="0">
                <a:solidFill>
                  <a:schemeClr val="tx1"/>
                </a:solidFill>
                <a:effectLst/>
                <a:latin typeface="+mn-lt"/>
                <a:ea typeface="+mn-ea"/>
                <a:cs typeface="+mn-cs"/>
              </a:rPr>
              <a:t> have written a nice Lucid key for </a:t>
            </a:r>
            <a:r>
              <a:rPr lang="en-US" sz="1200" kern="1200" baseline="0" dirty="0" err="1" smtClean="0">
                <a:solidFill>
                  <a:schemeClr val="tx1"/>
                </a:solidFill>
                <a:effectLst/>
                <a:latin typeface="+mn-lt"/>
                <a:ea typeface="+mn-ea"/>
                <a:cs typeface="+mn-cs"/>
              </a:rPr>
              <a:t>microlepidoptera</a:t>
            </a:r>
            <a:r>
              <a:rPr lang="en-US" sz="1200" kern="1200" baseline="0" dirty="0" smtClean="0">
                <a:solidFill>
                  <a:schemeClr val="tx1"/>
                </a:solidFill>
                <a:effectLst/>
                <a:latin typeface="+mn-lt"/>
                <a:ea typeface="+mn-ea"/>
                <a:cs typeface="+mn-cs"/>
              </a:rPr>
              <a:t> that includes information on European Pepper Moth.</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Hayden, J. E., S. Lee, S. C. </a:t>
            </a:r>
            <a:r>
              <a:rPr lang="en-US" sz="1200" kern="1200" dirty="0" err="1" smtClean="0">
                <a:solidFill>
                  <a:schemeClr val="tx1"/>
                </a:solidFill>
                <a:effectLst/>
                <a:latin typeface="+mn-lt"/>
                <a:ea typeface="+mn-ea"/>
                <a:cs typeface="+mn-cs"/>
              </a:rPr>
              <a:t>Passoa</a:t>
            </a:r>
            <a:r>
              <a:rPr lang="en-US" sz="1200" kern="1200" dirty="0" smtClean="0">
                <a:solidFill>
                  <a:schemeClr val="tx1"/>
                </a:solidFill>
                <a:effectLst/>
                <a:latin typeface="+mn-lt"/>
                <a:ea typeface="+mn-ea"/>
                <a:cs typeface="+mn-cs"/>
              </a:rPr>
              <a:t>, J. Young, J.-F. Landry, V. </a:t>
            </a:r>
            <a:r>
              <a:rPr lang="en-US" sz="1200" kern="1200" dirty="0" err="1" smtClean="0">
                <a:solidFill>
                  <a:schemeClr val="tx1"/>
                </a:solidFill>
                <a:effectLst/>
                <a:latin typeface="+mn-lt"/>
                <a:ea typeface="+mn-ea"/>
                <a:cs typeface="+mn-cs"/>
              </a:rPr>
              <a:t>Nazari</a:t>
            </a:r>
            <a:r>
              <a:rPr lang="en-US" sz="1200" kern="1200" dirty="0" smtClean="0">
                <a:solidFill>
                  <a:schemeClr val="tx1"/>
                </a:solidFill>
                <a:effectLst/>
                <a:latin typeface="+mn-lt"/>
                <a:ea typeface="+mn-ea"/>
                <a:cs typeface="+mn-cs"/>
              </a:rPr>
              <a:t>, R. </a:t>
            </a:r>
            <a:r>
              <a:rPr lang="en-US" sz="1200" kern="1200" dirty="0" err="1" smtClean="0">
                <a:solidFill>
                  <a:schemeClr val="tx1"/>
                </a:solidFill>
                <a:effectLst/>
                <a:latin typeface="+mn-lt"/>
                <a:ea typeface="+mn-ea"/>
                <a:cs typeface="+mn-cs"/>
              </a:rPr>
              <a:t>Mally</a:t>
            </a:r>
            <a:r>
              <a:rPr lang="en-US" sz="1200" kern="1200" dirty="0" smtClean="0">
                <a:solidFill>
                  <a:schemeClr val="tx1"/>
                </a:solidFill>
                <a:effectLst/>
                <a:latin typeface="+mn-lt"/>
                <a:ea typeface="+mn-ea"/>
                <a:cs typeface="+mn-cs"/>
              </a:rPr>
              <a:t>, L. A. </a:t>
            </a:r>
            <a:r>
              <a:rPr lang="en-US" sz="1200" kern="1200" dirty="0" err="1" smtClean="0">
                <a:solidFill>
                  <a:schemeClr val="tx1"/>
                </a:solidFill>
                <a:effectLst/>
                <a:latin typeface="+mn-lt"/>
                <a:ea typeface="+mn-ea"/>
                <a:cs typeface="+mn-cs"/>
              </a:rPr>
              <a:t>Somma</a:t>
            </a:r>
            <a:r>
              <a:rPr lang="en-US" sz="1200" kern="1200" dirty="0" smtClean="0">
                <a:solidFill>
                  <a:schemeClr val="tx1"/>
                </a:solidFill>
                <a:effectLst/>
                <a:latin typeface="+mn-lt"/>
                <a:ea typeface="+mn-ea"/>
                <a:cs typeface="+mn-cs"/>
              </a:rPr>
              <a:t>, and K. M. </a:t>
            </a:r>
            <a:r>
              <a:rPr lang="en-US" sz="1200" kern="1200" dirty="0" err="1" smtClean="0">
                <a:solidFill>
                  <a:schemeClr val="tx1"/>
                </a:solidFill>
                <a:effectLst/>
                <a:latin typeface="+mn-lt"/>
                <a:ea typeface="+mn-ea"/>
                <a:cs typeface="+mn-cs"/>
              </a:rPr>
              <a:t>Ahlmark</a:t>
            </a:r>
            <a:r>
              <a:rPr lang="en-US" sz="1200" kern="1200" dirty="0" smtClean="0">
                <a:solidFill>
                  <a:schemeClr val="tx1"/>
                </a:solidFill>
                <a:effectLst/>
                <a:latin typeface="+mn-lt"/>
                <a:ea typeface="+mn-ea"/>
                <a:cs typeface="+mn-cs"/>
              </a:rPr>
              <a:t>. 2013. Digital Identification of </a:t>
            </a:r>
            <a:r>
              <a:rPr lang="en-US" sz="1200" kern="1200" dirty="0" err="1" smtClean="0">
                <a:solidFill>
                  <a:schemeClr val="tx1"/>
                </a:solidFill>
                <a:effectLst/>
                <a:latin typeface="+mn-lt"/>
                <a:ea typeface="+mn-ea"/>
                <a:cs typeface="+mn-cs"/>
              </a:rPr>
              <a:t>Microlepidoptera</a:t>
            </a:r>
            <a:r>
              <a:rPr lang="en-US" sz="1200" kern="1200" dirty="0" smtClean="0">
                <a:solidFill>
                  <a:schemeClr val="tx1"/>
                </a:solidFill>
                <a:effectLst/>
                <a:latin typeface="+mn-lt"/>
                <a:ea typeface="+mn-ea"/>
                <a:cs typeface="+mn-cs"/>
              </a:rPr>
              <a:t> on </a:t>
            </a:r>
            <a:r>
              <a:rPr lang="en-US" sz="1200" kern="1200" dirty="0" err="1" smtClean="0">
                <a:solidFill>
                  <a:schemeClr val="tx1"/>
                </a:solidFill>
                <a:effectLst/>
                <a:latin typeface="+mn-lt"/>
                <a:ea typeface="+mn-ea"/>
                <a:cs typeface="+mn-cs"/>
              </a:rPr>
              <a:t>Solanaceae</a:t>
            </a:r>
            <a:r>
              <a:rPr lang="en-US" sz="1200" kern="1200" dirty="0" smtClean="0">
                <a:solidFill>
                  <a:schemeClr val="tx1"/>
                </a:solidFill>
                <a:effectLst/>
                <a:latin typeface="+mn-lt"/>
                <a:ea typeface="+mn-ea"/>
                <a:cs typeface="+mn-cs"/>
              </a:rPr>
              <a:t>. USDA-APHIS-PPQ Identification Technology Program (ITP). Fort Collins, CO. </a:t>
            </a:r>
            <a:r>
              <a:rPr lang="en-US" sz="1200" u="sng" kern="1200" dirty="0" smtClean="0">
                <a:solidFill>
                  <a:schemeClr val="tx1"/>
                </a:solidFill>
                <a:effectLst/>
                <a:latin typeface="+mn-lt"/>
                <a:ea typeface="+mn-ea"/>
                <a:cs typeface="+mn-cs"/>
                <a:hlinkClick r:id="rId3"/>
              </a:rPr>
              <a:t>http://idtools.org/id/leps/micro/</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Fact sheet: http://idtools.org/id/leps/micro/factsheet.php?name=%3Cem%3EDuponchelia+fovealis%3C%2Fem%3E</a:t>
            </a:r>
          </a:p>
          <a:p>
            <a:endParaRPr lang="en-US" dirty="0"/>
          </a:p>
        </p:txBody>
      </p:sp>
      <p:sp>
        <p:nvSpPr>
          <p:cNvPr id="4" name="Slide Number Placeholder 3"/>
          <p:cNvSpPr>
            <a:spLocks noGrp="1"/>
          </p:cNvSpPr>
          <p:nvPr>
            <p:ph type="sldNum" sz="quarter" idx="10"/>
          </p:nvPr>
        </p:nvSpPr>
        <p:spPr/>
        <p:txBody>
          <a:bodyPr/>
          <a:lstStyle/>
          <a:p>
            <a:fld id="{5CCA90EC-84E6-4F64-9E23-D2D711A03EA1}" type="slidenum">
              <a:rPr lang="en-US" smtClean="0"/>
              <a:pPr/>
              <a:t>14</a:t>
            </a:fld>
            <a:endParaRPr lang="en-US" dirty="0"/>
          </a:p>
        </p:txBody>
      </p:sp>
    </p:spTree>
    <p:extLst>
      <p:ext uri="{BB962C8B-B14F-4D97-AF65-F5344CB8AC3E}">
        <p14:creationId xmlns:p14="http://schemas.microsoft.com/office/powerpoint/2010/main" val="4150742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6A6125-6721-BC40-BE9C-7EFBBA281A6C}" type="slidenum">
              <a:rPr lang="en-US" smtClean="0"/>
              <a:t>15</a:t>
            </a:fld>
            <a:endParaRPr lang="en-US"/>
          </a:p>
        </p:txBody>
      </p:sp>
    </p:spTree>
    <p:extLst>
      <p:ext uri="{BB962C8B-B14F-4D97-AF65-F5344CB8AC3E}">
        <p14:creationId xmlns:p14="http://schemas.microsoft.com/office/powerpoint/2010/main" val="3371382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CA90EC-84E6-4F64-9E23-D2D711A03EA1}" type="slidenum">
              <a:rPr lang="en-US" smtClean="0"/>
              <a:pPr/>
              <a:t>16</a:t>
            </a:fld>
            <a:endParaRPr lang="en-US" dirty="0"/>
          </a:p>
        </p:txBody>
      </p:sp>
    </p:spTree>
    <p:extLst>
      <p:ext uri="{BB962C8B-B14F-4D97-AF65-F5344CB8AC3E}">
        <p14:creationId xmlns:p14="http://schemas.microsoft.com/office/powerpoint/2010/main" val="890606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CCA90EC-84E6-4F64-9E23-D2D711A03EA1}" type="slidenum">
              <a:rPr lang="en-US" smtClean="0"/>
              <a:pPr/>
              <a:t>17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CCA90EC-84E6-4F64-9E23-D2D711A03EA1}" type="slidenum">
              <a:rPr lang="en-US" smtClean="0"/>
              <a:pPr/>
              <a:t>21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sz="1200" kern="1200" dirty="0" smtClean="0">
                <a:solidFill>
                  <a:schemeClr val="tx1"/>
                </a:solidFill>
                <a:effectLst/>
                <a:latin typeface="+mn-lt"/>
                <a:ea typeface="+mn-ea"/>
                <a:cs typeface="+mn-cs"/>
              </a:rPr>
              <a:t>European Pepper Moths are native to the coastal wetlands of southern Europe, the eastern Mediterranean, and northern Africa.  They were first reported outside of this range in 1984 when they were found in Finland.  Since then, they have been detected in other parts of Africa and the Middle East, northwest India, Europe, Canada, and the United States.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European Pepper Moths have become notable greenhouse pests in northern Europe and Canada for the cut flower, vegetable, and aquatic plant industries.  In addition to causing damage in this expanded range, they have also become pests of commercially grown </a:t>
            </a:r>
            <a:r>
              <a:rPr lang="en-US" sz="1200" kern="1200" dirty="0" err="1" smtClean="0">
                <a:solidFill>
                  <a:schemeClr val="tx1"/>
                </a:solidFill>
                <a:effectLst/>
                <a:latin typeface="+mn-lt"/>
                <a:ea typeface="+mn-ea"/>
                <a:cs typeface="+mn-cs"/>
              </a:rPr>
              <a:t>Lisianthus</a:t>
            </a:r>
            <a:r>
              <a:rPr lang="en-US" sz="1200" kern="1200" dirty="0" smtClean="0">
                <a:solidFill>
                  <a:schemeClr val="tx1"/>
                </a:solidFill>
                <a:effectLst/>
                <a:latin typeface="+mn-lt"/>
                <a:ea typeface="+mn-ea"/>
                <a:cs typeface="+mn-cs"/>
              </a:rPr>
              <a:t> and strawberries in their native Italy.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Based on the climate of their native habitat,  European Pepper Moths may become established in U.S. states along the west coast and in the southeast.  In fact, most of these states have already reported detections of this moth.</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the U.S., researchers are currently monitoring these moths to determine their distribution; to track whether or not populations are becoming established; and to investigate potential damage to the greenhouse industry and to commercial crops grown outdoors or in shade houses.  </a:t>
            </a:r>
          </a:p>
          <a:p>
            <a:endParaRPr lang="en-US" dirty="0" smtClean="0"/>
          </a:p>
          <a:p>
            <a:endParaRPr lang="en-US" dirty="0" smtClean="0"/>
          </a:p>
          <a:p>
            <a:r>
              <a:rPr lang="en-US" dirty="0" smtClean="0"/>
              <a:t>Information sources:</a:t>
            </a:r>
          </a:p>
          <a:p>
            <a:r>
              <a:rPr lang="en-US" sz="2000" u="none" dirty="0" smtClean="0"/>
              <a:t>Ahern, Robert. 2010.  Amended NPAG Report.  </a:t>
            </a:r>
            <a:r>
              <a:rPr lang="en-US" sz="2000" i="1" u="none" dirty="0" err="1" smtClean="0"/>
              <a:t>Duponchelia</a:t>
            </a:r>
            <a:r>
              <a:rPr lang="en-US" sz="2000" i="1" u="none" dirty="0" smtClean="0"/>
              <a:t> </a:t>
            </a:r>
            <a:r>
              <a:rPr lang="en-US" sz="2000" i="1" u="none" dirty="0" err="1" smtClean="0"/>
              <a:t>fovealis</a:t>
            </a:r>
            <a:r>
              <a:rPr lang="en-US" sz="2000" u="none" dirty="0" smtClean="0"/>
              <a:t> Zeller: Lepidoptera/</a:t>
            </a:r>
            <a:r>
              <a:rPr lang="en-US" sz="2000" u="none" dirty="0" err="1" smtClean="0"/>
              <a:t>Pyralidae</a:t>
            </a:r>
            <a:r>
              <a:rPr lang="en-US" sz="2000" u="none" dirty="0" smtClean="0"/>
              <a:t>.  </a:t>
            </a:r>
            <a:r>
              <a:rPr lang="en-US" sz="2000" u="none" baseline="0" dirty="0" smtClean="0"/>
              <a:t>    </a:t>
            </a:r>
          </a:p>
          <a:p>
            <a:r>
              <a:rPr lang="en-US" sz="2000" u="none" baseline="0" dirty="0" smtClean="0"/>
              <a:t>           	</a:t>
            </a:r>
            <a:r>
              <a:rPr lang="en-US" sz="2000" u="none" dirty="0" smtClean="0"/>
              <a:t>Accessed 4/29/2011 -  </a:t>
            </a:r>
          </a:p>
          <a:p>
            <a:pPr lvl="1"/>
            <a:r>
              <a:rPr lang="en-US" sz="1600" u="none" dirty="0" smtClean="0"/>
              <a:t>	http://entnemdept.ufl.edu/pestalert/Duponchelia_fovealis_NPAG_ET_Report_20100917.pdf </a:t>
            </a:r>
          </a:p>
          <a:p>
            <a:pPr lvl="1"/>
            <a:endParaRPr lang="en-US" sz="1600" u="none"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u="none" dirty="0" smtClean="0"/>
              <a:t>Anonymous.  2005a.</a:t>
            </a:r>
            <a:r>
              <a:rPr lang="en-US" u="none" baseline="0" dirty="0" smtClean="0"/>
              <a:t>  Risk management Decision Document for </a:t>
            </a:r>
            <a:r>
              <a:rPr lang="en-US" i="1" u="none" baseline="0" dirty="0" err="1" smtClean="0"/>
              <a:t>Duponchelia</a:t>
            </a:r>
            <a:r>
              <a:rPr lang="en-US" i="1" u="none" baseline="0" dirty="0" smtClean="0"/>
              <a:t> </a:t>
            </a:r>
            <a:r>
              <a:rPr lang="en-US" i="1" u="none" baseline="0" dirty="0" err="1" smtClean="0"/>
              <a:t>fovealis</a:t>
            </a:r>
            <a:r>
              <a:rPr lang="en-US" i="1" u="none" baseline="0" dirty="0" smtClean="0"/>
              <a:t> </a:t>
            </a:r>
            <a:r>
              <a:rPr lang="en-US" u="none" baseline="0" dirty="0" smtClean="0"/>
              <a:t>in Canada. </a:t>
            </a:r>
            <a:r>
              <a:rPr lang="en-US" u="none" dirty="0" smtClean="0"/>
              <a:t>Canadian Food Inspection Agency. </a:t>
            </a:r>
            <a:r>
              <a:rPr lang="en-US" u="none" baseline="0" dirty="0" smtClean="0"/>
              <a:t>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u="none" dirty="0" smtClean="0"/>
              <a:t>	Accessed 4/29/2011 - </a:t>
            </a:r>
            <a:r>
              <a:rPr lang="en-US" u="none" baseline="0" dirty="0" smtClean="0"/>
              <a:t>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u="none" baseline="0" dirty="0" smtClean="0"/>
              <a:t>	http://entnemdept.ufl.edu/pestalert/duponchelia_fovealis_risk_management.pdf</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u="none"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u="none" dirty="0" smtClean="0"/>
              <a:t>Anonymous. 2005b. Plant Pest Information: </a:t>
            </a:r>
            <a:r>
              <a:rPr lang="en-US" i="1" u="none" dirty="0" err="1" smtClean="0"/>
              <a:t>Duponchelia</a:t>
            </a:r>
            <a:r>
              <a:rPr lang="en-US" i="1" u="none" dirty="0" smtClean="0"/>
              <a:t> </a:t>
            </a:r>
            <a:r>
              <a:rPr lang="en-US" i="1" u="none" dirty="0" err="1" smtClean="0"/>
              <a:t>fovealis</a:t>
            </a:r>
            <a:r>
              <a:rPr lang="en-US" i="1" u="none" dirty="0" smtClean="0"/>
              <a:t> </a:t>
            </a:r>
            <a:r>
              <a:rPr lang="en-US" u="none" dirty="0" smtClean="0"/>
              <a:t>Zeller. Canadian Food Inspection Agency.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u="none" dirty="0" smtClean="0"/>
              <a:t>	Accessed 4/29/2011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u="none" dirty="0" smtClean="0"/>
              <a:t>	</a:t>
            </a:r>
            <a:r>
              <a:rPr lang="en-US" sz="1200" dirty="0" smtClean="0"/>
              <a:t>http://entnemdept.ufl.edu/pestalert/Duponchelia_fovealis_Canada.pdf</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u="none" dirty="0" err="1" smtClean="0"/>
              <a:t>Bethke</a:t>
            </a:r>
            <a:r>
              <a:rPr lang="en-US" u="none" dirty="0" smtClean="0"/>
              <a:t>, James and Brian Vander </a:t>
            </a:r>
            <a:r>
              <a:rPr lang="en-US" u="none" dirty="0" err="1" smtClean="0"/>
              <a:t>Mey</a:t>
            </a:r>
            <a:r>
              <a:rPr lang="en-US" u="none" dirty="0" smtClean="0"/>
              <a:t>. 2010.  Pest Alert:   </a:t>
            </a:r>
            <a:r>
              <a:rPr lang="en-US" i="1" u="none" dirty="0" err="1" smtClean="0"/>
              <a:t>Duponchelia</a:t>
            </a:r>
            <a:r>
              <a:rPr lang="en-US" i="1" u="none" dirty="0" smtClean="0"/>
              <a:t> </a:t>
            </a:r>
            <a:r>
              <a:rPr lang="en-US" i="1" u="none" dirty="0" err="1" smtClean="0"/>
              <a:t>fovealis</a:t>
            </a:r>
            <a:r>
              <a:rPr lang="en-US" u="none" dirty="0" smtClean="0"/>
              <a:t>. University of California Cooperative Extension, San Diego.  </a:t>
            </a:r>
          </a:p>
          <a:p>
            <a:pPr lvl="1"/>
            <a:r>
              <a:rPr lang="en-US" u="none" dirty="0" smtClean="0"/>
              <a:t>	Accessed 4/29/2011 – </a:t>
            </a:r>
          </a:p>
          <a:p>
            <a:pPr lvl="1"/>
            <a:r>
              <a:rPr lang="en-US" u="none" dirty="0" smtClean="0"/>
              <a:t>	http://ucanr.org/sites/cetest/files/55177.pdf</a:t>
            </a:r>
          </a:p>
          <a:p>
            <a:pPr lvl="1"/>
            <a:endParaRPr lang="en-US" u="none"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u="none" dirty="0" err="1" smtClean="0"/>
              <a:t>Billen</a:t>
            </a:r>
            <a:r>
              <a:rPr lang="en-US" sz="1200" u="none" dirty="0" smtClean="0"/>
              <a:t> W, 1994. On the harmfulness of </a:t>
            </a:r>
            <a:r>
              <a:rPr lang="en-US" sz="1200" i="1" u="none" dirty="0" err="1" smtClean="0"/>
              <a:t>Duponchelia</a:t>
            </a:r>
            <a:r>
              <a:rPr lang="en-US" sz="1200" i="1" u="none" dirty="0" smtClean="0"/>
              <a:t> </a:t>
            </a:r>
            <a:r>
              <a:rPr lang="en-US" sz="1200" i="1" u="none" dirty="0" err="1" smtClean="0"/>
              <a:t>fovealis</a:t>
            </a:r>
            <a:r>
              <a:rPr lang="en-US" sz="1200" i="1" u="none" dirty="0" smtClean="0"/>
              <a:t> </a:t>
            </a:r>
            <a:r>
              <a:rPr lang="en-US" sz="1200" u="none" dirty="0" smtClean="0"/>
              <a:t>(Zeller, 1847) in Germany (Lepidoptera, </a:t>
            </a:r>
            <a:r>
              <a:rPr lang="en-US" sz="1200" u="none" dirty="0" err="1" smtClean="0"/>
              <a:t>Pyralidae</a:t>
            </a:r>
            <a:r>
              <a:rPr lang="en-US" sz="1200" u="none" dirty="0" smtClean="0"/>
              <a:t>). Nota </a:t>
            </a:r>
            <a:r>
              <a:rPr lang="en-US" sz="1200" u="none" dirty="0" err="1" smtClean="0"/>
              <a:t>Lepidopterol</a:t>
            </a:r>
            <a:r>
              <a:rPr lang="en-US" sz="1200" u="none" dirty="0" smtClean="0"/>
              <a:t>, 16: 3-4, p. 212.</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u="none"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u="none" dirty="0" err="1" smtClean="0"/>
              <a:t>Bonsignore</a:t>
            </a:r>
            <a:r>
              <a:rPr lang="en-US" sz="1200" u="none" dirty="0" smtClean="0"/>
              <a:t>, Carmelo Peter and Vincenzo </a:t>
            </a:r>
            <a:r>
              <a:rPr lang="en-US" sz="1200" u="none" dirty="0" err="1" smtClean="0"/>
              <a:t>Vacante</a:t>
            </a:r>
            <a:r>
              <a:rPr lang="en-US" sz="1200" u="none" dirty="0" smtClean="0"/>
              <a:t>.  2010.  “</a:t>
            </a:r>
            <a:r>
              <a:rPr lang="en-US" sz="1200" i="1" u="none" dirty="0" err="1" smtClean="0"/>
              <a:t>Duponchelia</a:t>
            </a:r>
            <a:r>
              <a:rPr lang="en-US" sz="1200" i="1" u="none" dirty="0" smtClean="0"/>
              <a:t> </a:t>
            </a:r>
            <a:r>
              <a:rPr lang="en-US" sz="1200" i="1" u="none" dirty="0" err="1" smtClean="0"/>
              <a:t>fovealis</a:t>
            </a:r>
            <a:r>
              <a:rPr lang="en-US" sz="1200" i="1" u="none" dirty="0" smtClean="0"/>
              <a:t> </a:t>
            </a:r>
            <a:r>
              <a:rPr lang="en-US" sz="1200" u="none" dirty="0" smtClean="0"/>
              <a:t>(Zeller). A New Emergency for Strawberries?”.  </a:t>
            </a:r>
            <a:r>
              <a:rPr lang="it-IT" sz="1200" u="none" dirty="0" smtClean="0"/>
              <a:t>Protezione delle colture, pp. 40-43.</a:t>
            </a:r>
            <a:r>
              <a:rPr lang="en-US" sz="1200" u="none" dirty="0" smtClean="0"/>
              <a:t>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u="none" dirty="0" smtClean="0"/>
          </a:p>
          <a:p>
            <a:r>
              <a:rPr lang="en-US" sz="2000" u="none" dirty="0" err="1" smtClean="0"/>
              <a:t>Brambila</a:t>
            </a:r>
            <a:r>
              <a:rPr lang="en-US" sz="2000" u="none" dirty="0" smtClean="0"/>
              <a:t>, </a:t>
            </a:r>
            <a:r>
              <a:rPr lang="en-US" sz="2000" u="none" dirty="0" err="1" smtClean="0"/>
              <a:t>Julieta</a:t>
            </a:r>
            <a:r>
              <a:rPr lang="en-US" sz="2000" u="none" dirty="0" smtClean="0"/>
              <a:t> and Ian Stocks.  2010.  The European Pepper Moth, </a:t>
            </a:r>
            <a:r>
              <a:rPr lang="en-US" sz="2000" i="1" u="none" dirty="0" err="1" smtClean="0"/>
              <a:t>Duponchelia</a:t>
            </a:r>
            <a:r>
              <a:rPr lang="en-US" sz="2000" i="1" u="none" dirty="0" smtClean="0"/>
              <a:t> </a:t>
            </a:r>
            <a:r>
              <a:rPr lang="en-US" sz="2000" i="1" u="none" dirty="0" err="1" smtClean="0"/>
              <a:t>fovealis</a:t>
            </a:r>
            <a:r>
              <a:rPr lang="en-US" sz="2000" i="1" u="none" dirty="0" smtClean="0"/>
              <a:t> </a:t>
            </a:r>
            <a:r>
              <a:rPr lang="en-US" sz="2000" u="none" dirty="0" smtClean="0"/>
              <a:t>Zeller (Lepidoptera: </a:t>
            </a:r>
            <a:r>
              <a:rPr lang="en-US" sz="2000" u="none" dirty="0" err="1" smtClean="0"/>
              <a:t>Crambidae</a:t>
            </a:r>
            <a:r>
              <a:rPr lang="en-US" sz="2000" u="none" dirty="0" smtClean="0"/>
              <a:t>), a Mediterranean Pest Moth Discovered in Central Florida.  	</a:t>
            </a:r>
          </a:p>
          <a:p>
            <a:r>
              <a:rPr lang="en-US" sz="2000" u="none" dirty="0" smtClean="0"/>
              <a:t>	Accessed 4/29/2011 – </a:t>
            </a:r>
          </a:p>
          <a:p>
            <a:pPr lvl="1"/>
            <a:r>
              <a:rPr lang="en-US" sz="1600" u="none" dirty="0" smtClean="0"/>
              <a:t>	http://www.freshfromflorida.com/pi/pest_alerts/pdf/duponchelia_fovealis.pdf </a:t>
            </a:r>
          </a:p>
          <a:p>
            <a:pPr lvl="1"/>
            <a:endParaRPr lang="en-US" sz="1600" u="none" dirty="0" smtClean="0"/>
          </a:p>
          <a:p>
            <a:r>
              <a:rPr lang="en-US" u="none" dirty="0" smtClean="0"/>
              <a:t>CABI International. 2010.  “Selected Sections for: </a:t>
            </a:r>
            <a:r>
              <a:rPr lang="en-US" i="1" u="none" dirty="0" err="1" smtClean="0"/>
              <a:t>Duponchelia</a:t>
            </a:r>
            <a:r>
              <a:rPr lang="en-US" i="1" u="none" dirty="0" smtClean="0"/>
              <a:t> </a:t>
            </a:r>
            <a:r>
              <a:rPr lang="en-US" i="1" u="none" dirty="0" err="1" smtClean="0"/>
              <a:t>fovealis</a:t>
            </a:r>
            <a:r>
              <a:rPr lang="en-US" u="none" dirty="0" smtClean="0"/>
              <a:t> (Southern European Marshland </a:t>
            </a:r>
            <a:r>
              <a:rPr lang="en-US" u="none" dirty="0" err="1" smtClean="0"/>
              <a:t>Pyralid</a:t>
            </a:r>
            <a:r>
              <a:rPr lang="en-US" u="none" dirty="0" smtClean="0"/>
              <a:t>)”.  Crop Protection Compendium.  </a:t>
            </a:r>
          </a:p>
          <a:p>
            <a:endParaRPr lang="en-US" u="non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u="none" dirty="0" err="1" smtClean="0"/>
              <a:t>Derksen</a:t>
            </a:r>
            <a:r>
              <a:rPr lang="en-US" sz="1200" u="none" dirty="0" smtClean="0"/>
              <a:t>, A., and L. </a:t>
            </a:r>
            <a:r>
              <a:rPr lang="en-US" sz="1200" u="none" dirty="0" err="1" smtClean="0"/>
              <a:t>Whilby</a:t>
            </a:r>
            <a:r>
              <a:rPr lang="en-US" sz="1200" u="none" dirty="0" smtClean="0"/>
              <a:t>.  2011.  “</a:t>
            </a:r>
            <a:r>
              <a:rPr lang="en-US" sz="1200" b="0" u="none" kern="1200" dirty="0" smtClean="0">
                <a:solidFill>
                  <a:schemeClr val="tx1"/>
                </a:solidFill>
                <a:latin typeface="+mn-lt"/>
                <a:ea typeface="+mn-ea"/>
                <a:cs typeface="+mn-cs"/>
              </a:rPr>
              <a:t>Update on Florida CAPS trapping activities for </a:t>
            </a:r>
            <a:r>
              <a:rPr lang="en-US" sz="1200" b="0" i="1" u="none" kern="1200" dirty="0" err="1" smtClean="0">
                <a:solidFill>
                  <a:schemeClr val="tx1"/>
                </a:solidFill>
                <a:latin typeface="+mn-lt"/>
                <a:ea typeface="+mn-ea"/>
                <a:cs typeface="+mn-cs"/>
              </a:rPr>
              <a:t>Duponchelia</a:t>
            </a:r>
            <a:r>
              <a:rPr lang="en-US" sz="1200" b="0" i="1" u="none" kern="1200" dirty="0" smtClean="0">
                <a:solidFill>
                  <a:schemeClr val="tx1"/>
                </a:solidFill>
                <a:latin typeface="+mn-lt"/>
                <a:ea typeface="+mn-ea"/>
                <a:cs typeface="+mn-cs"/>
              </a:rPr>
              <a:t> </a:t>
            </a:r>
            <a:r>
              <a:rPr lang="en-US" sz="1200" b="0" i="1" u="none" kern="1200" dirty="0" err="1" smtClean="0">
                <a:solidFill>
                  <a:schemeClr val="tx1"/>
                </a:solidFill>
                <a:latin typeface="+mn-lt"/>
                <a:ea typeface="+mn-ea"/>
                <a:cs typeface="+mn-cs"/>
              </a:rPr>
              <a:t>fovealis</a:t>
            </a:r>
            <a:r>
              <a:rPr lang="en-US" sz="1200" b="0" u="none" kern="1200" dirty="0" smtClean="0">
                <a:solidFill>
                  <a:schemeClr val="tx1"/>
                </a:solidFill>
                <a:latin typeface="+mn-lt"/>
                <a:ea typeface="+mn-ea"/>
                <a:cs typeface="+mn-cs"/>
              </a:rPr>
              <a:t> Zeller, September 2010 to May 2011”, CAPS Report.</a:t>
            </a:r>
            <a:r>
              <a:rPr lang="en-US" sz="1200" b="0" u="none" kern="1200" baseline="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u="none" kern="1200" baseline="0" dirty="0" smtClean="0">
                <a:solidFill>
                  <a:schemeClr val="tx1"/>
                </a:solidFill>
                <a:latin typeface="+mn-lt"/>
                <a:ea typeface="+mn-ea"/>
                <a:cs typeface="+mn-cs"/>
              </a:rPr>
              <a:t>	accessed 8/15/2011 –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u="none" kern="1200" baseline="0" dirty="0" smtClean="0">
                <a:solidFill>
                  <a:schemeClr val="tx1"/>
                </a:solidFill>
                <a:latin typeface="+mn-lt"/>
                <a:ea typeface="+mn-ea"/>
                <a:cs typeface="+mn-cs"/>
              </a:rPr>
              <a:t>	http://entomology.ifas.ufl.edu/stocks/DFOV_update%201_v5%2008-19-11.pdf</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u="non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u="none" dirty="0" err="1" smtClean="0"/>
              <a:t>Faquaet</a:t>
            </a:r>
            <a:r>
              <a:rPr lang="en-US" u="none" dirty="0" smtClean="0"/>
              <a:t>, Marcel.  2000.  “</a:t>
            </a:r>
            <a:r>
              <a:rPr lang="en-US" i="1" u="none" dirty="0" err="1" smtClean="0"/>
              <a:t>Duponchelia</a:t>
            </a:r>
            <a:r>
              <a:rPr lang="en-US" i="1" u="none" dirty="0" smtClean="0"/>
              <a:t> </a:t>
            </a:r>
            <a:r>
              <a:rPr lang="en-US" i="1" u="none" dirty="0" err="1" smtClean="0"/>
              <a:t>fovealis</a:t>
            </a:r>
            <a:r>
              <a:rPr lang="en-US" u="none" dirty="0" smtClean="0"/>
              <a:t>, </a:t>
            </a:r>
            <a:r>
              <a:rPr lang="en-US" u="none" dirty="0" err="1" smtClean="0"/>
              <a:t>een</a:t>
            </a:r>
            <a:r>
              <a:rPr lang="en-US" u="none" dirty="0" smtClean="0"/>
              <a:t> </a:t>
            </a:r>
            <a:r>
              <a:rPr lang="en-US" u="none" dirty="0" err="1" smtClean="0"/>
              <a:t>nieuwe</a:t>
            </a:r>
            <a:r>
              <a:rPr lang="en-US" u="none" dirty="0" smtClean="0"/>
              <a:t> </a:t>
            </a:r>
            <a:r>
              <a:rPr lang="en-US" u="none" dirty="0" err="1" smtClean="0"/>
              <a:t>soort</a:t>
            </a:r>
            <a:r>
              <a:rPr lang="en-US" u="none" dirty="0" smtClean="0"/>
              <a:t> </a:t>
            </a:r>
            <a:r>
              <a:rPr lang="en-US" u="none" dirty="0" err="1" smtClean="0"/>
              <a:t>voor</a:t>
            </a:r>
            <a:r>
              <a:rPr lang="en-US" u="none" dirty="0" smtClean="0"/>
              <a:t> de </a:t>
            </a:r>
            <a:r>
              <a:rPr lang="en-US" u="none" dirty="0" err="1" smtClean="0"/>
              <a:t>Belgische</a:t>
            </a:r>
            <a:r>
              <a:rPr lang="en-US" u="none" baseline="0" dirty="0" smtClean="0"/>
              <a:t> fauna (Lepidoptera: </a:t>
            </a:r>
            <a:r>
              <a:rPr lang="en-US" u="none" baseline="0" dirty="0" err="1" smtClean="0"/>
              <a:t>Pyralidae</a:t>
            </a:r>
            <a:r>
              <a:rPr lang="en-US" u="none" baseline="0" dirty="0" smtClean="0"/>
              <a:t>)”.  </a:t>
            </a:r>
            <a:r>
              <a:rPr lang="en-US" u="none" baseline="0" dirty="0" err="1" smtClean="0"/>
              <a:t>Phegea</a:t>
            </a:r>
            <a:r>
              <a:rPr lang="en-US" u="none" baseline="0" dirty="0" smtClean="0"/>
              <a:t> 28:1.  </a:t>
            </a:r>
          </a:p>
          <a:p>
            <a:pPr marL="0" marR="0" indent="0" algn="l" defTabSz="914400" rtl="0" eaLnBrk="1" fontAlgn="auto" latinLnBrk="0" hangingPunct="1">
              <a:lnSpc>
                <a:spcPct val="100000"/>
              </a:lnSpc>
              <a:spcBef>
                <a:spcPts val="0"/>
              </a:spcBef>
              <a:spcAft>
                <a:spcPts val="0"/>
              </a:spcAft>
              <a:buClrTx/>
              <a:buSzTx/>
              <a:buFontTx/>
              <a:buNone/>
              <a:tabLst/>
              <a:defRPr/>
            </a:pPr>
            <a:endParaRPr lang="en-US" u="non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u="none" dirty="0" err="1" smtClean="0"/>
              <a:t>Guda</a:t>
            </a:r>
            <a:r>
              <a:rPr lang="en-US" sz="1200" u="none" dirty="0" smtClean="0"/>
              <a:t>, C. D. , A. </a:t>
            </a:r>
            <a:r>
              <a:rPr lang="en-US" sz="1200" u="none" dirty="0" err="1" smtClean="0"/>
              <a:t>Capizzi</a:t>
            </a:r>
            <a:r>
              <a:rPr lang="en-US" sz="1200" u="none" dirty="0" smtClean="0"/>
              <a:t>, and P. </a:t>
            </a:r>
            <a:r>
              <a:rPr lang="en-US" sz="1200" u="none" dirty="0" err="1" smtClean="0"/>
              <a:t>Trematerra</a:t>
            </a:r>
            <a:r>
              <a:rPr lang="en-US" sz="1200" u="none" dirty="0" smtClean="0"/>
              <a:t>.  1988.  “Damages on </a:t>
            </a:r>
            <a:r>
              <a:rPr lang="en-US" sz="1200" i="1" u="none" dirty="0" err="1" smtClean="0"/>
              <a:t>Eustoma</a:t>
            </a:r>
            <a:r>
              <a:rPr lang="en-US" sz="1200" i="1" u="none" dirty="0" smtClean="0"/>
              <a:t> </a:t>
            </a:r>
            <a:r>
              <a:rPr lang="en-US" sz="1200" i="1" u="none" dirty="0" err="1" smtClean="0"/>
              <a:t>grandiflorum</a:t>
            </a:r>
            <a:r>
              <a:rPr lang="en-US" sz="1200" u="none" dirty="0" smtClean="0"/>
              <a:t> (</a:t>
            </a:r>
            <a:r>
              <a:rPr lang="en-US" sz="1200" u="none" dirty="0" err="1" smtClean="0"/>
              <a:t>Raf</a:t>
            </a:r>
            <a:r>
              <a:rPr lang="en-US" sz="1200" u="none" dirty="0" smtClean="0"/>
              <a:t>.) Shinn.  Caused by </a:t>
            </a:r>
            <a:r>
              <a:rPr lang="en-US" sz="1200" i="1" u="none" dirty="0" err="1" smtClean="0"/>
              <a:t>Duponchelia</a:t>
            </a:r>
            <a:r>
              <a:rPr lang="en-US" sz="1200" i="1" u="none" dirty="0" smtClean="0"/>
              <a:t> </a:t>
            </a:r>
            <a:r>
              <a:rPr lang="en-US" sz="1200" i="1" u="none" dirty="0" err="1" smtClean="0"/>
              <a:t>fovealis</a:t>
            </a:r>
            <a:r>
              <a:rPr lang="en-US" sz="1200" i="1" u="none" dirty="0" smtClean="0"/>
              <a:t> </a:t>
            </a:r>
            <a:r>
              <a:rPr lang="en-US" sz="1200" u="none" dirty="0" smtClean="0"/>
              <a:t>(Zeller)”.  </a:t>
            </a:r>
            <a:r>
              <a:rPr lang="en-US" sz="1200" u="none" dirty="0" err="1" smtClean="0"/>
              <a:t>Annali</a:t>
            </a:r>
            <a:r>
              <a:rPr lang="en-US" sz="1200" u="none" dirty="0" smtClean="0"/>
              <a:t> </a:t>
            </a:r>
            <a:r>
              <a:rPr lang="en-US" sz="1200" u="none" dirty="0" err="1" smtClean="0"/>
              <a:t>dell’Istituto</a:t>
            </a:r>
            <a:r>
              <a:rPr lang="en-US" sz="1200" u="none" dirty="0" smtClean="0"/>
              <a:t> </a:t>
            </a:r>
            <a:r>
              <a:rPr lang="en-US" sz="1200" u="none" dirty="0" err="1" smtClean="0"/>
              <a:t>Sperimentale</a:t>
            </a:r>
            <a:r>
              <a:rPr lang="en-US" sz="1200" u="none" dirty="0" smtClean="0"/>
              <a:t> per la </a:t>
            </a:r>
            <a:r>
              <a:rPr lang="en-US" sz="1200" u="none" dirty="0" err="1" smtClean="0"/>
              <a:t>Floricultura</a:t>
            </a:r>
            <a:r>
              <a:rPr lang="en-US" sz="1200" u="none" dirty="0" smtClean="0"/>
              <a:t>. Vol. 19, pp. 3-11.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none" dirty="0" smtClean="0"/>
          </a:p>
          <a:p>
            <a:r>
              <a:rPr lang="en-US" u="none" dirty="0" smtClean="0"/>
              <a:t>Hoffman, Kevin.  2010.  CDFA Detection Advisory for a </a:t>
            </a:r>
            <a:r>
              <a:rPr lang="en-US" u="none" dirty="0" err="1" smtClean="0"/>
              <a:t>Cramid</a:t>
            </a:r>
            <a:r>
              <a:rPr lang="en-US" u="none" dirty="0" smtClean="0"/>
              <a:t> moth: </a:t>
            </a:r>
            <a:r>
              <a:rPr lang="en-US" i="1" u="none" dirty="0" err="1" smtClean="0"/>
              <a:t>Duponchelia</a:t>
            </a:r>
            <a:r>
              <a:rPr lang="en-US" i="1" u="none" dirty="0" smtClean="0"/>
              <a:t> </a:t>
            </a:r>
            <a:r>
              <a:rPr lang="en-US" i="1" u="none" dirty="0" err="1" smtClean="0"/>
              <a:t>fovealis</a:t>
            </a:r>
            <a:r>
              <a:rPr lang="en-US" u="none" dirty="0" smtClean="0"/>
              <a:t> (Zeller) (</a:t>
            </a:r>
            <a:r>
              <a:rPr lang="en-US" u="none" dirty="0" err="1" smtClean="0"/>
              <a:t>Pyraloidea</a:t>
            </a:r>
            <a:r>
              <a:rPr lang="en-US" u="none" dirty="0" smtClean="0"/>
              <a:t>: </a:t>
            </a:r>
            <a:r>
              <a:rPr lang="en-US" u="none" dirty="0" err="1" smtClean="0"/>
              <a:t>Crambidae</a:t>
            </a:r>
            <a:r>
              <a:rPr lang="en-US" u="none" dirty="0" smtClean="0"/>
              <a:t>).  Reference PDR: 1511851.  </a:t>
            </a:r>
          </a:p>
          <a:p>
            <a:pPr lvl="1"/>
            <a:r>
              <a:rPr lang="en-US" u="none" dirty="0" smtClean="0"/>
              <a:t>	Accessed 4/29/2011 – </a:t>
            </a:r>
          </a:p>
          <a:p>
            <a:pPr lvl="1"/>
            <a:r>
              <a:rPr lang="en-US" u="none" dirty="0" smtClean="0"/>
              <a:t>	http://www.kernag.com/dept/news/2010/2010-san-diego-duponchelia-fovealis-07-16-2010.pdf</a:t>
            </a:r>
          </a:p>
          <a:p>
            <a:pPr lvl="1"/>
            <a:endParaRPr lang="en-US" u="non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u="none" dirty="0" smtClean="0"/>
              <a:t>MacLeod, A. 1996. Summary Pest Risk Assessment: </a:t>
            </a:r>
            <a:r>
              <a:rPr lang="en-US" sz="1200" i="1" u="none" dirty="0" err="1" smtClean="0"/>
              <a:t>Duponchelia</a:t>
            </a:r>
            <a:r>
              <a:rPr lang="en-US" sz="1200" i="1" u="none" dirty="0" smtClean="0"/>
              <a:t> </a:t>
            </a:r>
            <a:r>
              <a:rPr lang="en-US" sz="1200" i="1" u="none" dirty="0" err="1" smtClean="0"/>
              <a:t>fovealis</a:t>
            </a:r>
            <a:r>
              <a:rPr lang="en-US" sz="1200" u="none" dirty="0" smtClean="0"/>
              <a:t>. DEFRA (Department for Environment, Food, and Rural Affairs), Central Science Laboratory, Sand Hutton, York, United Kingdom.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none" dirty="0" smtClean="0"/>
          </a:p>
          <a:p>
            <a:r>
              <a:rPr lang="pl-PL" sz="1200" u="none" dirty="0" smtClean="0"/>
              <a:t>NAPPO – </a:t>
            </a:r>
            <a:r>
              <a:rPr lang="pl-PL" sz="1200" u="none" dirty="0" err="1" smtClean="0"/>
              <a:t>Phytosanitary</a:t>
            </a:r>
            <a:r>
              <a:rPr lang="pl-PL" sz="1200" u="none" dirty="0" smtClean="0"/>
              <a:t> alert system. 2010.</a:t>
            </a:r>
            <a:endParaRPr lang="en-US" sz="1200" u="none" dirty="0" smtClean="0"/>
          </a:p>
          <a:p>
            <a:r>
              <a:rPr lang="en-US" u="none" dirty="0" smtClean="0"/>
              <a:t>	http://</a:t>
            </a:r>
            <a:r>
              <a:rPr lang="en-US" u="none" dirty="0" err="1" smtClean="0"/>
              <a:t>www.pestalert.org</a:t>
            </a:r>
            <a:r>
              <a:rPr lang="en-US" u="none" dirty="0" smtClean="0"/>
              <a:t>/</a:t>
            </a:r>
            <a:r>
              <a:rPr lang="en-US" u="none" dirty="0" err="1" smtClean="0"/>
              <a:t>oprDetail.cfm?oprID</a:t>
            </a:r>
            <a:r>
              <a:rPr lang="en-US" u="none" dirty="0" smtClean="0"/>
              <a:t>=466&amp;keyword=Duponchelia%20fovealis</a:t>
            </a:r>
          </a:p>
        </p:txBody>
      </p:sp>
      <p:sp>
        <p:nvSpPr>
          <p:cNvPr id="4" name="Slide Number Placeholder 3"/>
          <p:cNvSpPr>
            <a:spLocks noGrp="1"/>
          </p:cNvSpPr>
          <p:nvPr>
            <p:ph type="sldNum" sz="quarter" idx="10"/>
          </p:nvPr>
        </p:nvSpPr>
        <p:spPr/>
        <p:txBody>
          <a:bodyPr/>
          <a:lstStyle/>
          <a:p>
            <a:fld id="{5CCA90EC-84E6-4F64-9E23-D2D711A03EA1}"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European Pepper Moths were first detected in the United States in 2004 in San Diego County (on begonias).  As of September 2011, they have spread to at least seventeen other California counties.  Furthermore, they have been detected in Alabama, Arizona, Colorado, Florida, Georgia, Mississippi, New York, North Carolina, Oklahoma, Oregon, South Carolina, Tennessee, Texas, and Washington.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 Cooperative Agriculture Pest Survey (or ‘CAPS’) program survey was conducted from September 2010 to May 2011 to determine the status of European Pepper Moths in Florida.  The CAPS survey sampled 26 counties by using 88 delta traps baited with the species-specific pheromone .  Adults (but not immature animals) were detected in 21 of the 26 counties sampled (shown in red).  These were: Alachua, Bradford, Desoto, Duval, Charlotte, Collier, Escambia, Hardee, Hernando, Highlands, Hillsborough, Manatee, Miami-Dade, Nassau, Palm Beach, Pinellas, Polk, Orange, Sarasota, Seminole, and Volusia counties.  Counties that were sampled but had no detections included: Brevard, Broward, Hendry, Putnam, and St. Lucie. </a:t>
            </a:r>
          </a:p>
          <a:p>
            <a:endParaRPr lang="en-US" dirty="0" smtClean="0"/>
          </a:p>
          <a:p>
            <a:r>
              <a:rPr lang="en-US" dirty="0" smtClean="0"/>
              <a:t>In addition,</a:t>
            </a:r>
            <a:r>
              <a:rPr lang="en-US" baseline="0" dirty="0" smtClean="0"/>
              <a:t> the S. Stocks has added two counties to the map: Gadsden and Broward.  NAPIS Pest Tracker reports Lake and Jackson Counties as positive for detections or interceptions as well.  </a:t>
            </a:r>
            <a:endParaRPr lang="en-US" dirty="0" smtClean="0"/>
          </a:p>
          <a:p>
            <a:endParaRPr lang="en-US" dirty="0" smtClean="0"/>
          </a:p>
          <a:p>
            <a:r>
              <a:rPr lang="en-US" dirty="0" smtClean="0"/>
              <a:t>The official FDACS-DPI response to this pest is that although </a:t>
            </a:r>
            <a:r>
              <a:rPr lang="en-US" i="1" dirty="0" smtClean="0"/>
              <a:t>Duponchelia fovealis </a:t>
            </a:r>
            <a:r>
              <a:rPr lang="en-US" dirty="0" smtClean="0"/>
              <a:t>has been intercepted at several locations throughout Florida in CAPS traps, they have not been detected in the landscape and are therefore </a:t>
            </a:r>
            <a:r>
              <a:rPr lang="en-US" b="0" dirty="0" smtClean="0"/>
              <a:t>considered a pest of limited distribution within the nursery trade.  </a:t>
            </a:r>
            <a:r>
              <a:rPr lang="en-US" dirty="0" smtClean="0"/>
              <a:t>As a result, </a:t>
            </a:r>
            <a:r>
              <a:rPr lang="en-US" b="1" dirty="0" smtClean="0"/>
              <a:t>when it is detected in nurseries, it is considered a pest of quarantine significance</a:t>
            </a:r>
            <a:r>
              <a:rPr lang="en-US" dirty="0" smtClean="0"/>
              <a:t>.</a:t>
            </a:r>
          </a:p>
          <a:p>
            <a:endParaRPr lang="en-US" dirty="0" smtClean="0"/>
          </a:p>
          <a:p>
            <a:endParaRPr lang="en-US" dirty="0" smtClean="0"/>
          </a:p>
          <a:p>
            <a:r>
              <a:rPr lang="en-US" dirty="0" smtClean="0"/>
              <a:t>Information</a:t>
            </a:r>
            <a:r>
              <a:rPr lang="en-US" baseline="0" dirty="0" smtClean="0"/>
              <a:t> sources: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u="none" dirty="0" smtClean="0"/>
              <a:t>Derksen, A., and L. Whilby.  2011.  “</a:t>
            </a:r>
            <a:r>
              <a:rPr lang="en-US" sz="1200" b="0" u="none" kern="1200" dirty="0" smtClean="0">
                <a:solidFill>
                  <a:schemeClr val="tx1"/>
                </a:solidFill>
                <a:latin typeface="+mn-lt"/>
                <a:ea typeface="+mn-ea"/>
                <a:cs typeface="+mn-cs"/>
              </a:rPr>
              <a:t>Update on Florida CAPS trapping activities for </a:t>
            </a:r>
            <a:r>
              <a:rPr lang="en-US" sz="1200" b="0" i="1" u="none" kern="1200" dirty="0" smtClean="0">
                <a:solidFill>
                  <a:schemeClr val="tx1"/>
                </a:solidFill>
                <a:latin typeface="+mn-lt"/>
                <a:ea typeface="+mn-ea"/>
                <a:cs typeface="+mn-cs"/>
              </a:rPr>
              <a:t>Duponchelia fovealis</a:t>
            </a:r>
            <a:r>
              <a:rPr lang="en-US" sz="1200" b="0" u="none" kern="1200" dirty="0" smtClean="0">
                <a:solidFill>
                  <a:schemeClr val="tx1"/>
                </a:solidFill>
                <a:latin typeface="+mn-lt"/>
                <a:ea typeface="+mn-ea"/>
                <a:cs typeface="+mn-cs"/>
              </a:rPr>
              <a:t> Zeller, September 2010 to May 2011”, CAPS Report.</a:t>
            </a:r>
            <a:r>
              <a:rPr lang="en-US" sz="1200" b="0" u="none" kern="1200" baseline="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u="none" kern="1200" baseline="0" dirty="0" smtClean="0">
                <a:solidFill>
                  <a:schemeClr val="tx1"/>
                </a:solidFill>
                <a:latin typeface="+mn-lt"/>
                <a:ea typeface="+mn-ea"/>
                <a:cs typeface="+mn-cs"/>
              </a:rPr>
              <a:t>	accessed 8/15/2011 –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u="none" kern="1200" baseline="0" dirty="0" smtClean="0">
                <a:solidFill>
                  <a:schemeClr val="tx1"/>
                </a:solidFill>
                <a:latin typeface="+mn-lt"/>
                <a:ea typeface="+mn-ea"/>
                <a:cs typeface="+mn-cs"/>
              </a:rPr>
              <a:t>	http://entomology.ifas.ufl.edu/stocks/DFOV_update%201_v5%2008-19-11.pdf</a:t>
            </a:r>
            <a:endParaRPr lang="en-US" sz="1200" b="0" u="none" dirty="0" smtClean="0"/>
          </a:p>
          <a:p>
            <a:endParaRPr lang="en-US" dirty="0"/>
          </a:p>
        </p:txBody>
      </p:sp>
      <p:sp>
        <p:nvSpPr>
          <p:cNvPr id="4" name="Slide Number Placeholder 3"/>
          <p:cNvSpPr>
            <a:spLocks noGrp="1"/>
          </p:cNvSpPr>
          <p:nvPr>
            <p:ph type="sldNum" sz="quarter" idx="10"/>
          </p:nvPr>
        </p:nvSpPr>
        <p:spPr/>
        <p:txBody>
          <a:bodyPr/>
          <a:lstStyle/>
          <a:p>
            <a:fld id="{5CCA90EC-84E6-4F64-9E23-D2D711A03EA1}" type="slidenum">
              <a:rPr lang="en-US" smtClean="0"/>
              <a:pPr/>
              <a:t>3</a:t>
            </a:fld>
            <a:endParaRPr lang="en-US" dirty="0"/>
          </a:p>
        </p:txBody>
      </p:sp>
    </p:spTree>
    <p:extLst>
      <p:ext uri="{BB962C8B-B14F-4D97-AF65-F5344CB8AC3E}">
        <p14:creationId xmlns:p14="http://schemas.microsoft.com/office/powerpoint/2010/main" val="1969814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European pepper moth </a:t>
            </a:r>
            <a:r>
              <a:rPr lang="en-US" sz="1200" kern="1200" dirty="0" smtClean="0">
                <a:solidFill>
                  <a:schemeClr val="tx1"/>
                </a:solidFill>
                <a:latin typeface="+mn-lt"/>
                <a:ea typeface="+mn-ea"/>
                <a:cs typeface="+mn-cs"/>
              </a:rPr>
              <a:t>has been listed as a pest on a</a:t>
            </a:r>
            <a:r>
              <a:rPr lang="en-US" sz="1200" kern="1200" baseline="0" dirty="0" smtClean="0">
                <a:solidFill>
                  <a:schemeClr val="tx1"/>
                </a:solidFill>
                <a:latin typeface="+mn-lt"/>
                <a:ea typeface="+mn-ea"/>
                <a:cs typeface="+mn-cs"/>
              </a:rPr>
              <a:t> variety of plants ranging from </a:t>
            </a:r>
            <a:r>
              <a:rPr lang="en-US" sz="1200" kern="1200" dirty="0" smtClean="0">
                <a:solidFill>
                  <a:schemeClr val="tx1"/>
                </a:solidFill>
                <a:latin typeface="+mn-lt"/>
                <a:ea typeface="+mn-ea"/>
                <a:cs typeface="+mn-cs"/>
              </a:rPr>
              <a:t>aquatic plants to crop plants to plants grown in the nursery and floriculture trade.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Complete host lists are found below.</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Aquatic plants</a:t>
            </a:r>
            <a:r>
              <a:rPr lang="en-US" sz="1200" kern="1200" baseline="0" dirty="0" smtClean="0">
                <a:solidFill>
                  <a:schemeClr val="tx1"/>
                </a:solidFill>
                <a:latin typeface="+mn-lt"/>
                <a:ea typeface="+mn-ea"/>
                <a:cs typeface="+mn-cs"/>
              </a:rPr>
              <a:t> </a:t>
            </a:r>
            <a:r>
              <a:rPr lang="en-US" sz="1200" kern="1200" dirty="0" smtClean="0">
                <a:solidFill>
                  <a:schemeClr val="tx1"/>
                </a:solidFill>
                <a:effectLst/>
                <a:latin typeface="+mn-lt"/>
                <a:ea typeface="+mn-ea"/>
                <a:cs typeface="+mn-cs"/>
              </a:rPr>
              <a:t>(species):</a:t>
            </a:r>
          </a:p>
          <a:p>
            <a:r>
              <a:rPr lang="en-US" sz="1200" i="1" kern="1200" dirty="0" err="1" smtClean="0">
                <a:solidFill>
                  <a:schemeClr val="tx1"/>
                </a:solidFill>
                <a:effectLst/>
                <a:latin typeface="+mn-lt"/>
                <a:ea typeface="+mn-ea"/>
                <a:cs typeface="+mn-cs"/>
              </a:rPr>
              <a:t>Alternanthera</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splendida</a:t>
            </a:r>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err="1" smtClean="0">
                <a:solidFill>
                  <a:schemeClr val="tx1"/>
                </a:solidFill>
                <a:effectLst/>
                <a:latin typeface="+mn-lt"/>
                <a:ea typeface="+mn-ea"/>
                <a:cs typeface="+mn-cs"/>
              </a:rPr>
              <a:t>Alternanthera</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rosaefolia</a:t>
            </a:r>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err="1" smtClean="0">
                <a:solidFill>
                  <a:schemeClr val="tx1"/>
                </a:solidFill>
                <a:effectLst/>
                <a:latin typeface="+mn-lt"/>
                <a:ea typeface="+mn-ea"/>
                <a:cs typeface="+mn-cs"/>
              </a:rPr>
              <a:t>Bacopa</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lanigera</a:t>
            </a:r>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err="1" smtClean="0">
                <a:solidFill>
                  <a:schemeClr val="tx1"/>
                </a:solidFill>
                <a:effectLst/>
                <a:latin typeface="+mn-lt"/>
                <a:ea typeface="+mn-ea"/>
                <a:cs typeface="+mn-cs"/>
              </a:rPr>
              <a:t>Echinodorus</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tropica</a:t>
            </a:r>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err="1" smtClean="0">
                <a:solidFill>
                  <a:schemeClr val="tx1"/>
                </a:solidFill>
                <a:effectLst/>
                <a:latin typeface="+mn-lt"/>
                <a:ea typeface="+mn-ea"/>
                <a:cs typeface="+mn-cs"/>
              </a:rPr>
              <a:t>Echinodorus</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parviflorus</a:t>
            </a:r>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err="1" smtClean="0">
                <a:solidFill>
                  <a:schemeClr val="tx1"/>
                </a:solidFill>
                <a:effectLst/>
                <a:latin typeface="+mn-lt"/>
                <a:ea typeface="+mn-ea"/>
                <a:cs typeface="+mn-cs"/>
              </a:rPr>
              <a:t>Hygrophila</a:t>
            </a:r>
            <a:r>
              <a:rPr lang="en-US" sz="1200" i="1" kern="1200" dirty="0" smtClean="0">
                <a:solidFill>
                  <a:schemeClr val="tx1"/>
                </a:solidFill>
                <a:effectLst/>
                <a:latin typeface="+mn-lt"/>
                <a:ea typeface="+mn-ea"/>
                <a:cs typeface="+mn-cs"/>
              </a:rPr>
              <a:t> rubella  </a:t>
            </a:r>
            <a:endParaRPr lang="en-US" sz="1200" kern="1200" dirty="0" smtClean="0">
              <a:solidFill>
                <a:schemeClr val="tx1"/>
              </a:solidFill>
              <a:effectLst/>
              <a:latin typeface="+mn-lt"/>
              <a:ea typeface="+mn-ea"/>
              <a:cs typeface="+mn-cs"/>
            </a:endParaRPr>
          </a:p>
          <a:p>
            <a:r>
              <a:rPr lang="en-US" sz="1200" i="1" kern="1200" dirty="0" err="1" smtClean="0">
                <a:solidFill>
                  <a:schemeClr val="tx1"/>
                </a:solidFill>
                <a:effectLst/>
                <a:latin typeface="+mn-lt"/>
                <a:ea typeface="+mn-ea"/>
                <a:cs typeface="+mn-cs"/>
              </a:rPr>
              <a:t>Ludwigia</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glandulosa</a:t>
            </a:r>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err="1" smtClean="0">
                <a:solidFill>
                  <a:schemeClr val="tx1"/>
                </a:solidFill>
                <a:effectLst/>
                <a:latin typeface="+mn-lt"/>
                <a:ea typeface="+mn-ea"/>
                <a:cs typeface="+mn-cs"/>
              </a:rPr>
              <a:t>Ludwigia</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perennis</a:t>
            </a:r>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err="1" smtClean="0">
                <a:solidFill>
                  <a:schemeClr val="tx1"/>
                </a:solidFill>
                <a:effectLst/>
                <a:latin typeface="+mn-lt"/>
                <a:ea typeface="+mn-ea"/>
                <a:cs typeface="+mn-cs"/>
              </a:rPr>
              <a:t>Nesaea</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pedicellata</a:t>
            </a:r>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err="1" smtClean="0">
                <a:solidFill>
                  <a:schemeClr val="tx1"/>
                </a:solidFill>
                <a:effectLst/>
                <a:latin typeface="+mn-lt"/>
                <a:ea typeface="+mn-ea"/>
                <a:cs typeface="+mn-cs"/>
              </a:rPr>
              <a:t>Rotala</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macranda</a:t>
            </a:r>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err="1" smtClean="0">
                <a:solidFill>
                  <a:schemeClr val="tx1"/>
                </a:solidFill>
                <a:effectLst/>
                <a:latin typeface="+mn-lt"/>
                <a:ea typeface="+mn-ea"/>
                <a:cs typeface="+mn-cs"/>
              </a:rPr>
              <a:t>Rotala</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wallichii</a:t>
            </a:r>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Aquatic plant (genera):</a:t>
            </a:r>
          </a:p>
          <a:p>
            <a:r>
              <a:rPr lang="en-US" sz="1200" i="1" kern="1200" dirty="0" err="1" smtClean="0">
                <a:solidFill>
                  <a:schemeClr val="tx1"/>
                </a:solidFill>
                <a:effectLst/>
                <a:latin typeface="+mn-lt"/>
                <a:ea typeface="+mn-ea"/>
                <a:cs typeface="+mn-cs"/>
              </a:rPr>
              <a:t>Aponogeton</a:t>
            </a:r>
            <a:r>
              <a:rPr lang="en-US" sz="1200" kern="1200" dirty="0" smtClean="0">
                <a:solidFill>
                  <a:schemeClr val="tx1"/>
                </a:solidFill>
                <a:effectLst/>
                <a:latin typeface="+mn-lt"/>
                <a:ea typeface="+mn-ea"/>
                <a:cs typeface="+mn-cs"/>
              </a:rPr>
              <a:t> and </a:t>
            </a:r>
            <a:r>
              <a:rPr lang="en-US" sz="1200" i="1" kern="1200" dirty="0" err="1" smtClean="0">
                <a:solidFill>
                  <a:schemeClr val="tx1"/>
                </a:solidFill>
                <a:effectLst/>
                <a:latin typeface="+mn-lt"/>
                <a:ea typeface="+mn-ea"/>
                <a:cs typeface="+mn-cs"/>
              </a:rPr>
              <a:t>Cryptocoryne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Agricultural plants:</a:t>
            </a:r>
          </a:p>
          <a:p>
            <a:r>
              <a:rPr lang="en-US" sz="1200" i="1" kern="1200" dirty="0" err="1" smtClean="0">
                <a:solidFill>
                  <a:schemeClr val="tx1"/>
                </a:solidFill>
                <a:effectLst/>
                <a:latin typeface="+mn-lt"/>
                <a:ea typeface="+mn-ea"/>
                <a:cs typeface="+mn-cs"/>
              </a:rPr>
              <a:t>Apium</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graveolens</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(celery)</a:t>
            </a:r>
          </a:p>
          <a:p>
            <a:r>
              <a:rPr lang="en-US" sz="1200" i="1" kern="1200" dirty="0" smtClean="0">
                <a:solidFill>
                  <a:schemeClr val="tx1"/>
                </a:solidFill>
                <a:effectLst/>
                <a:latin typeface="+mn-lt"/>
                <a:ea typeface="+mn-ea"/>
                <a:cs typeface="+mn-cs"/>
              </a:rPr>
              <a:t>Beta vulgaris </a:t>
            </a:r>
            <a:r>
              <a:rPr lang="en-US" sz="1200" kern="1200" dirty="0" smtClean="0">
                <a:solidFill>
                  <a:schemeClr val="tx1"/>
                </a:solidFill>
                <a:effectLst/>
                <a:latin typeface="+mn-lt"/>
                <a:ea typeface="+mn-ea"/>
                <a:cs typeface="+mn-cs"/>
              </a:rPr>
              <a:t>(beets)</a:t>
            </a:r>
          </a:p>
          <a:p>
            <a:r>
              <a:rPr lang="en-US" sz="1200" i="1" kern="1200" dirty="0" smtClean="0">
                <a:solidFill>
                  <a:schemeClr val="tx1"/>
                </a:solidFill>
                <a:effectLst/>
                <a:latin typeface="+mn-lt"/>
                <a:ea typeface="+mn-ea"/>
                <a:cs typeface="+mn-cs"/>
              </a:rPr>
              <a:t>Capsicum </a:t>
            </a:r>
            <a:r>
              <a:rPr lang="en-US" sz="1200" i="1" kern="1200" dirty="0" err="1" smtClean="0">
                <a:solidFill>
                  <a:schemeClr val="tx1"/>
                </a:solidFill>
                <a:effectLst/>
                <a:latin typeface="+mn-lt"/>
                <a:ea typeface="+mn-ea"/>
                <a:cs typeface="+mn-cs"/>
              </a:rPr>
              <a:t>annuum</a:t>
            </a:r>
            <a:r>
              <a:rPr lang="en-US" sz="1200" kern="1200" dirty="0" smtClean="0">
                <a:solidFill>
                  <a:schemeClr val="tx1"/>
                </a:solidFill>
                <a:effectLst/>
                <a:latin typeface="+mn-lt"/>
                <a:ea typeface="+mn-ea"/>
                <a:cs typeface="+mn-cs"/>
              </a:rPr>
              <a:t> (pepper)</a:t>
            </a:r>
          </a:p>
          <a:p>
            <a:r>
              <a:rPr lang="en-US" sz="1200" i="1" kern="1200" dirty="0" err="1" smtClean="0">
                <a:solidFill>
                  <a:schemeClr val="tx1"/>
                </a:solidFill>
                <a:effectLst/>
                <a:latin typeface="+mn-lt"/>
                <a:ea typeface="+mn-ea"/>
                <a:cs typeface="+mn-cs"/>
              </a:rPr>
              <a:t>Cucumis</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sativus</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(cucumbers)</a:t>
            </a:r>
          </a:p>
          <a:p>
            <a:r>
              <a:rPr lang="en-US" sz="1200" i="1" kern="1200" dirty="0" err="1" smtClean="0">
                <a:solidFill>
                  <a:schemeClr val="tx1"/>
                </a:solidFill>
                <a:effectLst/>
                <a:latin typeface="+mn-lt"/>
                <a:ea typeface="+mn-ea"/>
                <a:cs typeface="+mn-cs"/>
              </a:rPr>
              <a:t>Cucurbita</a:t>
            </a:r>
            <a:r>
              <a:rPr lang="en-US" sz="1200"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moschata</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(squash)</a:t>
            </a:r>
          </a:p>
          <a:p>
            <a:r>
              <a:rPr lang="en-US" sz="1200" i="1" kern="1200" dirty="0" err="1" smtClean="0">
                <a:solidFill>
                  <a:schemeClr val="tx1"/>
                </a:solidFill>
                <a:effectLst/>
                <a:latin typeface="+mn-lt"/>
                <a:ea typeface="+mn-ea"/>
                <a:cs typeface="+mn-cs"/>
              </a:rPr>
              <a:t>Fragaria</a:t>
            </a:r>
            <a:r>
              <a:rPr lang="en-US" sz="1200"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ananassa</a:t>
            </a:r>
            <a:r>
              <a:rPr lang="en-US" sz="1200" kern="1200" dirty="0" smtClean="0">
                <a:solidFill>
                  <a:schemeClr val="tx1"/>
                </a:solidFill>
                <a:effectLst/>
                <a:latin typeface="+mn-lt"/>
                <a:ea typeface="+mn-ea"/>
                <a:cs typeface="+mn-cs"/>
              </a:rPr>
              <a:t> (strawberries)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err="1" smtClean="0">
                <a:solidFill>
                  <a:schemeClr val="tx1"/>
                </a:solidFill>
                <a:effectLst/>
                <a:latin typeface="+mn-lt"/>
                <a:ea typeface="+mn-ea"/>
                <a:cs typeface="+mn-cs"/>
              </a:rPr>
              <a:t>Lactuca</a:t>
            </a:r>
            <a:r>
              <a:rPr lang="en-US" sz="1200" i="1" kern="1200" dirty="0" smtClean="0">
                <a:solidFill>
                  <a:schemeClr val="tx1"/>
                </a:solidFill>
                <a:effectLst/>
                <a:latin typeface="+mn-lt"/>
                <a:ea typeface="+mn-ea"/>
                <a:cs typeface="+mn-cs"/>
              </a:rPr>
              <a:t> sativa</a:t>
            </a:r>
            <a:r>
              <a:rPr lang="en-US" sz="1200" kern="1200" dirty="0" smtClean="0">
                <a:solidFill>
                  <a:schemeClr val="tx1"/>
                </a:solidFill>
                <a:effectLst/>
                <a:latin typeface="+mn-lt"/>
                <a:ea typeface="+mn-ea"/>
                <a:cs typeface="+mn-cs"/>
              </a:rPr>
              <a:t> (lettuce)</a:t>
            </a:r>
          </a:p>
          <a:p>
            <a:r>
              <a:rPr lang="en-US" sz="1200" i="1" kern="1200" dirty="0" err="1" smtClean="0">
                <a:solidFill>
                  <a:schemeClr val="tx1"/>
                </a:solidFill>
                <a:effectLst/>
                <a:latin typeface="+mn-lt"/>
                <a:ea typeface="+mn-ea"/>
                <a:cs typeface="+mn-cs"/>
              </a:rPr>
              <a:t>Ocimum</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basilicum</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(basil)</a:t>
            </a:r>
          </a:p>
          <a:p>
            <a:r>
              <a:rPr lang="en-US" sz="1200" i="1" kern="1200" dirty="0" err="1" smtClean="0">
                <a:solidFill>
                  <a:schemeClr val="tx1"/>
                </a:solidFill>
                <a:effectLst/>
                <a:latin typeface="+mn-lt"/>
                <a:ea typeface="+mn-ea"/>
                <a:cs typeface="+mn-cs"/>
              </a:rPr>
              <a:t>Origanum</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majorana</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majorum</a:t>
            </a:r>
            <a:r>
              <a:rPr lang="en-US" sz="1200" kern="1200" dirty="0" smtClean="0">
                <a:solidFill>
                  <a:schemeClr val="tx1"/>
                </a:solidFill>
                <a:effectLst/>
                <a:latin typeface="+mn-lt"/>
                <a:ea typeface="+mn-ea"/>
                <a:cs typeface="+mn-cs"/>
              </a:rPr>
              <a:t>)</a:t>
            </a:r>
          </a:p>
          <a:p>
            <a:r>
              <a:rPr lang="en-US" sz="1200" i="1" kern="1200" dirty="0" err="1" smtClean="0">
                <a:solidFill>
                  <a:schemeClr val="tx1"/>
                </a:solidFill>
                <a:effectLst/>
                <a:latin typeface="+mn-lt"/>
                <a:ea typeface="+mn-ea"/>
                <a:cs typeface="+mn-cs"/>
              </a:rPr>
              <a:t>Plantago</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lanceolata</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(plantain)</a:t>
            </a:r>
          </a:p>
          <a:p>
            <a:r>
              <a:rPr lang="en-US" sz="1200" i="1" kern="1200" dirty="0" err="1" smtClean="0">
                <a:solidFill>
                  <a:schemeClr val="tx1"/>
                </a:solidFill>
                <a:effectLst/>
                <a:latin typeface="+mn-lt"/>
                <a:ea typeface="+mn-ea"/>
                <a:cs typeface="+mn-cs"/>
              </a:rPr>
              <a:t>Punica</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granatum</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(pomegranate)</a:t>
            </a:r>
          </a:p>
          <a:p>
            <a:r>
              <a:rPr lang="en-US" sz="1200" i="1" kern="1200" dirty="0" err="1" smtClean="0">
                <a:solidFill>
                  <a:schemeClr val="tx1"/>
                </a:solidFill>
                <a:effectLst/>
                <a:latin typeface="+mn-lt"/>
                <a:ea typeface="+mn-ea"/>
                <a:cs typeface="+mn-cs"/>
              </a:rPr>
              <a:t>Rubus</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fruticosus</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(blackberry)</a:t>
            </a:r>
          </a:p>
          <a:p>
            <a:r>
              <a:rPr lang="en-US" sz="1200" i="1" kern="1200" dirty="0" err="1" smtClean="0">
                <a:solidFill>
                  <a:schemeClr val="tx1"/>
                </a:solidFill>
                <a:effectLst/>
                <a:latin typeface="+mn-lt"/>
                <a:ea typeface="+mn-ea"/>
                <a:cs typeface="+mn-cs"/>
              </a:rPr>
              <a:t>Solanum</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lycopersicum</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(tomatoes)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Thymus</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vulgaris </a:t>
            </a:r>
            <a:r>
              <a:rPr lang="en-US" sz="1200" kern="1200" dirty="0" smtClean="0">
                <a:solidFill>
                  <a:schemeClr val="tx1"/>
                </a:solidFill>
                <a:effectLst/>
                <a:latin typeface="+mn-lt"/>
                <a:ea typeface="+mn-ea"/>
                <a:cs typeface="+mn-cs"/>
              </a:rPr>
              <a:t>(thyme)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err="1" smtClean="0">
                <a:solidFill>
                  <a:schemeClr val="tx1"/>
                </a:solidFill>
                <a:effectLst/>
                <a:latin typeface="+mn-lt"/>
                <a:ea typeface="+mn-ea"/>
                <a:cs typeface="+mn-cs"/>
              </a:rPr>
              <a:t>Zea</a:t>
            </a:r>
            <a:r>
              <a:rPr lang="en-US" sz="1200" i="1" kern="1200" dirty="0" smtClean="0">
                <a:solidFill>
                  <a:schemeClr val="tx1"/>
                </a:solidFill>
                <a:effectLst/>
                <a:latin typeface="+mn-lt"/>
                <a:ea typeface="+mn-ea"/>
                <a:cs typeface="+mn-cs"/>
              </a:rPr>
              <a:t> mays </a:t>
            </a:r>
            <a:r>
              <a:rPr lang="en-US" sz="1200" kern="1200" dirty="0" smtClean="0">
                <a:solidFill>
                  <a:schemeClr val="tx1"/>
                </a:solidFill>
                <a:effectLst/>
                <a:latin typeface="+mn-lt"/>
                <a:ea typeface="+mn-ea"/>
                <a:cs typeface="+mn-cs"/>
              </a:rPr>
              <a:t>(corn)</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Ornamental plants (species):</a:t>
            </a:r>
          </a:p>
          <a:p>
            <a:r>
              <a:rPr lang="en-US" sz="1200" i="1" kern="1200" dirty="0" smtClean="0">
                <a:solidFill>
                  <a:schemeClr val="tx1"/>
                </a:solidFill>
                <a:effectLst/>
                <a:latin typeface="+mn-lt"/>
                <a:ea typeface="+mn-ea"/>
                <a:cs typeface="+mn-cs"/>
              </a:rPr>
              <a:t>Begonia </a:t>
            </a:r>
            <a:r>
              <a:rPr lang="en-US" sz="1200" i="1" kern="1200" dirty="0" err="1" smtClean="0">
                <a:solidFill>
                  <a:schemeClr val="tx1"/>
                </a:solidFill>
                <a:effectLst/>
                <a:latin typeface="+mn-lt"/>
                <a:ea typeface="+mn-ea"/>
                <a:cs typeface="+mn-cs"/>
              </a:rPr>
              <a:t>tuberosa</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Begonia </a:t>
            </a:r>
            <a:r>
              <a:rPr lang="en-US" sz="1200" i="1" kern="1200" dirty="0" err="1" smtClean="0">
                <a:solidFill>
                  <a:schemeClr val="tx1"/>
                </a:solidFill>
                <a:effectLst/>
                <a:latin typeface="+mn-lt"/>
                <a:ea typeface="+mn-ea"/>
                <a:cs typeface="+mn-cs"/>
              </a:rPr>
              <a:t>elatior</a:t>
            </a:r>
            <a:endParaRPr lang="en-US" sz="1200" kern="1200" dirty="0" smtClean="0">
              <a:solidFill>
                <a:schemeClr val="tx1"/>
              </a:solidFill>
              <a:effectLst/>
              <a:latin typeface="+mn-lt"/>
              <a:ea typeface="+mn-ea"/>
              <a:cs typeface="+mn-cs"/>
            </a:endParaRPr>
          </a:p>
          <a:p>
            <a:r>
              <a:rPr lang="en-US" sz="1200" i="1" kern="1200" dirty="0" err="1" smtClean="0">
                <a:solidFill>
                  <a:schemeClr val="tx1"/>
                </a:solidFill>
                <a:effectLst/>
                <a:latin typeface="+mn-lt"/>
                <a:ea typeface="+mn-ea"/>
                <a:cs typeface="+mn-cs"/>
              </a:rPr>
              <a:t>Bellis</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perennis</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(English daisy)</a:t>
            </a:r>
          </a:p>
          <a:p>
            <a:r>
              <a:rPr lang="en-US" sz="1200" i="1" kern="1200" dirty="0" err="1" smtClean="0">
                <a:solidFill>
                  <a:schemeClr val="tx1"/>
                </a:solidFill>
                <a:effectLst/>
                <a:latin typeface="+mn-lt"/>
                <a:ea typeface="+mn-ea"/>
                <a:cs typeface="+mn-cs"/>
              </a:rPr>
              <a:t>Chenopodium</a:t>
            </a:r>
            <a:r>
              <a:rPr lang="en-US" sz="1200" i="1" kern="1200" dirty="0" smtClean="0">
                <a:solidFill>
                  <a:schemeClr val="tx1"/>
                </a:solidFill>
                <a:effectLst/>
                <a:latin typeface="+mn-lt"/>
                <a:ea typeface="+mn-ea"/>
                <a:cs typeface="+mn-cs"/>
              </a:rPr>
              <a:t> album </a:t>
            </a:r>
            <a:r>
              <a:rPr lang="en-US" sz="1200" kern="1200" dirty="0" smtClean="0">
                <a:solidFill>
                  <a:schemeClr val="tx1"/>
                </a:solidFill>
                <a:effectLst/>
                <a:latin typeface="+mn-lt"/>
                <a:ea typeface="+mn-ea"/>
                <a:cs typeface="+mn-cs"/>
              </a:rPr>
              <a:t>(lamb’s quarters)</a:t>
            </a:r>
          </a:p>
          <a:p>
            <a:r>
              <a:rPr lang="en-US" sz="1200" i="1" kern="1200" dirty="0" smtClean="0">
                <a:solidFill>
                  <a:schemeClr val="tx1"/>
                </a:solidFill>
                <a:effectLst/>
                <a:latin typeface="+mn-lt"/>
                <a:ea typeface="+mn-ea"/>
                <a:cs typeface="+mn-cs"/>
              </a:rPr>
              <a:t>Convolvulus </a:t>
            </a:r>
            <a:r>
              <a:rPr lang="en-US" sz="1200" i="1" kern="1200" dirty="0" err="1" smtClean="0">
                <a:solidFill>
                  <a:schemeClr val="tx1"/>
                </a:solidFill>
                <a:effectLst/>
                <a:latin typeface="+mn-lt"/>
                <a:ea typeface="+mn-ea"/>
                <a:cs typeface="+mn-cs"/>
              </a:rPr>
              <a:t>arvensis</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(bindweed)</a:t>
            </a:r>
          </a:p>
          <a:p>
            <a:r>
              <a:rPr lang="en-US" sz="1200" i="1" kern="1200" dirty="0" err="1" smtClean="0">
                <a:solidFill>
                  <a:schemeClr val="tx1"/>
                </a:solidFill>
                <a:effectLst/>
                <a:latin typeface="+mn-lt"/>
                <a:ea typeface="+mn-ea"/>
                <a:cs typeface="+mn-cs"/>
              </a:rPr>
              <a:t>Cuphea</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hyssopifolia</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(false heather)</a:t>
            </a:r>
          </a:p>
          <a:p>
            <a:r>
              <a:rPr lang="en-US" sz="1200" i="1" kern="1200" dirty="0" smtClean="0">
                <a:solidFill>
                  <a:schemeClr val="tx1"/>
                </a:solidFill>
                <a:effectLst/>
                <a:latin typeface="+mn-lt"/>
                <a:ea typeface="+mn-ea"/>
                <a:cs typeface="+mn-cs"/>
              </a:rPr>
              <a:t>Euphorbia </a:t>
            </a:r>
            <a:r>
              <a:rPr lang="en-US" sz="1200" i="1" kern="1200" dirty="0" err="1" smtClean="0">
                <a:solidFill>
                  <a:schemeClr val="tx1"/>
                </a:solidFill>
                <a:effectLst/>
                <a:latin typeface="+mn-lt"/>
                <a:ea typeface="+mn-ea"/>
                <a:cs typeface="+mn-cs"/>
              </a:rPr>
              <a:t>pulcherrima</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(poinsettia)</a:t>
            </a:r>
          </a:p>
          <a:p>
            <a:r>
              <a:rPr lang="en-US" sz="1200" i="1" kern="1200" dirty="0" err="1" smtClean="0">
                <a:solidFill>
                  <a:schemeClr val="tx1"/>
                </a:solidFill>
                <a:effectLst/>
                <a:latin typeface="+mn-lt"/>
                <a:ea typeface="+mn-ea"/>
                <a:cs typeface="+mn-cs"/>
              </a:rPr>
              <a:t>Eustoma</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grandiflorum</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Lisianthus</a:t>
            </a:r>
            <a:r>
              <a:rPr lang="en-US" sz="1200" kern="1200" dirty="0" smtClean="0">
                <a:solidFill>
                  <a:schemeClr val="tx1"/>
                </a:solidFill>
                <a:effectLst/>
                <a:latin typeface="+mn-lt"/>
                <a:ea typeface="+mn-ea"/>
                <a:cs typeface="+mn-cs"/>
              </a:rPr>
              <a:t>)</a:t>
            </a:r>
          </a:p>
          <a:p>
            <a:r>
              <a:rPr lang="en-US" sz="1200" i="1" kern="1200" dirty="0" smtClean="0">
                <a:solidFill>
                  <a:schemeClr val="tx1"/>
                </a:solidFill>
                <a:effectLst/>
                <a:latin typeface="+mn-lt"/>
                <a:ea typeface="+mn-ea"/>
                <a:cs typeface="+mn-cs"/>
              </a:rPr>
              <a:t>Ficus </a:t>
            </a:r>
            <a:r>
              <a:rPr lang="en-US" sz="1200" i="1" kern="1200" dirty="0" err="1" smtClean="0">
                <a:solidFill>
                  <a:schemeClr val="tx1"/>
                </a:solidFill>
                <a:effectLst/>
                <a:latin typeface="+mn-lt"/>
                <a:ea typeface="+mn-ea"/>
                <a:cs typeface="+mn-cs"/>
              </a:rPr>
              <a:t>triangularis</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(fig)</a:t>
            </a:r>
          </a:p>
          <a:p>
            <a:r>
              <a:rPr lang="en-US" sz="1200" i="1" kern="1200" dirty="0" err="1" smtClean="0">
                <a:solidFill>
                  <a:schemeClr val="tx1"/>
                </a:solidFill>
                <a:effectLst/>
                <a:latin typeface="+mn-lt"/>
                <a:ea typeface="+mn-ea"/>
                <a:cs typeface="+mn-cs"/>
              </a:rPr>
              <a:t>Hyeronima</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alchorneoides</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 tropical tree of South American origin so it is probably a transplanted landscape tree) </a:t>
            </a:r>
          </a:p>
          <a:p>
            <a:r>
              <a:rPr lang="en-US" sz="1200" i="1" kern="1200" dirty="0" err="1" smtClean="0">
                <a:solidFill>
                  <a:schemeClr val="tx1"/>
                </a:solidFill>
                <a:effectLst/>
                <a:latin typeface="+mn-lt"/>
                <a:ea typeface="+mn-ea"/>
                <a:cs typeface="+mn-cs"/>
              </a:rPr>
              <a:t>Malva</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sylvestris</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(mallow)</a:t>
            </a:r>
          </a:p>
          <a:p>
            <a:r>
              <a:rPr lang="en-US" sz="1200" i="1" kern="1200" dirty="0" err="1" smtClean="0">
                <a:solidFill>
                  <a:schemeClr val="tx1"/>
                </a:solidFill>
                <a:effectLst/>
                <a:latin typeface="+mn-lt"/>
                <a:ea typeface="+mn-ea"/>
                <a:cs typeface="+mn-cs"/>
              </a:rPr>
              <a:t>Mentha</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pulegium</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(penny royal)</a:t>
            </a:r>
          </a:p>
          <a:p>
            <a:r>
              <a:rPr lang="en-US" sz="1200" i="1" kern="1200" dirty="0" smtClean="0">
                <a:solidFill>
                  <a:schemeClr val="tx1"/>
                </a:solidFill>
                <a:effectLst/>
                <a:latin typeface="+mn-lt"/>
                <a:ea typeface="+mn-ea"/>
                <a:cs typeface="+mn-cs"/>
              </a:rPr>
              <a:t>Oxalis </a:t>
            </a:r>
            <a:r>
              <a:rPr lang="en-US" sz="1200" i="1" kern="1200" dirty="0" err="1" smtClean="0">
                <a:solidFill>
                  <a:schemeClr val="tx1"/>
                </a:solidFill>
                <a:effectLst/>
                <a:latin typeface="+mn-lt"/>
                <a:ea typeface="+mn-ea"/>
                <a:cs typeface="+mn-cs"/>
              </a:rPr>
              <a:t>acetosella</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(common wood sorrel)</a:t>
            </a:r>
          </a:p>
          <a:p>
            <a:r>
              <a:rPr lang="en-US" sz="1200" i="1" kern="1200" dirty="0" err="1" smtClean="0">
                <a:solidFill>
                  <a:schemeClr val="tx1"/>
                </a:solidFill>
                <a:effectLst/>
                <a:latin typeface="+mn-lt"/>
                <a:ea typeface="+mn-ea"/>
                <a:cs typeface="+mn-cs"/>
              </a:rPr>
              <a:t>Portulaca</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oleracea</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(common </a:t>
            </a:r>
            <a:r>
              <a:rPr lang="en-US" sz="1200" kern="1200" dirty="0" err="1" smtClean="0">
                <a:solidFill>
                  <a:schemeClr val="tx1"/>
                </a:solidFill>
                <a:effectLst/>
                <a:latin typeface="+mn-lt"/>
                <a:ea typeface="+mn-ea"/>
                <a:cs typeface="+mn-cs"/>
              </a:rPr>
              <a:t>purslane</a:t>
            </a:r>
            <a:r>
              <a:rPr lang="en-US" sz="1200" kern="1200" dirty="0" smtClean="0">
                <a:solidFill>
                  <a:schemeClr val="tx1"/>
                </a:solidFill>
                <a:effectLst/>
                <a:latin typeface="+mn-lt"/>
                <a:ea typeface="+mn-ea"/>
                <a:cs typeface="+mn-cs"/>
              </a:rPr>
              <a:t>)</a:t>
            </a:r>
          </a:p>
          <a:p>
            <a:r>
              <a:rPr lang="en-US" sz="1200" i="1" kern="1200" dirty="0" smtClean="0">
                <a:solidFill>
                  <a:schemeClr val="tx1"/>
                </a:solidFill>
                <a:effectLst/>
                <a:latin typeface="+mn-lt"/>
                <a:ea typeface="+mn-ea"/>
                <a:cs typeface="+mn-cs"/>
              </a:rPr>
              <a:t>Ranunculus </a:t>
            </a:r>
            <a:r>
              <a:rPr lang="en-US" sz="1200" i="1" kern="1200" dirty="0" err="1" smtClean="0">
                <a:solidFill>
                  <a:schemeClr val="tx1"/>
                </a:solidFill>
                <a:effectLst/>
                <a:latin typeface="+mn-lt"/>
                <a:ea typeface="+mn-ea"/>
                <a:cs typeface="+mn-cs"/>
              </a:rPr>
              <a:t>repens</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(creeping buttercup)</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Ornamental plant (genera):</a:t>
            </a:r>
          </a:p>
          <a:p>
            <a:r>
              <a:rPr lang="en-US" sz="1200" i="1" kern="1200" dirty="0" err="1" smtClean="0">
                <a:solidFill>
                  <a:schemeClr val="tx1"/>
                </a:solidFill>
                <a:effectLst/>
                <a:latin typeface="+mn-lt"/>
                <a:ea typeface="+mn-ea"/>
                <a:cs typeface="+mn-cs"/>
              </a:rPr>
              <a:t>Amaranthus</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Anemone</a:t>
            </a:r>
            <a:endParaRPr lang="en-US" sz="1200" kern="1200" dirty="0" smtClean="0">
              <a:solidFill>
                <a:schemeClr val="tx1"/>
              </a:solidFill>
              <a:effectLst/>
              <a:latin typeface="+mn-lt"/>
              <a:ea typeface="+mn-ea"/>
              <a:cs typeface="+mn-cs"/>
            </a:endParaRPr>
          </a:p>
          <a:p>
            <a:r>
              <a:rPr lang="en-US" sz="1200" i="1" kern="1200" dirty="0" err="1" smtClean="0">
                <a:solidFill>
                  <a:schemeClr val="tx1"/>
                </a:solidFill>
                <a:effectLst/>
                <a:latin typeface="+mn-lt"/>
                <a:ea typeface="+mn-ea"/>
                <a:cs typeface="+mn-cs"/>
              </a:rPr>
              <a:t>Annona</a:t>
            </a:r>
            <a:endParaRPr lang="en-US" sz="1200" kern="1200" dirty="0" smtClean="0">
              <a:solidFill>
                <a:schemeClr val="tx1"/>
              </a:solidFill>
              <a:effectLst/>
              <a:latin typeface="+mn-lt"/>
              <a:ea typeface="+mn-ea"/>
              <a:cs typeface="+mn-cs"/>
            </a:endParaRPr>
          </a:p>
          <a:p>
            <a:r>
              <a:rPr lang="en-US" sz="1200" i="1" kern="1200" dirty="0" err="1" smtClean="0">
                <a:solidFill>
                  <a:schemeClr val="tx1"/>
                </a:solidFill>
                <a:effectLst/>
                <a:latin typeface="+mn-lt"/>
                <a:ea typeface="+mn-ea"/>
                <a:cs typeface="+mn-cs"/>
              </a:rPr>
              <a:t>Anthurium</a:t>
            </a:r>
            <a:endParaRPr lang="en-US" sz="1200" kern="1200" dirty="0" smtClean="0">
              <a:solidFill>
                <a:schemeClr val="tx1"/>
              </a:solidFill>
              <a:effectLst/>
              <a:latin typeface="+mn-lt"/>
              <a:ea typeface="+mn-ea"/>
              <a:cs typeface="+mn-cs"/>
            </a:endParaRPr>
          </a:p>
          <a:p>
            <a:r>
              <a:rPr lang="en-US" sz="1200" i="1" kern="1200" dirty="0" err="1" smtClean="0">
                <a:solidFill>
                  <a:schemeClr val="tx1"/>
                </a:solidFill>
                <a:effectLst/>
                <a:latin typeface="+mn-lt"/>
                <a:ea typeface="+mn-ea"/>
                <a:cs typeface="+mn-cs"/>
              </a:rPr>
              <a:t>Bouvardia</a:t>
            </a:r>
            <a:endParaRPr lang="en-US" sz="1200" kern="1200" dirty="0" smtClean="0">
              <a:solidFill>
                <a:schemeClr val="tx1"/>
              </a:solidFill>
              <a:effectLst/>
              <a:latin typeface="+mn-lt"/>
              <a:ea typeface="+mn-ea"/>
              <a:cs typeface="+mn-cs"/>
            </a:endParaRPr>
          </a:p>
          <a:p>
            <a:r>
              <a:rPr lang="en-US" sz="1200" i="1" kern="1200" dirty="0" err="1" smtClean="0">
                <a:solidFill>
                  <a:schemeClr val="tx1"/>
                </a:solidFill>
                <a:effectLst/>
                <a:latin typeface="+mn-lt"/>
                <a:ea typeface="+mn-ea"/>
                <a:cs typeface="+mn-cs"/>
              </a:rPr>
              <a:t>Calathea</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Chrysanthemum</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Cineraria</a:t>
            </a:r>
            <a:endParaRPr lang="en-US" sz="1200" kern="1200" dirty="0" smtClean="0">
              <a:solidFill>
                <a:schemeClr val="tx1"/>
              </a:solidFill>
              <a:effectLst/>
              <a:latin typeface="+mn-lt"/>
              <a:ea typeface="+mn-ea"/>
              <a:cs typeface="+mn-cs"/>
            </a:endParaRPr>
          </a:p>
          <a:p>
            <a:r>
              <a:rPr lang="en-US" sz="1200" i="1" kern="1200" dirty="0" err="1" smtClean="0">
                <a:solidFill>
                  <a:schemeClr val="tx1"/>
                </a:solidFill>
                <a:effectLst/>
                <a:latin typeface="+mn-lt"/>
                <a:ea typeface="+mn-ea"/>
                <a:cs typeface="+mn-cs"/>
              </a:rPr>
              <a:t>Codiaeum</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Coleus</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Cyclamen</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Gerbera</a:t>
            </a:r>
            <a:r>
              <a:rPr lang="en-US" sz="1200" kern="1200" dirty="0" smtClean="0">
                <a:solidFill>
                  <a:schemeClr val="tx1"/>
                </a:solidFill>
                <a:effectLst/>
                <a:latin typeface="+mn-lt"/>
                <a:ea typeface="+mn-ea"/>
                <a:cs typeface="+mn-cs"/>
              </a:rPr>
              <a:t> (African daisies)</a:t>
            </a:r>
          </a:p>
          <a:p>
            <a:r>
              <a:rPr lang="en-US" sz="1200" i="1" kern="1200" dirty="0" err="1" smtClean="0">
                <a:solidFill>
                  <a:schemeClr val="tx1"/>
                </a:solidFill>
                <a:effectLst/>
                <a:latin typeface="+mn-lt"/>
                <a:ea typeface="+mn-ea"/>
                <a:cs typeface="+mn-cs"/>
              </a:rPr>
              <a:t>Heuchera</a:t>
            </a:r>
            <a:r>
              <a:rPr lang="en-US" sz="1200" kern="1200" dirty="0" smtClean="0">
                <a:solidFill>
                  <a:schemeClr val="tx1"/>
                </a:solidFill>
                <a:effectLst/>
                <a:latin typeface="+mn-lt"/>
                <a:ea typeface="+mn-ea"/>
                <a:cs typeface="+mn-cs"/>
              </a:rPr>
              <a:t> (coral bells)</a:t>
            </a:r>
          </a:p>
          <a:p>
            <a:r>
              <a:rPr lang="en-US" sz="1200" i="1" kern="1200" dirty="0" smtClean="0">
                <a:solidFill>
                  <a:schemeClr val="tx1"/>
                </a:solidFill>
                <a:effectLst/>
                <a:latin typeface="+mn-lt"/>
                <a:ea typeface="+mn-ea"/>
                <a:cs typeface="+mn-cs"/>
              </a:rPr>
              <a:t>Impatiens</a:t>
            </a:r>
            <a:endParaRPr lang="en-US" sz="1200" kern="1200" dirty="0" smtClean="0">
              <a:solidFill>
                <a:schemeClr val="tx1"/>
              </a:solidFill>
              <a:effectLst/>
              <a:latin typeface="+mn-lt"/>
              <a:ea typeface="+mn-ea"/>
              <a:cs typeface="+mn-cs"/>
            </a:endParaRPr>
          </a:p>
          <a:p>
            <a:r>
              <a:rPr lang="en-US" sz="1200" i="1" kern="1200" dirty="0" err="1" smtClean="0">
                <a:solidFill>
                  <a:schemeClr val="tx1"/>
                </a:solidFill>
                <a:effectLst/>
                <a:latin typeface="+mn-lt"/>
                <a:ea typeface="+mn-ea"/>
                <a:cs typeface="+mn-cs"/>
              </a:rPr>
              <a:t>Kalanchoe</a:t>
            </a:r>
            <a:endParaRPr lang="en-US" sz="1200" kern="1200" dirty="0" smtClean="0">
              <a:solidFill>
                <a:schemeClr val="tx1"/>
              </a:solidFill>
              <a:effectLst/>
              <a:latin typeface="+mn-lt"/>
              <a:ea typeface="+mn-ea"/>
              <a:cs typeface="+mn-cs"/>
            </a:endParaRPr>
          </a:p>
          <a:p>
            <a:r>
              <a:rPr lang="en-US" sz="1200" i="1" kern="1200" dirty="0" err="1" smtClean="0">
                <a:solidFill>
                  <a:schemeClr val="tx1"/>
                </a:solidFill>
                <a:effectLst/>
                <a:latin typeface="+mn-lt"/>
                <a:ea typeface="+mn-ea"/>
                <a:cs typeface="+mn-cs"/>
              </a:rPr>
              <a:t>Limonium</a:t>
            </a:r>
            <a:r>
              <a:rPr lang="en-US" sz="1200" kern="1200" dirty="0" smtClean="0">
                <a:solidFill>
                  <a:schemeClr val="tx1"/>
                </a:solidFill>
                <a:effectLst/>
                <a:latin typeface="+mn-lt"/>
                <a:ea typeface="+mn-ea"/>
                <a:cs typeface="+mn-cs"/>
              </a:rPr>
              <a:t> (sea lavender)</a:t>
            </a:r>
          </a:p>
          <a:p>
            <a:r>
              <a:rPr lang="en-US" sz="1200" i="1" kern="1200" dirty="0" err="1" smtClean="0">
                <a:solidFill>
                  <a:schemeClr val="tx1"/>
                </a:solidFill>
                <a:effectLst/>
                <a:latin typeface="+mn-lt"/>
                <a:ea typeface="+mn-ea"/>
                <a:cs typeface="+mn-cs"/>
              </a:rPr>
              <a:t>Lysimachia</a:t>
            </a:r>
            <a:endParaRPr lang="en-US" sz="1200" kern="1200" dirty="0" smtClean="0">
              <a:solidFill>
                <a:schemeClr val="tx1"/>
              </a:solidFill>
              <a:effectLst/>
              <a:latin typeface="+mn-lt"/>
              <a:ea typeface="+mn-ea"/>
              <a:cs typeface="+mn-cs"/>
            </a:endParaRPr>
          </a:p>
          <a:p>
            <a:r>
              <a:rPr lang="en-US" sz="1200" i="1" kern="1200" dirty="0" err="1" smtClean="0">
                <a:solidFill>
                  <a:schemeClr val="tx1"/>
                </a:solidFill>
                <a:effectLst/>
                <a:latin typeface="+mn-lt"/>
                <a:ea typeface="+mn-ea"/>
                <a:cs typeface="+mn-cs"/>
              </a:rPr>
              <a:t>Ophiopogon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mondo</a:t>
            </a:r>
            <a:r>
              <a:rPr lang="en-US" sz="1200" kern="1200" dirty="0" smtClean="0">
                <a:solidFill>
                  <a:schemeClr val="tx1"/>
                </a:solidFill>
                <a:effectLst/>
                <a:latin typeface="+mn-lt"/>
                <a:ea typeface="+mn-ea"/>
                <a:cs typeface="+mn-cs"/>
              </a:rPr>
              <a:t> grass though there are also aquatic versions of this plant)</a:t>
            </a:r>
          </a:p>
          <a:p>
            <a:r>
              <a:rPr lang="en-US" sz="1200" i="1" kern="1200" dirty="0" smtClean="0">
                <a:solidFill>
                  <a:schemeClr val="tx1"/>
                </a:solidFill>
                <a:effectLst/>
                <a:latin typeface="+mn-lt"/>
                <a:ea typeface="+mn-ea"/>
                <a:cs typeface="+mn-cs"/>
              </a:rPr>
              <a:t>Pelargonium</a:t>
            </a:r>
            <a:r>
              <a:rPr lang="en-US" sz="1200" kern="1200" dirty="0" smtClean="0">
                <a:solidFill>
                  <a:schemeClr val="tx1"/>
                </a:solidFill>
                <a:effectLst/>
                <a:latin typeface="+mn-lt"/>
                <a:ea typeface="+mn-ea"/>
                <a:cs typeface="+mn-cs"/>
              </a:rPr>
              <a:t> (geranium)</a:t>
            </a:r>
          </a:p>
          <a:p>
            <a:r>
              <a:rPr lang="en-US" sz="1200" i="1" kern="1200" dirty="0" err="1" smtClean="0">
                <a:solidFill>
                  <a:schemeClr val="tx1"/>
                </a:solidFill>
                <a:effectLst/>
                <a:latin typeface="+mn-lt"/>
                <a:ea typeface="+mn-ea"/>
                <a:cs typeface="+mn-cs"/>
              </a:rPr>
              <a:t>Paeonia</a:t>
            </a:r>
            <a:endParaRPr lang="en-US" sz="1200" kern="1200" dirty="0" smtClean="0">
              <a:solidFill>
                <a:schemeClr val="tx1"/>
              </a:solidFill>
              <a:effectLst/>
              <a:latin typeface="+mn-lt"/>
              <a:ea typeface="+mn-ea"/>
              <a:cs typeface="+mn-cs"/>
            </a:endParaRPr>
          </a:p>
          <a:p>
            <a:r>
              <a:rPr lang="en-US" sz="1200" i="1" kern="1200" dirty="0" err="1" smtClean="0">
                <a:solidFill>
                  <a:schemeClr val="tx1"/>
                </a:solidFill>
                <a:effectLst/>
                <a:latin typeface="+mn-lt"/>
                <a:ea typeface="+mn-ea"/>
                <a:cs typeface="+mn-cs"/>
              </a:rPr>
              <a:t>Phalaenopsis</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(orchids)</a:t>
            </a:r>
          </a:p>
          <a:p>
            <a:r>
              <a:rPr lang="en-US" sz="1200" i="1" kern="1200" dirty="0" smtClean="0">
                <a:solidFill>
                  <a:schemeClr val="tx1"/>
                </a:solidFill>
                <a:effectLst/>
                <a:latin typeface="+mn-lt"/>
                <a:ea typeface="+mn-ea"/>
                <a:cs typeface="+mn-cs"/>
              </a:rPr>
              <a:t>Rhododendron  </a:t>
            </a:r>
            <a:r>
              <a:rPr lang="en-US" sz="1200" kern="1200" dirty="0" smtClean="0">
                <a:solidFill>
                  <a:schemeClr val="tx1"/>
                </a:solidFill>
                <a:effectLst/>
                <a:latin typeface="+mn-lt"/>
                <a:ea typeface="+mn-ea"/>
                <a:cs typeface="+mn-cs"/>
              </a:rPr>
              <a:t>(azalea)</a:t>
            </a:r>
          </a:p>
          <a:p>
            <a:r>
              <a:rPr lang="en-US" sz="1200" i="1" kern="1200" dirty="0" smtClean="0">
                <a:solidFill>
                  <a:schemeClr val="tx1"/>
                </a:solidFill>
                <a:effectLst/>
                <a:latin typeface="+mn-lt"/>
                <a:ea typeface="+mn-ea"/>
                <a:cs typeface="+mn-cs"/>
              </a:rPr>
              <a:t>Rosa </a:t>
            </a:r>
            <a:r>
              <a:rPr lang="en-US" sz="1200" kern="1200" dirty="0" smtClean="0">
                <a:solidFill>
                  <a:schemeClr val="tx1"/>
                </a:solidFill>
                <a:effectLst/>
                <a:latin typeface="+mn-lt"/>
                <a:ea typeface="+mn-ea"/>
                <a:cs typeface="+mn-cs"/>
              </a:rPr>
              <a:t>(roses)</a:t>
            </a:r>
          </a:p>
          <a:p>
            <a:r>
              <a:rPr lang="en-US" sz="1200" i="1" kern="1200" dirty="0" err="1" smtClean="0">
                <a:solidFill>
                  <a:schemeClr val="tx1"/>
                </a:solidFill>
                <a:effectLst/>
                <a:latin typeface="+mn-lt"/>
                <a:ea typeface="+mn-ea"/>
                <a:cs typeface="+mn-cs"/>
              </a:rPr>
              <a:t>Rumex</a:t>
            </a:r>
            <a:endParaRPr lang="en-US" sz="1200" kern="1200" dirty="0" smtClean="0">
              <a:solidFill>
                <a:schemeClr val="tx1"/>
              </a:solidFill>
              <a:effectLst/>
              <a:latin typeface="+mn-lt"/>
              <a:ea typeface="+mn-ea"/>
              <a:cs typeface="+mn-cs"/>
            </a:endParaRPr>
          </a:p>
          <a:p>
            <a:r>
              <a:rPr lang="en-US" sz="1200" i="1" kern="1200" dirty="0" err="1" smtClean="0">
                <a:solidFill>
                  <a:schemeClr val="tx1"/>
                </a:solidFill>
                <a:effectLst/>
                <a:latin typeface="+mn-lt"/>
                <a:ea typeface="+mn-ea"/>
                <a:cs typeface="+mn-cs"/>
              </a:rPr>
              <a:t>Sambucus</a:t>
            </a:r>
            <a:r>
              <a:rPr lang="en-US" sz="1200" kern="1200" dirty="0" smtClean="0">
                <a:solidFill>
                  <a:schemeClr val="tx1"/>
                </a:solidFill>
                <a:effectLst/>
                <a:latin typeface="+mn-lt"/>
                <a:ea typeface="+mn-ea"/>
                <a:cs typeface="+mn-cs"/>
              </a:rPr>
              <a:t> (elderberry)</a:t>
            </a:r>
          </a:p>
          <a:p>
            <a:r>
              <a:rPr lang="en-US" sz="1200" i="1" kern="1200" dirty="0" err="1" smtClean="0">
                <a:solidFill>
                  <a:schemeClr val="tx1"/>
                </a:solidFill>
                <a:effectLst/>
                <a:latin typeface="+mn-lt"/>
                <a:ea typeface="+mn-ea"/>
                <a:cs typeface="+mn-cs"/>
              </a:rPr>
              <a:t>Sarracenia</a:t>
            </a:r>
            <a:endParaRPr lang="en-US" sz="1200" kern="1200" dirty="0" smtClean="0">
              <a:solidFill>
                <a:schemeClr val="tx1"/>
              </a:solidFill>
              <a:effectLst/>
              <a:latin typeface="+mn-lt"/>
              <a:ea typeface="+mn-ea"/>
              <a:cs typeface="+mn-cs"/>
            </a:endParaRPr>
          </a:p>
          <a:p>
            <a:r>
              <a:rPr lang="en-US" sz="1200" i="1" kern="1200" dirty="0" err="1" smtClean="0">
                <a:solidFill>
                  <a:schemeClr val="tx1"/>
                </a:solidFill>
                <a:effectLst/>
                <a:latin typeface="+mn-lt"/>
                <a:ea typeface="+mn-ea"/>
                <a:cs typeface="+mn-cs"/>
              </a:rPr>
              <a:t>Senecio</a:t>
            </a:r>
            <a:endParaRPr lang="en-US" sz="1200" kern="1200" dirty="0" smtClean="0">
              <a:solidFill>
                <a:schemeClr val="tx1"/>
              </a:solidFill>
              <a:effectLst/>
              <a:latin typeface="+mn-lt"/>
              <a:ea typeface="+mn-ea"/>
              <a:cs typeface="+mn-cs"/>
            </a:endParaRPr>
          </a:p>
          <a:p>
            <a:r>
              <a:rPr lang="en-US" sz="1200" i="1" kern="1200" dirty="0" err="1" smtClean="0">
                <a:solidFill>
                  <a:schemeClr val="tx1"/>
                </a:solidFill>
                <a:effectLst/>
                <a:latin typeface="+mn-lt"/>
                <a:ea typeface="+mn-ea"/>
                <a:cs typeface="+mn-cs"/>
              </a:rPr>
              <a:t>Tanacetum</a:t>
            </a:r>
            <a:endParaRPr lang="en-US" sz="1200" kern="1200" dirty="0" smtClean="0">
              <a:solidFill>
                <a:schemeClr val="tx1"/>
              </a:solidFill>
              <a:effectLst/>
              <a:latin typeface="+mn-lt"/>
              <a:ea typeface="+mn-ea"/>
              <a:cs typeface="+mn-cs"/>
            </a:endParaRPr>
          </a:p>
          <a:p>
            <a:r>
              <a:rPr lang="en-US" sz="1200" i="1" kern="1200" dirty="0" err="1" smtClean="0">
                <a:solidFill>
                  <a:schemeClr val="tx1"/>
                </a:solidFill>
                <a:effectLst/>
                <a:latin typeface="+mn-lt"/>
                <a:ea typeface="+mn-ea"/>
                <a:cs typeface="+mn-cs"/>
              </a:rPr>
              <a:t>Ulmus</a:t>
            </a:r>
            <a:r>
              <a:rPr lang="en-US" sz="1200" kern="1200" dirty="0" smtClean="0">
                <a:solidFill>
                  <a:schemeClr val="tx1"/>
                </a:solidFill>
                <a:effectLst/>
                <a:latin typeface="+mn-lt"/>
                <a:ea typeface="+mn-ea"/>
                <a:cs typeface="+mn-cs"/>
              </a:rPr>
              <a:t> (elm)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Based on what is currently known about this species, it appears to be a threat to cultivated crops.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fact, its natural habitat is wetlands, so ornamental aquatic plants (especially if grown in a greenhouse setting) seem to be particularly susceptible.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H</a:t>
            </a:r>
            <a:r>
              <a:rPr lang="en-US" sz="1200" kern="1200" dirty="0" smtClean="0">
                <a:solidFill>
                  <a:schemeClr val="tx1"/>
                </a:solidFill>
                <a:latin typeface="+mn-lt"/>
                <a:ea typeface="+mn-ea"/>
                <a:cs typeface="+mn-cs"/>
              </a:rPr>
              <a:t>owever, it is prudent to remember that not much is known about its ecology in its native habitat (including what plants its feeds on in the wetlands); therefore, there is potential for it becoming an environmental threat in wetland areas where it is introduced.  This can be</a:t>
            </a:r>
            <a:r>
              <a:rPr lang="en-US" sz="1200" kern="1200" baseline="0" dirty="0" smtClean="0">
                <a:solidFill>
                  <a:schemeClr val="tx1"/>
                </a:solidFill>
                <a:latin typeface="+mn-lt"/>
                <a:ea typeface="+mn-ea"/>
                <a:cs typeface="+mn-cs"/>
              </a:rPr>
              <a:t> especially tricky in states where plants grown for the aquarium industry (considered aquatic weeds) have become established in the natural landscape.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Virtually all of the plants listed above either are or can be grown in Florida, many of them commercially and most of them can be maintained in a homeowner’s yard.  Florida’s crop plants that are probably the most at risk from this pest include: green peppers (which generated $198,553,000 in sales in 2009), cucumbers (which generated $101,550,000 in sales in 2009), squash (which generated $51,480,000 in sales in 2009), tomatoes (which generated $520,205,000 in sales in 2009), strawberries (which generated $313,632,000 in sales in 2009), and corn which generated ($227,154,000 in sales in 2009).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Information sources:</a:t>
            </a:r>
          </a:p>
          <a:p>
            <a:r>
              <a:rPr lang="en-US" sz="2000" u="none" dirty="0" smtClean="0"/>
              <a:t>Ahern, Robert. 2010.  Amended NPAG Report.  </a:t>
            </a:r>
            <a:r>
              <a:rPr lang="en-US" sz="2000" i="1" u="none" dirty="0" smtClean="0"/>
              <a:t>Duponchelia fovealis</a:t>
            </a:r>
            <a:r>
              <a:rPr lang="en-US" sz="2000" u="none" dirty="0" smtClean="0"/>
              <a:t> Zeller: Lepidoptera/Pyralidae.  	</a:t>
            </a:r>
          </a:p>
          <a:p>
            <a:r>
              <a:rPr lang="en-US" sz="2000" u="none" dirty="0" smtClean="0"/>
              <a:t>	Accessed 4/29/2011 -  </a:t>
            </a:r>
          </a:p>
          <a:p>
            <a:pPr lvl="1"/>
            <a:r>
              <a:rPr lang="en-US" sz="1600" u="none" dirty="0" smtClean="0"/>
              <a:t>	http://entnemdept.ufl.edu/pestalert/Duponchelia_fovealis_NPAG_ET_Report_20100917.pdf </a:t>
            </a:r>
          </a:p>
          <a:p>
            <a:pPr lvl="1"/>
            <a:endParaRPr lang="en-US" sz="1600" u="none"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u="none" dirty="0" smtClean="0"/>
              <a:t>Anonymous.  2005a.</a:t>
            </a:r>
            <a:r>
              <a:rPr lang="en-US" u="none" baseline="0" dirty="0" smtClean="0"/>
              <a:t>  Risk management Decision Document for </a:t>
            </a:r>
            <a:r>
              <a:rPr lang="en-US" i="1" u="none" baseline="0" dirty="0" smtClean="0"/>
              <a:t>Duponchelia fovealis </a:t>
            </a:r>
            <a:r>
              <a:rPr lang="en-US" u="none" baseline="0" dirty="0" smtClean="0"/>
              <a:t>in Canada. </a:t>
            </a:r>
            <a:r>
              <a:rPr lang="en-US" u="none" dirty="0" smtClean="0"/>
              <a:t>Canadian Food Inspection Agency. </a:t>
            </a:r>
            <a:r>
              <a:rPr lang="en-US" u="none" baseline="0" dirty="0" smtClean="0"/>
              <a:t>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u="none" dirty="0" smtClean="0"/>
              <a:t>	Accessed 4/29/2011 - </a:t>
            </a:r>
            <a:r>
              <a:rPr lang="en-US" u="none" baseline="0" dirty="0" smtClean="0"/>
              <a:t>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u="none" baseline="0" dirty="0" smtClean="0"/>
              <a:t>	http://entnemdept.ufl.edu/pestalert/duponchelia_fovealis_risk_management.pdf</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u="none" dirty="0" smtClean="0"/>
          </a:p>
          <a:p>
            <a:r>
              <a:rPr lang="en-US" u="none" dirty="0" smtClean="0"/>
              <a:t>Bethke, James and Brian Vander Mey. 2010.  Pest Alert:   </a:t>
            </a:r>
            <a:r>
              <a:rPr lang="en-US" i="1" u="none" dirty="0" smtClean="0"/>
              <a:t>Duponchelia fovealis</a:t>
            </a:r>
            <a:r>
              <a:rPr lang="en-US" u="none" dirty="0" smtClean="0"/>
              <a:t>. University of California Cooperative Extension, San Diego.  </a:t>
            </a:r>
          </a:p>
          <a:p>
            <a:pPr lvl="1"/>
            <a:r>
              <a:rPr lang="en-US" u="none" dirty="0" smtClean="0"/>
              <a:t>	Accessed 4/29/2011 –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u="none" dirty="0" smtClean="0"/>
              <a:t>	http://ucanr.org/sites/cetest/files/55177.pdf</a:t>
            </a:r>
          </a:p>
          <a:p>
            <a:pPr lvl="1"/>
            <a:endParaRPr lang="en-US" u="non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u="none" dirty="0" smtClean="0"/>
              <a:t>Billen W, 1994. On the harmfulness of </a:t>
            </a:r>
            <a:r>
              <a:rPr lang="en-US" sz="1200" i="1" u="none" dirty="0" smtClean="0"/>
              <a:t>Duponchelia fovealis </a:t>
            </a:r>
            <a:r>
              <a:rPr lang="en-US" sz="1200" u="none" dirty="0" smtClean="0"/>
              <a:t>(Zeller, 1847) in Germany (Lepidoptera, Pyralidae). Nota Lepidopterol, 16: 3-4, p. 212.</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none" dirty="0" smtClean="0"/>
          </a:p>
          <a:p>
            <a:r>
              <a:rPr lang="en-US" u="none" dirty="0" smtClean="0"/>
              <a:t>Bonsignore, Carmelo Peter and Vincenzo Vacante.  2010.  “</a:t>
            </a:r>
            <a:r>
              <a:rPr lang="en-US" i="1" u="none" dirty="0" smtClean="0"/>
              <a:t>Duponchelia fovealis </a:t>
            </a:r>
            <a:r>
              <a:rPr lang="en-US" u="none" dirty="0" smtClean="0"/>
              <a:t>(Zeller). A New Emergency for Strawberries?”.  </a:t>
            </a:r>
            <a:r>
              <a:rPr lang="it-IT" u="none" dirty="0" smtClean="0"/>
              <a:t>Protezione delle colture, pp. 40-43.</a:t>
            </a:r>
            <a:r>
              <a:rPr lang="en-US" u="none" dirty="0" smtClean="0"/>
              <a:t>  </a:t>
            </a:r>
          </a:p>
          <a:p>
            <a:endParaRPr lang="en-US" u="none" dirty="0" smtClean="0"/>
          </a:p>
          <a:p>
            <a:r>
              <a:rPr lang="en-US" u="none" dirty="0" smtClean="0"/>
              <a:t>Brambila, Julieta and Ian Stocks.  2010.  The European Pepper Moth, </a:t>
            </a:r>
            <a:r>
              <a:rPr lang="en-US" i="1" u="none" dirty="0" smtClean="0"/>
              <a:t>Duponchelia fovealis </a:t>
            </a:r>
            <a:r>
              <a:rPr lang="en-US" u="none" dirty="0" smtClean="0"/>
              <a:t>Zeller (Lepidoptera: Crambidae), a Mediterranean Pest Moth Discovered in Central Florida.  </a:t>
            </a:r>
          </a:p>
          <a:p>
            <a:pPr lvl="1"/>
            <a:r>
              <a:rPr lang="en-US" u="none" dirty="0" smtClean="0"/>
              <a:t>	Accessed 4/29/2011 - 	</a:t>
            </a:r>
          </a:p>
          <a:p>
            <a:pPr lvl="1"/>
            <a:r>
              <a:rPr lang="en-US" u="none" dirty="0" smtClean="0"/>
              <a:t>	http://www.freshfromflorida.com/pi/pest_alerts/pdf/duponchelia_fovealis.pdf </a:t>
            </a:r>
          </a:p>
          <a:p>
            <a:pPr lvl="1"/>
            <a:endParaRPr lang="en-US" u="none" dirty="0" smtClean="0"/>
          </a:p>
          <a:p>
            <a:r>
              <a:rPr lang="en-US" u="none" dirty="0" smtClean="0"/>
              <a:t>CABI International. 2010.  “Selected Sections for: </a:t>
            </a:r>
            <a:r>
              <a:rPr lang="en-US" i="1" u="none" dirty="0" smtClean="0"/>
              <a:t>Duponchelia fovealis</a:t>
            </a:r>
            <a:r>
              <a:rPr lang="en-US" u="none" dirty="0" smtClean="0"/>
              <a:t> (Southern European Marshland Pyralid)”.  Crop Protection Compendium.  </a:t>
            </a:r>
          </a:p>
          <a:p>
            <a:endParaRPr lang="en-US" u="none" dirty="0" smtClean="0"/>
          </a:p>
          <a:p>
            <a:r>
              <a:rPr lang="en-US" sz="1200" u="none" kern="1200" baseline="0" dirty="0" smtClean="0">
                <a:solidFill>
                  <a:schemeClr val="tx1"/>
                </a:solidFill>
                <a:latin typeface="+mn-lt"/>
                <a:ea typeface="+mn-ea"/>
                <a:cs typeface="+mn-cs"/>
              </a:rPr>
              <a:t>Clark, J. S. 2000. </a:t>
            </a:r>
            <a:r>
              <a:rPr lang="en-US" sz="1200" i="1" u="none" kern="1200" baseline="0" dirty="0" smtClean="0">
                <a:solidFill>
                  <a:schemeClr val="tx1"/>
                </a:solidFill>
                <a:latin typeface="+mn-lt"/>
                <a:ea typeface="+mn-ea"/>
                <a:cs typeface="+mn-cs"/>
              </a:rPr>
              <a:t>Duponchelia fovealis </a:t>
            </a:r>
            <a:r>
              <a:rPr lang="en-US" sz="1200" i="0" u="none" kern="1200" baseline="0" dirty="0" smtClean="0">
                <a:solidFill>
                  <a:schemeClr val="tx1"/>
                </a:solidFill>
                <a:latin typeface="+mn-lt"/>
                <a:ea typeface="+mn-ea"/>
                <a:cs typeface="+mn-cs"/>
              </a:rPr>
              <a:t>(Zell.) arriving on imported plant material. Atropos </a:t>
            </a:r>
            <a:r>
              <a:rPr lang="en-US" sz="1200" u="none" kern="1200" baseline="0" dirty="0" smtClean="0">
                <a:solidFill>
                  <a:schemeClr val="tx1"/>
                </a:solidFill>
                <a:latin typeface="+mn-lt"/>
                <a:ea typeface="+mn-ea"/>
                <a:cs typeface="+mn-cs"/>
              </a:rPr>
              <a:t>10:20–21.</a:t>
            </a:r>
          </a:p>
          <a:p>
            <a:endParaRPr lang="en-US" u="none" dirty="0" smtClean="0"/>
          </a:p>
          <a:p>
            <a:r>
              <a:rPr lang="en-US" u="none" dirty="0" smtClean="0"/>
              <a:t>DeVenter, Peter van.  2009.  “Water trap best for catching Duponchelia”.  Fruit &amp; Veg Tech 9.1.  </a:t>
            </a:r>
          </a:p>
          <a:p>
            <a:pPr lvl="1"/>
            <a:r>
              <a:rPr lang="en-US" u="none" dirty="0" smtClean="0"/>
              <a:t>	Accessed 4/29/2011 -  </a:t>
            </a:r>
          </a:p>
          <a:p>
            <a:pPr lvl="1"/>
            <a:r>
              <a:rPr lang="en-US" u="none" dirty="0" smtClean="0"/>
              <a:t>	http://documents.plant.wur.nl/wurglas/C_bestwatertrap.pdf</a:t>
            </a:r>
          </a:p>
          <a:p>
            <a:pPr lvl="1"/>
            <a:endParaRPr lang="en-US" u="non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u="none" dirty="0" smtClean="0"/>
              <a:t>Guda, C. D. , A. Capizzi, and P. Trematerra.  1988.  “Damages on </a:t>
            </a:r>
            <a:r>
              <a:rPr lang="en-US" sz="1200" i="1" u="none" dirty="0" smtClean="0"/>
              <a:t>Eustoma grandiflorum</a:t>
            </a:r>
            <a:r>
              <a:rPr lang="en-US" sz="1200" u="none" dirty="0" smtClean="0"/>
              <a:t> (Raf.) Shinn.  Caused by </a:t>
            </a:r>
            <a:r>
              <a:rPr lang="en-US" sz="1200" i="1" u="none" dirty="0" smtClean="0"/>
              <a:t>Duponchelia fovealis </a:t>
            </a:r>
            <a:r>
              <a:rPr lang="en-US" sz="1200" u="none" dirty="0" smtClean="0"/>
              <a:t>(Zeller)”.  Annali dell’Istituto Sperimentale per la Floricultura. Vol. 19, pp. 3-11.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u="none" dirty="0" smtClean="0"/>
              <a:t> </a:t>
            </a:r>
          </a:p>
          <a:p>
            <a:r>
              <a:rPr lang="en-US" u="none" dirty="0" smtClean="0"/>
              <a:t>Hoffman, Kevin.  2010.  CDFA Detection Advisory for a Cramid moth: </a:t>
            </a:r>
            <a:r>
              <a:rPr lang="en-US" i="1" u="none" dirty="0" smtClean="0"/>
              <a:t>Duponchelia fovealis</a:t>
            </a:r>
            <a:r>
              <a:rPr lang="en-US" u="none" dirty="0" smtClean="0"/>
              <a:t> (Zeller) (Pyraloidea: Crambidae).  Reference PDR: 1511851.  </a:t>
            </a:r>
          </a:p>
          <a:p>
            <a:pPr lvl="1"/>
            <a:r>
              <a:rPr lang="en-US" u="none" dirty="0" smtClean="0"/>
              <a:t>	Accessed 4/29/2011 – </a:t>
            </a:r>
          </a:p>
          <a:p>
            <a:pPr lvl="1"/>
            <a:r>
              <a:rPr lang="en-US" u="none" dirty="0" smtClean="0"/>
              <a:t>	http://www.kernag.com/dept/news/2010/2010-san-diego-duponchelia-fovealis-07-16-2010.pdf.</a:t>
            </a:r>
          </a:p>
          <a:p>
            <a:pPr lvl="1"/>
            <a:endParaRPr lang="en-US" u="none" dirty="0" smtClean="0"/>
          </a:p>
          <a:p>
            <a:r>
              <a:rPr lang="en-US" u="none" dirty="0" smtClean="0"/>
              <a:t>MacLeod, A. 1996. Summary Pest Risk Assessment: </a:t>
            </a:r>
            <a:r>
              <a:rPr lang="en-US" i="1" u="none" dirty="0" smtClean="0"/>
              <a:t>Duponchelia fovealis</a:t>
            </a:r>
            <a:r>
              <a:rPr lang="en-US" u="none" dirty="0" smtClean="0"/>
              <a:t>. DEFRA (Department for Environment, Food, and Rural Affairs), Central Science Laboratory, Sand Hutton, York, United Kingdom.</a:t>
            </a:r>
          </a:p>
          <a:p>
            <a:endParaRPr lang="en-US" u="non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u="none" dirty="0" smtClean="0"/>
              <a:t>Marek J. and E. Bártová.  1998. </a:t>
            </a:r>
            <a:r>
              <a:rPr lang="en-US" sz="1200" i="1" u="none" dirty="0" smtClean="0"/>
              <a:t>Duponchelia fovealis </a:t>
            </a:r>
            <a:r>
              <a:rPr lang="en-US" sz="1200" u="none" dirty="0" smtClean="0"/>
              <a:t>Zeller, 1847, a new pest of glasshouse plants in the Czech Republic. Plant Protection Science, 34(4):151-152</a:t>
            </a:r>
            <a:r>
              <a:rPr lang="en-US" u="none"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u="non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u="none" dirty="0" smtClean="0"/>
              <a:t>Romeijn, G.  1996.  “Een nieuwe</a:t>
            </a:r>
            <a:r>
              <a:rPr lang="en-US" sz="1200" u="none" baseline="0" dirty="0" smtClean="0"/>
              <a:t> plaag in de kas”, Vakblad voor de Bloemisterij, volume 47, pp. 46-47.</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non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u="none" dirty="0" smtClean="0"/>
              <a:t>Unknown. 2006a.  “</a:t>
            </a:r>
            <a:r>
              <a:rPr lang="en-US" sz="1200" i="1" u="none" dirty="0" smtClean="0"/>
              <a:t>Duponchelia</a:t>
            </a:r>
            <a:r>
              <a:rPr lang="en-US" sz="1200" u="none" dirty="0" smtClean="0"/>
              <a:t> alla ribalta”, Colture Protette, No. 3, page 14.</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none" dirty="0" smtClean="0"/>
          </a:p>
          <a:p>
            <a:r>
              <a:rPr lang="en-US" u="none" dirty="0" smtClean="0"/>
              <a:t>Monetary data obtained from USDA ERS for the state of Florida.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1"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CCA90EC-84E6-4F64-9E23-D2D711A03EA1}"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dirty="0" smtClean="0">
                <a:solidFill>
                  <a:schemeClr val="tx1"/>
                </a:solidFill>
                <a:effectLst/>
                <a:latin typeface="+mn-lt"/>
                <a:ea typeface="+mn-ea"/>
                <a:cs typeface="+mn-cs"/>
              </a:rPr>
              <a:t>The eggs measure 0.5 X 0.7mm (0.02 X 0.03inches) and are whitish green or straw colored when laid.  Eggs turn pink then red as the embryo develops, finally turning brown prior to hatching.  They are laid singly or in masses of 3-10 (overlapping each other) mostly on the undersides of leaves (close to the veins).  However, they can also be found on the upper surface of the leaf, on the stalks, at the base of the plant, in the upper soil layer, and possibly on the fruit.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Upon hatching, the larvae measure 1.5mm (0.06in) in length and have a shiny dark head and a salmon pink body with a line of separate</a:t>
            </a:r>
            <a:r>
              <a:rPr lang="en-US" sz="1200" kern="1200" baseline="0" dirty="0" smtClean="0">
                <a:solidFill>
                  <a:schemeClr val="tx1"/>
                </a:solidFill>
                <a:latin typeface="+mn-lt"/>
                <a:ea typeface="+mn-ea"/>
                <a:cs typeface="+mn-cs"/>
              </a:rPr>
              <a:t>d brown to </a:t>
            </a:r>
            <a:r>
              <a:rPr lang="en-US" sz="1200" kern="1200" dirty="0" smtClean="0">
                <a:solidFill>
                  <a:schemeClr val="tx1"/>
                </a:solidFill>
                <a:latin typeface="+mn-lt"/>
                <a:ea typeface="+mn-ea"/>
                <a:cs typeface="+mn-cs"/>
              </a:rPr>
              <a:t>gray spots extending across and around each segment.  T</a:t>
            </a:r>
            <a:r>
              <a:rPr lang="en-US" sz="1200" kern="1200" baseline="0" dirty="0" smtClean="0">
                <a:solidFill>
                  <a:schemeClr val="tx1"/>
                </a:solidFill>
                <a:latin typeface="+mn-lt"/>
                <a:ea typeface="+mn-ea"/>
                <a:cs typeface="+mn-cs"/>
              </a:rPr>
              <a:t>hese spots are uniform in color from top to bottom (i.e. the spots do not fade in color as they approach the ventral side of the caterpillar).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some segments, there are 2 transverse rows of these spots though t</a:t>
            </a:r>
            <a:r>
              <a:rPr lang="en-US" sz="1200" kern="1200" dirty="0" smtClean="0">
                <a:solidFill>
                  <a:schemeClr val="tx1"/>
                </a:solidFill>
                <a:latin typeface="+mn-lt"/>
                <a:ea typeface="+mn-ea"/>
                <a:cs typeface="+mn-cs"/>
              </a:rPr>
              <a:t>he second row of spots will not extend around the segment; they stop on the sides of the caterpillar.</a:t>
            </a:r>
            <a:r>
              <a:rPr lang="en-US" sz="1200" kern="1200" baseline="0" dirty="0" smtClean="0">
                <a:solidFill>
                  <a:schemeClr val="tx1"/>
                </a:solidFill>
                <a:latin typeface="+mn-lt"/>
                <a:ea typeface="+mn-ea"/>
                <a:cs typeface="+mn-cs"/>
              </a:rPr>
              <a:t>  </a:t>
            </a:r>
          </a:p>
          <a:p>
            <a:endParaRPr lang="en-US" sz="1200"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If you look at these spots with a hand lens, you will see at least one short, stout hair emerging from each of them (yellow arrow).  There is also a hard dorsal plate (or sclerotized region) located</a:t>
            </a:r>
            <a:r>
              <a:rPr lang="en-US" sz="1200" kern="1200" baseline="0" dirty="0" smtClean="0">
                <a:solidFill>
                  <a:schemeClr val="tx1"/>
                </a:solidFill>
                <a:latin typeface="+mn-lt"/>
                <a:ea typeface="+mn-ea"/>
                <a:cs typeface="+mn-cs"/>
              </a:rPr>
              <a:t> on the segment just behind the head.  This plate is the same color as the head capsule (red arrow).</a:t>
            </a:r>
            <a:r>
              <a:rPr lang="en-US" sz="1200" kern="120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  </a:t>
            </a:r>
          </a:p>
          <a:p>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As the larvae grow, their</a:t>
            </a:r>
            <a:r>
              <a:rPr lang="en-US" sz="1200" kern="1200" baseline="0" dirty="0" smtClean="0">
                <a:solidFill>
                  <a:schemeClr val="tx1"/>
                </a:solidFill>
                <a:latin typeface="+mn-lt"/>
                <a:ea typeface="+mn-ea"/>
                <a:cs typeface="+mn-cs"/>
              </a:rPr>
              <a:t> background color </a:t>
            </a:r>
            <a:r>
              <a:rPr lang="en-US" sz="1200" kern="1200" dirty="0" smtClean="0">
                <a:solidFill>
                  <a:schemeClr val="tx1"/>
                </a:solidFill>
                <a:latin typeface="+mn-lt"/>
                <a:ea typeface="+mn-ea"/>
                <a:cs typeface="+mn-cs"/>
              </a:rPr>
              <a:t>changes to a creamy white or light brown or dirty white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color.</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color also apparently varies depending on what the caterpillar is feeding upon.  In </a:t>
            </a:r>
            <a:r>
              <a:rPr lang="en-US" sz="1200" kern="1200" baseline="0" dirty="0" smtClean="0">
                <a:solidFill>
                  <a:schemeClr val="tx1"/>
                </a:solidFill>
                <a:latin typeface="+mn-lt"/>
                <a:ea typeface="+mn-ea"/>
                <a:cs typeface="+mn-cs"/>
              </a:rPr>
              <a:t>cases where the larvae are feeding on detritus, t</a:t>
            </a:r>
            <a:r>
              <a:rPr lang="en-US" sz="1200" kern="1200" dirty="0" smtClean="0">
                <a:solidFill>
                  <a:schemeClr val="tx1"/>
                </a:solidFill>
                <a:latin typeface="+mn-lt"/>
                <a:ea typeface="+mn-ea"/>
                <a:cs typeface="+mn-cs"/>
              </a:rPr>
              <a:t>he background color of the larvae can appear quite dark making the spots hard to see. </a:t>
            </a:r>
          </a:p>
          <a:p>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Prior to pupation, the larvae can reach 17-30mm (0.7 to 1.25in) long and become pearly in appearance (they also seem to loose their spots).    </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Information sources: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u="none" dirty="0" smtClean="0"/>
              <a:t>Anonymous.  2005a.</a:t>
            </a:r>
            <a:r>
              <a:rPr lang="en-US" u="none" baseline="0" dirty="0" smtClean="0"/>
              <a:t>  Risk management Decision Document for </a:t>
            </a:r>
            <a:r>
              <a:rPr lang="en-US" i="1" u="none" baseline="0" dirty="0" smtClean="0"/>
              <a:t>Duponchelia fovealis </a:t>
            </a:r>
            <a:r>
              <a:rPr lang="en-US" u="none" baseline="0" dirty="0" smtClean="0"/>
              <a:t>in Canada. </a:t>
            </a:r>
            <a:r>
              <a:rPr lang="en-US" u="none" dirty="0" smtClean="0"/>
              <a:t>Canadian Food Inspection Agency. </a:t>
            </a:r>
            <a:r>
              <a:rPr lang="en-US" u="none" baseline="0" dirty="0" smtClean="0"/>
              <a:t>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u="none" dirty="0" smtClean="0"/>
              <a:t>	Accessed 4/29/2011 - </a:t>
            </a:r>
            <a:r>
              <a:rPr lang="en-US" u="none" baseline="0" dirty="0" smtClean="0"/>
              <a:t>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u="none" baseline="0" dirty="0" smtClean="0"/>
              <a:t>	http://entnemdept.ufl.edu/pestalert/duponchelia_fovealis_risk_management.pdf</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u="none"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u="none" dirty="0" smtClean="0"/>
              <a:t>Anonymous. 2005b. Plant Pest Information: </a:t>
            </a:r>
            <a:r>
              <a:rPr lang="en-US" i="1" u="none" dirty="0" smtClean="0"/>
              <a:t>Duponchelia fovealis </a:t>
            </a:r>
            <a:r>
              <a:rPr lang="en-US" u="none" dirty="0" smtClean="0"/>
              <a:t>Zeller. Canadian Food Inspection Agency.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u="none" dirty="0" smtClean="0"/>
              <a:t>	Accessed 4/29/2011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u="none" dirty="0" smtClean="0"/>
              <a:t>	</a:t>
            </a:r>
            <a:r>
              <a:rPr lang="en-US" sz="1200" dirty="0" smtClean="0"/>
              <a:t>http://entnemdept.ufl.edu/pestalert/Duponchelia_fovealis_Canada.pdf</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r>
              <a:rPr lang="en-US" u="none" dirty="0" smtClean="0"/>
              <a:t>Bethke, James and Brian Vander Mey. 2010.  Pest Alert:   </a:t>
            </a:r>
            <a:r>
              <a:rPr lang="en-US" i="1" u="none" dirty="0" smtClean="0"/>
              <a:t>Duponchelia fovealis</a:t>
            </a:r>
            <a:r>
              <a:rPr lang="en-US" u="none" dirty="0" smtClean="0"/>
              <a:t>. University of California Cooperative Extension, San Diego.  </a:t>
            </a:r>
          </a:p>
          <a:p>
            <a:pPr lvl="1"/>
            <a:r>
              <a:rPr lang="en-US" u="none" dirty="0" smtClean="0"/>
              <a:t>	Accessed 4/29/2011 – </a:t>
            </a:r>
          </a:p>
          <a:p>
            <a:pPr lvl="1"/>
            <a:r>
              <a:rPr lang="en-US" u="none" dirty="0" smtClean="0"/>
              <a:t>	http://ucanr.org/sites/cetest/files/55177.pdf</a:t>
            </a:r>
          </a:p>
          <a:p>
            <a:pPr lvl="1"/>
            <a:endParaRPr lang="en-US" u="non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i="0" u="none" dirty="0" smtClean="0"/>
              <a:t>Billen W, 1994. On the harmfulness of Duponchelia fovealis (Zeller, 1847) in Germany (Lepidoptera, Pyralidae). Nota Lepidopterol, 16: 3-4, p. 212.</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0" u="none" dirty="0" smtClean="0"/>
          </a:p>
          <a:p>
            <a:r>
              <a:rPr lang="en-US" sz="1200" u="none" dirty="0" smtClean="0"/>
              <a:t>Bonsignore, Carmelo Peter and Vincenzo Vacante.  2010.  “</a:t>
            </a:r>
            <a:r>
              <a:rPr lang="en-US" sz="1200" i="1" u="none" dirty="0" smtClean="0"/>
              <a:t>Duponchelia fovealis </a:t>
            </a:r>
            <a:r>
              <a:rPr lang="en-US" sz="1200" u="none" dirty="0" smtClean="0"/>
              <a:t>(Zeller). A New Emergency for Strawberries?”.  </a:t>
            </a:r>
            <a:r>
              <a:rPr lang="it-IT" sz="1200" u="none" dirty="0" smtClean="0"/>
              <a:t>Protezione delle colture, pp. 40-43.</a:t>
            </a:r>
            <a:r>
              <a:rPr lang="en-US" sz="1200" u="none" dirty="0" smtClean="0"/>
              <a:t> </a:t>
            </a:r>
          </a:p>
          <a:p>
            <a:endParaRPr lang="en-US" sz="1200" u="none" dirty="0" smtClean="0"/>
          </a:p>
          <a:p>
            <a:r>
              <a:rPr lang="en-US" u="none" dirty="0" smtClean="0"/>
              <a:t>Brambila, Julieta and Ian Stocks.  2010.  The European Pepper Moth, </a:t>
            </a:r>
            <a:r>
              <a:rPr lang="en-US" i="1" u="none" dirty="0" smtClean="0"/>
              <a:t>Duponchelia fovealis </a:t>
            </a:r>
            <a:r>
              <a:rPr lang="en-US" u="none" dirty="0" smtClean="0"/>
              <a:t>Zeller (Lepidoptera: Crambidae), a Mediterranean Pest Moth Discovered in Central Florida.  </a:t>
            </a:r>
          </a:p>
          <a:p>
            <a:pPr lvl="1"/>
            <a:r>
              <a:rPr lang="en-US" u="none" dirty="0" smtClean="0"/>
              <a:t>	Accessed 4/29/2011 - 	</a:t>
            </a:r>
          </a:p>
          <a:p>
            <a:pPr lvl="1"/>
            <a:r>
              <a:rPr lang="en-US" u="none" dirty="0" smtClean="0"/>
              <a:t>	http://www.freshfromflorida.com/pi/pest_alerts/pdf/duponchelia_fovealis.pdf </a:t>
            </a:r>
          </a:p>
          <a:p>
            <a:pPr lvl="1"/>
            <a:endParaRPr lang="en-US" u="none" dirty="0" smtClean="0"/>
          </a:p>
          <a:p>
            <a:r>
              <a:rPr lang="en-US" u="none" dirty="0" smtClean="0"/>
              <a:t>CABI International. 2010.  “Selected Sections for: </a:t>
            </a:r>
            <a:r>
              <a:rPr lang="en-US" i="1" u="none" dirty="0" smtClean="0"/>
              <a:t>Duponchelia fovealis</a:t>
            </a:r>
            <a:r>
              <a:rPr lang="en-US" u="none" dirty="0" smtClean="0"/>
              <a:t> (Southern European Marshland Pyralid)”.  Crop Protection Compendium.  </a:t>
            </a:r>
          </a:p>
          <a:p>
            <a:endParaRPr lang="en-US" u="non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u="none" dirty="0" smtClean="0"/>
              <a:t>Guda, C. D. , A. Capizzi, and P. Trematerra.  1988.  “Damages on </a:t>
            </a:r>
            <a:r>
              <a:rPr lang="en-US" sz="1200" i="1" u="none" dirty="0" smtClean="0"/>
              <a:t>Eustoma grandiflorum</a:t>
            </a:r>
            <a:r>
              <a:rPr lang="en-US" sz="1200" u="none" dirty="0" smtClean="0"/>
              <a:t> (Raf.) Shinn.  Caused by </a:t>
            </a:r>
            <a:r>
              <a:rPr lang="en-US" sz="1200" i="1" u="none" dirty="0" smtClean="0"/>
              <a:t>Duponchelia fovealis </a:t>
            </a:r>
            <a:r>
              <a:rPr lang="en-US" sz="1200" u="none" dirty="0" smtClean="0"/>
              <a:t>(Zeller)”.  Annali dell’Istituto Sperimentale per la Floricultura. Vol. 19, pp. 3-11.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none" dirty="0" smtClean="0"/>
          </a:p>
          <a:p>
            <a:r>
              <a:rPr lang="en-US" u="none" dirty="0" smtClean="0"/>
              <a:t>Hoffman, Kevin.  2010.  CDFA Detection Advisory for a Cramid moth: </a:t>
            </a:r>
            <a:r>
              <a:rPr lang="en-US" i="1" u="none" dirty="0" smtClean="0"/>
              <a:t>Duponchelia fovealis</a:t>
            </a:r>
            <a:r>
              <a:rPr lang="en-US" u="none" dirty="0" smtClean="0"/>
              <a:t> (Zeller) (Pyraloidea: Crambidae).  Reference PDR: 1511851.  </a:t>
            </a:r>
          </a:p>
          <a:p>
            <a:pPr lvl="1"/>
            <a:r>
              <a:rPr lang="en-US" u="none" dirty="0" smtClean="0"/>
              <a:t>	Accessed 4/29/2011 – </a:t>
            </a:r>
          </a:p>
          <a:p>
            <a:pPr lvl="1"/>
            <a:r>
              <a:rPr lang="en-US" u="none" dirty="0" smtClean="0"/>
              <a:t>	http://www.kernag.com/dept/news/2010/2010-san-diego-duponchelia-fovealis-07-16-2010.pdf.</a:t>
            </a:r>
          </a:p>
          <a:p>
            <a:pPr lvl="1"/>
            <a:endParaRPr lang="en-US" u="none" dirty="0" smtClean="0"/>
          </a:p>
          <a:p>
            <a:r>
              <a:rPr lang="en-US" sz="1200" u="none" dirty="0" smtClean="0"/>
              <a:t>Jackel, Barbara, Birgit Kummer, and Monika Kurhais.  1996.  “Biological Control of </a:t>
            </a:r>
            <a:r>
              <a:rPr lang="en-US" sz="1200" i="1" u="none" dirty="0" smtClean="0"/>
              <a:t>Duponchelia fovealis</a:t>
            </a:r>
            <a:r>
              <a:rPr lang="en-US" sz="1200" u="none" dirty="0" smtClean="0"/>
              <a:t> Zeller (Lepidoptera, Pyralidae)”.  Mitteilungen aus der Biologishen fur Land und Forstwirtschaft.  Vol. 321. p. 483.</a:t>
            </a:r>
          </a:p>
          <a:p>
            <a:endParaRPr lang="en-US" sz="1200" u="non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u="none" dirty="0" err="1" smtClean="0"/>
              <a:t>Marek</a:t>
            </a:r>
            <a:r>
              <a:rPr lang="en-US" sz="1200" u="none" dirty="0" smtClean="0"/>
              <a:t> J. and E. </a:t>
            </a:r>
            <a:r>
              <a:rPr lang="en-US" sz="1200" u="none" dirty="0" err="1" smtClean="0"/>
              <a:t>Bártová</a:t>
            </a:r>
            <a:r>
              <a:rPr lang="en-US" sz="1200" u="none" dirty="0" smtClean="0"/>
              <a:t>.  1998. </a:t>
            </a:r>
            <a:r>
              <a:rPr lang="en-US" sz="1200" i="1" u="none" dirty="0" err="1" smtClean="0"/>
              <a:t>Duponchelia</a:t>
            </a:r>
            <a:r>
              <a:rPr lang="en-US" sz="1200" i="1" u="none" dirty="0" smtClean="0"/>
              <a:t> </a:t>
            </a:r>
            <a:r>
              <a:rPr lang="en-US" sz="1200" i="1" u="none" dirty="0" err="1" smtClean="0"/>
              <a:t>fovealis</a:t>
            </a:r>
            <a:r>
              <a:rPr lang="en-US" sz="1200" i="1" u="none" dirty="0" smtClean="0"/>
              <a:t> </a:t>
            </a:r>
            <a:r>
              <a:rPr lang="en-US" sz="1200" u="none" dirty="0" smtClean="0"/>
              <a:t>Zeller, 1847, a new pest of glasshouse plants in the Czech Republic. Plant Protection Science, 34(4):151-152</a:t>
            </a:r>
            <a:r>
              <a:rPr lang="en-US" u="none"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u="none" dirty="0" smtClean="0"/>
          </a:p>
          <a:p>
            <a:r>
              <a:rPr lang="en-US" u="none" dirty="0" err="1" smtClean="0"/>
              <a:t>Trematerra</a:t>
            </a:r>
            <a:r>
              <a:rPr lang="en-US" u="none" dirty="0" smtClean="0"/>
              <a:t>, P. 1990.  “Morphological aspects of </a:t>
            </a:r>
            <a:r>
              <a:rPr lang="en-US" i="1" u="none" dirty="0" err="1" smtClean="0"/>
              <a:t>Duponchelia</a:t>
            </a:r>
            <a:r>
              <a:rPr lang="en-US" i="1" u="none" dirty="0" smtClean="0"/>
              <a:t> </a:t>
            </a:r>
            <a:r>
              <a:rPr lang="en-US" i="1" u="none" dirty="0" err="1" smtClean="0"/>
              <a:t>fovealis</a:t>
            </a:r>
            <a:r>
              <a:rPr lang="en-US" u="none" dirty="0" smtClean="0"/>
              <a:t> Zeller (Lepidoptera: </a:t>
            </a:r>
            <a:r>
              <a:rPr lang="en-US" u="none" dirty="0" err="1" smtClean="0"/>
              <a:t>Pyralidae</a:t>
            </a:r>
            <a:r>
              <a:rPr lang="en-US" u="none" dirty="0" smtClean="0"/>
              <a:t>)”.  </a:t>
            </a:r>
            <a:r>
              <a:rPr lang="en-US" u="none" dirty="0" err="1" smtClean="0"/>
              <a:t>Redia</a:t>
            </a:r>
            <a:r>
              <a:rPr lang="en-US" u="none" dirty="0" smtClean="0"/>
              <a:t>, vol. 73, issue 1, pp. 41-52. </a:t>
            </a:r>
          </a:p>
          <a:p>
            <a:endParaRPr lang="en-US" u="none" dirty="0" smtClean="0"/>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CCA90EC-84E6-4F64-9E23-D2D711A03EA1}"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dirty="0" smtClean="0">
                <a:solidFill>
                  <a:schemeClr val="tx1"/>
                </a:solidFill>
                <a:effectLst/>
                <a:latin typeface="+mn-lt"/>
                <a:ea typeface="+mn-ea"/>
                <a:cs typeface="+mn-cs"/>
              </a:rPr>
              <a:t>Pupation occurs in a 15 to 19mm (0.6 to 0.75in) cocoon made of webbing, frass, and soil particles (yellow arrows).  The pupae itself measures 9 to 12mm long (0.35 to 0.5in) and is yellow brown in color, becoming darker as the adult gets closer to emergence. </a:t>
            </a:r>
            <a:endParaRPr lang="en-US" sz="1200" kern="1200" dirty="0" smtClean="0">
              <a:solidFill>
                <a:schemeClr val="tx1"/>
              </a:solidFill>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Adults have a wingspan of 19 to 21mm (0.75 to 0.83in).  The forewings are gray-brown in color with 2 yellowish white transverse lines (white arrows).  The outermost of these lines has a pronounced “finger” which points towards the edge of the wing (red arrow).  When at rest, the wings are held out from body forming a triangle.  The wing fringe alternates between cream-colored and dark bands  (orange arrow).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head, antennae, and body are olive brown; and the legs are pale brown.  The abdomen has cream-colored rings encircling it (purple arrows).  The abdomen is usually held curved upwards (almost 90 degrees from horizontal – blue arrow).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Males can be identified by their a longer, slimmer abdomen compared to females.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fact, the abdomen of the male is unusually long for most moths as it extends beyond the wings.  The males also have a cream colored, somewhat triangular shaped spot located along the innermost line of the forewing.  In some cases, this area looks like a clear area in the wing (fovea).  This area may be seen when the males are at rest, though the use of a hand lens is likely needed.  Yet, if the male specimen has lost many of its scales, this area may not be visible at all.  Additionally, the finger projection on the outermost line also may be difficult to see if the specimen has lost many wing scales.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Several articles note that adults fly low and fast with their abdomen curved upwards, giving the species a unique flight pattern that is rather quick and irregular.  In addition, adults can move in swarms with heavy infestations.</a:t>
            </a:r>
          </a:p>
          <a:p>
            <a:r>
              <a:rPr lang="en-US" sz="1200" kern="1200" dirty="0" smtClean="0">
                <a:solidFill>
                  <a:schemeClr val="tx1"/>
                </a:solidFill>
                <a:effectLst/>
                <a:latin typeface="+mn-lt"/>
                <a:ea typeface="+mn-ea"/>
                <a:cs typeface="+mn-cs"/>
              </a:rPr>
              <a:t>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Information sources: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u="none" dirty="0" smtClean="0"/>
              <a:t>Anonymous. 2005b. Plant Pest Information: </a:t>
            </a:r>
            <a:r>
              <a:rPr lang="en-US" i="1" u="none" dirty="0" smtClean="0"/>
              <a:t>Duponchelia fovealis </a:t>
            </a:r>
            <a:r>
              <a:rPr lang="en-US" u="none" dirty="0" smtClean="0"/>
              <a:t>Zeller. Canadian Food Inspection Agency.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u="none" dirty="0" smtClean="0"/>
              <a:t>	Accessed 4/29/2011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u="none" dirty="0" smtClean="0"/>
              <a:t>	</a:t>
            </a:r>
            <a:r>
              <a:rPr lang="en-US" sz="1200" dirty="0" smtClean="0"/>
              <a:t>http://entnemdept.ufl.edu/pestalert/Duponchelia_fovealis_Canada.pdf</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r>
              <a:rPr lang="en-US" u="none" dirty="0" smtClean="0"/>
              <a:t>Bethke, James and Brian Vander Mey. 2010.  Pest Alert:   </a:t>
            </a:r>
            <a:r>
              <a:rPr lang="en-US" i="1" u="none" dirty="0" smtClean="0"/>
              <a:t>Duponchelia fovealis</a:t>
            </a:r>
            <a:r>
              <a:rPr lang="en-US" u="none" dirty="0" smtClean="0"/>
              <a:t>. University of California Cooperative Extension, San Diego.  </a:t>
            </a:r>
          </a:p>
          <a:p>
            <a:pPr lvl="1"/>
            <a:r>
              <a:rPr lang="en-US" u="none" dirty="0" smtClean="0"/>
              <a:t>	Accessed 4/29/2011 – </a:t>
            </a:r>
          </a:p>
          <a:p>
            <a:pPr lvl="1"/>
            <a:r>
              <a:rPr lang="en-US" u="none" dirty="0" smtClean="0"/>
              <a:t>	http://ucanr.org/sites/cetest/files/55177.pdf</a:t>
            </a:r>
          </a:p>
          <a:p>
            <a:pPr lvl="1"/>
            <a:endParaRPr lang="en-US" u="none" dirty="0" smtClean="0"/>
          </a:p>
          <a:p>
            <a:r>
              <a:rPr lang="en-US" sz="1200" u="none" dirty="0" smtClean="0"/>
              <a:t>Bonsignore, Carmelo Peter and Vincenzo Vacante.  2010.  “</a:t>
            </a:r>
            <a:r>
              <a:rPr lang="en-US" sz="1200" i="1" u="none" dirty="0" smtClean="0"/>
              <a:t>Duponchelia fovealis </a:t>
            </a:r>
            <a:r>
              <a:rPr lang="en-US" sz="1200" u="none" dirty="0" smtClean="0"/>
              <a:t>(Zeller). A New Emergency for Strawberries?”.  </a:t>
            </a:r>
            <a:r>
              <a:rPr lang="it-IT" sz="1200" u="none" dirty="0" smtClean="0"/>
              <a:t>Protezione delle colture, pp. 40-43.</a:t>
            </a:r>
            <a:r>
              <a:rPr lang="en-US" sz="1200" u="none" dirty="0" smtClean="0"/>
              <a:t> </a:t>
            </a:r>
          </a:p>
          <a:p>
            <a:endParaRPr lang="en-US" sz="1200" u="none" dirty="0" smtClean="0"/>
          </a:p>
          <a:p>
            <a:r>
              <a:rPr lang="en-US" u="none" dirty="0" smtClean="0"/>
              <a:t>Brambila, Julieta and Ian Stocks.  2010.  The European Pepper Moth, </a:t>
            </a:r>
            <a:r>
              <a:rPr lang="en-US" i="1" u="none" dirty="0" smtClean="0"/>
              <a:t>Duponchelia fovealis </a:t>
            </a:r>
            <a:r>
              <a:rPr lang="en-US" u="none" dirty="0" smtClean="0"/>
              <a:t>Zeller (Lepidoptera: Crambidae), a Mediterranean Pest Moth Discovered in Central Florida.  </a:t>
            </a:r>
          </a:p>
          <a:p>
            <a:pPr lvl="1"/>
            <a:r>
              <a:rPr lang="en-US" u="none" dirty="0" smtClean="0"/>
              <a:t>	Accessed 4/29/2011 - 	</a:t>
            </a:r>
          </a:p>
          <a:p>
            <a:pPr lvl="1"/>
            <a:r>
              <a:rPr lang="en-US" u="none" dirty="0" smtClean="0"/>
              <a:t>	http://www.freshfromflorida.com/pi/pest_alerts/pdf/duponchelia_fovealis.pdf </a:t>
            </a:r>
          </a:p>
          <a:p>
            <a:pPr lvl="1"/>
            <a:endParaRPr lang="en-US" u="none" dirty="0" smtClean="0"/>
          </a:p>
          <a:p>
            <a:r>
              <a:rPr lang="en-US" u="none" dirty="0" smtClean="0"/>
              <a:t>CABI International. 2010.  “Selected Sections for: </a:t>
            </a:r>
            <a:r>
              <a:rPr lang="en-US" i="1" u="none" dirty="0" smtClean="0"/>
              <a:t>Duponchelia fovealis</a:t>
            </a:r>
            <a:r>
              <a:rPr lang="en-US" u="none" dirty="0" smtClean="0"/>
              <a:t> (Southern European Marshland Pyralid)”.  Crop Protection Compendium.  </a:t>
            </a:r>
          </a:p>
          <a:p>
            <a:endParaRPr lang="en-US" u="non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u="none" dirty="0" smtClean="0"/>
              <a:t>Guda, C. D. , A. Capizzi, and P. Trematerra.  1988.  “Damages on </a:t>
            </a:r>
            <a:r>
              <a:rPr lang="en-US" sz="1200" i="1" u="none" dirty="0" smtClean="0"/>
              <a:t>Eustoma grandiflorum</a:t>
            </a:r>
            <a:r>
              <a:rPr lang="en-US" sz="1200" u="none" dirty="0" smtClean="0"/>
              <a:t> (Raf.) Shinn.  Caused by </a:t>
            </a:r>
            <a:r>
              <a:rPr lang="en-US" sz="1200" i="1" u="none" dirty="0" smtClean="0"/>
              <a:t>Duponchelia fovealis </a:t>
            </a:r>
            <a:r>
              <a:rPr lang="en-US" sz="1200" u="none" dirty="0" smtClean="0"/>
              <a:t>(Zeller)”.  Annali dell’Istituto Sperimentale per la Floricultura. Vol. 19, pp. 3-11.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none" dirty="0" smtClean="0"/>
          </a:p>
          <a:p>
            <a:r>
              <a:rPr lang="en-US" u="none" dirty="0" smtClean="0"/>
              <a:t>Hoffman, Kevin.  2010.  CDFA Detection Advisory for a Cramid moth: </a:t>
            </a:r>
            <a:r>
              <a:rPr lang="en-US" i="1" u="none" dirty="0" smtClean="0"/>
              <a:t>Duponchelia fovealis</a:t>
            </a:r>
            <a:r>
              <a:rPr lang="en-US" u="none" dirty="0" smtClean="0"/>
              <a:t> (Zeller) (Pyraloidea: Crambidae).  Reference PDR: 1511851.  </a:t>
            </a:r>
          </a:p>
          <a:p>
            <a:pPr lvl="1"/>
            <a:r>
              <a:rPr lang="en-US" u="none" dirty="0" smtClean="0"/>
              <a:t>	Accessed 4/29/2011 – </a:t>
            </a:r>
          </a:p>
          <a:p>
            <a:pPr lvl="1"/>
            <a:r>
              <a:rPr lang="en-US" u="none" dirty="0" smtClean="0"/>
              <a:t>	http://www.kernag.com/dept/news/2010/2010-san-diego-duponchelia-fovealis-07-16-2010.pdf</a:t>
            </a:r>
          </a:p>
          <a:p>
            <a:pPr lvl="1"/>
            <a:endParaRPr lang="en-US" u="non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u="none" dirty="0" err="1" smtClean="0"/>
              <a:t>Pijnakker</a:t>
            </a:r>
            <a:r>
              <a:rPr lang="en-US" sz="1200" u="none" dirty="0" smtClean="0"/>
              <a:t>, Juliette.  2001.  “</a:t>
            </a:r>
            <a:r>
              <a:rPr lang="en-US" sz="1200" i="1" u="none" dirty="0" err="1" smtClean="0"/>
              <a:t>Duponchelia</a:t>
            </a:r>
            <a:r>
              <a:rPr lang="en-US" sz="1200" i="1" u="none" dirty="0" smtClean="0"/>
              <a:t> </a:t>
            </a:r>
            <a:r>
              <a:rPr lang="en-US" sz="1200" i="1" u="none" dirty="0" err="1" smtClean="0"/>
              <a:t>fovealis</a:t>
            </a:r>
            <a:r>
              <a:rPr lang="en-US" sz="1200" u="none" dirty="0" smtClean="0"/>
              <a:t>, le </a:t>
            </a:r>
            <a:r>
              <a:rPr lang="en-US" sz="1200" u="none" dirty="0" err="1" smtClean="0"/>
              <a:t>lépidoptère</a:t>
            </a:r>
            <a:r>
              <a:rPr lang="en-US" sz="1200" u="none" dirty="0" smtClean="0"/>
              <a:t> </a:t>
            </a:r>
            <a:r>
              <a:rPr lang="en-US" sz="1200" u="none" dirty="0" err="1" smtClean="0"/>
              <a:t>redouté</a:t>
            </a:r>
            <a:r>
              <a:rPr lang="en-US" sz="1200" u="none" dirty="0" smtClean="0"/>
              <a:t> des </a:t>
            </a:r>
            <a:r>
              <a:rPr lang="en-US" sz="1200" u="none" dirty="0" err="1" smtClean="0"/>
              <a:t>plantes</a:t>
            </a:r>
            <a:r>
              <a:rPr lang="en-US" sz="1200" u="none" dirty="0" smtClean="0"/>
              <a:t> en pot aux Pays-Bas”,  Revue </a:t>
            </a:r>
            <a:r>
              <a:rPr lang="en-US" sz="1200" u="none" dirty="0" err="1" smtClean="0"/>
              <a:t>Horticole</a:t>
            </a:r>
            <a:r>
              <a:rPr lang="en-US" sz="1200" u="none" dirty="0" smtClean="0"/>
              <a:t>, volume 429, pp. 51-53.</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none" dirty="0" smtClean="0"/>
          </a:p>
          <a:p>
            <a:r>
              <a:rPr lang="en-US" u="none" dirty="0" err="1" smtClean="0"/>
              <a:t>Trematerra</a:t>
            </a:r>
            <a:r>
              <a:rPr lang="en-US" u="none" dirty="0" smtClean="0"/>
              <a:t>, P. 1990.  “Morphological aspects of </a:t>
            </a:r>
            <a:r>
              <a:rPr lang="en-US" i="1" u="none" dirty="0" smtClean="0"/>
              <a:t>Duponchelia fovealis</a:t>
            </a:r>
            <a:r>
              <a:rPr lang="en-US" u="none" dirty="0" smtClean="0"/>
              <a:t> Zeller (Lepidoptera: Pyralidae)”.  Redia, vol. 73, issue 1, pp. 41-52. </a:t>
            </a:r>
          </a:p>
          <a:p>
            <a:endParaRPr lang="en-US" u="non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u="none" dirty="0" smtClean="0"/>
              <a:t>Unknown. 2006a.  “</a:t>
            </a:r>
            <a:r>
              <a:rPr lang="en-US" sz="1200" i="1" u="none" dirty="0" err="1" smtClean="0"/>
              <a:t>Duponchelia</a:t>
            </a:r>
            <a:r>
              <a:rPr lang="en-US" sz="1200" u="none" dirty="0" smtClean="0"/>
              <a:t> </a:t>
            </a:r>
            <a:r>
              <a:rPr lang="en-US" sz="1200" u="none" dirty="0" err="1" smtClean="0"/>
              <a:t>alla</a:t>
            </a:r>
            <a:r>
              <a:rPr lang="en-US" sz="1200" u="none" dirty="0" smtClean="0"/>
              <a:t> </a:t>
            </a:r>
            <a:r>
              <a:rPr lang="en-US" sz="1200" u="none" dirty="0" err="1" smtClean="0"/>
              <a:t>ribalta</a:t>
            </a:r>
            <a:r>
              <a:rPr lang="en-US" sz="1200" u="none" dirty="0" smtClean="0"/>
              <a:t>”, </a:t>
            </a:r>
            <a:r>
              <a:rPr lang="en-US" sz="1200" u="none" dirty="0" err="1" smtClean="0"/>
              <a:t>Colture</a:t>
            </a:r>
            <a:r>
              <a:rPr lang="en-US" sz="1200" u="none" dirty="0" smtClean="0"/>
              <a:t> </a:t>
            </a:r>
            <a:r>
              <a:rPr lang="en-US" sz="1200" u="none" dirty="0" err="1" smtClean="0"/>
              <a:t>Protette</a:t>
            </a:r>
            <a:r>
              <a:rPr lang="en-US" sz="1200" u="none" dirty="0" smtClean="0"/>
              <a:t>, No. 3, page 14.</a:t>
            </a:r>
          </a:p>
          <a:p>
            <a:endParaRPr lang="en-US" u="none" dirty="0"/>
          </a:p>
        </p:txBody>
      </p:sp>
      <p:sp>
        <p:nvSpPr>
          <p:cNvPr id="4" name="Slide Number Placeholder 3"/>
          <p:cNvSpPr>
            <a:spLocks noGrp="1"/>
          </p:cNvSpPr>
          <p:nvPr>
            <p:ph type="sldNum" sz="quarter" idx="10"/>
          </p:nvPr>
        </p:nvSpPr>
        <p:spPr/>
        <p:txBody>
          <a:bodyPr/>
          <a:lstStyle/>
          <a:p>
            <a:fld id="{5CCA90EC-84E6-4F64-9E23-D2D711A03EA1}"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dirty="0" smtClean="0">
                <a:solidFill>
                  <a:schemeClr val="tx1"/>
                </a:solidFill>
                <a:effectLst/>
                <a:latin typeface="+mn-lt"/>
                <a:ea typeface="+mn-ea"/>
                <a:cs typeface="+mn-cs"/>
              </a:rPr>
              <a:t>Like most insects, developmental time for European Pepper Moths varies according to temperature.  In a 68˚F (or 20˚C) greenhouse, total development time is 6-8 weeks.  Development takes 4-9 days for eggs;  3-4 weeks for larvae; and 1-2 weeks for pupation; adults then live for another 1-2 weeks.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adults quickly mate and females lay eggs within 24 hours after emergence.  Each females is capable of laying 200 eggs during her lifetime.  In a greenhouse setting, 8 to 9 generations per year have been recorded.  In the warm climates of California and the southeastern United States, the potential for multiple brood production and a shortened life cycle is quite high.  </a:t>
            </a:r>
          </a:p>
          <a:p>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Information sources:</a:t>
            </a:r>
          </a:p>
          <a:p>
            <a:r>
              <a:rPr lang="en-US" sz="2000" u="none" dirty="0" smtClean="0"/>
              <a:t>Ahern, Robert. 2010.  Amended NPAG Report.  </a:t>
            </a:r>
            <a:r>
              <a:rPr lang="en-US" sz="2000" i="1" u="none" dirty="0" smtClean="0"/>
              <a:t>Duponchelia fovealis</a:t>
            </a:r>
            <a:r>
              <a:rPr lang="en-US" sz="2000" u="none" dirty="0" smtClean="0"/>
              <a:t> Zeller: Lepidoptera/Pyralidae.  	</a:t>
            </a:r>
          </a:p>
          <a:p>
            <a:r>
              <a:rPr lang="en-US" sz="2000" u="none" dirty="0" smtClean="0"/>
              <a:t>	Accessed 4/29/2011 -  </a:t>
            </a:r>
          </a:p>
          <a:p>
            <a:pPr lvl="1"/>
            <a:r>
              <a:rPr lang="en-US" sz="1600" u="none" dirty="0" smtClean="0"/>
              <a:t>	http://entnemdept.ufl.edu/pestalert/Duponchelia_fovealis_NPAG_ET_Report_20100917.pdf </a:t>
            </a:r>
          </a:p>
          <a:p>
            <a:pPr lvl="1"/>
            <a:endParaRPr lang="en-US" u="none"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u="none" dirty="0" smtClean="0"/>
              <a:t>Anonymous.  2005a.</a:t>
            </a:r>
            <a:r>
              <a:rPr lang="en-US" u="none" baseline="0" dirty="0" smtClean="0"/>
              <a:t>  Risk management Decision Document for </a:t>
            </a:r>
            <a:r>
              <a:rPr lang="en-US" i="1" u="none" baseline="0" dirty="0" smtClean="0"/>
              <a:t>Duponchelia fovealis </a:t>
            </a:r>
            <a:r>
              <a:rPr lang="en-US" u="none" baseline="0" dirty="0" smtClean="0"/>
              <a:t>in Canada. </a:t>
            </a:r>
            <a:r>
              <a:rPr lang="en-US" u="none" dirty="0" smtClean="0"/>
              <a:t>Canadian Food Inspection Agency. </a:t>
            </a:r>
            <a:r>
              <a:rPr lang="en-US" u="none" baseline="0" dirty="0" smtClean="0"/>
              <a:t>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u="none" dirty="0" smtClean="0"/>
              <a:t>	Accessed 4/29/2011 - </a:t>
            </a:r>
            <a:r>
              <a:rPr lang="en-US" u="none" baseline="0" dirty="0" smtClean="0"/>
              <a:t>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u="none" baseline="0" dirty="0" smtClean="0"/>
              <a:t>	http://entnemdept.ufl.edu/pestalert/duponchelia_fovealis_risk_management.pdf</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u="none"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u="none" dirty="0" smtClean="0"/>
              <a:t>Anonymous. 2005b. Plant Pest Information: </a:t>
            </a:r>
            <a:r>
              <a:rPr lang="en-US" i="1" u="none" dirty="0" smtClean="0"/>
              <a:t>Duponchelia fovealis </a:t>
            </a:r>
            <a:r>
              <a:rPr lang="en-US" u="none" dirty="0" smtClean="0"/>
              <a:t>Zeller. Canadian Food Inspection Agency.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u="none" dirty="0" smtClean="0"/>
              <a:t>	Accessed 4/29/2011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u="none" dirty="0" smtClean="0"/>
              <a:t>	</a:t>
            </a:r>
            <a:r>
              <a:rPr lang="en-US" sz="1200" dirty="0" smtClean="0"/>
              <a:t>http://entnemdept.ufl.edu/pestalert/Duponchelia_fovealis_Canada.pdf</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r>
              <a:rPr lang="en-US" u="none" dirty="0" smtClean="0"/>
              <a:t>Bethke, James and Brian Vander Mey. 2010.  Pest Alert:   </a:t>
            </a:r>
            <a:r>
              <a:rPr lang="en-US" i="1" u="none" dirty="0" smtClean="0"/>
              <a:t>Duponchelia fovealis</a:t>
            </a:r>
            <a:r>
              <a:rPr lang="en-US" u="none" dirty="0" smtClean="0"/>
              <a:t>. University of California Cooperative Extension, San Diego.  </a:t>
            </a:r>
          </a:p>
          <a:p>
            <a:pPr lvl="1"/>
            <a:r>
              <a:rPr lang="en-US" u="none" dirty="0" smtClean="0"/>
              <a:t>	Accessed 4/29/2011 – </a:t>
            </a:r>
          </a:p>
          <a:p>
            <a:pPr lvl="1"/>
            <a:r>
              <a:rPr lang="en-US" u="none" dirty="0" smtClean="0"/>
              <a:t>	http://ucanr.org/sites/cetest/files/55177.pdf</a:t>
            </a:r>
          </a:p>
          <a:p>
            <a:pPr lvl="1"/>
            <a:endParaRPr lang="en-US" u="none" dirty="0" smtClean="0"/>
          </a:p>
          <a:p>
            <a:r>
              <a:rPr lang="en-US" sz="1200" u="none" dirty="0" smtClean="0"/>
              <a:t>Bonsignore, Carmelo Peter and Vincenzo Vacante.  2010.  “</a:t>
            </a:r>
            <a:r>
              <a:rPr lang="en-US" sz="1200" i="1" u="none" dirty="0" smtClean="0"/>
              <a:t>Duponchelia fovealis </a:t>
            </a:r>
            <a:r>
              <a:rPr lang="en-US" sz="1200" u="none" dirty="0" smtClean="0"/>
              <a:t>(Zeller). A New Emergency for Strawberries?”.  </a:t>
            </a:r>
            <a:r>
              <a:rPr lang="it-IT" sz="1200" u="none" dirty="0" smtClean="0"/>
              <a:t>Protezione delle colture, pp. 40-43.</a:t>
            </a:r>
            <a:r>
              <a:rPr lang="en-US" sz="1200" u="none" dirty="0" smtClean="0"/>
              <a:t> </a:t>
            </a:r>
          </a:p>
          <a:p>
            <a:endParaRPr lang="en-US" sz="1200" u="none" dirty="0" smtClean="0"/>
          </a:p>
          <a:p>
            <a:r>
              <a:rPr lang="en-US" u="none" dirty="0" smtClean="0"/>
              <a:t>Brambila, Julieta and Ian Stocks.  2010.  The European Pepper Moth, </a:t>
            </a:r>
            <a:r>
              <a:rPr lang="en-US" i="1" u="none" dirty="0" smtClean="0"/>
              <a:t>Duponchelia fovealis </a:t>
            </a:r>
            <a:r>
              <a:rPr lang="en-US" u="none" dirty="0" smtClean="0"/>
              <a:t>Zeller (Lepidoptera: Crambidae), a Mediterranean Pest Moth Discovered in Central Florida.  </a:t>
            </a:r>
          </a:p>
          <a:p>
            <a:pPr lvl="1"/>
            <a:r>
              <a:rPr lang="en-US" u="none" dirty="0" smtClean="0"/>
              <a:t>	Accessed 4/29/2011 - 	</a:t>
            </a:r>
          </a:p>
          <a:p>
            <a:pPr lvl="1"/>
            <a:r>
              <a:rPr lang="en-US" u="none" dirty="0" smtClean="0"/>
              <a:t>	http://www.freshfromflorida.com/pi/pest_alerts/pdf/duponchelia_fovealis.pdf </a:t>
            </a:r>
          </a:p>
          <a:p>
            <a:pPr lvl="1"/>
            <a:endParaRPr lang="en-US" u="none" dirty="0" smtClean="0"/>
          </a:p>
          <a:p>
            <a:r>
              <a:rPr lang="en-US" u="none" dirty="0" smtClean="0"/>
              <a:t>CABI International. 2010.  “Selected Sections for: </a:t>
            </a:r>
            <a:r>
              <a:rPr lang="en-US" i="1" u="none" dirty="0" smtClean="0"/>
              <a:t>Duponchelia fovealis</a:t>
            </a:r>
            <a:r>
              <a:rPr lang="en-US" u="none" dirty="0" smtClean="0"/>
              <a:t> (Southern European Marshland Pyralid)”.  Crop Protection Compendium.  </a:t>
            </a:r>
          </a:p>
          <a:p>
            <a:endParaRPr lang="en-US" u="none" dirty="0" smtClean="0"/>
          </a:p>
          <a:p>
            <a:r>
              <a:rPr lang="en-US" u="none" dirty="0" smtClean="0"/>
              <a:t>Hoffman, Kevin.  2010.  CDFA Detection Advisory for a Cramid moth: </a:t>
            </a:r>
            <a:r>
              <a:rPr lang="en-US" i="1" u="none" dirty="0" smtClean="0"/>
              <a:t>Duponchelia fovealis</a:t>
            </a:r>
            <a:r>
              <a:rPr lang="en-US" u="none" dirty="0" smtClean="0"/>
              <a:t> (Zeller) (Pyraloidea: Crambidae).  Reference PDR: 1511851.  </a:t>
            </a:r>
          </a:p>
          <a:p>
            <a:pPr lvl="1"/>
            <a:r>
              <a:rPr lang="en-US" u="none" dirty="0" smtClean="0"/>
              <a:t>	Accessed 4/29/2011 – </a:t>
            </a:r>
          </a:p>
          <a:p>
            <a:pPr lvl="1"/>
            <a:r>
              <a:rPr lang="en-US" u="none" dirty="0" smtClean="0"/>
              <a:t>	http://www.kernag.com/dept/news/2010/2010-san-diego-duponchelia-fovealis-07-16-2010.pdf</a:t>
            </a:r>
          </a:p>
          <a:p>
            <a:pPr lvl="1"/>
            <a:endParaRPr lang="en-US" u="none" dirty="0" smtClean="0"/>
          </a:p>
          <a:p>
            <a:r>
              <a:rPr lang="en-US" sz="1200" u="none" dirty="0" smtClean="0"/>
              <a:t>Jackel, Barbara, Birgit Kummer, and Monika Kurhais.  1996.  “Biological Control of </a:t>
            </a:r>
            <a:r>
              <a:rPr lang="en-US" sz="1200" i="1" u="none" dirty="0" smtClean="0"/>
              <a:t>Duponchelia fovealis</a:t>
            </a:r>
            <a:r>
              <a:rPr lang="en-US" sz="1200" u="none" dirty="0" smtClean="0"/>
              <a:t> Zeller (Lepidoptera, Pyralidae)”.  Mitteilungen aus der Biologishen fur Land und Forstwirtschaft.  Vol. 321. p. 483.</a:t>
            </a:r>
          </a:p>
          <a:p>
            <a:endParaRPr lang="en-US" sz="1200" u="non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u="none" dirty="0" smtClean="0"/>
              <a:t>Pijnakker, Juliette.  2001.  “</a:t>
            </a:r>
            <a:r>
              <a:rPr lang="en-US" sz="1200" i="1" u="none" dirty="0" smtClean="0"/>
              <a:t>Duponchelia fovealis</a:t>
            </a:r>
            <a:r>
              <a:rPr lang="en-US" sz="1200" u="none" dirty="0" smtClean="0"/>
              <a:t>, le lépidoptère redouté des plantes en pot aux Pays-Bas”,  Revue Horticole, volume 429, pp. 51-53.</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non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u="none" dirty="0" smtClean="0"/>
              <a:t>Romeijn, G.  1996.  “Een nieuwe</a:t>
            </a:r>
            <a:r>
              <a:rPr lang="en-US" sz="1200" u="none" baseline="0" dirty="0" smtClean="0"/>
              <a:t> plaag in de kas”, Vakblad voor de Bloemisterij, volume 47, pp. 46-47.</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non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u="none" dirty="0" smtClean="0"/>
              <a:t>Unknown. 2006a.  “</a:t>
            </a:r>
            <a:r>
              <a:rPr lang="en-US" sz="1200" i="1" u="none" dirty="0" smtClean="0"/>
              <a:t>Duponchelia</a:t>
            </a:r>
            <a:r>
              <a:rPr lang="en-US" sz="1200" u="none" dirty="0" smtClean="0"/>
              <a:t> alla ribalta”, Colture Protette, No. 3, page 14.</a:t>
            </a:r>
          </a:p>
          <a:p>
            <a:endParaRPr lang="en-US" u="none" dirty="0" smtClean="0"/>
          </a:p>
          <a:p>
            <a:endParaRPr lang="en-US" dirty="0" smtClean="0"/>
          </a:p>
        </p:txBody>
      </p:sp>
      <p:sp>
        <p:nvSpPr>
          <p:cNvPr id="4" name="Slide Number Placeholder 3"/>
          <p:cNvSpPr>
            <a:spLocks noGrp="1"/>
          </p:cNvSpPr>
          <p:nvPr>
            <p:ph type="sldNum" sz="quarter" idx="10"/>
          </p:nvPr>
        </p:nvSpPr>
        <p:spPr/>
        <p:txBody>
          <a:bodyPr/>
          <a:lstStyle/>
          <a:p>
            <a:fld id="{5CCA90EC-84E6-4F64-9E23-D2D711A03EA1}"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dirty="0" smtClean="0">
                <a:solidFill>
                  <a:schemeClr val="tx1"/>
                </a:solidFill>
                <a:effectLst/>
                <a:latin typeface="+mn-lt"/>
                <a:ea typeface="+mn-ea"/>
                <a:cs typeface="+mn-cs"/>
              </a:rPr>
              <a:t>European pepper moths </a:t>
            </a:r>
            <a:r>
              <a:rPr lang="en-US" sz="1200" kern="1200" dirty="0" smtClean="0">
                <a:solidFill>
                  <a:schemeClr val="tx1"/>
                </a:solidFill>
                <a:latin typeface="+mn-lt"/>
                <a:ea typeface="+mn-ea"/>
                <a:cs typeface="+mn-cs"/>
              </a:rPr>
              <a:t>do not seem to be cold tolerant.  In northern climates, it is mainly a pest of greenhouses (though it may be found outside during warm summer months, dying off when it becomes cold).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warmer, humid climates, it may be possible to find the species outside in the landscape for a longer time.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Hibernation and diapause reports seem to be incomplete.  No reports of hibernation or diapause has been noted in greenhouses. In addition, r</a:t>
            </a:r>
            <a:r>
              <a:rPr lang="en-US" sz="1200" kern="1200" dirty="0" smtClean="0">
                <a:solidFill>
                  <a:schemeClr val="tx1"/>
                </a:solidFill>
                <a:latin typeface="+mn-lt"/>
                <a:ea typeface="+mn-ea"/>
                <a:cs typeface="+mn-cs"/>
              </a:rPr>
              <a:t>eports from the Canary Islands suggest that this moth produces broods continuously.</a:t>
            </a:r>
            <a:r>
              <a:rPr lang="en-US" sz="1200" kern="1200" baseline="0" dirty="0" smtClean="0">
                <a:solidFill>
                  <a:schemeClr val="tx1"/>
                </a:solidFill>
                <a:latin typeface="+mn-lt"/>
                <a:ea typeface="+mn-ea"/>
                <a:cs typeface="+mn-cs"/>
              </a:rPr>
              <a:t>  However, both the greenhouses and these islands have a</a:t>
            </a:r>
            <a:r>
              <a:rPr lang="en-US" sz="1200" kern="1200" dirty="0" smtClean="0">
                <a:solidFill>
                  <a:schemeClr val="tx1"/>
                </a:solidFill>
                <a:latin typeface="+mn-lt"/>
                <a:ea typeface="+mn-ea"/>
                <a:cs typeface="+mn-cs"/>
              </a:rPr>
              <a:t> fairly constant climate year round which means that hibernation or diapause</a:t>
            </a:r>
            <a:r>
              <a:rPr lang="en-US" sz="1200" kern="1200" baseline="0" dirty="0" smtClean="0">
                <a:solidFill>
                  <a:schemeClr val="tx1"/>
                </a:solidFill>
                <a:latin typeface="+mn-lt"/>
                <a:ea typeface="+mn-ea"/>
                <a:cs typeface="+mn-cs"/>
              </a:rPr>
              <a:t> may not be necessary</a:t>
            </a:r>
            <a:r>
              <a:rPr lang="en-US" sz="1200" kern="120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On the other hand, it has been noted that the moth can overwinter in the pupal stage. </a:t>
            </a:r>
            <a:r>
              <a:rPr lang="en-US" sz="1200" kern="1200" dirty="0" smtClean="0">
                <a:solidFill>
                  <a:schemeClr val="tx1"/>
                </a:solidFill>
                <a:latin typeface="+mn-lt"/>
                <a:ea typeface="+mn-ea"/>
                <a:cs typeface="+mn-cs"/>
              </a:rPr>
              <a:t>This overwintering in the pupal stage supports notations in the literature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describing the presence of adults in parts of its native range from April to May and then again from August to October producing at least 2 broods a year.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It may be that in areas with less extreme winter temperatures, this moth could hibernate in a pupal stage.  This could have a large affect on the level of pest this species could become in the United States.     </a:t>
            </a:r>
            <a:endParaRPr lang="en-US" sz="1200" kern="1200" dirty="0" smtClean="0">
              <a:solidFill>
                <a:schemeClr val="tx1"/>
              </a:solidFill>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Adults are good fliers and can disperse up to of 100m (or 0.062 miles).  They can also be dispersed through propagative and non-propagative material such as fruit, herbs, fresh vegetable products, and cut flowers due to the fact that they can bore into stems and fruit and are well hidden among the soil, leaves, and containers.  </a:t>
            </a:r>
          </a:p>
          <a:p>
            <a:endParaRPr lang="en-US" dirty="0" smtClean="0"/>
          </a:p>
          <a:p>
            <a:endParaRPr lang="en-US" dirty="0" smtClean="0"/>
          </a:p>
          <a:p>
            <a:r>
              <a:rPr lang="en-US" dirty="0" smtClean="0"/>
              <a:t>Information sources:</a:t>
            </a:r>
          </a:p>
          <a:p>
            <a:r>
              <a:rPr lang="en-US" sz="2000" u="none" dirty="0" smtClean="0"/>
              <a:t>Ahern, Robert. 2010.  Amended NPAG Report.  </a:t>
            </a:r>
            <a:r>
              <a:rPr lang="en-US" sz="2000" i="1" u="none" dirty="0" smtClean="0"/>
              <a:t>Duponchelia fovealis</a:t>
            </a:r>
            <a:r>
              <a:rPr lang="en-US" sz="2000" u="none" dirty="0" smtClean="0"/>
              <a:t> Zeller: Lepidoptera/Pyralidae.  	</a:t>
            </a:r>
          </a:p>
          <a:p>
            <a:r>
              <a:rPr lang="en-US" sz="2000" u="none" dirty="0" smtClean="0"/>
              <a:t>	Accessed 4/29/2011 -  </a:t>
            </a:r>
          </a:p>
          <a:p>
            <a:pPr lvl="1"/>
            <a:r>
              <a:rPr lang="en-US" sz="1600" u="none" dirty="0" smtClean="0"/>
              <a:t>	http://entnemdept.ufl.edu/pestalert/Duponchelia_fovealis_NPAG_ET_Report_20100917.pdf </a:t>
            </a:r>
          </a:p>
          <a:p>
            <a:pPr lvl="1"/>
            <a:endParaRPr lang="en-US" sz="1600" u="none"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u="none" dirty="0" smtClean="0"/>
              <a:t>Anonymous.  2005a.</a:t>
            </a:r>
            <a:r>
              <a:rPr lang="en-US" u="none" baseline="0" dirty="0" smtClean="0"/>
              <a:t>  Risk management Decision Document for </a:t>
            </a:r>
            <a:r>
              <a:rPr lang="en-US" i="1" u="none" baseline="0" dirty="0" smtClean="0"/>
              <a:t>Duponchelia fovealis </a:t>
            </a:r>
            <a:r>
              <a:rPr lang="en-US" u="none" baseline="0" dirty="0" smtClean="0"/>
              <a:t>in Canada. </a:t>
            </a:r>
            <a:r>
              <a:rPr lang="en-US" u="none" dirty="0" smtClean="0"/>
              <a:t>Canadian Food Inspection Agency. </a:t>
            </a:r>
            <a:r>
              <a:rPr lang="en-US" u="none" baseline="0" dirty="0" smtClean="0"/>
              <a:t>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u="none" dirty="0" smtClean="0"/>
              <a:t>	Accessed 4/29/2011 - </a:t>
            </a:r>
            <a:r>
              <a:rPr lang="en-US" u="none" baseline="0" dirty="0" smtClean="0"/>
              <a:t>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u="none" baseline="0" dirty="0" smtClean="0"/>
              <a:t>	http://entnemdept.ufl.edu/pestalert/duponchelia_fovealis_risk_management.pdf</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u="none"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u="none" dirty="0" smtClean="0"/>
              <a:t>Anonymous. 2005b. Plant Pest Information: </a:t>
            </a:r>
            <a:r>
              <a:rPr lang="en-US" i="1" u="none" dirty="0" smtClean="0"/>
              <a:t>Duponchelia fovealis </a:t>
            </a:r>
            <a:r>
              <a:rPr lang="en-US" u="none" dirty="0" smtClean="0"/>
              <a:t>Zeller. Canadian Food Inspection Agency.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u="none" dirty="0" smtClean="0"/>
              <a:t>	Accessed 4/29/2011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u="none" dirty="0" smtClean="0"/>
              <a:t>	</a:t>
            </a:r>
            <a:r>
              <a:rPr lang="en-US" sz="1200" dirty="0" smtClean="0"/>
              <a:t>http://entnemdept.ufl.edu/pestalert/Duponchelia_fovealis_Canada.pdf</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r>
              <a:rPr lang="en-US" u="none" dirty="0" smtClean="0"/>
              <a:t>Brambila, Julieta and Ian Stocks.  2010.</a:t>
            </a:r>
            <a:r>
              <a:rPr lang="en-US" u="none" baseline="0" dirty="0" smtClean="0"/>
              <a:t>  </a:t>
            </a:r>
            <a:r>
              <a:rPr lang="en-US" u="none" dirty="0" smtClean="0"/>
              <a:t>The European Pepper Moth, </a:t>
            </a:r>
            <a:r>
              <a:rPr lang="en-US" i="1" u="none" dirty="0" smtClean="0"/>
              <a:t>Duponchelia fovealis </a:t>
            </a:r>
            <a:r>
              <a:rPr lang="en-US" u="none" dirty="0" smtClean="0"/>
              <a:t>Zeller (Lepidoptera: Crambidae), a Mediterranean Pest Moth Discovered in Central Florida.  </a:t>
            </a:r>
          </a:p>
          <a:p>
            <a:pPr lvl="1"/>
            <a:r>
              <a:rPr lang="en-US" u="none" dirty="0" smtClean="0"/>
              <a:t>	Accessed 4/29/2011 - 	</a:t>
            </a:r>
          </a:p>
          <a:p>
            <a:pPr lvl="1"/>
            <a:r>
              <a:rPr lang="en-US" u="none" dirty="0" smtClean="0"/>
              <a:t>	http://www.freshfromflorida.com/pi/pest_alerts/pdf/duponchelia_fovealis.pdf </a:t>
            </a:r>
          </a:p>
          <a:p>
            <a:pPr lvl="1"/>
            <a:endParaRPr lang="en-US" u="none" dirty="0" smtClean="0"/>
          </a:p>
          <a:p>
            <a:r>
              <a:rPr lang="en-US" u="none" dirty="0" smtClean="0"/>
              <a:t>CABI International. 2010.  “Selected Sections for: </a:t>
            </a:r>
            <a:r>
              <a:rPr lang="en-US" i="1" u="none" dirty="0" smtClean="0"/>
              <a:t>Duponchelia fovealis</a:t>
            </a:r>
            <a:r>
              <a:rPr lang="en-US" u="none" dirty="0" smtClean="0"/>
              <a:t> (Southern European Marshland Pyralid)”.  Crop Protection Compendium.  </a:t>
            </a:r>
          </a:p>
          <a:p>
            <a:endParaRPr lang="en-US" u="non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u="none" dirty="0" smtClean="0"/>
              <a:t>Derksen, A., and L. Whilby.  2011.  “</a:t>
            </a:r>
            <a:r>
              <a:rPr lang="en-US" sz="1200" b="0" u="none" kern="1200" dirty="0" smtClean="0">
                <a:solidFill>
                  <a:schemeClr val="tx1"/>
                </a:solidFill>
                <a:latin typeface="+mn-lt"/>
                <a:ea typeface="+mn-ea"/>
                <a:cs typeface="+mn-cs"/>
              </a:rPr>
              <a:t>Update on Florida CAPS trapping activities for </a:t>
            </a:r>
            <a:r>
              <a:rPr lang="en-US" sz="1200" b="0" i="1" u="none" kern="1200" dirty="0" smtClean="0">
                <a:solidFill>
                  <a:schemeClr val="tx1"/>
                </a:solidFill>
                <a:latin typeface="+mn-lt"/>
                <a:ea typeface="+mn-ea"/>
                <a:cs typeface="+mn-cs"/>
              </a:rPr>
              <a:t>Duponchelia fovealis</a:t>
            </a:r>
            <a:r>
              <a:rPr lang="en-US" sz="1200" b="0" u="none" kern="1200" dirty="0" smtClean="0">
                <a:solidFill>
                  <a:schemeClr val="tx1"/>
                </a:solidFill>
                <a:latin typeface="+mn-lt"/>
                <a:ea typeface="+mn-ea"/>
                <a:cs typeface="+mn-cs"/>
              </a:rPr>
              <a:t> Zeller, September 2010 to May 2011”, CAPS Report.</a:t>
            </a:r>
            <a:r>
              <a:rPr lang="en-US" sz="1200" b="0" u="none" kern="1200" baseline="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u="none" dirty="0" smtClean="0"/>
              <a:t>	accessed 8/15/2011</a:t>
            </a:r>
            <a:r>
              <a:rPr lang="en-US" sz="1200" b="0" u="none" baseline="0" dirty="0" smtClean="0"/>
              <a:t> –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u="none" baseline="0" dirty="0" smtClean="0"/>
              <a:t>	</a:t>
            </a:r>
            <a:r>
              <a:rPr lang="en-US" sz="1200" b="0" u="none" dirty="0" smtClean="0"/>
              <a:t>http://entomology.ifas.ufl.edu/stocks/DFOV_update%201_v5%2008-19-11.pdf</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u="non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u="none" dirty="0" smtClean="0"/>
              <a:t>Faquaet, Marcel.  2000.  “</a:t>
            </a:r>
            <a:r>
              <a:rPr lang="en-US" i="1" u="none" dirty="0" smtClean="0"/>
              <a:t>Duponchelia fovealis</a:t>
            </a:r>
            <a:r>
              <a:rPr lang="en-US" u="none" dirty="0" smtClean="0"/>
              <a:t>, een nieuwe soort voor de Belgische</a:t>
            </a:r>
            <a:r>
              <a:rPr lang="en-US" u="none" baseline="0" dirty="0" smtClean="0"/>
              <a:t> fauna (Lepidoptera: Pyralidae)”.  Phegea 28:1.  </a:t>
            </a:r>
          </a:p>
          <a:p>
            <a:pPr marL="0" marR="0" indent="0" algn="l" defTabSz="914400" rtl="0" eaLnBrk="1" fontAlgn="auto" latinLnBrk="0" hangingPunct="1">
              <a:lnSpc>
                <a:spcPct val="100000"/>
              </a:lnSpc>
              <a:spcBef>
                <a:spcPts val="0"/>
              </a:spcBef>
              <a:spcAft>
                <a:spcPts val="0"/>
              </a:spcAft>
              <a:buClrTx/>
              <a:buSzTx/>
              <a:buFontTx/>
              <a:buNone/>
              <a:tabLst/>
              <a:defRPr/>
            </a:pPr>
            <a:endParaRPr lang="en-US" u="non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u="none" dirty="0" smtClean="0"/>
              <a:t>Guda, C. D. , A. Capizzi, and P. Trematerra.  1988.  “Damages on </a:t>
            </a:r>
            <a:r>
              <a:rPr lang="en-US" sz="1200" i="1" u="none" dirty="0" smtClean="0"/>
              <a:t>Eustoma grandiflorum</a:t>
            </a:r>
            <a:r>
              <a:rPr lang="en-US" sz="1200" u="none" dirty="0" smtClean="0"/>
              <a:t> (Raf.) Shinn.  Caused by </a:t>
            </a:r>
            <a:r>
              <a:rPr lang="en-US" sz="1200" i="1" u="none" dirty="0" smtClean="0"/>
              <a:t>Duponchelia fovealis </a:t>
            </a:r>
            <a:r>
              <a:rPr lang="en-US" sz="1200" u="none" dirty="0" smtClean="0"/>
              <a:t>(Zeller)”.  Annali dell’Istituto Sperimentale per la Floricultura. Vol. 19, pp. 3-11.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u="none"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u="none" dirty="0" smtClean="0"/>
              <a:t>Hale, W.G. and J.P. Margham.  1991.  The Harper Collins Dictionary of Biology.  Harper Perennial, New York.</a:t>
            </a:r>
          </a:p>
          <a:p>
            <a:pPr marL="0" marR="0" indent="0" algn="l" defTabSz="914400" rtl="0" eaLnBrk="1" fontAlgn="auto" latinLnBrk="0" hangingPunct="1">
              <a:lnSpc>
                <a:spcPct val="100000"/>
              </a:lnSpc>
              <a:spcBef>
                <a:spcPts val="0"/>
              </a:spcBef>
              <a:spcAft>
                <a:spcPts val="0"/>
              </a:spcAft>
              <a:buClrTx/>
              <a:buSzTx/>
              <a:buFontTx/>
              <a:buNone/>
              <a:tabLst/>
              <a:defRPr/>
            </a:pPr>
            <a:endParaRPr lang="en-US" u="none" dirty="0" smtClean="0"/>
          </a:p>
          <a:p>
            <a:r>
              <a:rPr lang="en-US" i="0" u="none" dirty="0" smtClean="0"/>
              <a:t>Hoffman, Kevin.  2010.  CDFA Detection Advisory for a Cramid moth: Duponchelia fovealis (Zeller) (Pyraloidea: Crambidae).  Reference PDR: 1511851.  </a:t>
            </a:r>
          </a:p>
          <a:p>
            <a:pPr lvl="1"/>
            <a:r>
              <a:rPr lang="en-US" i="0" u="none" dirty="0" smtClean="0"/>
              <a:t>	Accessed 4/29/2011 – </a:t>
            </a:r>
          </a:p>
          <a:p>
            <a:pPr lvl="1"/>
            <a:r>
              <a:rPr lang="en-US" i="0" u="none" dirty="0" smtClean="0"/>
              <a:t>	http://www.kernag.com/dept/news/2010/2010-san-diego-duponchelia-fovealis-07-16-2010.pdf</a:t>
            </a:r>
            <a:r>
              <a:rPr lang="en-US" u="none" dirty="0" smtClean="0"/>
              <a:t>.</a:t>
            </a:r>
          </a:p>
          <a:p>
            <a:pPr lvl="1"/>
            <a:endParaRPr lang="en-US" u="non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u="none" dirty="0" smtClean="0"/>
              <a:t>Marek J. and E. Bártová.  1998. </a:t>
            </a:r>
            <a:r>
              <a:rPr lang="en-US" sz="1200" i="1" u="none" dirty="0" smtClean="0"/>
              <a:t>Duponchelia fovealis </a:t>
            </a:r>
            <a:r>
              <a:rPr lang="en-US" sz="1200" u="none" dirty="0" smtClean="0"/>
              <a:t>Zeller, 1847, a new pest of glasshouse plants in the Czech Republic. Plant Protection Science, 34(4):151-152</a:t>
            </a:r>
            <a:r>
              <a:rPr lang="en-US" u="none"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u="none" dirty="0" smtClean="0"/>
          </a:p>
          <a:p>
            <a:r>
              <a:rPr lang="en-US" sz="1200" u="none" dirty="0" smtClean="0"/>
              <a:t>Unknown. 2006a.  “</a:t>
            </a:r>
            <a:r>
              <a:rPr lang="en-US" sz="1200" i="1" u="none" dirty="0" smtClean="0"/>
              <a:t>Duponchelia</a:t>
            </a:r>
            <a:r>
              <a:rPr lang="en-US" sz="1200" u="none" dirty="0" smtClean="0"/>
              <a:t> alla ribalta”, Colture Protette, No. 3, page 14.</a:t>
            </a:r>
          </a:p>
          <a:p>
            <a:endParaRPr lang="en-US" u="non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Unknown. 2006b.  “</a:t>
            </a:r>
            <a:r>
              <a:rPr lang="en-US" sz="1200" i="1" dirty="0" smtClean="0"/>
              <a:t>Duponchelia:</a:t>
            </a:r>
            <a:r>
              <a:rPr lang="en-US" sz="1200" dirty="0" smtClean="0"/>
              <a:t> capitolo secondo”, Colture Protette, No. 4, page 24.</a:t>
            </a:r>
          </a:p>
          <a:p>
            <a:endParaRPr lang="en-US" dirty="0" smtClean="0"/>
          </a:p>
        </p:txBody>
      </p:sp>
      <p:sp>
        <p:nvSpPr>
          <p:cNvPr id="4" name="Slide Number Placeholder 3"/>
          <p:cNvSpPr>
            <a:spLocks noGrp="1"/>
          </p:cNvSpPr>
          <p:nvPr>
            <p:ph type="sldNum" sz="quarter" idx="10"/>
          </p:nvPr>
        </p:nvSpPr>
        <p:spPr/>
        <p:txBody>
          <a:bodyPr/>
          <a:lstStyle/>
          <a:p>
            <a:fld id="{5CCA90EC-84E6-4F64-9E23-D2D711A03EA1}"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sz="1200" kern="1200" dirty="0" smtClean="0">
                <a:solidFill>
                  <a:schemeClr val="tx1"/>
                </a:solidFill>
                <a:effectLst/>
                <a:latin typeface="+mn-lt"/>
                <a:ea typeface="+mn-ea"/>
                <a:cs typeface="+mn-cs"/>
              </a:rPr>
              <a:t>Feeding larvae of this moth inflicts damage to roots, leaves, flowers, buds, and fruit.  </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On leaves, this damage appears first as rounded or crescent-shaped bites on the outside of the leaves, but eventually the whole leaf is eaten.  Leaves at the base of the plant are usually attacked, but leaves higher in the canopy can also be impacted if the plants are placed very close together.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Late instar larvae even burrow into soft woody or herbaceous plant stems causing additional damage such as withered or dried crowns and stem collapse.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potted plants where the soil is not packed hard around the roots, larvae can be found below the soil line sometimes feeding on roots.  They also feed on decaying plant debris and rich potting medium.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Sometimes this moth eats so aggressively that only the naked caules (stem or stalk of the plant) are left.  Other times, external damage can only be detected when there are heavy infestations due to larvae boring into the stems.  The leaves can appear to develop normally, thus leaving growers unaware of the pest presence until the damage is already done.  The stems will collapse suddenly without the darkening of the stem associated with fungal diseases.    </a:t>
            </a:r>
          </a:p>
          <a:p>
            <a:r>
              <a:rPr lang="en-US" sz="1200" kern="1200" dirty="0" smtClean="0">
                <a:solidFill>
                  <a:schemeClr val="tx1"/>
                </a:solidFill>
                <a:effectLst/>
                <a:latin typeface="+mn-lt"/>
                <a:ea typeface="+mn-ea"/>
                <a:cs typeface="+mn-cs"/>
              </a:rPr>
              <a:t>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Information sources:</a:t>
            </a:r>
          </a:p>
          <a:p>
            <a:r>
              <a:rPr lang="en-US" sz="2000" u="none" dirty="0" smtClean="0"/>
              <a:t>Ahern, Robert. 2010.  Amended NPAG Report.  </a:t>
            </a:r>
            <a:r>
              <a:rPr lang="en-US" sz="2000" i="1" u="none" dirty="0" smtClean="0"/>
              <a:t>Duponchelia fovealis</a:t>
            </a:r>
            <a:r>
              <a:rPr lang="en-US" sz="2000" u="none" dirty="0" smtClean="0"/>
              <a:t> Zeller: Lepidoptera/Pyralidae.  </a:t>
            </a:r>
            <a:r>
              <a:rPr lang="en-US" sz="2000" u="none" baseline="0" dirty="0" smtClean="0"/>
              <a:t>    </a:t>
            </a:r>
          </a:p>
          <a:p>
            <a:r>
              <a:rPr lang="en-US" sz="2000" u="none" baseline="0" dirty="0" smtClean="0"/>
              <a:t>           	</a:t>
            </a:r>
            <a:r>
              <a:rPr lang="en-US" sz="2000" u="none" dirty="0" smtClean="0"/>
              <a:t>Accessed 4/29/2011 -  </a:t>
            </a:r>
          </a:p>
          <a:p>
            <a:pPr lvl="1"/>
            <a:r>
              <a:rPr lang="en-US" sz="1600" u="none" dirty="0" smtClean="0"/>
              <a:t>	http://entnemdept.ufl.edu/pestalert/Duponchelia_fovealis_NPAG_ET_Report_20100917.pdf </a:t>
            </a:r>
          </a:p>
          <a:p>
            <a:pPr lvl="1"/>
            <a:endParaRPr lang="en-US" sz="1600" u="none"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u="none" dirty="0" smtClean="0"/>
              <a:t>Anonymous.  2005a.</a:t>
            </a:r>
            <a:r>
              <a:rPr lang="en-US" u="none" baseline="0" dirty="0" smtClean="0"/>
              <a:t>  Risk management Decision Document for </a:t>
            </a:r>
            <a:r>
              <a:rPr lang="en-US" i="1" u="none" baseline="0" dirty="0" smtClean="0"/>
              <a:t>Duponchelia fovealis </a:t>
            </a:r>
            <a:r>
              <a:rPr lang="en-US" u="none" baseline="0" dirty="0" smtClean="0"/>
              <a:t>in Canada. </a:t>
            </a:r>
            <a:r>
              <a:rPr lang="en-US" u="none" dirty="0" smtClean="0"/>
              <a:t>Canadian Food Inspection Agency. </a:t>
            </a:r>
            <a:r>
              <a:rPr lang="en-US" u="none" baseline="0" dirty="0" smtClean="0"/>
              <a:t>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u="none" dirty="0" smtClean="0"/>
              <a:t>	Accessed 4/29/2011 - </a:t>
            </a:r>
            <a:r>
              <a:rPr lang="en-US" u="none" baseline="0" dirty="0" smtClean="0"/>
              <a:t>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u="none" baseline="0" dirty="0" smtClean="0"/>
              <a:t>	http://entnemdept.ufl.edu/pestalert/duponchelia_fovealis_risk_management.pdf</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u="none"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u="none" dirty="0" smtClean="0"/>
              <a:t>Anonymous. 2005b. Plant Pest Information: </a:t>
            </a:r>
            <a:r>
              <a:rPr lang="en-US" i="1" u="none" dirty="0" smtClean="0"/>
              <a:t>Duponchelia fovealis </a:t>
            </a:r>
            <a:r>
              <a:rPr lang="en-US" u="none" dirty="0" smtClean="0"/>
              <a:t>Zeller. Canadian Food Inspection Agency.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u="none" dirty="0" smtClean="0"/>
              <a:t>	Accessed 4/29/2011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u="none" dirty="0" smtClean="0"/>
              <a:t>	</a:t>
            </a:r>
            <a:r>
              <a:rPr lang="en-US" sz="1200" dirty="0" smtClean="0"/>
              <a:t>http://entnemdept.ufl.edu/pestalert/Duponchelia_fovealis_Canada.pdf</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r>
              <a:rPr lang="en-US" u="none" dirty="0" smtClean="0"/>
              <a:t>Bethke, James and Brian Vander Mey. 2010.  Pest Alert:   </a:t>
            </a:r>
            <a:r>
              <a:rPr lang="en-US" i="1" u="none" dirty="0" smtClean="0"/>
              <a:t>Duponchelia fovealis</a:t>
            </a:r>
            <a:r>
              <a:rPr lang="en-US" u="none" dirty="0" smtClean="0"/>
              <a:t>. University of California Cooperative Extension, San Diego. </a:t>
            </a:r>
          </a:p>
          <a:p>
            <a:pPr lvl="1"/>
            <a:r>
              <a:rPr lang="en-US" u="none" dirty="0" smtClean="0"/>
              <a:t>	Accessed 4/29/2011 – </a:t>
            </a:r>
          </a:p>
          <a:p>
            <a:pPr lvl="1"/>
            <a:r>
              <a:rPr lang="en-US" u="none" dirty="0" smtClean="0"/>
              <a:t>	http://ucanr.org/sites/cetest/files/55177.pdf</a:t>
            </a:r>
          </a:p>
          <a:p>
            <a:pPr lvl="1"/>
            <a:endParaRPr lang="en-US" u="non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i="0" u="none" dirty="0" smtClean="0"/>
              <a:t>Billen W, 1994. On the harmfulness of Duponchelia fovealis (Zeller, 1847) in Germany (Lepidoptera, Pyralidae). Nota Lepidopterol, 16: 3-4, p. 212.</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0" u="none" dirty="0" smtClean="0"/>
          </a:p>
          <a:p>
            <a:r>
              <a:rPr lang="en-US" sz="1200" i="0" u="none" dirty="0" smtClean="0"/>
              <a:t>Bonsignore, Carmelo Peter and Vincenzo Vacante.  2010.  “Duponchelia </a:t>
            </a:r>
            <a:r>
              <a:rPr lang="en-US" sz="1200" i="1" u="none" dirty="0" smtClean="0"/>
              <a:t>fovealis </a:t>
            </a:r>
            <a:r>
              <a:rPr lang="en-US" sz="1200" u="none" dirty="0" smtClean="0"/>
              <a:t>(Zeller). A New Emergency for Strawberries?”.  </a:t>
            </a:r>
            <a:r>
              <a:rPr lang="it-IT" sz="1200" u="none" dirty="0" smtClean="0"/>
              <a:t>Protezione delle colture, pp. 40-43.</a:t>
            </a:r>
            <a:r>
              <a:rPr lang="en-US" sz="1200" u="none" dirty="0" smtClean="0"/>
              <a:t> </a:t>
            </a:r>
          </a:p>
          <a:p>
            <a:endParaRPr lang="en-US" sz="1200" u="none" dirty="0" smtClean="0"/>
          </a:p>
          <a:p>
            <a:r>
              <a:rPr lang="en-US" u="none" dirty="0" smtClean="0"/>
              <a:t>Brambila, Julieta and Ian Stocks.  2010.  The European Pepper Moth, </a:t>
            </a:r>
            <a:r>
              <a:rPr lang="en-US" i="1" u="none" dirty="0" smtClean="0"/>
              <a:t>Duponchelia fovealis </a:t>
            </a:r>
            <a:r>
              <a:rPr lang="en-US" u="none" dirty="0" smtClean="0"/>
              <a:t>Zeller (Lepidoptera: Crambidae), a Mediterranean Pest Moth Discovered in Central Florida.  </a:t>
            </a:r>
          </a:p>
          <a:p>
            <a:pPr lvl="1"/>
            <a:r>
              <a:rPr lang="en-US" u="none" dirty="0" smtClean="0"/>
              <a:t>	Accessed 4/29/2011 - 	</a:t>
            </a:r>
          </a:p>
          <a:p>
            <a:pPr lvl="1"/>
            <a:r>
              <a:rPr lang="en-US" u="none" dirty="0" smtClean="0"/>
              <a:t>	http://www.freshfromflorida.com/pi/pest_alerts/pdf/duponchelia_fovealis.pdf </a:t>
            </a:r>
          </a:p>
          <a:p>
            <a:pPr lvl="1"/>
            <a:endParaRPr lang="en-US" u="none" dirty="0" smtClean="0"/>
          </a:p>
          <a:p>
            <a:r>
              <a:rPr lang="en-US" u="none" dirty="0" smtClean="0"/>
              <a:t>CABI International. 2010.  “Selected Sections for: </a:t>
            </a:r>
            <a:r>
              <a:rPr lang="en-US" i="1" u="none" dirty="0" smtClean="0"/>
              <a:t>Duponchelia fovealis</a:t>
            </a:r>
            <a:r>
              <a:rPr lang="en-US" u="none" dirty="0" smtClean="0"/>
              <a:t> (Southern European Marshland Pyralid)”.  Crop Protection Compendium.  </a:t>
            </a:r>
          </a:p>
          <a:p>
            <a:endParaRPr lang="en-US" u="non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u="none" dirty="0" smtClean="0"/>
              <a:t>Guda, C. D. , A. Capizzi, and P. Trematerra.  1988.  “Damages on </a:t>
            </a:r>
            <a:r>
              <a:rPr lang="en-US" sz="1200" i="1" u="none" dirty="0" smtClean="0"/>
              <a:t>Eustoma grandiflorum</a:t>
            </a:r>
            <a:r>
              <a:rPr lang="en-US" sz="1200" u="none" dirty="0" smtClean="0"/>
              <a:t> (Raf.) Shinn.  Caused by </a:t>
            </a:r>
            <a:r>
              <a:rPr lang="en-US" sz="1200" i="1" u="none" dirty="0" smtClean="0"/>
              <a:t>Duponchelia fovealis </a:t>
            </a:r>
            <a:r>
              <a:rPr lang="en-US" sz="1200" u="none" dirty="0" smtClean="0"/>
              <a:t>(Zeller)”.  Annali dell’Istituto Sperimentale per la Floricultura. Vol. 19, pp. 3-11.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none" dirty="0" smtClean="0"/>
          </a:p>
          <a:p>
            <a:r>
              <a:rPr lang="en-US" u="none" dirty="0" smtClean="0"/>
              <a:t>Hoffman, Kevin.  2010.  CDFA Detection Advisory for a Cramid moth: </a:t>
            </a:r>
            <a:r>
              <a:rPr lang="en-US" i="1" u="none" dirty="0" smtClean="0"/>
              <a:t>Duponchelia fovealis</a:t>
            </a:r>
            <a:r>
              <a:rPr lang="en-US" u="none" dirty="0" smtClean="0"/>
              <a:t> (Zeller) (Pyraloidea: Crambidae).  Reference PDR: 1511851.  </a:t>
            </a:r>
          </a:p>
          <a:p>
            <a:pPr lvl="1"/>
            <a:r>
              <a:rPr lang="en-US" u="none" dirty="0" smtClean="0"/>
              <a:t>	Accessed 4/29/2011 – </a:t>
            </a:r>
          </a:p>
          <a:p>
            <a:pPr lvl="1"/>
            <a:r>
              <a:rPr lang="en-US" u="none" dirty="0" smtClean="0"/>
              <a:t>	http://www.kernag.com/dept/news/2010/2010-san-diego-duponchelia-fovealis-07-16-2010.pdf.</a:t>
            </a:r>
          </a:p>
          <a:p>
            <a:pPr lvl="1"/>
            <a:endParaRPr lang="en-US" u="non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u="none" dirty="0" smtClean="0"/>
              <a:t>Marek J. and E. Bártová.  1998. </a:t>
            </a:r>
            <a:r>
              <a:rPr lang="en-US" sz="1200" i="1" u="none" dirty="0" smtClean="0"/>
              <a:t>Duponchelia fovealis </a:t>
            </a:r>
            <a:r>
              <a:rPr lang="en-US" sz="1200" u="none" dirty="0" smtClean="0"/>
              <a:t>Zeller, 1847, a new pest of glasshouse plants in the Czech Republic. Plant Protection Science, 34(4):151-152</a:t>
            </a:r>
            <a:r>
              <a:rPr lang="en-US" u="none"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u="none" dirty="0" smtClean="0"/>
          </a:p>
          <a:p>
            <a:r>
              <a:rPr lang="en-US" u="none" dirty="0" smtClean="0"/>
              <a:t>MacLeod, A. 1996. Summary Pest Risk Assessment: </a:t>
            </a:r>
            <a:r>
              <a:rPr lang="en-US" i="1" u="none" dirty="0" smtClean="0"/>
              <a:t>Duponchelia fovealis</a:t>
            </a:r>
            <a:r>
              <a:rPr lang="en-US" u="none" dirty="0" smtClean="0"/>
              <a:t>. DEFRA (Department for Environment, Food, and Rural Affairs), Central Science Laboratory, Sand Hutton, York, United Kingdom.</a:t>
            </a:r>
          </a:p>
          <a:p>
            <a:endParaRPr lang="en-US" u="none" dirty="0" smtClean="0"/>
          </a:p>
          <a:p>
            <a:r>
              <a:rPr lang="en-US" u="none" dirty="0" smtClean="0"/>
              <a:t>Messelink, G. and W. Van Wensveen.  2003.  “Biocontrol of </a:t>
            </a:r>
            <a:r>
              <a:rPr lang="en-US" i="1" u="none" dirty="0" smtClean="0"/>
              <a:t>Duponchelia fovealis </a:t>
            </a:r>
            <a:r>
              <a:rPr lang="en-US" u="none" dirty="0" smtClean="0"/>
              <a:t>(Lepidoptera: 	Pyralidae) with Soil-Dwelling Predators in Potted Plants”.  Communications in Agriculture and Applied Biological Sciences, Ghent University, 68(4a), pp. 159-165. </a:t>
            </a:r>
          </a:p>
          <a:p>
            <a:endParaRPr lang="en-US" u="none" dirty="0" smtClean="0"/>
          </a:p>
          <a:p>
            <a:r>
              <a:rPr lang="en-US" u="none" dirty="0" smtClean="0"/>
              <a:t>Murphy, Graeme.  2005.  </a:t>
            </a:r>
            <a:r>
              <a:rPr lang="en-US" i="1" u="none" dirty="0" smtClean="0"/>
              <a:t>Duponchelia fovealis</a:t>
            </a:r>
            <a:r>
              <a:rPr lang="en-US" u="none" dirty="0" smtClean="0"/>
              <a:t> - pronouncing it is just the start of the battle</a:t>
            </a:r>
          </a:p>
          <a:p>
            <a:pPr lvl="1"/>
            <a:r>
              <a:rPr lang="en-US" u="none"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u="none" dirty="0" smtClean="0"/>
              <a:t>Pijnakker, Juliette.  2001.  “</a:t>
            </a:r>
            <a:r>
              <a:rPr lang="en-US" sz="1200" i="1" u="none" dirty="0" smtClean="0"/>
              <a:t>Duponchelia fovealis</a:t>
            </a:r>
            <a:r>
              <a:rPr lang="en-US" sz="1200" u="none" dirty="0" smtClean="0"/>
              <a:t>, le lépidoptère redouté des plantes en pot aux Pays-Bas”,  Revue Horticole, volume 429, pp. 51-53.</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non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u="none" dirty="0" smtClean="0"/>
              <a:t>Romeijn, G.  1996.  “Een nieuwe</a:t>
            </a:r>
            <a:r>
              <a:rPr lang="en-US" sz="1200" u="none" baseline="0" dirty="0" smtClean="0"/>
              <a:t> plaag in de kas”, Vakblad voor de Bloemisterij, volume 47, pp. 46-47.</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none" dirty="0" smtClean="0"/>
          </a:p>
          <a:p>
            <a:r>
              <a:rPr lang="en-US" sz="1200" u="none" dirty="0" smtClean="0"/>
              <a:t>Unknown. 2006a.  “</a:t>
            </a:r>
            <a:r>
              <a:rPr lang="en-US" sz="1200" i="1" u="none" dirty="0" smtClean="0"/>
              <a:t>Duponchelia</a:t>
            </a:r>
            <a:r>
              <a:rPr lang="en-US" sz="1200" u="none" dirty="0" smtClean="0"/>
              <a:t> alla ribalta”, Colture Protette, No. 3, page 14.</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CCA90EC-84E6-4F64-9E23-D2D711A03EA1}"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6" name="Title 1"/>
          <p:cNvSpPr>
            <a:spLocks noGrp="1"/>
          </p:cNvSpPr>
          <p:nvPr>
            <p:ph type="ctrTitle"/>
          </p:nvPr>
        </p:nvSpPr>
        <p:spPr>
          <a:xfrm>
            <a:off x="685800" y="2717454"/>
            <a:ext cx="7772400" cy="1470025"/>
          </a:xfrm>
          <a:prstGeom prst="rect">
            <a:avLst/>
          </a:prstGeom>
        </p:spPr>
        <p:txBody>
          <a:bodyPr/>
          <a:lstStyle>
            <a:lvl1pPr>
              <a:defRPr b="1">
                <a:solidFill>
                  <a:schemeClr val="bg1"/>
                </a:solidFill>
                <a:latin typeface="+mj-lt"/>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90292" y="237003"/>
            <a:ext cx="8363415" cy="755151"/>
          </a:xfrm>
          <a:prstGeom prst="rect">
            <a:avLst/>
          </a:prstGeom>
        </p:spPr>
        <p:txBody>
          <a:bodyPr/>
          <a:lstStyle>
            <a:lvl1pPr>
              <a:defRPr sz="4000" b="1">
                <a:solidFill>
                  <a:schemeClr val="bg1"/>
                </a:solidFill>
              </a:defRPr>
            </a:lvl1pPr>
          </a:lstStyle>
          <a:p>
            <a:r>
              <a:rPr lang="en-US" dirty="0" smtClean="0"/>
              <a:t>Title is 44pt Calibri, in this location</a:t>
            </a:r>
            <a:endParaRPr lang="en-US" dirty="0"/>
          </a:p>
        </p:txBody>
      </p:sp>
      <p:sp>
        <p:nvSpPr>
          <p:cNvPr id="8" name="Subtitle 2"/>
          <p:cNvSpPr>
            <a:spLocks noGrp="1"/>
          </p:cNvSpPr>
          <p:nvPr>
            <p:ph type="subTitle" idx="1" hasCustomPrompt="1"/>
          </p:nvPr>
        </p:nvSpPr>
        <p:spPr>
          <a:xfrm>
            <a:off x="881876" y="1192696"/>
            <a:ext cx="7347724" cy="4200939"/>
          </a:xfrm>
          <a:prstGeom prst="rect">
            <a:avLst/>
          </a:prstGeom>
        </p:spPr>
        <p:txBody>
          <a:bodyPr/>
          <a:lstStyle>
            <a:lvl1pPr marL="457200" indent="-457200" algn="l">
              <a:buFont typeface="Arial" pitchFamily="34" charset="0"/>
              <a:buChar char="•"/>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Content goes here in 20pt Calibri</a:t>
            </a:r>
          </a:p>
          <a:p>
            <a:endParaRPr lang="en-US" dirty="0" smtClean="0"/>
          </a:p>
          <a:p>
            <a:endParaRPr lang="en-US" dirty="0" smtClean="0"/>
          </a:p>
          <a:p>
            <a:endParaRPr lang="en-US" dirty="0" smtClean="0"/>
          </a:p>
          <a:p>
            <a:r>
              <a:rPr lang="en-US" dirty="0" smtClean="0"/>
              <a:t>Even bulleted text</a:t>
            </a:r>
            <a:endParaRPr lang="en-US" dirty="0"/>
          </a:p>
        </p:txBody>
      </p:sp>
      <p:sp>
        <p:nvSpPr>
          <p:cNvPr id="9" name="Text Placeholder 8"/>
          <p:cNvSpPr>
            <a:spLocks noGrp="1"/>
          </p:cNvSpPr>
          <p:nvPr>
            <p:ph type="body" sz="quarter" idx="13" hasCustomPrompt="1"/>
          </p:nvPr>
        </p:nvSpPr>
        <p:spPr>
          <a:xfrm>
            <a:off x="901148" y="5452129"/>
            <a:ext cx="7315199" cy="501651"/>
          </a:xfrm>
          <a:prstGeom prst="rect">
            <a:avLst/>
          </a:prstGeom>
        </p:spPr>
        <p:txBody>
          <a:bodyPr/>
          <a:lstStyle>
            <a:lvl1pPr>
              <a:buFontTx/>
              <a:buNone/>
              <a:defRPr sz="1200">
                <a:solidFill>
                  <a:schemeClr val="bg1"/>
                </a:solidFill>
              </a:defRPr>
            </a:lvl1pPr>
          </a:lstStyle>
          <a:p>
            <a:pPr>
              <a:defRPr/>
            </a:pPr>
            <a:r>
              <a:rPr lang="en-US" dirty="0" smtClean="0"/>
              <a:t>If photo has caption, it goes here  and  is 14 pt </a:t>
            </a:r>
            <a:r>
              <a:rPr lang="en-US" dirty="0" err="1" smtClean="0"/>
              <a:t>callibri</a:t>
            </a:r>
            <a:endParaRPr lang="en-US" dirty="0"/>
          </a:p>
        </p:txBody>
      </p:sp>
      <p:sp>
        <p:nvSpPr>
          <p:cNvPr id="6" name="Text Placeholder 3"/>
          <p:cNvSpPr>
            <a:spLocks noGrp="1"/>
          </p:cNvSpPr>
          <p:nvPr>
            <p:ph type="body" sz="quarter" idx="10" hasCustomPrompt="1"/>
          </p:nvPr>
        </p:nvSpPr>
        <p:spPr>
          <a:xfrm>
            <a:off x="7077754" y="6347103"/>
            <a:ext cx="2066246"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Title 1"/>
          <p:cNvSpPr>
            <a:spLocks noGrp="1"/>
          </p:cNvSpPr>
          <p:nvPr>
            <p:ph type="title"/>
          </p:nvPr>
        </p:nvSpPr>
        <p:spPr>
          <a:xfrm>
            <a:off x="197816" y="226722"/>
            <a:ext cx="8787160" cy="833451"/>
          </a:xfrm>
          <a:prstGeom prst="rect">
            <a:avLst/>
          </a:prstGeom>
        </p:spPr>
        <p:txBody>
          <a:bodyPr/>
          <a:lstStyle>
            <a:lvl1pPr>
              <a:defRPr sz="4000" b="1">
                <a:solidFill>
                  <a:schemeClr val="bg1"/>
                </a:solidFill>
              </a:defRPr>
            </a:lvl1pPr>
          </a:lstStyle>
          <a:p>
            <a:r>
              <a:rPr lang="en-US" smtClean="0"/>
              <a:t>Click to edit Master title style</a:t>
            </a:r>
            <a:endParaRPr lang="en-US" dirty="0"/>
          </a:p>
        </p:txBody>
      </p:sp>
      <p:sp>
        <p:nvSpPr>
          <p:cNvPr id="8" name="Content Placeholder 2"/>
          <p:cNvSpPr>
            <a:spLocks noGrp="1"/>
          </p:cNvSpPr>
          <p:nvPr>
            <p:ph sz="half" idx="1"/>
          </p:nvPr>
        </p:nvSpPr>
        <p:spPr>
          <a:xfrm>
            <a:off x="457200" y="1242893"/>
            <a:ext cx="4038600" cy="4349042"/>
          </a:xfrm>
          <a:prstGeom prst="rect">
            <a:avLst/>
          </a:prstGeom>
        </p:spPr>
        <p:txBody>
          <a:bodyPr/>
          <a:lstStyle>
            <a:lvl1pPr>
              <a:defRPr sz="2000" b="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Content Placeholder 3"/>
          <p:cNvSpPr>
            <a:spLocks noGrp="1"/>
          </p:cNvSpPr>
          <p:nvPr>
            <p:ph sz="half" idx="2"/>
          </p:nvPr>
        </p:nvSpPr>
        <p:spPr>
          <a:xfrm>
            <a:off x="4648200" y="1242892"/>
            <a:ext cx="4038600" cy="4405487"/>
          </a:xfrm>
          <a:prstGeom prst="rect">
            <a:avLst/>
          </a:prstGeom>
        </p:spPr>
        <p:txBody>
          <a:bodyPr/>
          <a:lstStyle>
            <a:lvl1pPr>
              <a:defRPr sz="20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Text Placeholder 3"/>
          <p:cNvSpPr>
            <a:spLocks noGrp="1"/>
          </p:cNvSpPr>
          <p:nvPr>
            <p:ph type="body" sz="quarter" idx="10" hasCustomPrompt="1"/>
          </p:nvPr>
        </p:nvSpPr>
        <p:spPr>
          <a:xfrm>
            <a:off x="6891130" y="6347103"/>
            <a:ext cx="2252870"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ample photo slide">
    <p:spTree>
      <p:nvGrpSpPr>
        <p:cNvPr id="1" name=""/>
        <p:cNvGrpSpPr/>
        <p:nvPr/>
      </p:nvGrpSpPr>
      <p:grpSpPr>
        <a:xfrm>
          <a:off x="0" y="0"/>
          <a:ext cx="0" cy="0"/>
          <a:chOff x="0" y="0"/>
          <a:chExt cx="0" cy="0"/>
        </a:xfrm>
      </p:grpSpPr>
      <p:pic>
        <p:nvPicPr>
          <p:cNvPr id="3" name="Picture 2" descr="5194045-LGPT.jpg"/>
          <p:cNvPicPr>
            <a:picLocks noChangeAspect="1"/>
          </p:cNvPicPr>
          <p:nvPr/>
        </p:nvPicPr>
        <p:blipFill>
          <a:blip r:embed="rId2" cstate="print"/>
          <a:srcRect l="2285" r="1460" b="6609"/>
          <a:stretch>
            <a:fillRect/>
          </a:stretch>
        </p:blipFill>
        <p:spPr>
          <a:xfrm>
            <a:off x="1326103" y="361390"/>
            <a:ext cx="6581422" cy="4257078"/>
          </a:xfrm>
          <a:prstGeom prst="roundRect">
            <a:avLst/>
          </a:prstGeom>
          <a:ln w="38100">
            <a:solidFill>
              <a:srgbClr val="003366"/>
            </a:solidFill>
          </a:ln>
          <a:effectLst>
            <a:outerShdw blurRad="292100" dist="139700" dir="2700000" algn="tl" rotWithShape="0">
              <a:srgbClr val="333333">
                <a:alpha val="65000"/>
              </a:srgbClr>
            </a:outerShdw>
          </a:effectLst>
        </p:spPr>
      </p:pic>
      <p:sp>
        <p:nvSpPr>
          <p:cNvPr id="5" name="Text Placeholder 3"/>
          <p:cNvSpPr>
            <a:spLocks noGrp="1"/>
          </p:cNvSpPr>
          <p:nvPr>
            <p:ph type="body" sz="quarter" idx="10" hasCustomPrompt="1"/>
          </p:nvPr>
        </p:nvSpPr>
        <p:spPr>
          <a:xfrm>
            <a:off x="7142923" y="6347103"/>
            <a:ext cx="2001078"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
        <p:nvSpPr>
          <p:cNvPr id="7" name="Text Placeholder 5"/>
          <p:cNvSpPr>
            <a:spLocks noGrp="1"/>
          </p:cNvSpPr>
          <p:nvPr>
            <p:ph type="body" sz="quarter" idx="15" hasCustomPrompt="1"/>
          </p:nvPr>
        </p:nvSpPr>
        <p:spPr>
          <a:xfrm>
            <a:off x="1660132" y="4799173"/>
            <a:ext cx="2352675" cy="310319"/>
          </a:xfrm>
          <a:prstGeom prst="rect">
            <a:avLst/>
          </a:prstGeom>
        </p:spPr>
        <p:txBody>
          <a:bodyPr/>
          <a:lstStyle>
            <a:lvl1pPr>
              <a:buFontTx/>
              <a:buNone/>
              <a:defRPr sz="1400">
                <a:solidFill>
                  <a:schemeClr val="bg1"/>
                </a:solidFill>
              </a:defRPr>
            </a:lvl1pPr>
            <a:lvl2pPr>
              <a:buFontTx/>
              <a:buNone/>
              <a:defRPr sz="1400"/>
            </a:lvl2pPr>
            <a:lvl3pPr>
              <a:buFontTx/>
              <a:buNone/>
              <a:defRPr sz="1400"/>
            </a:lvl3pPr>
            <a:lvl4pPr>
              <a:buFontTx/>
              <a:buNone/>
              <a:defRPr sz="1400"/>
            </a:lvl4pPr>
            <a:lvl5pPr>
              <a:buFontTx/>
              <a:buNone/>
              <a:defRPr sz="1400"/>
            </a:lvl5pPr>
          </a:lstStyle>
          <a:p>
            <a:pPr lvl="0"/>
            <a:r>
              <a:rPr lang="en-US" dirty="0" smtClean="0"/>
              <a:t>Photo caption 14 pt</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5" name="Text Placeholder 5"/>
          <p:cNvSpPr>
            <a:spLocks noGrp="1"/>
          </p:cNvSpPr>
          <p:nvPr>
            <p:ph type="body" sz="quarter" idx="15" hasCustomPrompt="1"/>
          </p:nvPr>
        </p:nvSpPr>
        <p:spPr>
          <a:xfrm>
            <a:off x="1198800" y="5782329"/>
            <a:ext cx="2352675" cy="310319"/>
          </a:xfrm>
          <a:prstGeom prst="rect">
            <a:avLst/>
          </a:prstGeom>
        </p:spPr>
        <p:txBody>
          <a:bodyPr/>
          <a:lstStyle>
            <a:lvl1pPr>
              <a:buFontTx/>
              <a:buNone/>
              <a:defRPr sz="1400">
                <a:solidFill>
                  <a:schemeClr val="tx1"/>
                </a:solidFill>
              </a:defRPr>
            </a:lvl1pPr>
            <a:lvl2pPr>
              <a:buFontTx/>
              <a:buNone/>
              <a:defRPr sz="1400"/>
            </a:lvl2pPr>
            <a:lvl3pPr>
              <a:buFontTx/>
              <a:buNone/>
              <a:defRPr sz="1400"/>
            </a:lvl3pPr>
            <a:lvl4pPr>
              <a:buFontTx/>
              <a:buNone/>
              <a:defRPr sz="1400"/>
            </a:lvl4pPr>
            <a:lvl5pPr>
              <a:buFontTx/>
              <a:buNone/>
              <a:defRPr sz="1400"/>
            </a:lvl5pPr>
          </a:lstStyle>
          <a:p>
            <a:pPr lvl="0"/>
            <a:r>
              <a:rPr lang="en-US" dirty="0" smtClean="0"/>
              <a:t>Photo caption 14 pt</a:t>
            </a:r>
            <a:endParaRPr lang="en-US" dirty="0"/>
          </a:p>
        </p:txBody>
      </p:sp>
      <p:sp>
        <p:nvSpPr>
          <p:cNvPr id="7" name="Picture Placeholder 6"/>
          <p:cNvSpPr>
            <a:spLocks noGrp="1"/>
          </p:cNvSpPr>
          <p:nvPr>
            <p:ph type="pic" sz="quarter" idx="16"/>
          </p:nvPr>
        </p:nvSpPr>
        <p:spPr>
          <a:xfrm>
            <a:off x="1274348" y="542640"/>
            <a:ext cx="6705423" cy="4188354"/>
          </a:xfrm>
          <a:prstGeom prst="rect">
            <a:avLst/>
          </a:prstGeom>
        </p:spPr>
        <p:txBody>
          <a:bodyPr/>
          <a:lstStyle>
            <a:lvl1pPr>
              <a:defRPr>
                <a:solidFill>
                  <a:schemeClr val="bg1"/>
                </a:solidFill>
              </a:defRPr>
            </a:lvl1pPr>
          </a:lstStyle>
          <a:p>
            <a:r>
              <a:rPr lang="en-US" dirty="0" smtClean="0"/>
              <a:t>Click icon to add picture</a:t>
            </a:r>
            <a:endParaRPr lang="en-US" dirty="0"/>
          </a:p>
        </p:txBody>
      </p:sp>
      <p:sp>
        <p:nvSpPr>
          <p:cNvPr id="6" name="Text Placeholder 3"/>
          <p:cNvSpPr>
            <a:spLocks noGrp="1"/>
          </p:cNvSpPr>
          <p:nvPr>
            <p:ph type="body" sz="quarter" idx="10" hasCustomPrompt="1"/>
          </p:nvPr>
        </p:nvSpPr>
        <p:spPr>
          <a:xfrm>
            <a:off x="6600675" y="6347103"/>
            <a:ext cx="2543325"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ample layout">
    <p:spTree>
      <p:nvGrpSpPr>
        <p:cNvPr id="1" name=""/>
        <p:cNvGrpSpPr/>
        <p:nvPr/>
      </p:nvGrpSpPr>
      <p:grpSpPr>
        <a:xfrm>
          <a:off x="0" y="0"/>
          <a:ext cx="0" cy="0"/>
          <a:chOff x="0" y="0"/>
          <a:chExt cx="0" cy="0"/>
        </a:xfrm>
      </p:grpSpPr>
      <p:sp>
        <p:nvSpPr>
          <p:cNvPr id="8" name="Text Placeholder 9"/>
          <p:cNvSpPr>
            <a:spLocks noGrp="1"/>
          </p:cNvSpPr>
          <p:nvPr>
            <p:ph type="body" sz="quarter" idx="14" hasCustomPrompt="1"/>
          </p:nvPr>
        </p:nvSpPr>
        <p:spPr>
          <a:xfrm>
            <a:off x="1636874" y="4903659"/>
            <a:ext cx="2352675" cy="377825"/>
          </a:xfrm>
          <a:prstGeom prst="rect">
            <a:avLst/>
          </a:prstGeom>
        </p:spPr>
        <p:txBody>
          <a:bodyPr/>
          <a:lstStyle>
            <a:lvl1pPr>
              <a:buFontTx/>
              <a:buNone/>
              <a:defRPr sz="1400">
                <a:solidFill>
                  <a:schemeClr val="bg1"/>
                </a:solidFill>
              </a:defRPr>
            </a:lvl1pPr>
          </a:lstStyle>
          <a:p>
            <a:pPr lvl="0"/>
            <a:r>
              <a:rPr lang="en-US" dirty="0" smtClean="0"/>
              <a:t>Photo caption here @ 14 pt</a:t>
            </a:r>
            <a:endParaRPr lang="en-US" dirty="0"/>
          </a:p>
        </p:txBody>
      </p:sp>
      <p:pic>
        <p:nvPicPr>
          <p:cNvPr id="9" name="Picture 1" descr="nationalquarantinemap.jpg"/>
          <p:cNvPicPr>
            <a:picLocks noChangeAspect="1"/>
          </p:cNvPicPr>
          <p:nvPr/>
        </p:nvPicPr>
        <p:blipFill>
          <a:blip r:embed="rId2" cstate="print"/>
          <a:stretch>
            <a:fillRect/>
          </a:stretch>
        </p:blipFill>
        <p:spPr bwMode="auto">
          <a:xfrm>
            <a:off x="1640314" y="498853"/>
            <a:ext cx="5895266" cy="4396804"/>
          </a:xfrm>
          <a:prstGeom prst="rect">
            <a:avLst/>
          </a:prstGeom>
          <a:ln w="38100">
            <a:solidFill>
              <a:srgbClr val="003366"/>
            </a:solidFill>
          </a:ln>
          <a:effectLst>
            <a:outerShdw blurRad="292100" dist="139700" dir="2700000" algn="tl" rotWithShape="0">
              <a:srgbClr val="333333">
                <a:alpha val="65000"/>
              </a:srgbClr>
            </a:outerShdw>
          </a:effectLst>
        </p:spPr>
      </p:pic>
      <p:sp>
        <p:nvSpPr>
          <p:cNvPr id="6" name="Text Placeholder 3"/>
          <p:cNvSpPr>
            <a:spLocks noGrp="1"/>
          </p:cNvSpPr>
          <p:nvPr>
            <p:ph type="body" sz="quarter" idx="10" hasCustomPrompt="1"/>
          </p:nvPr>
        </p:nvSpPr>
        <p:spPr>
          <a:xfrm>
            <a:off x="6547667" y="6347103"/>
            <a:ext cx="2596333"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13" name="Picture Placeholder 12"/>
          <p:cNvSpPr>
            <a:spLocks noGrp="1"/>
          </p:cNvSpPr>
          <p:nvPr>
            <p:ph type="pic" sz="quarter" idx="16"/>
          </p:nvPr>
        </p:nvSpPr>
        <p:spPr>
          <a:xfrm>
            <a:off x="940555" y="525283"/>
            <a:ext cx="7304087" cy="4392612"/>
          </a:xfrm>
          <a:prstGeom prst="rect">
            <a:avLst/>
          </a:prstGeom>
        </p:spPr>
        <p:txBody>
          <a:bodyPr/>
          <a:lstStyle>
            <a:lvl1pPr>
              <a:defRPr>
                <a:solidFill>
                  <a:schemeClr val="bg1"/>
                </a:solidFill>
              </a:defRPr>
            </a:lvl1pPr>
          </a:lstStyle>
          <a:p>
            <a:r>
              <a:rPr lang="en-US" dirty="0" smtClean="0"/>
              <a:t>Click icon to add picture</a:t>
            </a:r>
            <a:endParaRPr lang="en-US" dirty="0"/>
          </a:p>
        </p:txBody>
      </p:sp>
      <p:sp>
        <p:nvSpPr>
          <p:cNvPr id="5" name="Text Placeholder 3"/>
          <p:cNvSpPr>
            <a:spLocks noGrp="1"/>
          </p:cNvSpPr>
          <p:nvPr>
            <p:ph type="body" sz="quarter" idx="10" hasCustomPrompt="1"/>
          </p:nvPr>
        </p:nvSpPr>
        <p:spPr>
          <a:xfrm>
            <a:off x="6904383" y="6347103"/>
            <a:ext cx="2239617"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
        <p:nvSpPr>
          <p:cNvPr id="6" name="Text Placeholder 9"/>
          <p:cNvSpPr>
            <a:spLocks noGrp="1"/>
          </p:cNvSpPr>
          <p:nvPr>
            <p:ph type="body" sz="quarter" idx="14" hasCustomPrompt="1"/>
          </p:nvPr>
        </p:nvSpPr>
        <p:spPr>
          <a:xfrm>
            <a:off x="927653" y="4916911"/>
            <a:ext cx="2352675" cy="377825"/>
          </a:xfrm>
          <a:prstGeom prst="rect">
            <a:avLst/>
          </a:prstGeom>
        </p:spPr>
        <p:txBody>
          <a:bodyPr/>
          <a:lstStyle>
            <a:lvl1pPr>
              <a:buFontTx/>
              <a:buNone/>
              <a:defRPr sz="1400">
                <a:solidFill>
                  <a:schemeClr val="bg1"/>
                </a:solidFill>
              </a:defRPr>
            </a:lvl1pPr>
          </a:lstStyle>
          <a:p>
            <a:pPr lvl="0"/>
            <a:r>
              <a:rPr lang="en-US" dirty="0" smtClean="0"/>
              <a:t>Photo caption here @ 14 pt</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9C73FD8-AE2B-4BDC-B9FD-978E748C58AE}" type="datetimeFigureOut">
              <a:rPr lang="en-US" smtClean="0"/>
              <a:pPr/>
              <a:t>4/5/2015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840D704-5E8D-4809-8132-C558ED60D31F}"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6" name="Title 1"/>
          <p:cNvSpPr>
            <a:spLocks noGrp="1"/>
          </p:cNvSpPr>
          <p:nvPr>
            <p:ph type="ctrTitle"/>
          </p:nvPr>
        </p:nvSpPr>
        <p:spPr>
          <a:xfrm>
            <a:off x="685800" y="2717454"/>
            <a:ext cx="7772400" cy="1470025"/>
          </a:xfrm>
          <a:prstGeom prst="rect">
            <a:avLst/>
          </a:prstGeom>
        </p:spPr>
        <p:txBody>
          <a:bodyPr/>
          <a:lstStyle>
            <a:lvl1pPr>
              <a:defRPr b="1">
                <a:solidFill>
                  <a:schemeClr val="bg1"/>
                </a:solidFill>
                <a:latin typeface="+mj-lt"/>
              </a:defRPr>
            </a:lvl1pPr>
          </a:lstStyle>
          <a:p>
            <a:r>
              <a:rPr lang="en-US" smtClean="0"/>
              <a:t>Click to edit Master title style</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90292" y="237003"/>
            <a:ext cx="8363415" cy="755151"/>
          </a:xfrm>
          <a:prstGeom prst="rect">
            <a:avLst/>
          </a:prstGeom>
        </p:spPr>
        <p:txBody>
          <a:bodyPr/>
          <a:lstStyle>
            <a:lvl1pPr>
              <a:defRPr sz="4000" b="1">
                <a:solidFill>
                  <a:schemeClr val="bg1"/>
                </a:solidFill>
              </a:defRPr>
            </a:lvl1pPr>
          </a:lstStyle>
          <a:p>
            <a:r>
              <a:rPr lang="en-US" dirty="0" smtClean="0"/>
              <a:t>Title is 44pt Calibri, in this location</a:t>
            </a:r>
            <a:endParaRPr lang="en-US" dirty="0"/>
          </a:p>
        </p:txBody>
      </p:sp>
      <p:sp>
        <p:nvSpPr>
          <p:cNvPr id="8" name="Subtitle 2"/>
          <p:cNvSpPr>
            <a:spLocks noGrp="1"/>
          </p:cNvSpPr>
          <p:nvPr>
            <p:ph type="subTitle" idx="1" hasCustomPrompt="1"/>
          </p:nvPr>
        </p:nvSpPr>
        <p:spPr>
          <a:xfrm>
            <a:off x="881876" y="1192696"/>
            <a:ext cx="7347724" cy="4200939"/>
          </a:xfrm>
          <a:prstGeom prst="rect">
            <a:avLst/>
          </a:prstGeom>
        </p:spPr>
        <p:txBody>
          <a:bodyPr/>
          <a:lstStyle>
            <a:lvl1pPr marL="457200" indent="-457200" algn="l">
              <a:buFont typeface="Arial" pitchFamily="34" charset="0"/>
              <a:buChar char="•"/>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Content goes here in 20pt Calibri</a:t>
            </a:r>
          </a:p>
          <a:p>
            <a:endParaRPr lang="en-US" dirty="0" smtClean="0"/>
          </a:p>
          <a:p>
            <a:endParaRPr lang="en-US" dirty="0" smtClean="0"/>
          </a:p>
          <a:p>
            <a:endParaRPr lang="en-US" dirty="0" smtClean="0"/>
          </a:p>
          <a:p>
            <a:r>
              <a:rPr lang="en-US" dirty="0" smtClean="0"/>
              <a:t>Even bulleted text</a:t>
            </a:r>
            <a:endParaRPr lang="en-US" dirty="0"/>
          </a:p>
        </p:txBody>
      </p:sp>
      <p:sp>
        <p:nvSpPr>
          <p:cNvPr id="9" name="Text Placeholder 8"/>
          <p:cNvSpPr>
            <a:spLocks noGrp="1"/>
          </p:cNvSpPr>
          <p:nvPr>
            <p:ph type="body" sz="quarter" idx="13" hasCustomPrompt="1"/>
          </p:nvPr>
        </p:nvSpPr>
        <p:spPr>
          <a:xfrm>
            <a:off x="901148" y="5452129"/>
            <a:ext cx="7315199" cy="501651"/>
          </a:xfrm>
          <a:prstGeom prst="rect">
            <a:avLst/>
          </a:prstGeom>
        </p:spPr>
        <p:txBody>
          <a:bodyPr/>
          <a:lstStyle>
            <a:lvl1pPr>
              <a:buFontTx/>
              <a:buNone/>
              <a:defRPr sz="1200">
                <a:solidFill>
                  <a:schemeClr val="bg1"/>
                </a:solidFill>
              </a:defRPr>
            </a:lvl1pPr>
          </a:lstStyle>
          <a:p>
            <a:pPr>
              <a:defRPr/>
            </a:pPr>
            <a:r>
              <a:rPr lang="en-US" dirty="0" smtClean="0"/>
              <a:t>If photo has caption, it goes here  and  is 14 pt </a:t>
            </a:r>
            <a:r>
              <a:rPr lang="en-US" dirty="0" err="1" smtClean="0"/>
              <a:t>callibri</a:t>
            </a:r>
            <a:endParaRPr lang="en-US" dirty="0"/>
          </a:p>
        </p:txBody>
      </p:sp>
      <p:sp>
        <p:nvSpPr>
          <p:cNvPr id="6" name="Text Placeholder 3"/>
          <p:cNvSpPr>
            <a:spLocks noGrp="1"/>
          </p:cNvSpPr>
          <p:nvPr>
            <p:ph type="body" sz="quarter" idx="10" hasCustomPrompt="1"/>
          </p:nvPr>
        </p:nvSpPr>
        <p:spPr>
          <a:xfrm>
            <a:off x="7077754" y="6347103"/>
            <a:ext cx="2066246"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Title 1"/>
          <p:cNvSpPr>
            <a:spLocks noGrp="1"/>
          </p:cNvSpPr>
          <p:nvPr>
            <p:ph type="title"/>
          </p:nvPr>
        </p:nvSpPr>
        <p:spPr>
          <a:xfrm>
            <a:off x="197816" y="226722"/>
            <a:ext cx="8787160" cy="833451"/>
          </a:xfrm>
          <a:prstGeom prst="rect">
            <a:avLst/>
          </a:prstGeom>
        </p:spPr>
        <p:txBody>
          <a:bodyPr/>
          <a:lstStyle>
            <a:lvl1pPr>
              <a:defRPr sz="4000" b="1">
                <a:solidFill>
                  <a:schemeClr val="bg1"/>
                </a:solidFill>
              </a:defRPr>
            </a:lvl1pPr>
          </a:lstStyle>
          <a:p>
            <a:r>
              <a:rPr lang="en-US" smtClean="0"/>
              <a:t>Click to edit Master title style</a:t>
            </a:r>
            <a:endParaRPr lang="en-US" dirty="0"/>
          </a:p>
        </p:txBody>
      </p:sp>
      <p:sp>
        <p:nvSpPr>
          <p:cNvPr id="8" name="Content Placeholder 2"/>
          <p:cNvSpPr>
            <a:spLocks noGrp="1"/>
          </p:cNvSpPr>
          <p:nvPr>
            <p:ph sz="half" idx="1"/>
          </p:nvPr>
        </p:nvSpPr>
        <p:spPr>
          <a:xfrm>
            <a:off x="457200" y="1242893"/>
            <a:ext cx="4038600" cy="4349042"/>
          </a:xfrm>
          <a:prstGeom prst="rect">
            <a:avLst/>
          </a:prstGeom>
        </p:spPr>
        <p:txBody>
          <a:bodyPr/>
          <a:lstStyle>
            <a:lvl1pPr>
              <a:defRPr sz="2000" b="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Content Placeholder 3"/>
          <p:cNvSpPr>
            <a:spLocks noGrp="1"/>
          </p:cNvSpPr>
          <p:nvPr>
            <p:ph sz="half" idx="2"/>
          </p:nvPr>
        </p:nvSpPr>
        <p:spPr>
          <a:xfrm>
            <a:off x="4648200" y="1242892"/>
            <a:ext cx="4038600" cy="4405487"/>
          </a:xfrm>
          <a:prstGeom prst="rect">
            <a:avLst/>
          </a:prstGeom>
        </p:spPr>
        <p:txBody>
          <a:bodyPr/>
          <a:lstStyle>
            <a:lvl1pPr>
              <a:defRPr sz="20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Text Placeholder 3"/>
          <p:cNvSpPr>
            <a:spLocks noGrp="1"/>
          </p:cNvSpPr>
          <p:nvPr>
            <p:ph type="body" sz="quarter" idx="10" hasCustomPrompt="1"/>
          </p:nvPr>
        </p:nvSpPr>
        <p:spPr>
          <a:xfrm>
            <a:off x="6891130" y="6347103"/>
            <a:ext cx="2252870"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90292" y="237003"/>
            <a:ext cx="8363415" cy="755151"/>
          </a:xfrm>
          <a:prstGeom prst="rect">
            <a:avLst/>
          </a:prstGeom>
        </p:spPr>
        <p:txBody>
          <a:bodyPr/>
          <a:lstStyle>
            <a:lvl1pPr>
              <a:defRPr sz="4000" b="1">
                <a:solidFill>
                  <a:schemeClr val="bg1"/>
                </a:solidFill>
              </a:defRPr>
            </a:lvl1pPr>
          </a:lstStyle>
          <a:p>
            <a:r>
              <a:rPr lang="en-US" dirty="0" smtClean="0"/>
              <a:t>Title is 44pt Calibri, in this location</a:t>
            </a:r>
            <a:endParaRPr lang="en-US" dirty="0"/>
          </a:p>
        </p:txBody>
      </p:sp>
      <p:sp>
        <p:nvSpPr>
          <p:cNvPr id="8" name="Subtitle 2"/>
          <p:cNvSpPr>
            <a:spLocks noGrp="1"/>
          </p:cNvSpPr>
          <p:nvPr>
            <p:ph type="subTitle" idx="1" hasCustomPrompt="1"/>
          </p:nvPr>
        </p:nvSpPr>
        <p:spPr>
          <a:xfrm>
            <a:off x="881876" y="1192696"/>
            <a:ext cx="7347724" cy="4200939"/>
          </a:xfrm>
          <a:prstGeom prst="rect">
            <a:avLst/>
          </a:prstGeom>
        </p:spPr>
        <p:txBody>
          <a:bodyPr/>
          <a:lstStyle>
            <a:lvl1pPr marL="457200" indent="-457200" algn="l">
              <a:buFont typeface="Arial" pitchFamily="34" charset="0"/>
              <a:buChar char="•"/>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Content goes here in 20pt Calibri</a:t>
            </a:r>
          </a:p>
          <a:p>
            <a:endParaRPr lang="en-US" dirty="0" smtClean="0"/>
          </a:p>
          <a:p>
            <a:endParaRPr lang="en-US" dirty="0" smtClean="0"/>
          </a:p>
          <a:p>
            <a:endParaRPr lang="en-US" dirty="0" smtClean="0"/>
          </a:p>
          <a:p>
            <a:r>
              <a:rPr lang="en-US" dirty="0" smtClean="0"/>
              <a:t>Even bulleted text</a:t>
            </a:r>
            <a:endParaRPr lang="en-US" dirty="0"/>
          </a:p>
        </p:txBody>
      </p:sp>
      <p:sp>
        <p:nvSpPr>
          <p:cNvPr id="9" name="Text Placeholder 8"/>
          <p:cNvSpPr>
            <a:spLocks noGrp="1"/>
          </p:cNvSpPr>
          <p:nvPr>
            <p:ph type="body" sz="quarter" idx="13" hasCustomPrompt="1"/>
          </p:nvPr>
        </p:nvSpPr>
        <p:spPr>
          <a:xfrm>
            <a:off x="901148" y="5452129"/>
            <a:ext cx="7315199" cy="501651"/>
          </a:xfrm>
          <a:prstGeom prst="rect">
            <a:avLst/>
          </a:prstGeom>
        </p:spPr>
        <p:txBody>
          <a:bodyPr/>
          <a:lstStyle>
            <a:lvl1pPr>
              <a:buFontTx/>
              <a:buNone/>
              <a:defRPr sz="1200">
                <a:solidFill>
                  <a:schemeClr val="bg1"/>
                </a:solidFill>
              </a:defRPr>
            </a:lvl1pPr>
          </a:lstStyle>
          <a:p>
            <a:pPr>
              <a:defRPr/>
            </a:pPr>
            <a:r>
              <a:rPr lang="en-US" dirty="0" smtClean="0"/>
              <a:t>If photo has caption, it goes here  and  is 14 pt </a:t>
            </a:r>
            <a:r>
              <a:rPr lang="en-US" dirty="0" err="1" smtClean="0"/>
              <a:t>callibri</a:t>
            </a:r>
            <a:endParaRPr lang="en-US" dirty="0"/>
          </a:p>
        </p:txBody>
      </p:sp>
      <p:sp>
        <p:nvSpPr>
          <p:cNvPr id="6" name="Text Placeholder 3"/>
          <p:cNvSpPr>
            <a:spLocks noGrp="1"/>
          </p:cNvSpPr>
          <p:nvPr>
            <p:ph type="body" sz="quarter" idx="10" hasCustomPrompt="1"/>
          </p:nvPr>
        </p:nvSpPr>
        <p:spPr>
          <a:xfrm>
            <a:off x="7077754" y="6347103"/>
            <a:ext cx="2066246"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ample photo slide">
    <p:spTree>
      <p:nvGrpSpPr>
        <p:cNvPr id="1" name=""/>
        <p:cNvGrpSpPr/>
        <p:nvPr/>
      </p:nvGrpSpPr>
      <p:grpSpPr>
        <a:xfrm>
          <a:off x="0" y="0"/>
          <a:ext cx="0" cy="0"/>
          <a:chOff x="0" y="0"/>
          <a:chExt cx="0" cy="0"/>
        </a:xfrm>
      </p:grpSpPr>
      <p:pic>
        <p:nvPicPr>
          <p:cNvPr id="3" name="Picture 2" descr="5194045-LGPT.jpg"/>
          <p:cNvPicPr>
            <a:picLocks noChangeAspect="1"/>
          </p:cNvPicPr>
          <p:nvPr/>
        </p:nvPicPr>
        <p:blipFill>
          <a:blip r:embed="rId2" cstate="print"/>
          <a:srcRect l="2285" r="1460" b="6609"/>
          <a:stretch>
            <a:fillRect/>
          </a:stretch>
        </p:blipFill>
        <p:spPr>
          <a:xfrm>
            <a:off x="1326103" y="361390"/>
            <a:ext cx="6581422" cy="4257078"/>
          </a:xfrm>
          <a:prstGeom prst="roundRect">
            <a:avLst/>
          </a:prstGeom>
          <a:ln w="38100">
            <a:solidFill>
              <a:srgbClr val="003366"/>
            </a:solidFill>
          </a:ln>
          <a:effectLst>
            <a:outerShdw blurRad="292100" dist="139700" dir="2700000" algn="tl" rotWithShape="0">
              <a:srgbClr val="333333">
                <a:alpha val="65000"/>
              </a:srgbClr>
            </a:outerShdw>
          </a:effectLst>
        </p:spPr>
      </p:pic>
      <p:sp>
        <p:nvSpPr>
          <p:cNvPr id="5" name="Text Placeholder 3"/>
          <p:cNvSpPr>
            <a:spLocks noGrp="1"/>
          </p:cNvSpPr>
          <p:nvPr>
            <p:ph type="body" sz="quarter" idx="10" hasCustomPrompt="1"/>
          </p:nvPr>
        </p:nvSpPr>
        <p:spPr>
          <a:xfrm>
            <a:off x="7142923" y="6347103"/>
            <a:ext cx="2001078"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
        <p:nvSpPr>
          <p:cNvPr id="7" name="Text Placeholder 5"/>
          <p:cNvSpPr>
            <a:spLocks noGrp="1"/>
          </p:cNvSpPr>
          <p:nvPr>
            <p:ph type="body" sz="quarter" idx="15" hasCustomPrompt="1"/>
          </p:nvPr>
        </p:nvSpPr>
        <p:spPr>
          <a:xfrm>
            <a:off x="1660132" y="4799173"/>
            <a:ext cx="2352675" cy="310319"/>
          </a:xfrm>
          <a:prstGeom prst="rect">
            <a:avLst/>
          </a:prstGeom>
        </p:spPr>
        <p:txBody>
          <a:bodyPr/>
          <a:lstStyle>
            <a:lvl1pPr>
              <a:buFontTx/>
              <a:buNone/>
              <a:defRPr sz="1400">
                <a:solidFill>
                  <a:schemeClr val="bg1"/>
                </a:solidFill>
              </a:defRPr>
            </a:lvl1pPr>
            <a:lvl2pPr>
              <a:buFontTx/>
              <a:buNone/>
              <a:defRPr sz="1400"/>
            </a:lvl2pPr>
            <a:lvl3pPr>
              <a:buFontTx/>
              <a:buNone/>
              <a:defRPr sz="1400"/>
            </a:lvl3pPr>
            <a:lvl4pPr>
              <a:buFontTx/>
              <a:buNone/>
              <a:defRPr sz="1400"/>
            </a:lvl4pPr>
            <a:lvl5pPr>
              <a:buFontTx/>
              <a:buNone/>
              <a:defRPr sz="1400"/>
            </a:lvl5pPr>
          </a:lstStyle>
          <a:p>
            <a:pPr lvl="0"/>
            <a:r>
              <a:rPr lang="en-US" dirty="0" smtClean="0"/>
              <a:t>Photo caption 14 pt</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5" name="Text Placeholder 5"/>
          <p:cNvSpPr>
            <a:spLocks noGrp="1"/>
          </p:cNvSpPr>
          <p:nvPr>
            <p:ph type="body" sz="quarter" idx="15" hasCustomPrompt="1"/>
          </p:nvPr>
        </p:nvSpPr>
        <p:spPr>
          <a:xfrm>
            <a:off x="1198800" y="5782329"/>
            <a:ext cx="2352675" cy="310319"/>
          </a:xfrm>
          <a:prstGeom prst="rect">
            <a:avLst/>
          </a:prstGeom>
        </p:spPr>
        <p:txBody>
          <a:bodyPr/>
          <a:lstStyle>
            <a:lvl1pPr>
              <a:buFontTx/>
              <a:buNone/>
              <a:defRPr sz="1400">
                <a:solidFill>
                  <a:schemeClr val="tx1"/>
                </a:solidFill>
              </a:defRPr>
            </a:lvl1pPr>
            <a:lvl2pPr>
              <a:buFontTx/>
              <a:buNone/>
              <a:defRPr sz="1400"/>
            </a:lvl2pPr>
            <a:lvl3pPr>
              <a:buFontTx/>
              <a:buNone/>
              <a:defRPr sz="1400"/>
            </a:lvl3pPr>
            <a:lvl4pPr>
              <a:buFontTx/>
              <a:buNone/>
              <a:defRPr sz="1400"/>
            </a:lvl4pPr>
            <a:lvl5pPr>
              <a:buFontTx/>
              <a:buNone/>
              <a:defRPr sz="1400"/>
            </a:lvl5pPr>
          </a:lstStyle>
          <a:p>
            <a:pPr lvl="0"/>
            <a:r>
              <a:rPr lang="en-US" dirty="0" smtClean="0"/>
              <a:t>Photo caption 14 pt</a:t>
            </a:r>
            <a:endParaRPr lang="en-US" dirty="0"/>
          </a:p>
        </p:txBody>
      </p:sp>
      <p:sp>
        <p:nvSpPr>
          <p:cNvPr id="7" name="Picture Placeholder 6"/>
          <p:cNvSpPr>
            <a:spLocks noGrp="1"/>
          </p:cNvSpPr>
          <p:nvPr>
            <p:ph type="pic" sz="quarter" idx="16"/>
          </p:nvPr>
        </p:nvSpPr>
        <p:spPr>
          <a:xfrm>
            <a:off x="1274348" y="542640"/>
            <a:ext cx="6705423" cy="4188354"/>
          </a:xfrm>
          <a:prstGeom prst="rect">
            <a:avLst/>
          </a:prstGeom>
        </p:spPr>
        <p:txBody>
          <a:bodyPr/>
          <a:lstStyle>
            <a:lvl1pPr>
              <a:defRPr>
                <a:solidFill>
                  <a:schemeClr val="bg1"/>
                </a:solidFill>
              </a:defRPr>
            </a:lvl1pPr>
          </a:lstStyle>
          <a:p>
            <a:r>
              <a:rPr lang="en-US" dirty="0" smtClean="0"/>
              <a:t>Click icon to add picture</a:t>
            </a:r>
            <a:endParaRPr lang="en-US" dirty="0"/>
          </a:p>
        </p:txBody>
      </p:sp>
      <p:sp>
        <p:nvSpPr>
          <p:cNvPr id="6" name="Text Placeholder 3"/>
          <p:cNvSpPr>
            <a:spLocks noGrp="1"/>
          </p:cNvSpPr>
          <p:nvPr>
            <p:ph type="body" sz="quarter" idx="10" hasCustomPrompt="1"/>
          </p:nvPr>
        </p:nvSpPr>
        <p:spPr>
          <a:xfrm>
            <a:off x="6600675" y="6347103"/>
            <a:ext cx="2543325"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ample layout">
    <p:spTree>
      <p:nvGrpSpPr>
        <p:cNvPr id="1" name=""/>
        <p:cNvGrpSpPr/>
        <p:nvPr/>
      </p:nvGrpSpPr>
      <p:grpSpPr>
        <a:xfrm>
          <a:off x="0" y="0"/>
          <a:ext cx="0" cy="0"/>
          <a:chOff x="0" y="0"/>
          <a:chExt cx="0" cy="0"/>
        </a:xfrm>
      </p:grpSpPr>
      <p:sp>
        <p:nvSpPr>
          <p:cNvPr id="8" name="Text Placeholder 9"/>
          <p:cNvSpPr>
            <a:spLocks noGrp="1"/>
          </p:cNvSpPr>
          <p:nvPr>
            <p:ph type="body" sz="quarter" idx="14" hasCustomPrompt="1"/>
          </p:nvPr>
        </p:nvSpPr>
        <p:spPr>
          <a:xfrm>
            <a:off x="1636874" y="4903659"/>
            <a:ext cx="2352675" cy="377825"/>
          </a:xfrm>
          <a:prstGeom prst="rect">
            <a:avLst/>
          </a:prstGeom>
        </p:spPr>
        <p:txBody>
          <a:bodyPr/>
          <a:lstStyle>
            <a:lvl1pPr>
              <a:buFontTx/>
              <a:buNone/>
              <a:defRPr sz="1400">
                <a:solidFill>
                  <a:schemeClr val="bg1"/>
                </a:solidFill>
              </a:defRPr>
            </a:lvl1pPr>
          </a:lstStyle>
          <a:p>
            <a:pPr lvl="0"/>
            <a:r>
              <a:rPr lang="en-US" dirty="0" smtClean="0"/>
              <a:t>Photo caption here @ 14 pt</a:t>
            </a:r>
            <a:endParaRPr lang="en-US" dirty="0"/>
          </a:p>
        </p:txBody>
      </p:sp>
      <p:pic>
        <p:nvPicPr>
          <p:cNvPr id="9" name="Picture 1" descr="nationalquarantinemap.jpg"/>
          <p:cNvPicPr>
            <a:picLocks noChangeAspect="1"/>
          </p:cNvPicPr>
          <p:nvPr/>
        </p:nvPicPr>
        <p:blipFill>
          <a:blip r:embed="rId2" cstate="print"/>
          <a:stretch>
            <a:fillRect/>
          </a:stretch>
        </p:blipFill>
        <p:spPr bwMode="auto">
          <a:xfrm>
            <a:off x="1640314" y="498853"/>
            <a:ext cx="5895266" cy="4396804"/>
          </a:xfrm>
          <a:prstGeom prst="rect">
            <a:avLst/>
          </a:prstGeom>
          <a:ln w="38100">
            <a:solidFill>
              <a:srgbClr val="003366"/>
            </a:solidFill>
          </a:ln>
          <a:effectLst>
            <a:outerShdw blurRad="292100" dist="139700" dir="2700000" algn="tl" rotWithShape="0">
              <a:srgbClr val="333333">
                <a:alpha val="65000"/>
              </a:srgbClr>
            </a:outerShdw>
          </a:effectLst>
        </p:spPr>
      </p:pic>
      <p:sp>
        <p:nvSpPr>
          <p:cNvPr id="6" name="Text Placeholder 3"/>
          <p:cNvSpPr>
            <a:spLocks noGrp="1"/>
          </p:cNvSpPr>
          <p:nvPr>
            <p:ph type="body" sz="quarter" idx="10" hasCustomPrompt="1"/>
          </p:nvPr>
        </p:nvSpPr>
        <p:spPr>
          <a:xfrm>
            <a:off x="6547667" y="6347103"/>
            <a:ext cx="2596333"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13" name="Picture Placeholder 12"/>
          <p:cNvSpPr>
            <a:spLocks noGrp="1"/>
          </p:cNvSpPr>
          <p:nvPr>
            <p:ph type="pic" sz="quarter" idx="16"/>
          </p:nvPr>
        </p:nvSpPr>
        <p:spPr>
          <a:xfrm>
            <a:off x="940555" y="525283"/>
            <a:ext cx="7304087" cy="4392612"/>
          </a:xfrm>
          <a:prstGeom prst="rect">
            <a:avLst/>
          </a:prstGeom>
        </p:spPr>
        <p:txBody>
          <a:bodyPr/>
          <a:lstStyle>
            <a:lvl1pPr>
              <a:defRPr>
                <a:solidFill>
                  <a:schemeClr val="bg1"/>
                </a:solidFill>
              </a:defRPr>
            </a:lvl1pPr>
          </a:lstStyle>
          <a:p>
            <a:r>
              <a:rPr lang="en-US" dirty="0" smtClean="0"/>
              <a:t>Click icon to add picture</a:t>
            </a:r>
            <a:endParaRPr lang="en-US" dirty="0"/>
          </a:p>
        </p:txBody>
      </p:sp>
      <p:sp>
        <p:nvSpPr>
          <p:cNvPr id="5" name="Text Placeholder 3"/>
          <p:cNvSpPr>
            <a:spLocks noGrp="1"/>
          </p:cNvSpPr>
          <p:nvPr>
            <p:ph type="body" sz="quarter" idx="10" hasCustomPrompt="1"/>
          </p:nvPr>
        </p:nvSpPr>
        <p:spPr>
          <a:xfrm>
            <a:off x="6904383" y="6347103"/>
            <a:ext cx="2239617"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
        <p:nvSpPr>
          <p:cNvPr id="6" name="Text Placeholder 9"/>
          <p:cNvSpPr>
            <a:spLocks noGrp="1"/>
          </p:cNvSpPr>
          <p:nvPr>
            <p:ph type="body" sz="quarter" idx="14" hasCustomPrompt="1"/>
          </p:nvPr>
        </p:nvSpPr>
        <p:spPr>
          <a:xfrm>
            <a:off x="927653" y="4916911"/>
            <a:ext cx="2352675" cy="377825"/>
          </a:xfrm>
          <a:prstGeom prst="rect">
            <a:avLst/>
          </a:prstGeom>
        </p:spPr>
        <p:txBody>
          <a:bodyPr/>
          <a:lstStyle>
            <a:lvl1pPr>
              <a:buFontTx/>
              <a:buNone/>
              <a:defRPr sz="1400">
                <a:solidFill>
                  <a:schemeClr val="bg1"/>
                </a:solidFill>
              </a:defRPr>
            </a:lvl1pPr>
          </a:lstStyle>
          <a:p>
            <a:pPr lvl="0"/>
            <a:r>
              <a:rPr lang="en-US" dirty="0" smtClean="0"/>
              <a:t>Photo caption here @ 14 pt</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9C73FD8-AE2B-4BDC-B9FD-978E748C58AE}" type="datetimeFigureOut">
              <a:rPr lang="en-US" smtClean="0"/>
              <a:pPr/>
              <a:t>4/5/2015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840D704-5E8D-4809-8132-C558ED60D31F}" type="slidenum">
              <a:rPr lang="en-US" smtClean="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6" name="Title 1"/>
          <p:cNvSpPr>
            <a:spLocks noGrp="1"/>
          </p:cNvSpPr>
          <p:nvPr>
            <p:ph type="ctrTitle"/>
          </p:nvPr>
        </p:nvSpPr>
        <p:spPr>
          <a:xfrm>
            <a:off x="685800" y="2717454"/>
            <a:ext cx="7772400" cy="1470025"/>
          </a:xfrm>
          <a:prstGeom prst="rect">
            <a:avLst/>
          </a:prstGeom>
        </p:spPr>
        <p:txBody>
          <a:bodyPr/>
          <a:lstStyle>
            <a:lvl1pPr>
              <a:defRPr b="1">
                <a:solidFill>
                  <a:schemeClr val="bg1"/>
                </a:solidFill>
                <a:latin typeface="+mj-lt"/>
              </a:defRPr>
            </a:lvl1pPr>
          </a:lstStyle>
          <a:p>
            <a:r>
              <a:rPr lang="en-US" smtClean="0"/>
              <a:t>Click to edit Master title style</a:t>
            </a:r>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90292" y="237003"/>
            <a:ext cx="8363415" cy="755151"/>
          </a:xfrm>
          <a:prstGeom prst="rect">
            <a:avLst/>
          </a:prstGeom>
        </p:spPr>
        <p:txBody>
          <a:bodyPr/>
          <a:lstStyle>
            <a:lvl1pPr>
              <a:defRPr sz="4000" b="1">
                <a:solidFill>
                  <a:schemeClr val="bg1"/>
                </a:solidFill>
              </a:defRPr>
            </a:lvl1pPr>
          </a:lstStyle>
          <a:p>
            <a:r>
              <a:rPr lang="en-US" dirty="0" smtClean="0"/>
              <a:t>Title is 44pt Calibri, in this location</a:t>
            </a:r>
            <a:endParaRPr lang="en-US" dirty="0"/>
          </a:p>
        </p:txBody>
      </p:sp>
      <p:sp>
        <p:nvSpPr>
          <p:cNvPr id="8" name="Subtitle 2"/>
          <p:cNvSpPr>
            <a:spLocks noGrp="1"/>
          </p:cNvSpPr>
          <p:nvPr>
            <p:ph type="subTitle" idx="1" hasCustomPrompt="1"/>
          </p:nvPr>
        </p:nvSpPr>
        <p:spPr>
          <a:xfrm>
            <a:off x="881876" y="1192696"/>
            <a:ext cx="7347724" cy="4200939"/>
          </a:xfrm>
          <a:prstGeom prst="rect">
            <a:avLst/>
          </a:prstGeom>
        </p:spPr>
        <p:txBody>
          <a:bodyPr/>
          <a:lstStyle>
            <a:lvl1pPr marL="457200" indent="-457200" algn="l">
              <a:buFont typeface="Arial" pitchFamily="34" charset="0"/>
              <a:buChar char="•"/>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Content goes here in 20pt Calibri</a:t>
            </a:r>
          </a:p>
          <a:p>
            <a:endParaRPr lang="en-US" dirty="0" smtClean="0"/>
          </a:p>
          <a:p>
            <a:endParaRPr lang="en-US" dirty="0" smtClean="0"/>
          </a:p>
          <a:p>
            <a:endParaRPr lang="en-US" dirty="0" smtClean="0"/>
          </a:p>
          <a:p>
            <a:r>
              <a:rPr lang="en-US" dirty="0" smtClean="0"/>
              <a:t>Even bulleted text</a:t>
            </a:r>
            <a:endParaRPr lang="en-US" dirty="0"/>
          </a:p>
        </p:txBody>
      </p:sp>
      <p:sp>
        <p:nvSpPr>
          <p:cNvPr id="9" name="Text Placeholder 8"/>
          <p:cNvSpPr>
            <a:spLocks noGrp="1"/>
          </p:cNvSpPr>
          <p:nvPr>
            <p:ph type="body" sz="quarter" idx="13" hasCustomPrompt="1"/>
          </p:nvPr>
        </p:nvSpPr>
        <p:spPr>
          <a:xfrm>
            <a:off x="901148" y="5452129"/>
            <a:ext cx="7315199" cy="501651"/>
          </a:xfrm>
          <a:prstGeom prst="rect">
            <a:avLst/>
          </a:prstGeom>
        </p:spPr>
        <p:txBody>
          <a:bodyPr/>
          <a:lstStyle>
            <a:lvl1pPr>
              <a:buFontTx/>
              <a:buNone/>
              <a:defRPr sz="1200">
                <a:solidFill>
                  <a:schemeClr val="bg1"/>
                </a:solidFill>
              </a:defRPr>
            </a:lvl1pPr>
          </a:lstStyle>
          <a:p>
            <a:pPr>
              <a:defRPr/>
            </a:pPr>
            <a:r>
              <a:rPr lang="en-US" dirty="0" smtClean="0"/>
              <a:t>If photo has caption, it goes here  and  is 14 pt </a:t>
            </a:r>
            <a:r>
              <a:rPr lang="en-US" dirty="0" err="1" smtClean="0"/>
              <a:t>callibri</a:t>
            </a:r>
            <a:endParaRPr lang="en-US" dirty="0"/>
          </a:p>
        </p:txBody>
      </p:sp>
      <p:sp>
        <p:nvSpPr>
          <p:cNvPr id="6" name="Text Placeholder 3"/>
          <p:cNvSpPr>
            <a:spLocks noGrp="1"/>
          </p:cNvSpPr>
          <p:nvPr>
            <p:ph type="body" sz="quarter" idx="10" hasCustomPrompt="1"/>
          </p:nvPr>
        </p:nvSpPr>
        <p:spPr>
          <a:xfrm>
            <a:off x="7077754" y="6347103"/>
            <a:ext cx="2066246"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Title 1"/>
          <p:cNvSpPr>
            <a:spLocks noGrp="1"/>
          </p:cNvSpPr>
          <p:nvPr>
            <p:ph type="title"/>
          </p:nvPr>
        </p:nvSpPr>
        <p:spPr>
          <a:xfrm>
            <a:off x="197816" y="226722"/>
            <a:ext cx="8787160" cy="833451"/>
          </a:xfrm>
          <a:prstGeom prst="rect">
            <a:avLst/>
          </a:prstGeom>
        </p:spPr>
        <p:txBody>
          <a:bodyPr/>
          <a:lstStyle>
            <a:lvl1pPr>
              <a:defRPr sz="4000" b="1">
                <a:solidFill>
                  <a:schemeClr val="bg1"/>
                </a:solidFill>
              </a:defRPr>
            </a:lvl1pPr>
          </a:lstStyle>
          <a:p>
            <a:r>
              <a:rPr lang="en-US" smtClean="0"/>
              <a:t>Click to edit Master title style</a:t>
            </a:r>
            <a:endParaRPr lang="en-US" dirty="0"/>
          </a:p>
        </p:txBody>
      </p:sp>
      <p:sp>
        <p:nvSpPr>
          <p:cNvPr id="8" name="Content Placeholder 2"/>
          <p:cNvSpPr>
            <a:spLocks noGrp="1"/>
          </p:cNvSpPr>
          <p:nvPr>
            <p:ph sz="half" idx="1"/>
          </p:nvPr>
        </p:nvSpPr>
        <p:spPr>
          <a:xfrm>
            <a:off x="457200" y="1242893"/>
            <a:ext cx="4038600" cy="4349042"/>
          </a:xfrm>
          <a:prstGeom prst="rect">
            <a:avLst/>
          </a:prstGeom>
        </p:spPr>
        <p:txBody>
          <a:bodyPr/>
          <a:lstStyle>
            <a:lvl1pPr>
              <a:defRPr sz="2000" b="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Content Placeholder 3"/>
          <p:cNvSpPr>
            <a:spLocks noGrp="1"/>
          </p:cNvSpPr>
          <p:nvPr>
            <p:ph sz="half" idx="2"/>
          </p:nvPr>
        </p:nvSpPr>
        <p:spPr>
          <a:xfrm>
            <a:off x="4648200" y="1242892"/>
            <a:ext cx="4038600" cy="4405487"/>
          </a:xfrm>
          <a:prstGeom prst="rect">
            <a:avLst/>
          </a:prstGeom>
        </p:spPr>
        <p:txBody>
          <a:bodyPr/>
          <a:lstStyle>
            <a:lvl1pPr>
              <a:defRPr sz="20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Text Placeholder 3"/>
          <p:cNvSpPr>
            <a:spLocks noGrp="1"/>
          </p:cNvSpPr>
          <p:nvPr>
            <p:ph type="body" sz="quarter" idx="10" hasCustomPrompt="1"/>
          </p:nvPr>
        </p:nvSpPr>
        <p:spPr>
          <a:xfrm>
            <a:off x="6891130" y="6347103"/>
            <a:ext cx="2252870"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ample photo slide">
    <p:spTree>
      <p:nvGrpSpPr>
        <p:cNvPr id="1" name=""/>
        <p:cNvGrpSpPr/>
        <p:nvPr/>
      </p:nvGrpSpPr>
      <p:grpSpPr>
        <a:xfrm>
          <a:off x="0" y="0"/>
          <a:ext cx="0" cy="0"/>
          <a:chOff x="0" y="0"/>
          <a:chExt cx="0" cy="0"/>
        </a:xfrm>
      </p:grpSpPr>
      <p:pic>
        <p:nvPicPr>
          <p:cNvPr id="3" name="Picture 2" descr="5194045-LGPT.jpg"/>
          <p:cNvPicPr>
            <a:picLocks noChangeAspect="1"/>
          </p:cNvPicPr>
          <p:nvPr/>
        </p:nvPicPr>
        <p:blipFill>
          <a:blip r:embed="rId2" cstate="print"/>
          <a:srcRect l="2285" r="1460" b="6609"/>
          <a:stretch>
            <a:fillRect/>
          </a:stretch>
        </p:blipFill>
        <p:spPr>
          <a:xfrm>
            <a:off x="1326103" y="361390"/>
            <a:ext cx="6581422" cy="4257078"/>
          </a:xfrm>
          <a:prstGeom prst="roundRect">
            <a:avLst/>
          </a:prstGeom>
          <a:ln w="38100">
            <a:solidFill>
              <a:srgbClr val="003366"/>
            </a:solidFill>
          </a:ln>
          <a:effectLst>
            <a:outerShdw blurRad="292100" dist="139700" dir="2700000" algn="tl" rotWithShape="0">
              <a:srgbClr val="333333">
                <a:alpha val="65000"/>
              </a:srgbClr>
            </a:outerShdw>
          </a:effectLst>
        </p:spPr>
      </p:pic>
      <p:sp>
        <p:nvSpPr>
          <p:cNvPr id="5" name="Text Placeholder 3"/>
          <p:cNvSpPr>
            <a:spLocks noGrp="1"/>
          </p:cNvSpPr>
          <p:nvPr>
            <p:ph type="body" sz="quarter" idx="10" hasCustomPrompt="1"/>
          </p:nvPr>
        </p:nvSpPr>
        <p:spPr>
          <a:xfrm>
            <a:off x="7142923" y="6347103"/>
            <a:ext cx="2001078"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
        <p:nvSpPr>
          <p:cNvPr id="7" name="Text Placeholder 5"/>
          <p:cNvSpPr>
            <a:spLocks noGrp="1"/>
          </p:cNvSpPr>
          <p:nvPr>
            <p:ph type="body" sz="quarter" idx="15" hasCustomPrompt="1"/>
          </p:nvPr>
        </p:nvSpPr>
        <p:spPr>
          <a:xfrm>
            <a:off x="1660132" y="4799173"/>
            <a:ext cx="2352675" cy="310319"/>
          </a:xfrm>
          <a:prstGeom prst="rect">
            <a:avLst/>
          </a:prstGeom>
        </p:spPr>
        <p:txBody>
          <a:bodyPr/>
          <a:lstStyle>
            <a:lvl1pPr>
              <a:buFontTx/>
              <a:buNone/>
              <a:defRPr sz="1400">
                <a:solidFill>
                  <a:schemeClr val="bg1"/>
                </a:solidFill>
              </a:defRPr>
            </a:lvl1pPr>
            <a:lvl2pPr>
              <a:buFontTx/>
              <a:buNone/>
              <a:defRPr sz="1400"/>
            </a:lvl2pPr>
            <a:lvl3pPr>
              <a:buFontTx/>
              <a:buNone/>
              <a:defRPr sz="1400"/>
            </a:lvl3pPr>
            <a:lvl4pPr>
              <a:buFontTx/>
              <a:buNone/>
              <a:defRPr sz="1400"/>
            </a:lvl4pPr>
            <a:lvl5pPr>
              <a:buFontTx/>
              <a:buNone/>
              <a:defRPr sz="1400"/>
            </a:lvl5pPr>
          </a:lstStyle>
          <a:p>
            <a:pPr lvl="0"/>
            <a:r>
              <a:rPr lang="en-US" dirty="0" smtClean="0"/>
              <a:t>Photo caption 14 pt</a:t>
            </a:r>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5" name="Text Placeholder 5"/>
          <p:cNvSpPr>
            <a:spLocks noGrp="1"/>
          </p:cNvSpPr>
          <p:nvPr>
            <p:ph type="body" sz="quarter" idx="15" hasCustomPrompt="1"/>
          </p:nvPr>
        </p:nvSpPr>
        <p:spPr>
          <a:xfrm>
            <a:off x="1198800" y="5782329"/>
            <a:ext cx="2352675" cy="310319"/>
          </a:xfrm>
          <a:prstGeom prst="rect">
            <a:avLst/>
          </a:prstGeom>
        </p:spPr>
        <p:txBody>
          <a:bodyPr/>
          <a:lstStyle>
            <a:lvl1pPr>
              <a:buFontTx/>
              <a:buNone/>
              <a:defRPr sz="1400">
                <a:solidFill>
                  <a:schemeClr val="tx1"/>
                </a:solidFill>
              </a:defRPr>
            </a:lvl1pPr>
            <a:lvl2pPr>
              <a:buFontTx/>
              <a:buNone/>
              <a:defRPr sz="1400"/>
            </a:lvl2pPr>
            <a:lvl3pPr>
              <a:buFontTx/>
              <a:buNone/>
              <a:defRPr sz="1400"/>
            </a:lvl3pPr>
            <a:lvl4pPr>
              <a:buFontTx/>
              <a:buNone/>
              <a:defRPr sz="1400"/>
            </a:lvl4pPr>
            <a:lvl5pPr>
              <a:buFontTx/>
              <a:buNone/>
              <a:defRPr sz="1400"/>
            </a:lvl5pPr>
          </a:lstStyle>
          <a:p>
            <a:pPr lvl="0"/>
            <a:r>
              <a:rPr lang="en-US" dirty="0" smtClean="0"/>
              <a:t>Photo caption 14 pt</a:t>
            </a:r>
            <a:endParaRPr lang="en-US" dirty="0"/>
          </a:p>
        </p:txBody>
      </p:sp>
      <p:sp>
        <p:nvSpPr>
          <p:cNvPr id="7" name="Picture Placeholder 6"/>
          <p:cNvSpPr>
            <a:spLocks noGrp="1"/>
          </p:cNvSpPr>
          <p:nvPr>
            <p:ph type="pic" sz="quarter" idx="16"/>
          </p:nvPr>
        </p:nvSpPr>
        <p:spPr>
          <a:xfrm>
            <a:off x="1274348" y="542640"/>
            <a:ext cx="6705423" cy="4188354"/>
          </a:xfrm>
          <a:prstGeom prst="rect">
            <a:avLst/>
          </a:prstGeom>
        </p:spPr>
        <p:txBody>
          <a:bodyPr/>
          <a:lstStyle>
            <a:lvl1pPr>
              <a:defRPr>
                <a:solidFill>
                  <a:schemeClr val="bg1"/>
                </a:solidFill>
              </a:defRPr>
            </a:lvl1pPr>
          </a:lstStyle>
          <a:p>
            <a:r>
              <a:rPr lang="en-US" dirty="0" smtClean="0"/>
              <a:t>Click icon to add picture</a:t>
            </a:r>
            <a:endParaRPr lang="en-US" dirty="0"/>
          </a:p>
        </p:txBody>
      </p:sp>
      <p:sp>
        <p:nvSpPr>
          <p:cNvPr id="6" name="Text Placeholder 3"/>
          <p:cNvSpPr>
            <a:spLocks noGrp="1"/>
          </p:cNvSpPr>
          <p:nvPr>
            <p:ph type="body" sz="quarter" idx="10" hasCustomPrompt="1"/>
          </p:nvPr>
        </p:nvSpPr>
        <p:spPr>
          <a:xfrm>
            <a:off x="6600675" y="6347103"/>
            <a:ext cx="2543325"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Title 1"/>
          <p:cNvSpPr>
            <a:spLocks noGrp="1"/>
          </p:cNvSpPr>
          <p:nvPr>
            <p:ph type="title"/>
          </p:nvPr>
        </p:nvSpPr>
        <p:spPr>
          <a:xfrm>
            <a:off x="197816" y="226722"/>
            <a:ext cx="8787160" cy="833451"/>
          </a:xfrm>
          <a:prstGeom prst="rect">
            <a:avLst/>
          </a:prstGeom>
        </p:spPr>
        <p:txBody>
          <a:bodyPr/>
          <a:lstStyle>
            <a:lvl1pPr>
              <a:defRPr sz="4000" b="1">
                <a:solidFill>
                  <a:schemeClr val="bg1"/>
                </a:solidFill>
              </a:defRPr>
            </a:lvl1pPr>
          </a:lstStyle>
          <a:p>
            <a:r>
              <a:rPr lang="en-US" smtClean="0"/>
              <a:t>Click to edit Master title style</a:t>
            </a:r>
            <a:endParaRPr lang="en-US" dirty="0"/>
          </a:p>
        </p:txBody>
      </p:sp>
      <p:sp>
        <p:nvSpPr>
          <p:cNvPr id="8" name="Content Placeholder 2"/>
          <p:cNvSpPr>
            <a:spLocks noGrp="1"/>
          </p:cNvSpPr>
          <p:nvPr>
            <p:ph sz="half" idx="1"/>
          </p:nvPr>
        </p:nvSpPr>
        <p:spPr>
          <a:xfrm>
            <a:off x="457200" y="1242893"/>
            <a:ext cx="4038600" cy="4349042"/>
          </a:xfrm>
          <a:prstGeom prst="rect">
            <a:avLst/>
          </a:prstGeom>
        </p:spPr>
        <p:txBody>
          <a:bodyPr/>
          <a:lstStyle>
            <a:lvl1pPr>
              <a:defRPr sz="2000" b="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Content Placeholder 3"/>
          <p:cNvSpPr>
            <a:spLocks noGrp="1"/>
          </p:cNvSpPr>
          <p:nvPr>
            <p:ph sz="half" idx="2"/>
          </p:nvPr>
        </p:nvSpPr>
        <p:spPr>
          <a:xfrm>
            <a:off x="4648200" y="1242892"/>
            <a:ext cx="4038600" cy="4405487"/>
          </a:xfrm>
          <a:prstGeom prst="rect">
            <a:avLst/>
          </a:prstGeom>
        </p:spPr>
        <p:txBody>
          <a:bodyPr/>
          <a:lstStyle>
            <a:lvl1pPr>
              <a:defRPr sz="20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Text Placeholder 3"/>
          <p:cNvSpPr>
            <a:spLocks noGrp="1"/>
          </p:cNvSpPr>
          <p:nvPr>
            <p:ph type="body" sz="quarter" idx="10" hasCustomPrompt="1"/>
          </p:nvPr>
        </p:nvSpPr>
        <p:spPr>
          <a:xfrm>
            <a:off x="6891130" y="6347103"/>
            <a:ext cx="2252870"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ample layout">
    <p:spTree>
      <p:nvGrpSpPr>
        <p:cNvPr id="1" name=""/>
        <p:cNvGrpSpPr/>
        <p:nvPr/>
      </p:nvGrpSpPr>
      <p:grpSpPr>
        <a:xfrm>
          <a:off x="0" y="0"/>
          <a:ext cx="0" cy="0"/>
          <a:chOff x="0" y="0"/>
          <a:chExt cx="0" cy="0"/>
        </a:xfrm>
      </p:grpSpPr>
      <p:sp>
        <p:nvSpPr>
          <p:cNvPr id="8" name="Text Placeholder 9"/>
          <p:cNvSpPr>
            <a:spLocks noGrp="1"/>
          </p:cNvSpPr>
          <p:nvPr>
            <p:ph type="body" sz="quarter" idx="14" hasCustomPrompt="1"/>
          </p:nvPr>
        </p:nvSpPr>
        <p:spPr>
          <a:xfrm>
            <a:off x="1636874" y="4903659"/>
            <a:ext cx="2352675" cy="377825"/>
          </a:xfrm>
          <a:prstGeom prst="rect">
            <a:avLst/>
          </a:prstGeom>
        </p:spPr>
        <p:txBody>
          <a:bodyPr/>
          <a:lstStyle>
            <a:lvl1pPr>
              <a:buFontTx/>
              <a:buNone/>
              <a:defRPr sz="1400">
                <a:solidFill>
                  <a:schemeClr val="bg1"/>
                </a:solidFill>
              </a:defRPr>
            </a:lvl1pPr>
          </a:lstStyle>
          <a:p>
            <a:pPr lvl="0"/>
            <a:r>
              <a:rPr lang="en-US" dirty="0" smtClean="0"/>
              <a:t>Photo caption here @ 14 pt</a:t>
            </a:r>
            <a:endParaRPr lang="en-US" dirty="0"/>
          </a:p>
        </p:txBody>
      </p:sp>
      <p:pic>
        <p:nvPicPr>
          <p:cNvPr id="9" name="Picture 1" descr="nationalquarantinemap.jpg"/>
          <p:cNvPicPr>
            <a:picLocks noChangeAspect="1"/>
          </p:cNvPicPr>
          <p:nvPr/>
        </p:nvPicPr>
        <p:blipFill>
          <a:blip r:embed="rId2" cstate="print"/>
          <a:stretch>
            <a:fillRect/>
          </a:stretch>
        </p:blipFill>
        <p:spPr bwMode="auto">
          <a:xfrm>
            <a:off x="1640314" y="498853"/>
            <a:ext cx="5895266" cy="4396804"/>
          </a:xfrm>
          <a:prstGeom prst="rect">
            <a:avLst/>
          </a:prstGeom>
          <a:ln w="38100">
            <a:solidFill>
              <a:srgbClr val="003366"/>
            </a:solidFill>
          </a:ln>
          <a:effectLst>
            <a:outerShdw blurRad="292100" dist="139700" dir="2700000" algn="tl" rotWithShape="0">
              <a:srgbClr val="333333">
                <a:alpha val="65000"/>
              </a:srgbClr>
            </a:outerShdw>
          </a:effectLst>
        </p:spPr>
      </p:pic>
      <p:sp>
        <p:nvSpPr>
          <p:cNvPr id="6" name="Text Placeholder 3"/>
          <p:cNvSpPr>
            <a:spLocks noGrp="1"/>
          </p:cNvSpPr>
          <p:nvPr>
            <p:ph type="body" sz="quarter" idx="10" hasCustomPrompt="1"/>
          </p:nvPr>
        </p:nvSpPr>
        <p:spPr>
          <a:xfrm>
            <a:off x="6547667" y="6347103"/>
            <a:ext cx="2596333"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13" name="Picture Placeholder 12"/>
          <p:cNvSpPr>
            <a:spLocks noGrp="1"/>
          </p:cNvSpPr>
          <p:nvPr>
            <p:ph type="pic" sz="quarter" idx="16"/>
          </p:nvPr>
        </p:nvSpPr>
        <p:spPr>
          <a:xfrm>
            <a:off x="940555" y="525283"/>
            <a:ext cx="7304087" cy="4392612"/>
          </a:xfrm>
          <a:prstGeom prst="rect">
            <a:avLst/>
          </a:prstGeom>
        </p:spPr>
        <p:txBody>
          <a:bodyPr/>
          <a:lstStyle>
            <a:lvl1pPr>
              <a:defRPr>
                <a:solidFill>
                  <a:schemeClr val="bg1"/>
                </a:solidFill>
              </a:defRPr>
            </a:lvl1pPr>
          </a:lstStyle>
          <a:p>
            <a:r>
              <a:rPr lang="en-US" dirty="0" smtClean="0"/>
              <a:t>Click icon to add picture</a:t>
            </a:r>
            <a:endParaRPr lang="en-US" dirty="0"/>
          </a:p>
        </p:txBody>
      </p:sp>
      <p:sp>
        <p:nvSpPr>
          <p:cNvPr id="5" name="Text Placeholder 3"/>
          <p:cNvSpPr>
            <a:spLocks noGrp="1"/>
          </p:cNvSpPr>
          <p:nvPr>
            <p:ph type="body" sz="quarter" idx="10" hasCustomPrompt="1"/>
          </p:nvPr>
        </p:nvSpPr>
        <p:spPr>
          <a:xfrm>
            <a:off x="6904383" y="6347103"/>
            <a:ext cx="2239617"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
        <p:nvSpPr>
          <p:cNvPr id="6" name="Text Placeholder 9"/>
          <p:cNvSpPr>
            <a:spLocks noGrp="1"/>
          </p:cNvSpPr>
          <p:nvPr>
            <p:ph type="body" sz="quarter" idx="14" hasCustomPrompt="1"/>
          </p:nvPr>
        </p:nvSpPr>
        <p:spPr>
          <a:xfrm>
            <a:off x="927653" y="4916911"/>
            <a:ext cx="2352675" cy="377825"/>
          </a:xfrm>
          <a:prstGeom prst="rect">
            <a:avLst/>
          </a:prstGeom>
        </p:spPr>
        <p:txBody>
          <a:bodyPr/>
          <a:lstStyle>
            <a:lvl1pPr>
              <a:buFontTx/>
              <a:buNone/>
              <a:defRPr sz="1400">
                <a:solidFill>
                  <a:schemeClr val="bg1"/>
                </a:solidFill>
              </a:defRPr>
            </a:lvl1pPr>
          </a:lstStyle>
          <a:p>
            <a:pPr lvl="0"/>
            <a:r>
              <a:rPr lang="en-US" dirty="0" smtClean="0"/>
              <a:t>Photo caption here @ 14 pt</a:t>
            </a:r>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9C73FD8-AE2B-4BDC-B9FD-978E748C58AE}" type="datetimeFigureOut">
              <a:rPr lang="en-US" smtClean="0"/>
              <a:pPr/>
              <a:t>4/5/2015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840D704-5E8D-4809-8132-C558ED60D31F}" type="slidenum">
              <a:rPr lang="en-US" smtClean="0"/>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3075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2336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57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57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6" name="Title 1"/>
          <p:cNvSpPr>
            <a:spLocks noGrp="1"/>
          </p:cNvSpPr>
          <p:nvPr>
            <p:ph type="ctrTitle"/>
          </p:nvPr>
        </p:nvSpPr>
        <p:spPr>
          <a:xfrm>
            <a:off x="685800" y="2717454"/>
            <a:ext cx="7772400" cy="1470025"/>
          </a:xfrm>
          <a:prstGeom prst="rect">
            <a:avLst/>
          </a:prstGeom>
        </p:spPr>
        <p:txBody>
          <a:bodyPr/>
          <a:lstStyle>
            <a:lvl1pPr>
              <a:defRPr b="1">
                <a:solidFill>
                  <a:schemeClr val="bg1"/>
                </a:solidFill>
                <a:latin typeface="+mj-lt"/>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ample photo slide">
    <p:spTree>
      <p:nvGrpSpPr>
        <p:cNvPr id="1" name=""/>
        <p:cNvGrpSpPr/>
        <p:nvPr/>
      </p:nvGrpSpPr>
      <p:grpSpPr>
        <a:xfrm>
          <a:off x="0" y="0"/>
          <a:ext cx="0" cy="0"/>
          <a:chOff x="0" y="0"/>
          <a:chExt cx="0" cy="0"/>
        </a:xfrm>
      </p:grpSpPr>
      <p:pic>
        <p:nvPicPr>
          <p:cNvPr id="3" name="Picture 2" descr="5194045-LGPT.jpg"/>
          <p:cNvPicPr>
            <a:picLocks noChangeAspect="1"/>
          </p:cNvPicPr>
          <p:nvPr/>
        </p:nvPicPr>
        <p:blipFill>
          <a:blip r:embed="rId2" cstate="print"/>
          <a:srcRect l="2285" r="1460" b="6609"/>
          <a:stretch>
            <a:fillRect/>
          </a:stretch>
        </p:blipFill>
        <p:spPr>
          <a:xfrm>
            <a:off x="1326103" y="361390"/>
            <a:ext cx="6581422" cy="4257078"/>
          </a:xfrm>
          <a:prstGeom prst="roundRect">
            <a:avLst/>
          </a:prstGeom>
          <a:ln w="38100">
            <a:solidFill>
              <a:srgbClr val="003366"/>
            </a:solidFill>
          </a:ln>
          <a:effectLst>
            <a:outerShdw blurRad="292100" dist="139700" dir="2700000" algn="tl" rotWithShape="0">
              <a:srgbClr val="333333">
                <a:alpha val="65000"/>
              </a:srgbClr>
            </a:outerShdw>
          </a:effectLst>
        </p:spPr>
      </p:pic>
      <p:sp>
        <p:nvSpPr>
          <p:cNvPr id="5" name="Text Placeholder 3"/>
          <p:cNvSpPr>
            <a:spLocks noGrp="1"/>
          </p:cNvSpPr>
          <p:nvPr>
            <p:ph type="body" sz="quarter" idx="10" hasCustomPrompt="1"/>
          </p:nvPr>
        </p:nvSpPr>
        <p:spPr>
          <a:xfrm>
            <a:off x="7142923" y="6347103"/>
            <a:ext cx="2001078"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
        <p:nvSpPr>
          <p:cNvPr id="7" name="Text Placeholder 5"/>
          <p:cNvSpPr>
            <a:spLocks noGrp="1"/>
          </p:cNvSpPr>
          <p:nvPr>
            <p:ph type="body" sz="quarter" idx="15" hasCustomPrompt="1"/>
          </p:nvPr>
        </p:nvSpPr>
        <p:spPr>
          <a:xfrm>
            <a:off x="1660132" y="4799173"/>
            <a:ext cx="2352675" cy="310319"/>
          </a:xfrm>
          <a:prstGeom prst="rect">
            <a:avLst/>
          </a:prstGeom>
        </p:spPr>
        <p:txBody>
          <a:bodyPr/>
          <a:lstStyle>
            <a:lvl1pPr>
              <a:buFontTx/>
              <a:buNone/>
              <a:defRPr sz="1400">
                <a:solidFill>
                  <a:schemeClr val="bg1"/>
                </a:solidFill>
              </a:defRPr>
            </a:lvl1pPr>
            <a:lvl2pPr>
              <a:buFontTx/>
              <a:buNone/>
              <a:defRPr sz="1400"/>
            </a:lvl2pPr>
            <a:lvl3pPr>
              <a:buFontTx/>
              <a:buNone/>
              <a:defRPr sz="1400"/>
            </a:lvl3pPr>
            <a:lvl4pPr>
              <a:buFontTx/>
              <a:buNone/>
              <a:defRPr sz="1400"/>
            </a:lvl4pPr>
            <a:lvl5pPr>
              <a:buFontTx/>
              <a:buNone/>
              <a:defRPr sz="1400"/>
            </a:lvl5pPr>
          </a:lstStyle>
          <a:p>
            <a:pPr lvl="0"/>
            <a:r>
              <a:rPr lang="en-US" dirty="0" smtClean="0"/>
              <a:t>Photo caption 14 pt</a:t>
            </a:r>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90292" y="237003"/>
            <a:ext cx="8363415" cy="755151"/>
          </a:xfrm>
          <a:prstGeom prst="rect">
            <a:avLst/>
          </a:prstGeom>
        </p:spPr>
        <p:txBody>
          <a:bodyPr/>
          <a:lstStyle>
            <a:lvl1pPr>
              <a:defRPr sz="4000" b="1">
                <a:solidFill>
                  <a:schemeClr val="bg1"/>
                </a:solidFill>
              </a:defRPr>
            </a:lvl1pPr>
          </a:lstStyle>
          <a:p>
            <a:r>
              <a:rPr lang="en-US" dirty="0" smtClean="0"/>
              <a:t>Title is 44pt Calibri, in this location</a:t>
            </a:r>
            <a:endParaRPr lang="en-US" dirty="0"/>
          </a:p>
        </p:txBody>
      </p:sp>
      <p:sp>
        <p:nvSpPr>
          <p:cNvPr id="8" name="Subtitle 2"/>
          <p:cNvSpPr>
            <a:spLocks noGrp="1"/>
          </p:cNvSpPr>
          <p:nvPr>
            <p:ph type="subTitle" idx="1" hasCustomPrompt="1"/>
          </p:nvPr>
        </p:nvSpPr>
        <p:spPr>
          <a:xfrm>
            <a:off x="881876" y="1192696"/>
            <a:ext cx="7347724" cy="4200939"/>
          </a:xfrm>
          <a:prstGeom prst="rect">
            <a:avLst/>
          </a:prstGeom>
        </p:spPr>
        <p:txBody>
          <a:bodyPr/>
          <a:lstStyle>
            <a:lvl1pPr marL="457200" indent="-457200" algn="l">
              <a:buFont typeface="Arial" pitchFamily="34" charset="0"/>
              <a:buChar char="•"/>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Content goes here in 20pt Calibri</a:t>
            </a:r>
          </a:p>
          <a:p>
            <a:endParaRPr lang="en-US" dirty="0" smtClean="0"/>
          </a:p>
          <a:p>
            <a:endParaRPr lang="en-US" dirty="0" smtClean="0"/>
          </a:p>
          <a:p>
            <a:endParaRPr lang="en-US" dirty="0" smtClean="0"/>
          </a:p>
          <a:p>
            <a:r>
              <a:rPr lang="en-US" dirty="0" smtClean="0"/>
              <a:t>Even bulleted text</a:t>
            </a:r>
            <a:endParaRPr lang="en-US" dirty="0"/>
          </a:p>
        </p:txBody>
      </p:sp>
      <p:sp>
        <p:nvSpPr>
          <p:cNvPr id="9" name="Text Placeholder 8"/>
          <p:cNvSpPr>
            <a:spLocks noGrp="1"/>
          </p:cNvSpPr>
          <p:nvPr>
            <p:ph type="body" sz="quarter" idx="13" hasCustomPrompt="1"/>
          </p:nvPr>
        </p:nvSpPr>
        <p:spPr>
          <a:xfrm>
            <a:off x="901148" y="5452129"/>
            <a:ext cx="7315199" cy="501651"/>
          </a:xfrm>
          <a:prstGeom prst="rect">
            <a:avLst/>
          </a:prstGeom>
        </p:spPr>
        <p:txBody>
          <a:bodyPr/>
          <a:lstStyle>
            <a:lvl1pPr>
              <a:buFontTx/>
              <a:buNone/>
              <a:defRPr sz="1200">
                <a:solidFill>
                  <a:schemeClr val="bg1"/>
                </a:solidFill>
              </a:defRPr>
            </a:lvl1pPr>
          </a:lstStyle>
          <a:p>
            <a:pPr>
              <a:defRPr/>
            </a:pPr>
            <a:r>
              <a:rPr lang="en-US" dirty="0" smtClean="0"/>
              <a:t>If photo has caption, it goes here  and  is 14 pt </a:t>
            </a:r>
            <a:r>
              <a:rPr lang="en-US" dirty="0" err="1" smtClean="0"/>
              <a:t>callibri</a:t>
            </a:r>
            <a:endParaRPr lang="en-US" dirty="0"/>
          </a:p>
        </p:txBody>
      </p:sp>
      <p:sp>
        <p:nvSpPr>
          <p:cNvPr id="6" name="Text Placeholder 3"/>
          <p:cNvSpPr>
            <a:spLocks noGrp="1"/>
          </p:cNvSpPr>
          <p:nvPr>
            <p:ph type="body" sz="quarter" idx="10" hasCustomPrompt="1"/>
          </p:nvPr>
        </p:nvSpPr>
        <p:spPr>
          <a:xfrm>
            <a:off x="0" y="6347103"/>
            <a:ext cx="2066246"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Sample photo slide">
    <p:spTree>
      <p:nvGrpSpPr>
        <p:cNvPr id="1" name=""/>
        <p:cNvGrpSpPr/>
        <p:nvPr/>
      </p:nvGrpSpPr>
      <p:grpSpPr>
        <a:xfrm>
          <a:off x="0" y="0"/>
          <a:ext cx="0" cy="0"/>
          <a:chOff x="0" y="0"/>
          <a:chExt cx="0" cy="0"/>
        </a:xfrm>
      </p:grpSpPr>
      <p:pic>
        <p:nvPicPr>
          <p:cNvPr id="3" name="Picture 2" descr="5194045-LGPT.jpg"/>
          <p:cNvPicPr>
            <a:picLocks noChangeAspect="1"/>
          </p:cNvPicPr>
          <p:nvPr/>
        </p:nvPicPr>
        <p:blipFill>
          <a:blip r:embed="rId2" cstate="print"/>
          <a:srcRect l="2285" r="1460" b="6609"/>
          <a:stretch>
            <a:fillRect/>
          </a:stretch>
        </p:blipFill>
        <p:spPr>
          <a:xfrm>
            <a:off x="1326103" y="361390"/>
            <a:ext cx="6581422" cy="4257078"/>
          </a:xfrm>
          <a:prstGeom prst="roundRect">
            <a:avLst/>
          </a:prstGeom>
          <a:ln w="38100">
            <a:solidFill>
              <a:srgbClr val="003366"/>
            </a:solidFill>
          </a:ln>
          <a:effectLst>
            <a:outerShdw blurRad="292100" dist="139700" dir="2700000" algn="tl" rotWithShape="0">
              <a:srgbClr val="333333">
                <a:alpha val="65000"/>
              </a:srgbClr>
            </a:outerShdw>
          </a:effectLst>
        </p:spPr>
      </p:pic>
      <p:sp>
        <p:nvSpPr>
          <p:cNvPr id="5" name="Text Placeholder 3"/>
          <p:cNvSpPr>
            <a:spLocks noGrp="1"/>
          </p:cNvSpPr>
          <p:nvPr>
            <p:ph type="body" sz="quarter" idx="10" hasCustomPrompt="1"/>
          </p:nvPr>
        </p:nvSpPr>
        <p:spPr>
          <a:xfrm>
            <a:off x="0" y="6347103"/>
            <a:ext cx="2001078"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
        <p:nvSpPr>
          <p:cNvPr id="7" name="Text Placeholder 5"/>
          <p:cNvSpPr>
            <a:spLocks noGrp="1"/>
          </p:cNvSpPr>
          <p:nvPr>
            <p:ph type="body" sz="quarter" idx="15" hasCustomPrompt="1"/>
          </p:nvPr>
        </p:nvSpPr>
        <p:spPr>
          <a:xfrm>
            <a:off x="1660132" y="4799173"/>
            <a:ext cx="2352675" cy="310319"/>
          </a:xfrm>
          <a:prstGeom prst="rect">
            <a:avLst/>
          </a:prstGeom>
        </p:spPr>
        <p:txBody>
          <a:bodyPr/>
          <a:lstStyle>
            <a:lvl1pPr>
              <a:buFontTx/>
              <a:buNone/>
              <a:defRPr sz="1400">
                <a:solidFill>
                  <a:schemeClr val="bg1"/>
                </a:solidFill>
              </a:defRPr>
            </a:lvl1pPr>
            <a:lvl2pPr>
              <a:buFontTx/>
              <a:buNone/>
              <a:defRPr sz="1400"/>
            </a:lvl2pPr>
            <a:lvl3pPr>
              <a:buFontTx/>
              <a:buNone/>
              <a:defRPr sz="1400"/>
            </a:lvl3pPr>
            <a:lvl4pPr>
              <a:buFontTx/>
              <a:buNone/>
              <a:defRPr sz="1400"/>
            </a:lvl4pPr>
            <a:lvl5pPr>
              <a:buFontTx/>
              <a:buNone/>
              <a:defRPr sz="1400"/>
            </a:lvl5pPr>
          </a:lstStyle>
          <a:p>
            <a:pPr lvl="0"/>
            <a:r>
              <a:rPr lang="en-US" dirty="0" smtClean="0"/>
              <a:t>Photo caption 14 pt</a:t>
            </a:r>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5" name="Text Placeholder 5"/>
          <p:cNvSpPr>
            <a:spLocks noGrp="1"/>
          </p:cNvSpPr>
          <p:nvPr>
            <p:ph type="body" sz="quarter" idx="15" hasCustomPrompt="1"/>
          </p:nvPr>
        </p:nvSpPr>
        <p:spPr>
          <a:xfrm>
            <a:off x="1291565" y="4735407"/>
            <a:ext cx="2352675" cy="310319"/>
          </a:xfrm>
          <a:prstGeom prst="rect">
            <a:avLst/>
          </a:prstGeom>
        </p:spPr>
        <p:txBody>
          <a:bodyPr/>
          <a:lstStyle>
            <a:lvl1pPr>
              <a:buFontTx/>
              <a:buNone/>
              <a:defRPr sz="1400">
                <a:solidFill>
                  <a:schemeClr val="bg1"/>
                </a:solidFill>
              </a:defRPr>
            </a:lvl1pPr>
            <a:lvl2pPr>
              <a:buFontTx/>
              <a:buNone/>
              <a:defRPr sz="1400"/>
            </a:lvl2pPr>
            <a:lvl3pPr>
              <a:buFontTx/>
              <a:buNone/>
              <a:defRPr sz="1400"/>
            </a:lvl3pPr>
            <a:lvl4pPr>
              <a:buFontTx/>
              <a:buNone/>
              <a:defRPr sz="1400"/>
            </a:lvl4pPr>
            <a:lvl5pPr>
              <a:buFontTx/>
              <a:buNone/>
              <a:defRPr sz="1400"/>
            </a:lvl5pPr>
          </a:lstStyle>
          <a:p>
            <a:pPr lvl="0"/>
            <a:r>
              <a:rPr lang="en-US" dirty="0" smtClean="0"/>
              <a:t>Photo caption 14 pt</a:t>
            </a:r>
            <a:endParaRPr lang="en-US" dirty="0"/>
          </a:p>
        </p:txBody>
      </p:sp>
      <p:sp>
        <p:nvSpPr>
          <p:cNvPr id="7" name="Picture Placeholder 6"/>
          <p:cNvSpPr>
            <a:spLocks noGrp="1"/>
          </p:cNvSpPr>
          <p:nvPr>
            <p:ph type="pic" sz="quarter" idx="16"/>
          </p:nvPr>
        </p:nvSpPr>
        <p:spPr>
          <a:xfrm>
            <a:off x="1274348" y="542640"/>
            <a:ext cx="6705423" cy="4188354"/>
          </a:xfrm>
          <a:prstGeom prst="rect">
            <a:avLst/>
          </a:prstGeom>
        </p:spPr>
        <p:txBody>
          <a:bodyPr/>
          <a:lstStyle>
            <a:lvl1pPr>
              <a:defRPr>
                <a:solidFill>
                  <a:schemeClr val="bg1"/>
                </a:solidFill>
              </a:defRPr>
            </a:lvl1pPr>
          </a:lstStyle>
          <a:p>
            <a:r>
              <a:rPr lang="en-US" dirty="0" smtClean="0"/>
              <a:t>Click icon to add picture</a:t>
            </a:r>
            <a:endParaRPr lang="en-US" dirty="0"/>
          </a:p>
        </p:txBody>
      </p:sp>
      <p:sp>
        <p:nvSpPr>
          <p:cNvPr id="6" name="Text Placeholder 3"/>
          <p:cNvSpPr>
            <a:spLocks noGrp="1"/>
          </p:cNvSpPr>
          <p:nvPr>
            <p:ph type="body" sz="quarter" idx="10" hasCustomPrompt="1"/>
          </p:nvPr>
        </p:nvSpPr>
        <p:spPr>
          <a:xfrm>
            <a:off x="0" y="6347103"/>
            <a:ext cx="2543325"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sample layout">
    <p:spTree>
      <p:nvGrpSpPr>
        <p:cNvPr id="1" name=""/>
        <p:cNvGrpSpPr/>
        <p:nvPr/>
      </p:nvGrpSpPr>
      <p:grpSpPr>
        <a:xfrm>
          <a:off x="0" y="0"/>
          <a:ext cx="0" cy="0"/>
          <a:chOff x="0" y="0"/>
          <a:chExt cx="0" cy="0"/>
        </a:xfrm>
      </p:grpSpPr>
      <p:sp>
        <p:nvSpPr>
          <p:cNvPr id="8" name="Text Placeholder 9"/>
          <p:cNvSpPr>
            <a:spLocks noGrp="1"/>
          </p:cNvSpPr>
          <p:nvPr>
            <p:ph type="body" sz="quarter" idx="14" hasCustomPrompt="1"/>
          </p:nvPr>
        </p:nvSpPr>
        <p:spPr>
          <a:xfrm>
            <a:off x="1636874" y="4903659"/>
            <a:ext cx="2352675" cy="377825"/>
          </a:xfrm>
          <a:prstGeom prst="rect">
            <a:avLst/>
          </a:prstGeom>
        </p:spPr>
        <p:txBody>
          <a:bodyPr/>
          <a:lstStyle>
            <a:lvl1pPr>
              <a:buFontTx/>
              <a:buNone/>
              <a:defRPr sz="1400">
                <a:solidFill>
                  <a:schemeClr val="bg1"/>
                </a:solidFill>
              </a:defRPr>
            </a:lvl1pPr>
          </a:lstStyle>
          <a:p>
            <a:pPr lvl="0"/>
            <a:r>
              <a:rPr lang="en-US" dirty="0" smtClean="0"/>
              <a:t>Photo caption here @ 14 pt</a:t>
            </a:r>
            <a:endParaRPr lang="en-US" dirty="0"/>
          </a:p>
        </p:txBody>
      </p:sp>
      <p:pic>
        <p:nvPicPr>
          <p:cNvPr id="9" name="Picture 1" descr="nationalquarantinemap.jpg"/>
          <p:cNvPicPr>
            <a:picLocks noChangeAspect="1"/>
          </p:cNvPicPr>
          <p:nvPr/>
        </p:nvPicPr>
        <p:blipFill>
          <a:blip r:embed="rId2" cstate="print"/>
          <a:stretch>
            <a:fillRect/>
          </a:stretch>
        </p:blipFill>
        <p:spPr bwMode="auto">
          <a:xfrm>
            <a:off x="1640314" y="498853"/>
            <a:ext cx="5895266" cy="4396804"/>
          </a:xfrm>
          <a:prstGeom prst="rect">
            <a:avLst/>
          </a:prstGeom>
          <a:ln w="38100">
            <a:solidFill>
              <a:srgbClr val="003366"/>
            </a:solidFill>
          </a:ln>
          <a:effectLst>
            <a:outerShdw blurRad="292100" dist="139700" dir="2700000" algn="tl" rotWithShape="0">
              <a:srgbClr val="333333">
                <a:alpha val="65000"/>
              </a:srgbClr>
            </a:outerShdw>
          </a:effectLst>
        </p:spPr>
      </p:pic>
      <p:sp>
        <p:nvSpPr>
          <p:cNvPr id="6" name="Text Placeholder 3"/>
          <p:cNvSpPr>
            <a:spLocks noGrp="1"/>
          </p:cNvSpPr>
          <p:nvPr>
            <p:ph type="body" sz="quarter" idx="10" hasCustomPrompt="1"/>
          </p:nvPr>
        </p:nvSpPr>
        <p:spPr>
          <a:xfrm>
            <a:off x="0" y="6347103"/>
            <a:ext cx="2596333"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13" name="Picture Placeholder 12"/>
          <p:cNvSpPr>
            <a:spLocks noGrp="1"/>
          </p:cNvSpPr>
          <p:nvPr>
            <p:ph type="pic" sz="quarter" idx="16"/>
          </p:nvPr>
        </p:nvSpPr>
        <p:spPr>
          <a:xfrm>
            <a:off x="940555" y="525283"/>
            <a:ext cx="7304087" cy="4392612"/>
          </a:xfrm>
          <a:prstGeom prst="rect">
            <a:avLst/>
          </a:prstGeom>
        </p:spPr>
        <p:txBody>
          <a:bodyPr/>
          <a:lstStyle>
            <a:lvl1pPr>
              <a:defRPr>
                <a:solidFill>
                  <a:schemeClr val="bg1"/>
                </a:solidFill>
              </a:defRPr>
            </a:lvl1pPr>
          </a:lstStyle>
          <a:p>
            <a:r>
              <a:rPr lang="en-US" dirty="0" smtClean="0"/>
              <a:t>Click icon to add picture</a:t>
            </a:r>
            <a:endParaRPr lang="en-US" dirty="0"/>
          </a:p>
        </p:txBody>
      </p:sp>
      <p:sp>
        <p:nvSpPr>
          <p:cNvPr id="5" name="Text Placeholder 3"/>
          <p:cNvSpPr>
            <a:spLocks noGrp="1"/>
          </p:cNvSpPr>
          <p:nvPr>
            <p:ph type="body" sz="quarter" idx="10" hasCustomPrompt="1"/>
          </p:nvPr>
        </p:nvSpPr>
        <p:spPr>
          <a:xfrm>
            <a:off x="0" y="6347103"/>
            <a:ext cx="2239617"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
        <p:nvSpPr>
          <p:cNvPr id="6" name="Text Placeholder 9"/>
          <p:cNvSpPr>
            <a:spLocks noGrp="1"/>
          </p:cNvSpPr>
          <p:nvPr>
            <p:ph type="body" sz="quarter" idx="14" hasCustomPrompt="1"/>
          </p:nvPr>
        </p:nvSpPr>
        <p:spPr>
          <a:xfrm>
            <a:off x="927653" y="4916911"/>
            <a:ext cx="2352675" cy="377825"/>
          </a:xfrm>
          <a:prstGeom prst="rect">
            <a:avLst/>
          </a:prstGeom>
        </p:spPr>
        <p:txBody>
          <a:bodyPr/>
          <a:lstStyle>
            <a:lvl1pPr>
              <a:buFontTx/>
              <a:buNone/>
              <a:defRPr sz="1400">
                <a:solidFill>
                  <a:schemeClr val="bg1"/>
                </a:solidFill>
              </a:defRPr>
            </a:lvl1pPr>
          </a:lstStyle>
          <a:p>
            <a:pPr lvl="0"/>
            <a:r>
              <a:rPr lang="en-US" dirty="0" smtClean="0"/>
              <a:t>Photo caption here @ 14 pt</a:t>
            </a:r>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90292" y="237003"/>
            <a:ext cx="8363415" cy="755151"/>
          </a:xfrm>
          <a:prstGeom prst="rect">
            <a:avLst/>
          </a:prstGeom>
        </p:spPr>
        <p:txBody>
          <a:bodyPr/>
          <a:lstStyle>
            <a:lvl1pPr>
              <a:defRPr sz="4000" b="1">
                <a:solidFill>
                  <a:schemeClr val="bg1"/>
                </a:solidFill>
              </a:defRPr>
            </a:lvl1pPr>
          </a:lstStyle>
          <a:p>
            <a:r>
              <a:rPr lang="en-US" dirty="0" smtClean="0"/>
              <a:t>Title is 44pt Calibri, in this location</a:t>
            </a:r>
            <a:endParaRPr lang="en-US" dirty="0"/>
          </a:p>
        </p:txBody>
      </p:sp>
      <p:sp>
        <p:nvSpPr>
          <p:cNvPr id="8" name="Subtitle 2"/>
          <p:cNvSpPr>
            <a:spLocks noGrp="1"/>
          </p:cNvSpPr>
          <p:nvPr>
            <p:ph type="subTitle" idx="1" hasCustomPrompt="1"/>
          </p:nvPr>
        </p:nvSpPr>
        <p:spPr>
          <a:xfrm>
            <a:off x="881876" y="1192696"/>
            <a:ext cx="7347724" cy="4200939"/>
          </a:xfrm>
          <a:prstGeom prst="rect">
            <a:avLst/>
          </a:prstGeom>
        </p:spPr>
        <p:txBody>
          <a:bodyPr/>
          <a:lstStyle>
            <a:lvl1pPr marL="457200" indent="-457200" algn="l">
              <a:buFont typeface="Arial" pitchFamily="34" charset="0"/>
              <a:buChar char="•"/>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Content goes here in 20pt Calibri</a:t>
            </a:r>
          </a:p>
          <a:p>
            <a:endParaRPr lang="en-US" dirty="0" smtClean="0"/>
          </a:p>
          <a:p>
            <a:endParaRPr lang="en-US" dirty="0" smtClean="0"/>
          </a:p>
          <a:p>
            <a:endParaRPr lang="en-US" dirty="0" smtClean="0"/>
          </a:p>
          <a:p>
            <a:r>
              <a:rPr lang="en-US" dirty="0" smtClean="0"/>
              <a:t>Even bulleted text</a:t>
            </a:r>
            <a:endParaRPr lang="en-US" dirty="0"/>
          </a:p>
        </p:txBody>
      </p:sp>
      <p:sp>
        <p:nvSpPr>
          <p:cNvPr id="9" name="Text Placeholder 8"/>
          <p:cNvSpPr>
            <a:spLocks noGrp="1"/>
          </p:cNvSpPr>
          <p:nvPr>
            <p:ph type="body" sz="quarter" idx="13" hasCustomPrompt="1"/>
          </p:nvPr>
        </p:nvSpPr>
        <p:spPr>
          <a:xfrm>
            <a:off x="901148" y="5452129"/>
            <a:ext cx="7315199" cy="501651"/>
          </a:xfrm>
          <a:prstGeom prst="rect">
            <a:avLst/>
          </a:prstGeom>
        </p:spPr>
        <p:txBody>
          <a:bodyPr/>
          <a:lstStyle>
            <a:lvl1pPr>
              <a:buFontTx/>
              <a:buNone/>
              <a:defRPr sz="1200">
                <a:solidFill>
                  <a:schemeClr val="bg1"/>
                </a:solidFill>
              </a:defRPr>
            </a:lvl1pPr>
          </a:lstStyle>
          <a:p>
            <a:pPr>
              <a:defRPr/>
            </a:pPr>
            <a:r>
              <a:rPr lang="en-US" dirty="0" smtClean="0"/>
              <a:t>If photo has caption, it goes here  and  is 14 pt </a:t>
            </a:r>
            <a:r>
              <a:rPr lang="en-US" dirty="0" err="1" smtClean="0"/>
              <a:t>callibri</a:t>
            </a:r>
            <a:endParaRPr lang="en-US" dirty="0"/>
          </a:p>
        </p:txBody>
      </p:sp>
      <p:sp>
        <p:nvSpPr>
          <p:cNvPr id="6" name="Text Placeholder 3"/>
          <p:cNvSpPr>
            <a:spLocks noGrp="1"/>
          </p:cNvSpPr>
          <p:nvPr>
            <p:ph type="body" sz="quarter" idx="10" hasCustomPrompt="1"/>
          </p:nvPr>
        </p:nvSpPr>
        <p:spPr>
          <a:xfrm>
            <a:off x="7077754" y="6347103"/>
            <a:ext cx="2066246"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90292" y="237003"/>
            <a:ext cx="8363415" cy="755151"/>
          </a:xfrm>
          <a:prstGeom prst="rect">
            <a:avLst/>
          </a:prstGeom>
        </p:spPr>
        <p:txBody>
          <a:bodyPr/>
          <a:lstStyle>
            <a:lvl1pPr>
              <a:defRPr sz="4000" b="1">
                <a:solidFill>
                  <a:schemeClr val="bg1"/>
                </a:solidFill>
              </a:defRPr>
            </a:lvl1pPr>
          </a:lstStyle>
          <a:p>
            <a:r>
              <a:rPr lang="en-US" dirty="0" smtClean="0"/>
              <a:t>Title is 44pt Calibri, in this location</a:t>
            </a:r>
            <a:endParaRPr lang="en-US" dirty="0"/>
          </a:p>
        </p:txBody>
      </p:sp>
      <p:sp>
        <p:nvSpPr>
          <p:cNvPr id="8" name="Subtitle 2"/>
          <p:cNvSpPr>
            <a:spLocks noGrp="1"/>
          </p:cNvSpPr>
          <p:nvPr>
            <p:ph type="subTitle" idx="1" hasCustomPrompt="1"/>
          </p:nvPr>
        </p:nvSpPr>
        <p:spPr>
          <a:xfrm>
            <a:off x="881876" y="1192696"/>
            <a:ext cx="7347724" cy="4200939"/>
          </a:xfrm>
          <a:prstGeom prst="rect">
            <a:avLst/>
          </a:prstGeom>
        </p:spPr>
        <p:txBody>
          <a:bodyPr/>
          <a:lstStyle>
            <a:lvl1pPr marL="457200" indent="-457200" algn="l">
              <a:buFont typeface="Arial" pitchFamily="34" charset="0"/>
              <a:buChar char="•"/>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Content goes here in 20pt Calibri</a:t>
            </a:r>
          </a:p>
          <a:p>
            <a:endParaRPr lang="en-US" dirty="0" smtClean="0"/>
          </a:p>
          <a:p>
            <a:endParaRPr lang="en-US" dirty="0" smtClean="0"/>
          </a:p>
          <a:p>
            <a:endParaRPr lang="en-US" dirty="0" smtClean="0"/>
          </a:p>
          <a:p>
            <a:r>
              <a:rPr lang="en-US" dirty="0" smtClean="0"/>
              <a:t>Even bulleted text</a:t>
            </a:r>
            <a:endParaRPr lang="en-US" dirty="0"/>
          </a:p>
        </p:txBody>
      </p:sp>
      <p:sp>
        <p:nvSpPr>
          <p:cNvPr id="9" name="Text Placeholder 8"/>
          <p:cNvSpPr>
            <a:spLocks noGrp="1"/>
          </p:cNvSpPr>
          <p:nvPr>
            <p:ph type="body" sz="quarter" idx="13" hasCustomPrompt="1"/>
          </p:nvPr>
        </p:nvSpPr>
        <p:spPr>
          <a:xfrm>
            <a:off x="901148" y="5452129"/>
            <a:ext cx="7315199" cy="501651"/>
          </a:xfrm>
          <a:prstGeom prst="rect">
            <a:avLst/>
          </a:prstGeom>
        </p:spPr>
        <p:txBody>
          <a:bodyPr/>
          <a:lstStyle>
            <a:lvl1pPr>
              <a:buFontTx/>
              <a:buNone/>
              <a:defRPr sz="1200">
                <a:solidFill>
                  <a:schemeClr val="bg1"/>
                </a:solidFill>
              </a:defRPr>
            </a:lvl1pPr>
          </a:lstStyle>
          <a:p>
            <a:pPr>
              <a:defRPr/>
            </a:pPr>
            <a:r>
              <a:rPr lang="en-US" dirty="0" smtClean="0"/>
              <a:t>If photo has caption, it goes here  and  is 14 pt </a:t>
            </a:r>
            <a:r>
              <a:rPr lang="en-US" dirty="0" err="1" smtClean="0"/>
              <a:t>callibri</a:t>
            </a:r>
            <a:endParaRPr lang="en-US" dirty="0"/>
          </a:p>
        </p:txBody>
      </p:sp>
      <p:sp>
        <p:nvSpPr>
          <p:cNvPr id="6" name="Text Placeholder 3"/>
          <p:cNvSpPr>
            <a:spLocks noGrp="1"/>
          </p:cNvSpPr>
          <p:nvPr>
            <p:ph type="body" sz="quarter" idx="10" hasCustomPrompt="1"/>
          </p:nvPr>
        </p:nvSpPr>
        <p:spPr>
          <a:xfrm>
            <a:off x="7077754" y="6347103"/>
            <a:ext cx="2066246"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90292" y="237003"/>
            <a:ext cx="8363415" cy="755151"/>
          </a:xfrm>
          <a:prstGeom prst="rect">
            <a:avLst/>
          </a:prstGeom>
        </p:spPr>
        <p:txBody>
          <a:bodyPr/>
          <a:lstStyle>
            <a:lvl1pPr>
              <a:defRPr sz="4000" b="1">
                <a:solidFill>
                  <a:schemeClr val="bg1"/>
                </a:solidFill>
              </a:defRPr>
            </a:lvl1pPr>
          </a:lstStyle>
          <a:p>
            <a:r>
              <a:rPr lang="en-US" dirty="0" smtClean="0"/>
              <a:t>Title is 44pt Calibri, in this location</a:t>
            </a:r>
            <a:endParaRPr lang="en-US" dirty="0"/>
          </a:p>
        </p:txBody>
      </p:sp>
      <p:sp>
        <p:nvSpPr>
          <p:cNvPr id="8" name="Subtitle 2"/>
          <p:cNvSpPr>
            <a:spLocks noGrp="1"/>
          </p:cNvSpPr>
          <p:nvPr>
            <p:ph type="subTitle" idx="1" hasCustomPrompt="1"/>
          </p:nvPr>
        </p:nvSpPr>
        <p:spPr>
          <a:xfrm>
            <a:off x="881876" y="1192696"/>
            <a:ext cx="7347724" cy="4200939"/>
          </a:xfrm>
          <a:prstGeom prst="rect">
            <a:avLst/>
          </a:prstGeom>
        </p:spPr>
        <p:txBody>
          <a:bodyPr/>
          <a:lstStyle>
            <a:lvl1pPr marL="457200" indent="-457200" algn="l">
              <a:buFont typeface="Arial" pitchFamily="34" charset="0"/>
              <a:buChar char="•"/>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Content goes here in 20pt Calibri</a:t>
            </a:r>
          </a:p>
          <a:p>
            <a:endParaRPr lang="en-US" dirty="0" smtClean="0"/>
          </a:p>
          <a:p>
            <a:endParaRPr lang="en-US" dirty="0" smtClean="0"/>
          </a:p>
          <a:p>
            <a:endParaRPr lang="en-US" dirty="0" smtClean="0"/>
          </a:p>
          <a:p>
            <a:r>
              <a:rPr lang="en-US" dirty="0" smtClean="0"/>
              <a:t>Even bulleted text</a:t>
            </a:r>
            <a:endParaRPr lang="en-US" dirty="0"/>
          </a:p>
        </p:txBody>
      </p:sp>
      <p:sp>
        <p:nvSpPr>
          <p:cNvPr id="9" name="Text Placeholder 8"/>
          <p:cNvSpPr>
            <a:spLocks noGrp="1"/>
          </p:cNvSpPr>
          <p:nvPr>
            <p:ph type="body" sz="quarter" idx="13" hasCustomPrompt="1"/>
          </p:nvPr>
        </p:nvSpPr>
        <p:spPr>
          <a:xfrm>
            <a:off x="901148" y="5452129"/>
            <a:ext cx="7315199" cy="501651"/>
          </a:xfrm>
          <a:prstGeom prst="rect">
            <a:avLst/>
          </a:prstGeom>
        </p:spPr>
        <p:txBody>
          <a:bodyPr/>
          <a:lstStyle>
            <a:lvl1pPr>
              <a:buFontTx/>
              <a:buNone/>
              <a:defRPr sz="1200">
                <a:solidFill>
                  <a:schemeClr val="bg1"/>
                </a:solidFill>
              </a:defRPr>
            </a:lvl1pPr>
          </a:lstStyle>
          <a:p>
            <a:pPr>
              <a:defRPr/>
            </a:pPr>
            <a:r>
              <a:rPr lang="en-US" dirty="0" smtClean="0"/>
              <a:t>If photo has caption, it goes here  and  is 14 pt </a:t>
            </a:r>
            <a:r>
              <a:rPr lang="en-US" dirty="0" err="1" smtClean="0"/>
              <a:t>callibri</a:t>
            </a:r>
            <a:endParaRPr lang="en-US" dirty="0"/>
          </a:p>
        </p:txBody>
      </p:sp>
      <p:sp>
        <p:nvSpPr>
          <p:cNvPr id="6" name="Text Placeholder 3"/>
          <p:cNvSpPr>
            <a:spLocks noGrp="1"/>
          </p:cNvSpPr>
          <p:nvPr>
            <p:ph type="body" sz="quarter" idx="10" hasCustomPrompt="1"/>
          </p:nvPr>
        </p:nvSpPr>
        <p:spPr>
          <a:xfrm>
            <a:off x="7077754" y="6347103"/>
            <a:ext cx="2066246"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descr="powerpoint_background.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C0E8122-54CA-4D3C-B066-96F352244107}" type="datetimeFigureOut">
              <a:rPr lang="en-US" smtClean="0"/>
              <a:pPr/>
              <a:t>4/5/2015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F1744FA-71FA-4D59-A889-3C303C8183B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5" name="Text Placeholder 5"/>
          <p:cNvSpPr>
            <a:spLocks noGrp="1"/>
          </p:cNvSpPr>
          <p:nvPr>
            <p:ph type="body" sz="quarter" idx="15" hasCustomPrompt="1"/>
          </p:nvPr>
        </p:nvSpPr>
        <p:spPr>
          <a:xfrm>
            <a:off x="1198800" y="5782329"/>
            <a:ext cx="2352675" cy="310319"/>
          </a:xfrm>
          <a:prstGeom prst="rect">
            <a:avLst/>
          </a:prstGeom>
        </p:spPr>
        <p:txBody>
          <a:bodyPr/>
          <a:lstStyle>
            <a:lvl1pPr>
              <a:buFontTx/>
              <a:buNone/>
              <a:defRPr sz="1400">
                <a:solidFill>
                  <a:schemeClr val="tx1"/>
                </a:solidFill>
              </a:defRPr>
            </a:lvl1pPr>
            <a:lvl2pPr>
              <a:buFontTx/>
              <a:buNone/>
              <a:defRPr sz="1400"/>
            </a:lvl2pPr>
            <a:lvl3pPr>
              <a:buFontTx/>
              <a:buNone/>
              <a:defRPr sz="1400"/>
            </a:lvl3pPr>
            <a:lvl4pPr>
              <a:buFontTx/>
              <a:buNone/>
              <a:defRPr sz="1400"/>
            </a:lvl4pPr>
            <a:lvl5pPr>
              <a:buFontTx/>
              <a:buNone/>
              <a:defRPr sz="1400"/>
            </a:lvl5pPr>
          </a:lstStyle>
          <a:p>
            <a:pPr lvl="0"/>
            <a:r>
              <a:rPr lang="en-US" dirty="0" smtClean="0"/>
              <a:t>Photo caption 14 pt</a:t>
            </a:r>
            <a:endParaRPr lang="en-US" dirty="0"/>
          </a:p>
        </p:txBody>
      </p:sp>
      <p:sp>
        <p:nvSpPr>
          <p:cNvPr id="7" name="Picture Placeholder 6"/>
          <p:cNvSpPr>
            <a:spLocks noGrp="1"/>
          </p:cNvSpPr>
          <p:nvPr>
            <p:ph type="pic" sz="quarter" idx="16"/>
          </p:nvPr>
        </p:nvSpPr>
        <p:spPr>
          <a:xfrm>
            <a:off x="1274348" y="542640"/>
            <a:ext cx="6705423" cy="4188354"/>
          </a:xfrm>
          <a:prstGeom prst="rect">
            <a:avLst/>
          </a:prstGeom>
        </p:spPr>
        <p:txBody>
          <a:bodyPr/>
          <a:lstStyle>
            <a:lvl1pPr>
              <a:defRPr>
                <a:solidFill>
                  <a:schemeClr val="bg1"/>
                </a:solidFill>
              </a:defRPr>
            </a:lvl1pPr>
          </a:lstStyle>
          <a:p>
            <a:r>
              <a:rPr lang="en-US" dirty="0" smtClean="0"/>
              <a:t>Click icon to add picture</a:t>
            </a:r>
            <a:endParaRPr lang="en-US" dirty="0"/>
          </a:p>
        </p:txBody>
      </p:sp>
      <p:sp>
        <p:nvSpPr>
          <p:cNvPr id="6" name="Text Placeholder 3"/>
          <p:cNvSpPr>
            <a:spLocks noGrp="1"/>
          </p:cNvSpPr>
          <p:nvPr>
            <p:ph type="body" sz="quarter" idx="10" hasCustomPrompt="1"/>
          </p:nvPr>
        </p:nvSpPr>
        <p:spPr>
          <a:xfrm>
            <a:off x="6600675" y="6347103"/>
            <a:ext cx="2543325"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C0E8122-54CA-4D3C-B066-96F352244107}" type="datetimeFigureOut">
              <a:rPr lang="en-US" smtClean="0"/>
              <a:pPr/>
              <a:t>4/5/2015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F1744FA-71FA-4D59-A889-3C303C8183B8}" type="slidenum">
              <a:rPr lang="en-US" smtClean="0"/>
              <a:pPr/>
              <a:t>‹#›</a:t>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C0E8122-54CA-4D3C-B066-96F352244107}" type="datetimeFigureOut">
              <a:rPr lang="en-US" smtClean="0"/>
              <a:pPr/>
              <a:t>4/5/2015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F1744FA-71FA-4D59-A889-3C303C8183B8}" type="slidenum">
              <a:rPr lang="en-US" smtClean="0"/>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C0E8122-54CA-4D3C-B066-96F352244107}" type="datetimeFigureOut">
              <a:rPr lang="en-US" smtClean="0"/>
              <a:pPr/>
              <a:t>4/5/2015</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F1744FA-71FA-4D59-A889-3C303C8183B8}" type="slidenum">
              <a:rPr lang="en-US" smtClean="0"/>
              <a:pPr/>
              <a:t>‹#›</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C0E8122-54CA-4D3C-B066-96F352244107}" type="datetimeFigureOut">
              <a:rPr lang="en-US" smtClean="0"/>
              <a:pPr/>
              <a:t>4/5/2015</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F1744FA-71FA-4D59-A889-3C303C8183B8}" type="slidenum">
              <a:rPr lang="en-US" smtClean="0"/>
              <a:pPr/>
              <a:t>‹#›</a:t>
            </a:fld>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C0E8122-54CA-4D3C-B066-96F352244107}" type="datetimeFigureOut">
              <a:rPr lang="en-US" smtClean="0"/>
              <a:pPr/>
              <a:t>4/5/2015</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F1744FA-71FA-4D59-A889-3C303C8183B8}" type="slidenum">
              <a:rPr lang="en-US" smtClean="0"/>
              <a:pPr/>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C0E8122-54CA-4D3C-B066-96F352244107}" type="datetimeFigureOut">
              <a:rPr lang="en-US" smtClean="0"/>
              <a:pPr/>
              <a:t>4/5/2015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F1744FA-71FA-4D59-A889-3C303C8183B8}" type="slidenum">
              <a:rPr lang="en-US" smtClean="0"/>
              <a:pPr/>
              <a:t>‹#›</a:t>
            </a:fld>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C0E8122-54CA-4D3C-B066-96F352244107}" type="datetimeFigureOut">
              <a:rPr lang="en-US" smtClean="0"/>
              <a:pPr/>
              <a:t>4/5/2015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F1744FA-71FA-4D59-A889-3C303C8183B8}" type="slidenum">
              <a:rPr lang="en-US" smtClean="0"/>
              <a:pPr/>
              <a:t>‹#›</a:t>
            </a:fld>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C0E8122-54CA-4D3C-B066-96F352244107}" type="datetimeFigureOut">
              <a:rPr lang="en-US" smtClean="0"/>
              <a:pPr/>
              <a:t>4/5/2015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F1744FA-71FA-4D59-A889-3C303C8183B8}" type="slidenum">
              <a:rPr lang="en-US" smtClean="0"/>
              <a:pPr/>
              <a:t>‹#›</a:t>
            </a:fld>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C0E8122-54CA-4D3C-B066-96F352244107}" type="datetimeFigureOut">
              <a:rPr lang="en-US" smtClean="0"/>
              <a:pPr/>
              <a:t>4/5/2015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F1744FA-71FA-4D59-A889-3C303C8183B8}" type="slidenum">
              <a:rPr lang="en-US" smtClean="0"/>
              <a:pPr/>
              <a:t>‹#›</a:t>
            </a:fld>
            <a:endParaRPr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C0E8122-54CA-4D3C-B066-96F352244107}" type="datetimeFigureOut">
              <a:rPr lang="en-US" smtClean="0"/>
              <a:pPr/>
              <a:t>4/5/2015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F1744FA-71FA-4D59-A889-3C303C8183B8}" type="slidenum">
              <a:rPr lang="en-US" smtClean="0"/>
              <a:pPr/>
              <a:t>‹#›</a:t>
            </a:fld>
            <a:endParaRPr lang="en-US" dirty="0"/>
          </a:p>
        </p:txBody>
      </p:sp>
    </p:spTree>
    <p:extLst>
      <p:ext uri="{BB962C8B-B14F-4D97-AF65-F5344CB8AC3E}">
        <p14:creationId xmlns:p14="http://schemas.microsoft.com/office/powerpoint/2010/main" val="3281256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ample layout">
    <p:spTree>
      <p:nvGrpSpPr>
        <p:cNvPr id="1" name=""/>
        <p:cNvGrpSpPr/>
        <p:nvPr/>
      </p:nvGrpSpPr>
      <p:grpSpPr>
        <a:xfrm>
          <a:off x="0" y="0"/>
          <a:ext cx="0" cy="0"/>
          <a:chOff x="0" y="0"/>
          <a:chExt cx="0" cy="0"/>
        </a:xfrm>
      </p:grpSpPr>
      <p:sp>
        <p:nvSpPr>
          <p:cNvPr id="8" name="Text Placeholder 9"/>
          <p:cNvSpPr>
            <a:spLocks noGrp="1"/>
          </p:cNvSpPr>
          <p:nvPr>
            <p:ph type="body" sz="quarter" idx="14" hasCustomPrompt="1"/>
          </p:nvPr>
        </p:nvSpPr>
        <p:spPr>
          <a:xfrm>
            <a:off x="1636874" y="4903659"/>
            <a:ext cx="2352675" cy="377825"/>
          </a:xfrm>
          <a:prstGeom prst="rect">
            <a:avLst/>
          </a:prstGeom>
        </p:spPr>
        <p:txBody>
          <a:bodyPr/>
          <a:lstStyle>
            <a:lvl1pPr>
              <a:buFontTx/>
              <a:buNone/>
              <a:defRPr sz="1400">
                <a:solidFill>
                  <a:schemeClr val="bg1"/>
                </a:solidFill>
              </a:defRPr>
            </a:lvl1pPr>
          </a:lstStyle>
          <a:p>
            <a:pPr lvl="0"/>
            <a:r>
              <a:rPr lang="en-US" dirty="0" smtClean="0"/>
              <a:t>Photo caption here @ 14 pt</a:t>
            </a:r>
            <a:endParaRPr lang="en-US" dirty="0"/>
          </a:p>
        </p:txBody>
      </p:sp>
      <p:pic>
        <p:nvPicPr>
          <p:cNvPr id="9" name="Picture 1" descr="nationalquarantinemap.jpg"/>
          <p:cNvPicPr>
            <a:picLocks noChangeAspect="1"/>
          </p:cNvPicPr>
          <p:nvPr/>
        </p:nvPicPr>
        <p:blipFill>
          <a:blip r:embed="rId2" cstate="print"/>
          <a:stretch>
            <a:fillRect/>
          </a:stretch>
        </p:blipFill>
        <p:spPr bwMode="auto">
          <a:xfrm>
            <a:off x="1640314" y="498853"/>
            <a:ext cx="5895266" cy="4396804"/>
          </a:xfrm>
          <a:prstGeom prst="rect">
            <a:avLst/>
          </a:prstGeom>
          <a:ln w="38100">
            <a:solidFill>
              <a:srgbClr val="003366"/>
            </a:solidFill>
          </a:ln>
          <a:effectLst>
            <a:outerShdw blurRad="292100" dist="139700" dir="2700000" algn="tl" rotWithShape="0">
              <a:srgbClr val="333333">
                <a:alpha val="65000"/>
              </a:srgbClr>
            </a:outerShdw>
          </a:effectLst>
        </p:spPr>
      </p:pic>
      <p:sp>
        <p:nvSpPr>
          <p:cNvPr id="6" name="Text Placeholder 3"/>
          <p:cNvSpPr>
            <a:spLocks noGrp="1"/>
          </p:cNvSpPr>
          <p:nvPr>
            <p:ph type="body" sz="quarter" idx="10" hasCustomPrompt="1"/>
          </p:nvPr>
        </p:nvSpPr>
        <p:spPr>
          <a:xfrm>
            <a:off x="6547667" y="6347103"/>
            <a:ext cx="2596333"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13" name="Picture Placeholder 12"/>
          <p:cNvSpPr>
            <a:spLocks noGrp="1"/>
          </p:cNvSpPr>
          <p:nvPr>
            <p:ph type="pic" sz="quarter" idx="16"/>
          </p:nvPr>
        </p:nvSpPr>
        <p:spPr>
          <a:xfrm>
            <a:off x="940555" y="525283"/>
            <a:ext cx="7304087" cy="4392612"/>
          </a:xfrm>
          <a:prstGeom prst="rect">
            <a:avLst/>
          </a:prstGeom>
        </p:spPr>
        <p:txBody>
          <a:bodyPr/>
          <a:lstStyle>
            <a:lvl1pPr>
              <a:defRPr>
                <a:solidFill>
                  <a:schemeClr val="bg1"/>
                </a:solidFill>
              </a:defRPr>
            </a:lvl1pPr>
          </a:lstStyle>
          <a:p>
            <a:r>
              <a:rPr lang="en-US" dirty="0" smtClean="0"/>
              <a:t>Click icon to add picture</a:t>
            </a:r>
            <a:endParaRPr lang="en-US" dirty="0"/>
          </a:p>
        </p:txBody>
      </p:sp>
      <p:sp>
        <p:nvSpPr>
          <p:cNvPr id="5" name="Text Placeholder 3"/>
          <p:cNvSpPr>
            <a:spLocks noGrp="1"/>
          </p:cNvSpPr>
          <p:nvPr>
            <p:ph type="body" sz="quarter" idx="10" hasCustomPrompt="1"/>
          </p:nvPr>
        </p:nvSpPr>
        <p:spPr>
          <a:xfrm>
            <a:off x="6904383" y="6347103"/>
            <a:ext cx="2239617"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
        <p:nvSpPr>
          <p:cNvPr id="6" name="Text Placeholder 9"/>
          <p:cNvSpPr>
            <a:spLocks noGrp="1"/>
          </p:cNvSpPr>
          <p:nvPr>
            <p:ph type="body" sz="quarter" idx="14" hasCustomPrompt="1"/>
          </p:nvPr>
        </p:nvSpPr>
        <p:spPr>
          <a:xfrm>
            <a:off x="927653" y="4916911"/>
            <a:ext cx="2352675" cy="377825"/>
          </a:xfrm>
          <a:prstGeom prst="rect">
            <a:avLst/>
          </a:prstGeom>
        </p:spPr>
        <p:txBody>
          <a:bodyPr/>
          <a:lstStyle>
            <a:lvl1pPr>
              <a:buFontTx/>
              <a:buNone/>
              <a:defRPr sz="1400">
                <a:solidFill>
                  <a:schemeClr val="bg1"/>
                </a:solidFill>
              </a:defRPr>
            </a:lvl1pPr>
          </a:lstStyle>
          <a:p>
            <a:pPr lvl="0"/>
            <a:r>
              <a:rPr lang="en-US" dirty="0" smtClean="0"/>
              <a:t>Photo caption here @ 14 pt</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9C73FD8-AE2B-4BDC-B9FD-978E748C58AE}" type="datetimeFigureOut">
              <a:rPr lang="en-US" smtClean="0"/>
              <a:pPr/>
              <a:t>4/5/2015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840D704-5E8D-4809-8132-C558ED60D31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6" name="Title 1"/>
          <p:cNvSpPr>
            <a:spLocks noGrp="1"/>
          </p:cNvSpPr>
          <p:nvPr>
            <p:ph type="ctrTitle"/>
          </p:nvPr>
        </p:nvSpPr>
        <p:spPr>
          <a:xfrm>
            <a:off x="685800" y="2717454"/>
            <a:ext cx="7772400" cy="1470025"/>
          </a:xfrm>
          <a:prstGeom prst="rect">
            <a:avLst/>
          </a:prstGeom>
        </p:spPr>
        <p:txBody>
          <a:bodyPr/>
          <a:lstStyle>
            <a:lvl1pPr>
              <a:defRPr b="1">
                <a:solidFill>
                  <a:schemeClr val="bg1"/>
                </a:solidFill>
                <a:latin typeface="+mj-lt"/>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1.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image" Target="../media/image1.png"/><Relationship Id="rId4" Type="http://schemas.openxmlformats.org/officeDocument/2006/relationships/slideLayout" Target="../slideLayouts/slideLayout20.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10" Type="http://schemas.openxmlformats.org/officeDocument/2006/relationships/image" Target="../media/image1.png"/><Relationship Id="rId4" Type="http://schemas.openxmlformats.org/officeDocument/2006/relationships/slideLayout" Target="../slideLayouts/slideLayout28.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image" Target="../media/image1.png"/><Relationship Id="rId2" Type="http://schemas.openxmlformats.org/officeDocument/2006/relationships/slideLayout" Target="../slideLayouts/slideLayout34.xml"/><Relationship Id="rId16" Type="http://schemas.openxmlformats.org/officeDocument/2006/relationships/theme" Target="../theme/theme5.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6.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1A5"/>
        </a:solidFill>
        <a:effectLst/>
      </p:bgPr>
    </p:bg>
    <p:spTree>
      <p:nvGrpSpPr>
        <p:cNvPr id="1" name=""/>
        <p:cNvGrpSpPr/>
        <p:nvPr/>
      </p:nvGrpSpPr>
      <p:grpSpPr>
        <a:xfrm>
          <a:off x="0" y="0"/>
          <a:ext cx="0" cy="0"/>
          <a:chOff x="0" y="0"/>
          <a:chExt cx="0" cy="0"/>
        </a:xfrm>
      </p:grpSpPr>
      <p:sp>
        <p:nvSpPr>
          <p:cNvPr id="9" name="Rectangle 8"/>
          <p:cNvSpPr/>
          <p:nvPr/>
        </p:nvSpPr>
        <p:spPr>
          <a:xfrm flipH="1">
            <a:off x="-1" y="914400"/>
            <a:ext cx="9144000" cy="594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10"/>
          <p:cNvSpPr txBox="1">
            <a:spLocks/>
          </p:cNvSpPr>
          <p:nvPr/>
        </p:nvSpPr>
        <p:spPr>
          <a:xfrm>
            <a:off x="0" y="6276622"/>
            <a:ext cx="6581422" cy="581379"/>
          </a:xfrm>
          <a:prstGeom prst="rect">
            <a:avLst/>
          </a:prstGeom>
        </p:spPr>
        <p:txBody>
          <a:bodyPr/>
          <a:lstStyle>
            <a:lvl1pPr>
              <a:buFontTx/>
              <a:buNone/>
              <a:defRPr sz="1100">
                <a:solidFill>
                  <a:schemeClr val="bg1"/>
                </a:solidFill>
              </a:defRPr>
            </a:lvl1pPr>
            <a:lvl2pPr>
              <a:defRPr sz="1100"/>
            </a:lvl2pPr>
            <a:lvl3pPr>
              <a:defRPr sz="1100"/>
            </a:lvl3pPr>
            <a:lvl4pPr>
              <a:defRPr sz="1100"/>
            </a:lvl4pPr>
            <a:lvl5pPr>
              <a:defRPr sz="1100"/>
            </a:lvl5p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Rectangle 9"/>
          <p:cNvSpPr/>
          <p:nvPr/>
        </p:nvSpPr>
        <p:spPr>
          <a:xfrm>
            <a:off x="0" y="892366"/>
            <a:ext cx="9144000" cy="59656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orange ifas logo.png"/>
          <p:cNvPicPr>
            <a:picLocks noChangeAspect="1"/>
          </p:cNvPicPr>
          <p:nvPr/>
        </p:nvPicPr>
        <p:blipFill>
          <a:blip r:embed="rId10" cstate="print"/>
          <a:stretch>
            <a:fillRect/>
          </a:stretch>
        </p:blipFill>
        <p:spPr>
          <a:xfrm>
            <a:off x="79512" y="6109251"/>
            <a:ext cx="2099960" cy="682487"/>
          </a:xfrm>
          <a:prstGeom prst="rect">
            <a:avLst/>
          </a:prstGeom>
        </p:spPr>
      </p:pic>
      <p:sp>
        <p:nvSpPr>
          <p:cNvPr id="14" name="Rectangle 13"/>
          <p:cNvSpPr/>
          <p:nvPr/>
        </p:nvSpPr>
        <p:spPr>
          <a:xfrm>
            <a:off x="27432" y="5976728"/>
            <a:ext cx="9116568" cy="530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21A5"/>
        </a:solidFill>
        <a:effectLst/>
      </p:bgPr>
    </p:bg>
    <p:spTree>
      <p:nvGrpSpPr>
        <p:cNvPr id="1" name=""/>
        <p:cNvGrpSpPr/>
        <p:nvPr/>
      </p:nvGrpSpPr>
      <p:grpSpPr>
        <a:xfrm>
          <a:off x="0" y="0"/>
          <a:ext cx="0" cy="0"/>
          <a:chOff x="0" y="0"/>
          <a:chExt cx="0" cy="0"/>
        </a:xfrm>
      </p:grpSpPr>
      <p:sp>
        <p:nvSpPr>
          <p:cNvPr id="9" name="Rectangle 8"/>
          <p:cNvSpPr/>
          <p:nvPr/>
        </p:nvSpPr>
        <p:spPr>
          <a:xfrm flipH="1">
            <a:off x="-1" y="914400"/>
            <a:ext cx="9144000" cy="594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10"/>
          <p:cNvSpPr txBox="1">
            <a:spLocks/>
          </p:cNvSpPr>
          <p:nvPr/>
        </p:nvSpPr>
        <p:spPr>
          <a:xfrm>
            <a:off x="0" y="6276622"/>
            <a:ext cx="6581422" cy="581379"/>
          </a:xfrm>
          <a:prstGeom prst="rect">
            <a:avLst/>
          </a:prstGeom>
        </p:spPr>
        <p:txBody>
          <a:bodyPr/>
          <a:lstStyle>
            <a:lvl1pPr>
              <a:buFontTx/>
              <a:buNone/>
              <a:defRPr sz="1100">
                <a:solidFill>
                  <a:schemeClr val="bg1"/>
                </a:solidFill>
              </a:defRPr>
            </a:lvl1pPr>
            <a:lvl2pPr>
              <a:defRPr sz="1100"/>
            </a:lvl2pPr>
            <a:lvl3pPr>
              <a:defRPr sz="1100"/>
            </a:lvl3pPr>
            <a:lvl4pPr>
              <a:defRPr sz="1100"/>
            </a:lvl4pPr>
            <a:lvl5pPr>
              <a:defRPr sz="1100"/>
            </a:lvl5p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Rectangle 9"/>
          <p:cNvSpPr/>
          <p:nvPr/>
        </p:nvSpPr>
        <p:spPr>
          <a:xfrm>
            <a:off x="0" y="892366"/>
            <a:ext cx="9144000" cy="59656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orange ifas logo.png"/>
          <p:cNvPicPr>
            <a:picLocks noChangeAspect="1"/>
          </p:cNvPicPr>
          <p:nvPr/>
        </p:nvPicPr>
        <p:blipFill>
          <a:blip r:embed="rId10" cstate="print"/>
          <a:stretch>
            <a:fillRect/>
          </a:stretch>
        </p:blipFill>
        <p:spPr>
          <a:xfrm>
            <a:off x="6977780" y="6069497"/>
            <a:ext cx="2099960" cy="682487"/>
          </a:xfrm>
          <a:prstGeom prst="rect">
            <a:avLst/>
          </a:prstGeom>
        </p:spPr>
      </p:pic>
      <p:sp>
        <p:nvSpPr>
          <p:cNvPr id="14" name="Rectangle 13"/>
          <p:cNvSpPr/>
          <p:nvPr/>
        </p:nvSpPr>
        <p:spPr>
          <a:xfrm>
            <a:off x="27432" y="5910468"/>
            <a:ext cx="9116568" cy="530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21A5"/>
        </a:solidFill>
        <a:effectLst/>
      </p:bgPr>
    </p:bg>
    <p:spTree>
      <p:nvGrpSpPr>
        <p:cNvPr id="1" name=""/>
        <p:cNvGrpSpPr/>
        <p:nvPr/>
      </p:nvGrpSpPr>
      <p:grpSpPr>
        <a:xfrm>
          <a:off x="0" y="0"/>
          <a:ext cx="0" cy="0"/>
          <a:chOff x="0" y="0"/>
          <a:chExt cx="0" cy="0"/>
        </a:xfrm>
      </p:grpSpPr>
      <p:sp>
        <p:nvSpPr>
          <p:cNvPr id="9" name="Rectangle 8"/>
          <p:cNvSpPr/>
          <p:nvPr/>
        </p:nvSpPr>
        <p:spPr>
          <a:xfrm flipH="1">
            <a:off x="-1" y="914400"/>
            <a:ext cx="9144000" cy="594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10"/>
          <p:cNvSpPr txBox="1">
            <a:spLocks/>
          </p:cNvSpPr>
          <p:nvPr/>
        </p:nvSpPr>
        <p:spPr>
          <a:xfrm>
            <a:off x="0" y="6276622"/>
            <a:ext cx="6581422" cy="581379"/>
          </a:xfrm>
          <a:prstGeom prst="rect">
            <a:avLst/>
          </a:prstGeom>
        </p:spPr>
        <p:txBody>
          <a:bodyPr/>
          <a:lstStyle>
            <a:lvl1pPr>
              <a:buFontTx/>
              <a:buNone/>
              <a:defRPr sz="1100">
                <a:solidFill>
                  <a:schemeClr val="bg1"/>
                </a:solidFill>
              </a:defRPr>
            </a:lvl1pPr>
            <a:lvl2pPr>
              <a:defRPr sz="1100"/>
            </a:lvl2pPr>
            <a:lvl3pPr>
              <a:defRPr sz="1100"/>
            </a:lvl3pPr>
            <a:lvl4pPr>
              <a:defRPr sz="1100"/>
            </a:lvl4pPr>
            <a:lvl5pPr>
              <a:defRPr sz="1100"/>
            </a:lvl5p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Rectangle 9"/>
          <p:cNvSpPr/>
          <p:nvPr/>
        </p:nvSpPr>
        <p:spPr>
          <a:xfrm>
            <a:off x="0" y="892366"/>
            <a:ext cx="9144000" cy="59656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orange ifas logo.png"/>
          <p:cNvPicPr>
            <a:picLocks noChangeAspect="1"/>
          </p:cNvPicPr>
          <p:nvPr/>
        </p:nvPicPr>
        <p:blipFill>
          <a:blip r:embed="rId10" cstate="print"/>
          <a:stretch>
            <a:fillRect/>
          </a:stretch>
        </p:blipFill>
        <p:spPr>
          <a:xfrm>
            <a:off x="6977780" y="6069497"/>
            <a:ext cx="2099960" cy="682487"/>
          </a:xfrm>
          <a:prstGeom prst="rect">
            <a:avLst/>
          </a:prstGeom>
        </p:spPr>
      </p:pic>
      <p:sp>
        <p:nvSpPr>
          <p:cNvPr id="14" name="Rectangle 13"/>
          <p:cNvSpPr/>
          <p:nvPr/>
        </p:nvSpPr>
        <p:spPr>
          <a:xfrm>
            <a:off x="27432" y="5910468"/>
            <a:ext cx="9116568" cy="530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Placeholder 6"/>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21A5"/>
        </a:solidFill>
        <a:effectLst/>
      </p:bgPr>
    </p:bg>
    <p:spTree>
      <p:nvGrpSpPr>
        <p:cNvPr id="1" name=""/>
        <p:cNvGrpSpPr/>
        <p:nvPr/>
      </p:nvGrpSpPr>
      <p:grpSpPr>
        <a:xfrm>
          <a:off x="0" y="0"/>
          <a:ext cx="0" cy="0"/>
          <a:chOff x="0" y="0"/>
          <a:chExt cx="0" cy="0"/>
        </a:xfrm>
      </p:grpSpPr>
      <p:sp>
        <p:nvSpPr>
          <p:cNvPr id="9" name="Rectangle 8"/>
          <p:cNvSpPr/>
          <p:nvPr/>
        </p:nvSpPr>
        <p:spPr>
          <a:xfrm flipH="1">
            <a:off x="-1" y="914400"/>
            <a:ext cx="9144000" cy="594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10"/>
          <p:cNvSpPr txBox="1">
            <a:spLocks/>
          </p:cNvSpPr>
          <p:nvPr/>
        </p:nvSpPr>
        <p:spPr>
          <a:xfrm>
            <a:off x="0" y="6276622"/>
            <a:ext cx="6581422" cy="581379"/>
          </a:xfrm>
          <a:prstGeom prst="rect">
            <a:avLst/>
          </a:prstGeom>
        </p:spPr>
        <p:txBody>
          <a:bodyPr/>
          <a:lstStyle>
            <a:lvl1pPr>
              <a:buFontTx/>
              <a:buNone/>
              <a:defRPr sz="1100">
                <a:solidFill>
                  <a:schemeClr val="bg1"/>
                </a:solidFill>
              </a:defRPr>
            </a:lvl1pPr>
            <a:lvl2pPr>
              <a:defRPr sz="1100"/>
            </a:lvl2pPr>
            <a:lvl3pPr>
              <a:defRPr sz="1100"/>
            </a:lvl3pPr>
            <a:lvl4pPr>
              <a:defRPr sz="1100"/>
            </a:lvl4pPr>
            <a:lvl5pPr>
              <a:defRPr sz="1100"/>
            </a:lvl5p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Rectangle 9"/>
          <p:cNvSpPr/>
          <p:nvPr/>
        </p:nvSpPr>
        <p:spPr>
          <a:xfrm>
            <a:off x="0" y="892366"/>
            <a:ext cx="9144000" cy="59656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orange ifas logo.png"/>
          <p:cNvPicPr>
            <a:picLocks noChangeAspect="1"/>
          </p:cNvPicPr>
          <p:nvPr/>
        </p:nvPicPr>
        <p:blipFill>
          <a:blip r:embed="rId10" cstate="print"/>
          <a:stretch>
            <a:fillRect/>
          </a:stretch>
        </p:blipFill>
        <p:spPr>
          <a:xfrm>
            <a:off x="6977780" y="6069497"/>
            <a:ext cx="2099960" cy="682487"/>
          </a:xfrm>
          <a:prstGeom prst="rect">
            <a:avLst/>
          </a:prstGeom>
        </p:spPr>
      </p:pic>
      <p:sp>
        <p:nvSpPr>
          <p:cNvPr id="14" name="Rectangle 13"/>
          <p:cNvSpPr/>
          <p:nvPr/>
        </p:nvSpPr>
        <p:spPr>
          <a:xfrm>
            <a:off x="27432" y="5910468"/>
            <a:ext cx="9116568" cy="530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Placeholder 6"/>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11" name="Text Placeholder 10"/>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021A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1379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descr="orange ifas logo.png"/>
          <p:cNvPicPr>
            <a:picLocks noChangeAspect="1"/>
          </p:cNvPicPr>
          <p:nvPr/>
        </p:nvPicPr>
        <p:blipFill>
          <a:blip r:embed="rId17" cstate="print"/>
          <a:stretch>
            <a:fillRect/>
          </a:stretch>
        </p:blipFill>
        <p:spPr>
          <a:xfrm>
            <a:off x="6977780" y="6069497"/>
            <a:ext cx="2099960" cy="682487"/>
          </a:xfrm>
          <a:prstGeom prst="rect">
            <a:avLst/>
          </a:prstGeom>
        </p:spPr>
      </p:pic>
      <p:sp>
        <p:nvSpPr>
          <p:cNvPr id="8" name="Rectangle 7"/>
          <p:cNvSpPr/>
          <p:nvPr/>
        </p:nvSpPr>
        <p:spPr>
          <a:xfrm>
            <a:off x="27432" y="5910468"/>
            <a:ext cx="9116568" cy="530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6" r:id="rId9"/>
    <p:sldLayoutId id="2147483707" r:id="rId10"/>
    <p:sldLayoutId id="2147483708" r:id="rId11"/>
    <p:sldLayoutId id="2147483709" r:id="rId12"/>
    <p:sldLayoutId id="2147483710" r:id="rId13"/>
    <p:sldLayoutId id="2147483712" r:id="rId14"/>
    <p:sldLayoutId id="2147483713" r:id="rId15"/>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powerpoint_background.jpg"/>
          <p:cNvPicPr>
            <a:picLocks noChangeAspect="1"/>
          </p:cNvPicPr>
          <p:nvPr/>
        </p:nvPicPr>
        <p:blipFill>
          <a:blip r:embed="rId14" cstate="print"/>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59.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49.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53.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tiff"/><Relationship Id="rId2" Type="http://schemas.openxmlformats.org/officeDocument/2006/relationships/notesSlide" Target="../notesSlides/notesSlide5.xml"/><Relationship Id="rId1" Type="http://schemas.openxmlformats.org/officeDocument/2006/relationships/slideLayout" Target="../slideLayouts/slideLayout49.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49.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49.xml"/><Relationship Id="rId6" Type="http://schemas.openxmlformats.org/officeDocument/2006/relationships/image" Target="../media/image5.jpeg"/><Relationship Id="rId5" Type="http://schemas.openxmlformats.org/officeDocument/2006/relationships/image" Target="../media/image18.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49.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 y="228600"/>
            <a:ext cx="9124950" cy="1752600"/>
          </a:xfrm>
        </p:spPr>
        <p:txBody>
          <a:bodyPr>
            <a:normAutofit/>
          </a:bodyPr>
          <a:lstStyle/>
          <a:p>
            <a:r>
              <a:rPr lang="en-US" sz="4000" dirty="0" smtClean="0"/>
              <a:t>A New Emerging Pest in Florida:</a:t>
            </a:r>
            <a:br>
              <a:rPr lang="en-US" sz="4000" dirty="0" smtClean="0"/>
            </a:br>
            <a:r>
              <a:rPr lang="en-US" sz="4000" dirty="0" smtClean="0"/>
              <a:t>European Pepper Moth </a:t>
            </a:r>
            <a:br>
              <a:rPr lang="en-US" sz="4000" dirty="0" smtClean="0"/>
            </a:br>
            <a:r>
              <a:rPr lang="en-US" sz="2800" dirty="0" smtClean="0"/>
              <a:t>(</a:t>
            </a:r>
            <a:r>
              <a:rPr lang="en-US" sz="2800" i="1" dirty="0" err="1" smtClean="0"/>
              <a:t>Duponchelia</a:t>
            </a:r>
            <a:r>
              <a:rPr lang="en-US" sz="2800" i="1" dirty="0" smtClean="0"/>
              <a:t> </a:t>
            </a:r>
            <a:r>
              <a:rPr lang="en-US" sz="2800" i="1" dirty="0" err="1" smtClean="0"/>
              <a:t>fovealis</a:t>
            </a:r>
            <a:r>
              <a:rPr lang="en-US" sz="2800" i="1" dirty="0" smtClean="0"/>
              <a:t>)</a:t>
            </a:r>
            <a:endParaRPr lang="en-US" sz="2800" i="1" dirty="0"/>
          </a:p>
        </p:txBody>
      </p:sp>
      <p:pic>
        <p:nvPicPr>
          <p:cNvPr id="3" name="Picture 2" descr="IMG_8047.JPG"/>
          <p:cNvPicPr>
            <a:picLocks noChangeAspect="1"/>
          </p:cNvPicPr>
          <p:nvPr/>
        </p:nvPicPr>
        <p:blipFill>
          <a:blip r:embed="rId3" cstate="print"/>
          <a:stretch>
            <a:fillRect/>
          </a:stretch>
        </p:blipFill>
        <p:spPr>
          <a:xfrm>
            <a:off x="1981200" y="2362200"/>
            <a:ext cx="5181600" cy="3462578"/>
          </a:xfrm>
          <a:prstGeom prst="roundRect">
            <a:avLst/>
          </a:prstGeom>
          <a:ln w="38100" cmpd="sng">
            <a:solidFill>
              <a:srgbClr val="000000"/>
            </a:solidFill>
          </a:ln>
        </p:spPr>
      </p:pic>
      <p:sp>
        <p:nvSpPr>
          <p:cNvPr id="4" name="Rectangle 3"/>
          <p:cNvSpPr/>
          <p:nvPr/>
        </p:nvSpPr>
        <p:spPr>
          <a:xfrm>
            <a:off x="381000" y="5943600"/>
            <a:ext cx="4876800" cy="230832"/>
          </a:xfrm>
          <a:prstGeom prst="rect">
            <a:avLst/>
          </a:prstGeom>
        </p:spPr>
        <p:txBody>
          <a:bodyPr wrap="square">
            <a:spAutoFit/>
          </a:bodyPr>
          <a:lstStyle/>
          <a:p>
            <a:r>
              <a:rPr lang="en-US" sz="900" dirty="0" smtClean="0"/>
              <a:t>Photo: Carmelo </a:t>
            </a:r>
            <a:r>
              <a:rPr lang="en-US" sz="900" dirty="0"/>
              <a:t>Peter </a:t>
            </a:r>
            <a:r>
              <a:rPr lang="en-US" sz="900" dirty="0" err="1"/>
              <a:t>Bonsignore</a:t>
            </a:r>
            <a:r>
              <a:rPr lang="en-US" sz="900" dirty="0"/>
              <a:t>, </a:t>
            </a:r>
            <a:r>
              <a:rPr lang="en-US" sz="900" dirty="0" err="1"/>
              <a:t>Università</a:t>
            </a:r>
            <a:r>
              <a:rPr lang="en-US" sz="900" dirty="0"/>
              <a:t> </a:t>
            </a:r>
            <a:r>
              <a:rPr lang="en-US" sz="900" dirty="0" err="1"/>
              <a:t>degli</a:t>
            </a:r>
            <a:r>
              <a:rPr lang="en-US" sz="900" dirty="0"/>
              <a:t> </a:t>
            </a:r>
            <a:r>
              <a:rPr lang="en-US" sz="900" dirty="0" err="1"/>
              <a:t>Studi</a:t>
            </a:r>
            <a:r>
              <a:rPr lang="en-US" sz="900" dirty="0"/>
              <a:t> </a:t>
            </a:r>
            <a:r>
              <a:rPr lang="en-US" sz="900" dirty="0" err="1"/>
              <a:t>Mediterranei</a:t>
            </a:r>
            <a:r>
              <a:rPr lang="en-US" sz="900" dirty="0"/>
              <a:t> di Reggio Calabria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DSC_1050.JPG"/>
          <p:cNvPicPr>
            <a:picLocks noChangeAspect="1"/>
          </p:cNvPicPr>
          <p:nvPr/>
        </p:nvPicPr>
        <p:blipFill rotWithShape="1">
          <a:blip r:embed="rId3" cstate="print"/>
          <a:srcRect l="22563" t="20449" r="24189" b="17418"/>
          <a:stretch/>
        </p:blipFill>
        <p:spPr>
          <a:xfrm>
            <a:off x="3537451" y="2667000"/>
            <a:ext cx="2069099" cy="1616289"/>
          </a:xfrm>
          <a:prstGeom prst="roundRect">
            <a:avLst/>
          </a:prstGeom>
          <a:ln w="38100" cmpd="sng">
            <a:solidFill>
              <a:schemeClr val="tx1"/>
            </a:solidFill>
          </a:ln>
        </p:spPr>
      </p:pic>
      <p:sp>
        <p:nvSpPr>
          <p:cNvPr id="3" name="Title 2"/>
          <p:cNvSpPr>
            <a:spLocks noGrp="1"/>
          </p:cNvSpPr>
          <p:nvPr>
            <p:ph type="title"/>
          </p:nvPr>
        </p:nvSpPr>
        <p:spPr>
          <a:xfrm>
            <a:off x="0" y="0"/>
            <a:ext cx="9144000" cy="914400"/>
          </a:xfrm>
        </p:spPr>
        <p:txBody>
          <a:bodyPr/>
          <a:lstStyle/>
          <a:p>
            <a:r>
              <a:rPr lang="en-US" sz="4000" dirty="0" smtClean="0"/>
              <a:t>Monitoring and Inspection</a:t>
            </a:r>
            <a:endParaRPr lang="en-US" sz="4000" dirty="0"/>
          </a:p>
        </p:txBody>
      </p:sp>
      <p:pic>
        <p:nvPicPr>
          <p:cNvPr id="8" name="Picture 7" descr="DSC_0982.JPG"/>
          <p:cNvPicPr>
            <a:picLocks noChangeAspect="1"/>
          </p:cNvPicPr>
          <p:nvPr/>
        </p:nvPicPr>
        <p:blipFill rotWithShape="1">
          <a:blip r:embed="rId4" cstate="print"/>
          <a:srcRect l="7097" t="1443" r="-291" b="6975"/>
          <a:stretch/>
        </p:blipFill>
        <p:spPr>
          <a:xfrm>
            <a:off x="765527" y="1066800"/>
            <a:ext cx="3195633" cy="2102226"/>
          </a:xfrm>
          <a:prstGeom prst="roundRect">
            <a:avLst/>
          </a:prstGeom>
          <a:ln w="38100" cmpd="sng">
            <a:solidFill>
              <a:schemeClr val="tx1"/>
            </a:solidFill>
          </a:ln>
        </p:spPr>
      </p:pic>
      <p:pic>
        <p:nvPicPr>
          <p:cNvPr id="9" name="Picture 8" descr="DSC_1136.JPG"/>
          <p:cNvPicPr>
            <a:picLocks noChangeAspect="1"/>
          </p:cNvPicPr>
          <p:nvPr/>
        </p:nvPicPr>
        <p:blipFill rotWithShape="1">
          <a:blip r:embed="rId5" cstate="print"/>
          <a:srcRect t="18407" r="26293" b="9284"/>
          <a:stretch/>
        </p:blipFill>
        <p:spPr>
          <a:xfrm>
            <a:off x="762000" y="3826090"/>
            <a:ext cx="3200400" cy="2101812"/>
          </a:xfrm>
          <a:prstGeom prst="roundRect">
            <a:avLst/>
          </a:prstGeom>
          <a:ln w="38100" cmpd="sng">
            <a:solidFill>
              <a:schemeClr val="tx1"/>
            </a:solidFill>
          </a:ln>
        </p:spPr>
      </p:pic>
      <p:sp>
        <p:nvSpPr>
          <p:cNvPr id="10" name="TextBox 9"/>
          <p:cNvSpPr txBox="1"/>
          <p:nvPr/>
        </p:nvSpPr>
        <p:spPr>
          <a:xfrm>
            <a:off x="76200" y="6002179"/>
            <a:ext cx="4724400" cy="246221"/>
          </a:xfrm>
          <a:prstGeom prst="rect">
            <a:avLst/>
          </a:prstGeom>
          <a:noFill/>
        </p:spPr>
        <p:txBody>
          <a:bodyPr wrap="square" rtlCol="0">
            <a:spAutoFit/>
          </a:bodyPr>
          <a:lstStyle/>
          <a:p>
            <a:r>
              <a:rPr lang="en-US" sz="1000" dirty="0" smtClean="0"/>
              <a:t>Photos: Lyle Buss, Department of Entomology and Nematology, University of Florida</a:t>
            </a:r>
          </a:p>
        </p:txBody>
      </p:sp>
      <p:sp>
        <p:nvSpPr>
          <p:cNvPr id="2" name="Rectangle 1"/>
          <p:cNvSpPr/>
          <p:nvPr/>
        </p:nvSpPr>
        <p:spPr>
          <a:xfrm>
            <a:off x="1066800" y="685800"/>
            <a:ext cx="2428101" cy="338554"/>
          </a:xfrm>
          <a:prstGeom prst="rect">
            <a:avLst/>
          </a:prstGeom>
        </p:spPr>
        <p:txBody>
          <a:bodyPr wrap="none">
            <a:spAutoFit/>
          </a:bodyPr>
          <a:lstStyle/>
          <a:p>
            <a:r>
              <a:rPr lang="en-US" sz="1600" dirty="0" smtClean="0"/>
              <a:t>Check pots next to detritus</a:t>
            </a:r>
            <a:endParaRPr lang="en-US" sz="1600" dirty="0"/>
          </a:p>
        </p:txBody>
      </p:sp>
      <p:sp>
        <p:nvSpPr>
          <p:cNvPr id="14" name="Rectangle 13"/>
          <p:cNvSpPr/>
          <p:nvPr/>
        </p:nvSpPr>
        <p:spPr>
          <a:xfrm>
            <a:off x="5342335" y="695325"/>
            <a:ext cx="2887265" cy="338554"/>
          </a:xfrm>
          <a:prstGeom prst="rect">
            <a:avLst/>
          </a:prstGeom>
        </p:spPr>
        <p:txBody>
          <a:bodyPr wrap="none">
            <a:spAutoFit/>
          </a:bodyPr>
          <a:lstStyle/>
          <a:p>
            <a:r>
              <a:rPr lang="en-US" sz="1600" dirty="0" smtClean="0"/>
              <a:t>Plant pulled out of the container</a:t>
            </a:r>
            <a:endParaRPr lang="en-US" sz="1600" dirty="0"/>
          </a:p>
        </p:txBody>
      </p:sp>
      <p:sp>
        <p:nvSpPr>
          <p:cNvPr id="15" name="Rectangle 14"/>
          <p:cNvSpPr/>
          <p:nvPr/>
        </p:nvSpPr>
        <p:spPr>
          <a:xfrm>
            <a:off x="914400" y="3276600"/>
            <a:ext cx="2410773" cy="584775"/>
          </a:xfrm>
          <a:prstGeom prst="rect">
            <a:avLst/>
          </a:prstGeom>
        </p:spPr>
        <p:txBody>
          <a:bodyPr wrap="square">
            <a:spAutoFit/>
          </a:bodyPr>
          <a:lstStyle/>
          <a:p>
            <a:r>
              <a:rPr lang="en-US" sz="1600" dirty="0" smtClean="0"/>
              <a:t>Check the bottom edge of the container.</a:t>
            </a:r>
            <a:endParaRPr lang="en-US" sz="1600" dirty="0"/>
          </a:p>
        </p:txBody>
      </p:sp>
      <p:sp>
        <p:nvSpPr>
          <p:cNvPr id="16" name="Rectangle 15"/>
          <p:cNvSpPr/>
          <p:nvPr/>
        </p:nvSpPr>
        <p:spPr>
          <a:xfrm>
            <a:off x="5638800" y="3276600"/>
            <a:ext cx="2590800" cy="584775"/>
          </a:xfrm>
          <a:prstGeom prst="rect">
            <a:avLst/>
          </a:prstGeom>
        </p:spPr>
        <p:txBody>
          <a:bodyPr wrap="square">
            <a:spAutoFit/>
          </a:bodyPr>
          <a:lstStyle/>
          <a:p>
            <a:r>
              <a:rPr lang="en-US" sz="1600" dirty="0" smtClean="0"/>
              <a:t>Look for webbing on the soil surface</a:t>
            </a:r>
            <a:endParaRPr lang="en-US" sz="1600" dirty="0"/>
          </a:p>
        </p:txBody>
      </p:sp>
      <p:sp>
        <p:nvSpPr>
          <p:cNvPr id="17" name="Rectangle 16"/>
          <p:cNvSpPr/>
          <p:nvPr/>
        </p:nvSpPr>
        <p:spPr>
          <a:xfrm>
            <a:off x="4152900" y="4385846"/>
            <a:ext cx="838200" cy="338554"/>
          </a:xfrm>
          <a:prstGeom prst="rect">
            <a:avLst/>
          </a:prstGeom>
        </p:spPr>
        <p:txBody>
          <a:bodyPr wrap="square">
            <a:spAutoFit/>
          </a:bodyPr>
          <a:lstStyle/>
          <a:p>
            <a:pPr algn="ctr"/>
            <a:r>
              <a:rPr lang="en-US" sz="1600" dirty="0" smtClean="0"/>
              <a:t>adult</a:t>
            </a:r>
            <a:endParaRPr lang="en-US" sz="1600" dirty="0"/>
          </a:p>
        </p:txBody>
      </p:sp>
      <p:grpSp>
        <p:nvGrpSpPr>
          <p:cNvPr id="21" name="Group 20"/>
          <p:cNvGrpSpPr>
            <a:grpSpLocks noChangeAspect="1"/>
          </p:cNvGrpSpPr>
          <p:nvPr/>
        </p:nvGrpSpPr>
        <p:grpSpPr>
          <a:xfrm>
            <a:off x="5105400" y="1042954"/>
            <a:ext cx="3167796" cy="2130552"/>
            <a:chOff x="4509247" y="2729237"/>
            <a:chExt cx="4261782" cy="2866329"/>
          </a:xfrm>
        </p:grpSpPr>
        <p:pic>
          <p:nvPicPr>
            <p:cNvPr id="22" name="Picture 21" descr="DSC_0898.JPG"/>
            <p:cNvPicPr>
              <a:picLocks noChangeAspect="1"/>
            </p:cNvPicPr>
            <p:nvPr/>
          </p:nvPicPr>
          <p:blipFill rotWithShape="1">
            <a:blip r:embed="rId6" cstate="print"/>
            <a:srcRect l="3607" t="4668" r="9726" b="8258"/>
            <a:stretch/>
          </p:blipFill>
          <p:spPr>
            <a:xfrm>
              <a:off x="4509247" y="2729237"/>
              <a:ext cx="4261782" cy="2866329"/>
            </a:xfrm>
            <a:prstGeom prst="roundRect">
              <a:avLst>
                <a:gd name="adj" fmla="val 8594"/>
              </a:avLst>
            </a:prstGeom>
            <a:solidFill>
              <a:srgbClr val="FFFFFF">
                <a:shade val="85000"/>
              </a:srgbClr>
            </a:solidFill>
            <a:ln w="38100">
              <a:solidFill>
                <a:srgbClr val="000000"/>
              </a:solidFill>
            </a:ln>
            <a:effectLst/>
          </p:spPr>
        </p:pic>
        <p:sp>
          <p:nvSpPr>
            <p:cNvPr id="23" name="Oval 22"/>
            <p:cNvSpPr/>
            <p:nvPr/>
          </p:nvSpPr>
          <p:spPr>
            <a:xfrm>
              <a:off x="5867400" y="4046220"/>
              <a:ext cx="990600" cy="838200"/>
            </a:xfrm>
            <a:prstGeom prst="ellipse">
              <a:avLst/>
            </a:prstGeom>
            <a:noFill/>
            <a:ln w="38100">
              <a:solidFill>
                <a:srgbClr val="FA0A0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4" name="Group 23"/>
          <p:cNvGrpSpPr>
            <a:grpSpLocks noChangeAspect="1"/>
          </p:cNvGrpSpPr>
          <p:nvPr/>
        </p:nvGrpSpPr>
        <p:grpSpPr>
          <a:xfrm>
            <a:off x="5105400" y="3871627"/>
            <a:ext cx="2982661" cy="2130552"/>
            <a:chOff x="-188259" y="2985246"/>
            <a:chExt cx="4760259" cy="3400313"/>
          </a:xfrm>
        </p:grpSpPr>
        <p:pic>
          <p:nvPicPr>
            <p:cNvPr id="25" name="Picture 24" descr="DSC_0893.JPG"/>
            <p:cNvPicPr>
              <a:picLocks noChangeAspect="1"/>
            </p:cNvPicPr>
            <p:nvPr/>
          </p:nvPicPr>
          <p:blipFill rotWithShape="1">
            <a:blip r:embed="rId7" cstate="print"/>
            <a:srcRect l="8749" t="11461" r="8276"/>
            <a:stretch/>
          </p:blipFill>
          <p:spPr>
            <a:xfrm>
              <a:off x="-188259" y="2985246"/>
              <a:ext cx="4760259" cy="3400313"/>
            </a:xfrm>
            <a:prstGeom prst="roundRect">
              <a:avLst>
                <a:gd name="adj" fmla="val 8594"/>
              </a:avLst>
            </a:prstGeom>
            <a:solidFill>
              <a:srgbClr val="FFFFFF">
                <a:shade val="85000"/>
              </a:srgbClr>
            </a:solidFill>
            <a:ln w="38100">
              <a:solidFill>
                <a:srgbClr val="000000"/>
              </a:solidFill>
            </a:ln>
            <a:effectLst/>
          </p:spPr>
        </p:pic>
        <p:sp>
          <p:nvSpPr>
            <p:cNvPr id="26" name="Oval 25"/>
            <p:cNvSpPr/>
            <p:nvPr/>
          </p:nvSpPr>
          <p:spPr>
            <a:xfrm>
              <a:off x="1905000" y="5181600"/>
              <a:ext cx="990600" cy="838200"/>
            </a:xfrm>
            <a:prstGeom prst="ellipse">
              <a:avLst/>
            </a:prstGeom>
            <a:noFill/>
            <a:ln w="38100">
              <a:solidFill>
                <a:srgbClr val="FA0A0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784766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lstStyle/>
          <a:p>
            <a:r>
              <a:rPr lang="en-US" dirty="0" smtClean="0"/>
              <a:t>Florida Look Alikes - Adults</a:t>
            </a:r>
            <a:endParaRPr lang="en-US" dirty="0"/>
          </a:p>
        </p:txBody>
      </p:sp>
      <p:sp>
        <p:nvSpPr>
          <p:cNvPr id="17" name="TextBox 16"/>
          <p:cNvSpPr txBox="1"/>
          <p:nvPr/>
        </p:nvSpPr>
        <p:spPr>
          <a:xfrm>
            <a:off x="0" y="5909102"/>
            <a:ext cx="9144000" cy="415498"/>
          </a:xfrm>
          <a:prstGeom prst="rect">
            <a:avLst/>
          </a:prstGeom>
          <a:noFill/>
        </p:spPr>
        <p:txBody>
          <a:bodyPr wrap="square" rtlCol="0">
            <a:spAutoFit/>
          </a:bodyPr>
          <a:lstStyle/>
          <a:p>
            <a:r>
              <a:rPr lang="en-US" sz="700" dirty="0" smtClean="0"/>
              <a:t>Image credit: </a:t>
            </a:r>
          </a:p>
          <a:p>
            <a:r>
              <a:rPr lang="en-US" sz="700" dirty="0" smtClean="0"/>
              <a:t>James Hayden, Florida Department of Agriculture and Consumer Services, Division of Plant Industry  and  Thomson Paris, graduate student, Department of Entomology and Nematology, University of Florida; EPM - </a:t>
            </a:r>
            <a:r>
              <a:rPr lang="en-US" sz="700" dirty="0"/>
              <a:t>Kurt </a:t>
            </a:r>
            <a:r>
              <a:rPr lang="en-US" sz="700" dirty="0" err="1"/>
              <a:t>Ahlmark</a:t>
            </a:r>
            <a:r>
              <a:rPr lang="en-US" sz="700" dirty="0"/>
              <a:t>, FDACS Division of Plant Industry, Bugwood.org - </a:t>
            </a:r>
            <a:r>
              <a:rPr lang="en-US" sz="700" dirty="0" smtClean="0"/>
              <a:t>#5499609</a:t>
            </a:r>
            <a:endParaRPr lang="en-US" sz="700" dirty="0"/>
          </a:p>
        </p:txBody>
      </p:sp>
      <p:grpSp>
        <p:nvGrpSpPr>
          <p:cNvPr id="6" name="Group 5"/>
          <p:cNvGrpSpPr/>
          <p:nvPr/>
        </p:nvGrpSpPr>
        <p:grpSpPr>
          <a:xfrm>
            <a:off x="152400" y="914400"/>
            <a:ext cx="8788163" cy="5029200"/>
            <a:chOff x="177918" y="914400"/>
            <a:chExt cx="8788163" cy="5029200"/>
          </a:xfrm>
        </p:grpSpPr>
        <p:grpSp>
          <p:nvGrpSpPr>
            <p:cNvPr id="18" name="Group 17"/>
            <p:cNvGrpSpPr/>
            <p:nvPr/>
          </p:nvGrpSpPr>
          <p:grpSpPr>
            <a:xfrm>
              <a:off x="177918" y="914400"/>
              <a:ext cx="8788163" cy="5029200"/>
              <a:chOff x="177918" y="914400"/>
              <a:chExt cx="8788163" cy="5029200"/>
            </a:xfrm>
          </p:grpSpPr>
          <p:pic>
            <p:nvPicPr>
              <p:cNvPr id="4" name="Picture 3" descr="Hydriris_ornatalis_Copeland_15-X-1990_scale_TParis.jpg"/>
              <p:cNvPicPr>
                <a:picLocks noChangeAspect="1"/>
              </p:cNvPicPr>
              <p:nvPr/>
            </p:nvPicPr>
            <p:blipFill>
              <a:blip r:embed="rId3" cstate="print"/>
              <a:stretch>
                <a:fillRect/>
              </a:stretch>
            </p:blipFill>
            <p:spPr>
              <a:xfrm>
                <a:off x="177919" y="914400"/>
                <a:ext cx="2793881" cy="2103120"/>
              </a:xfrm>
              <a:prstGeom prst="roundRect">
                <a:avLst>
                  <a:gd name="adj" fmla="val 8594"/>
                </a:avLst>
              </a:prstGeom>
              <a:solidFill>
                <a:srgbClr val="FFFFFF">
                  <a:shade val="85000"/>
                </a:srgbClr>
              </a:solidFill>
              <a:ln w="38100">
                <a:solidFill>
                  <a:srgbClr val="000000"/>
                </a:solidFill>
              </a:ln>
              <a:effectLst/>
            </p:spPr>
          </p:pic>
          <p:pic>
            <p:nvPicPr>
              <p:cNvPr id="5" name="Picture 4" descr="Niphograpta_albiguttalis_MyakkaStPk_dark_scale_TParis.jpg"/>
              <p:cNvPicPr>
                <a:picLocks noChangeAspect="1"/>
              </p:cNvPicPr>
              <p:nvPr/>
            </p:nvPicPr>
            <p:blipFill>
              <a:blip r:embed="rId4" cstate="print"/>
              <a:stretch>
                <a:fillRect/>
              </a:stretch>
            </p:blipFill>
            <p:spPr>
              <a:xfrm>
                <a:off x="3200400" y="914400"/>
                <a:ext cx="2793881" cy="2103120"/>
              </a:xfrm>
              <a:prstGeom prst="roundRect">
                <a:avLst>
                  <a:gd name="adj" fmla="val 8594"/>
                </a:avLst>
              </a:prstGeom>
              <a:solidFill>
                <a:srgbClr val="FFFFFF">
                  <a:shade val="85000"/>
                </a:srgbClr>
              </a:solidFill>
              <a:ln w="38100">
                <a:solidFill>
                  <a:srgbClr val="000000"/>
                </a:solidFill>
              </a:ln>
              <a:effectLst/>
            </p:spPr>
          </p:pic>
          <p:pic>
            <p:nvPicPr>
              <p:cNvPr id="7" name="Picture 6" descr="Parapoynx_obscuralis_KellyPark_25-IX-79_scale_TParis.jpg"/>
              <p:cNvPicPr>
                <a:picLocks noChangeAspect="1"/>
              </p:cNvPicPr>
              <p:nvPr/>
            </p:nvPicPr>
            <p:blipFill>
              <a:blip r:embed="rId5" cstate="print"/>
              <a:stretch>
                <a:fillRect/>
              </a:stretch>
            </p:blipFill>
            <p:spPr>
              <a:xfrm>
                <a:off x="177918" y="3429000"/>
                <a:ext cx="2793881" cy="2103120"/>
              </a:xfrm>
              <a:prstGeom prst="roundRect">
                <a:avLst>
                  <a:gd name="adj" fmla="val 8594"/>
                </a:avLst>
              </a:prstGeom>
              <a:solidFill>
                <a:srgbClr val="FFFFFF">
                  <a:shade val="85000"/>
                </a:srgbClr>
              </a:solidFill>
              <a:ln w="38100">
                <a:solidFill>
                  <a:srgbClr val="000000"/>
                </a:solidFill>
              </a:ln>
              <a:effectLst/>
            </p:spPr>
          </p:pic>
          <p:pic>
            <p:nvPicPr>
              <p:cNvPr id="8" name="Picture 7" descr="Penestola_bufalis_male_NaplesBrambila_XII-2010_scale_JHayden.jpg"/>
              <p:cNvPicPr>
                <a:picLocks noChangeAspect="1"/>
              </p:cNvPicPr>
              <p:nvPr/>
            </p:nvPicPr>
            <p:blipFill>
              <a:blip r:embed="rId6" cstate="print"/>
              <a:stretch>
                <a:fillRect/>
              </a:stretch>
            </p:blipFill>
            <p:spPr>
              <a:xfrm>
                <a:off x="3200400" y="3429000"/>
                <a:ext cx="2788337" cy="2103120"/>
              </a:xfrm>
              <a:prstGeom prst="roundRect">
                <a:avLst>
                  <a:gd name="adj" fmla="val 8594"/>
                </a:avLst>
              </a:prstGeom>
              <a:solidFill>
                <a:srgbClr val="FFFFFF">
                  <a:shade val="85000"/>
                </a:srgbClr>
              </a:solidFill>
              <a:ln w="38100">
                <a:solidFill>
                  <a:srgbClr val="000000"/>
                </a:solidFill>
              </a:ln>
              <a:effectLst/>
            </p:spPr>
          </p:pic>
          <p:pic>
            <p:nvPicPr>
              <p:cNvPr id="10" name="Picture 9" descr="Udea_rubigalis_TallTimbers_2-III-1990_scale_TParis.jpg"/>
              <p:cNvPicPr>
                <a:picLocks noChangeAspect="1"/>
              </p:cNvPicPr>
              <p:nvPr/>
            </p:nvPicPr>
            <p:blipFill>
              <a:blip r:embed="rId7" cstate="print"/>
              <a:stretch>
                <a:fillRect/>
              </a:stretch>
            </p:blipFill>
            <p:spPr>
              <a:xfrm>
                <a:off x="6172200" y="914400"/>
                <a:ext cx="2793881" cy="2103120"/>
              </a:xfrm>
              <a:prstGeom prst="roundRect">
                <a:avLst>
                  <a:gd name="adj" fmla="val 8594"/>
                </a:avLst>
              </a:prstGeom>
              <a:solidFill>
                <a:srgbClr val="FFFFFF">
                  <a:shade val="85000"/>
                </a:srgbClr>
              </a:solidFill>
              <a:ln w="38100">
                <a:solidFill>
                  <a:srgbClr val="000000"/>
                </a:solidFill>
              </a:ln>
              <a:effectLst/>
            </p:spPr>
          </p:pic>
          <p:sp>
            <p:nvSpPr>
              <p:cNvPr id="11" name="TextBox 10"/>
              <p:cNvSpPr txBox="1"/>
              <p:nvPr/>
            </p:nvSpPr>
            <p:spPr>
              <a:xfrm>
                <a:off x="228600" y="3048000"/>
                <a:ext cx="2743200" cy="369332"/>
              </a:xfrm>
              <a:prstGeom prst="rect">
                <a:avLst/>
              </a:prstGeom>
              <a:noFill/>
            </p:spPr>
            <p:txBody>
              <a:bodyPr wrap="square" rtlCol="0">
                <a:spAutoFit/>
              </a:bodyPr>
              <a:lstStyle/>
              <a:p>
                <a:pPr algn="ctr"/>
                <a:r>
                  <a:rPr lang="en-US" i="1" dirty="0" smtClean="0"/>
                  <a:t>Hydriris ornatalis</a:t>
                </a:r>
                <a:endParaRPr lang="en-US" i="1" dirty="0"/>
              </a:p>
            </p:txBody>
          </p:sp>
          <p:sp>
            <p:nvSpPr>
              <p:cNvPr id="12" name="TextBox 11"/>
              <p:cNvSpPr txBox="1"/>
              <p:nvPr/>
            </p:nvSpPr>
            <p:spPr>
              <a:xfrm>
                <a:off x="6172200" y="3059668"/>
                <a:ext cx="2743200" cy="369332"/>
              </a:xfrm>
              <a:prstGeom prst="rect">
                <a:avLst/>
              </a:prstGeom>
              <a:noFill/>
            </p:spPr>
            <p:txBody>
              <a:bodyPr wrap="square" rtlCol="0">
                <a:spAutoFit/>
              </a:bodyPr>
              <a:lstStyle/>
              <a:p>
                <a:pPr algn="ctr"/>
                <a:r>
                  <a:rPr lang="en-US" i="1" dirty="0" smtClean="0"/>
                  <a:t>Udea rubigalis</a:t>
                </a:r>
                <a:endParaRPr lang="en-US" i="1" dirty="0"/>
              </a:p>
            </p:txBody>
          </p:sp>
          <p:sp>
            <p:nvSpPr>
              <p:cNvPr id="13" name="TextBox 12"/>
              <p:cNvSpPr txBox="1"/>
              <p:nvPr/>
            </p:nvSpPr>
            <p:spPr>
              <a:xfrm>
                <a:off x="228600" y="5574268"/>
                <a:ext cx="2743200" cy="369332"/>
              </a:xfrm>
              <a:prstGeom prst="rect">
                <a:avLst/>
              </a:prstGeom>
              <a:noFill/>
            </p:spPr>
            <p:txBody>
              <a:bodyPr wrap="square" rtlCol="0">
                <a:spAutoFit/>
              </a:bodyPr>
              <a:lstStyle/>
              <a:p>
                <a:pPr algn="ctr"/>
                <a:r>
                  <a:rPr lang="en-US" i="1" dirty="0" smtClean="0"/>
                  <a:t>Parapoynx obscuralis</a:t>
                </a:r>
                <a:endParaRPr lang="en-US" i="1" dirty="0"/>
              </a:p>
            </p:txBody>
          </p:sp>
          <p:sp>
            <p:nvSpPr>
              <p:cNvPr id="14" name="TextBox 13"/>
              <p:cNvSpPr txBox="1"/>
              <p:nvPr/>
            </p:nvSpPr>
            <p:spPr>
              <a:xfrm>
                <a:off x="3200400" y="3059668"/>
                <a:ext cx="2819400" cy="369332"/>
              </a:xfrm>
              <a:prstGeom prst="rect">
                <a:avLst/>
              </a:prstGeom>
              <a:noFill/>
            </p:spPr>
            <p:txBody>
              <a:bodyPr wrap="square" rtlCol="0">
                <a:spAutoFit/>
              </a:bodyPr>
              <a:lstStyle/>
              <a:p>
                <a:pPr algn="ctr"/>
                <a:r>
                  <a:rPr lang="en-US" i="1" dirty="0" smtClean="0"/>
                  <a:t>Niphograpta albiguttalis</a:t>
                </a:r>
                <a:endParaRPr lang="en-US" i="1" dirty="0"/>
              </a:p>
            </p:txBody>
          </p:sp>
          <p:sp>
            <p:nvSpPr>
              <p:cNvPr id="15" name="TextBox 14"/>
              <p:cNvSpPr txBox="1"/>
              <p:nvPr/>
            </p:nvSpPr>
            <p:spPr>
              <a:xfrm>
                <a:off x="6172200" y="5574268"/>
                <a:ext cx="2743200" cy="369332"/>
              </a:xfrm>
              <a:prstGeom prst="rect">
                <a:avLst/>
              </a:prstGeom>
              <a:noFill/>
            </p:spPr>
            <p:txBody>
              <a:bodyPr wrap="square" rtlCol="0">
                <a:spAutoFit/>
              </a:bodyPr>
              <a:lstStyle/>
              <a:p>
                <a:pPr algn="ctr"/>
                <a:r>
                  <a:rPr lang="en-US" i="1" dirty="0" smtClean="0"/>
                  <a:t>Duponchelia fovealis</a:t>
                </a:r>
                <a:endParaRPr lang="en-US" i="1" dirty="0"/>
              </a:p>
            </p:txBody>
          </p:sp>
          <p:sp>
            <p:nvSpPr>
              <p:cNvPr id="16" name="TextBox 15"/>
              <p:cNvSpPr txBox="1"/>
              <p:nvPr/>
            </p:nvSpPr>
            <p:spPr>
              <a:xfrm>
                <a:off x="3200400" y="5574268"/>
                <a:ext cx="2819400" cy="369332"/>
              </a:xfrm>
              <a:prstGeom prst="rect">
                <a:avLst/>
              </a:prstGeom>
              <a:noFill/>
            </p:spPr>
            <p:txBody>
              <a:bodyPr wrap="square" rtlCol="0">
                <a:spAutoFit/>
              </a:bodyPr>
              <a:lstStyle/>
              <a:p>
                <a:pPr algn="ctr"/>
                <a:r>
                  <a:rPr lang="en-US" i="1" dirty="0" smtClean="0"/>
                  <a:t>Penestola bufalis</a:t>
                </a:r>
                <a:endParaRPr lang="en-US" i="1" dirty="0"/>
              </a:p>
            </p:txBody>
          </p:sp>
        </p:grpSp>
        <p:pic>
          <p:nvPicPr>
            <p:cNvPr id="2" name="Picture 1"/>
            <p:cNvPicPr>
              <a:picLocks noChangeAspect="1"/>
            </p:cNvPicPr>
            <p:nvPr/>
          </p:nvPicPr>
          <p:blipFill rotWithShape="1">
            <a:blip r:embed="rId8">
              <a:extLst>
                <a:ext uri="{28A0092B-C50C-407E-A947-70E740481C1C}">
                  <a14:useLocalDpi xmlns:a14="http://schemas.microsoft.com/office/drawing/2010/main" val="0"/>
                </a:ext>
              </a:extLst>
            </a:blip>
            <a:srcRect b="4159"/>
            <a:stretch/>
          </p:blipFill>
          <p:spPr>
            <a:xfrm>
              <a:off x="6409229" y="3417332"/>
              <a:ext cx="2353771" cy="2103120"/>
            </a:xfrm>
            <a:prstGeom prst="roundRect">
              <a:avLst>
                <a:gd name="adj" fmla="val 8594"/>
              </a:avLst>
            </a:prstGeom>
            <a:solidFill>
              <a:srgbClr val="FFFFFF">
                <a:shade val="85000"/>
              </a:srgbClr>
            </a:solidFill>
            <a:ln w="38100">
              <a:solidFill>
                <a:schemeClr val="tx1"/>
              </a:solidFill>
            </a:ln>
            <a:effectLst/>
          </p:spPr>
        </p:pic>
      </p:grpSp>
    </p:spTree>
    <p:extLst>
      <p:ext uri="{BB962C8B-B14F-4D97-AF65-F5344CB8AC3E}">
        <p14:creationId xmlns:p14="http://schemas.microsoft.com/office/powerpoint/2010/main" val="36334522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Authors</a:t>
            </a:r>
            <a:endParaRPr lang="en-US" sz="4000" dirty="0"/>
          </a:p>
        </p:txBody>
      </p:sp>
      <p:sp>
        <p:nvSpPr>
          <p:cNvPr id="5" name="Content Placeholder 2"/>
          <p:cNvSpPr txBox="1">
            <a:spLocks/>
          </p:cNvSpPr>
          <p:nvPr/>
        </p:nvSpPr>
        <p:spPr>
          <a:xfrm>
            <a:off x="609600" y="1646237"/>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dirty="0">
                <a:latin typeface="Calibri"/>
                <a:ea typeface="ＭＳ Ｐゴシック" pitchFamily="34" charset="-128"/>
                <a:cs typeface="Calibri"/>
              </a:rPr>
              <a:t>Stephanie Stocks, M.S.</a:t>
            </a:r>
          </a:p>
          <a:p>
            <a:pPr marL="454025" indent="0">
              <a:buNone/>
              <a:defRPr/>
            </a:pPr>
            <a:r>
              <a:rPr lang="en-US" sz="2800" dirty="0">
                <a:latin typeface="Calibri"/>
                <a:ea typeface="ＭＳ Ｐゴシック" pitchFamily="34" charset="-128"/>
                <a:cs typeface="Calibri"/>
              </a:rPr>
              <a:t>Assistant-In, Extension Scientist, Department of Entomology and Nematology, University of </a:t>
            </a:r>
            <a:r>
              <a:rPr lang="en-US" sz="2800" dirty="0" smtClean="0">
                <a:latin typeface="Calibri"/>
                <a:ea typeface="ＭＳ Ｐゴシック" pitchFamily="34" charset="-128"/>
                <a:cs typeface="Calibri"/>
              </a:rPr>
              <a:t>Florida</a:t>
            </a:r>
          </a:p>
          <a:p>
            <a:pPr marL="454025" indent="0">
              <a:buNone/>
              <a:defRPr/>
            </a:pPr>
            <a:endParaRPr lang="en-US" sz="1200" dirty="0">
              <a:latin typeface="Calibri"/>
              <a:ea typeface="ＭＳ Ｐゴシック" pitchFamily="34" charset="-128"/>
              <a:cs typeface="Calibri"/>
            </a:endParaRPr>
          </a:p>
          <a:p>
            <a:pPr marL="0" indent="0">
              <a:buNone/>
              <a:defRPr/>
            </a:pPr>
            <a:r>
              <a:rPr lang="en-US" dirty="0">
                <a:ea typeface="ＭＳ Ｐゴシック" pitchFamily="34" charset="-128"/>
                <a:cs typeface="Calibri"/>
              </a:rPr>
              <a:t>Amanda Hodges, Ph.D.</a:t>
            </a:r>
          </a:p>
          <a:p>
            <a:pPr marL="454025" indent="0">
              <a:buNone/>
              <a:defRPr/>
            </a:pPr>
            <a:r>
              <a:rPr lang="en-US" sz="2800" dirty="0">
                <a:ea typeface="ＭＳ Ｐゴシック" pitchFamily="34" charset="-128"/>
                <a:cs typeface="Calibri"/>
              </a:rPr>
              <a:t>Associate Extension Scientist, Department of Entomology and Nematology, University of Florida </a:t>
            </a:r>
          </a:p>
          <a:p>
            <a:pPr marL="454025" indent="0">
              <a:buNone/>
              <a:defRPr/>
            </a:pPr>
            <a:r>
              <a:rPr lang="en-US" sz="2800" dirty="0" smtClean="0">
                <a:latin typeface="Calibri"/>
                <a:ea typeface="ＭＳ Ｐゴシック" pitchFamily="34" charset="-128"/>
                <a:cs typeface="Calibri"/>
              </a:rPr>
              <a:t> </a:t>
            </a:r>
            <a:endParaRPr lang="en-US" sz="2800" dirty="0">
              <a:latin typeface="Calibri"/>
              <a:ea typeface="ＭＳ Ｐゴシック" pitchFamily="34" charset="-128"/>
              <a:cs typeface="Calibri"/>
            </a:endParaRPr>
          </a:p>
          <a:p>
            <a:pPr marL="0" indent="0">
              <a:buNone/>
              <a:defRPr/>
            </a:pPr>
            <a:endParaRPr lang="en-US" sz="1200" dirty="0" smtClean="0">
              <a:latin typeface="Calibri"/>
              <a:ea typeface="ＭＳ Ｐゴシック" pitchFamily="34" charset="-128"/>
              <a:cs typeface="Calibri"/>
            </a:endParaRPr>
          </a:p>
          <a:p>
            <a:pPr marL="0" indent="0">
              <a:buFont typeface="Arial" pitchFamily="34" charset="0"/>
              <a:buNone/>
            </a:pPr>
            <a:endParaRPr lang="en-US" dirty="0" smtClean="0">
              <a:latin typeface="Calibri"/>
              <a:cs typeface="Calibri"/>
            </a:endParaRPr>
          </a:p>
          <a:p>
            <a:pPr marL="0" indent="0">
              <a:buFont typeface="Arial" pitchFamily="34" charset="0"/>
              <a:buNone/>
            </a:pPr>
            <a:endParaRPr lang="en-US" dirty="0">
              <a:latin typeface="Calibri"/>
              <a:cs typeface="Calibri"/>
            </a:endParaRPr>
          </a:p>
        </p:txBody>
      </p:sp>
    </p:spTree>
    <p:extLst>
      <p:ext uri="{BB962C8B-B14F-4D97-AF65-F5344CB8AC3E}">
        <p14:creationId xmlns:p14="http://schemas.microsoft.com/office/powerpoint/2010/main" val="27720119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Editors</a:t>
            </a:r>
            <a:endParaRPr lang="en-US" sz="4000" dirty="0"/>
          </a:p>
        </p:txBody>
      </p:sp>
      <p:sp>
        <p:nvSpPr>
          <p:cNvPr id="4" name="Content Placeholder 2"/>
          <p:cNvSpPr txBox="1">
            <a:spLocks/>
          </p:cNvSpPr>
          <p:nvPr/>
        </p:nvSpPr>
        <p:spPr>
          <a:xfrm>
            <a:off x="609600" y="1417638"/>
            <a:ext cx="8229600" cy="452596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US" dirty="0" smtClean="0">
                <a:latin typeface="Calibri" panose="020F0502020204030204" pitchFamily="34" charset="0"/>
                <a:cs typeface="Calibri"/>
              </a:rPr>
              <a:t>Matthew D. Smith, Ph.D.</a:t>
            </a:r>
          </a:p>
          <a:p>
            <a:pPr marL="454025" indent="0">
              <a:buFont typeface="Arial" pitchFamily="34" charset="0"/>
              <a:buNone/>
              <a:defRPr/>
            </a:pPr>
            <a:r>
              <a:rPr lang="en-US" sz="2800" dirty="0" smtClean="0">
                <a:latin typeface="Calibri" panose="020F0502020204030204" pitchFamily="34" charset="0"/>
                <a:cs typeface="Calibri"/>
              </a:rPr>
              <a:t>Postdoctoral Associate, Department of Entomology and Nematology, University of Florida</a:t>
            </a:r>
          </a:p>
          <a:p>
            <a:pPr marL="0" indent="0">
              <a:buNone/>
              <a:defRPr/>
            </a:pPr>
            <a:endParaRPr lang="en-US" dirty="0" smtClean="0">
              <a:latin typeface="Calibri" panose="020F0502020204030204" pitchFamily="34" charset="0"/>
              <a:ea typeface="ＭＳ Ｐゴシック" pitchFamily="34" charset="-128"/>
              <a:cs typeface="Calibri"/>
            </a:endParaRPr>
          </a:p>
          <a:p>
            <a:pPr marL="0" indent="0">
              <a:buNone/>
              <a:defRPr/>
            </a:pPr>
            <a:r>
              <a:rPr lang="en-US" dirty="0" err="1" smtClean="0">
                <a:latin typeface="Calibri" panose="020F0502020204030204" pitchFamily="34" charset="0"/>
                <a:ea typeface="ＭＳ Ｐゴシック" pitchFamily="34" charset="-128"/>
                <a:cs typeface="Calibri"/>
              </a:rPr>
              <a:t>Keumchul</a:t>
            </a:r>
            <a:r>
              <a:rPr lang="en-US" dirty="0" smtClean="0">
                <a:latin typeface="Calibri" panose="020F0502020204030204" pitchFamily="34" charset="0"/>
                <a:ea typeface="ＭＳ Ｐゴシック" pitchFamily="34" charset="-128"/>
                <a:cs typeface="Calibri"/>
              </a:rPr>
              <a:t> </a:t>
            </a:r>
            <a:r>
              <a:rPr lang="en-US" dirty="0">
                <a:latin typeface="Calibri" panose="020F0502020204030204" pitchFamily="34" charset="0"/>
                <a:ea typeface="ＭＳ Ｐゴシック" pitchFamily="34" charset="-128"/>
                <a:cs typeface="Calibri"/>
              </a:rPr>
              <a:t>Shin, M.S.</a:t>
            </a:r>
          </a:p>
          <a:p>
            <a:pPr marL="454025" indent="0">
              <a:buNone/>
              <a:defRPr/>
            </a:pPr>
            <a:r>
              <a:rPr lang="en-US" sz="2800" dirty="0">
                <a:latin typeface="Calibri" panose="020F0502020204030204" pitchFamily="34" charset="0"/>
                <a:ea typeface="ＭＳ Ｐゴシック" pitchFamily="34" charset="-128"/>
                <a:cs typeface="Calibri"/>
              </a:rPr>
              <a:t>Graduate student, Doctor of  Plant medicine program, University of Florida</a:t>
            </a:r>
          </a:p>
          <a:p>
            <a:pPr marL="0" indent="0">
              <a:buFont typeface="Arial" pitchFamily="34" charset="0"/>
              <a:buNone/>
              <a:defRPr/>
            </a:pPr>
            <a:endParaRPr lang="en-US" dirty="0">
              <a:latin typeface="Calibri" panose="020F0502020204030204" pitchFamily="34" charset="0"/>
              <a:cs typeface="Calibri"/>
            </a:endParaRPr>
          </a:p>
        </p:txBody>
      </p:sp>
    </p:spTree>
    <p:extLst>
      <p:ext uri="{BB962C8B-B14F-4D97-AF65-F5344CB8AC3E}">
        <p14:creationId xmlns:p14="http://schemas.microsoft.com/office/powerpoint/2010/main" val="2693946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Reviewers</a:t>
            </a:r>
            <a:endParaRPr lang="en-US" sz="4000" dirty="0"/>
          </a:p>
        </p:txBody>
      </p:sp>
      <p:sp>
        <p:nvSpPr>
          <p:cNvPr id="6" name="Content Placeholder 2"/>
          <p:cNvSpPr txBox="1">
            <a:spLocks/>
          </p:cNvSpPr>
          <p:nvPr/>
        </p:nvSpPr>
        <p:spPr>
          <a:xfrm>
            <a:off x="609600" y="1600200"/>
            <a:ext cx="8229600" cy="4343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4025" indent="0">
              <a:buNone/>
              <a:defRPr/>
            </a:pPr>
            <a:endParaRPr lang="en-US" sz="1200" dirty="0" smtClean="0">
              <a:latin typeface="Calibri"/>
              <a:cs typeface="Calibri"/>
            </a:endParaRPr>
          </a:p>
          <a:p>
            <a:pPr marL="0" indent="0">
              <a:buFont typeface="Arial" pitchFamily="34" charset="0"/>
              <a:buNone/>
            </a:pPr>
            <a:endParaRPr lang="en-US" dirty="0" smtClean="0">
              <a:latin typeface="Calibri"/>
              <a:cs typeface="Calibri"/>
            </a:endParaRPr>
          </a:p>
          <a:p>
            <a:pPr marL="0" indent="0">
              <a:buFont typeface="Arial" pitchFamily="34" charset="0"/>
              <a:buNone/>
            </a:pPr>
            <a:endParaRPr lang="en-US" dirty="0">
              <a:latin typeface="Calibri"/>
              <a:cs typeface="Calibri"/>
            </a:endParaRPr>
          </a:p>
        </p:txBody>
      </p:sp>
      <p:sp>
        <p:nvSpPr>
          <p:cNvPr id="5" name="Content Placeholder 2"/>
          <p:cNvSpPr txBox="1">
            <a:spLocks/>
          </p:cNvSpPr>
          <p:nvPr/>
        </p:nvSpPr>
        <p:spPr>
          <a:xfrm>
            <a:off x="609600" y="1600200"/>
            <a:ext cx="8229600" cy="4602012"/>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61963" indent="-461963">
              <a:buFontTx/>
              <a:buNone/>
              <a:defRPr/>
            </a:pPr>
            <a:r>
              <a:rPr lang="en-US" sz="3600" dirty="0">
                <a:ea typeface="ＭＳ Ｐゴシック" pitchFamily="34" charset="-128"/>
                <a:cs typeface="Calibri"/>
              </a:rPr>
              <a:t>Douglas A. </a:t>
            </a:r>
            <a:r>
              <a:rPr lang="en-US" sz="3600" dirty="0" err="1">
                <a:ea typeface="ＭＳ Ｐゴシック" pitchFamily="34" charset="-128"/>
                <a:cs typeface="Calibri"/>
              </a:rPr>
              <a:t>Restom</a:t>
            </a:r>
            <a:r>
              <a:rPr lang="en-US" sz="3600" dirty="0">
                <a:ea typeface="ＭＳ Ｐゴシック" pitchFamily="34" charset="-128"/>
                <a:cs typeface="Calibri"/>
              </a:rPr>
              <a:t> </a:t>
            </a:r>
            <a:r>
              <a:rPr lang="en-US" sz="3600" dirty="0" err="1">
                <a:ea typeface="ＭＳ Ｐゴシック" pitchFamily="34" charset="-128"/>
                <a:cs typeface="Calibri"/>
              </a:rPr>
              <a:t>Gaskill</a:t>
            </a:r>
            <a:r>
              <a:rPr lang="en-US" sz="3600" dirty="0">
                <a:ea typeface="ＭＳ Ｐゴシック" pitchFamily="34" charset="-128"/>
                <a:cs typeface="Calibri"/>
              </a:rPr>
              <a:t>, M.S.</a:t>
            </a:r>
          </a:p>
          <a:p>
            <a:pPr marL="461963" indent="-461963">
              <a:buNone/>
              <a:defRPr/>
            </a:pPr>
            <a:r>
              <a:rPr lang="en-US" dirty="0">
                <a:cs typeface="Calibri"/>
              </a:rPr>
              <a:t>	United States Department of Agriculture, Animal and Plant Health Inspection Service, Plant Health, Plant Protection and Quarantine, Cooperative Agricultural Pest </a:t>
            </a:r>
            <a:r>
              <a:rPr lang="en-US" dirty="0" smtClean="0">
                <a:cs typeface="Calibri"/>
              </a:rPr>
              <a:t>Survey</a:t>
            </a:r>
          </a:p>
          <a:p>
            <a:pPr marL="461963" indent="-461963">
              <a:buNone/>
              <a:defRPr/>
            </a:pPr>
            <a:endParaRPr lang="en-US" dirty="0">
              <a:cs typeface="Calibri"/>
            </a:endParaRPr>
          </a:p>
          <a:p>
            <a:pPr marL="461963" indent="-461963">
              <a:buFontTx/>
              <a:buNone/>
              <a:defRPr/>
            </a:pPr>
            <a:r>
              <a:rPr lang="en-US" sz="3600" dirty="0" smtClean="0">
                <a:cs typeface="Calibri"/>
              </a:rPr>
              <a:t>Jim Hayden, Ph.D.</a:t>
            </a:r>
            <a:endParaRPr lang="en-US" sz="3600" dirty="0">
              <a:ea typeface="ＭＳ Ｐゴシック" pitchFamily="34" charset="-128"/>
              <a:cs typeface="Calibri"/>
            </a:endParaRPr>
          </a:p>
          <a:p>
            <a:pPr marL="461963" indent="-461963">
              <a:buNone/>
              <a:defRPr/>
            </a:pPr>
            <a:r>
              <a:rPr lang="en-US" dirty="0">
                <a:cs typeface="Calibri"/>
              </a:rPr>
              <a:t>	</a:t>
            </a:r>
            <a:r>
              <a:rPr lang="en-US" dirty="0" smtClean="0">
                <a:cs typeface="Calibri"/>
              </a:rPr>
              <a:t>Florida Department of Agriculture and Consumer Services, Division of Plant Industry</a:t>
            </a:r>
          </a:p>
          <a:p>
            <a:pPr marL="461963" indent="-461963">
              <a:buNone/>
              <a:defRPr/>
            </a:pPr>
            <a:endParaRPr lang="en-US" sz="2800" dirty="0">
              <a:cs typeface="Calibri"/>
            </a:endParaRPr>
          </a:p>
          <a:p>
            <a:pPr marL="461963" indent="-461963">
              <a:buNone/>
              <a:defRPr/>
            </a:pPr>
            <a:r>
              <a:rPr lang="en-US" sz="3600" dirty="0" smtClean="0">
                <a:cs typeface="Calibri"/>
              </a:rPr>
              <a:t>Jason </a:t>
            </a:r>
            <a:r>
              <a:rPr lang="en-US" sz="3600" dirty="0" err="1" smtClean="0">
                <a:cs typeface="Calibri"/>
              </a:rPr>
              <a:t>Dombroskie</a:t>
            </a:r>
            <a:r>
              <a:rPr lang="en-US" sz="3600" dirty="0" smtClean="0">
                <a:cs typeface="Calibri"/>
              </a:rPr>
              <a:t>,  Ph.D.</a:t>
            </a:r>
          </a:p>
          <a:p>
            <a:pPr marL="461963" indent="-461963">
              <a:buNone/>
              <a:defRPr/>
            </a:pPr>
            <a:r>
              <a:rPr lang="en-US" dirty="0" smtClean="0">
                <a:cs typeface="Calibri"/>
              </a:rPr>
              <a:t>	Senior Extension Associate, Department of Entomology, Cornell University</a:t>
            </a:r>
          </a:p>
          <a:p>
            <a:pPr marL="461963" indent="-461963">
              <a:buNone/>
              <a:defRPr/>
            </a:pPr>
            <a:endParaRPr lang="en-US" sz="2800" dirty="0">
              <a:cs typeface="Calibri"/>
            </a:endParaRPr>
          </a:p>
          <a:p>
            <a:pPr marL="461963" indent="0">
              <a:buFontTx/>
              <a:buNone/>
              <a:defRPr/>
            </a:pPr>
            <a:endParaRPr lang="en-US" sz="900" dirty="0" smtClean="0">
              <a:latin typeface="Calibri"/>
              <a:ea typeface="ＭＳ Ｐゴシック" pitchFamily="34" charset="-128"/>
              <a:cs typeface="Calibri"/>
            </a:endParaRPr>
          </a:p>
          <a:p>
            <a:pPr marL="461963" indent="-461963">
              <a:buFontTx/>
              <a:buNone/>
              <a:defRPr/>
            </a:pPr>
            <a:endParaRPr lang="en-US" dirty="0" smtClean="0">
              <a:ea typeface="ＭＳ Ｐゴシック" pitchFamily="34" charset="-128"/>
              <a:cs typeface="Calibri"/>
            </a:endParaRPr>
          </a:p>
          <a:p>
            <a:pPr marL="0" indent="0">
              <a:buFontTx/>
              <a:buNone/>
              <a:defRPr/>
            </a:pPr>
            <a:endParaRPr lang="en-US" sz="2800" dirty="0" smtClean="0">
              <a:latin typeface="Calibri"/>
              <a:ea typeface="ＭＳ Ｐゴシック" pitchFamily="34" charset="-128"/>
              <a:cs typeface="Calibri"/>
            </a:endParaRPr>
          </a:p>
        </p:txBody>
      </p:sp>
    </p:spTree>
    <p:extLst>
      <p:ext uri="{BB962C8B-B14F-4D97-AF65-F5344CB8AC3E}">
        <p14:creationId xmlns:p14="http://schemas.microsoft.com/office/powerpoint/2010/main" val="1147969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r>
              <a:rPr lang="en-US" sz="4000" dirty="0" smtClean="0">
                <a:latin typeface="Calibri" pitchFamily="34" charset="0"/>
                <a:ea typeface="ＭＳ Ｐゴシック" pitchFamily="34" charset="-128"/>
              </a:rPr>
              <a:t>Collaborating Agencies </a:t>
            </a:r>
          </a:p>
        </p:txBody>
      </p:sp>
      <p:sp>
        <p:nvSpPr>
          <p:cNvPr id="4" name="TextBox 3"/>
          <p:cNvSpPr txBox="1"/>
          <p:nvPr/>
        </p:nvSpPr>
        <p:spPr>
          <a:xfrm>
            <a:off x="280989" y="1066800"/>
            <a:ext cx="8620125" cy="4632037"/>
          </a:xfrm>
          <a:prstGeom prst="rect">
            <a:avLst/>
          </a:prstGeom>
          <a:noFill/>
        </p:spPr>
        <p:txBody>
          <a:bodyPr wrap="square" rtlCol="0">
            <a:spAutoFit/>
          </a:bodyPr>
          <a:lstStyle/>
          <a:p>
            <a:pPr marL="285750" indent="-285750">
              <a:spcAft>
                <a:spcPts val="300"/>
              </a:spcAft>
              <a:buFont typeface="Arial" panose="020B0604020202020204" pitchFamily="34" charset="0"/>
              <a:buChar char="•"/>
            </a:pPr>
            <a:r>
              <a:rPr lang="en-US" sz="2800" dirty="0"/>
              <a:t>U.S. Department of Agriculture Animal and Plant Health Inspection </a:t>
            </a:r>
            <a:r>
              <a:rPr lang="en-US" sz="2800" dirty="0" smtClean="0"/>
              <a:t>Service </a:t>
            </a:r>
            <a:r>
              <a:rPr lang="en-US" sz="2800" dirty="0"/>
              <a:t>(USDA-APHIS</a:t>
            </a:r>
            <a:r>
              <a:rPr lang="en-US" sz="2800" dirty="0" smtClean="0"/>
              <a:t>)</a:t>
            </a:r>
          </a:p>
          <a:p>
            <a:pPr marL="285750" indent="-285750">
              <a:spcAft>
                <a:spcPts val="300"/>
              </a:spcAft>
              <a:buFont typeface="Arial" panose="020B0604020202020204" pitchFamily="34" charset="0"/>
              <a:buChar char="•"/>
            </a:pPr>
            <a:r>
              <a:rPr lang="en-US" sz="2800" dirty="0" smtClean="0"/>
              <a:t>Cooperative </a:t>
            </a:r>
            <a:r>
              <a:rPr lang="en-US" sz="2800" dirty="0"/>
              <a:t>Agricultural Pest Survey Program (</a:t>
            </a:r>
            <a:r>
              <a:rPr lang="en-US" sz="2800" dirty="0" smtClean="0"/>
              <a:t>CAPS)</a:t>
            </a:r>
            <a:endParaRPr lang="en-US" sz="2800" dirty="0"/>
          </a:p>
          <a:p>
            <a:pPr marL="285750" indent="-285750">
              <a:spcAft>
                <a:spcPts val="300"/>
              </a:spcAft>
              <a:buFont typeface="Arial" panose="020B0604020202020204" pitchFamily="34" charset="0"/>
              <a:buChar char="•"/>
            </a:pPr>
            <a:r>
              <a:rPr lang="en-US" sz="2800" dirty="0"/>
              <a:t>F</a:t>
            </a:r>
            <a:r>
              <a:rPr lang="en-US" sz="2800" dirty="0" smtClean="0"/>
              <a:t>lorida </a:t>
            </a:r>
            <a:r>
              <a:rPr lang="en-US" sz="2800" dirty="0"/>
              <a:t>Department of Agriculture and Consumer Services (</a:t>
            </a:r>
            <a:r>
              <a:rPr lang="en-US" sz="2800" dirty="0" smtClean="0"/>
              <a:t>FDACS)</a:t>
            </a:r>
          </a:p>
          <a:p>
            <a:pPr marL="285750" indent="-285750">
              <a:spcAft>
                <a:spcPts val="300"/>
              </a:spcAft>
              <a:buFont typeface="Arial" panose="020B0604020202020204" pitchFamily="34" charset="0"/>
              <a:buChar char="•"/>
            </a:pPr>
            <a:r>
              <a:rPr lang="en-US" sz="2800" dirty="0" smtClean="0"/>
              <a:t>National </a:t>
            </a:r>
            <a:r>
              <a:rPr lang="en-US" sz="2800" dirty="0"/>
              <a:t>Plant Diagnostic Network (</a:t>
            </a:r>
            <a:r>
              <a:rPr lang="en-US" sz="2800" dirty="0" smtClean="0"/>
              <a:t>NPDN)</a:t>
            </a:r>
          </a:p>
          <a:p>
            <a:pPr marL="285750" indent="-285750">
              <a:spcAft>
                <a:spcPts val="300"/>
              </a:spcAft>
              <a:buFont typeface="Arial" panose="020B0604020202020204" pitchFamily="34" charset="0"/>
              <a:buChar char="•"/>
            </a:pPr>
            <a:r>
              <a:rPr lang="en-US" sz="2800" dirty="0" smtClean="0"/>
              <a:t>Sentinel </a:t>
            </a:r>
            <a:r>
              <a:rPr lang="en-US" sz="2800" dirty="0"/>
              <a:t>Plant Network (</a:t>
            </a:r>
            <a:r>
              <a:rPr lang="en-US" sz="2800" dirty="0" smtClean="0"/>
              <a:t>SPN)</a:t>
            </a:r>
          </a:p>
          <a:p>
            <a:pPr marL="285750" indent="-285750">
              <a:spcAft>
                <a:spcPts val="300"/>
              </a:spcAft>
              <a:buFont typeface="Arial" panose="020B0604020202020204" pitchFamily="34" charset="0"/>
              <a:buChar char="•"/>
            </a:pPr>
            <a:r>
              <a:rPr lang="en-US" sz="2800" dirty="0" smtClean="0"/>
              <a:t>Protect U.S.</a:t>
            </a:r>
          </a:p>
          <a:p>
            <a:pPr marL="285750" indent="-285750">
              <a:spcAft>
                <a:spcPts val="300"/>
              </a:spcAft>
              <a:buFont typeface="Arial" panose="020B0604020202020204" pitchFamily="34" charset="0"/>
              <a:buChar char="•"/>
            </a:pPr>
            <a:r>
              <a:rPr lang="en-US" sz="2800" dirty="0" smtClean="0"/>
              <a:t>University </a:t>
            </a:r>
            <a:r>
              <a:rPr lang="en-US" sz="2800" dirty="0"/>
              <a:t>of Florida Institute of Food and Agricultural Sciences (UF-IFAS)</a:t>
            </a:r>
          </a:p>
        </p:txBody>
      </p:sp>
    </p:spTree>
    <p:extLst>
      <p:ext uri="{BB962C8B-B14F-4D97-AF65-F5344CB8AC3E}">
        <p14:creationId xmlns:p14="http://schemas.microsoft.com/office/powerpoint/2010/main" val="1827126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nvSpPr>
        <p:spPr bwMode="auto">
          <a:xfrm>
            <a:off x="457200" y="50323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33" charset="-128"/>
                <a:cs typeface="ＭＳ Ｐゴシック" pitchFamily="33" charset="-128"/>
              </a:defRPr>
            </a:lvl1pPr>
            <a:lvl2pPr algn="ctr" defTabSz="457200" rtl="0" eaLnBrk="0" fontAlgn="base" hangingPunct="0">
              <a:spcBef>
                <a:spcPct val="0"/>
              </a:spcBef>
              <a:spcAft>
                <a:spcPct val="0"/>
              </a:spcAft>
              <a:defRPr sz="4400">
                <a:solidFill>
                  <a:schemeClr val="tx1"/>
                </a:solidFill>
                <a:latin typeface="Calibri" pitchFamily="33" charset="0"/>
                <a:ea typeface="ＭＳ Ｐゴシック" pitchFamily="33" charset="-128"/>
                <a:cs typeface="ＭＳ Ｐゴシック" pitchFamily="33" charset="-128"/>
              </a:defRPr>
            </a:lvl2pPr>
            <a:lvl3pPr algn="ctr" defTabSz="457200" rtl="0" eaLnBrk="0" fontAlgn="base" hangingPunct="0">
              <a:spcBef>
                <a:spcPct val="0"/>
              </a:spcBef>
              <a:spcAft>
                <a:spcPct val="0"/>
              </a:spcAft>
              <a:defRPr sz="4400">
                <a:solidFill>
                  <a:schemeClr val="tx1"/>
                </a:solidFill>
                <a:latin typeface="Calibri" pitchFamily="33" charset="0"/>
                <a:ea typeface="ＭＳ Ｐゴシック" pitchFamily="33" charset="-128"/>
                <a:cs typeface="ＭＳ Ｐゴシック" pitchFamily="33" charset="-128"/>
              </a:defRPr>
            </a:lvl3pPr>
            <a:lvl4pPr algn="ctr" defTabSz="457200" rtl="0" eaLnBrk="0" fontAlgn="base" hangingPunct="0">
              <a:spcBef>
                <a:spcPct val="0"/>
              </a:spcBef>
              <a:spcAft>
                <a:spcPct val="0"/>
              </a:spcAft>
              <a:defRPr sz="4400">
                <a:solidFill>
                  <a:schemeClr val="tx1"/>
                </a:solidFill>
                <a:latin typeface="Calibri" pitchFamily="33" charset="0"/>
                <a:ea typeface="ＭＳ Ｐゴシック" pitchFamily="33" charset="-128"/>
                <a:cs typeface="ＭＳ Ｐゴシック" pitchFamily="33" charset="-128"/>
              </a:defRPr>
            </a:lvl4pPr>
            <a:lvl5pPr algn="ctr" defTabSz="457200" rtl="0" eaLnBrk="0" fontAlgn="base" hangingPunct="0">
              <a:spcBef>
                <a:spcPct val="0"/>
              </a:spcBef>
              <a:spcAft>
                <a:spcPct val="0"/>
              </a:spcAft>
              <a:defRPr sz="4400">
                <a:solidFill>
                  <a:schemeClr val="tx1"/>
                </a:solidFill>
                <a:latin typeface="Calibri" pitchFamily="33" charset="0"/>
                <a:ea typeface="ＭＳ Ｐゴシック" pitchFamily="33" charset="-128"/>
                <a:cs typeface="ＭＳ Ｐゴシック" pitchFamily="33" charset="-128"/>
              </a:defRPr>
            </a:lvl5pPr>
            <a:lvl6pPr marL="457200" algn="ctr" defTabSz="457200" rtl="0" eaLnBrk="1" fontAlgn="base" hangingPunct="1">
              <a:spcBef>
                <a:spcPct val="0"/>
              </a:spcBef>
              <a:spcAft>
                <a:spcPct val="0"/>
              </a:spcAft>
              <a:defRPr sz="4400">
                <a:solidFill>
                  <a:schemeClr val="tx1"/>
                </a:solidFill>
                <a:latin typeface="Calibri" pitchFamily="33" charset="0"/>
                <a:ea typeface="ＭＳ Ｐゴシック" pitchFamily="33" charset="-128"/>
                <a:cs typeface="ＭＳ Ｐゴシック" pitchFamily="33" charset="-128"/>
              </a:defRPr>
            </a:lvl6pPr>
            <a:lvl7pPr marL="914400" algn="ctr" defTabSz="457200" rtl="0" eaLnBrk="1" fontAlgn="base" hangingPunct="1">
              <a:spcBef>
                <a:spcPct val="0"/>
              </a:spcBef>
              <a:spcAft>
                <a:spcPct val="0"/>
              </a:spcAft>
              <a:defRPr sz="4400">
                <a:solidFill>
                  <a:schemeClr val="tx1"/>
                </a:solidFill>
                <a:latin typeface="Calibri" pitchFamily="33" charset="0"/>
                <a:ea typeface="ＭＳ Ｐゴシック" pitchFamily="33" charset="-128"/>
                <a:cs typeface="ＭＳ Ｐゴシック" pitchFamily="33" charset="-128"/>
              </a:defRPr>
            </a:lvl7pPr>
            <a:lvl8pPr marL="1371600" algn="ctr" defTabSz="457200" rtl="0" eaLnBrk="1" fontAlgn="base" hangingPunct="1">
              <a:spcBef>
                <a:spcPct val="0"/>
              </a:spcBef>
              <a:spcAft>
                <a:spcPct val="0"/>
              </a:spcAft>
              <a:defRPr sz="4400">
                <a:solidFill>
                  <a:schemeClr val="tx1"/>
                </a:solidFill>
                <a:latin typeface="Calibri" pitchFamily="33" charset="0"/>
                <a:ea typeface="ＭＳ Ｐゴシック" pitchFamily="33" charset="-128"/>
                <a:cs typeface="ＭＳ Ｐゴシック" pitchFamily="33" charset="-128"/>
              </a:defRPr>
            </a:lvl8pPr>
            <a:lvl9pPr marL="1828800" algn="ctr" defTabSz="457200" rtl="0" eaLnBrk="1" fontAlgn="base" hangingPunct="1">
              <a:spcBef>
                <a:spcPct val="0"/>
              </a:spcBef>
              <a:spcAft>
                <a:spcPct val="0"/>
              </a:spcAft>
              <a:defRPr sz="4400">
                <a:solidFill>
                  <a:schemeClr val="tx1"/>
                </a:solidFill>
                <a:latin typeface="Calibri" pitchFamily="33" charset="0"/>
                <a:ea typeface="ＭＳ Ｐゴシック" pitchFamily="33" charset="-128"/>
                <a:cs typeface="ＭＳ Ｐゴシック" pitchFamily="33" charset="-128"/>
              </a:defRPr>
            </a:lvl9pPr>
          </a:lstStyle>
          <a:p>
            <a:pPr eaLnBrk="1" hangingPunct="1"/>
            <a:r>
              <a:rPr lang="en-US" altLang="en-US" dirty="0" smtClean="0">
                <a:ea typeface="ＭＳ Ｐゴシック" pitchFamily="34" charset="-128"/>
              </a:rPr>
              <a:t>Educational Disclaimer and Citation</a:t>
            </a:r>
          </a:p>
        </p:txBody>
      </p:sp>
      <p:sp>
        <p:nvSpPr>
          <p:cNvPr id="8" name="Content Placeholder 5"/>
          <p:cNvSpPr>
            <a:spLocks noGrp="1"/>
          </p:cNvSpPr>
          <p:nvPr/>
        </p:nvSpPr>
        <p:spPr bwMode="auto">
          <a:xfrm>
            <a:off x="457200" y="1828799"/>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33" charset="-128"/>
                <a:cs typeface="ＭＳ Ｐゴシック" pitchFamily="33"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33"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33"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3"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914400" eaLnBrk="1" hangingPunct="1"/>
            <a:r>
              <a:rPr lang="en-US" altLang="en-US" sz="2800" dirty="0" smtClean="0">
                <a:ea typeface="ＭＳ Ｐゴシック" pitchFamily="34" charset="-128"/>
              </a:rPr>
              <a:t>This presentation can be used for educational purposes for NON-PROFIT workshops, trainings, etc.</a:t>
            </a:r>
          </a:p>
          <a:p>
            <a:pPr defTabSz="914400" eaLnBrk="1" hangingPunct="1"/>
            <a:endParaRPr lang="en-US" altLang="en-US" sz="2800" dirty="0" smtClean="0">
              <a:ea typeface="ＭＳ Ｐゴシック" pitchFamily="34" charset="-128"/>
            </a:endParaRPr>
          </a:p>
          <a:p>
            <a:pPr defTabSz="914400" eaLnBrk="1" hangingPunct="1"/>
            <a:r>
              <a:rPr lang="en-US" altLang="en-US" sz="2800" dirty="0" smtClean="0">
                <a:ea typeface="ＭＳ Ｐゴシック" pitchFamily="34" charset="-128"/>
              </a:rPr>
              <a:t>Citation:</a:t>
            </a:r>
          </a:p>
          <a:p>
            <a:pPr lvl="1" defTabSz="914400" eaLnBrk="1" hangingPunct="1"/>
            <a:r>
              <a:rPr lang="en-US" dirty="0" smtClean="0">
                <a:ea typeface="ＭＳ Ｐゴシック" pitchFamily="34" charset="-128"/>
                <a:cs typeface="Calibri"/>
              </a:rPr>
              <a:t>Stocks, S., </a:t>
            </a:r>
            <a:r>
              <a:rPr lang="en-US" dirty="0">
                <a:ea typeface="ＭＳ Ｐゴシック" pitchFamily="34" charset="-128"/>
                <a:cs typeface="Calibri"/>
              </a:rPr>
              <a:t>M.S</a:t>
            </a:r>
            <a:r>
              <a:rPr lang="en-US" dirty="0" smtClean="0">
                <a:ea typeface="ＭＳ Ｐゴシック" pitchFamily="34" charset="-128"/>
                <a:cs typeface="Calibri"/>
              </a:rPr>
              <a:t>., Hodges</a:t>
            </a:r>
            <a:r>
              <a:rPr lang="en-US" dirty="0">
                <a:ea typeface="ＭＳ Ｐゴシック" pitchFamily="34" charset="-128"/>
                <a:cs typeface="Calibri"/>
              </a:rPr>
              <a:t>, </a:t>
            </a:r>
            <a:r>
              <a:rPr lang="en-US" dirty="0" smtClean="0">
                <a:ea typeface="ＭＳ Ｐゴシック" pitchFamily="34" charset="-128"/>
                <a:cs typeface="Calibri"/>
              </a:rPr>
              <a:t>A., Ph.D</a:t>
            </a:r>
            <a:r>
              <a:rPr lang="en-US" dirty="0" smtClean="0">
                <a:ea typeface="ＭＳ Ｐゴシック" pitchFamily="34" charset="-128"/>
                <a:cs typeface="Calibri"/>
              </a:rPr>
              <a:t>., </a:t>
            </a:r>
            <a:r>
              <a:rPr lang="en-US" dirty="0" smtClean="0">
                <a:ea typeface="ＭＳ Ｐゴシック" pitchFamily="34" charset="-128"/>
                <a:cs typeface="Calibri"/>
              </a:rPr>
              <a:t>2014.                   </a:t>
            </a:r>
            <a:r>
              <a:rPr lang="en-US" dirty="0" smtClean="0"/>
              <a:t>A </a:t>
            </a:r>
            <a:r>
              <a:rPr lang="en-US" dirty="0"/>
              <a:t>New Emerging Pest in </a:t>
            </a:r>
            <a:r>
              <a:rPr lang="en-US" dirty="0" smtClean="0"/>
              <a:t>Florida: European </a:t>
            </a:r>
            <a:r>
              <a:rPr lang="en-US" dirty="0"/>
              <a:t>Pepper Moth </a:t>
            </a:r>
            <a:r>
              <a:rPr lang="en-US" dirty="0" smtClean="0"/>
              <a:t>(</a:t>
            </a:r>
            <a:r>
              <a:rPr lang="en-US" i="1" dirty="0" err="1"/>
              <a:t>Duponchelia</a:t>
            </a:r>
            <a:r>
              <a:rPr lang="en-US" i="1" dirty="0"/>
              <a:t> </a:t>
            </a:r>
            <a:r>
              <a:rPr lang="en-US" i="1" dirty="0" err="1"/>
              <a:t>fovealis</a:t>
            </a:r>
            <a:r>
              <a:rPr lang="en-US" i="1" dirty="0" smtClean="0"/>
              <a:t>) </a:t>
            </a:r>
            <a:r>
              <a:rPr lang="en-US" dirty="0" smtClean="0"/>
              <a:t>March 2014</a:t>
            </a:r>
            <a:r>
              <a:rPr lang="en-US" i="1" dirty="0" smtClean="0"/>
              <a:t>.</a:t>
            </a:r>
            <a:endParaRPr lang="en-US" dirty="0">
              <a:ea typeface="ＭＳ Ｐゴシック" pitchFamily="34" charset="-128"/>
              <a:cs typeface="Calibri"/>
            </a:endParaRPr>
          </a:p>
          <a:p>
            <a:pPr marL="0" indent="0" defTabSz="914400" eaLnBrk="1" hangingPunct="1">
              <a:buNone/>
            </a:pPr>
            <a:endParaRPr lang="en-US" altLang="en-US" dirty="0" smtClean="0">
              <a:ea typeface="ＭＳ Ｐゴシック" pitchFamily="34" charset="-128"/>
            </a:endParaRPr>
          </a:p>
        </p:txBody>
      </p:sp>
    </p:spTree>
    <p:extLst>
      <p:ext uri="{BB962C8B-B14F-4D97-AF65-F5344CB8AC3E}">
        <p14:creationId xmlns:p14="http://schemas.microsoft.com/office/powerpoint/2010/main" val="2493650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685800"/>
          </a:xfrm>
        </p:spPr>
        <p:txBody>
          <a:bodyPr>
            <a:normAutofit fontScale="90000"/>
          </a:bodyPr>
          <a:lstStyle/>
          <a:p>
            <a:r>
              <a:rPr lang="en-US" dirty="0" smtClean="0"/>
              <a:t>References</a:t>
            </a:r>
            <a:endParaRPr lang="en-US" dirty="0"/>
          </a:p>
        </p:txBody>
      </p:sp>
      <p:sp>
        <p:nvSpPr>
          <p:cNvPr id="2" name="Content Placeholder 1"/>
          <p:cNvSpPr>
            <a:spLocks noGrp="1"/>
          </p:cNvSpPr>
          <p:nvPr>
            <p:ph idx="1"/>
          </p:nvPr>
        </p:nvSpPr>
        <p:spPr>
          <a:xfrm>
            <a:off x="228600" y="914400"/>
            <a:ext cx="8686800" cy="4800600"/>
          </a:xfrm>
        </p:spPr>
        <p:txBody>
          <a:bodyPr>
            <a:noAutofit/>
          </a:bodyPr>
          <a:lstStyle/>
          <a:p>
            <a:r>
              <a:rPr lang="en-US" sz="2000" dirty="0" smtClean="0"/>
              <a:t>Ahern, R. 2010.  Amended NPAG Report.  </a:t>
            </a:r>
            <a:r>
              <a:rPr lang="en-US" sz="2000" i="1" dirty="0" smtClean="0"/>
              <a:t>Duponchelia fovealis</a:t>
            </a:r>
            <a:r>
              <a:rPr lang="en-US" sz="2000" dirty="0" smtClean="0"/>
              <a:t> Zeller: Lepidoptera/Pyralidae.  Accessed 4/29/2011 -  </a:t>
            </a:r>
          </a:p>
          <a:p>
            <a:pPr lvl="1"/>
            <a:r>
              <a:rPr lang="en-US" sz="1600" dirty="0"/>
              <a:t>http://entnemdept.ufl.edu/pestalert/Duponchelia_fovealis_NPAG_ET_Report_20100917.pdf </a:t>
            </a:r>
          </a:p>
          <a:p>
            <a:r>
              <a:rPr lang="en-US" sz="2000" dirty="0" smtClean="0"/>
              <a:t>Anonymous.  2005a.  Risk management Decision Document for Duponchelia fovealis in Canada. Canadian Food Inspection Agency.  Accessed 4/29/2011</a:t>
            </a:r>
          </a:p>
          <a:p>
            <a:pPr lvl="1"/>
            <a:r>
              <a:rPr lang="en-US" sz="1600" dirty="0" smtClean="0"/>
              <a:t>http://entnemdept.ufl.edu/pestalert/duponchelia_fovealis_risk_management.pdf</a:t>
            </a:r>
          </a:p>
          <a:p>
            <a:r>
              <a:rPr lang="en-US" sz="2000" dirty="0" smtClean="0"/>
              <a:t>Anonymous. 2005b. Plant Pest Information: </a:t>
            </a:r>
            <a:r>
              <a:rPr lang="en-US" sz="2000" i="1" dirty="0" smtClean="0"/>
              <a:t>Duponchelia fovealis </a:t>
            </a:r>
            <a:r>
              <a:rPr lang="en-US" sz="2000" dirty="0" smtClean="0"/>
              <a:t>Zeller. Canadian Food Inspection Agency. Accessed 4/29/2011 - </a:t>
            </a:r>
          </a:p>
          <a:p>
            <a:pPr lvl="1"/>
            <a:r>
              <a:rPr lang="en-US" sz="1600" dirty="0" smtClean="0"/>
              <a:t>http://entnemdept.ufl.edu/pestalert/Duponchelia_fovealis_Canada.pdf</a:t>
            </a:r>
          </a:p>
          <a:p>
            <a:r>
              <a:rPr lang="en-US" sz="2000" dirty="0" err="1" smtClean="0"/>
              <a:t>Bethke</a:t>
            </a:r>
            <a:r>
              <a:rPr lang="en-US" sz="2000" dirty="0" smtClean="0"/>
              <a:t>, J. and B. Vander Mey. Pest Alert:   </a:t>
            </a:r>
            <a:r>
              <a:rPr lang="en-US" sz="2000" i="1" dirty="0" smtClean="0"/>
              <a:t>Duponchelia fovealis.</a:t>
            </a:r>
            <a:r>
              <a:rPr lang="en-US" sz="2000" dirty="0" smtClean="0"/>
              <a:t> University of California Cooperative Extension, San Diego.  Accessed 4/29/2011 </a:t>
            </a:r>
          </a:p>
          <a:p>
            <a:pPr lvl="1"/>
            <a:r>
              <a:rPr lang="en-US" sz="1600" dirty="0"/>
              <a:t>http://</a:t>
            </a:r>
            <a:r>
              <a:rPr lang="en-US" sz="1600" dirty="0" smtClean="0"/>
              <a:t>ucanr.org/sites/cetest/files/55177.pdf</a:t>
            </a:r>
          </a:p>
          <a:p>
            <a:r>
              <a:rPr lang="en-US" sz="2000" dirty="0" err="1"/>
              <a:t>Billen</a:t>
            </a:r>
            <a:r>
              <a:rPr lang="en-US" sz="2000" dirty="0"/>
              <a:t> W. 1994. On the harmfulness of </a:t>
            </a:r>
            <a:r>
              <a:rPr lang="en-US" sz="2000" i="1" dirty="0"/>
              <a:t>Duponchelia fovealis </a:t>
            </a:r>
            <a:r>
              <a:rPr lang="en-US" sz="2000" dirty="0"/>
              <a:t>(Zeller, 1847) in Germany (Lepidoptera, </a:t>
            </a:r>
            <a:r>
              <a:rPr lang="en-US" sz="2000" dirty="0" err="1"/>
              <a:t>Pyralidae</a:t>
            </a:r>
            <a:r>
              <a:rPr lang="en-US" sz="2000" dirty="0"/>
              <a:t>). Nota </a:t>
            </a:r>
            <a:r>
              <a:rPr lang="en-US" sz="2000" dirty="0" err="1"/>
              <a:t>Lepidopterol</a:t>
            </a:r>
            <a:r>
              <a:rPr lang="en-US" sz="2000" dirty="0"/>
              <a:t>, 16: 3-4, p. 212.</a:t>
            </a:r>
          </a:p>
          <a:p>
            <a:r>
              <a:rPr lang="en-US" sz="2000" dirty="0" err="1"/>
              <a:t>Bonsignore</a:t>
            </a:r>
            <a:r>
              <a:rPr lang="en-US" sz="2000" dirty="0"/>
              <a:t>, C. P. and V. </a:t>
            </a:r>
            <a:r>
              <a:rPr lang="en-US" sz="2000" dirty="0" err="1"/>
              <a:t>Vacante</a:t>
            </a:r>
            <a:r>
              <a:rPr lang="en-US" sz="2000" dirty="0"/>
              <a:t>.  2010.  “</a:t>
            </a:r>
            <a:r>
              <a:rPr lang="en-US" sz="2000" i="1" dirty="0"/>
              <a:t>Duponchelia fovealis </a:t>
            </a:r>
            <a:r>
              <a:rPr lang="en-US" sz="2000" dirty="0"/>
              <a:t>(Zeller). A New Emergency for Strawberries?”.  </a:t>
            </a:r>
            <a:r>
              <a:rPr lang="en-US" sz="2000" dirty="0" err="1"/>
              <a:t>Protezione</a:t>
            </a:r>
            <a:r>
              <a:rPr lang="en-US" sz="2000" dirty="0"/>
              <a:t> </a:t>
            </a:r>
            <a:r>
              <a:rPr lang="en-US" sz="2000" dirty="0" err="1"/>
              <a:t>delle</a:t>
            </a:r>
            <a:r>
              <a:rPr lang="en-US" sz="2000" dirty="0"/>
              <a:t> </a:t>
            </a:r>
            <a:r>
              <a:rPr lang="en-US" sz="2000" dirty="0" err="1"/>
              <a:t>colture</a:t>
            </a:r>
            <a:r>
              <a:rPr lang="en-US" sz="2000" dirty="0"/>
              <a:t>, pp. 40-43.  </a:t>
            </a:r>
          </a:p>
          <a:p>
            <a:endParaRPr lang="en-US" sz="2000" dirty="0"/>
          </a:p>
        </p:txBody>
      </p:sp>
    </p:spTree>
    <p:extLst>
      <p:ext uri="{BB962C8B-B14F-4D97-AF65-F5344CB8AC3E}">
        <p14:creationId xmlns:p14="http://schemas.microsoft.com/office/powerpoint/2010/main" val="20051740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685800"/>
          </a:xfrm>
        </p:spPr>
        <p:txBody>
          <a:bodyPr>
            <a:normAutofit fontScale="90000"/>
          </a:bodyPr>
          <a:lstStyle/>
          <a:p>
            <a:r>
              <a:rPr lang="en-US" dirty="0" smtClean="0"/>
              <a:t>References</a:t>
            </a:r>
            <a:endParaRPr lang="en-US" dirty="0"/>
          </a:p>
        </p:txBody>
      </p:sp>
      <p:sp>
        <p:nvSpPr>
          <p:cNvPr id="2" name="Content Placeholder 1"/>
          <p:cNvSpPr>
            <a:spLocks noGrp="1"/>
          </p:cNvSpPr>
          <p:nvPr>
            <p:ph idx="1"/>
          </p:nvPr>
        </p:nvSpPr>
        <p:spPr>
          <a:xfrm>
            <a:off x="228600" y="1066800"/>
            <a:ext cx="8686800" cy="5181600"/>
          </a:xfrm>
        </p:spPr>
        <p:txBody>
          <a:bodyPr>
            <a:noAutofit/>
          </a:bodyPr>
          <a:lstStyle/>
          <a:p>
            <a:r>
              <a:rPr lang="en-US" sz="2000" dirty="0" err="1" smtClean="0"/>
              <a:t>Brambila</a:t>
            </a:r>
            <a:r>
              <a:rPr lang="en-US" sz="2000" dirty="0" smtClean="0"/>
              <a:t>, J. and I. Stocks.  2010.  The European Pepper Moth, </a:t>
            </a:r>
            <a:r>
              <a:rPr lang="en-US" sz="2000" i="1" dirty="0" smtClean="0"/>
              <a:t>Duponchelia fovealis </a:t>
            </a:r>
            <a:r>
              <a:rPr lang="en-US" sz="2000" dirty="0" smtClean="0"/>
              <a:t>Zeller (Lepidoptera: Crambidae), a Mediterranean Pest Moth Discovered in Central Florida.  Accessed 4/29/2011 – </a:t>
            </a:r>
          </a:p>
          <a:p>
            <a:pPr lvl="1"/>
            <a:r>
              <a:rPr lang="en-US" sz="1600" dirty="0" smtClean="0"/>
              <a:t>http://www.freshfromflorida.com/pi/pest_alerts/pdf/duponchelia_fovealis.pdf </a:t>
            </a:r>
          </a:p>
          <a:p>
            <a:r>
              <a:rPr lang="en-US" sz="2000" dirty="0" smtClean="0"/>
              <a:t>CABI International. 2010.  “Selected Sections for: </a:t>
            </a:r>
            <a:r>
              <a:rPr lang="en-US" sz="2000" i="1" dirty="0" smtClean="0"/>
              <a:t>Duponchelia fovealis</a:t>
            </a:r>
            <a:r>
              <a:rPr lang="en-US" sz="2000" dirty="0" smtClean="0"/>
              <a:t> (Southern European Marshland Pyralid)”.  Crop Protection Compendium.  </a:t>
            </a:r>
          </a:p>
          <a:p>
            <a:r>
              <a:rPr lang="en-US" sz="2000" dirty="0"/>
              <a:t>Clark, J. S. 2000. </a:t>
            </a:r>
            <a:r>
              <a:rPr lang="en-US" sz="2000" i="1" dirty="0"/>
              <a:t>Duponchelia fovealis </a:t>
            </a:r>
            <a:r>
              <a:rPr lang="en-US" sz="2000" dirty="0"/>
              <a:t>(Zell.) arriving on imported plant material.</a:t>
            </a:r>
            <a:r>
              <a:rPr lang="en-US" sz="2000" i="1" dirty="0"/>
              <a:t> </a:t>
            </a:r>
            <a:r>
              <a:rPr lang="en-US" sz="2000" i="1" dirty="0" err="1"/>
              <a:t>Atropos</a:t>
            </a:r>
            <a:r>
              <a:rPr lang="en-US" sz="2000" i="1" dirty="0"/>
              <a:t> </a:t>
            </a:r>
            <a:r>
              <a:rPr lang="en-US" sz="2000" dirty="0"/>
              <a:t>10:20–21.</a:t>
            </a:r>
          </a:p>
          <a:p>
            <a:r>
              <a:rPr lang="en-US" sz="2000" dirty="0" err="1"/>
              <a:t>Derksen</a:t>
            </a:r>
            <a:r>
              <a:rPr lang="en-US" sz="2000" dirty="0"/>
              <a:t>, A., and L. </a:t>
            </a:r>
            <a:r>
              <a:rPr lang="en-US" sz="2000" dirty="0" err="1"/>
              <a:t>Whilby</a:t>
            </a:r>
            <a:r>
              <a:rPr lang="en-US" sz="2000" dirty="0"/>
              <a:t>.  2011.  “Update on Florida CAPS trapping activities for </a:t>
            </a:r>
            <a:r>
              <a:rPr lang="en-US" sz="2000" i="1" dirty="0"/>
              <a:t>Duponchelia fovealis</a:t>
            </a:r>
            <a:r>
              <a:rPr lang="en-US" sz="2000" dirty="0"/>
              <a:t> Zeller, September 2010 to May 2011”, CAPS Report. </a:t>
            </a:r>
          </a:p>
          <a:p>
            <a:pPr lvl="1"/>
            <a:r>
              <a:rPr lang="en-US" sz="1600" dirty="0"/>
              <a:t>http://entomology.ifas.ufl.edu/stocks/DFOV_update%201_v5%2008-19-11.pdf </a:t>
            </a:r>
          </a:p>
          <a:p>
            <a:r>
              <a:rPr lang="en-US" sz="2000" dirty="0" err="1"/>
              <a:t>DeVenter</a:t>
            </a:r>
            <a:r>
              <a:rPr lang="en-US" sz="2000" dirty="0"/>
              <a:t>, P. van.  2009.  “Water trap best for catching </a:t>
            </a:r>
            <a:r>
              <a:rPr lang="en-US" sz="2000" i="1" dirty="0"/>
              <a:t>Duponchelia</a:t>
            </a:r>
            <a:r>
              <a:rPr lang="en-US" sz="2000" dirty="0"/>
              <a:t>”.  Fruit &amp; Veg Tech 9.1.  Accessed 4/29/2011 -  </a:t>
            </a:r>
          </a:p>
          <a:p>
            <a:pPr lvl="1"/>
            <a:r>
              <a:rPr lang="en-US" sz="1600" dirty="0"/>
              <a:t>http://documents.plant.wur.nl/wurglas/C_bestwatertrap.pdf</a:t>
            </a:r>
          </a:p>
          <a:p>
            <a:endParaRPr lang="en-US" sz="2000" dirty="0" smtClean="0"/>
          </a:p>
        </p:txBody>
      </p:sp>
    </p:spTree>
    <p:extLst>
      <p:ext uri="{BB962C8B-B14F-4D97-AF65-F5344CB8AC3E}">
        <p14:creationId xmlns:p14="http://schemas.microsoft.com/office/powerpoint/2010/main" val="5249114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685800"/>
          </a:xfrm>
        </p:spPr>
        <p:txBody>
          <a:bodyPr>
            <a:normAutofit fontScale="90000"/>
          </a:bodyPr>
          <a:lstStyle/>
          <a:p>
            <a:r>
              <a:rPr lang="en-US" dirty="0" smtClean="0"/>
              <a:t>References</a:t>
            </a:r>
            <a:endParaRPr lang="en-US" dirty="0"/>
          </a:p>
        </p:txBody>
      </p:sp>
      <p:sp>
        <p:nvSpPr>
          <p:cNvPr id="2" name="Content Placeholder 1"/>
          <p:cNvSpPr>
            <a:spLocks noGrp="1"/>
          </p:cNvSpPr>
          <p:nvPr>
            <p:ph idx="1"/>
          </p:nvPr>
        </p:nvSpPr>
        <p:spPr>
          <a:xfrm>
            <a:off x="228600" y="990600"/>
            <a:ext cx="8686800" cy="4899991"/>
          </a:xfrm>
        </p:spPr>
        <p:txBody>
          <a:bodyPr>
            <a:noAutofit/>
          </a:bodyPr>
          <a:lstStyle/>
          <a:p>
            <a:r>
              <a:rPr lang="en-US" sz="2000" dirty="0" err="1" smtClean="0"/>
              <a:t>Faquaet</a:t>
            </a:r>
            <a:r>
              <a:rPr lang="en-US" sz="2000" dirty="0" smtClean="0"/>
              <a:t>, M.  2000.  “</a:t>
            </a:r>
            <a:r>
              <a:rPr lang="en-US" sz="2000" i="1" dirty="0" smtClean="0"/>
              <a:t>Duponchelia fovealis</a:t>
            </a:r>
            <a:r>
              <a:rPr lang="en-US" sz="2000" dirty="0" smtClean="0"/>
              <a:t>, een nieuwe soort voor de Belgische fauna (Lepidoptera: Pyralidae)”.  Phegea 28:1.  </a:t>
            </a:r>
          </a:p>
          <a:p>
            <a:r>
              <a:rPr lang="en-US" sz="2000" dirty="0" smtClean="0"/>
              <a:t>Guda, C. D. , A. Capizzi, and P. Trematerra.  1988.  “Damages on </a:t>
            </a:r>
            <a:r>
              <a:rPr lang="en-US" sz="2000" i="1" dirty="0" smtClean="0"/>
              <a:t>Eustoma grandiflorum</a:t>
            </a:r>
            <a:r>
              <a:rPr lang="en-US" sz="2000" dirty="0" smtClean="0"/>
              <a:t> (Raf.) Shinn.  caused by </a:t>
            </a:r>
            <a:r>
              <a:rPr lang="en-US" sz="2000" i="1" dirty="0" smtClean="0"/>
              <a:t>Duponchelia fovealis </a:t>
            </a:r>
            <a:r>
              <a:rPr lang="en-US" sz="2000" dirty="0" smtClean="0"/>
              <a:t>(Zeller)”.  Annali dell’Istituto Sperimentale per la Floricultura. Vol. 19, pp. 3-11.    </a:t>
            </a:r>
          </a:p>
          <a:p>
            <a:r>
              <a:rPr lang="en-US" sz="2000" dirty="0" smtClean="0"/>
              <a:t>Hale, W.G. and J.P. Margham.  1991.  The Harper Collins Dictionary of Biology.  Harper Perennial, New York.</a:t>
            </a:r>
          </a:p>
          <a:p>
            <a:r>
              <a:rPr lang="en-US" sz="2000" dirty="0"/>
              <a:t>Hoffman, Kevin.  2010.  CDFA Detection Advisory for a </a:t>
            </a:r>
            <a:r>
              <a:rPr lang="en-US" sz="2000" dirty="0" err="1"/>
              <a:t>Cramid</a:t>
            </a:r>
            <a:r>
              <a:rPr lang="en-US" sz="2000" dirty="0"/>
              <a:t> moth: </a:t>
            </a:r>
            <a:r>
              <a:rPr lang="en-US" sz="2000" i="1" dirty="0"/>
              <a:t>Duponchelia fovealis</a:t>
            </a:r>
            <a:r>
              <a:rPr lang="en-US" sz="2000" dirty="0"/>
              <a:t> (Zeller) (</a:t>
            </a:r>
            <a:r>
              <a:rPr lang="en-US" sz="2000" dirty="0" err="1"/>
              <a:t>Pyraloidea</a:t>
            </a:r>
            <a:r>
              <a:rPr lang="en-US" sz="2000" dirty="0"/>
              <a:t>: </a:t>
            </a:r>
            <a:r>
              <a:rPr lang="en-US" sz="2000" dirty="0" err="1"/>
              <a:t>Crambidae</a:t>
            </a:r>
            <a:r>
              <a:rPr lang="en-US" sz="2000" dirty="0"/>
              <a:t>).  Reference PDR: 1511851.  Accessed 4/29/2011</a:t>
            </a:r>
          </a:p>
          <a:p>
            <a:pPr lvl="1"/>
            <a:r>
              <a:rPr lang="en-US" sz="1600" dirty="0"/>
              <a:t>http://www.kernag.com/dept/news/2010/2010-san-diego-duponchelia-fovealis-07-16-2010.pdf</a:t>
            </a:r>
          </a:p>
          <a:p>
            <a:r>
              <a:rPr lang="en-US" sz="2000" dirty="0" err="1"/>
              <a:t>Jackel</a:t>
            </a:r>
            <a:r>
              <a:rPr lang="en-US" sz="2000" dirty="0"/>
              <a:t>, B., B. </a:t>
            </a:r>
            <a:r>
              <a:rPr lang="en-US" sz="2000" dirty="0" err="1"/>
              <a:t>Kummer</a:t>
            </a:r>
            <a:r>
              <a:rPr lang="en-US" sz="2000" dirty="0"/>
              <a:t>, and M. </a:t>
            </a:r>
            <a:r>
              <a:rPr lang="en-US" sz="2000" dirty="0" err="1"/>
              <a:t>Kurhais</a:t>
            </a:r>
            <a:r>
              <a:rPr lang="en-US" sz="2000" dirty="0"/>
              <a:t>.  1996.  “Biological Control of </a:t>
            </a:r>
            <a:r>
              <a:rPr lang="en-US" sz="2000" i="1" dirty="0"/>
              <a:t>Duponchelia fovealis</a:t>
            </a:r>
            <a:r>
              <a:rPr lang="en-US" sz="2000" dirty="0"/>
              <a:t> Zeller (Lepidoptera, </a:t>
            </a:r>
            <a:r>
              <a:rPr lang="en-US" sz="2000" dirty="0" err="1"/>
              <a:t>Pyralidae</a:t>
            </a:r>
            <a:r>
              <a:rPr lang="en-US" sz="2000" dirty="0"/>
              <a:t>)”.  </a:t>
            </a:r>
            <a:r>
              <a:rPr lang="en-US" sz="2000" dirty="0" err="1"/>
              <a:t>Mitteilungen</a:t>
            </a:r>
            <a:r>
              <a:rPr lang="en-US" sz="2000" dirty="0"/>
              <a:t> </a:t>
            </a:r>
            <a:r>
              <a:rPr lang="en-US" sz="2000" dirty="0" err="1"/>
              <a:t>aus</a:t>
            </a:r>
            <a:r>
              <a:rPr lang="en-US" sz="2000" dirty="0"/>
              <a:t> der </a:t>
            </a:r>
            <a:r>
              <a:rPr lang="en-US" sz="2000" dirty="0" err="1"/>
              <a:t>Biologishen</a:t>
            </a:r>
            <a:r>
              <a:rPr lang="en-US" sz="2000" dirty="0"/>
              <a:t> fur Land und </a:t>
            </a:r>
            <a:r>
              <a:rPr lang="en-US" sz="2000" dirty="0" err="1"/>
              <a:t>Forstwirtschaft</a:t>
            </a:r>
            <a:r>
              <a:rPr lang="en-US" sz="2000" dirty="0"/>
              <a:t>.  Vol. 321. p. 483.</a:t>
            </a:r>
          </a:p>
          <a:p>
            <a:endParaRPr lang="en-US" sz="2000" dirty="0" smtClean="0"/>
          </a:p>
        </p:txBody>
      </p:sp>
    </p:spTree>
    <p:extLst>
      <p:ext uri="{BB962C8B-B14F-4D97-AF65-F5344CB8AC3E}">
        <p14:creationId xmlns:p14="http://schemas.microsoft.com/office/powerpoint/2010/main" val="6656555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European Pepper Moth</a:t>
            </a:r>
            <a:endParaRPr lang="en-US" sz="4000" b="0" dirty="0"/>
          </a:p>
        </p:txBody>
      </p:sp>
      <p:sp>
        <p:nvSpPr>
          <p:cNvPr id="3" name="Subtitle 2"/>
          <p:cNvSpPr>
            <a:spLocks noGrp="1"/>
          </p:cNvSpPr>
          <p:nvPr>
            <p:ph idx="1"/>
          </p:nvPr>
        </p:nvSpPr>
        <p:spPr/>
        <p:txBody>
          <a:bodyPr>
            <a:noAutofit/>
          </a:bodyPr>
          <a:lstStyle/>
          <a:p>
            <a:r>
              <a:rPr lang="en-US" sz="2800" dirty="0" smtClean="0"/>
              <a:t>Native to the coastal wetlands of the Mediterranean.</a:t>
            </a:r>
          </a:p>
          <a:p>
            <a:endParaRPr lang="en-US" sz="1200" dirty="0" smtClean="0"/>
          </a:p>
          <a:p>
            <a:r>
              <a:rPr lang="en-US" sz="2800" dirty="0" smtClean="0"/>
              <a:t>A.k.a. “Southern European marshland </a:t>
            </a:r>
            <a:r>
              <a:rPr lang="en-US" sz="2800" dirty="0" err="1" smtClean="0"/>
              <a:t>pyralid</a:t>
            </a:r>
            <a:r>
              <a:rPr lang="en-US" sz="2800" dirty="0" smtClean="0"/>
              <a:t>” and “European Pepper Moth”.</a:t>
            </a:r>
          </a:p>
          <a:p>
            <a:endParaRPr lang="en-US" sz="1200" dirty="0" smtClean="0"/>
          </a:p>
          <a:p>
            <a:r>
              <a:rPr lang="en-US" sz="2800" dirty="0" smtClean="0"/>
              <a:t>Is known as a greenhouse pest in Northern Europe.</a:t>
            </a:r>
          </a:p>
          <a:p>
            <a:endParaRPr lang="en-US" sz="1200" dirty="0" smtClean="0"/>
          </a:p>
          <a:p>
            <a:r>
              <a:rPr lang="en-US" sz="2800" dirty="0" smtClean="0"/>
              <a:t>May become a pest outside of a greenhouse setting if the climate is right.</a:t>
            </a:r>
            <a:endParaRPr lang="en-US"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685800"/>
          </a:xfrm>
        </p:spPr>
        <p:txBody>
          <a:bodyPr>
            <a:normAutofit fontScale="90000"/>
          </a:bodyPr>
          <a:lstStyle/>
          <a:p>
            <a:r>
              <a:rPr lang="en-US" dirty="0" smtClean="0"/>
              <a:t>References</a:t>
            </a:r>
            <a:endParaRPr lang="en-US" dirty="0"/>
          </a:p>
        </p:txBody>
      </p:sp>
      <p:sp>
        <p:nvSpPr>
          <p:cNvPr id="2" name="Content Placeholder 1"/>
          <p:cNvSpPr>
            <a:spLocks noGrp="1"/>
          </p:cNvSpPr>
          <p:nvPr>
            <p:ph idx="1"/>
          </p:nvPr>
        </p:nvSpPr>
        <p:spPr>
          <a:xfrm>
            <a:off x="228600" y="1196009"/>
            <a:ext cx="8686800" cy="5280991"/>
          </a:xfrm>
        </p:spPr>
        <p:txBody>
          <a:bodyPr>
            <a:noAutofit/>
          </a:bodyPr>
          <a:lstStyle/>
          <a:p>
            <a:r>
              <a:rPr lang="en-US" sz="2000" dirty="0" smtClean="0"/>
              <a:t>MacLeod, A. 1996. Summary Pest Risk Assessment: </a:t>
            </a:r>
            <a:r>
              <a:rPr lang="en-US" sz="2000" i="1" dirty="0" smtClean="0"/>
              <a:t>Duponchelia fovealis</a:t>
            </a:r>
            <a:r>
              <a:rPr lang="en-US" sz="2000" dirty="0" smtClean="0"/>
              <a:t>. DEFRA (Department for Environment, Food, and Rural Affairs), Central Science Laboratory, Sand Hutton, York, United Kingdom.</a:t>
            </a:r>
          </a:p>
          <a:p>
            <a:r>
              <a:rPr lang="en-US" sz="2000" dirty="0" smtClean="0"/>
              <a:t>Marek J. and E. Bártová.  1998. </a:t>
            </a:r>
            <a:r>
              <a:rPr lang="en-US" sz="2000" i="1" dirty="0" smtClean="0"/>
              <a:t>Duponchelia fovealis </a:t>
            </a:r>
            <a:r>
              <a:rPr lang="en-US" sz="2000" dirty="0" smtClean="0"/>
              <a:t>Zeller, 1847, a new pest of glasshouse plants in the Czech Republic. Plant Protection Science, 34(4):151-152.</a:t>
            </a:r>
          </a:p>
          <a:p>
            <a:r>
              <a:rPr lang="en-US" sz="2000" dirty="0" err="1"/>
              <a:t>Messelink</a:t>
            </a:r>
            <a:r>
              <a:rPr lang="en-US" sz="2000" dirty="0"/>
              <a:t>, G. and W. Van </a:t>
            </a:r>
            <a:r>
              <a:rPr lang="en-US" sz="2000" dirty="0" err="1"/>
              <a:t>Wensveen</a:t>
            </a:r>
            <a:r>
              <a:rPr lang="en-US" sz="2000" dirty="0"/>
              <a:t>.  2003.  “Biocontrol of </a:t>
            </a:r>
            <a:r>
              <a:rPr lang="en-US" sz="2000" i="1" dirty="0"/>
              <a:t>Duponchelia fovealis </a:t>
            </a:r>
            <a:r>
              <a:rPr lang="en-US" sz="2000" dirty="0"/>
              <a:t>(Lepidoptera: </a:t>
            </a:r>
            <a:r>
              <a:rPr lang="en-US" sz="2000" dirty="0" err="1"/>
              <a:t>Pyralidae</a:t>
            </a:r>
            <a:r>
              <a:rPr lang="en-US" sz="2000" dirty="0"/>
              <a:t>) with Soil-Dwelling Predators in Potted Plants”.  Communications in Agriculture and Applied Biological Sciences, Ghent University, 68(4a), pp. 159-165., pp. 159-165.     </a:t>
            </a:r>
          </a:p>
          <a:p>
            <a:r>
              <a:rPr lang="en-US" sz="2000" dirty="0"/>
              <a:t>Murphy, G.  2005.  </a:t>
            </a:r>
            <a:r>
              <a:rPr lang="en-US" sz="2000" i="1" dirty="0"/>
              <a:t>Duponchelia fovealis</a:t>
            </a:r>
            <a:r>
              <a:rPr lang="en-US" sz="2000" dirty="0"/>
              <a:t> - pronouncing it is just the start of the battle. </a:t>
            </a:r>
          </a:p>
          <a:p>
            <a:r>
              <a:rPr lang="pl-PL" sz="2000" dirty="0"/>
              <a:t>NAPPO – Phytosanitary alert system. 2010.</a:t>
            </a:r>
            <a:endParaRPr lang="en-US" sz="2000" dirty="0"/>
          </a:p>
          <a:p>
            <a:pPr lvl="1"/>
            <a:r>
              <a:rPr lang="en-US" sz="1600" dirty="0"/>
              <a:t>http://www.pestalert.org/oprDetail.cfm?oprID=466&amp;keyword=Duponchelia%20fovealis</a:t>
            </a:r>
          </a:p>
          <a:p>
            <a:endParaRPr lang="en-US" sz="2000" dirty="0" smtClean="0"/>
          </a:p>
        </p:txBody>
      </p:sp>
    </p:spTree>
    <p:extLst>
      <p:ext uri="{BB962C8B-B14F-4D97-AF65-F5344CB8AC3E}">
        <p14:creationId xmlns:p14="http://schemas.microsoft.com/office/powerpoint/2010/main" val="29775986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685800"/>
          </a:xfrm>
        </p:spPr>
        <p:txBody>
          <a:bodyPr>
            <a:normAutofit fontScale="90000"/>
          </a:bodyPr>
          <a:lstStyle/>
          <a:p>
            <a:r>
              <a:rPr lang="en-US" dirty="0" smtClean="0"/>
              <a:t>References</a:t>
            </a:r>
            <a:endParaRPr lang="en-US" dirty="0"/>
          </a:p>
        </p:txBody>
      </p:sp>
      <p:sp>
        <p:nvSpPr>
          <p:cNvPr id="2" name="Content Placeholder 1"/>
          <p:cNvSpPr>
            <a:spLocks noGrp="1"/>
          </p:cNvSpPr>
          <p:nvPr>
            <p:ph idx="1"/>
          </p:nvPr>
        </p:nvSpPr>
        <p:spPr>
          <a:xfrm>
            <a:off x="228600" y="1066800"/>
            <a:ext cx="8686800" cy="4876800"/>
          </a:xfrm>
        </p:spPr>
        <p:txBody>
          <a:bodyPr>
            <a:noAutofit/>
          </a:bodyPr>
          <a:lstStyle/>
          <a:p>
            <a:r>
              <a:rPr lang="en-US" sz="2000" dirty="0" err="1" smtClean="0"/>
              <a:t>Pijnakker</a:t>
            </a:r>
            <a:r>
              <a:rPr lang="en-US" sz="2000" dirty="0" smtClean="0"/>
              <a:t>, J.  2001.  “</a:t>
            </a:r>
            <a:r>
              <a:rPr lang="en-US" sz="2000" i="1" dirty="0" smtClean="0"/>
              <a:t>Duponchelia fovealis</a:t>
            </a:r>
            <a:r>
              <a:rPr lang="en-US" sz="2000" dirty="0" smtClean="0"/>
              <a:t>, le lépidoptère redouté des plantes en pot aux Pays-Bas”,  Revue Horticole, volume 429, pp. 51-53.</a:t>
            </a:r>
          </a:p>
          <a:p>
            <a:r>
              <a:rPr lang="en-US" sz="2000" dirty="0" smtClean="0"/>
              <a:t>Romeijn, G.  1996.  “Een nieuwe plaag in de kas”, Vakblad voor de Bloemisterij, volume 47, pp. 46-47</a:t>
            </a:r>
            <a:r>
              <a:rPr lang="en-US" sz="2000" dirty="0"/>
              <a:t>. </a:t>
            </a:r>
            <a:endParaRPr lang="en-US" sz="2000" dirty="0" smtClean="0"/>
          </a:p>
          <a:p>
            <a:r>
              <a:rPr lang="en-US" sz="2000" dirty="0" err="1" smtClean="0"/>
              <a:t>Trematerra</a:t>
            </a:r>
            <a:r>
              <a:rPr lang="en-US" sz="2000" dirty="0"/>
              <a:t>, P. 1990.  “Morphological aspects of </a:t>
            </a:r>
            <a:r>
              <a:rPr lang="en-US" sz="2000" i="1" dirty="0" err="1"/>
              <a:t>Duponchelia</a:t>
            </a:r>
            <a:r>
              <a:rPr lang="en-US" sz="2000" i="1" dirty="0"/>
              <a:t> </a:t>
            </a:r>
            <a:r>
              <a:rPr lang="en-US" sz="2000" i="1" dirty="0" err="1"/>
              <a:t>fovealis</a:t>
            </a:r>
            <a:r>
              <a:rPr lang="en-US" sz="2000" dirty="0"/>
              <a:t> Zeller (Lepidoptera: </a:t>
            </a:r>
            <a:r>
              <a:rPr lang="en-US" sz="2000" dirty="0" err="1"/>
              <a:t>Pyralidae</a:t>
            </a:r>
            <a:r>
              <a:rPr lang="en-US" sz="2000" dirty="0"/>
              <a:t>)”.  </a:t>
            </a:r>
            <a:r>
              <a:rPr lang="en-US" sz="2000" dirty="0" err="1"/>
              <a:t>Redia</a:t>
            </a:r>
            <a:r>
              <a:rPr lang="en-US" sz="2000" dirty="0"/>
              <a:t>, vol. 73, issue 1, pp. 41-52. </a:t>
            </a:r>
          </a:p>
          <a:p>
            <a:r>
              <a:rPr lang="en-US" sz="2000" dirty="0"/>
              <a:t>Unknown. 2006a.  “Duponchelia </a:t>
            </a:r>
            <a:r>
              <a:rPr lang="en-US" sz="2000" dirty="0" err="1"/>
              <a:t>alla</a:t>
            </a:r>
            <a:r>
              <a:rPr lang="en-US" sz="2000" dirty="0"/>
              <a:t> </a:t>
            </a:r>
            <a:r>
              <a:rPr lang="en-US" sz="2000" dirty="0" err="1"/>
              <a:t>ribalta</a:t>
            </a:r>
            <a:r>
              <a:rPr lang="en-US" sz="2000" dirty="0"/>
              <a:t>”, </a:t>
            </a:r>
            <a:r>
              <a:rPr lang="en-US" sz="2000" dirty="0" err="1"/>
              <a:t>Colture</a:t>
            </a:r>
            <a:r>
              <a:rPr lang="en-US" sz="2000" dirty="0"/>
              <a:t> </a:t>
            </a:r>
            <a:r>
              <a:rPr lang="en-US" sz="2000" dirty="0" err="1"/>
              <a:t>Protette</a:t>
            </a:r>
            <a:r>
              <a:rPr lang="en-US" sz="2000" dirty="0"/>
              <a:t>, No. 3, page 14.</a:t>
            </a:r>
          </a:p>
          <a:p>
            <a:r>
              <a:rPr lang="en-US" sz="2000" dirty="0"/>
              <a:t>Unknown. 2006b.  “</a:t>
            </a:r>
            <a:r>
              <a:rPr lang="en-US" sz="2000" i="1" dirty="0"/>
              <a:t>Duponchelia:</a:t>
            </a:r>
            <a:r>
              <a:rPr lang="en-US" sz="2000" dirty="0"/>
              <a:t> </a:t>
            </a:r>
            <a:r>
              <a:rPr lang="en-US" sz="2000" dirty="0" err="1"/>
              <a:t>capitolo</a:t>
            </a:r>
            <a:r>
              <a:rPr lang="en-US" sz="2000" dirty="0"/>
              <a:t> secondo”, </a:t>
            </a:r>
            <a:r>
              <a:rPr lang="en-US" sz="2000" dirty="0" err="1"/>
              <a:t>Colture</a:t>
            </a:r>
            <a:r>
              <a:rPr lang="en-US" sz="2000" dirty="0"/>
              <a:t> </a:t>
            </a:r>
            <a:r>
              <a:rPr lang="en-US" sz="2000" dirty="0" err="1"/>
              <a:t>Protette</a:t>
            </a:r>
            <a:r>
              <a:rPr lang="en-US" sz="2000" dirty="0"/>
              <a:t>, No. 4, page 24.</a:t>
            </a:r>
          </a:p>
          <a:p>
            <a:endParaRPr lang="en-US" sz="2000" dirty="0" smtClean="0"/>
          </a:p>
          <a:p>
            <a:endParaRPr lang="en-US" sz="2000" dirty="0" smtClean="0"/>
          </a:p>
        </p:txBody>
      </p:sp>
    </p:spTree>
    <p:extLst>
      <p:ext uri="{BB962C8B-B14F-4D97-AF65-F5344CB8AC3E}">
        <p14:creationId xmlns:p14="http://schemas.microsoft.com/office/powerpoint/2010/main" val="27129461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a:bodyPr>
          <a:lstStyle/>
          <a:p>
            <a:r>
              <a:rPr lang="en-US" sz="4000" dirty="0" smtClean="0"/>
              <a:t>Known Distribution in Florida</a:t>
            </a:r>
            <a:endParaRPr lang="en-US" sz="4000" dirty="0"/>
          </a:p>
        </p:txBody>
      </p:sp>
      <p:sp>
        <p:nvSpPr>
          <p:cNvPr id="4" name="TextBox 3"/>
          <p:cNvSpPr txBox="1"/>
          <p:nvPr/>
        </p:nvSpPr>
        <p:spPr>
          <a:xfrm>
            <a:off x="381000" y="5867400"/>
            <a:ext cx="5556329" cy="230832"/>
          </a:xfrm>
          <a:prstGeom prst="rect">
            <a:avLst/>
          </a:prstGeom>
          <a:noFill/>
        </p:spPr>
        <p:txBody>
          <a:bodyPr wrap="none" rtlCol="0">
            <a:spAutoFit/>
          </a:bodyPr>
          <a:lstStyle/>
          <a:p>
            <a:r>
              <a:rPr lang="en-US" sz="900" dirty="0"/>
              <a:t>Map based on CAPS Survey September 2010 to May </a:t>
            </a:r>
            <a:r>
              <a:rPr lang="en-US" sz="900" dirty="0" smtClean="0"/>
              <a:t>2011, research conducted by S. Stocks, and NAPIS Pest Tracker.</a:t>
            </a:r>
            <a:endParaRPr lang="en-US" sz="900" dirty="0"/>
          </a:p>
        </p:txBody>
      </p:sp>
      <p:grpSp>
        <p:nvGrpSpPr>
          <p:cNvPr id="10" name="Group 5223"/>
          <p:cNvGrpSpPr>
            <a:grpSpLocks/>
          </p:cNvGrpSpPr>
          <p:nvPr/>
        </p:nvGrpSpPr>
        <p:grpSpPr bwMode="auto">
          <a:xfrm>
            <a:off x="1295400" y="3104429"/>
            <a:ext cx="3186952" cy="1846659"/>
            <a:chOff x="426720" y="1513214"/>
            <a:chExt cx="3187361" cy="1846578"/>
          </a:xfrm>
        </p:grpSpPr>
        <p:sp>
          <p:nvSpPr>
            <p:cNvPr id="11" name="TextBox 115"/>
            <p:cNvSpPr txBox="1">
              <a:spLocks noChangeArrowheads="1"/>
            </p:cNvSpPr>
            <p:nvPr/>
          </p:nvSpPr>
          <p:spPr bwMode="auto">
            <a:xfrm>
              <a:off x="609598" y="1513214"/>
              <a:ext cx="3004483" cy="1846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Aft>
                  <a:spcPts val="300"/>
                </a:spcAft>
              </a:pPr>
              <a:r>
                <a:rPr lang="en-US" altLang="en-US" dirty="0"/>
                <a:t>No sampling</a:t>
              </a:r>
            </a:p>
            <a:p>
              <a:pPr>
                <a:spcAft>
                  <a:spcPts val="300"/>
                </a:spcAft>
              </a:pPr>
              <a:endParaRPr lang="en-US" altLang="en-US" sz="900" dirty="0"/>
            </a:p>
            <a:p>
              <a:pPr>
                <a:spcAft>
                  <a:spcPts val="300"/>
                </a:spcAft>
              </a:pPr>
              <a:r>
                <a:rPr lang="en-US" altLang="en-US" dirty="0"/>
                <a:t>Sampled but not found</a:t>
              </a:r>
            </a:p>
            <a:p>
              <a:pPr>
                <a:spcAft>
                  <a:spcPts val="300"/>
                </a:spcAft>
              </a:pPr>
              <a:endParaRPr lang="en-US" altLang="en-US" sz="900" dirty="0"/>
            </a:p>
            <a:p>
              <a:pPr>
                <a:spcAft>
                  <a:spcPts val="300"/>
                </a:spcAft>
              </a:pPr>
              <a:r>
                <a:rPr lang="en-US" altLang="en-US" dirty="0"/>
                <a:t>Intercepted or detected, but not </a:t>
              </a:r>
              <a:r>
                <a:rPr lang="en-US" altLang="en-US" dirty="0" smtClean="0"/>
                <a:t>considered established</a:t>
              </a:r>
              <a:endParaRPr lang="en-US" altLang="en-US" dirty="0"/>
            </a:p>
            <a:p>
              <a:pPr>
                <a:spcAft>
                  <a:spcPts val="300"/>
                </a:spcAft>
              </a:pPr>
              <a:endParaRPr lang="en-US" altLang="en-US" sz="900" dirty="0"/>
            </a:p>
          </p:txBody>
        </p:sp>
        <p:sp>
          <p:nvSpPr>
            <p:cNvPr id="12" name="Rectangle 11"/>
            <p:cNvSpPr/>
            <p:nvPr/>
          </p:nvSpPr>
          <p:spPr>
            <a:xfrm>
              <a:off x="426720" y="1599789"/>
              <a:ext cx="182586" cy="18255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p:nvSpPr>
          <p:spPr>
            <a:xfrm>
              <a:off x="426720" y="2103004"/>
              <a:ext cx="182586" cy="182554"/>
            </a:xfrm>
            <a:prstGeom prst="rect">
              <a:avLst/>
            </a:prstGeom>
            <a:solidFill>
              <a:srgbClr val="64C8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p:nvSpPr>
          <p:spPr>
            <a:xfrm>
              <a:off x="426720" y="2600616"/>
              <a:ext cx="182586" cy="182555"/>
            </a:xfrm>
            <a:prstGeom prst="rect">
              <a:avLst/>
            </a:prstGeom>
            <a:solidFill>
              <a:srgbClr val="FAE16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953616"/>
            <a:ext cx="5136096" cy="5029200"/>
          </a:xfrm>
          <a:prstGeom prst="rect">
            <a:avLst/>
          </a:prstGeom>
        </p:spPr>
      </p:pic>
    </p:spTree>
    <p:extLst>
      <p:ext uri="{BB962C8B-B14F-4D97-AF65-F5344CB8AC3E}">
        <p14:creationId xmlns:p14="http://schemas.microsoft.com/office/powerpoint/2010/main" val="11339674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0" dirty="0" smtClean="0"/>
              <a:t>Susceptible Plants</a:t>
            </a:r>
            <a:endParaRPr lang="en-US" sz="4000" b="0" dirty="0"/>
          </a:p>
        </p:txBody>
      </p:sp>
      <p:sp>
        <p:nvSpPr>
          <p:cNvPr id="15" name="Content Placeholder 14"/>
          <p:cNvSpPr>
            <a:spLocks noGrp="1"/>
          </p:cNvSpPr>
          <p:nvPr>
            <p:ph sz="half" idx="2"/>
          </p:nvPr>
        </p:nvSpPr>
        <p:spPr>
          <a:xfrm>
            <a:off x="4648200" y="1066800"/>
            <a:ext cx="4038600" cy="4572000"/>
          </a:xfrm>
        </p:spPr>
        <p:txBody>
          <a:bodyPr>
            <a:normAutofit fontScale="92500" lnSpcReduction="10000"/>
          </a:bodyPr>
          <a:lstStyle/>
          <a:p>
            <a:pPr marL="0" indent="0">
              <a:buNone/>
            </a:pPr>
            <a:r>
              <a:rPr lang="en-US" sz="3000" dirty="0" smtClean="0"/>
              <a:t>Agricultural hosts include:</a:t>
            </a:r>
          </a:p>
          <a:p>
            <a:r>
              <a:rPr lang="en-US" sz="2600" dirty="0" smtClean="0"/>
              <a:t>beet</a:t>
            </a:r>
            <a:endParaRPr lang="en-US" sz="2600" dirty="0"/>
          </a:p>
          <a:p>
            <a:r>
              <a:rPr lang="en-US" sz="2600" dirty="0" smtClean="0"/>
              <a:t>pepper</a:t>
            </a:r>
            <a:endParaRPr lang="en-US" sz="2600" dirty="0"/>
          </a:p>
          <a:p>
            <a:r>
              <a:rPr lang="en-US" sz="2600" dirty="0"/>
              <a:t>fig </a:t>
            </a:r>
          </a:p>
          <a:p>
            <a:r>
              <a:rPr lang="en-US" sz="2600" dirty="0" smtClean="0"/>
              <a:t>basil </a:t>
            </a:r>
            <a:endParaRPr lang="en-US" sz="2600" dirty="0"/>
          </a:p>
          <a:p>
            <a:r>
              <a:rPr lang="en-US" sz="2600" dirty="0" smtClean="0"/>
              <a:t>pomegranate </a:t>
            </a:r>
            <a:endParaRPr lang="en-US" sz="2600" dirty="0"/>
          </a:p>
          <a:p>
            <a:r>
              <a:rPr lang="en-US" sz="2600" dirty="0" smtClean="0"/>
              <a:t>blackberry</a:t>
            </a:r>
            <a:endParaRPr lang="en-US" sz="2600" dirty="0"/>
          </a:p>
          <a:p>
            <a:r>
              <a:rPr lang="en-US" sz="2600" dirty="0" smtClean="0"/>
              <a:t>Tomato</a:t>
            </a:r>
          </a:p>
          <a:p>
            <a:r>
              <a:rPr lang="en-US" sz="2600" dirty="0" smtClean="0"/>
              <a:t>Cucumbers</a:t>
            </a:r>
          </a:p>
          <a:p>
            <a:r>
              <a:rPr lang="en-US" sz="2600" dirty="0" smtClean="0"/>
              <a:t>Squash</a:t>
            </a:r>
          </a:p>
          <a:p>
            <a:r>
              <a:rPr lang="en-US" sz="2600" dirty="0" smtClean="0"/>
              <a:t>Strawberries</a:t>
            </a:r>
            <a:endParaRPr lang="en-US" sz="2600" dirty="0"/>
          </a:p>
        </p:txBody>
      </p:sp>
      <p:sp>
        <p:nvSpPr>
          <p:cNvPr id="16" name="Content Placeholder 2"/>
          <p:cNvSpPr txBox="1">
            <a:spLocks/>
          </p:cNvSpPr>
          <p:nvPr/>
        </p:nvSpPr>
        <p:spPr>
          <a:xfrm>
            <a:off x="480973" y="1056620"/>
            <a:ext cx="4038600" cy="45720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 typeface="Arial" pitchFamily="34" charset="0"/>
              <a:buNone/>
            </a:pPr>
            <a:r>
              <a:rPr lang="en-US" dirty="0" smtClean="0"/>
              <a:t>Ornamental hosts include:</a:t>
            </a:r>
          </a:p>
          <a:p>
            <a:pPr marL="622300" lvl="2" indent="-285750">
              <a:lnSpc>
                <a:spcPct val="110000"/>
              </a:lnSpc>
            </a:pPr>
            <a:r>
              <a:rPr lang="en-US" sz="2400" dirty="0" smtClean="0"/>
              <a:t>Begonia</a:t>
            </a:r>
          </a:p>
          <a:p>
            <a:pPr marL="622300" lvl="2" indent="-285750">
              <a:lnSpc>
                <a:spcPct val="110000"/>
              </a:lnSpc>
            </a:pPr>
            <a:r>
              <a:rPr lang="en-US" sz="2400" dirty="0" smtClean="0"/>
              <a:t>Daisies</a:t>
            </a:r>
            <a:r>
              <a:rPr lang="en-US" sz="2400" i="1" dirty="0" smtClean="0"/>
              <a:t> </a:t>
            </a:r>
            <a:endParaRPr lang="en-US" sz="2400" i="1" dirty="0"/>
          </a:p>
          <a:p>
            <a:pPr marL="622300" lvl="2" indent="-285750">
              <a:lnSpc>
                <a:spcPct val="110000"/>
              </a:lnSpc>
            </a:pPr>
            <a:r>
              <a:rPr lang="en-US" sz="2400" dirty="0" smtClean="0"/>
              <a:t>Poinsettia</a:t>
            </a:r>
          </a:p>
          <a:p>
            <a:pPr marL="622300" lvl="2" indent="-285750">
              <a:lnSpc>
                <a:spcPct val="110000"/>
              </a:lnSpc>
            </a:pPr>
            <a:r>
              <a:rPr lang="en-US" sz="2400" dirty="0" err="1" smtClean="0"/>
              <a:t>Lisianthus</a:t>
            </a:r>
            <a:r>
              <a:rPr lang="en-US" sz="2400" dirty="0" smtClean="0"/>
              <a:t> </a:t>
            </a:r>
          </a:p>
          <a:p>
            <a:pPr marL="622300" lvl="2" indent="-285750">
              <a:lnSpc>
                <a:spcPct val="110000"/>
              </a:lnSpc>
            </a:pPr>
            <a:r>
              <a:rPr lang="en-US" sz="2400" dirty="0" smtClean="0"/>
              <a:t>Common </a:t>
            </a:r>
            <a:r>
              <a:rPr lang="en-US" sz="2400" dirty="0" err="1" smtClean="0"/>
              <a:t>purslane</a:t>
            </a:r>
            <a:r>
              <a:rPr lang="en-US" sz="2400" dirty="0" smtClean="0"/>
              <a:t> </a:t>
            </a:r>
            <a:endParaRPr lang="en-US" sz="2400" dirty="0"/>
          </a:p>
          <a:p>
            <a:pPr marL="622300" lvl="2" indent="-285750">
              <a:lnSpc>
                <a:spcPct val="110000"/>
              </a:lnSpc>
            </a:pPr>
            <a:r>
              <a:rPr lang="en-US" sz="2400" dirty="0" smtClean="0"/>
              <a:t>Creeping buttercup</a:t>
            </a:r>
          </a:p>
          <a:p>
            <a:pPr marL="622300" lvl="2" indent="-285750">
              <a:lnSpc>
                <a:spcPct val="110000"/>
              </a:lnSpc>
            </a:pPr>
            <a:r>
              <a:rPr lang="en-US" sz="2400" dirty="0" smtClean="0"/>
              <a:t>Cyclamen</a:t>
            </a:r>
          </a:p>
          <a:p>
            <a:pPr marL="622300" lvl="2" indent="-285750">
              <a:lnSpc>
                <a:spcPct val="110000"/>
              </a:lnSpc>
            </a:pPr>
            <a:r>
              <a:rPr lang="en-US" sz="2400" dirty="0" smtClean="0"/>
              <a:t>Impatiens</a:t>
            </a:r>
          </a:p>
          <a:p>
            <a:pPr marL="622300" lvl="2" indent="-285750">
              <a:lnSpc>
                <a:spcPct val="110000"/>
              </a:lnSpc>
            </a:pPr>
            <a:r>
              <a:rPr lang="en-US" sz="2400" dirty="0" err="1" smtClean="0"/>
              <a:t>Kalanchoe</a:t>
            </a:r>
            <a:endParaRPr lang="en-US" sz="2400" dirty="0" smtClean="0"/>
          </a:p>
          <a:p>
            <a:pPr marL="622300" lvl="2" indent="-285750">
              <a:lnSpc>
                <a:spcPct val="110000"/>
              </a:lnSpc>
            </a:pPr>
            <a:r>
              <a:rPr lang="en-US" sz="2400" dirty="0" smtClean="0"/>
              <a:t>Coral bells</a:t>
            </a:r>
          </a:p>
          <a:p>
            <a:pPr marL="622300" lvl="2" indent="-285750">
              <a:lnSpc>
                <a:spcPct val="110000"/>
              </a:lnSpc>
            </a:pPr>
            <a:endParaRPr lang="en-US" sz="2400" dirty="0" smtClean="0"/>
          </a:p>
          <a:p>
            <a:pPr lvl="1"/>
            <a:endParaRPr lang="en-US" sz="2600" dirty="0" smtClean="0"/>
          </a:p>
          <a:p>
            <a:pPr lvl="1"/>
            <a:endParaRPr lang="en-US" sz="2600" dirty="0"/>
          </a:p>
        </p:txBody>
      </p:sp>
      <p:sp>
        <p:nvSpPr>
          <p:cNvPr id="5" name="TextBox 4"/>
          <p:cNvSpPr txBox="1"/>
          <p:nvPr/>
        </p:nvSpPr>
        <p:spPr>
          <a:xfrm>
            <a:off x="476491" y="5648980"/>
            <a:ext cx="6828408" cy="523220"/>
          </a:xfrm>
          <a:prstGeom prst="rect">
            <a:avLst/>
          </a:prstGeom>
          <a:noFill/>
        </p:spPr>
        <p:txBody>
          <a:bodyPr wrap="none" rtlCol="0">
            <a:spAutoFit/>
          </a:bodyPr>
          <a:lstStyle/>
          <a:p>
            <a:r>
              <a:rPr lang="en-US" sz="2800" dirty="0" smtClean="0"/>
              <a:t>There are several aquatic plants hosts as well.</a:t>
            </a:r>
            <a:endParaRPr lang="en-US" sz="2800" dirty="0"/>
          </a:p>
        </p:txBody>
      </p:sp>
    </p:spTree>
    <p:extLst>
      <p:ext uri="{BB962C8B-B14F-4D97-AF65-F5344CB8AC3E}">
        <p14:creationId xmlns:p14="http://schemas.microsoft.com/office/powerpoint/2010/main" val="3034309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09800" y="0"/>
            <a:ext cx="4800600" cy="1143000"/>
          </a:xfrm>
        </p:spPr>
        <p:txBody>
          <a:bodyPr>
            <a:noAutofit/>
          </a:bodyPr>
          <a:lstStyle/>
          <a:p>
            <a:r>
              <a:rPr lang="en-US" sz="4000" dirty="0"/>
              <a:t>I</a:t>
            </a:r>
            <a:r>
              <a:rPr lang="en-US" sz="4000" dirty="0" smtClean="0"/>
              <a:t>dentification</a:t>
            </a:r>
            <a:endParaRPr lang="en-US" sz="4000" dirty="0"/>
          </a:p>
        </p:txBody>
      </p:sp>
      <p:sp>
        <p:nvSpPr>
          <p:cNvPr id="2" name="Content Placeholder 1"/>
          <p:cNvSpPr>
            <a:spLocks noGrp="1"/>
          </p:cNvSpPr>
          <p:nvPr>
            <p:ph idx="1"/>
          </p:nvPr>
        </p:nvSpPr>
        <p:spPr>
          <a:xfrm>
            <a:off x="381000" y="609600"/>
            <a:ext cx="4572000" cy="4953000"/>
          </a:xfrm>
        </p:spPr>
        <p:txBody>
          <a:bodyPr>
            <a:normAutofit fontScale="85000" lnSpcReduction="20000"/>
          </a:bodyPr>
          <a:lstStyle/>
          <a:p>
            <a:pPr marL="0" indent="0">
              <a:lnSpc>
                <a:spcPct val="110000"/>
              </a:lnSpc>
              <a:buNone/>
            </a:pPr>
            <a:r>
              <a:rPr lang="en-US" sz="3300" b="1" dirty="0" smtClean="0"/>
              <a:t>Eggs</a:t>
            </a:r>
          </a:p>
          <a:p>
            <a:pPr>
              <a:lnSpc>
                <a:spcPct val="110000"/>
              </a:lnSpc>
            </a:pPr>
            <a:r>
              <a:rPr lang="en-US" sz="2600" dirty="0" smtClean="0"/>
              <a:t>Laid singly or in groups of 3-10.</a:t>
            </a:r>
            <a:endParaRPr lang="en-US" sz="2600" dirty="0"/>
          </a:p>
          <a:p>
            <a:pPr>
              <a:lnSpc>
                <a:spcPct val="110000"/>
              </a:lnSpc>
            </a:pPr>
            <a:r>
              <a:rPr lang="en-US" sz="2600" dirty="0" smtClean="0"/>
              <a:t>Mostly found on undersides of leaves</a:t>
            </a:r>
          </a:p>
          <a:p>
            <a:pPr lvl="1">
              <a:lnSpc>
                <a:spcPct val="110000"/>
              </a:lnSpc>
            </a:pPr>
            <a:r>
              <a:rPr lang="en-US" sz="2200" dirty="0" smtClean="0"/>
              <a:t>can also be found on the upper side of the leaves, on the stems, at the base of the plant, in the upper soil layer.</a:t>
            </a:r>
          </a:p>
          <a:p>
            <a:pPr marL="457200" lvl="1" indent="0">
              <a:lnSpc>
                <a:spcPct val="110000"/>
              </a:lnSpc>
              <a:buNone/>
            </a:pPr>
            <a:endParaRPr lang="en-US" sz="1300" dirty="0" smtClean="0"/>
          </a:p>
          <a:p>
            <a:pPr marL="0" indent="0">
              <a:lnSpc>
                <a:spcPct val="110000"/>
              </a:lnSpc>
              <a:buNone/>
            </a:pPr>
            <a:r>
              <a:rPr lang="en-US" sz="3300" b="1" dirty="0" smtClean="0"/>
              <a:t>Larvae</a:t>
            </a:r>
          </a:p>
          <a:p>
            <a:pPr>
              <a:lnSpc>
                <a:spcPct val="110000"/>
              </a:lnSpc>
            </a:pPr>
            <a:r>
              <a:rPr lang="en-US" sz="2600" dirty="0" smtClean="0"/>
              <a:t>Turn </a:t>
            </a:r>
            <a:r>
              <a:rPr lang="en-US" sz="2600" dirty="0"/>
              <a:t>creamy white or light brown with spots as they </a:t>
            </a:r>
            <a:r>
              <a:rPr lang="en-US" sz="2600" dirty="0" smtClean="0"/>
              <a:t>mature.</a:t>
            </a:r>
          </a:p>
          <a:p>
            <a:pPr lvl="1">
              <a:lnSpc>
                <a:spcPct val="110000"/>
              </a:lnSpc>
            </a:pPr>
            <a:r>
              <a:rPr lang="en-US" sz="2200" dirty="0" smtClean="0"/>
              <a:t>Depending on diet</a:t>
            </a:r>
            <a:endParaRPr lang="en-US" sz="2200" dirty="0"/>
          </a:p>
          <a:p>
            <a:pPr>
              <a:lnSpc>
                <a:spcPct val="110000"/>
              </a:lnSpc>
            </a:pPr>
            <a:r>
              <a:rPr lang="en-US" sz="2600" dirty="0" smtClean="0"/>
              <a:t>20</a:t>
            </a:r>
            <a:r>
              <a:rPr lang="en-US" sz="2600" dirty="0"/>
              <a:t>-30mm long when </a:t>
            </a:r>
            <a:r>
              <a:rPr lang="en-US" sz="2600" dirty="0" smtClean="0"/>
              <a:t>fully developed.</a:t>
            </a:r>
            <a:endParaRPr lang="en-US" sz="2600" dirty="0"/>
          </a:p>
        </p:txBody>
      </p:sp>
      <p:sp>
        <p:nvSpPr>
          <p:cNvPr id="4" name="TextBox 3"/>
          <p:cNvSpPr txBox="1"/>
          <p:nvPr/>
        </p:nvSpPr>
        <p:spPr>
          <a:xfrm>
            <a:off x="1" y="5602069"/>
            <a:ext cx="7239000" cy="646331"/>
          </a:xfrm>
          <a:prstGeom prst="rect">
            <a:avLst/>
          </a:prstGeom>
          <a:noFill/>
        </p:spPr>
        <p:txBody>
          <a:bodyPr wrap="square" rtlCol="0">
            <a:spAutoFit/>
          </a:bodyPr>
          <a:lstStyle/>
          <a:p>
            <a:r>
              <a:rPr lang="en-US" sz="900" dirty="0" smtClean="0"/>
              <a:t>Photos:</a:t>
            </a:r>
          </a:p>
          <a:p>
            <a:r>
              <a:rPr lang="en-US" sz="900" dirty="0" smtClean="0"/>
              <a:t>Eggs - Carmelo Peter Bonsignore, Università degli Studi Mediterranei di Reggio Calabria and Pasquale Trematerra, University of Molise, Italy.</a:t>
            </a:r>
          </a:p>
          <a:p>
            <a:r>
              <a:rPr lang="en-US" sz="900" dirty="0" smtClean="0"/>
              <a:t>Larvae - </a:t>
            </a:r>
            <a:r>
              <a:rPr lang="en-US" sz="900" dirty="0" err="1" smtClean="0"/>
              <a:t>Henk</a:t>
            </a:r>
            <a:r>
              <a:rPr lang="en-US" sz="900" dirty="0" smtClean="0"/>
              <a:t> </a:t>
            </a:r>
            <a:r>
              <a:rPr lang="en-US" sz="900" dirty="0" err="1"/>
              <a:t>Stigter</a:t>
            </a:r>
            <a:r>
              <a:rPr lang="en-US" sz="900" dirty="0"/>
              <a:t>, Plant Protection Service, National Reference Centre, The </a:t>
            </a:r>
            <a:r>
              <a:rPr lang="en-US" sz="900" dirty="0" smtClean="0"/>
              <a:t>Netherlands, </a:t>
            </a:r>
            <a:r>
              <a:rPr lang="en-US" sz="900" dirty="0" err="1" smtClean="0"/>
              <a:t>Marja</a:t>
            </a:r>
            <a:r>
              <a:rPr lang="en-US" sz="900" dirty="0" smtClean="0"/>
              <a:t> </a:t>
            </a:r>
            <a:r>
              <a:rPr lang="en-US" sz="900" dirty="0"/>
              <a:t>van der </a:t>
            </a:r>
            <a:r>
              <a:rPr lang="en-US" sz="900" dirty="0" err="1"/>
              <a:t>Straten</a:t>
            </a:r>
            <a:r>
              <a:rPr lang="en-US" sz="900" dirty="0"/>
              <a:t>, Plant Protection Service, </a:t>
            </a:r>
            <a:r>
              <a:rPr lang="en-US" sz="900" dirty="0" err="1"/>
              <a:t>Wageningen</a:t>
            </a:r>
            <a:r>
              <a:rPr lang="en-US" sz="900" dirty="0"/>
              <a:t>, </a:t>
            </a:r>
            <a:r>
              <a:rPr lang="en-US" sz="900" dirty="0" smtClean="0"/>
              <a:t>Netherlands, and Lyle </a:t>
            </a:r>
            <a:r>
              <a:rPr lang="en-US" sz="900" dirty="0"/>
              <a:t>Buss, Department of Entomology and Nematology, University of </a:t>
            </a:r>
            <a:r>
              <a:rPr lang="en-US" sz="900" dirty="0" smtClean="0"/>
              <a:t>Florida</a:t>
            </a:r>
            <a:endParaRPr lang="en-US" sz="900" dirty="0"/>
          </a:p>
        </p:txBody>
      </p:sp>
      <p:pic>
        <p:nvPicPr>
          <p:cNvPr id="5" name="Picture 4" descr="IMG_8124.JPG"/>
          <p:cNvPicPr>
            <a:picLocks noChangeAspect="1"/>
          </p:cNvPicPr>
          <p:nvPr/>
        </p:nvPicPr>
        <p:blipFill rotWithShape="1">
          <a:blip r:embed="rId3" cstate="print"/>
          <a:srcRect t="19562"/>
          <a:stretch/>
        </p:blipFill>
        <p:spPr>
          <a:xfrm>
            <a:off x="6096000" y="533400"/>
            <a:ext cx="2819400" cy="1511905"/>
          </a:xfrm>
          <a:prstGeom prst="roundRect">
            <a:avLst/>
          </a:prstGeom>
          <a:ln w="38100" cmpd="sng">
            <a:solidFill>
              <a:schemeClr val="tx1"/>
            </a:solidFill>
          </a:ln>
        </p:spPr>
      </p:pic>
      <p:pic>
        <p:nvPicPr>
          <p:cNvPr id="6" name="Picture 5" descr="IMG_8124a.jpg"/>
          <p:cNvPicPr>
            <a:picLocks noChangeAspect="1"/>
          </p:cNvPicPr>
          <p:nvPr/>
        </p:nvPicPr>
        <p:blipFill rotWithShape="1">
          <a:blip r:embed="rId4" cstate="print"/>
          <a:srcRect l="46296" t="11111" r="20371" b="50104"/>
          <a:stretch/>
        </p:blipFill>
        <p:spPr>
          <a:xfrm>
            <a:off x="5029200" y="1555094"/>
            <a:ext cx="1826316" cy="1416706"/>
          </a:xfrm>
          <a:prstGeom prst="roundRect">
            <a:avLst/>
          </a:prstGeom>
          <a:ln w="38100" cmpd="sng">
            <a:solidFill>
              <a:schemeClr val="tx1"/>
            </a:solidFill>
          </a:ln>
        </p:spPr>
      </p:pic>
      <p:cxnSp>
        <p:nvCxnSpPr>
          <p:cNvPr id="8" name="Straight Connector 7"/>
          <p:cNvCxnSpPr/>
          <p:nvPr/>
        </p:nvCxnSpPr>
        <p:spPr>
          <a:xfrm flipV="1">
            <a:off x="5181600" y="838200"/>
            <a:ext cx="2057400" cy="685800"/>
          </a:xfrm>
          <a:prstGeom prst="line">
            <a:avLst/>
          </a:prstGeom>
          <a:ln w="19050" cmpd="sng">
            <a:solidFill>
              <a:srgbClr val="FF0000"/>
            </a:solidFill>
            <a:prstDash val="dash"/>
          </a:ln>
        </p:spPr>
        <p:style>
          <a:lnRef idx="1">
            <a:schemeClr val="accent1"/>
          </a:lnRef>
          <a:fillRef idx="0">
            <a:schemeClr val="accent1"/>
          </a:fillRef>
          <a:effectRef idx="0">
            <a:schemeClr val="accent1"/>
          </a:effectRef>
          <a:fontRef idx="minor">
            <a:schemeClr val="tx1"/>
          </a:fontRef>
        </p:style>
      </p:cxnSp>
      <p:pic>
        <p:nvPicPr>
          <p:cNvPr id="14" name="Picture 13" descr="Picture2.jpg"/>
          <p:cNvPicPr>
            <a:picLocks noChangeAspect="1"/>
          </p:cNvPicPr>
          <p:nvPr/>
        </p:nvPicPr>
        <p:blipFill rotWithShape="1">
          <a:blip r:embed="rId5" cstate="print"/>
          <a:srcRect t="1" b="23466"/>
          <a:stretch/>
        </p:blipFill>
        <p:spPr>
          <a:xfrm>
            <a:off x="7121595" y="1555094"/>
            <a:ext cx="1821744" cy="1412866"/>
          </a:xfrm>
          <a:prstGeom prst="roundRect">
            <a:avLst/>
          </a:prstGeom>
          <a:ln w="38100" cmpd="sng">
            <a:solidFill>
              <a:schemeClr val="tx1"/>
            </a:solidFill>
          </a:ln>
        </p:spPr>
      </p:pic>
      <p:pic>
        <p:nvPicPr>
          <p:cNvPr id="23" name="Picture 22" descr="Duponchelia_larva.jpg"/>
          <p:cNvPicPr>
            <a:picLocks noChangeAspect="1"/>
          </p:cNvPicPr>
          <p:nvPr/>
        </p:nvPicPr>
        <p:blipFill rotWithShape="1">
          <a:blip r:embed="rId6" cstate="print"/>
          <a:srcRect t="6662" r="1264" b="3221"/>
          <a:stretch/>
        </p:blipFill>
        <p:spPr>
          <a:xfrm flipH="1">
            <a:off x="6656153" y="3234935"/>
            <a:ext cx="2287186" cy="1565665"/>
          </a:xfrm>
          <a:prstGeom prst="roundRect">
            <a:avLst/>
          </a:prstGeom>
          <a:ln w="38100" cmpd="sng">
            <a:solidFill>
              <a:schemeClr val="tx1"/>
            </a:solidFill>
          </a:ln>
        </p:spPr>
      </p:pic>
      <p:grpSp>
        <p:nvGrpSpPr>
          <p:cNvPr id="7" name="Group 6"/>
          <p:cNvGrpSpPr>
            <a:grpSpLocks noChangeAspect="1"/>
          </p:cNvGrpSpPr>
          <p:nvPr/>
        </p:nvGrpSpPr>
        <p:grpSpPr>
          <a:xfrm>
            <a:off x="5105400" y="4303863"/>
            <a:ext cx="1824010" cy="1417320"/>
            <a:chOff x="76200" y="1676400"/>
            <a:chExt cx="2353561" cy="1828800"/>
          </a:xfrm>
        </p:grpSpPr>
        <p:pic>
          <p:nvPicPr>
            <p:cNvPr id="24" name="Picture 23" descr="Duponchelia_fovealis_larva_front_high.jpg"/>
            <p:cNvPicPr>
              <a:picLocks noChangeAspect="1"/>
            </p:cNvPicPr>
            <p:nvPr/>
          </p:nvPicPr>
          <p:blipFill rotWithShape="1">
            <a:blip r:embed="rId7" cstate="print"/>
            <a:srcRect t="6311" r="3479" b="8495"/>
            <a:stretch/>
          </p:blipFill>
          <p:spPr>
            <a:xfrm>
              <a:off x="76200" y="1676400"/>
              <a:ext cx="2353561" cy="1828800"/>
            </a:xfrm>
            <a:prstGeom prst="roundRect">
              <a:avLst/>
            </a:prstGeom>
            <a:ln w="38100" cmpd="sng">
              <a:solidFill>
                <a:schemeClr val="tx1"/>
              </a:solidFill>
            </a:ln>
          </p:spPr>
        </p:pic>
        <p:cxnSp>
          <p:nvCxnSpPr>
            <p:cNvPr id="25" name="Straight Arrow Connector 24"/>
            <p:cNvCxnSpPr/>
            <p:nvPr/>
          </p:nvCxnSpPr>
          <p:spPr>
            <a:xfrm rot="5400000">
              <a:off x="943187" y="2062480"/>
              <a:ext cx="338667" cy="243840"/>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1735666" y="1886374"/>
              <a:ext cx="338667" cy="243840"/>
            </a:xfrm>
            <a:prstGeom prst="straightConnector1">
              <a:avLst/>
            </a:prstGeom>
            <a:ln w="38100" cmpd="sng">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pic>
        <p:nvPicPr>
          <p:cNvPr id="27" name="Picture 26" descr="DSC_1300.JPG"/>
          <p:cNvPicPr>
            <a:picLocks noChangeAspect="1"/>
          </p:cNvPicPr>
          <p:nvPr/>
        </p:nvPicPr>
        <p:blipFill rotWithShape="1">
          <a:blip r:embed="rId8" cstate="print">
            <a:extLst/>
          </a:blip>
          <a:srcRect l="16683" b="19230"/>
          <a:stretch/>
        </p:blipFill>
        <p:spPr>
          <a:xfrm>
            <a:off x="7162800" y="4648200"/>
            <a:ext cx="1820909" cy="1181705"/>
          </a:xfrm>
          <a:prstGeom prst="roundRect">
            <a:avLst/>
          </a:prstGeom>
          <a:ln w="38100" cmpd="sng">
            <a:solidFill>
              <a:schemeClr val="tx1"/>
            </a:solidFill>
          </a:ln>
        </p:spPr>
      </p:pic>
      <p:sp>
        <p:nvSpPr>
          <p:cNvPr id="28" name="Rounded Rectangle 27"/>
          <p:cNvSpPr/>
          <p:nvPr/>
        </p:nvSpPr>
        <p:spPr>
          <a:xfrm>
            <a:off x="7239000" y="838200"/>
            <a:ext cx="533400" cy="533400"/>
          </a:xfrm>
          <a:prstGeom prst="roundRect">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 name="Straight Connector 30"/>
          <p:cNvCxnSpPr/>
          <p:nvPr/>
        </p:nvCxnSpPr>
        <p:spPr>
          <a:xfrm flipV="1">
            <a:off x="6858000" y="1371600"/>
            <a:ext cx="838200" cy="1447800"/>
          </a:xfrm>
          <a:prstGeom prst="line">
            <a:avLst/>
          </a:prstGeom>
          <a:ln w="19050" cmpd="sng">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189694" y="5845306"/>
            <a:ext cx="1954306" cy="523220"/>
          </a:xfrm>
          <a:prstGeom prst="rect">
            <a:avLst/>
          </a:prstGeom>
          <a:noFill/>
        </p:spPr>
        <p:txBody>
          <a:bodyPr wrap="square" rtlCol="0">
            <a:spAutoFit/>
          </a:bodyPr>
          <a:lstStyle/>
          <a:p>
            <a:r>
              <a:rPr lang="en-US" sz="1400" dirty="0" smtClean="0"/>
              <a:t>Color of larvae feeding on detritus</a:t>
            </a:r>
            <a:endParaRPr lang="en-US" sz="1400" dirty="0"/>
          </a:p>
        </p:txBody>
      </p:sp>
      <p:sp>
        <p:nvSpPr>
          <p:cNvPr id="18" name="TextBox 17"/>
          <p:cNvSpPr txBox="1"/>
          <p:nvPr/>
        </p:nvSpPr>
        <p:spPr>
          <a:xfrm>
            <a:off x="5010375" y="3429000"/>
            <a:ext cx="1619025" cy="738664"/>
          </a:xfrm>
          <a:prstGeom prst="rect">
            <a:avLst/>
          </a:prstGeom>
          <a:noFill/>
        </p:spPr>
        <p:txBody>
          <a:bodyPr wrap="square" rtlCol="0">
            <a:spAutoFit/>
          </a:bodyPr>
          <a:lstStyle/>
          <a:p>
            <a:pPr algn="r"/>
            <a:r>
              <a:rPr lang="en-US" sz="1400" dirty="0" smtClean="0"/>
              <a:t>Color of larvae feeding on live plant material</a:t>
            </a:r>
            <a:endParaRPr lang="en-US" sz="1400" dirty="0"/>
          </a:p>
        </p:txBody>
      </p:sp>
    </p:spTree>
    <p:extLst>
      <p:ext uri="{BB962C8B-B14F-4D97-AF65-F5344CB8AC3E}">
        <p14:creationId xmlns:p14="http://schemas.microsoft.com/office/powerpoint/2010/main" val="29143477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843293" y="3909060"/>
            <a:ext cx="3148307" cy="2002945"/>
            <a:chOff x="5843293" y="3909060"/>
            <a:chExt cx="3148307" cy="2002945"/>
          </a:xfrm>
        </p:grpSpPr>
        <p:grpSp>
          <p:nvGrpSpPr>
            <p:cNvPr id="7" name="Group 6"/>
            <p:cNvGrpSpPr/>
            <p:nvPr/>
          </p:nvGrpSpPr>
          <p:grpSpPr>
            <a:xfrm>
              <a:off x="5843293" y="3909060"/>
              <a:ext cx="3148307" cy="2002945"/>
              <a:chOff x="3276600" y="3559654"/>
              <a:chExt cx="3148307" cy="2002945"/>
            </a:xfrm>
          </p:grpSpPr>
          <p:pic>
            <p:nvPicPr>
              <p:cNvPr id="20" name="Picture 19" descr="D_fovealis_m&amp;f_notext.jpg"/>
              <p:cNvPicPr>
                <a:picLocks noChangeAspect="1"/>
              </p:cNvPicPr>
              <p:nvPr/>
            </p:nvPicPr>
            <p:blipFill rotWithShape="1">
              <a:blip r:embed="rId3" cstate="print"/>
              <a:srcRect t="4763"/>
              <a:stretch/>
            </p:blipFill>
            <p:spPr>
              <a:xfrm>
                <a:off x="3276600" y="3559654"/>
                <a:ext cx="3148307" cy="2002945"/>
              </a:xfrm>
              <a:prstGeom prst="roundRect">
                <a:avLst/>
              </a:prstGeom>
              <a:ln w="38100" cmpd="sng">
                <a:solidFill>
                  <a:srgbClr val="000000"/>
                </a:solidFill>
              </a:ln>
            </p:spPr>
          </p:pic>
          <p:cxnSp>
            <p:nvCxnSpPr>
              <p:cNvPr id="26" name="Straight Arrow Connector 25"/>
              <p:cNvCxnSpPr/>
              <p:nvPr/>
            </p:nvCxnSpPr>
            <p:spPr>
              <a:xfrm flipV="1">
                <a:off x="3633729" y="4524022"/>
                <a:ext cx="357011" cy="129822"/>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638800" y="4984594"/>
                <a:ext cx="721196" cy="276999"/>
              </a:xfrm>
              <a:prstGeom prst="rect">
                <a:avLst/>
              </a:prstGeom>
              <a:noFill/>
            </p:spPr>
            <p:txBody>
              <a:bodyPr wrap="square" rtlCol="0">
                <a:spAutoFit/>
              </a:bodyPr>
              <a:lstStyle/>
              <a:p>
                <a:r>
                  <a:rPr lang="en-US" sz="1200" dirty="0" smtClean="0"/>
                  <a:t>female</a:t>
                </a:r>
                <a:endParaRPr lang="en-US" sz="1200" dirty="0"/>
              </a:p>
            </p:txBody>
          </p:sp>
          <p:cxnSp>
            <p:nvCxnSpPr>
              <p:cNvPr id="27" name="Straight Arrow Connector 26"/>
              <p:cNvCxnSpPr/>
              <p:nvPr/>
            </p:nvCxnSpPr>
            <p:spPr>
              <a:xfrm>
                <a:off x="3633729" y="4653844"/>
                <a:ext cx="324556" cy="64911"/>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5984404" y="5334000"/>
              <a:ext cx="721196" cy="276999"/>
            </a:xfrm>
            <a:prstGeom prst="rect">
              <a:avLst/>
            </a:prstGeom>
            <a:noFill/>
          </p:spPr>
          <p:txBody>
            <a:bodyPr wrap="square" rtlCol="0">
              <a:spAutoFit/>
            </a:bodyPr>
            <a:lstStyle/>
            <a:p>
              <a:r>
                <a:rPr lang="en-US" sz="1200" dirty="0" smtClean="0"/>
                <a:t>male</a:t>
              </a:r>
              <a:endParaRPr lang="en-US" sz="1200" dirty="0"/>
            </a:p>
          </p:txBody>
        </p:sp>
      </p:grpSp>
      <p:sp>
        <p:nvSpPr>
          <p:cNvPr id="40" name="Title 2"/>
          <p:cNvSpPr>
            <a:spLocks noGrp="1"/>
          </p:cNvSpPr>
          <p:nvPr>
            <p:ph type="title"/>
          </p:nvPr>
        </p:nvSpPr>
        <p:spPr>
          <a:xfrm>
            <a:off x="2209800" y="76200"/>
            <a:ext cx="4800600" cy="1143000"/>
          </a:xfrm>
        </p:spPr>
        <p:txBody>
          <a:bodyPr>
            <a:noAutofit/>
          </a:bodyPr>
          <a:lstStyle/>
          <a:p>
            <a:r>
              <a:rPr lang="en-US" sz="4000" dirty="0"/>
              <a:t>I</a:t>
            </a:r>
            <a:r>
              <a:rPr lang="en-US" sz="4000" dirty="0" smtClean="0"/>
              <a:t>dentification</a:t>
            </a:r>
            <a:endParaRPr lang="en-US" sz="4000" dirty="0"/>
          </a:p>
        </p:txBody>
      </p:sp>
      <p:sp>
        <p:nvSpPr>
          <p:cNvPr id="4" name="Content Placeholder 1"/>
          <p:cNvSpPr>
            <a:spLocks noGrp="1"/>
          </p:cNvSpPr>
          <p:nvPr>
            <p:ph idx="1"/>
          </p:nvPr>
        </p:nvSpPr>
        <p:spPr>
          <a:xfrm>
            <a:off x="322362" y="990600"/>
            <a:ext cx="5392638" cy="2255520"/>
          </a:xfrm>
        </p:spPr>
        <p:txBody>
          <a:bodyPr>
            <a:normAutofit fontScale="92500"/>
          </a:bodyPr>
          <a:lstStyle/>
          <a:p>
            <a:pPr marL="0" indent="0">
              <a:buNone/>
            </a:pPr>
            <a:r>
              <a:rPr lang="en-US" sz="2800" b="1" dirty="0" smtClean="0"/>
              <a:t>Pupae </a:t>
            </a:r>
          </a:p>
          <a:p>
            <a:r>
              <a:rPr lang="en-US" sz="2400" dirty="0" smtClean="0"/>
              <a:t>9-12mm long made of webbing with soil and frass in it.</a:t>
            </a:r>
          </a:p>
          <a:p>
            <a:r>
              <a:rPr lang="en-US" sz="2400" dirty="0" smtClean="0"/>
              <a:t>Found on undersides of leaves, at the edge of the pot, or in the upper soil layer.</a:t>
            </a:r>
          </a:p>
        </p:txBody>
      </p:sp>
      <p:sp>
        <p:nvSpPr>
          <p:cNvPr id="5" name="TextBox 4"/>
          <p:cNvSpPr txBox="1"/>
          <p:nvPr/>
        </p:nvSpPr>
        <p:spPr>
          <a:xfrm>
            <a:off x="152399" y="5783580"/>
            <a:ext cx="9144001" cy="461665"/>
          </a:xfrm>
          <a:prstGeom prst="rect">
            <a:avLst/>
          </a:prstGeom>
          <a:noFill/>
        </p:spPr>
        <p:txBody>
          <a:bodyPr wrap="square" rtlCol="0">
            <a:spAutoFit/>
          </a:bodyPr>
          <a:lstStyle/>
          <a:p>
            <a:r>
              <a:rPr lang="en-US" sz="800" dirty="0" smtClean="0"/>
              <a:t>Photos: </a:t>
            </a:r>
          </a:p>
          <a:p>
            <a:r>
              <a:rPr lang="en-US" sz="800" dirty="0" smtClean="0"/>
              <a:t>Pupa - Henk Stigter, Plant Protection Service, National Reference Centre, Netherlands and James Hayden, Florida Department of Agriculture and Consumer Services, Division of Plant Industry</a:t>
            </a:r>
          </a:p>
          <a:p>
            <a:r>
              <a:rPr lang="en-US" sz="800" dirty="0" smtClean="0"/>
              <a:t>Adult - </a:t>
            </a:r>
            <a:r>
              <a:rPr lang="en-US" sz="800" dirty="0"/>
              <a:t>James Hayden, Florida Department of Agriculture and Consumer Services, Division of Plant </a:t>
            </a:r>
            <a:r>
              <a:rPr lang="en-US" sz="800" dirty="0" smtClean="0"/>
              <a:t>Industry and  </a:t>
            </a:r>
            <a:r>
              <a:rPr lang="en-US" sz="800" dirty="0"/>
              <a:t>Carmelo Peter </a:t>
            </a:r>
            <a:r>
              <a:rPr lang="en-US" sz="800" dirty="0" err="1"/>
              <a:t>Bonsignore</a:t>
            </a:r>
            <a:r>
              <a:rPr lang="en-US" sz="800" dirty="0"/>
              <a:t>, </a:t>
            </a:r>
            <a:r>
              <a:rPr lang="en-US" sz="800" dirty="0" err="1"/>
              <a:t>Università</a:t>
            </a:r>
            <a:r>
              <a:rPr lang="en-US" sz="800" dirty="0"/>
              <a:t> </a:t>
            </a:r>
            <a:r>
              <a:rPr lang="en-US" sz="800" dirty="0" err="1"/>
              <a:t>degli</a:t>
            </a:r>
            <a:r>
              <a:rPr lang="en-US" sz="800" dirty="0"/>
              <a:t> </a:t>
            </a:r>
            <a:r>
              <a:rPr lang="en-US" sz="800" dirty="0" err="1"/>
              <a:t>Studi</a:t>
            </a:r>
            <a:r>
              <a:rPr lang="en-US" sz="800" dirty="0"/>
              <a:t> </a:t>
            </a:r>
            <a:r>
              <a:rPr lang="en-US" sz="800" dirty="0" err="1"/>
              <a:t>Mediterranei</a:t>
            </a:r>
            <a:r>
              <a:rPr lang="en-US" sz="800" dirty="0"/>
              <a:t> di Reggio </a:t>
            </a:r>
            <a:r>
              <a:rPr lang="en-US" sz="800" dirty="0" smtClean="0"/>
              <a:t>Calabria</a:t>
            </a:r>
            <a:endParaRPr lang="en-US" sz="800" dirty="0"/>
          </a:p>
        </p:txBody>
      </p:sp>
      <p:pic>
        <p:nvPicPr>
          <p:cNvPr id="8" name="Picture 7" descr="Cocons_Verpopping.jpg"/>
          <p:cNvPicPr>
            <a:picLocks noChangeAspect="1"/>
          </p:cNvPicPr>
          <p:nvPr/>
        </p:nvPicPr>
        <p:blipFill rotWithShape="1">
          <a:blip r:embed="rId4" cstate="print"/>
          <a:srcRect b="10321"/>
          <a:stretch/>
        </p:blipFill>
        <p:spPr>
          <a:xfrm>
            <a:off x="6065520" y="685800"/>
            <a:ext cx="2926080" cy="1743050"/>
          </a:xfrm>
          <a:prstGeom prst="roundRect">
            <a:avLst/>
          </a:prstGeom>
          <a:ln w="38100" cmpd="sng">
            <a:solidFill>
              <a:srgbClr val="000000"/>
            </a:solidFill>
          </a:ln>
        </p:spPr>
      </p:pic>
      <p:pic>
        <p:nvPicPr>
          <p:cNvPr id="11" name="Picture 10" descr="Duponchelia_pupal_cocoon_coll23v11_ventral.jpg"/>
          <p:cNvPicPr>
            <a:picLocks noChangeAspect="1"/>
          </p:cNvPicPr>
          <p:nvPr/>
        </p:nvPicPr>
        <p:blipFill rotWithShape="1">
          <a:blip r:embed="rId5" cstate="print"/>
          <a:srcRect t="7199"/>
          <a:stretch/>
        </p:blipFill>
        <p:spPr>
          <a:xfrm>
            <a:off x="6065539" y="2522220"/>
            <a:ext cx="2926061" cy="1282499"/>
          </a:xfrm>
          <a:prstGeom prst="roundRect">
            <a:avLst/>
          </a:prstGeom>
          <a:ln w="38100" cmpd="sng">
            <a:solidFill>
              <a:srgbClr val="000000"/>
            </a:solidFill>
          </a:ln>
        </p:spPr>
      </p:pic>
      <p:sp>
        <p:nvSpPr>
          <p:cNvPr id="21" name="TextBox 20"/>
          <p:cNvSpPr txBox="1"/>
          <p:nvPr/>
        </p:nvSpPr>
        <p:spPr>
          <a:xfrm>
            <a:off x="3374084" y="4952999"/>
            <a:ext cx="588315" cy="276999"/>
          </a:xfrm>
          <a:prstGeom prst="rect">
            <a:avLst/>
          </a:prstGeom>
          <a:noFill/>
        </p:spPr>
        <p:txBody>
          <a:bodyPr wrap="square" rtlCol="0">
            <a:spAutoFit/>
          </a:bodyPr>
          <a:lstStyle/>
          <a:p>
            <a:r>
              <a:rPr lang="en-US" sz="1200" dirty="0" smtClean="0"/>
              <a:t>male</a:t>
            </a:r>
            <a:endParaRPr lang="en-US" sz="1200" dirty="0"/>
          </a:p>
        </p:txBody>
      </p:sp>
      <p:sp>
        <p:nvSpPr>
          <p:cNvPr id="36" name="Content Placeholder 1"/>
          <p:cNvSpPr txBox="1">
            <a:spLocks/>
          </p:cNvSpPr>
          <p:nvPr/>
        </p:nvSpPr>
        <p:spPr>
          <a:xfrm>
            <a:off x="304800" y="3916680"/>
            <a:ext cx="2954238" cy="202692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smtClean="0"/>
              <a:t>Adults</a:t>
            </a:r>
          </a:p>
          <a:p>
            <a:r>
              <a:rPr lang="en-US" sz="2200" dirty="0" smtClean="0"/>
              <a:t>19-21mm across</a:t>
            </a:r>
            <a:endParaRPr lang="en-US" sz="2200" dirty="0"/>
          </a:p>
          <a:p>
            <a:r>
              <a:rPr lang="en-US" sz="2200" dirty="0" smtClean="0"/>
              <a:t>Striped abdomen</a:t>
            </a:r>
            <a:endParaRPr lang="en-US" sz="2200" dirty="0"/>
          </a:p>
          <a:p>
            <a:r>
              <a:rPr lang="en-US" sz="2200" dirty="0" smtClean="0"/>
              <a:t>Dark wings</a:t>
            </a:r>
          </a:p>
          <a:p>
            <a:r>
              <a:rPr lang="en-US" sz="2200" dirty="0" smtClean="0"/>
              <a:t>“</a:t>
            </a:r>
            <a:r>
              <a:rPr lang="en-US" sz="2200" dirty="0"/>
              <a:t>T</a:t>
            </a:r>
            <a:r>
              <a:rPr lang="en-US" sz="2200" dirty="0" smtClean="0"/>
              <a:t>he finger”</a:t>
            </a:r>
          </a:p>
          <a:p>
            <a:pPr lvl="1"/>
            <a:endParaRPr lang="en-US" sz="2000" dirty="0" smtClean="0"/>
          </a:p>
          <a:p>
            <a:endParaRPr lang="en-US" sz="2000" b="1" dirty="0" smtClean="0"/>
          </a:p>
          <a:p>
            <a:pPr lvl="1"/>
            <a:endParaRPr lang="en-US" sz="2600" dirty="0" smtClean="0"/>
          </a:p>
        </p:txBody>
      </p:sp>
      <p:grpSp>
        <p:nvGrpSpPr>
          <p:cNvPr id="2" name="Group 1"/>
          <p:cNvGrpSpPr/>
          <p:nvPr/>
        </p:nvGrpSpPr>
        <p:grpSpPr>
          <a:xfrm>
            <a:off x="3113898" y="3909060"/>
            <a:ext cx="2601102" cy="2002945"/>
            <a:chOff x="262226" y="3559654"/>
            <a:chExt cx="2601102" cy="2002945"/>
          </a:xfrm>
        </p:grpSpPr>
        <p:grpSp>
          <p:nvGrpSpPr>
            <p:cNvPr id="25" name="Group 24"/>
            <p:cNvGrpSpPr/>
            <p:nvPr/>
          </p:nvGrpSpPr>
          <p:grpSpPr>
            <a:xfrm>
              <a:off x="262226" y="3559654"/>
              <a:ext cx="2601102" cy="2002945"/>
              <a:chOff x="76201" y="3559654"/>
              <a:chExt cx="2601102" cy="2002945"/>
            </a:xfrm>
          </p:grpSpPr>
          <p:pic>
            <p:nvPicPr>
              <p:cNvPr id="31" name="Picture 30" descr="IMG_8051.JPG"/>
              <p:cNvPicPr>
                <a:picLocks noChangeAspect="1"/>
              </p:cNvPicPr>
              <p:nvPr/>
            </p:nvPicPr>
            <p:blipFill rotWithShape="1">
              <a:blip r:embed="rId6" cstate="print"/>
              <a:srcRect t="4763" r="17549"/>
              <a:stretch/>
            </p:blipFill>
            <p:spPr>
              <a:xfrm>
                <a:off x="76201" y="3559654"/>
                <a:ext cx="2601102" cy="2002945"/>
              </a:xfrm>
              <a:prstGeom prst="roundRect">
                <a:avLst/>
              </a:prstGeom>
              <a:ln w="38100" cmpd="sng">
                <a:solidFill>
                  <a:schemeClr val="tx1"/>
                </a:solidFill>
              </a:ln>
            </p:spPr>
          </p:pic>
          <p:cxnSp>
            <p:nvCxnSpPr>
              <p:cNvPr id="32" name="Straight Arrow Connector 31"/>
              <p:cNvCxnSpPr/>
              <p:nvPr/>
            </p:nvCxnSpPr>
            <p:spPr>
              <a:xfrm flipV="1">
                <a:off x="634436" y="4913489"/>
                <a:ext cx="454378" cy="324556"/>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383822" y="4572000"/>
                <a:ext cx="454378" cy="32455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762000" y="3810000"/>
                <a:ext cx="86060" cy="483165"/>
              </a:xfrm>
              <a:prstGeom prst="straightConnector1">
                <a:avLst/>
              </a:prstGeom>
              <a:ln w="28575">
                <a:solidFill>
                  <a:schemeClr val="bg1">
                    <a:lumMod val="9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634436" y="5476522"/>
                <a:ext cx="581942" cy="0"/>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grpSp>
        <p:cxnSp>
          <p:nvCxnSpPr>
            <p:cNvPr id="38" name="Straight Arrow Connector 37"/>
            <p:cNvCxnSpPr/>
            <p:nvPr/>
          </p:nvCxnSpPr>
          <p:spPr>
            <a:xfrm>
              <a:off x="1437940" y="3749167"/>
              <a:ext cx="86060" cy="483165"/>
            </a:xfrm>
            <a:prstGeom prst="straightConnector1">
              <a:avLst/>
            </a:prstGeom>
            <a:ln w="28575">
              <a:solidFill>
                <a:schemeClr val="bg1">
                  <a:lumMod val="95000"/>
                </a:schemeClr>
              </a:solidFill>
              <a:tailEnd type="arrow"/>
            </a:ln>
          </p:spPr>
          <p:style>
            <a:lnRef idx="1">
              <a:schemeClr val="accent1"/>
            </a:lnRef>
            <a:fillRef idx="0">
              <a:schemeClr val="accent1"/>
            </a:fillRef>
            <a:effectRef idx="0">
              <a:schemeClr val="accent1"/>
            </a:effectRef>
            <a:fontRef idx="minor">
              <a:schemeClr val="tx1"/>
            </a:fontRef>
          </p:style>
        </p:cxnSp>
      </p:grpSp>
      <p:cxnSp>
        <p:nvCxnSpPr>
          <p:cNvPr id="6" name="Straight Arrow Connector 5"/>
          <p:cNvCxnSpPr/>
          <p:nvPr/>
        </p:nvCxnSpPr>
        <p:spPr>
          <a:xfrm flipH="1" flipV="1">
            <a:off x="7848600" y="1447800"/>
            <a:ext cx="360598" cy="3048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7348261" y="1754459"/>
            <a:ext cx="360598" cy="3048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52400"/>
            <a:ext cx="9144000" cy="838200"/>
          </a:xfrm>
        </p:spPr>
        <p:txBody>
          <a:bodyPr>
            <a:normAutofit/>
          </a:bodyPr>
          <a:lstStyle/>
          <a:p>
            <a:r>
              <a:rPr lang="en-US" sz="4000" dirty="0" smtClean="0"/>
              <a:t>Life Cycle</a:t>
            </a:r>
            <a:endParaRPr lang="en-US" sz="4000" dirty="0"/>
          </a:p>
        </p:txBody>
      </p:sp>
      <p:pic>
        <p:nvPicPr>
          <p:cNvPr id="8" name="Picture 7" descr="Fig. 2.jpg"/>
          <p:cNvPicPr>
            <a:picLocks noChangeAspect="1"/>
          </p:cNvPicPr>
          <p:nvPr/>
        </p:nvPicPr>
        <p:blipFill>
          <a:blip r:embed="rId3" cstate="print"/>
          <a:srcRect l="15873" t="23810" r="7936"/>
          <a:stretch>
            <a:fillRect/>
          </a:stretch>
        </p:blipFill>
        <p:spPr>
          <a:xfrm>
            <a:off x="3200400" y="3886200"/>
            <a:ext cx="2743200" cy="1828800"/>
          </a:xfrm>
          <a:prstGeom prst="roundRect">
            <a:avLst/>
          </a:prstGeom>
          <a:ln w="38100" cmpd="sng">
            <a:solidFill>
              <a:srgbClr val="000000"/>
            </a:solidFill>
          </a:ln>
        </p:spPr>
      </p:pic>
      <p:sp>
        <p:nvSpPr>
          <p:cNvPr id="10" name="Up Arrow 9"/>
          <p:cNvSpPr/>
          <p:nvPr/>
        </p:nvSpPr>
        <p:spPr>
          <a:xfrm rot="2700000">
            <a:off x="2140548" y="1581016"/>
            <a:ext cx="457200" cy="640080"/>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Up Arrow 11"/>
          <p:cNvSpPr/>
          <p:nvPr/>
        </p:nvSpPr>
        <p:spPr>
          <a:xfrm rot="18900000">
            <a:off x="2355253" y="4930813"/>
            <a:ext cx="457199" cy="640080"/>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Up Arrow 12"/>
          <p:cNvSpPr/>
          <p:nvPr/>
        </p:nvSpPr>
        <p:spPr>
          <a:xfrm rot="8100000">
            <a:off x="6563779" y="1572273"/>
            <a:ext cx="457200" cy="640080"/>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IMG_8124a.jpg"/>
          <p:cNvPicPr>
            <a:picLocks noChangeAspect="1"/>
          </p:cNvPicPr>
          <p:nvPr/>
        </p:nvPicPr>
        <p:blipFill rotWithShape="1">
          <a:blip r:embed="rId4" cstate="print"/>
          <a:srcRect l="46296" t="17394" r="20371" b="49279"/>
          <a:stretch/>
        </p:blipFill>
        <p:spPr>
          <a:xfrm>
            <a:off x="3197161" y="1143365"/>
            <a:ext cx="2743200" cy="1828435"/>
          </a:xfrm>
          <a:prstGeom prst="roundRect">
            <a:avLst/>
          </a:prstGeom>
          <a:ln w="38100" cmpd="sng">
            <a:solidFill>
              <a:srgbClr val="000000"/>
            </a:solidFill>
          </a:ln>
        </p:spPr>
      </p:pic>
      <p:sp>
        <p:nvSpPr>
          <p:cNvPr id="14" name="TextBox 13"/>
          <p:cNvSpPr txBox="1"/>
          <p:nvPr/>
        </p:nvSpPr>
        <p:spPr>
          <a:xfrm>
            <a:off x="3921061" y="2983468"/>
            <a:ext cx="1295400" cy="646331"/>
          </a:xfrm>
          <a:prstGeom prst="rect">
            <a:avLst/>
          </a:prstGeom>
          <a:noFill/>
        </p:spPr>
        <p:txBody>
          <a:bodyPr wrap="square" rtlCol="0">
            <a:spAutoFit/>
          </a:bodyPr>
          <a:lstStyle/>
          <a:p>
            <a:pPr algn="ctr"/>
            <a:r>
              <a:rPr lang="en-US" dirty="0" smtClean="0"/>
              <a:t>Egg stage </a:t>
            </a:r>
          </a:p>
          <a:p>
            <a:pPr algn="ctr"/>
            <a:r>
              <a:rPr lang="en-US" dirty="0" smtClean="0"/>
              <a:t>( 4-9 days)</a:t>
            </a:r>
            <a:endParaRPr lang="en-US" dirty="0"/>
          </a:p>
        </p:txBody>
      </p:sp>
      <p:pic>
        <p:nvPicPr>
          <p:cNvPr id="7" name="Picture 6" descr="Fig. 1.jpg"/>
          <p:cNvPicPr>
            <a:picLocks noChangeAspect="1"/>
          </p:cNvPicPr>
          <p:nvPr/>
        </p:nvPicPr>
        <p:blipFill rotWithShape="1">
          <a:blip r:embed="rId5" cstate="print"/>
          <a:srcRect l="29460" t="24147" r="16603" b="20833"/>
          <a:stretch/>
        </p:blipFill>
        <p:spPr>
          <a:xfrm>
            <a:off x="6170581" y="2515631"/>
            <a:ext cx="2743200" cy="1826372"/>
          </a:xfrm>
          <a:prstGeom prst="roundRect">
            <a:avLst/>
          </a:prstGeom>
          <a:ln w="38100" cmpd="sng">
            <a:solidFill>
              <a:srgbClr val="000000"/>
            </a:solidFill>
          </a:ln>
        </p:spPr>
      </p:pic>
      <p:sp>
        <p:nvSpPr>
          <p:cNvPr id="15" name="TextBox 14"/>
          <p:cNvSpPr txBox="1"/>
          <p:nvPr/>
        </p:nvSpPr>
        <p:spPr>
          <a:xfrm>
            <a:off x="6894481" y="4355068"/>
            <a:ext cx="1295400" cy="646331"/>
          </a:xfrm>
          <a:prstGeom prst="rect">
            <a:avLst/>
          </a:prstGeom>
          <a:noFill/>
        </p:spPr>
        <p:txBody>
          <a:bodyPr wrap="square" rtlCol="0">
            <a:spAutoFit/>
          </a:bodyPr>
          <a:lstStyle/>
          <a:p>
            <a:pPr algn="ctr"/>
            <a:r>
              <a:rPr lang="en-US" dirty="0" smtClean="0"/>
              <a:t>Laval stage</a:t>
            </a:r>
          </a:p>
          <a:p>
            <a:pPr algn="ctr"/>
            <a:r>
              <a:rPr lang="en-US" dirty="0" smtClean="0"/>
              <a:t>(3-4 weeks)</a:t>
            </a:r>
            <a:endParaRPr lang="en-US" dirty="0"/>
          </a:p>
        </p:txBody>
      </p:sp>
      <p:sp>
        <p:nvSpPr>
          <p:cNvPr id="16" name="TextBox 15"/>
          <p:cNvSpPr txBox="1"/>
          <p:nvPr/>
        </p:nvSpPr>
        <p:spPr>
          <a:xfrm>
            <a:off x="3924300" y="5726668"/>
            <a:ext cx="1295400" cy="646331"/>
          </a:xfrm>
          <a:prstGeom prst="rect">
            <a:avLst/>
          </a:prstGeom>
          <a:noFill/>
        </p:spPr>
        <p:txBody>
          <a:bodyPr wrap="square" rtlCol="0">
            <a:spAutoFit/>
          </a:bodyPr>
          <a:lstStyle/>
          <a:p>
            <a:pPr algn="ctr"/>
            <a:r>
              <a:rPr lang="en-US" dirty="0" err="1" smtClean="0"/>
              <a:t>Pupal</a:t>
            </a:r>
            <a:r>
              <a:rPr lang="en-US" dirty="0" smtClean="0"/>
              <a:t> stage</a:t>
            </a:r>
          </a:p>
          <a:p>
            <a:pPr algn="ctr"/>
            <a:r>
              <a:rPr lang="en-US" dirty="0"/>
              <a:t>(</a:t>
            </a:r>
            <a:r>
              <a:rPr lang="en-US" dirty="0" smtClean="0"/>
              <a:t>1-2 weeks)</a:t>
            </a:r>
            <a:endParaRPr lang="en-US" dirty="0"/>
          </a:p>
        </p:txBody>
      </p:sp>
      <p:pic>
        <p:nvPicPr>
          <p:cNvPr id="9" name="Picture 8" descr="IMG_8047.JPG"/>
          <p:cNvPicPr>
            <a:picLocks noChangeAspect="1"/>
          </p:cNvPicPr>
          <p:nvPr/>
        </p:nvPicPr>
        <p:blipFill>
          <a:blip r:embed="rId6" cstate="print"/>
          <a:stretch>
            <a:fillRect/>
          </a:stretch>
        </p:blipFill>
        <p:spPr>
          <a:xfrm>
            <a:off x="230220" y="2514417"/>
            <a:ext cx="2736721" cy="1828800"/>
          </a:xfrm>
          <a:prstGeom prst="roundRect">
            <a:avLst/>
          </a:prstGeom>
          <a:ln w="38100" cmpd="sng">
            <a:solidFill>
              <a:srgbClr val="000000"/>
            </a:solidFill>
          </a:ln>
        </p:spPr>
      </p:pic>
      <p:sp>
        <p:nvSpPr>
          <p:cNvPr id="17" name="TextBox 16"/>
          <p:cNvSpPr txBox="1"/>
          <p:nvPr/>
        </p:nvSpPr>
        <p:spPr>
          <a:xfrm>
            <a:off x="950880" y="4355068"/>
            <a:ext cx="1295400" cy="646331"/>
          </a:xfrm>
          <a:prstGeom prst="rect">
            <a:avLst/>
          </a:prstGeom>
          <a:noFill/>
        </p:spPr>
        <p:txBody>
          <a:bodyPr wrap="square" rtlCol="0">
            <a:spAutoFit/>
          </a:bodyPr>
          <a:lstStyle/>
          <a:p>
            <a:pPr algn="ctr"/>
            <a:r>
              <a:rPr lang="en-US" dirty="0" smtClean="0"/>
              <a:t>Adult</a:t>
            </a:r>
          </a:p>
          <a:p>
            <a:pPr algn="ctr"/>
            <a:r>
              <a:rPr lang="en-US" dirty="0"/>
              <a:t>(</a:t>
            </a:r>
            <a:r>
              <a:rPr lang="en-US" dirty="0" smtClean="0"/>
              <a:t>1-2 weeks)</a:t>
            </a:r>
            <a:endParaRPr lang="en-US" dirty="0"/>
          </a:p>
        </p:txBody>
      </p:sp>
      <p:sp>
        <p:nvSpPr>
          <p:cNvPr id="18" name="TextBox 17"/>
          <p:cNvSpPr txBox="1"/>
          <p:nvPr/>
        </p:nvSpPr>
        <p:spPr>
          <a:xfrm>
            <a:off x="166296" y="5715000"/>
            <a:ext cx="2202852" cy="507831"/>
          </a:xfrm>
          <a:prstGeom prst="rect">
            <a:avLst/>
          </a:prstGeom>
          <a:noFill/>
        </p:spPr>
        <p:txBody>
          <a:bodyPr wrap="square" rtlCol="0">
            <a:spAutoFit/>
          </a:bodyPr>
          <a:lstStyle/>
          <a:p>
            <a:r>
              <a:rPr lang="en-US" sz="900" dirty="0" smtClean="0"/>
              <a:t>Photos: Carmelo Peter Bonsignore, Università degli Studi Mediterranei di Reggio Calabria</a:t>
            </a:r>
          </a:p>
        </p:txBody>
      </p:sp>
      <p:sp>
        <p:nvSpPr>
          <p:cNvPr id="29" name="Up Arrow 28"/>
          <p:cNvSpPr/>
          <p:nvPr/>
        </p:nvSpPr>
        <p:spPr>
          <a:xfrm rot="2700000" flipV="1">
            <a:off x="6331548" y="5007013"/>
            <a:ext cx="457199" cy="640080"/>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14400"/>
          </a:xfrm>
        </p:spPr>
        <p:txBody>
          <a:bodyPr>
            <a:normAutofit/>
          </a:bodyPr>
          <a:lstStyle/>
          <a:p>
            <a:r>
              <a:rPr lang="en-US" sz="4000" b="0" dirty="0" smtClean="0"/>
              <a:t>Hibernation and Dispersal</a:t>
            </a:r>
            <a:endParaRPr lang="en-US" sz="4000" b="0" dirty="0"/>
          </a:p>
        </p:txBody>
      </p:sp>
      <p:sp>
        <p:nvSpPr>
          <p:cNvPr id="3" name="Subtitle 2"/>
          <p:cNvSpPr>
            <a:spLocks noGrp="1"/>
          </p:cNvSpPr>
          <p:nvPr>
            <p:ph idx="1"/>
          </p:nvPr>
        </p:nvSpPr>
        <p:spPr>
          <a:xfrm>
            <a:off x="457200" y="1524000"/>
            <a:ext cx="8229600" cy="4267200"/>
          </a:xfrm>
        </p:spPr>
        <p:txBody>
          <a:bodyPr>
            <a:normAutofit/>
          </a:bodyPr>
          <a:lstStyle/>
          <a:p>
            <a:r>
              <a:rPr lang="en-US" sz="2800" dirty="0" smtClean="0"/>
              <a:t>Is not cold tolerant.</a:t>
            </a:r>
          </a:p>
          <a:p>
            <a:r>
              <a:rPr lang="en-US" sz="2800" dirty="0" smtClean="0"/>
              <a:t>Hibernation reportings are unknown</a:t>
            </a:r>
          </a:p>
          <a:p>
            <a:r>
              <a:rPr lang="en-US" sz="2800" dirty="0" smtClean="0"/>
              <a:t>In colder climates: it is primarily a pest of greenhouses.</a:t>
            </a:r>
          </a:p>
          <a:p>
            <a:r>
              <a:rPr lang="en-US" sz="2800" dirty="0" smtClean="0"/>
              <a:t>In warmer climates: it is usually found in the field</a:t>
            </a:r>
          </a:p>
          <a:p>
            <a:r>
              <a:rPr lang="en-US" sz="2800" dirty="0" smtClean="0"/>
              <a:t>Dispersal:</a:t>
            </a:r>
          </a:p>
          <a:p>
            <a:pPr lvl="1"/>
            <a:r>
              <a:rPr lang="en-US" sz="2400" dirty="0" smtClean="0"/>
              <a:t>Movement of plant material spreads this pest</a:t>
            </a:r>
          </a:p>
          <a:p>
            <a:pPr lvl="1"/>
            <a:r>
              <a:rPr lang="en-US" sz="2400" dirty="0" smtClean="0"/>
              <a:t>They are also reportedly good fliers</a:t>
            </a:r>
          </a:p>
        </p:txBody>
      </p:sp>
    </p:spTree>
    <p:extLst>
      <p:ext uri="{BB962C8B-B14F-4D97-AF65-F5344CB8AC3E}">
        <p14:creationId xmlns:p14="http://schemas.microsoft.com/office/powerpoint/2010/main" val="6511705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5257800" y="4851737"/>
            <a:ext cx="3733800" cy="1200329"/>
          </a:xfrm>
          <a:prstGeom prst="rect">
            <a:avLst/>
          </a:prstGeom>
          <a:noFill/>
        </p:spPr>
        <p:txBody>
          <a:bodyPr wrap="square" rtlCol="0">
            <a:spAutoFit/>
          </a:bodyPr>
          <a:lstStyle/>
          <a:p>
            <a:r>
              <a:rPr lang="en-US" sz="800" dirty="0" smtClean="0"/>
              <a:t>Image credits: </a:t>
            </a:r>
          </a:p>
          <a:p>
            <a:r>
              <a:rPr lang="en-US" sz="800" dirty="0" smtClean="0"/>
              <a:t>Strawberry - Carmelo Peter Bonsignore, Università degli Studi Mediterranei di Reggio Calabria; </a:t>
            </a:r>
          </a:p>
          <a:p>
            <a:r>
              <a:rPr lang="en-US" sz="800" dirty="0" smtClean="0"/>
              <a:t>Pepper fruit  - Marja van der Straten, Plant Protection Service, Wageningen, The Netherlands; </a:t>
            </a:r>
          </a:p>
          <a:p>
            <a:r>
              <a:rPr lang="en-US" sz="800" dirty="0" smtClean="0"/>
              <a:t>Stem damage -  Bryan Vander Mey, Department of Entomology, University of California, Riverside; </a:t>
            </a:r>
          </a:p>
          <a:p>
            <a:r>
              <a:rPr lang="en-US" sz="800" dirty="0" smtClean="0"/>
              <a:t>Both </a:t>
            </a:r>
            <a:r>
              <a:rPr lang="en-US" sz="800" dirty="0" err="1" smtClean="0"/>
              <a:t>Eustoma</a:t>
            </a:r>
            <a:r>
              <a:rPr lang="en-US" sz="800" dirty="0" smtClean="0"/>
              <a:t> images - Henk Stigter, Plant Protection Service, National Reference Centre, The Netherlands</a:t>
            </a:r>
          </a:p>
        </p:txBody>
      </p:sp>
      <p:sp>
        <p:nvSpPr>
          <p:cNvPr id="34" name="TextBox 33"/>
          <p:cNvSpPr txBox="1"/>
          <p:nvPr/>
        </p:nvSpPr>
        <p:spPr>
          <a:xfrm>
            <a:off x="1143000" y="76200"/>
            <a:ext cx="2386294" cy="461665"/>
          </a:xfrm>
          <a:prstGeom prst="rect">
            <a:avLst/>
          </a:prstGeom>
          <a:noFill/>
        </p:spPr>
        <p:txBody>
          <a:bodyPr wrap="none" rtlCol="0">
            <a:spAutoFit/>
          </a:bodyPr>
          <a:lstStyle/>
          <a:p>
            <a:r>
              <a:rPr lang="en-US" sz="2400" dirty="0" smtClean="0"/>
              <a:t>Damage to leaves</a:t>
            </a:r>
            <a:endParaRPr lang="en-US" sz="2400" dirty="0"/>
          </a:p>
        </p:txBody>
      </p:sp>
      <p:sp>
        <p:nvSpPr>
          <p:cNvPr id="35" name="TextBox 34"/>
          <p:cNvSpPr txBox="1"/>
          <p:nvPr/>
        </p:nvSpPr>
        <p:spPr>
          <a:xfrm>
            <a:off x="1013279" y="2819400"/>
            <a:ext cx="1272721" cy="369332"/>
          </a:xfrm>
          <a:prstGeom prst="rect">
            <a:avLst/>
          </a:prstGeom>
          <a:noFill/>
        </p:spPr>
        <p:txBody>
          <a:bodyPr wrap="none" rtlCol="0">
            <a:spAutoFit/>
          </a:bodyPr>
          <a:lstStyle/>
          <a:p>
            <a:r>
              <a:rPr lang="en-US" dirty="0" smtClean="0"/>
              <a:t>Strawberry </a:t>
            </a:r>
            <a:endParaRPr lang="en-US" dirty="0"/>
          </a:p>
        </p:txBody>
      </p:sp>
      <p:sp>
        <p:nvSpPr>
          <p:cNvPr id="36" name="TextBox 35"/>
          <p:cNvSpPr txBox="1"/>
          <p:nvPr/>
        </p:nvSpPr>
        <p:spPr>
          <a:xfrm>
            <a:off x="3422211" y="2819400"/>
            <a:ext cx="997389" cy="369332"/>
          </a:xfrm>
          <a:prstGeom prst="rect">
            <a:avLst/>
          </a:prstGeom>
          <a:noFill/>
        </p:spPr>
        <p:txBody>
          <a:bodyPr wrap="none" rtlCol="0">
            <a:spAutoFit/>
          </a:bodyPr>
          <a:lstStyle/>
          <a:p>
            <a:r>
              <a:rPr lang="en-US" dirty="0" err="1" smtClean="0"/>
              <a:t>Eustoma</a:t>
            </a:r>
            <a:endParaRPr lang="en-US" dirty="0"/>
          </a:p>
        </p:txBody>
      </p:sp>
      <p:sp>
        <p:nvSpPr>
          <p:cNvPr id="37" name="TextBox 36"/>
          <p:cNvSpPr txBox="1"/>
          <p:nvPr/>
        </p:nvSpPr>
        <p:spPr>
          <a:xfrm>
            <a:off x="457200" y="5650468"/>
            <a:ext cx="1500110" cy="646331"/>
          </a:xfrm>
          <a:prstGeom prst="rect">
            <a:avLst/>
          </a:prstGeom>
          <a:noFill/>
        </p:spPr>
        <p:txBody>
          <a:bodyPr wrap="square" rtlCol="0">
            <a:spAutoFit/>
          </a:bodyPr>
          <a:lstStyle/>
          <a:p>
            <a:r>
              <a:rPr lang="en-US" dirty="0" smtClean="0"/>
              <a:t>Stem collapse in </a:t>
            </a:r>
            <a:r>
              <a:rPr lang="en-US" dirty="0" err="1" smtClean="0"/>
              <a:t>Eustoma</a:t>
            </a:r>
            <a:endParaRPr lang="en-US" dirty="0"/>
          </a:p>
        </p:txBody>
      </p:sp>
      <p:sp>
        <p:nvSpPr>
          <p:cNvPr id="38" name="TextBox 37"/>
          <p:cNvSpPr txBox="1"/>
          <p:nvPr/>
        </p:nvSpPr>
        <p:spPr>
          <a:xfrm>
            <a:off x="5105400" y="3774382"/>
            <a:ext cx="2687402" cy="461665"/>
          </a:xfrm>
          <a:prstGeom prst="rect">
            <a:avLst/>
          </a:prstGeom>
          <a:noFill/>
        </p:spPr>
        <p:txBody>
          <a:bodyPr wrap="none" rtlCol="0">
            <a:spAutoFit/>
          </a:bodyPr>
          <a:lstStyle/>
          <a:p>
            <a:r>
              <a:rPr lang="en-US" sz="2400" dirty="0" smtClean="0">
                <a:sym typeface="Wingdings 3"/>
              </a:rPr>
              <a:t> </a:t>
            </a:r>
            <a:r>
              <a:rPr lang="en-US" sz="2400" dirty="0" smtClean="0"/>
              <a:t>Damage to stems</a:t>
            </a:r>
            <a:endParaRPr lang="en-US" sz="2400" dirty="0"/>
          </a:p>
        </p:txBody>
      </p:sp>
      <p:sp>
        <p:nvSpPr>
          <p:cNvPr id="39" name="TextBox 38"/>
          <p:cNvSpPr txBox="1"/>
          <p:nvPr/>
        </p:nvSpPr>
        <p:spPr>
          <a:xfrm>
            <a:off x="6934200" y="2819400"/>
            <a:ext cx="853311" cy="369332"/>
          </a:xfrm>
          <a:prstGeom prst="rect">
            <a:avLst/>
          </a:prstGeom>
          <a:noFill/>
        </p:spPr>
        <p:txBody>
          <a:bodyPr wrap="none" rtlCol="0">
            <a:spAutoFit/>
          </a:bodyPr>
          <a:lstStyle/>
          <a:p>
            <a:r>
              <a:rPr lang="en-US" dirty="0" smtClean="0"/>
              <a:t>Pepper</a:t>
            </a:r>
            <a:endParaRPr lang="en-US" dirty="0"/>
          </a:p>
        </p:txBody>
      </p:sp>
      <p:sp>
        <p:nvSpPr>
          <p:cNvPr id="40" name="TextBox 39"/>
          <p:cNvSpPr txBox="1"/>
          <p:nvPr/>
        </p:nvSpPr>
        <p:spPr>
          <a:xfrm>
            <a:off x="2127627" y="5638799"/>
            <a:ext cx="2825374" cy="657999"/>
          </a:xfrm>
          <a:prstGeom prst="rect">
            <a:avLst/>
          </a:prstGeom>
          <a:noFill/>
        </p:spPr>
        <p:txBody>
          <a:bodyPr wrap="square" rtlCol="0">
            <a:spAutoFit/>
          </a:bodyPr>
          <a:lstStyle/>
          <a:p>
            <a:r>
              <a:rPr lang="en-US" dirty="0" smtClean="0"/>
              <a:t>Note the larva girdling the stem</a:t>
            </a:r>
            <a:endParaRPr lang="en-US" dirty="0"/>
          </a:p>
        </p:txBody>
      </p:sp>
      <p:sp>
        <p:nvSpPr>
          <p:cNvPr id="42" name="TextBox 41"/>
          <p:cNvSpPr txBox="1"/>
          <p:nvPr/>
        </p:nvSpPr>
        <p:spPr>
          <a:xfrm>
            <a:off x="6324600" y="76200"/>
            <a:ext cx="2145972" cy="461665"/>
          </a:xfrm>
          <a:prstGeom prst="rect">
            <a:avLst/>
          </a:prstGeom>
          <a:noFill/>
        </p:spPr>
        <p:txBody>
          <a:bodyPr wrap="none" rtlCol="0">
            <a:spAutoFit/>
          </a:bodyPr>
          <a:lstStyle/>
          <a:p>
            <a:r>
              <a:rPr lang="en-US" sz="2400" dirty="0" smtClean="0"/>
              <a:t>Damage to fruit</a:t>
            </a:r>
            <a:endParaRPr lang="en-US" sz="2400" dirty="0"/>
          </a:p>
        </p:txBody>
      </p:sp>
      <p:grpSp>
        <p:nvGrpSpPr>
          <p:cNvPr id="6" name="Group 5"/>
          <p:cNvGrpSpPr/>
          <p:nvPr/>
        </p:nvGrpSpPr>
        <p:grpSpPr>
          <a:xfrm>
            <a:off x="2184475" y="3429000"/>
            <a:ext cx="2869416" cy="2152062"/>
            <a:chOff x="2184475" y="3505200"/>
            <a:chExt cx="2869416" cy="2152062"/>
          </a:xfrm>
        </p:grpSpPr>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4475" y="3505200"/>
              <a:ext cx="2869416" cy="2152062"/>
            </a:xfrm>
            <a:prstGeom prst="roundRect">
              <a:avLst>
                <a:gd name="adj" fmla="val 8594"/>
              </a:avLst>
            </a:prstGeom>
            <a:solidFill>
              <a:srgbClr val="FFFFFF">
                <a:shade val="85000"/>
              </a:srgbClr>
            </a:solidFill>
            <a:ln w="38100">
              <a:solidFill>
                <a:schemeClr val="tx1"/>
              </a:solidFill>
            </a:ln>
            <a:effectLst/>
          </p:spPr>
        </p:pic>
        <p:cxnSp>
          <p:nvCxnSpPr>
            <p:cNvPr id="22" name="Straight Arrow Connector 21"/>
            <p:cNvCxnSpPr/>
            <p:nvPr/>
          </p:nvCxnSpPr>
          <p:spPr>
            <a:xfrm>
              <a:off x="3039674" y="4330228"/>
              <a:ext cx="430412" cy="7173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3" name="Group 2"/>
          <p:cNvGrpSpPr/>
          <p:nvPr/>
        </p:nvGrpSpPr>
        <p:grpSpPr>
          <a:xfrm>
            <a:off x="3243408" y="579120"/>
            <a:ext cx="1503222" cy="2152062"/>
            <a:chOff x="3243408" y="579120"/>
            <a:chExt cx="1503222" cy="2152062"/>
          </a:xfrm>
        </p:grpSpPr>
        <p:pic>
          <p:nvPicPr>
            <p:cNvPr id="18" name="Picture 17" descr="Ernstige Schade_Eustoma.jpg"/>
            <p:cNvPicPr>
              <a:picLocks noChangeAspect="1"/>
            </p:cNvPicPr>
            <p:nvPr/>
          </p:nvPicPr>
          <p:blipFill>
            <a:blip r:embed="rId4" cstate="print"/>
            <a:stretch>
              <a:fillRect/>
            </a:stretch>
          </p:blipFill>
          <p:spPr>
            <a:xfrm>
              <a:off x="3317197" y="579120"/>
              <a:ext cx="1429433" cy="2152062"/>
            </a:xfrm>
            <a:prstGeom prst="roundRect">
              <a:avLst>
                <a:gd name="adj" fmla="val 8594"/>
              </a:avLst>
            </a:prstGeom>
            <a:solidFill>
              <a:srgbClr val="FFFFFF">
                <a:shade val="85000"/>
              </a:srgbClr>
            </a:solidFill>
            <a:ln w="38100">
              <a:solidFill>
                <a:schemeClr val="tx1"/>
              </a:solidFill>
            </a:ln>
            <a:effectLst/>
          </p:spPr>
        </p:pic>
        <p:cxnSp>
          <p:nvCxnSpPr>
            <p:cNvPr id="23" name="Straight Arrow Connector 22"/>
            <p:cNvCxnSpPr/>
            <p:nvPr/>
          </p:nvCxnSpPr>
          <p:spPr>
            <a:xfrm>
              <a:off x="3243408" y="2296566"/>
              <a:ext cx="430412" cy="7173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3310806" y="1005329"/>
              <a:ext cx="430412" cy="7173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2" name="Group 1"/>
          <p:cNvGrpSpPr/>
          <p:nvPr/>
        </p:nvGrpSpPr>
        <p:grpSpPr>
          <a:xfrm>
            <a:off x="591252" y="579120"/>
            <a:ext cx="2510739" cy="2152062"/>
            <a:chOff x="591252" y="579120"/>
            <a:chExt cx="2510739" cy="2152062"/>
          </a:xfrm>
        </p:grpSpPr>
        <p:pic>
          <p:nvPicPr>
            <p:cNvPr id="20" name="Picture 19" descr="Fig. 4.jpg"/>
            <p:cNvPicPr>
              <a:picLocks noChangeAspect="1"/>
            </p:cNvPicPr>
            <p:nvPr/>
          </p:nvPicPr>
          <p:blipFill>
            <a:blip r:embed="rId5" cstate="print"/>
            <a:stretch>
              <a:fillRect/>
            </a:stretch>
          </p:blipFill>
          <p:spPr>
            <a:xfrm>
              <a:off x="591252" y="579120"/>
              <a:ext cx="2510739" cy="2152062"/>
            </a:xfrm>
            <a:prstGeom prst="roundRect">
              <a:avLst>
                <a:gd name="adj" fmla="val 8594"/>
              </a:avLst>
            </a:prstGeom>
            <a:solidFill>
              <a:srgbClr val="FFFFFF">
                <a:shade val="85000"/>
              </a:srgbClr>
            </a:solidFill>
            <a:ln w="38100">
              <a:solidFill>
                <a:schemeClr val="tx1"/>
              </a:solidFill>
            </a:ln>
            <a:effectLst/>
          </p:spPr>
        </p:pic>
        <p:cxnSp>
          <p:nvCxnSpPr>
            <p:cNvPr id="25" name="Straight Arrow Connector 24"/>
            <p:cNvCxnSpPr/>
            <p:nvPr/>
          </p:nvCxnSpPr>
          <p:spPr>
            <a:xfrm flipV="1">
              <a:off x="1846622" y="1891901"/>
              <a:ext cx="430412" cy="40466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V="1">
              <a:off x="1612342" y="1507477"/>
              <a:ext cx="497368" cy="35867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5" name="Group 4"/>
          <p:cNvGrpSpPr/>
          <p:nvPr/>
        </p:nvGrpSpPr>
        <p:grpSpPr>
          <a:xfrm>
            <a:off x="457200" y="3444537"/>
            <a:ext cx="1459566" cy="2152062"/>
            <a:chOff x="457200" y="3520737"/>
            <a:chExt cx="1459566" cy="2152062"/>
          </a:xfrm>
        </p:grpSpPr>
        <p:pic>
          <p:nvPicPr>
            <p:cNvPr id="19" name="Picture 18" descr="Beschadigingsbeeld.jpg"/>
            <p:cNvPicPr>
              <a:picLocks noChangeAspect="1"/>
            </p:cNvPicPr>
            <p:nvPr/>
          </p:nvPicPr>
          <p:blipFill>
            <a:blip r:embed="rId6" cstate="print"/>
            <a:stretch>
              <a:fillRect/>
            </a:stretch>
          </p:blipFill>
          <p:spPr>
            <a:xfrm>
              <a:off x="457200" y="3520737"/>
              <a:ext cx="1459566" cy="2152062"/>
            </a:xfrm>
            <a:prstGeom prst="roundRect">
              <a:avLst>
                <a:gd name="adj" fmla="val 8594"/>
              </a:avLst>
            </a:prstGeom>
            <a:solidFill>
              <a:srgbClr val="FFFFFF">
                <a:shade val="85000"/>
              </a:srgbClr>
            </a:solidFill>
            <a:ln w="38100">
              <a:solidFill>
                <a:schemeClr val="tx1"/>
              </a:solidFill>
            </a:ln>
            <a:effectLst/>
          </p:spPr>
        </p:pic>
        <p:cxnSp>
          <p:nvCxnSpPr>
            <p:cNvPr id="27" name="Straight Arrow Connector 26"/>
            <p:cNvCxnSpPr/>
            <p:nvPr/>
          </p:nvCxnSpPr>
          <p:spPr>
            <a:xfrm>
              <a:off x="719566" y="4043284"/>
              <a:ext cx="430412" cy="7173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4" name="Group 3"/>
          <p:cNvGrpSpPr/>
          <p:nvPr/>
        </p:nvGrpSpPr>
        <p:grpSpPr>
          <a:xfrm>
            <a:off x="5953927" y="579120"/>
            <a:ext cx="2656673" cy="2152062"/>
            <a:chOff x="5953927" y="579120"/>
            <a:chExt cx="2656673" cy="2152062"/>
          </a:xfrm>
        </p:grpSpPr>
        <p:pic>
          <p:nvPicPr>
            <p:cNvPr id="17" name="Picture 16" descr="Duponchelia_fovealis_damage_on_pepper_high.jpg"/>
            <p:cNvPicPr>
              <a:picLocks noChangeAspect="1"/>
            </p:cNvPicPr>
            <p:nvPr/>
          </p:nvPicPr>
          <p:blipFill>
            <a:blip r:embed="rId7" cstate="print"/>
            <a:stretch>
              <a:fillRect/>
            </a:stretch>
          </p:blipFill>
          <p:spPr>
            <a:xfrm>
              <a:off x="5953927" y="579120"/>
              <a:ext cx="2656673" cy="2152062"/>
            </a:xfrm>
            <a:prstGeom prst="roundRect">
              <a:avLst>
                <a:gd name="adj" fmla="val 8594"/>
              </a:avLst>
            </a:prstGeom>
            <a:solidFill>
              <a:srgbClr val="FFFFFF">
                <a:shade val="85000"/>
              </a:srgbClr>
            </a:solidFill>
            <a:ln w="38100">
              <a:solidFill>
                <a:schemeClr val="tx1"/>
              </a:solidFill>
            </a:ln>
            <a:effectLst/>
          </p:spPr>
        </p:pic>
        <p:cxnSp>
          <p:nvCxnSpPr>
            <p:cNvPr id="29" name="Straight Arrow Connector 28"/>
            <p:cNvCxnSpPr/>
            <p:nvPr/>
          </p:nvCxnSpPr>
          <p:spPr>
            <a:xfrm>
              <a:off x="6449496" y="2094234"/>
              <a:ext cx="430412" cy="7173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template example">
  <a:themeElements>
    <a:clrScheme name="Custom 1">
      <a:dk1>
        <a:srgbClr val="FFFFFF"/>
      </a:dk1>
      <a:lt1>
        <a:sysClr val="window" lastClr="FFFFFF"/>
      </a:lt1>
      <a:dk2>
        <a:srgbClr val="FFFFFF"/>
      </a:dk2>
      <a:lt2>
        <a:srgbClr val="FFFFFF"/>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plate exampl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emplate exampl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template exampl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Presentation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UF ppt template</Template>
  <TotalTime>46610</TotalTime>
  <Words>3286</Words>
  <Application>Microsoft Office PowerPoint</Application>
  <PresentationFormat>On-screen Show (4:3)</PresentationFormat>
  <Paragraphs>709</Paragraphs>
  <Slides>21</Slides>
  <Notes>16</Notes>
  <HiddenSlides>0</HiddenSlides>
  <MMClips>0</MMClips>
  <ScaleCrop>false</ScaleCrop>
  <HeadingPairs>
    <vt:vector size="4" baseType="variant">
      <vt:variant>
        <vt:lpstr>Theme</vt:lpstr>
      </vt:variant>
      <vt:variant>
        <vt:i4>6</vt:i4>
      </vt:variant>
      <vt:variant>
        <vt:lpstr>Slide Titles</vt:lpstr>
      </vt:variant>
      <vt:variant>
        <vt:i4>21</vt:i4>
      </vt:variant>
    </vt:vector>
  </HeadingPairs>
  <TitlesOfParts>
    <vt:vector size="27" baseType="lpstr">
      <vt:lpstr>template example</vt:lpstr>
      <vt:lpstr>1_template example</vt:lpstr>
      <vt:lpstr>2_template example</vt:lpstr>
      <vt:lpstr>3_template example</vt:lpstr>
      <vt:lpstr>Custom Design</vt:lpstr>
      <vt:lpstr>Presentation1</vt:lpstr>
      <vt:lpstr>A New Emerging Pest in Florida: European Pepper Moth  (Duponchelia fovealis)</vt:lpstr>
      <vt:lpstr>European Pepper Moth</vt:lpstr>
      <vt:lpstr>Known Distribution in Florida</vt:lpstr>
      <vt:lpstr>Susceptible Plants</vt:lpstr>
      <vt:lpstr>Identification</vt:lpstr>
      <vt:lpstr>Identification</vt:lpstr>
      <vt:lpstr>Life Cycle</vt:lpstr>
      <vt:lpstr>Hibernation and Dispersal</vt:lpstr>
      <vt:lpstr>PowerPoint Presentation</vt:lpstr>
      <vt:lpstr>Monitoring and Inspection</vt:lpstr>
      <vt:lpstr>Florida Look Alikes - Adults</vt:lpstr>
      <vt:lpstr>Authors</vt:lpstr>
      <vt:lpstr>Editors</vt:lpstr>
      <vt:lpstr>Reviewers</vt:lpstr>
      <vt:lpstr>Collaborating Agencies </vt:lpstr>
      <vt:lpstr>PowerPoint Presentation</vt:lpstr>
      <vt:lpstr>References</vt:lpstr>
      <vt:lpstr>References</vt:lpstr>
      <vt:lpstr>References</vt:lpstr>
      <vt:lpstr>References</vt:lpstr>
      <vt:lpstr>References</vt:lpstr>
    </vt:vector>
  </TitlesOfParts>
  <Company>UF/IFAS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Windows User</cp:lastModifiedBy>
  <cp:revision>2827</cp:revision>
  <dcterms:created xsi:type="dcterms:W3CDTF">2011-05-04T16:26:50Z</dcterms:created>
  <dcterms:modified xsi:type="dcterms:W3CDTF">2015-04-05T14:52:16Z</dcterms:modified>
</cp:coreProperties>
</file>