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82" r:id="rId2"/>
    <p:sldId id="270" r:id="rId3"/>
    <p:sldId id="261" r:id="rId4"/>
    <p:sldId id="286" r:id="rId5"/>
    <p:sldId id="267" r:id="rId6"/>
    <p:sldId id="273" r:id="rId7"/>
    <p:sldId id="291" r:id="rId8"/>
    <p:sldId id="288" r:id="rId9"/>
    <p:sldId id="292" r:id="rId10"/>
    <p:sldId id="287" r:id="rId11"/>
    <p:sldId id="290" r:id="rId12"/>
    <p:sldId id="293" r:id="rId13"/>
    <p:sldId id="294" r:id="rId14"/>
    <p:sldId id="295" r:id="rId15"/>
    <p:sldId id="296" r:id="rId16"/>
    <p:sldId id="297" r:id="rId17"/>
    <p:sldId id="281"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71" autoAdjust="0"/>
  </p:normalViewPr>
  <p:slideViewPr>
    <p:cSldViewPr>
      <p:cViewPr varScale="1">
        <p:scale>
          <a:sx n="108" d="100"/>
          <a:sy n="108" d="100"/>
        </p:scale>
        <p:origin x="-169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C9E8309-8042-4094-82A5-54638A96A1C6}" type="datetimeFigureOut">
              <a:rPr lang="en-US"/>
              <a:pPr>
                <a:defRPr/>
              </a:pPr>
              <a:t>4/4/2015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572D0D1-39AB-4EF5-A9E7-CBF2F5498F9E}" type="slidenum">
              <a:rPr lang="en-US"/>
              <a:pPr>
                <a:defRPr/>
              </a:pPr>
              <a:t>‹#›</a:t>
            </a:fld>
            <a:endParaRPr lang="en-US"/>
          </a:p>
        </p:txBody>
      </p:sp>
    </p:spTree>
    <p:extLst>
      <p:ext uri="{BB962C8B-B14F-4D97-AF65-F5344CB8AC3E}">
        <p14:creationId xmlns:p14="http://schemas.microsoft.com/office/powerpoint/2010/main" val="3297622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dfa.ca.gov/plant/PPD/PDF/Bagrada_hilaris.pd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cisr.ucr.edu/pdf/capca-bagrada-darcy-reed-sept-19-2012.pdf" TargetMode="External"/><Relationship Id="rId4" Type="http://schemas.openxmlformats.org/officeDocument/2006/relationships/hyperlink" Target="http://ag.arizona.edu/crops/vegetables/advisories/docs/Bagrad_bug_2010_Palumbo.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fa.ca.gov/plant/PPD/PDF/Bagrada_hilaris.pd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cisr.ucr.edu/pdf/capca-bagrada-darcy-reed-sept-19-2012.pdf" TargetMode="External"/><Relationship Id="rId4" Type="http://schemas.openxmlformats.org/officeDocument/2006/relationships/hyperlink" Target="http://ag.arizona.edu/crops/vegetables/advisories/docs/Bagrad_bug_2010_Palumbo.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g.arizona.edu/crops/vegetables/advisories/docs/Bagrad_bug_2010_Palumbo.pdf"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cisr.ucr.edu/pdf/capca-bagrada-darcy-reed-sept-19-2012.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dfa.ca.gov/plant/PPD/PDF/Bagrada_hilaris.pdf"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cisr.ucr.edu/pdf/capca-bagrada-darcy-reed-sept-19-2012.pdf" TargetMode="External"/><Relationship Id="rId4" Type="http://schemas.openxmlformats.org/officeDocument/2006/relationships/hyperlink" Target="http://ag.arizona.edu/crops/vegetables/advisories/docs/Bagrad_bug_2010_Palumbo.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dfa.ca.gov/plant/PPD/PDF/Bagrada_hilaris.pdf"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cisr.ucr.edu/pdf/capca-bagrada-darcy-reed-sept-19-2012.pdf" TargetMode="External"/><Relationship Id="rId4" Type="http://schemas.openxmlformats.org/officeDocument/2006/relationships/hyperlink" Target="http://ag.arizona.edu/crops/vegetables/advisories/docs/Bagrad_bug_2010_Palumbo.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dfa.ca.gov/plant/PPD/PDF/Bagrada_hilaris.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cisr.ucr.edu/pdf/capca-bagrada-darcy-reed-sept-19-2012.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dfa.ca.gov/plant/PPD/PDF/Bagrada_hilaris.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isr.ucr.edu/pdf/capca-bagrada-darcy-reed-sept-19-2012.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dfa.ca.gov/plant/PPD/PDF/Bagrada_hilaris.pdf"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cisr.ucr.edu/pdf/capca-bagrada-darcy-reed-sept-19-2012.pdf" TargetMode="External"/><Relationship Id="rId4" Type="http://schemas.openxmlformats.org/officeDocument/2006/relationships/hyperlink" Target="http://ag.arizona.edu/crops/vegetables/advisories/docs/Bagrad_bug_2010_Palumbo.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dfa.ca.gov/plant/PPD/PDF/Bagrada_hilaris.pdf"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cisr.ucr.edu/pdf/capca-bagrada-darcy-reed-sept-19-2012.pdf" TargetMode="External"/><Relationship Id="rId4" Type="http://schemas.openxmlformats.org/officeDocument/2006/relationships/hyperlink" Target="http://ag.arizona.edu/crops/vegetables/advisories/docs/Bagrad_bug_2010_Palumbo.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g.arizona.edu/crops/vegetables/advisories/docs/Bagrad_bug_2010_Palumbo.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isr.ucr.edu/pdf/capca-bagrada-darcy-reed-sept-19-2012.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Bagrada bug is native to Africa and has caused damage to crops since it was first detected in California in 2008. </a:t>
            </a:r>
          </a:p>
        </p:txBody>
      </p:sp>
      <p:sp>
        <p:nvSpPr>
          <p:cNvPr id="317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2F74CD9-6E68-49EE-BE1B-3AB66F190CA7}" type="slidenum">
              <a:rPr lang="en-US" altLang="en-US" smtClean="0"/>
              <a:pPr fontAlgn="base">
                <a:spcBef>
                  <a:spcPct val="0"/>
                </a:spcBef>
                <a:spcAft>
                  <a:spcPct val="0"/>
                </a:spcAft>
                <a:defRPr/>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What do these look like to you?  Bagrada bugs can be confused with lady beetles in their immature form and harlequin bugs in their adult form. Immature Bagrada bugs are bright red with some black markings, similar to lady beetles, and their markings incorporate more black coloration with each molt. </a:t>
            </a:r>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endParaRPr lang="en-US" altLang="en-US" smtClean="0"/>
          </a:p>
          <a:p>
            <a:pPr eaLnBrk="1" hangingPunct="1">
              <a:spcBef>
                <a:spcPct val="0"/>
              </a:spcBef>
            </a:pPr>
            <a:r>
              <a:rPr lang="en-US" altLang="en-US" sz="1700" smtClean="0"/>
              <a:t>Arakelian, Gevork. 2008. Bagrada Bug (</a:t>
            </a:r>
            <a:r>
              <a:rPr lang="en-US" altLang="en-US" sz="1700" i="1" smtClean="0"/>
              <a:t>Bagrada hilaris</a:t>
            </a:r>
            <a:r>
              <a:rPr lang="en-US" altLang="en-US" sz="1700" smtClean="0"/>
              <a:t>). Los Angeles County Agricultural Commissioner/Weights and Measures Department, CA. Accessed April 2013</a:t>
            </a:r>
          </a:p>
          <a:p>
            <a:pPr lvl="1" eaLnBrk="1" hangingPunct="1">
              <a:spcBef>
                <a:spcPct val="0"/>
              </a:spcBef>
            </a:pPr>
            <a:r>
              <a:rPr lang="en-US" altLang="en-US" sz="1300" smtClean="0">
                <a:hlinkClick r:id="rId3"/>
              </a:rPr>
              <a:t>http://www.cdfa.ca.gov/plant/PPD/PDF/Bagrada_hilaris.pdf</a:t>
            </a:r>
            <a:endParaRPr lang="en-US" altLang="en-US" sz="1300" smtClean="0"/>
          </a:p>
          <a:p>
            <a:pPr eaLnBrk="1" hangingPunct="1">
              <a:spcBef>
                <a:spcPct val="0"/>
              </a:spcBef>
            </a:pPr>
            <a:endParaRPr lang="en-US" altLang="en-US" sz="1700" smtClean="0"/>
          </a:p>
          <a:p>
            <a:pPr eaLnBrk="1" hangingPunct="1">
              <a:spcBef>
                <a:spcPct val="0"/>
              </a:spcBef>
            </a:pPr>
            <a:r>
              <a:rPr lang="en-US" altLang="en-US" sz="1700" smtClean="0"/>
              <a:t>Arakelian, Gevork. “Bagrada bug, </a:t>
            </a:r>
            <a:r>
              <a:rPr lang="en-US" altLang="en-US" sz="1700" i="1" smtClean="0"/>
              <a:t>Bagrada hilaris</a:t>
            </a:r>
            <a:r>
              <a:rPr lang="en-US" altLang="en-US" sz="1700" smtClean="0"/>
              <a:t>”. Center for Invasive Species Research – University of California, Riverside. Accessed April 2013 </a:t>
            </a:r>
          </a:p>
          <a:p>
            <a:pPr lvl="1" eaLnBrk="1" hangingPunct="1">
              <a:spcBef>
                <a:spcPct val="0"/>
              </a:spcBef>
            </a:pPr>
            <a:r>
              <a:rPr lang="en-US" altLang="en-US" sz="1300" smtClean="0"/>
              <a:t>http://cisr.ucr.edu/bagrada_bug.html</a:t>
            </a:r>
          </a:p>
          <a:p>
            <a:pPr eaLnBrk="1" hangingPunct="1">
              <a:spcBef>
                <a:spcPct val="0"/>
              </a:spcBef>
            </a:pPr>
            <a:endParaRPr lang="en-US" altLang="en-US" sz="1700" smtClean="0"/>
          </a:p>
          <a:p>
            <a:pPr eaLnBrk="1" hangingPunct="1">
              <a:spcBef>
                <a:spcPct val="0"/>
              </a:spcBef>
            </a:pPr>
            <a:r>
              <a:rPr lang="en-US" altLang="en-US" sz="1700" smtClean="0"/>
              <a:t>Halbert, Susan E. and Joseph E. Eger. 2010. Bagrada bug (</a:t>
            </a:r>
            <a:r>
              <a:rPr lang="en-US" altLang="en-US" sz="1700" i="1" smtClean="0"/>
              <a:t>Bagrada hilaris</a:t>
            </a:r>
            <a:r>
              <a:rPr lang="en-US" altLang="en-US" sz="1700" smtClean="0"/>
              <a:t>) (Hemiptera: Pentatomidae): an exotic pest of Cruciferae established in the western USA. Accessed April 2013</a:t>
            </a:r>
          </a:p>
          <a:p>
            <a:pPr lvl="1" eaLnBrk="1" hangingPunct="1">
              <a:spcBef>
                <a:spcPct val="0"/>
              </a:spcBef>
            </a:pPr>
            <a:r>
              <a:rPr lang="en-US" altLang="en-US" sz="1300" smtClean="0"/>
              <a:t>http://edocs.dlis.state.fl.us.lp.hscl.ufl.edu/fldocs/doacs/dpi/pestalert/01750.pdf</a:t>
            </a:r>
          </a:p>
          <a:p>
            <a:pPr eaLnBrk="1" hangingPunct="1">
              <a:spcBef>
                <a:spcPct val="0"/>
              </a:spcBef>
            </a:pPr>
            <a:endParaRPr lang="en-US" altLang="en-US" sz="1700" smtClean="0"/>
          </a:p>
          <a:p>
            <a:pPr eaLnBrk="1" hangingPunct="1">
              <a:spcBef>
                <a:spcPct val="0"/>
              </a:spcBef>
            </a:pPr>
            <a:r>
              <a:rPr lang="en-US" altLang="en-US" sz="1700" smtClean="0"/>
              <a:t>Palumbo, John C. 2010. The Bagrada bug, a New Invasive pest of cole crops in Arizona. University of Arizona, Yuma, AZ. Accessed April 2013</a:t>
            </a:r>
          </a:p>
          <a:p>
            <a:pPr lvl="1" eaLnBrk="1" hangingPunct="1">
              <a:spcBef>
                <a:spcPct val="0"/>
              </a:spcBef>
            </a:pPr>
            <a:r>
              <a:rPr lang="en-US" altLang="en-US" sz="1300" smtClean="0">
                <a:hlinkClick r:id="rId4"/>
              </a:rPr>
              <a:t>http://ag.arizona.edu/crops/vegetables/advisories/docs/Bagrad_bug_2010_Palumbo.pdf</a:t>
            </a:r>
            <a:endParaRPr lang="en-US" altLang="en-US" sz="1300" smtClean="0"/>
          </a:p>
          <a:p>
            <a:pPr eaLnBrk="1" hangingPunct="1">
              <a:spcBef>
                <a:spcPct val="0"/>
              </a:spcBef>
            </a:pPr>
            <a:endParaRPr lang="en-US" altLang="en-US" sz="1700" smtClean="0"/>
          </a:p>
          <a:p>
            <a:pPr eaLnBrk="1" hangingPunct="1">
              <a:spcBef>
                <a:spcPct val="0"/>
              </a:spcBef>
            </a:pPr>
            <a:r>
              <a:rPr lang="en-US" altLang="en-US" sz="1700" smtClean="0"/>
              <a:t>Palumbo, John C. and Eric T. Natwick. 2010. The Bagrada bug (Hemiptera: Pentatomidae): A new invasive pest of cole crops in Arizona and California. Plant Health Progress. Accessed April 2013 </a:t>
            </a:r>
          </a:p>
          <a:p>
            <a:pPr lvl="1" eaLnBrk="1" hangingPunct="1">
              <a:spcBef>
                <a:spcPct val="0"/>
              </a:spcBef>
            </a:pPr>
            <a:r>
              <a:rPr lang="en-US" altLang="en-US" sz="1300" smtClean="0"/>
              <a:t>http://www.plantmanagementnetwork.org/sub/php/brief/2010/bagrada/</a:t>
            </a:r>
          </a:p>
          <a:p>
            <a:pPr eaLnBrk="1" hangingPunct="1">
              <a:spcBef>
                <a:spcPct val="0"/>
              </a:spcBef>
            </a:pPr>
            <a:endParaRPr lang="en-US" altLang="en-US" sz="1700" smtClean="0"/>
          </a:p>
          <a:p>
            <a:pPr eaLnBrk="1" hangingPunct="1">
              <a:spcBef>
                <a:spcPct val="0"/>
              </a:spcBef>
            </a:pPr>
            <a:r>
              <a:rPr lang="en-US" altLang="en-US" sz="1700" smtClean="0"/>
              <a:t>Reed, Darcy. 2012. Bagrada bug: biology, host range and effects on cole crops. Center for Invasive Species Research – University of California, Riverside. Accessed April 2013</a:t>
            </a:r>
          </a:p>
          <a:p>
            <a:pPr lvl="1" eaLnBrk="1" hangingPunct="1">
              <a:spcBef>
                <a:spcPct val="0"/>
              </a:spcBef>
            </a:pPr>
            <a:r>
              <a:rPr lang="en-US" altLang="en-US" sz="1300" smtClean="0">
                <a:hlinkClick r:id="rId5"/>
              </a:rPr>
              <a:t>http://cisr.ucr.edu/pdf/capca-bagrada-darcy-reed-sept-19-2012.pdf</a:t>
            </a:r>
            <a:endParaRPr lang="en-US" altLang="en-US" sz="1300" smtClean="0"/>
          </a:p>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2149B1-8032-475D-B114-A8BC4B6D11A6}"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Observe the differences between an adult Bagrada bug and an adult harlequin bug. They both have black, orange and white markings and the same shield-shape.</a:t>
            </a:r>
          </a:p>
          <a:p>
            <a:pPr eaLnBrk="1" hangingPunct="1">
              <a:spcBef>
                <a:spcPct val="0"/>
              </a:spcBef>
            </a:pPr>
            <a:endParaRPr lang="en-US" altLang="en-US" smtClean="0"/>
          </a:p>
          <a:p>
            <a:pPr eaLnBrk="1" hangingPunct="1">
              <a:spcBef>
                <a:spcPct val="0"/>
              </a:spcBef>
            </a:pPr>
            <a:r>
              <a:rPr lang="en-US" altLang="en-US" smtClean="0"/>
              <a:t>However, the harlequin bug has more orange markings while the Bagrada bug is mostly black. Bagrada bug and harlequin bug both feed on cruciferous crops but the harlequin bug is present in Florida while the Bagrada bug is not currently. Harlequin bugs are also much larger than Bagrada bugs. An adult harlequin bug is about 6 to 8 times the size of an adult Bagrada bug.</a:t>
            </a:r>
          </a:p>
          <a:p>
            <a:pPr eaLnBrk="1" hangingPunct="1">
              <a:spcBef>
                <a:spcPct val="0"/>
              </a:spcBef>
            </a:pPr>
            <a:endParaRPr lang="en-US" altLang="en-US" smtClean="0"/>
          </a:p>
          <a:p>
            <a:pPr eaLnBrk="1" hangingPunct="1">
              <a:spcBef>
                <a:spcPct val="0"/>
              </a:spcBef>
            </a:pPr>
            <a:r>
              <a:rPr lang="en-US" altLang="en-US" smtClean="0"/>
              <a:t>Lady beetles have similar black, white, and orange-red markings but lack the prominent shoulders that Bagrada and harlequin bug have. Lady beetles also do not have a scutellum, which is the triangle-shaped structure between the wings that Bagrada and harlequin bug both have. Lady beetles are generally considered beneficial in agricultural settings because they feed on plant pests such as aphids.</a:t>
            </a:r>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endParaRPr lang="en-US" altLang="en-US" smtClean="0"/>
          </a:p>
          <a:p>
            <a:pPr eaLnBrk="1" hangingPunct="1">
              <a:spcBef>
                <a:spcPct val="0"/>
              </a:spcBef>
            </a:pPr>
            <a:r>
              <a:rPr lang="en-US" altLang="en-US" sz="1700" smtClean="0"/>
              <a:t>Arakelian, Gevork. 2008. Bagrada Bug (</a:t>
            </a:r>
            <a:r>
              <a:rPr lang="en-US" altLang="en-US" sz="1700" i="1" smtClean="0"/>
              <a:t>Bagrada hilaris</a:t>
            </a:r>
            <a:r>
              <a:rPr lang="en-US" altLang="en-US" sz="1700" smtClean="0"/>
              <a:t>). Los Angeles County Agricultural Commissioner/Weights and Measures Department, CA. Accessed April 2013</a:t>
            </a:r>
          </a:p>
          <a:p>
            <a:pPr lvl="1" eaLnBrk="1" hangingPunct="1">
              <a:spcBef>
                <a:spcPct val="0"/>
              </a:spcBef>
            </a:pPr>
            <a:r>
              <a:rPr lang="en-US" altLang="en-US" sz="1300" smtClean="0">
                <a:hlinkClick r:id="rId3"/>
              </a:rPr>
              <a:t>http://www.cdfa.ca.gov/plant/PPD/PDF/Bagrada_hilaris.pdf</a:t>
            </a:r>
            <a:endParaRPr lang="en-US" altLang="en-US" sz="1300" smtClean="0"/>
          </a:p>
          <a:p>
            <a:pPr eaLnBrk="1" hangingPunct="1">
              <a:spcBef>
                <a:spcPct val="0"/>
              </a:spcBef>
            </a:pPr>
            <a:endParaRPr lang="en-US" altLang="en-US" sz="1700" smtClean="0"/>
          </a:p>
          <a:p>
            <a:pPr eaLnBrk="1" hangingPunct="1">
              <a:spcBef>
                <a:spcPct val="0"/>
              </a:spcBef>
            </a:pPr>
            <a:r>
              <a:rPr lang="en-US" altLang="en-US" sz="1700" smtClean="0"/>
              <a:t>Arakelian, Gevork. “Bagrada bug, </a:t>
            </a:r>
            <a:r>
              <a:rPr lang="en-US" altLang="en-US" sz="1700" i="1" smtClean="0"/>
              <a:t>Bagrada hilaris</a:t>
            </a:r>
            <a:r>
              <a:rPr lang="en-US" altLang="en-US" sz="1700" smtClean="0"/>
              <a:t>”. Center for Invasive Species Research – University of California, Riverside. Accessed April 2013 </a:t>
            </a:r>
          </a:p>
          <a:p>
            <a:pPr lvl="1" eaLnBrk="1" hangingPunct="1">
              <a:spcBef>
                <a:spcPct val="0"/>
              </a:spcBef>
            </a:pPr>
            <a:r>
              <a:rPr lang="en-US" altLang="en-US" sz="1300" smtClean="0"/>
              <a:t>http://cisr.ucr.edu/bagrada_bug.html</a:t>
            </a:r>
          </a:p>
          <a:p>
            <a:pPr eaLnBrk="1" hangingPunct="1">
              <a:spcBef>
                <a:spcPct val="0"/>
              </a:spcBef>
            </a:pPr>
            <a:endParaRPr lang="en-US" altLang="en-US" sz="1700" smtClean="0"/>
          </a:p>
          <a:p>
            <a:pPr eaLnBrk="1" hangingPunct="1">
              <a:spcBef>
                <a:spcPct val="0"/>
              </a:spcBef>
            </a:pPr>
            <a:r>
              <a:rPr lang="en-US" altLang="en-US" sz="1700" smtClean="0"/>
              <a:t>Halbert, Susan E. and Joseph E. Eger. 2010. Bagrada bug (</a:t>
            </a:r>
            <a:r>
              <a:rPr lang="en-US" altLang="en-US" sz="1700" i="1" smtClean="0"/>
              <a:t>Bagrada hilar</a:t>
            </a:r>
            <a:r>
              <a:rPr lang="en-US" altLang="en-US" sz="1700" smtClean="0"/>
              <a:t>is) (Hemiptera: Pentatomidae): an exotic pest of Cruciferae established in the western USA. Accessed April 2013</a:t>
            </a:r>
          </a:p>
          <a:p>
            <a:pPr lvl="1" eaLnBrk="1" hangingPunct="1">
              <a:spcBef>
                <a:spcPct val="0"/>
              </a:spcBef>
            </a:pPr>
            <a:r>
              <a:rPr lang="en-US" altLang="en-US" sz="1300" smtClean="0"/>
              <a:t>http://edocs.dlis.state.fl.us.lp.hscl.ufl.edu/fldocs/doacs/dpi/pestalert/01750.pdf</a:t>
            </a:r>
          </a:p>
          <a:p>
            <a:pPr eaLnBrk="1" hangingPunct="1">
              <a:spcBef>
                <a:spcPct val="0"/>
              </a:spcBef>
            </a:pPr>
            <a:endParaRPr lang="en-US" altLang="en-US" sz="1700" smtClean="0"/>
          </a:p>
          <a:p>
            <a:pPr eaLnBrk="1" hangingPunct="1">
              <a:spcBef>
                <a:spcPct val="0"/>
              </a:spcBef>
            </a:pPr>
            <a:r>
              <a:rPr lang="en-US" altLang="en-US" sz="1700" smtClean="0"/>
              <a:t>Palumbo, John C. 2010. The Bagrada bug, a New Invasive pest of cole crops in Arizona. University of Arizona, Yuma, AZ. Accessed April 2013</a:t>
            </a:r>
          </a:p>
          <a:p>
            <a:pPr lvl="1" eaLnBrk="1" hangingPunct="1">
              <a:spcBef>
                <a:spcPct val="0"/>
              </a:spcBef>
            </a:pPr>
            <a:r>
              <a:rPr lang="en-US" altLang="en-US" sz="1300" smtClean="0">
                <a:hlinkClick r:id="rId4"/>
              </a:rPr>
              <a:t>http://ag.arizona.edu/crops/vegetables/advisories/docs/Bagrad_bug_2010_Palumbo.pdf</a:t>
            </a:r>
            <a:endParaRPr lang="en-US" altLang="en-US" sz="1300" smtClean="0"/>
          </a:p>
          <a:p>
            <a:pPr eaLnBrk="1" hangingPunct="1">
              <a:spcBef>
                <a:spcPct val="0"/>
              </a:spcBef>
            </a:pPr>
            <a:endParaRPr lang="en-US" altLang="en-US" sz="1700" smtClean="0"/>
          </a:p>
          <a:p>
            <a:pPr eaLnBrk="1" hangingPunct="1">
              <a:spcBef>
                <a:spcPct val="0"/>
              </a:spcBef>
            </a:pPr>
            <a:r>
              <a:rPr lang="en-US" altLang="en-US" sz="1700" smtClean="0"/>
              <a:t>Palumbo, John C. and Eric T. Natwick. 2010. The Bagrada bug (Hemiptera: Pentatomidae): A new invasive pest of cole crops in Arizona and California. Plant Health Progress. Accessed April 2013 </a:t>
            </a:r>
          </a:p>
          <a:p>
            <a:pPr lvl="1" eaLnBrk="1" hangingPunct="1">
              <a:spcBef>
                <a:spcPct val="0"/>
              </a:spcBef>
            </a:pPr>
            <a:r>
              <a:rPr lang="en-US" altLang="en-US" sz="1300" smtClean="0"/>
              <a:t>http://www.plantmanagementnetwork.org/sub/php/brief/2010/bagrada/</a:t>
            </a:r>
          </a:p>
          <a:p>
            <a:pPr eaLnBrk="1" hangingPunct="1">
              <a:spcBef>
                <a:spcPct val="0"/>
              </a:spcBef>
            </a:pPr>
            <a:endParaRPr lang="en-US" altLang="en-US" sz="1700" smtClean="0"/>
          </a:p>
          <a:p>
            <a:pPr eaLnBrk="1" hangingPunct="1">
              <a:spcBef>
                <a:spcPct val="0"/>
              </a:spcBef>
            </a:pPr>
            <a:r>
              <a:rPr lang="en-US" altLang="en-US" sz="1700" smtClean="0"/>
              <a:t>Reed, Darcy. 2012. Bagrada bug: biology, host range and effects on cole crops. Center for Invasive Species Research – University of California, Riverside. Accessed April 2013</a:t>
            </a:r>
          </a:p>
          <a:p>
            <a:pPr lvl="1" eaLnBrk="1" hangingPunct="1">
              <a:spcBef>
                <a:spcPct val="0"/>
              </a:spcBef>
            </a:pPr>
            <a:r>
              <a:rPr lang="en-US" altLang="en-US" sz="1300" smtClean="0">
                <a:hlinkClick r:id="rId5"/>
              </a:rPr>
              <a:t>http://cisr.ucr.edu/pdf/capca-bagrada-darcy-reed-sept-19-2012.pdf</a:t>
            </a:r>
            <a:endParaRPr lang="en-US" altLang="en-US" sz="1300" smtClean="0"/>
          </a:p>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D4EAE4E-C493-4FE0-AD1F-2B203F6EA09A}"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a typeface="MS PGothic" pitchFamily="34" charset="-128"/>
            </a:endParaRPr>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7C949C7-F32B-4C7E-BD6B-8A956B83878A}"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A1913A9-3F16-429B-9049-B30AAB0AECE3}" type="slidenum">
              <a:rPr lang="en-US" altLang="en-US" smtClean="0"/>
              <a:pPr fontAlgn="base">
                <a:spcBef>
                  <a:spcPct val="0"/>
                </a:spcBef>
                <a:spcAft>
                  <a:spcPct val="0"/>
                </a:spcAft>
                <a:defRPr/>
              </a:pPr>
              <a:t>15</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C74E5C3-E496-487B-B49F-3DA63C5CCCE1}" type="slidenum">
              <a:rPr lang="en-US" altLang="en-US" smtClean="0"/>
              <a:pPr fontAlgn="base">
                <a:spcBef>
                  <a:spcPct val="0"/>
                </a:spcBef>
                <a:spcAft>
                  <a:spcPct val="0"/>
                </a:spcAft>
                <a:defRPr/>
              </a:pPr>
              <a:t>17</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a:bodyPr>
          <a:lstStyle/>
          <a:p>
            <a:pPr eaLnBrk="1" fontAlgn="auto" hangingPunct="1">
              <a:spcBef>
                <a:spcPts val="0"/>
              </a:spcBef>
              <a:spcAft>
                <a:spcPts val="0"/>
              </a:spcAft>
              <a:defRPr/>
            </a:pPr>
            <a:r>
              <a:rPr lang="en-US" dirty="0" smtClean="0"/>
              <a:t>The </a:t>
            </a:r>
            <a:r>
              <a:rPr lang="en-US" dirty="0" err="1" smtClean="0"/>
              <a:t>Bagrada</a:t>
            </a:r>
            <a:r>
              <a:rPr lang="en-US" dirty="0" smtClean="0"/>
              <a:t> bug, </a:t>
            </a:r>
            <a:r>
              <a:rPr lang="en-US" i="1" dirty="0" err="1" smtClean="0"/>
              <a:t>Bagrada</a:t>
            </a:r>
            <a:r>
              <a:rPr lang="en-US" i="1" dirty="0" smtClean="0"/>
              <a:t> </a:t>
            </a:r>
            <a:r>
              <a:rPr lang="en-US" i="1" dirty="0" err="1" smtClean="0"/>
              <a:t>hilaris</a:t>
            </a:r>
            <a:r>
              <a:rPr lang="en-US" dirty="0" smtClean="0"/>
              <a:t>, is also called the painted bug, painted stink bug, or African stink bug. It is a type of </a:t>
            </a:r>
            <a:r>
              <a:rPr lang="en-US" dirty="0" err="1" smtClean="0"/>
              <a:t>hemipteran</a:t>
            </a:r>
            <a:r>
              <a:rPr lang="en-US" dirty="0" smtClean="0"/>
              <a:t> or “True Bug”.  It has a distinctive shield-shaped body.  Bagrada bugs are called “stink bugs” because of an unpleasant odor they give off when disturbed.</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The </a:t>
            </a:r>
            <a:r>
              <a:rPr lang="en-US" dirty="0" err="1" smtClean="0"/>
              <a:t>Bagrada</a:t>
            </a:r>
            <a:r>
              <a:rPr lang="en-US" dirty="0" smtClean="0"/>
              <a:t> bug is native to Africa, but has been found in southern Asia and southern Europe also.  In the U.S., </a:t>
            </a:r>
            <a:r>
              <a:rPr lang="en-US" dirty="0" err="1" smtClean="0"/>
              <a:t>Bagrada</a:t>
            </a:r>
            <a:r>
              <a:rPr lang="en-US" dirty="0" smtClean="0"/>
              <a:t> bugs were first detected in California in 2008.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sz="1700" dirty="0" err="1" smtClean="0"/>
              <a:t>Arakelian</a:t>
            </a:r>
            <a:r>
              <a:rPr lang="en-US" sz="1700" dirty="0" smtClean="0"/>
              <a:t>, </a:t>
            </a:r>
            <a:r>
              <a:rPr lang="en-US" sz="1700" dirty="0" err="1" smtClean="0"/>
              <a:t>Gevork</a:t>
            </a:r>
            <a:r>
              <a:rPr lang="en-US" sz="1700" dirty="0" smtClean="0"/>
              <a:t>. 2008. </a:t>
            </a:r>
            <a:r>
              <a:rPr lang="en-US" sz="1700" dirty="0" err="1" smtClean="0"/>
              <a:t>Bagrada</a:t>
            </a:r>
            <a:r>
              <a:rPr lang="en-US" sz="1700" dirty="0" smtClean="0"/>
              <a:t> Bug (</a:t>
            </a:r>
            <a:r>
              <a:rPr lang="en-US" sz="1700" i="1" dirty="0" err="1" smtClean="0"/>
              <a:t>Bagrada</a:t>
            </a:r>
            <a:r>
              <a:rPr lang="en-US" sz="1700" i="1" dirty="0" smtClean="0"/>
              <a:t> </a:t>
            </a:r>
            <a:r>
              <a:rPr lang="en-US" sz="1700" i="1" dirty="0" err="1" smtClean="0"/>
              <a:t>hilaris</a:t>
            </a:r>
            <a:r>
              <a:rPr lang="en-US" sz="1700" dirty="0" smtClean="0"/>
              <a:t>). Los Angeles County Agricultural Commissioner/Weights and Measures Department, CA. Accessed April 2013</a:t>
            </a:r>
          </a:p>
          <a:p>
            <a:pPr eaLnBrk="1" fontAlgn="auto" hangingPunct="1">
              <a:spcBef>
                <a:spcPts val="0"/>
              </a:spcBef>
              <a:spcAft>
                <a:spcPts val="0"/>
              </a:spcAft>
              <a:defRPr/>
            </a:pPr>
            <a:r>
              <a:rPr lang="en-US" sz="1700" dirty="0" smtClean="0"/>
              <a:t>	http://www.cdfa.ca.gov/plant/PPD/PDF/Bagrada_hilaris.pdf</a:t>
            </a:r>
          </a:p>
          <a:p>
            <a:pPr eaLnBrk="1" fontAlgn="auto" hangingPunct="1">
              <a:spcBef>
                <a:spcPts val="0"/>
              </a:spcBef>
              <a:spcAft>
                <a:spcPts val="0"/>
              </a:spcAft>
              <a:defRPr/>
            </a:pPr>
            <a:endParaRPr lang="en-US" sz="1700" dirty="0" smtClean="0"/>
          </a:p>
          <a:p>
            <a:pPr eaLnBrk="1" fontAlgn="auto" hangingPunct="1">
              <a:spcBef>
                <a:spcPts val="0"/>
              </a:spcBef>
              <a:spcAft>
                <a:spcPts val="0"/>
              </a:spcAft>
              <a:defRPr/>
            </a:pPr>
            <a:r>
              <a:rPr lang="en-US" sz="1700" dirty="0" err="1" smtClean="0"/>
              <a:t>Arakelian</a:t>
            </a:r>
            <a:r>
              <a:rPr lang="en-US" sz="1700" dirty="0" smtClean="0"/>
              <a:t>, </a:t>
            </a:r>
            <a:r>
              <a:rPr lang="en-US" sz="1700" dirty="0" err="1" smtClean="0"/>
              <a:t>Gevork</a:t>
            </a:r>
            <a:r>
              <a:rPr lang="en-US" sz="1700" dirty="0" smtClean="0"/>
              <a:t>. “</a:t>
            </a:r>
            <a:r>
              <a:rPr lang="en-US" sz="1700" dirty="0" err="1" smtClean="0"/>
              <a:t>Bagrada</a:t>
            </a:r>
            <a:r>
              <a:rPr lang="en-US" sz="1700" dirty="0" smtClean="0"/>
              <a:t> bug, </a:t>
            </a:r>
            <a:r>
              <a:rPr lang="en-US" sz="1700" i="1" dirty="0" err="1" smtClean="0"/>
              <a:t>Bagrada</a:t>
            </a:r>
            <a:r>
              <a:rPr lang="en-US" sz="1700" i="1" dirty="0" smtClean="0"/>
              <a:t> </a:t>
            </a:r>
            <a:r>
              <a:rPr lang="en-US" sz="1700" i="1" dirty="0" err="1" smtClean="0"/>
              <a:t>hilaris</a:t>
            </a:r>
            <a:r>
              <a:rPr lang="en-US" sz="1700" dirty="0" smtClean="0"/>
              <a:t>”. Center for Invasive Species Research – University of California, Riverside. Accessed April 2013 </a:t>
            </a:r>
          </a:p>
          <a:p>
            <a:pPr lvl="1" eaLnBrk="1" fontAlgn="auto" hangingPunct="1">
              <a:spcBef>
                <a:spcPts val="0"/>
              </a:spcBef>
              <a:spcAft>
                <a:spcPts val="0"/>
              </a:spcAft>
              <a:defRPr/>
            </a:pPr>
            <a:r>
              <a:rPr lang="en-US" sz="1300" dirty="0" smtClean="0"/>
              <a:t>http://cisr.ucr.edu/bagrada_bug.html</a:t>
            </a:r>
          </a:p>
          <a:p>
            <a:pPr lvl="1"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700" dirty="0" err="1" smtClean="0"/>
              <a:t>Halbert</a:t>
            </a:r>
            <a:r>
              <a:rPr lang="en-US" sz="1700" dirty="0" smtClean="0"/>
              <a:t>, Susan E. and Joseph E. Eger. 2010. </a:t>
            </a:r>
            <a:r>
              <a:rPr lang="en-US" sz="1700" dirty="0" err="1" smtClean="0"/>
              <a:t>Bagrada</a:t>
            </a:r>
            <a:r>
              <a:rPr lang="en-US" sz="1700" dirty="0" smtClean="0"/>
              <a:t> bug (</a:t>
            </a:r>
            <a:r>
              <a:rPr lang="en-US" sz="1700" i="1" dirty="0" err="1" smtClean="0"/>
              <a:t>Bagrada</a:t>
            </a:r>
            <a:r>
              <a:rPr lang="en-US" sz="1700" i="1" dirty="0" smtClean="0"/>
              <a:t> </a:t>
            </a:r>
            <a:r>
              <a:rPr lang="en-US" sz="1700" i="1" dirty="0" err="1" smtClean="0"/>
              <a:t>hilaris</a:t>
            </a:r>
            <a:r>
              <a:rPr lang="en-US" sz="1700" dirty="0" smtClean="0"/>
              <a:t>) (</a:t>
            </a:r>
            <a:r>
              <a:rPr lang="en-US" sz="1700" dirty="0" err="1" smtClean="0"/>
              <a:t>Hemiptera</a:t>
            </a:r>
            <a:r>
              <a:rPr lang="en-US" sz="1700" dirty="0" smtClean="0"/>
              <a:t>: </a:t>
            </a:r>
            <a:r>
              <a:rPr lang="en-US" sz="1700" dirty="0" err="1" smtClean="0"/>
              <a:t>Pentatomidae</a:t>
            </a:r>
            <a:r>
              <a:rPr lang="en-US" sz="1700" dirty="0" smtClean="0"/>
              <a:t>): an exotic pest of </a:t>
            </a:r>
            <a:r>
              <a:rPr lang="en-US" sz="1700" dirty="0" err="1" smtClean="0"/>
              <a:t>Cruciferae</a:t>
            </a:r>
            <a:r>
              <a:rPr lang="en-US" sz="1700" dirty="0" smtClean="0"/>
              <a:t> established in the western USA. Accessed April 2013</a:t>
            </a:r>
          </a:p>
          <a:p>
            <a:pPr lvl="1" eaLnBrk="1" fontAlgn="auto" hangingPunct="1">
              <a:spcBef>
                <a:spcPts val="0"/>
              </a:spcBef>
              <a:spcAft>
                <a:spcPts val="0"/>
              </a:spcAft>
              <a:defRPr/>
            </a:pPr>
            <a:r>
              <a:rPr lang="en-US" sz="1300" dirty="0" smtClean="0"/>
              <a:t>http://edocs.dlis.state.fl.us.lp.hscl.ufl.edu/fldocs/doacs/dpi/pestalert/01750.pdf</a:t>
            </a:r>
          </a:p>
          <a:p>
            <a:pPr lvl="1"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700" dirty="0" smtClean="0"/>
              <a:t>Palumbo, John C. 2010. The </a:t>
            </a:r>
            <a:r>
              <a:rPr lang="en-US" sz="1700" dirty="0" err="1" smtClean="0"/>
              <a:t>Bagrada</a:t>
            </a:r>
            <a:r>
              <a:rPr lang="en-US" sz="1700" dirty="0" smtClean="0"/>
              <a:t> bug, a New Invasive pest of </a:t>
            </a:r>
            <a:r>
              <a:rPr lang="en-US" sz="1700" dirty="0" err="1" smtClean="0"/>
              <a:t>cole</a:t>
            </a:r>
            <a:r>
              <a:rPr lang="en-US" sz="1700" dirty="0" smtClean="0"/>
              <a:t> crops in Arizona. University of Arizona, Yuma, AZ. Accessed April 2013</a:t>
            </a:r>
          </a:p>
          <a:p>
            <a:pPr lvl="1" eaLnBrk="1" fontAlgn="auto" hangingPunct="1">
              <a:spcBef>
                <a:spcPts val="0"/>
              </a:spcBef>
              <a:spcAft>
                <a:spcPts val="0"/>
              </a:spcAft>
              <a:defRPr/>
            </a:pPr>
            <a:r>
              <a:rPr lang="en-US" sz="1300" dirty="0" smtClean="0">
                <a:hlinkClick r:id="rId3"/>
              </a:rPr>
              <a:t>http://ag.arizona.edu/crops/vegetables/advisories/docs/Bagrad_bug_2010_Palumbo.pdf</a:t>
            </a:r>
            <a:endParaRPr lang="en-US" sz="1300" dirty="0" smtClean="0"/>
          </a:p>
          <a:p>
            <a:pPr lvl="1"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700" dirty="0" smtClean="0"/>
              <a:t>Palumbo, John C. and Eric T. </a:t>
            </a:r>
            <a:r>
              <a:rPr lang="en-US" sz="1700" dirty="0" err="1" smtClean="0"/>
              <a:t>Natwick</a:t>
            </a:r>
            <a:r>
              <a:rPr lang="en-US" sz="1700" dirty="0" smtClean="0"/>
              <a:t>. 2010. The </a:t>
            </a:r>
            <a:r>
              <a:rPr lang="en-US" sz="1700" dirty="0" err="1" smtClean="0"/>
              <a:t>Bagrada</a:t>
            </a:r>
            <a:r>
              <a:rPr lang="en-US" sz="1700" dirty="0" smtClean="0"/>
              <a:t> bug (</a:t>
            </a:r>
            <a:r>
              <a:rPr lang="en-US" sz="1700" dirty="0" err="1" smtClean="0"/>
              <a:t>Hemiptera</a:t>
            </a:r>
            <a:r>
              <a:rPr lang="en-US" sz="1700" dirty="0" smtClean="0"/>
              <a:t>: </a:t>
            </a:r>
            <a:r>
              <a:rPr lang="en-US" sz="1700" dirty="0" err="1" smtClean="0"/>
              <a:t>Pentatomidae</a:t>
            </a:r>
            <a:r>
              <a:rPr lang="en-US" sz="1700" dirty="0" smtClean="0"/>
              <a:t>): A new invasive pest of </a:t>
            </a:r>
            <a:r>
              <a:rPr lang="en-US" sz="1700" dirty="0" err="1" smtClean="0"/>
              <a:t>cole</a:t>
            </a:r>
            <a:r>
              <a:rPr lang="en-US" sz="1700" dirty="0" smtClean="0"/>
              <a:t> crops in Arizona and California. Plant Health Progress. Accessed April 2013 </a:t>
            </a:r>
          </a:p>
          <a:p>
            <a:pPr lvl="1" eaLnBrk="1" fontAlgn="auto" hangingPunct="1">
              <a:spcBef>
                <a:spcPts val="0"/>
              </a:spcBef>
              <a:spcAft>
                <a:spcPts val="0"/>
              </a:spcAft>
              <a:defRPr/>
            </a:pPr>
            <a:r>
              <a:rPr lang="en-US" sz="1300" u="sng" dirty="0" smtClean="0"/>
              <a:t>ht</a:t>
            </a:r>
            <a:r>
              <a:rPr lang="en-US" sz="1300" dirty="0" smtClean="0"/>
              <a:t>tp://www.plantmanagementnetwork.org/sub/php/brief/2010/bagrada/</a:t>
            </a:r>
          </a:p>
          <a:p>
            <a:pPr lvl="1" eaLnBrk="1" fontAlgn="auto" hangingPunct="1">
              <a:spcBef>
                <a:spcPts val="0"/>
              </a:spcBef>
              <a:spcAft>
                <a:spcPts val="0"/>
              </a:spcAft>
              <a:defRPr/>
            </a:pPr>
            <a:endParaRPr lang="en-US" sz="1300" dirty="0" smtClean="0"/>
          </a:p>
          <a:p>
            <a:pPr eaLnBrk="1" fontAlgn="auto" hangingPunct="1">
              <a:spcBef>
                <a:spcPts val="0"/>
              </a:spcBef>
              <a:spcAft>
                <a:spcPts val="0"/>
              </a:spcAft>
              <a:defRPr/>
            </a:pPr>
            <a:r>
              <a:rPr lang="en-US" sz="1700" dirty="0" smtClean="0"/>
              <a:t>Reed, Darcy. 2012. </a:t>
            </a:r>
            <a:r>
              <a:rPr lang="en-US" sz="1700" dirty="0" err="1" smtClean="0"/>
              <a:t>Bagrada</a:t>
            </a:r>
            <a:r>
              <a:rPr lang="en-US" sz="1700" dirty="0" smtClean="0"/>
              <a:t> bug: biology, host range and effects on </a:t>
            </a:r>
            <a:r>
              <a:rPr lang="en-US" sz="1700" dirty="0" err="1" smtClean="0"/>
              <a:t>cole</a:t>
            </a:r>
            <a:r>
              <a:rPr lang="en-US" sz="1700" dirty="0" smtClean="0"/>
              <a:t> crops. Center for Invasive Species Research – University of California, Riverside. Accessed April 2013</a:t>
            </a:r>
          </a:p>
          <a:p>
            <a:pPr lvl="1" eaLnBrk="1" fontAlgn="auto" hangingPunct="1">
              <a:spcBef>
                <a:spcPts val="0"/>
              </a:spcBef>
              <a:spcAft>
                <a:spcPts val="0"/>
              </a:spcAft>
              <a:defRPr/>
            </a:pPr>
            <a:r>
              <a:rPr lang="en-US" sz="1300" dirty="0" smtClean="0">
                <a:hlinkClick r:id="rId4"/>
              </a:rPr>
              <a:t>http://cisr.ucr.edu/pdf/capca-bagrada-darcy-reed-sept-19-2012.pdf</a:t>
            </a:r>
            <a:endParaRPr lang="en-US" sz="1300" dirty="0" smtClean="0"/>
          </a:p>
          <a:p>
            <a:pPr eaLnBrk="1" fontAlgn="auto" hangingPunct="1">
              <a:spcBef>
                <a:spcPts val="0"/>
              </a:spcBef>
              <a:spcAft>
                <a:spcPts val="0"/>
              </a:spcAft>
              <a:defRPr/>
            </a:pPr>
            <a:endParaRPr lang="en-US" dirty="0"/>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65798DA-69FC-40E9-8554-DB8090264DD9}" type="slidenum">
              <a:rPr lang="en-US" altLang="en-US" smtClean="0"/>
              <a:pPr fontAlgn="base">
                <a:spcBef>
                  <a:spcPct val="0"/>
                </a:spcBef>
                <a:spcAft>
                  <a:spcPct val="0"/>
                </a:spcAft>
                <a:defRPr/>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Bagrada bugs were first detected in the U.S. in Los Angeles County in June 2008. They are now found throughout southern California and southern Arizona as well as parts of Nevada and New Mexico.  They are expected to permanently establish in California and Arizona due to favorable weather conditions and abundant food sources throughout the year.  In Florida, Bagrada bugs have been intercepted at FDACS interdiction stations, but none have been found established in the state. </a:t>
            </a:r>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endParaRPr lang="en-US" altLang="en-US" smtClean="0"/>
          </a:p>
          <a:p>
            <a:pPr eaLnBrk="1" hangingPunct="1">
              <a:spcBef>
                <a:spcPct val="0"/>
              </a:spcBef>
            </a:pPr>
            <a:r>
              <a:rPr lang="en-US" altLang="en-US" sz="1700" smtClean="0"/>
              <a:t>Arakelian, Gevork. 2008. Bagrada Bug (</a:t>
            </a:r>
            <a:r>
              <a:rPr lang="en-US" altLang="en-US" sz="1700" i="1" smtClean="0"/>
              <a:t>Bagrada hilaris</a:t>
            </a:r>
            <a:r>
              <a:rPr lang="en-US" altLang="en-US" sz="1700" smtClean="0"/>
              <a:t>). Los Angeles County Agricultural Commissioner/Weights and Measures Department, CA. Accessed April 2013</a:t>
            </a:r>
          </a:p>
          <a:p>
            <a:pPr lvl="1" eaLnBrk="1" hangingPunct="1">
              <a:spcBef>
                <a:spcPct val="0"/>
              </a:spcBef>
            </a:pPr>
            <a:r>
              <a:rPr lang="en-US" altLang="en-US" sz="1300" smtClean="0">
                <a:hlinkClick r:id="rId3"/>
              </a:rPr>
              <a:t>http://www.cdfa.ca.gov/plant/PPD/PDF/Bagrada_hilaris.pdf</a:t>
            </a:r>
            <a:endParaRPr lang="en-US" altLang="en-US" sz="1300" smtClean="0"/>
          </a:p>
          <a:p>
            <a:pPr eaLnBrk="1" hangingPunct="1">
              <a:spcBef>
                <a:spcPct val="0"/>
              </a:spcBef>
            </a:pPr>
            <a:endParaRPr lang="en-US" altLang="en-US" sz="1700" smtClean="0"/>
          </a:p>
          <a:p>
            <a:pPr eaLnBrk="1" hangingPunct="1">
              <a:spcBef>
                <a:spcPct val="0"/>
              </a:spcBef>
            </a:pPr>
            <a:r>
              <a:rPr lang="en-US" altLang="en-US" sz="1700" smtClean="0"/>
              <a:t>Arakelian, Gevork. “Bagrada bug, </a:t>
            </a:r>
            <a:r>
              <a:rPr lang="en-US" altLang="en-US" sz="1700" i="1" smtClean="0"/>
              <a:t>Bagrada hilaris</a:t>
            </a:r>
            <a:r>
              <a:rPr lang="en-US" altLang="en-US" sz="1700" smtClean="0"/>
              <a:t>”. Center for Invasive Species Research – University of California, Riverside. Accessed April 2013 </a:t>
            </a:r>
          </a:p>
          <a:p>
            <a:pPr lvl="1" eaLnBrk="1" hangingPunct="1">
              <a:spcBef>
                <a:spcPct val="0"/>
              </a:spcBef>
            </a:pPr>
            <a:r>
              <a:rPr lang="en-US" altLang="en-US" sz="1300" smtClean="0"/>
              <a:t>http://cisr.ucr.edu/bagrada_bug.html</a:t>
            </a:r>
          </a:p>
          <a:p>
            <a:pPr eaLnBrk="1" hangingPunct="1">
              <a:spcBef>
                <a:spcPct val="0"/>
              </a:spcBef>
            </a:pPr>
            <a:endParaRPr lang="en-US" altLang="en-US" sz="1700" smtClean="0"/>
          </a:p>
          <a:p>
            <a:pPr eaLnBrk="1" hangingPunct="1">
              <a:spcBef>
                <a:spcPct val="0"/>
              </a:spcBef>
            </a:pPr>
            <a:r>
              <a:rPr lang="en-US" altLang="en-US" sz="1700" smtClean="0"/>
              <a:t>Halbert, Susan E. and Joseph E. Eger. 2010. Bagrada bug (</a:t>
            </a:r>
            <a:r>
              <a:rPr lang="en-US" altLang="en-US" sz="1700" i="1" smtClean="0"/>
              <a:t>Bagrada hilaris</a:t>
            </a:r>
            <a:r>
              <a:rPr lang="en-US" altLang="en-US" sz="1700" smtClean="0"/>
              <a:t>) (Hemiptera: Pentatomidae): an exotic pest of Cruciferae established in the western USA. Accessed April 2013</a:t>
            </a:r>
          </a:p>
          <a:p>
            <a:pPr lvl="1" eaLnBrk="1" hangingPunct="1">
              <a:spcBef>
                <a:spcPct val="0"/>
              </a:spcBef>
            </a:pPr>
            <a:r>
              <a:rPr lang="en-US" altLang="en-US" sz="1300" smtClean="0"/>
              <a:t>http://edocs.dlis.state.fl.us.lp.hscl.ufl.edu/fldocs/doacs/dpi/pestalert/01750.pdf</a:t>
            </a:r>
          </a:p>
          <a:p>
            <a:pPr eaLnBrk="1" hangingPunct="1">
              <a:spcBef>
                <a:spcPct val="0"/>
              </a:spcBef>
            </a:pPr>
            <a:endParaRPr lang="en-US" altLang="en-US" sz="1700" smtClean="0"/>
          </a:p>
          <a:p>
            <a:pPr eaLnBrk="1" hangingPunct="1">
              <a:spcBef>
                <a:spcPct val="0"/>
              </a:spcBef>
            </a:pPr>
            <a:r>
              <a:rPr lang="en-US" altLang="en-US" sz="1700" smtClean="0"/>
              <a:t>Palumbo, John C. 2010. The Bagrada bug, a New Invasive pest of cole crops in Arizona. University of Arizona, Yuma, AZ. Accessed April 2013</a:t>
            </a:r>
          </a:p>
          <a:p>
            <a:pPr lvl="1" eaLnBrk="1" hangingPunct="1">
              <a:spcBef>
                <a:spcPct val="0"/>
              </a:spcBef>
            </a:pPr>
            <a:r>
              <a:rPr lang="en-US" altLang="en-US" sz="1300" smtClean="0">
                <a:hlinkClick r:id="rId4"/>
              </a:rPr>
              <a:t>http://ag.arizona.edu/crops/vegetables/advisories/docs/Bagrad_bug_2010_Palumbo.pdf</a:t>
            </a:r>
            <a:endParaRPr lang="en-US" altLang="en-US" sz="1300" smtClean="0"/>
          </a:p>
          <a:p>
            <a:pPr eaLnBrk="1" hangingPunct="1">
              <a:spcBef>
                <a:spcPct val="0"/>
              </a:spcBef>
            </a:pPr>
            <a:endParaRPr lang="en-US" altLang="en-US" sz="1700" smtClean="0"/>
          </a:p>
          <a:p>
            <a:pPr eaLnBrk="1" hangingPunct="1">
              <a:spcBef>
                <a:spcPct val="0"/>
              </a:spcBef>
            </a:pPr>
            <a:r>
              <a:rPr lang="en-US" altLang="en-US" sz="1700" smtClean="0"/>
              <a:t>Palumbo, John C. and Eric T. Natwick. 2010. The Bagrada bug (Hemiptera: Pentatomidae): A new invasive pest of cole crops in Arizona and California. Plant Health Progress. Accessed April 2013 </a:t>
            </a:r>
          </a:p>
          <a:p>
            <a:pPr lvl="1" eaLnBrk="1" hangingPunct="1">
              <a:spcBef>
                <a:spcPct val="0"/>
              </a:spcBef>
            </a:pPr>
            <a:r>
              <a:rPr lang="en-US" altLang="en-US" sz="1300" u="sng" smtClean="0"/>
              <a:t>http://www.plantmanagementnetwork.org/sub/php/brief/2010/bagrada/</a:t>
            </a:r>
          </a:p>
          <a:p>
            <a:pPr eaLnBrk="1" hangingPunct="1">
              <a:spcBef>
                <a:spcPct val="0"/>
              </a:spcBef>
            </a:pPr>
            <a:endParaRPr lang="en-US" altLang="en-US" sz="1700" smtClean="0"/>
          </a:p>
          <a:p>
            <a:pPr eaLnBrk="1" hangingPunct="1">
              <a:spcBef>
                <a:spcPct val="0"/>
              </a:spcBef>
            </a:pPr>
            <a:r>
              <a:rPr lang="en-US" altLang="en-US" sz="1700" smtClean="0"/>
              <a:t>Reed, Darcy. 2012. Bagrada bug: biology, host range and effects on cole crops. Center for Invasive Species Research – University of California, Riverside. Accessed April 2013</a:t>
            </a:r>
          </a:p>
          <a:p>
            <a:pPr lvl="1" eaLnBrk="1" hangingPunct="1">
              <a:spcBef>
                <a:spcPct val="0"/>
              </a:spcBef>
            </a:pPr>
            <a:r>
              <a:rPr lang="en-US" altLang="en-US" sz="1300" smtClean="0">
                <a:hlinkClick r:id="rId5"/>
              </a:rPr>
              <a:t>http://cisr.ucr.edu/pdf/capca-bagrada-darcy-reed-sept-19-2012.pdf</a:t>
            </a:r>
            <a:endParaRPr lang="en-US" altLang="en-US" sz="1300" smtClean="0"/>
          </a:p>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E44D799-8E5A-4BEC-8B22-3069630D4900}" type="slidenum">
              <a:rPr lang="en-US" altLang="en-US" smtClean="0"/>
              <a:pPr fontAlgn="base">
                <a:spcBef>
                  <a:spcPct val="0"/>
                </a:spcBef>
                <a:spcAft>
                  <a:spcPct val="0"/>
                </a:spcAft>
                <a:defRPr/>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While not all stink bugs are bad, many are plant pests. They have long straw-like mouthparts that they use to pierce plant leaves and stems and suck out the plant’s juice. Their feeding behavior can cause the plant to wilt and have shriveled, damaged leaves. Bagrada bugs especially prefer the seedlings of crucifers such as cabbage, broccoli, and kale.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They will eat many non-cruciferous plants too such as, potatoes, corn, papaya, sorghum, cotton, and some legumes.  Bagrada bugs will also eat weeds such as wild mustard, allowing them to reproduce when commercial crops are not being grown.</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sz="1700" dirty="0" err="1" smtClean="0"/>
              <a:t>Arakelian</a:t>
            </a:r>
            <a:r>
              <a:rPr lang="en-US" sz="1700" dirty="0" smtClean="0"/>
              <a:t>, </a:t>
            </a:r>
            <a:r>
              <a:rPr lang="en-US" sz="1700" dirty="0" err="1" smtClean="0"/>
              <a:t>Gevork</a:t>
            </a:r>
            <a:r>
              <a:rPr lang="en-US" sz="1700" dirty="0" smtClean="0"/>
              <a:t>. 2008. </a:t>
            </a:r>
            <a:r>
              <a:rPr lang="en-US" sz="1700" dirty="0" err="1" smtClean="0"/>
              <a:t>Bagrada</a:t>
            </a:r>
            <a:r>
              <a:rPr lang="en-US" sz="1700" dirty="0" smtClean="0"/>
              <a:t> Bug (</a:t>
            </a:r>
            <a:r>
              <a:rPr lang="en-US" sz="1700" i="1" dirty="0" err="1" smtClean="0"/>
              <a:t>Bagrada</a:t>
            </a:r>
            <a:r>
              <a:rPr lang="en-US" sz="1700" i="1" dirty="0" smtClean="0"/>
              <a:t> </a:t>
            </a:r>
            <a:r>
              <a:rPr lang="en-US" sz="1700" i="1" dirty="0" err="1" smtClean="0"/>
              <a:t>hilaris</a:t>
            </a:r>
            <a:r>
              <a:rPr lang="en-US" sz="1700" dirty="0" smtClean="0"/>
              <a:t>). Los Angeles County Agricultural Commissioner/Weights and Measures Department, CA. Accessed April 2013</a:t>
            </a:r>
          </a:p>
          <a:p>
            <a:pPr lvl="1" eaLnBrk="1" fontAlgn="auto" hangingPunct="1">
              <a:spcBef>
                <a:spcPts val="0"/>
              </a:spcBef>
              <a:spcAft>
                <a:spcPts val="0"/>
              </a:spcAft>
              <a:defRPr/>
            </a:pPr>
            <a:r>
              <a:rPr lang="en-US" sz="1300" dirty="0" smtClean="0">
                <a:hlinkClick r:id="rId3"/>
              </a:rPr>
              <a:t>http://www.cdfa.ca.gov/plant/PPD/PDF/Bagrada_hilaris.pdf</a:t>
            </a:r>
            <a:endParaRPr lang="en-US" sz="1300" dirty="0" smtClean="0"/>
          </a:p>
          <a:p>
            <a:pPr eaLnBrk="1" fontAlgn="auto" hangingPunct="1">
              <a:spcBef>
                <a:spcPts val="0"/>
              </a:spcBef>
              <a:spcAft>
                <a:spcPts val="0"/>
              </a:spcAft>
              <a:defRPr/>
            </a:pPr>
            <a:endParaRPr lang="en-US" sz="1700" dirty="0" smtClean="0"/>
          </a:p>
          <a:p>
            <a:pPr eaLnBrk="1" fontAlgn="auto" hangingPunct="1">
              <a:spcBef>
                <a:spcPts val="0"/>
              </a:spcBef>
              <a:spcAft>
                <a:spcPts val="0"/>
              </a:spcAft>
              <a:defRPr/>
            </a:pPr>
            <a:r>
              <a:rPr lang="en-US" sz="1700" dirty="0" err="1" smtClean="0"/>
              <a:t>Arakelian</a:t>
            </a:r>
            <a:r>
              <a:rPr lang="en-US" sz="1700" dirty="0" smtClean="0"/>
              <a:t>, </a:t>
            </a:r>
            <a:r>
              <a:rPr lang="en-US" sz="1700" dirty="0" err="1" smtClean="0"/>
              <a:t>Gevork</a:t>
            </a:r>
            <a:r>
              <a:rPr lang="en-US" sz="1700" dirty="0" smtClean="0"/>
              <a:t>. “</a:t>
            </a:r>
            <a:r>
              <a:rPr lang="en-US" sz="1700" dirty="0" err="1" smtClean="0"/>
              <a:t>Bagrada</a:t>
            </a:r>
            <a:r>
              <a:rPr lang="en-US" sz="1700" dirty="0" smtClean="0"/>
              <a:t> bug, </a:t>
            </a:r>
            <a:r>
              <a:rPr lang="en-US" sz="1700" i="1" dirty="0" err="1" smtClean="0"/>
              <a:t>Bagrada</a:t>
            </a:r>
            <a:r>
              <a:rPr lang="en-US" sz="1700" i="1" dirty="0" smtClean="0"/>
              <a:t> </a:t>
            </a:r>
            <a:r>
              <a:rPr lang="en-US" sz="1700" i="1" dirty="0" err="1" smtClean="0"/>
              <a:t>hilaris</a:t>
            </a:r>
            <a:r>
              <a:rPr lang="en-US" sz="1700" dirty="0" smtClean="0"/>
              <a:t>”. Center for Invasive Species Research – University of California, Riverside. Accessed April 2013 </a:t>
            </a:r>
          </a:p>
          <a:p>
            <a:pPr lvl="1" eaLnBrk="1" fontAlgn="auto" hangingPunct="1">
              <a:spcBef>
                <a:spcPts val="0"/>
              </a:spcBef>
              <a:spcAft>
                <a:spcPts val="0"/>
              </a:spcAft>
              <a:defRPr/>
            </a:pPr>
            <a:r>
              <a:rPr lang="en-US" sz="1300" dirty="0" smtClean="0"/>
              <a:t>http://cisr.ucr.edu/bagrada_bug.html</a:t>
            </a:r>
          </a:p>
          <a:p>
            <a:pPr eaLnBrk="1" fontAlgn="auto" hangingPunct="1">
              <a:spcBef>
                <a:spcPts val="0"/>
              </a:spcBef>
              <a:spcAft>
                <a:spcPts val="0"/>
              </a:spcAft>
              <a:defRPr/>
            </a:pPr>
            <a:endParaRPr lang="en-US" sz="1700" dirty="0" smtClean="0"/>
          </a:p>
          <a:p>
            <a:pPr eaLnBrk="1" fontAlgn="auto" hangingPunct="1">
              <a:spcBef>
                <a:spcPts val="0"/>
              </a:spcBef>
              <a:spcAft>
                <a:spcPts val="0"/>
              </a:spcAft>
              <a:defRPr/>
            </a:pPr>
            <a:r>
              <a:rPr lang="en-US" sz="1700" dirty="0" err="1" smtClean="0"/>
              <a:t>Halbert</a:t>
            </a:r>
            <a:r>
              <a:rPr lang="en-US" sz="1700" dirty="0" smtClean="0"/>
              <a:t>, Susan E. and Joseph E. Eger. 2010. </a:t>
            </a:r>
            <a:r>
              <a:rPr lang="en-US" sz="1700" dirty="0" err="1" smtClean="0"/>
              <a:t>Bagrada</a:t>
            </a:r>
            <a:r>
              <a:rPr lang="en-US" sz="1700" dirty="0" smtClean="0"/>
              <a:t> bug (</a:t>
            </a:r>
            <a:r>
              <a:rPr lang="en-US" sz="1700" i="1" dirty="0" err="1" smtClean="0"/>
              <a:t>Bagrada</a:t>
            </a:r>
            <a:r>
              <a:rPr lang="en-US" sz="1700" i="1" dirty="0" smtClean="0"/>
              <a:t> </a:t>
            </a:r>
            <a:r>
              <a:rPr lang="en-US" sz="1700" i="1" dirty="0" err="1" smtClean="0"/>
              <a:t>hilaris</a:t>
            </a:r>
            <a:r>
              <a:rPr lang="en-US" sz="1700" dirty="0" smtClean="0"/>
              <a:t>) (</a:t>
            </a:r>
            <a:r>
              <a:rPr lang="en-US" sz="1700" dirty="0" err="1" smtClean="0"/>
              <a:t>Hemiptera</a:t>
            </a:r>
            <a:r>
              <a:rPr lang="en-US" sz="1700" dirty="0" smtClean="0"/>
              <a:t>: </a:t>
            </a:r>
            <a:r>
              <a:rPr lang="en-US" sz="1700" dirty="0" err="1" smtClean="0"/>
              <a:t>Pentatomidae</a:t>
            </a:r>
            <a:r>
              <a:rPr lang="en-US" sz="1700" dirty="0" smtClean="0"/>
              <a:t>): an exotic pest of </a:t>
            </a:r>
            <a:r>
              <a:rPr lang="en-US" sz="1700" dirty="0" err="1" smtClean="0"/>
              <a:t>Cruciferae</a:t>
            </a:r>
            <a:r>
              <a:rPr lang="en-US" sz="1700" dirty="0" smtClean="0"/>
              <a:t> established in the western USA. Accessed April 2013</a:t>
            </a:r>
          </a:p>
          <a:p>
            <a:pPr lvl="1" eaLnBrk="1" fontAlgn="auto" hangingPunct="1">
              <a:spcBef>
                <a:spcPts val="0"/>
              </a:spcBef>
              <a:spcAft>
                <a:spcPts val="0"/>
              </a:spcAft>
              <a:defRPr/>
            </a:pPr>
            <a:r>
              <a:rPr lang="en-US" sz="1300" dirty="0" smtClean="0"/>
              <a:t>http://edocs.dlis.state.fl.us.lp.hscl.ufl.edu/fldocs/doacs/dpi/pestalert/01750.pdf</a:t>
            </a:r>
          </a:p>
          <a:p>
            <a:pPr eaLnBrk="1" fontAlgn="auto" hangingPunct="1">
              <a:spcBef>
                <a:spcPts val="0"/>
              </a:spcBef>
              <a:spcAft>
                <a:spcPts val="0"/>
              </a:spcAft>
              <a:defRPr/>
            </a:pPr>
            <a:endParaRPr lang="en-US" sz="1700" dirty="0" smtClean="0"/>
          </a:p>
          <a:p>
            <a:pPr eaLnBrk="1" fontAlgn="auto" hangingPunct="1">
              <a:spcBef>
                <a:spcPts val="0"/>
              </a:spcBef>
              <a:spcAft>
                <a:spcPts val="0"/>
              </a:spcAft>
              <a:defRPr/>
            </a:pPr>
            <a:r>
              <a:rPr lang="en-US" sz="1700" dirty="0" smtClean="0"/>
              <a:t>Palumbo, John C. 2010. The </a:t>
            </a:r>
            <a:r>
              <a:rPr lang="en-US" sz="1700" dirty="0" err="1" smtClean="0"/>
              <a:t>Bagrada</a:t>
            </a:r>
            <a:r>
              <a:rPr lang="en-US" sz="1700" dirty="0" smtClean="0"/>
              <a:t> bug, a New Invasive pest of </a:t>
            </a:r>
            <a:r>
              <a:rPr lang="en-US" sz="1700" dirty="0" err="1" smtClean="0"/>
              <a:t>cole</a:t>
            </a:r>
            <a:r>
              <a:rPr lang="en-US" sz="1700" dirty="0" smtClean="0"/>
              <a:t> crops in Arizona. University of Arizona, Yuma, AZ. Accessed April 2013</a:t>
            </a:r>
          </a:p>
          <a:p>
            <a:pPr lvl="1" eaLnBrk="1" fontAlgn="auto" hangingPunct="1">
              <a:spcBef>
                <a:spcPts val="0"/>
              </a:spcBef>
              <a:spcAft>
                <a:spcPts val="0"/>
              </a:spcAft>
              <a:defRPr/>
            </a:pPr>
            <a:r>
              <a:rPr lang="en-US" sz="1300" dirty="0" smtClean="0">
                <a:hlinkClick r:id="rId4"/>
              </a:rPr>
              <a:t>http://ag.arizona.edu/crops/vegetables/advisories/docs/Bagrad_bug_2010_Palumbo.pdf</a:t>
            </a:r>
            <a:endParaRPr lang="en-US" sz="1300" dirty="0" smtClean="0"/>
          </a:p>
          <a:p>
            <a:pPr eaLnBrk="1" fontAlgn="auto" hangingPunct="1">
              <a:spcBef>
                <a:spcPts val="0"/>
              </a:spcBef>
              <a:spcAft>
                <a:spcPts val="0"/>
              </a:spcAft>
              <a:defRPr/>
            </a:pPr>
            <a:endParaRPr lang="en-US" sz="1700" dirty="0" smtClean="0"/>
          </a:p>
          <a:p>
            <a:pPr eaLnBrk="1" fontAlgn="auto" hangingPunct="1">
              <a:spcBef>
                <a:spcPts val="0"/>
              </a:spcBef>
              <a:spcAft>
                <a:spcPts val="0"/>
              </a:spcAft>
              <a:defRPr/>
            </a:pPr>
            <a:r>
              <a:rPr lang="en-US" sz="1700" dirty="0" smtClean="0"/>
              <a:t>Palumbo, John C. and Eric T. </a:t>
            </a:r>
            <a:r>
              <a:rPr lang="en-US" sz="1700" dirty="0" err="1" smtClean="0"/>
              <a:t>Natwick</a:t>
            </a:r>
            <a:r>
              <a:rPr lang="en-US" sz="1700" dirty="0" smtClean="0"/>
              <a:t>. 2010. The </a:t>
            </a:r>
            <a:r>
              <a:rPr lang="en-US" sz="1700" dirty="0" err="1" smtClean="0"/>
              <a:t>Bagrada</a:t>
            </a:r>
            <a:r>
              <a:rPr lang="en-US" sz="1700" dirty="0" smtClean="0"/>
              <a:t> bug (</a:t>
            </a:r>
            <a:r>
              <a:rPr lang="en-US" sz="1700" dirty="0" err="1" smtClean="0"/>
              <a:t>Hemiptera</a:t>
            </a:r>
            <a:r>
              <a:rPr lang="en-US" sz="1700" dirty="0" smtClean="0"/>
              <a:t>: </a:t>
            </a:r>
            <a:r>
              <a:rPr lang="en-US" sz="1700" dirty="0" err="1" smtClean="0"/>
              <a:t>Pentatomidae</a:t>
            </a:r>
            <a:r>
              <a:rPr lang="en-US" sz="1700" dirty="0" smtClean="0"/>
              <a:t>): A new invasive pest of </a:t>
            </a:r>
            <a:r>
              <a:rPr lang="en-US" sz="1700" dirty="0" err="1" smtClean="0"/>
              <a:t>cole</a:t>
            </a:r>
            <a:r>
              <a:rPr lang="en-US" sz="1700" dirty="0" smtClean="0"/>
              <a:t> crops in Arizona and California. Plant Health Progress. Accessed April 2013 </a:t>
            </a:r>
          </a:p>
          <a:p>
            <a:pPr lvl="1" eaLnBrk="1" fontAlgn="auto" hangingPunct="1">
              <a:spcBef>
                <a:spcPts val="0"/>
              </a:spcBef>
              <a:spcAft>
                <a:spcPts val="0"/>
              </a:spcAft>
              <a:defRPr/>
            </a:pPr>
            <a:r>
              <a:rPr lang="en-US" sz="1300" dirty="0" smtClean="0"/>
              <a:t>http://www.plantmanagementnetwork.org/sub/php/brief/2010/bagrada/</a:t>
            </a:r>
          </a:p>
          <a:p>
            <a:pPr eaLnBrk="1" fontAlgn="auto" hangingPunct="1">
              <a:spcBef>
                <a:spcPts val="0"/>
              </a:spcBef>
              <a:spcAft>
                <a:spcPts val="0"/>
              </a:spcAft>
              <a:defRPr/>
            </a:pPr>
            <a:endParaRPr lang="en-US" sz="1700" dirty="0" smtClean="0"/>
          </a:p>
          <a:p>
            <a:pPr eaLnBrk="1" fontAlgn="auto" hangingPunct="1">
              <a:spcBef>
                <a:spcPts val="0"/>
              </a:spcBef>
              <a:spcAft>
                <a:spcPts val="0"/>
              </a:spcAft>
              <a:defRPr/>
            </a:pPr>
            <a:r>
              <a:rPr lang="en-US" sz="1700" dirty="0" smtClean="0"/>
              <a:t>Reed, Darcy. 2012. </a:t>
            </a:r>
            <a:r>
              <a:rPr lang="en-US" sz="1700" dirty="0" err="1" smtClean="0"/>
              <a:t>Bagrada</a:t>
            </a:r>
            <a:r>
              <a:rPr lang="en-US" sz="1700" dirty="0" smtClean="0"/>
              <a:t> bug: biology, host range and effects on </a:t>
            </a:r>
            <a:r>
              <a:rPr lang="en-US" sz="1700" dirty="0" err="1" smtClean="0"/>
              <a:t>cole</a:t>
            </a:r>
            <a:r>
              <a:rPr lang="en-US" sz="1700" dirty="0" smtClean="0"/>
              <a:t> crops. Center for Invasive Species Research – University of California, Riverside. Accessed April 2013</a:t>
            </a:r>
          </a:p>
          <a:p>
            <a:pPr lvl="1" eaLnBrk="1" fontAlgn="auto" hangingPunct="1">
              <a:spcBef>
                <a:spcPts val="0"/>
              </a:spcBef>
              <a:spcAft>
                <a:spcPts val="0"/>
              </a:spcAft>
              <a:defRPr/>
            </a:pPr>
            <a:r>
              <a:rPr lang="en-US" sz="1300" dirty="0" smtClean="0">
                <a:hlinkClick r:id="rId5"/>
              </a:rPr>
              <a:t>http://cisr.ucr.edu/pdf/capca-bagrada-darcy-reed-sept-19-2012.pdf</a:t>
            </a:r>
            <a:endParaRPr lang="en-US" sz="1300" dirty="0" smtClean="0"/>
          </a:p>
          <a:p>
            <a:pPr eaLnBrk="1" fontAlgn="auto" hangingPunct="1">
              <a:spcBef>
                <a:spcPts val="0"/>
              </a:spcBef>
              <a:spcAft>
                <a:spcPts val="0"/>
              </a:spcAft>
              <a:defRPr/>
            </a:pPr>
            <a:endParaRPr lang="en-US" dirty="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5C3B01-1FB1-4D33-9C61-CB792C0AB8F2}" type="slidenum">
              <a:rPr lang="en-US" altLang="en-US" smtClean="0"/>
              <a:pPr fontAlgn="base">
                <a:spcBef>
                  <a:spcPct val="0"/>
                </a:spcBef>
                <a:spcAft>
                  <a:spcPct val="0"/>
                </a:spcAft>
                <a:defRPr/>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Adult Bagrada bugs range in size from 5 to 7 mm (0.2 – 0.3 inches) with the typical shield-shaped body see in all stink bugs. They are mostly black with some orange and white accents. Adult females and males look alike with the exception that males are noticeably smaller than females. Male-female pairs are usually seen coupled together mating.</a:t>
            </a:r>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endParaRPr lang="en-US" altLang="en-US" smtClean="0"/>
          </a:p>
          <a:p>
            <a:pPr eaLnBrk="1" hangingPunct="1">
              <a:spcBef>
                <a:spcPct val="0"/>
              </a:spcBef>
            </a:pPr>
            <a:r>
              <a:rPr lang="en-US" altLang="en-US" sz="1700" smtClean="0"/>
              <a:t>Arakelian, Gevork. 2008. Bagrada Bug (</a:t>
            </a:r>
            <a:r>
              <a:rPr lang="en-US" altLang="en-US" sz="1700" i="1" smtClean="0"/>
              <a:t>Bagrada hilaris</a:t>
            </a:r>
            <a:r>
              <a:rPr lang="en-US" altLang="en-US" sz="1700" smtClean="0"/>
              <a:t>). Los Angeles County Agricultural Commissioner/Weights and Measures Department, CA. Accessed April 2013</a:t>
            </a:r>
          </a:p>
          <a:p>
            <a:pPr lvl="1" eaLnBrk="1" hangingPunct="1">
              <a:spcBef>
                <a:spcPct val="0"/>
              </a:spcBef>
            </a:pPr>
            <a:r>
              <a:rPr lang="en-US" altLang="en-US" sz="1300" smtClean="0">
                <a:hlinkClick r:id="rId3"/>
              </a:rPr>
              <a:t>http://www.cdfa.ca.gov/plant/PPD/PDF/Bagrada_hilaris.pdf</a:t>
            </a:r>
            <a:endParaRPr lang="en-US" altLang="en-US" sz="1300" smtClean="0"/>
          </a:p>
          <a:p>
            <a:pPr eaLnBrk="1" hangingPunct="1">
              <a:spcBef>
                <a:spcPct val="0"/>
              </a:spcBef>
            </a:pPr>
            <a:endParaRPr lang="en-US" altLang="en-US" sz="1700" smtClean="0"/>
          </a:p>
          <a:p>
            <a:pPr eaLnBrk="1" hangingPunct="1">
              <a:spcBef>
                <a:spcPct val="0"/>
              </a:spcBef>
            </a:pPr>
            <a:r>
              <a:rPr lang="en-US" altLang="en-US" sz="1700" smtClean="0"/>
              <a:t>Arakelian, Gevork. “Bagrada bug, </a:t>
            </a:r>
            <a:r>
              <a:rPr lang="en-US" altLang="en-US" sz="1700" i="1" smtClean="0"/>
              <a:t>Bagrada hilaris</a:t>
            </a:r>
            <a:r>
              <a:rPr lang="en-US" altLang="en-US" sz="1700" smtClean="0"/>
              <a:t>”. Center for Invasive Species Research – University of California, Riverside. Accessed April 2013 </a:t>
            </a:r>
          </a:p>
          <a:p>
            <a:pPr lvl="1" eaLnBrk="1" hangingPunct="1">
              <a:spcBef>
                <a:spcPct val="0"/>
              </a:spcBef>
            </a:pPr>
            <a:r>
              <a:rPr lang="en-US" altLang="en-US" sz="1300" smtClean="0"/>
              <a:t>http://cisr.ucr.edu/bagrada_bug.html</a:t>
            </a:r>
          </a:p>
          <a:p>
            <a:pPr eaLnBrk="1" hangingPunct="1">
              <a:spcBef>
                <a:spcPct val="0"/>
              </a:spcBef>
            </a:pPr>
            <a:endParaRPr lang="en-US" altLang="en-US" sz="1700" smtClean="0"/>
          </a:p>
          <a:p>
            <a:pPr eaLnBrk="1" hangingPunct="1">
              <a:spcBef>
                <a:spcPct val="0"/>
              </a:spcBef>
            </a:pPr>
            <a:r>
              <a:rPr lang="en-US" altLang="en-US" sz="1700" smtClean="0"/>
              <a:t>Halbert, Susan E. and Joseph E. Eger. 2010. Bagrada bug (</a:t>
            </a:r>
            <a:r>
              <a:rPr lang="en-US" altLang="en-US" sz="1700" i="1" smtClean="0"/>
              <a:t>Bagrada hilaris</a:t>
            </a:r>
            <a:r>
              <a:rPr lang="en-US" altLang="en-US" sz="1700" smtClean="0"/>
              <a:t>) (Hemiptera: Pentatomidae): an exotic pest of Cruciferae established in the western USA. Accessed April 2013</a:t>
            </a:r>
          </a:p>
          <a:p>
            <a:pPr lvl="1" eaLnBrk="1" hangingPunct="1">
              <a:spcBef>
                <a:spcPct val="0"/>
              </a:spcBef>
            </a:pPr>
            <a:r>
              <a:rPr lang="en-US" altLang="en-US" sz="1300" smtClean="0"/>
              <a:t>http://edocs.dlis.state.fl.us.lp.hscl.ufl.edu/fldocs/doacs/dpi/pestalert/01750.pdf</a:t>
            </a:r>
          </a:p>
          <a:p>
            <a:pPr eaLnBrk="1" hangingPunct="1">
              <a:spcBef>
                <a:spcPct val="0"/>
              </a:spcBef>
            </a:pPr>
            <a:endParaRPr lang="en-US" altLang="en-US" sz="1700" smtClean="0"/>
          </a:p>
          <a:p>
            <a:pPr eaLnBrk="1" hangingPunct="1">
              <a:spcBef>
                <a:spcPct val="0"/>
              </a:spcBef>
            </a:pPr>
            <a:r>
              <a:rPr lang="en-US" altLang="en-US" sz="1700" smtClean="0"/>
              <a:t>Reed, Darcy. 2012. Bagrada bug: biology, host range and effects on cole crops. Center for Invasive Species Research – University of California, Riverside. Accessed April 2013</a:t>
            </a:r>
          </a:p>
          <a:p>
            <a:pPr lvl="1" eaLnBrk="1" hangingPunct="1">
              <a:spcBef>
                <a:spcPct val="0"/>
              </a:spcBef>
            </a:pPr>
            <a:r>
              <a:rPr lang="en-US" altLang="en-US" sz="1300" smtClean="0">
                <a:hlinkClick r:id="rId4"/>
              </a:rPr>
              <a:t>http://cisr.ucr.edu/pdf/capca-bagrada-darcy-reed-sept-19-2012.pdf</a:t>
            </a:r>
            <a:endParaRPr lang="en-US" altLang="en-US" sz="1300" smtClean="0"/>
          </a:p>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6EC212-B940-47A3-81A6-1DC20D30F050}" type="slidenum">
              <a:rPr lang="en-US" altLang="en-US" smtClean="0"/>
              <a:pPr fontAlgn="base">
                <a:spcBef>
                  <a:spcPct val="0"/>
                </a:spcBef>
                <a:spcAft>
                  <a:spcPct val="0"/>
                </a:spcAft>
                <a:defRPr/>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Bagrada bugs congregate in large numbers and all life stages can be found together on the same plant.</a:t>
            </a:r>
          </a:p>
          <a:p>
            <a:pPr eaLnBrk="1" hangingPunct="1">
              <a:spcBef>
                <a:spcPct val="0"/>
              </a:spcBef>
            </a:pPr>
            <a:endParaRPr lang="en-US" altLang="en-US" smtClean="0"/>
          </a:p>
          <a:p>
            <a:pPr eaLnBrk="1" hangingPunct="1">
              <a:spcBef>
                <a:spcPct val="0"/>
              </a:spcBef>
            </a:pPr>
            <a:r>
              <a:rPr lang="en-US" altLang="en-US" smtClean="0"/>
              <a:t>Newly hatched Bagrada bug nymphs are bright red. The nymphs will molt four times before reaching the adult stage. The redder immature Bagrada bugs are younger than the nymphs that have more black coloring. Their exoskeleton progressively becomes more black with each molt.</a:t>
            </a:r>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endParaRPr lang="en-US" altLang="en-US" smtClean="0"/>
          </a:p>
          <a:p>
            <a:pPr eaLnBrk="1" hangingPunct="1">
              <a:spcBef>
                <a:spcPct val="0"/>
              </a:spcBef>
            </a:pPr>
            <a:r>
              <a:rPr lang="en-US" altLang="en-US" sz="1700" smtClean="0"/>
              <a:t>Arakelian, Gevork. 2008. Bagrada Bug (</a:t>
            </a:r>
            <a:r>
              <a:rPr lang="en-US" altLang="en-US" sz="1700" i="1" smtClean="0"/>
              <a:t>Bagrada hilaris</a:t>
            </a:r>
            <a:r>
              <a:rPr lang="en-US" altLang="en-US" sz="1700" smtClean="0"/>
              <a:t>). Los Angeles County Agricultural Commissioner/Weights and Measures Department, CA. Accessed April 2013</a:t>
            </a:r>
          </a:p>
          <a:p>
            <a:pPr lvl="1" eaLnBrk="1" hangingPunct="1">
              <a:spcBef>
                <a:spcPct val="0"/>
              </a:spcBef>
            </a:pPr>
            <a:r>
              <a:rPr lang="en-US" altLang="en-US" sz="1300" smtClean="0">
                <a:hlinkClick r:id="rId3"/>
              </a:rPr>
              <a:t>http://www.cdfa.ca.gov/plant/PPD/PDF/Bagrada_hilaris.pdf</a:t>
            </a:r>
            <a:endParaRPr lang="en-US" altLang="en-US" sz="1300" smtClean="0"/>
          </a:p>
          <a:p>
            <a:pPr eaLnBrk="1" hangingPunct="1">
              <a:spcBef>
                <a:spcPct val="0"/>
              </a:spcBef>
            </a:pPr>
            <a:endParaRPr lang="en-US" altLang="en-US" sz="1700" smtClean="0"/>
          </a:p>
          <a:p>
            <a:pPr eaLnBrk="1" hangingPunct="1">
              <a:spcBef>
                <a:spcPct val="0"/>
              </a:spcBef>
            </a:pPr>
            <a:r>
              <a:rPr lang="en-US" altLang="en-US" sz="1700" smtClean="0"/>
              <a:t>Arakelian, Gevork. “Bagrada bug, </a:t>
            </a:r>
            <a:r>
              <a:rPr lang="en-US" altLang="en-US" sz="1700" i="1" smtClean="0"/>
              <a:t>Bagrada hilaris</a:t>
            </a:r>
            <a:r>
              <a:rPr lang="en-US" altLang="en-US" sz="1700" smtClean="0"/>
              <a:t>”. Center for Invasive Species Research – University of California, Riverside. Accessed April 2013 </a:t>
            </a:r>
          </a:p>
          <a:p>
            <a:pPr lvl="1" eaLnBrk="1" hangingPunct="1">
              <a:spcBef>
                <a:spcPct val="0"/>
              </a:spcBef>
            </a:pPr>
            <a:r>
              <a:rPr lang="en-US" altLang="en-US" sz="1300" smtClean="0"/>
              <a:t>http://cisr.ucr.edu/bagrada_bug.html</a:t>
            </a:r>
          </a:p>
          <a:p>
            <a:pPr eaLnBrk="1" hangingPunct="1">
              <a:spcBef>
                <a:spcPct val="0"/>
              </a:spcBef>
            </a:pPr>
            <a:endParaRPr lang="en-US" altLang="en-US" sz="1700" smtClean="0"/>
          </a:p>
          <a:p>
            <a:pPr eaLnBrk="1" hangingPunct="1">
              <a:spcBef>
                <a:spcPct val="0"/>
              </a:spcBef>
            </a:pPr>
            <a:r>
              <a:rPr lang="en-US" altLang="en-US" sz="1700" smtClean="0"/>
              <a:t>Halbert, Susan E. and Joseph E. Eger. 2010. Bagrada bug (</a:t>
            </a:r>
            <a:r>
              <a:rPr lang="en-US" altLang="en-US" sz="1700" i="1" smtClean="0"/>
              <a:t>Bagrada hilaris</a:t>
            </a:r>
            <a:r>
              <a:rPr lang="en-US" altLang="en-US" sz="1700" smtClean="0"/>
              <a:t>) (Hemiptera: Pentatomidae): an exotic pest of Cruciferae established in the western USA. Accessed April 2013</a:t>
            </a:r>
          </a:p>
          <a:p>
            <a:pPr lvl="1" eaLnBrk="1" hangingPunct="1">
              <a:spcBef>
                <a:spcPct val="0"/>
              </a:spcBef>
            </a:pPr>
            <a:r>
              <a:rPr lang="en-US" altLang="en-US" sz="1300" smtClean="0"/>
              <a:t>http://edocs.dlis.state.fl.us.lp.hscl.ufl.edu/fldocs/doacs/dpi/pestalert/01750.pdf</a:t>
            </a:r>
          </a:p>
          <a:p>
            <a:pPr eaLnBrk="1" hangingPunct="1">
              <a:spcBef>
                <a:spcPct val="0"/>
              </a:spcBef>
            </a:pPr>
            <a:endParaRPr lang="en-US" altLang="en-US" sz="1700" smtClean="0"/>
          </a:p>
          <a:p>
            <a:pPr eaLnBrk="1" hangingPunct="1">
              <a:spcBef>
                <a:spcPct val="0"/>
              </a:spcBef>
            </a:pPr>
            <a:r>
              <a:rPr lang="en-US" altLang="en-US" sz="1700" smtClean="0"/>
              <a:t>Reed, Darcy. 2012. Bagrada bug: biology, host range and effects on cole crops. Center for Invasive Species Research – University of California, Riverside. Accessed April 2013</a:t>
            </a:r>
          </a:p>
          <a:p>
            <a:pPr lvl="1" eaLnBrk="1" hangingPunct="1">
              <a:spcBef>
                <a:spcPct val="0"/>
              </a:spcBef>
            </a:pPr>
            <a:r>
              <a:rPr lang="en-US" altLang="en-US" sz="1300" smtClean="0">
                <a:hlinkClick r:id="rId4"/>
              </a:rPr>
              <a:t>http://cisr.ucr.edu/pdf/capca-bagrada-darcy-reed-sept-19-2012.pdf</a:t>
            </a:r>
            <a:endParaRPr lang="en-US" altLang="en-US" sz="1300" smtClean="0"/>
          </a:p>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26174-C3EF-45CA-9A76-49CFEEBFE699}" type="slidenum">
              <a:rPr lang="en-US" altLang="en-US" smtClean="0"/>
              <a:pPr fontAlgn="base">
                <a:spcBef>
                  <a:spcPct val="0"/>
                </a:spcBef>
                <a:spcAft>
                  <a:spcPct val="0"/>
                </a:spcAft>
                <a:defRPr/>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Bagrada bugs overwinter as adults and can produce three to four generations in a year.  Females lay eggs in the soil beneath host plants (or sometimes on the host plant).  </a:t>
            </a:r>
          </a:p>
          <a:p>
            <a:pPr eaLnBrk="1" hangingPunct="1">
              <a:spcBef>
                <a:spcPct val="0"/>
              </a:spcBef>
            </a:pPr>
            <a:endParaRPr lang="en-US" altLang="en-US" smtClean="0"/>
          </a:p>
          <a:p>
            <a:pPr eaLnBrk="1" hangingPunct="1">
              <a:spcBef>
                <a:spcPct val="0"/>
              </a:spcBef>
            </a:pPr>
            <a:r>
              <a:rPr lang="en-US" altLang="en-US" smtClean="0"/>
              <a:t>After hatching, the immature Bagrada bug will molt four times before reaching the adult stage.  </a:t>
            </a:r>
          </a:p>
          <a:p>
            <a:pPr eaLnBrk="1" hangingPunct="1">
              <a:spcBef>
                <a:spcPct val="0"/>
              </a:spcBef>
            </a:pPr>
            <a:endParaRPr lang="en-US" altLang="en-US" smtClean="0"/>
          </a:p>
          <a:p>
            <a:pPr eaLnBrk="1" hangingPunct="1">
              <a:spcBef>
                <a:spcPct val="0"/>
              </a:spcBef>
            </a:pPr>
            <a:r>
              <a:rPr lang="en-US" altLang="en-US" smtClean="0"/>
              <a:t>Bagrada bugs congregate in large numbers and all life stages can be found together on the same plant, as opposed to some insects that use different plants as food sources for immature and adult stages.</a:t>
            </a:r>
          </a:p>
          <a:p>
            <a:pPr eaLnBrk="1" hangingPunct="1">
              <a:spcBef>
                <a:spcPct val="0"/>
              </a:spcBef>
            </a:pPr>
            <a:endParaRPr lang="en-US" altLang="en-US" smtClean="0"/>
          </a:p>
          <a:p>
            <a:pPr eaLnBrk="1" hangingPunct="1">
              <a:spcBef>
                <a:spcPct val="0"/>
              </a:spcBef>
            </a:pPr>
            <a:r>
              <a:rPr lang="en-US" altLang="en-US" smtClean="0"/>
              <a:t>Hemipterans are hemimetabolous insects, meaning that they do not undergo metamorphosis between a larval phase and an adult. Instead, their young are called nymphs, and resemble the adults to a large degree, the final transformation involving little more than the development of functional wings (if they are present at all) and sexual organs.</a:t>
            </a:r>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endParaRPr lang="en-US" altLang="en-US" smtClean="0"/>
          </a:p>
          <a:p>
            <a:pPr eaLnBrk="1" hangingPunct="1">
              <a:spcBef>
                <a:spcPct val="0"/>
              </a:spcBef>
            </a:pPr>
            <a:r>
              <a:rPr lang="en-US" altLang="en-US" sz="1700" smtClean="0"/>
              <a:t>Arakelian, Gevork. 2008. Bagrada Bug (</a:t>
            </a:r>
            <a:r>
              <a:rPr lang="en-US" altLang="en-US" sz="1700" i="1" smtClean="0"/>
              <a:t>Bagrada hilaris</a:t>
            </a:r>
            <a:r>
              <a:rPr lang="en-US" altLang="en-US" sz="1700" smtClean="0"/>
              <a:t>). Los Angeles County Agricultural Commissioner/Weights and Measures Department, CA. Accessed April 2013</a:t>
            </a:r>
          </a:p>
          <a:p>
            <a:pPr lvl="1" eaLnBrk="1" hangingPunct="1">
              <a:spcBef>
                <a:spcPct val="0"/>
              </a:spcBef>
            </a:pPr>
            <a:r>
              <a:rPr lang="en-US" altLang="en-US" sz="1300" smtClean="0">
                <a:hlinkClick r:id="rId3"/>
              </a:rPr>
              <a:t>http://www.cdfa.ca.gov/plant/PPD/PDF/Bagrada_hilaris.pdf</a:t>
            </a:r>
            <a:endParaRPr lang="en-US" altLang="en-US" sz="1300" smtClean="0"/>
          </a:p>
          <a:p>
            <a:pPr eaLnBrk="1" hangingPunct="1">
              <a:spcBef>
                <a:spcPct val="0"/>
              </a:spcBef>
            </a:pPr>
            <a:endParaRPr lang="en-US" altLang="en-US" sz="1700" smtClean="0"/>
          </a:p>
          <a:p>
            <a:pPr eaLnBrk="1" hangingPunct="1">
              <a:spcBef>
                <a:spcPct val="0"/>
              </a:spcBef>
            </a:pPr>
            <a:r>
              <a:rPr lang="en-US" altLang="en-US" sz="1700" smtClean="0"/>
              <a:t>Arakelian, Gevork. “Bagrada bug, </a:t>
            </a:r>
            <a:r>
              <a:rPr lang="en-US" altLang="en-US" sz="1700" i="1" smtClean="0"/>
              <a:t>Bagrada hilaris</a:t>
            </a:r>
            <a:r>
              <a:rPr lang="en-US" altLang="en-US" sz="1700" smtClean="0"/>
              <a:t>”. Center for Invasive Species Research – University of California, Riverside. Accessed April 2013 </a:t>
            </a:r>
          </a:p>
          <a:p>
            <a:pPr lvl="1" eaLnBrk="1" hangingPunct="1">
              <a:spcBef>
                <a:spcPct val="0"/>
              </a:spcBef>
            </a:pPr>
            <a:r>
              <a:rPr lang="en-US" altLang="en-US" sz="1300" smtClean="0"/>
              <a:t>http://cisr.ucr.edu/bagrada_bug.html</a:t>
            </a:r>
          </a:p>
          <a:p>
            <a:pPr eaLnBrk="1" hangingPunct="1">
              <a:spcBef>
                <a:spcPct val="0"/>
              </a:spcBef>
            </a:pPr>
            <a:endParaRPr lang="en-US" altLang="en-US" sz="1700" smtClean="0"/>
          </a:p>
          <a:p>
            <a:pPr eaLnBrk="1" hangingPunct="1">
              <a:spcBef>
                <a:spcPct val="0"/>
              </a:spcBef>
            </a:pPr>
            <a:r>
              <a:rPr lang="en-US" altLang="en-US" sz="1700" smtClean="0"/>
              <a:t>Halbert, Susan E. and Joseph E. Eger. 2010. Bagrada bug (</a:t>
            </a:r>
            <a:r>
              <a:rPr lang="en-US" altLang="en-US" sz="1700" i="1" smtClean="0"/>
              <a:t>Bagrada hilaris</a:t>
            </a:r>
            <a:r>
              <a:rPr lang="en-US" altLang="en-US" sz="1700" smtClean="0"/>
              <a:t>) (Hemiptera: Pentatomidae): an exotic pest of Cruciferae established in the western USA. Accessed April 2013</a:t>
            </a:r>
          </a:p>
          <a:p>
            <a:pPr lvl="1" eaLnBrk="1" hangingPunct="1">
              <a:spcBef>
                <a:spcPct val="0"/>
              </a:spcBef>
            </a:pPr>
            <a:r>
              <a:rPr lang="en-US" altLang="en-US" sz="1300" smtClean="0"/>
              <a:t>http://edocs.dlis.state.fl.us.lp.hscl.ufl.edu/fldocs/doacs/dpi/pestalert/01750.pdf</a:t>
            </a:r>
          </a:p>
          <a:p>
            <a:pPr eaLnBrk="1" hangingPunct="1">
              <a:spcBef>
                <a:spcPct val="0"/>
              </a:spcBef>
            </a:pPr>
            <a:endParaRPr lang="en-US" altLang="en-US" sz="1700" smtClean="0"/>
          </a:p>
          <a:p>
            <a:pPr eaLnBrk="1" hangingPunct="1">
              <a:spcBef>
                <a:spcPct val="0"/>
              </a:spcBef>
            </a:pPr>
            <a:r>
              <a:rPr lang="en-US" altLang="en-US" sz="1700" smtClean="0"/>
              <a:t>Palumbo, John C. 2010. The Bagrada bug, a New Invasive pest of cole crops in Arizona. University of Arizona, Yuma, AZ. Accessed April 2013</a:t>
            </a:r>
          </a:p>
          <a:p>
            <a:pPr lvl="1" eaLnBrk="1" hangingPunct="1">
              <a:spcBef>
                <a:spcPct val="0"/>
              </a:spcBef>
            </a:pPr>
            <a:r>
              <a:rPr lang="en-US" altLang="en-US" sz="1300" smtClean="0">
                <a:hlinkClick r:id="rId4"/>
              </a:rPr>
              <a:t>http://ag.arizona.edu/crops/vegetables/advisories/docs/Bagrad_bug_2010_Palumbo.pdf</a:t>
            </a:r>
            <a:endParaRPr lang="en-US" altLang="en-US" sz="1300" smtClean="0"/>
          </a:p>
          <a:p>
            <a:pPr eaLnBrk="1" hangingPunct="1">
              <a:spcBef>
                <a:spcPct val="0"/>
              </a:spcBef>
            </a:pPr>
            <a:endParaRPr lang="en-US" altLang="en-US" sz="1700" smtClean="0"/>
          </a:p>
          <a:p>
            <a:pPr eaLnBrk="1" hangingPunct="1">
              <a:spcBef>
                <a:spcPct val="0"/>
              </a:spcBef>
            </a:pPr>
            <a:r>
              <a:rPr lang="en-US" altLang="en-US" sz="1700" smtClean="0"/>
              <a:t>Palumbo, John C. and Eric T. Natwick. 2010. The Bagrada bug (Hemiptera: Pentatomidae): A new invasive pest of cole crops in Arizona and California. Plant Health Progress. Accessed April 2013 </a:t>
            </a:r>
          </a:p>
          <a:p>
            <a:pPr lvl="1" eaLnBrk="1" hangingPunct="1">
              <a:spcBef>
                <a:spcPct val="0"/>
              </a:spcBef>
            </a:pPr>
            <a:r>
              <a:rPr lang="en-US" altLang="en-US" sz="1300" smtClean="0"/>
              <a:t>http://www.plantmanagementnetwork.org/sub/php/brief/2010/bagrada/</a:t>
            </a:r>
          </a:p>
          <a:p>
            <a:pPr eaLnBrk="1" hangingPunct="1">
              <a:spcBef>
                <a:spcPct val="0"/>
              </a:spcBef>
            </a:pPr>
            <a:endParaRPr lang="en-US" altLang="en-US" sz="1700" smtClean="0"/>
          </a:p>
          <a:p>
            <a:pPr eaLnBrk="1" hangingPunct="1">
              <a:spcBef>
                <a:spcPct val="0"/>
              </a:spcBef>
            </a:pPr>
            <a:r>
              <a:rPr lang="en-US" altLang="en-US" sz="1700" smtClean="0"/>
              <a:t>Reed, Darcy. 2012. Bagrada bug: biology, host range and effects on cole crops. Center for Invasive Species Research – University of California, Riverside. Accessed April 2013</a:t>
            </a:r>
          </a:p>
          <a:p>
            <a:pPr lvl="1" eaLnBrk="1" hangingPunct="1">
              <a:spcBef>
                <a:spcPct val="0"/>
              </a:spcBef>
            </a:pPr>
            <a:r>
              <a:rPr lang="en-US" altLang="en-US" sz="1300" smtClean="0">
                <a:hlinkClick r:id="rId5"/>
              </a:rPr>
              <a:t>http://cisr.ucr.edu/pdf/capca-bagrada-darcy-reed-sept-19-2012.pdf</a:t>
            </a:r>
            <a:endParaRPr lang="en-US" altLang="en-US" sz="1300" smtClean="0"/>
          </a:p>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1091234-018B-47C6-885A-AE5FFFE3864A}" type="slidenum">
              <a:rPr lang="en-US" altLang="en-US" smtClean="0"/>
              <a:pPr fontAlgn="base">
                <a:spcBef>
                  <a:spcPct val="0"/>
                </a:spcBef>
                <a:spcAft>
                  <a:spcPct val="0"/>
                </a:spcAft>
                <a:defRPr/>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err="1" smtClean="0"/>
              <a:t>Bagrada</a:t>
            </a:r>
            <a:r>
              <a:rPr lang="en-US" dirty="0" smtClean="0"/>
              <a:t> bug feeding can cause young plants to dry out and die from wilting. Plants have a growing point at the vertical tip called an apical meristem. This meristem allows the plants to grow vertically and if it is damaged or removed the plant will put out side shoots. </a:t>
            </a:r>
            <a:r>
              <a:rPr lang="en-US" dirty="0" err="1" smtClean="0"/>
              <a:t>Bagrada</a:t>
            </a:r>
            <a:r>
              <a:rPr lang="en-US" dirty="0" smtClean="0"/>
              <a:t> bug feeding can kill the plant’s apical meristem and the plant responds to this by producing numerous side shoots. In crucifers this leads to an unmarketable product since several small, underdeveloped heads are produced instead of one mature head (left image).</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On the picture on the lower right you can see whitish spots on the leaf edges; these are damage caused by feeding </a:t>
            </a:r>
            <a:r>
              <a:rPr lang="en-US" dirty="0" err="1" smtClean="0"/>
              <a:t>Bagrada</a:t>
            </a:r>
            <a:r>
              <a:rPr lang="en-US" dirty="0" smtClean="0"/>
              <a:t> bug sucking out the plant’s juices, which causes this bleached out, shriveled appearance.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On the picture on the left you can see a broccoli plant whose apical meristem was destroyed by feeding. The plant has put out several smaller side shoots (numbers 1-7), none of which will properly mature into a marketable product.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err="1" smtClean="0"/>
              <a:t>Bagrada</a:t>
            </a:r>
            <a:r>
              <a:rPr lang="en-US" dirty="0" smtClean="0"/>
              <a:t> bugs can cause severe feeding damage due to their high numbers and preference for young, vulnerable plants.  They can be especially problematic on organic farms since synthetic insecticides aren’t used.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sz="1700" dirty="0" err="1" smtClean="0"/>
              <a:t>Arakelian</a:t>
            </a:r>
            <a:r>
              <a:rPr lang="en-US" sz="1700" dirty="0" smtClean="0"/>
              <a:t>, </a:t>
            </a:r>
            <a:r>
              <a:rPr lang="en-US" sz="1700" dirty="0" err="1" smtClean="0"/>
              <a:t>Gevork</a:t>
            </a:r>
            <a:r>
              <a:rPr lang="en-US" sz="1700" dirty="0" smtClean="0"/>
              <a:t>. 2008. </a:t>
            </a:r>
            <a:r>
              <a:rPr lang="en-US" sz="1700" dirty="0" err="1" smtClean="0"/>
              <a:t>Bagrada</a:t>
            </a:r>
            <a:r>
              <a:rPr lang="en-US" sz="1700" dirty="0" smtClean="0"/>
              <a:t> Bug (</a:t>
            </a:r>
            <a:r>
              <a:rPr lang="en-US" sz="1700" i="1" dirty="0" err="1" smtClean="0"/>
              <a:t>Bagrada</a:t>
            </a:r>
            <a:r>
              <a:rPr lang="en-US" sz="1700" i="1" dirty="0" smtClean="0"/>
              <a:t> </a:t>
            </a:r>
            <a:r>
              <a:rPr lang="en-US" sz="1700" i="1" dirty="0" err="1" smtClean="0"/>
              <a:t>hilaris</a:t>
            </a:r>
            <a:r>
              <a:rPr lang="en-US" sz="1700" dirty="0" smtClean="0"/>
              <a:t>). Los Angeles County Agricultural Commissioner/Weights and Measures Department, CA. Accessed April 2013</a:t>
            </a:r>
          </a:p>
          <a:p>
            <a:pPr lvl="1" eaLnBrk="1" fontAlgn="auto" hangingPunct="1">
              <a:spcBef>
                <a:spcPts val="0"/>
              </a:spcBef>
              <a:spcAft>
                <a:spcPts val="0"/>
              </a:spcAft>
              <a:defRPr/>
            </a:pPr>
            <a:r>
              <a:rPr lang="en-US" sz="1300" dirty="0" smtClean="0">
                <a:hlinkClick r:id="rId3"/>
              </a:rPr>
              <a:t>http://www.cdfa.ca.gov/plant/PPD/PDF/Bagrada_hilaris.pdf</a:t>
            </a:r>
            <a:endParaRPr lang="en-US" sz="1300" dirty="0" smtClean="0"/>
          </a:p>
          <a:p>
            <a:pPr eaLnBrk="1" fontAlgn="auto" hangingPunct="1">
              <a:spcBef>
                <a:spcPts val="0"/>
              </a:spcBef>
              <a:spcAft>
                <a:spcPts val="0"/>
              </a:spcAft>
              <a:defRPr/>
            </a:pPr>
            <a:endParaRPr lang="en-US" sz="1700" dirty="0" smtClean="0"/>
          </a:p>
          <a:p>
            <a:pPr eaLnBrk="1" fontAlgn="auto" hangingPunct="1">
              <a:spcBef>
                <a:spcPts val="0"/>
              </a:spcBef>
              <a:spcAft>
                <a:spcPts val="0"/>
              </a:spcAft>
              <a:defRPr/>
            </a:pPr>
            <a:r>
              <a:rPr lang="en-US" sz="1700" dirty="0" err="1" smtClean="0"/>
              <a:t>Arakelian</a:t>
            </a:r>
            <a:r>
              <a:rPr lang="en-US" sz="1700" dirty="0" smtClean="0"/>
              <a:t>, </a:t>
            </a:r>
            <a:r>
              <a:rPr lang="en-US" sz="1700" dirty="0" err="1" smtClean="0"/>
              <a:t>Gevork</a:t>
            </a:r>
            <a:r>
              <a:rPr lang="en-US" sz="1700" dirty="0" smtClean="0"/>
              <a:t>. “</a:t>
            </a:r>
            <a:r>
              <a:rPr lang="en-US" sz="1700" dirty="0" err="1" smtClean="0"/>
              <a:t>Bagrada</a:t>
            </a:r>
            <a:r>
              <a:rPr lang="en-US" sz="1700" dirty="0" smtClean="0"/>
              <a:t> bug, </a:t>
            </a:r>
            <a:r>
              <a:rPr lang="en-US" sz="1700" i="1" dirty="0" err="1" smtClean="0"/>
              <a:t>Bagrada</a:t>
            </a:r>
            <a:r>
              <a:rPr lang="en-US" sz="1700" i="1" dirty="0" smtClean="0"/>
              <a:t> </a:t>
            </a:r>
            <a:r>
              <a:rPr lang="en-US" sz="1700" i="1" dirty="0" err="1" smtClean="0"/>
              <a:t>hilaris</a:t>
            </a:r>
            <a:r>
              <a:rPr lang="en-US" sz="1700" dirty="0" smtClean="0"/>
              <a:t>”. Center for Invasive Species Research – University of California, Riverside. Accessed April 2013 </a:t>
            </a:r>
          </a:p>
          <a:p>
            <a:pPr lvl="1" eaLnBrk="1" fontAlgn="auto" hangingPunct="1">
              <a:spcBef>
                <a:spcPts val="0"/>
              </a:spcBef>
              <a:spcAft>
                <a:spcPts val="0"/>
              </a:spcAft>
              <a:defRPr/>
            </a:pPr>
            <a:r>
              <a:rPr lang="en-US" sz="1300" dirty="0" smtClean="0"/>
              <a:t>http://cisr.ucr.edu/bagrada_bug.html</a:t>
            </a:r>
          </a:p>
          <a:p>
            <a:pPr eaLnBrk="1" fontAlgn="auto" hangingPunct="1">
              <a:spcBef>
                <a:spcPts val="0"/>
              </a:spcBef>
              <a:spcAft>
                <a:spcPts val="0"/>
              </a:spcAft>
              <a:defRPr/>
            </a:pPr>
            <a:endParaRPr lang="en-US" sz="1700" dirty="0" smtClean="0"/>
          </a:p>
          <a:p>
            <a:pPr eaLnBrk="1" fontAlgn="auto" hangingPunct="1">
              <a:spcBef>
                <a:spcPts val="0"/>
              </a:spcBef>
              <a:spcAft>
                <a:spcPts val="0"/>
              </a:spcAft>
              <a:defRPr/>
            </a:pPr>
            <a:r>
              <a:rPr lang="en-US" sz="1700" dirty="0" err="1" smtClean="0"/>
              <a:t>Halbert</a:t>
            </a:r>
            <a:r>
              <a:rPr lang="en-US" sz="1700" dirty="0" smtClean="0"/>
              <a:t>, Susan E. and Joseph E. Eger. 2010. </a:t>
            </a:r>
            <a:r>
              <a:rPr lang="en-US" sz="1700" dirty="0" err="1" smtClean="0"/>
              <a:t>Bagrada</a:t>
            </a:r>
            <a:r>
              <a:rPr lang="en-US" sz="1700" dirty="0" smtClean="0"/>
              <a:t> bug (</a:t>
            </a:r>
            <a:r>
              <a:rPr lang="en-US" sz="1700" i="1" dirty="0" err="1" smtClean="0"/>
              <a:t>Bagrada</a:t>
            </a:r>
            <a:r>
              <a:rPr lang="en-US" sz="1700" i="1" dirty="0" smtClean="0"/>
              <a:t> </a:t>
            </a:r>
            <a:r>
              <a:rPr lang="en-US" sz="1700" i="1" dirty="0" err="1" smtClean="0"/>
              <a:t>hilaris</a:t>
            </a:r>
            <a:r>
              <a:rPr lang="en-US" sz="1700" dirty="0" smtClean="0"/>
              <a:t>) (</a:t>
            </a:r>
            <a:r>
              <a:rPr lang="en-US" sz="1700" dirty="0" err="1" smtClean="0"/>
              <a:t>Hemiptera</a:t>
            </a:r>
            <a:r>
              <a:rPr lang="en-US" sz="1700" dirty="0" smtClean="0"/>
              <a:t>: </a:t>
            </a:r>
            <a:r>
              <a:rPr lang="en-US" sz="1700" dirty="0" err="1" smtClean="0"/>
              <a:t>Pentatomidae</a:t>
            </a:r>
            <a:r>
              <a:rPr lang="en-US" sz="1700" dirty="0" smtClean="0"/>
              <a:t>): an exotic pest of </a:t>
            </a:r>
            <a:r>
              <a:rPr lang="en-US" sz="1700" dirty="0" err="1" smtClean="0"/>
              <a:t>Cruciferae</a:t>
            </a:r>
            <a:r>
              <a:rPr lang="en-US" sz="1700" dirty="0" smtClean="0"/>
              <a:t> established in the western USA. Accessed April 2013</a:t>
            </a:r>
          </a:p>
          <a:p>
            <a:pPr lvl="1" eaLnBrk="1" fontAlgn="auto" hangingPunct="1">
              <a:spcBef>
                <a:spcPts val="0"/>
              </a:spcBef>
              <a:spcAft>
                <a:spcPts val="0"/>
              </a:spcAft>
              <a:defRPr/>
            </a:pPr>
            <a:r>
              <a:rPr lang="en-US" sz="1300" dirty="0" smtClean="0"/>
              <a:t>http://edocs.dlis.state.fl.us.lp.hscl.ufl.edu/fldocs/doacs/dpi/pestalert/01750.pdf</a:t>
            </a:r>
          </a:p>
          <a:p>
            <a:pPr eaLnBrk="1" fontAlgn="auto" hangingPunct="1">
              <a:spcBef>
                <a:spcPts val="0"/>
              </a:spcBef>
              <a:spcAft>
                <a:spcPts val="0"/>
              </a:spcAft>
              <a:defRPr/>
            </a:pPr>
            <a:endParaRPr lang="en-US" sz="1700" dirty="0" smtClean="0"/>
          </a:p>
          <a:p>
            <a:pPr eaLnBrk="1" fontAlgn="auto" hangingPunct="1">
              <a:spcBef>
                <a:spcPts val="0"/>
              </a:spcBef>
              <a:spcAft>
                <a:spcPts val="0"/>
              </a:spcAft>
              <a:defRPr/>
            </a:pPr>
            <a:r>
              <a:rPr lang="en-US" sz="1700" dirty="0" smtClean="0"/>
              <a:t>Palumbo, John C. 2010. The </a:t>
            </a:r>
            <a:r>
              <a:rPr lang="en-US" sz="1700" dirty="0" err="1" smtClean="0"/>
              <a:t>Bagrada</a:t>
            </a:r>
            <a:r>
              <a:rPr lang="en-US" sz="1700" dirty="0" smtClean="0"/>
              <a:t> bug, a New Invasive pest of </a:t>
            </a:r>
            <a:r>
              <a:rPr lang="en-US" sz="1700" dirty="0" err="1" smtClean="0"/>
              <a:t>cole</a:t>
            </a:r>
            <a:r>
              <a:rPr lang="en-US" sz="1700" dirty="0" smtClean="0"/>
              <a:t> crops in Arizona. University of Arizona, Yuma, AZ. Accessed April 2013</a:t>
            </a:r>
          </a:p>
          <a:p>
            <a:pPr lvl="1" eaLnBrk="1" fontAlgn="auto" hangingPunct="1">
              <a:spcBef>
                <a:spcPts val="0"/>
              </a:spcBef>
              <a:spcAft>
                <a:spcPts val="0"/>
              </a:spcAft>
              <a:defRPr/>
            </a:pPr>
            <a:r>
              <a:rPr lang="en-US" sz="1300" dirty="0" smtClean="0">
                <a:hlinkClick r:id="rId4"/>
              </a:rPr>
              <a:t>http://ag.arizona.edu/crops/vegetables/advisories/docs/Bagrad_bug_2010_Palumbo.pdf</a:t>
            </a:r>
            <a:endParaRPr lang="en-US" sz="1300" dirty="0" smtClean="0"/>
          </a:p>
          <a:p>
            <a:pPr eaLnBrk="1" fontAlgn="auto" hangingPunct="1">
              <a:spcBef>
                <a:spcPts val="0"/>
              </a:spcBef>
              <a:spcAft>
                <a:spcPts val="0"/>
              </a:spcAft>
              <a:defRPr/>
            </a:pPr>
            <a:endParaRPr lang="en-US" sz="1700" dirty="0" smtClean="0"/>
          </a:p>
          <a:p>
            <a:pPr eaLnBrk="1" fontAlgn="auto" hangingPunct="1">
              <a:spcBef>
                <a:spcPts val="0"/>
              </a:spcBef>
              <a:spcAft>
                <a:spcPts val="0"/>
              </a:spcAft>
              <a:defRPr/>
            </a:pPr>
            <a:r>
              <a:rPr lang="en-US" sz="1700" dirty="0" smtClean="0"/>
              <a:t>Palumbo, John C. and Eric T. </a:t>
            </a:r>
            <a:r>
              <a:rPr lang="en-US" sz="1700" dirty="0" err="1" smtClean="0"/>
              <a:t>Natwick</a:t>
            </a:r>
            <a:r>
              <a:rPr lang="en-US" sz="1700" dirty="0" smtClean="0"/>
              <a:t>. 2010. The </a:t>
            </a:r>
            <a:r>
              <a:rPr lang="en-US" sz="1700" dirty="0" err="1" smtClean="0"/>
              <a:t>Bagrada</a:t>
            </a:r>
            <a:r>
              <a:rPr lang="en-US" sz="1700" dirty="0" smtClean="0"/>
              <a:t> bug (</a:t>
            </a:r>
            <a:r>
              <a:rPr lang="en-US" sz="1700" dirty="0" err="1" smtClean="0"/>
              <a:t>Hemiptera</a:t>
            </a:r>
            <a:r>
              <a:rPr lang="en-US" sz="1700" dirty="0" smtClean="0"/>
              <a:t>: </a:t>
            </a:r>
            <a:r>
              <a:rPr lang="en-US" sz="1700" dirty="0" err="1" smtClean="0"/>
              <a:t>Pentatomidae</a:t>
            </a:r>
            <a:r>
              <a:rPr lang="en-US" sz="1700" dirty="0" smtClean="0"/>
              <a:t>): A new invasive pest of </a:t>
            </a:r>
            <a:r>
              <a:rPr lang="en-US" sz="1700" dirty="0" err="1" smtClean="0"/>
              <a:t>cole</a:t>
            </a:r>
            <a:r>
              <a:rPr lang="en-US" sz="1700" dirty="0" smtClean="0"/>
              <a:t> crops in Arizona and California. Plant Health Progress. Accessed April 2013 </a:t>
            </a:r>
          </a:p>
          <a:p>
            <a:pPr lvl="1" eaLnBrk="1" fontAlgn="auto" hangingPunct="1">
              <a:spcBef>
                <a:spcPts val="0"/>
              </a:spcBef>
              <a:spcAft>
                <a:spcPts val="0"/>
              </a:spcAft>
              <a:defRPr/>
            </a:pPr>
            <a:r>
              <a:rPr lang="en-US" sz="1300" dirty="0" smtClean="0"/>
              <a:t>http://www.plantmanagementnetwork.org/sub/php/brief/2010/bagrada/</a:t>
            </a:r>
          </a:p>
          <a:p>
            <a:pPr eaLnBrk="1" fontAlgn="auto" hangingPunct="1">
              <a:spcBef>
                <a:spcPts val="0"/>
              </a:spcBef>
              <a:spcAft>
                <a:spcPts val="0"/>
              </a:spcAft>
              <a:defRPr/>
            </a:pPr>
            <a:endParaRPr lang="en-US" sz="1700" dirty="0" smtClean="0"/>
          </a:p>
          <a:p>
            <a:pPr eaLnBrk="1" fontAlgn="auto" hangingPunct="1">
              <a:spcBef>
                <a:spcPts val="0"/>
              </a:spcBef>
              <a:spcAft>
                <a:spcPts val="0"/>
              </a:spcAft>
              <a:defRPr/>
            </a:pPr>
            <a:r>
              <a:rPr lang="en-US" sz="1700" dirty="0" smtClean="0"/>
              <a:t>Reed, Darcy. 2012. </a:t>
            </a:r>
            <a:r>
              <a:rPr lang="en-US" sz="1700" dirty="0" err="1" smtClean="0"/>
              <a:t>Bagrada</a:t>
            </a:r>
            <a:r>
              <a:rPr lang="en-US" sz="1700" dirty="0" smtClean="0"/>
              <a:t> bug: biology, host range and effects on </a:t>
            </a:r>
            <a:r>
              <a:rPr lang="en-US" sz="1700" dirty="0" err="1" smtClean="0"/>
              <a:t>cole</a:t>
            </a:r>
            <a:r>
              <a:rPr lang="en-US" sz="1700" dirty="0" smtClean="0"/>
              <a:t> crops. Center for Invasive Species Research – University of California, Riverside. Accessed April 2013</a:t>
            </a:r>
          </a:p>
          <a:p>
            <a:pPr lvl="1" eaLnBrk="1" fontAlgn="auto" hangingPunct="1">
              <a:spcBef>
                <a:spcPts val="0"/>
              </a:spcBef>
              <a:spcAft>
                <a:spcPts val="0"/>
              </a:spcAft>
              <a:defRPr/>
            </a:pPr>
            <a:r>
              <a:rPr lang="en-US" sz="1300" dirty="0" smtClean="0">
                <a:hlinkClick r:id="rId5"/>
              </a:rPr>
              <a:t>http://cisr.ucr.edu/pdf/capca-bagrada-darcy-reed-sept-19-2012.pdf</a:t>
            </a:r>
            <a:endParaRPr lang="en-US" sz="1300" dirty="0" smtClean="0"/>
          </a:p>
          <a:p>
            <a:pPr eaLnBrk="1" fontAlgn="auto" hangingPunct="1">
              <a:spcBef>
                <a:spcPts val="0"/>
              </a:spcBef>
              <a:spcAft>
                <a:spcPts val="0"/>
              </a:spcAft>
              <a:defRPr/>
            </a:pPr>
            <a:endParaRPr lang="en-US" dirty="0"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C1410A-E00C-4D1A-B178-9AF6AC8BB060}"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Soil tillage is a possible strategy to reduce Bagrada bug numbers since their eggs are reportedly damaged when the soil they are laid in is disturbed. Eggs laid on the soil surface beneath host plants are easily damaged by cultivation so lightly turning the soil under host plants once a week is recommended.</a:t>
            </a:r>
          </a:p>
          <a:p>
            <a:pPr eaLnBrk="1" hangingPunct="1">
              <a:spcBef>
                <a:spcPct val="0"/>
              </a:spcBef>
            </a:pPr>
            <a:r>
              <a:rPr lang="en-US" altLang="en-US" smtClean="0"/>
              <a:t> </a:t>
            </a:r>
          </a:p>
          <a:p>
            <a:pPr eaLnBrk="1" hangingPunct="1">
              <a:spcBef>
                <a:spcPct val="0"/>
              </a:spcBef>
            </a:pPr>
            <a:r>
              <a:rPr lang="en-US" altLang="en-US" smtClean="0"/>
              <a:t>Weeds may be an important part of the Bagrada bug problem. Many weeds serve as a food source which allows the Bagrada bug to live and reproduce even if there is no food crop, allowing them to then move into a newly planted crop and cause damage. Managing weeds, especially brassicaceous weeds such as wild mustard, can discourage Bagrada bug populations. </a:t>
            </a:r>
          </a:p>
          <a:p>
            <a:pPr eaLnBrk="1" hangingPunct="1">
              <a:spcBef>
                <a:spcPct val="0"/>
              </a:spcBef>
            </a:pPr>
            <a:r>
              <a:rPr lang="en-US" altLang="en-US" smtClean="0"/>
              <a:t> </a:t>
            </a:r>
          </a:p>
          <a:p>
            <a:pPr eaLnBrk="1" hangingPunct="1">
              <a:spcBef>
                <a:spcPct val="0"/>
              </a:spcBef>
            </a:pPr>
            <a:r>
              <a:rPr lang="en-US" altLang="en-US" smtClean="0"/>
              <a:t>Bagrada bugs are reported to be a problem particularly in organic farms where their immature stages may be confused with beneficial lady bugs, and where weedy hedgerows are often allowed to grow to attract beneficial insects. Bagrada bugs may take advantage of this food source and reach high numbers.</a:t>
            </a:r>
          </a:p>
          <a:p>
            <a:pPr eaLnBrk="1" hangingPunct="1">
              <a:spcBef>
                <a:spcPct val="0"/>
              </a:spcBef>
            </a:pPr>
            <a:r>
              <a:rPr lang="en-US" altLang="en-US" smtClean="0"/>
              <a:t> </a:t>
            </a:r>
          </a:p>
          <a:p>
            <a:pPr eaLnBrk="1" hangingPunct="1">
              <a:spcBef>
                <a:spcPct val="0"/>
              </a:spcBef>
            </a:pPr>
            <a:r>
              <a:rPr lang="en-US" altLang="en-US" smtClean="0"/>
              <a:t>Removing crop residues from the field deprives Bagrada bugs of a food source and helps reduce local populations.</a:t>
            </a:r>
          </a:p>
          <a:p>
            <a:pPr eaLnBrk="1" hangingPunct="1">
              <a:spcBef>
                <a:spcPct val="0"/>
              </a:spcBef>
            </a:pPr>
            <a:r>
              <a:rPr lang="en-US" altLang="en-US" smtClean="0"/>
              <a:t> </a:t>
            </a:r>
          </a:p>
          <a:p>
            <a:pPr eaLnBrk="1" hangingPunct="1">
              <a:spcBef>
                <a:spcPct val="0"/>
              </a:spcBef>
            </a:pPr>
            <a:r>
              <a:rPr lang="en-US" altLang="en-US" smtClean="0"/>
              <a:t>In early infestations hand removal can reduce damage and population size, though this is only feasible for small plots.</a:t>
            </a:r>
          </a:p>
          <a:p>
            <a:pPr eaLnBrk="1" hangingPunct="1">
              <a:spcBef>
                <a:spcPct val="0"/>
              </a:spcBef>
            </a:pPr>
            <a:endParaRPr lang="en-US" altLang="en-US" b="1" smtClean="0"/>
          </a:p>
          <a:p>
            <a:pPr eaLnBrk="1" hangingPunct="1">
              <a:spcBef>
                <a:spcPct val="0"/>
              </a:spcBef>
            </a:pPr>
            <a:r>
              <a:rPr lang="en-US" altLang="en-US" b="1" smtClean="0"/>
              <a:t>If you want to use insecticides, be sure to check with your local county extension agent regarding any restrictions on use of these pesticides as some may require an applicator’s license!  In addition, growers need to confirm registration of the use of these products for their specific crop of concern in their specific state.  Remember that the use of neonicotinoids can be extremely toxic to bees and other beneficial insects and should not be used if any flowering plants (including weeds) are present.  </a:t>
            </a:r>
            <a:r>
              <a:rPr lang="en-US" altLang="en-US" sz="2400" b="1" smtClean="0"/>
              <a:t> </a:t>
            </a:r>
            <a:endParaRPr lang="en-US" altLang="en-US" b="1"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endParaRPr lang="en-US" altLang="en-US" sz="1700" smtClean="0"/>
          </a:p>
          <a:p>
            <a:pPr eaLnBrk="1" hangingPunct="1">
              <a:spcBef>
                <a:spcPct val="0"/>
              </a:spcBef>
            </a:pPr>
            <a:r>
              <a:rPr lang="en-US" altLang="en-US" sz="1700" smtClean="0"/>
              <a:t>Palumbo, John C. 2010. The Bagrada bug, a New Invasive pest of cole crops in Arizona. University of Arizona, Yuma, AZ. Accessed April 2013</a:t>
            </a:r>
          </a:p>
          <a:p>
            <a:pPr lvl="1" eaLnBrk="1" hangingPunct="1">
              <a:spcBef>
                <a:spcPct val="0"/>
              </a:spcBef>
            </a:pPr>
            <a:r>
              <a:rPr lang="en-US" altLang="en-US" sz="1300" smtClean="0">
                <a:hlinkClick r:id="rId3"/>
              </a:rPr>
              <a:t>http://ag.arizona.edu/crops/vegetables/advisories/docs/Bagrad_bug_2010_Palumbo.pdf</a:t>
            </a:r>
            <a:endParaRPr lang="en-US" altLang="en-US" sz="1300" smtClean="0"/>
          </a:p>
          <a:p>
            <a:pPr eaLnBrk="1" hangingPunct="1">
              <a:spcBef>
                <a:spcPct val="0"/>
              </a:spcBef>
            </a:pPr>
            <a:endParaRPr lang="en-US" altLang="en-US" sz="1700" smtClean="0"/>
          </a:p>
          <a:p>
            <a:pPr eaLnBrk="1" hangingPunct="1">
              <a:spcBef>
                <a:spcPct val="0"/>
              </a:spcBef>
            </a:pPr>
            <a:r>
              <a:rPr lang="en-US" altLang="en-US" sz="1700" smtClean="0"/>
              <a:t>Palumbo, John C. and Eric T. Natwick. 2010. The Bagrada bug (Hemiptera: Pentatomidae): A new invasive pest of cole crops in Arizona and California. Plant Health Progress. Accessed April 2013 </a:t>
            </a:r>
          </a:p>
          <a:p>
            <a:pPr lvl="1" eaLnBrk="1" hangingPunct="1">
              <a:spcBef>
                <a:spcPct val="0"/>
              </a:spcBef>
            </a:pPr>
            <a:r>
              <a:rPr lang="en-US" altLang="en-US" sz="1300" smtClean="0"/>
              <a:t>http://www.plantmanagementnetwork.org/sub/php/brief/2010/bagrada/</a:t>
            </a:r>
          </a:p>
          <a:p>
            <a:pPr eaLnBrk="1" hangingPunct="1">
              <a:spcBef>
                <a:spcPct val="0"/>
              </a:spcBef>
            </a:pPr>
            <a:endParaRPr lang="en-US" altLang="en-US" sz="1700" smtClean="0"/>
          </a:p>
          <a:p>
            <a:pPr eaLnBrk="1" hangingPunct="1">
              <a:spcBef>
                <a:spcPct val="0"/>
              </a:spcBef>
            </a:pPr>
            <a:r>
              <a:rPr lang="en-US" altLang="en-US" sz="1700" smtClean="0"/>
              <a:t>Reed, Darcy. 2012. Bagrada bug: biology, host range and effects on cole crops. Center for Invasive Species Research – University of California, Riverside. Accessed April 2013</a:t>
            </a:r>
          </a:p>
          <a:p>
            <a:pPr lvl="1" eaLnBrk="1" hangingPunct="1">
              <a:spcBef>
                <a:spcPct val="0"/>
              </a:spcBef>
            </a:pPr>
            <a:r>
              <a:rPr lang="en-US" altLang="en-US" sz="1300" smtClean="0">
                <a:hlinkClick r:id="rId4"/>
              </a:rPr>
              <a:t>http://cisr.ucr.edu/pdf/capca-bagrada-darcy-reed-sept-19-2012.pdf</a:t>
            </a:r>
            <a:endParaRPr lang="en-US" altLang="en-US" sz="1300" smtClean="0"/>
          </a:p>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968914A-652E-4FC2-8F1F-0D559BF7563A}" type="slidenum">
              <a:rPr lang="en-US" altLang="en-US" smtClean="0">
                <a:ea typeface="MS PGothic" pitchFamily="34" charset="-128"/>
              </a:rPr>
              <a:pPr fontAlgn="base">
                <a:spcBef>
                  <a:spcPct val="0"/>
                </a:spcBef>
                <a:spcAft>
                  <a:spcPct val="0"/>
                </a:spcAft>
                <a:defRPr/>
              </a:pPr>
              <a:t>9</a:t>
            </a:fld>
            <a:endParaRPr lang="en-US" altLang="en-US"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2" descr="powerpoint_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24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3F52A-C5EB-4DBD-943B-FC8E2850E1DB}" type="datetimeFigureOut">
              <a:rPr lang="en-US"/>
              <a:pPr>
                <a:defRPr/>
              </a:pPr>
              <a:t>4/4/2015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76B5863-2CF9-4839-9EEE-D6319768DFB5}" type="slidenum">
              <a:rPr lang="en-US"/>
              <a:pPr>
                <a:defRPr/>
              </a:pPr>
              <a:t>‹#›</a:t>
            </a:fld>
            <a:endParaRPr lang="en-US"/>
          </a:p>
        </p:txBody>
      </p:sp>
    </p:spTree>
    <p:extLst>
      <p:ext uri="{BB962C8B-B14F-4D97-AF65-F5344CB8AC3E}">
        <p14:creationId xmlns:p14="http://schemas.microsoft.com/office/powerpoint/2010/main" val="360144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C0C43-8003-4E93-935C-0A15DD8F6816}" type="datetimeFigureOut">
              <a:rPr lang="en-US"/>
              <a:pPr>
                <a:defRPr/>
              </a:pPr>
              <a:t>4/4/2015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C05FB6-CAE4-4459-9B89-F8E89CD5F34E}" type="slidenum">
              <a:rPr lang="en-US"/>
              <a:pPr>
                <a:defRPr/>
              </a:pPr>
              <a:t>‹#›</a:t>
            </a:fld>
            <a:endParaRPr lang="en-US"/>
          </a:p>
        </p:txBody>
      </p:sp>
    </p:spTree>
    <p:extLst>
      <p:ext uri="{BB962C8B-B14F-4D97-AF65-F5344CB8AC3E}">
        <p14:creationId xmlns:p14="http://schemas.microsoft.com/office/powerpoint/2010/main" val="880361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F587452-C6BD-4443-8BF0-10BA1D297992}" type="datetimeFigureOut">
              <a:rPr lang="en-US"/>
              <a:pPr>
                <a:defRPr/>
              </a:pPr>
              <a:t>4/4/2015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CCBE005-9F7D-4785-9ECE-E23B5DF75BE1}" type="slidenum">
              <a:rPr lang="en-US"/>
              <a:pPr>
                <a:defRPr/>
              </a:pPr>
              <a:t>‹#›</a:t>
            </a:fld>
            <a:endParaRPr lang="en-US"/>
          </a:p>
        </p:txBody>
      </p:sp>
    </p:spTree>
    <p:extLst>
      <p:ext uri="{BB962C8B-B14F-4D97-AF65-F5344CB8AC3E}">
        <p14:creationId xmlns:p14="http://schemas.microsoft.com/office/powerpoint/2010/main" val="195952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790D36D-58D0-4314-A054-D32F5D4B850A}" type="datetimeFigureOut">
              <a:rPr lang="en-US"/>
              <a:pPr>
                <a:defRPr/>
              </a:pPr>
              <a:t>4/4/2015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FFBF6F0-CE7F-41D3-83AF-75537D7CF1DA}" type="slidenum">
              <a:rPr lang="en-US"/>
              <a:pPr>
                <a:defRPr/>
              </a:pPr>
              <a:t>‹#›</a:t>
            </a:fld>
            <a:endParaRPr lang="en-US"/>
          </a:p>
        </p:txBody>
      </p:sp>
    </p:spTree>
    <p:extLst>
      <p:ext uri="{BB962C8B-B14F-4D97-AF65-F5344CB8AC3E}">
        <p14:creationId xmlns:p14="http://schemas.microsoft.com/office/powerpoint/2010/main" val="75452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9DFE021-9DFA-4B69-B59A-D16F738E469A}" type="datetimeFigureOut">
              <a:rPr lang="en-US"/>
              <a:pPr>
                <a:defRPr/>
              </a:pPr>
              <a:t>4/4/2015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65BD2D2-97A4-4D9F-91B3-F5DA50F4FE2D}" type="slidenum">
              <a:rPr lang="en-US"/>
              <a:pPr>
                <a:defRPr/>
              </a:pPr>
              <a:t>‹#›</a:t>
            </a:fld>
            <a:endParaRPr lang="en-US"/>
          </a:p>
        </p:txBody>
      </p:sp>
    </p:spTree>
    <p:extLst>
      <p:ext uri="{BB962C8B-B14F-4D97-AF65-F5344CB8AC3E}">
        <p14:creationId xmlns:p14="http://schemas.microsoft.com/office/powerpoint/2010/main" val="3055443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DF2EB8-C119-4195-AAAA-930211FCAB9F}" type="datetimeFigureOut">
              <a:rPr lang="en-US"/>
              <a:pPr>
                <a:defRPr/>
              </a:pPr>
              <a:t>4/4/2015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5D59685-5CC8-444C-A9E1-745B31C6F3FF}" type="slidenum">
              <a:rPr lang="en-US"/>
              <a:pPr>
                <a:defRPr/>
              </a:pPr>
              <a:t>‹#›</a:t>
            </a:fld>
            <a:endParaRPr lang="en-US"/>
          </a:p>
        </p:txBody>
      </p:sp>
    </p:spTree>
    <p:extLst>
      <p:ext uri="{BB962C8B-B14F-4D97-AF65-F5344CB8AC3E}">
        <p14:creationId xmlns:p14="http://schemas.microsoft.com/office/powerpoint/2010/main" val="353126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3080F5-C94B-4F8A-A5BC-D3BFF1A21611}" type="datetimeFigureOut">
              <a:rPr lang="en-US"/>
              <a:pPr>
                <a:defRPr/>
              </a:pPr>
              <a:t>4/4/2015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96217BC-88A4-41A2-8648-D3F154EA14C2}" type="slidenum">
              <a:rPr lang="en-US"/>
              <a:pPr>
                <a:defRPr/>
              </a:pPr>
              <a:t>‹#›</a:t>
            </a:fld>
            <a:endParaRPr lang="en-US"/>
          </a:p>
        </p:txBody>
      </p:sp>
    </p:spTree>
    <p:extLst>
      <p:ext uri="{BB962C8B-B14F-4D97-AF65-F5344CB8AC3E}">
        <p14:creationId xmlns:p14="http://schemas.microsoft.com/office/powerpoint/2010/main" val="241900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8C0DEC0-D783-4EC8-A8E5-7EFB07A947E6}" type="datetimeFigureOut">
              <a:rPr lang="en-US"/>
              <a:pPr>
                <a:defRPr/>
              </a:pPr>
              <a:t>4/4/2015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98C9F10-6784-4639-A564-C9994E8D53BE}" type="slidenum">
              <a:rPr lang="en-US"/>
              <a:pPr>
                <a:defRPr/>
              </a:pPr>
              <a:t>‹#›</a:t>
            </a:fld>
            <a:endParaRPr lang="en-US"/>
          </a:p>
        </p:txBody>
      </p:sp>
    </p:spTree>
    <p:extLst>
      <p:ext uri="{BB962C8B-B14F-4D97-AF65-F5344CB8AC3E}">
        <p14:creationId xmlns:p14="http://schemas.microsoft.com/office/powerpoint/2010/main" val="3158235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BED458B-D052-45C8-AA20-BE30858130D0}" type="datetimeFigureOut">
              <a:rPr lang="en-US"/>
              <a:pPr>
                <a:defRPr/>
              </a:pPr>
              <a:t>4/4/2015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79F4267-5AB2-4B35-AA95-796C662D34BB}" type="slidenum">
              <a:rPr lang="en-US"/>
              <a:pPr>
                <a:defRPr/>
              </a:pPr>
              <a:t>‹#›</a:t>
            </a:fld>
            <a:endParaRPr lang="en-US"/>
          </a:p>
        </p:txBody>
      </p:sp>
    </p:spTree>
    <p:extLst>
      <p:ext uri="{BB962C8B-B14F-4D97-AF65-F5344CB8AC3E}">
        <p14:creationId xmlns:p14="http://schemas.microsoft.com/office/powerpoint/2010/main" val="1608046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8FFA907-780B-48F5-8FB6-F00908C05794}" type="datetimeFigureOut">
              <a:rPr lang="en-US"/>
              <a:pPr>
                <a:defRPr/>
              </a:pPr>
              <a:t>4/4/2015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F240BCE-72C7-49EE-BEA4-969E120277F7}" type="slidenum">
              <a:rPr lang="en-US"/>
              <a:pPr>
                <a:defRPr/>
              </a:pPr>
              <a:t>‹#›</a:t>
            </a:fld>
            <a:endParaRPr lang="en-US"/>
          </a:p>
        </p:txBody>
      </p:sp>
    </p:spTree>
    <p:extLst>
      <p:ext uri="{BB962C8B-B14F-4D97-AF65-F5344CB8AC3E}">
        <p14:creationId xmlns:p14="http://schemas.microsoft.com/office/powerpoint/2010/main" val="59290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B92158F-FC5B-4995-A2CE-1A69336007C4}" type="datetimeFigureOut">
              <a:rPr lang="en-US"/>
              <a:pPr>
                <a:defRPr/>
              </a:pPr>
              <a:t>4/4/2015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6EE8A2D-1B63-45B2-9799-D76C32F1D04E}" type="slidenum">
              <a:rPr lang="en-US"/>
              <a:pPr>
                <a:defRPr/>
              </a:pPr>
              <a:t>‹#›</a:t>
            </a:fld>
            <a:endParaRPr lang="en-US"/>
          </a:p>
        </p:txBody>
      </p:sp>
    </p:spTree>
    <p:extLst>
      <p:ext uri="{BB962C8B-B14F-4D97-AF65-F5344CB8AC3E}">
        <p14:creationId xmlns:p14="http://schemas.microsoft.com/office/powerpoint/2010/main" val="141785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background.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mail.ufl.edu/owa/redir.aspx?C=3t3sS51BlEag4XlpBYzyVRQQoh_FtdAI8VXPFfyvD_EILMe58lNo27zXQAQrf7_h2na-IUgOQRw.&amp;URL=http://www.ncipmc.org/alerts/bagradabug.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hyperlink" Target="http://www.whatsthatbug.com/wp-content/uploads/2010/07/bagrada_judy.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txBox="1">
            <a:spLocks noChangeArrowheads="1"/>
          </p:cNvSpPr>
          <p:nvPr/>
        </p:nvSpPr>
        <p:spPr>
          <a:xfrm>
            <a:off x="2362200" y="304800"/>
            <a:ext cx="4495800" cy="1371600"/>
          </a:xfrm>
          <a:prstGeom prst="rect">
            <a:avLst/>
          </a:prstGeom>
        </p:spPr>
        <p:txBody>
          <a:bodyPr anchor="ctr">
            <a:normAutofit/>
          </a:bodyPr>
          <a:lstStyle/>
          <a:p>
            <a:pPr algn="ctr" fontAlgn="auto">
              <a:spcAft>
                <a:spcPts val="0"/>
              </a:spcAft>
              <a:defRPr/>
            </a:pPr>
            <a:r>
              <a:rPr lang="en-US" sz="4000" dirty="0" err="1">
                <a:latin typeface="Calibri"/>
                <a:ea typeface="+mj-ea"/>
                <a:cs typeface="Calibri"/>
              </a:rPr>
              <a:t>Bagrada</a:t>
            </a:r>
            <a:r>
              <a:rPr lang="en-US" sz="4000" dirty="0">
                <a:latin typeface="Calibri"/>
                <a:ea typeface="+mj-ea"/>
                <a:cs typeface="Calibri"/>
              </a:rPr>
              <a:t> Bug</a:t>
            </a:r>
          </a:p>
          <a:p>
            <a:pPr algn="ctr" fontAlgn="auto">
              <a:spcAft>
                <a:spcPts val="0"/>
              </a:spcAft>
              <a:defRPr/>
            </a:pPr>
            <a:r>
              <a:rPr lang="en-US" sz="2800" i="1" dirty="0">
                <a:latin typeface="+mn-lt"/>
                <a:ea typeface="+mj-ea"/>
                <a:cs typeface="Calibri"/>
              </a:rPr>
              <a:t>(</a:t>
            </a:r>
            <a:r>
              <a:rPr lang="en-US" sz="2800" i="1" dirty="0" err="1">
                <a:latin typeface="+mn-lt"/>
                <a:ea typeface="+mj-ea"/>
                <a:cs typeface="Calibri"/>
              </a:rPr>
              <a:t>Bagrada</a:t>
            </a:r>
            <a:r>
              <a:rPr lang="en-US" sz="2800" i="1" dirty="0">
                <a:latin typeface="+mn-lt"/>
                <a:ea typeface="+mj-ea"/>
                <a:cs typeface="Calibri"/>
              </a:rPr>
              <a:t> </a:t>
            </a:r>
            <a:r>
              <a:rPr lang="en-US" sz="2800" i="1" dirty="0" err="1">
                <a:latin typeface="+mn-lt"/>
                <a:ea typeface="+mj-ea"/>
                <a:cs typeface="Calibri"/>
              </a:rPr>
              <a:t>hilaris</a:t>
            </a:r>
            <a:r>
              <a:rPr lang="en-US" sz="2800" i="1" dirty="0">
                <a:latin typeface="+mn-lt"/>
                <a:ea typeface="+mj-ea"/>
                <a:cs typeface="Calibri"/>
              </a:rPr>
              <a:t>) </a:t>
            </a:r>
            <a:endParaRPr lang="en-US" sz="2800" i="1" dirty="0">
              <a:latin typeface="Calibri"/>
              <a:ea typeface="+mj-ea"/>
              <a:cs typeface="Calibri"/>
            </a:endParaRPr>
          </a:p>
        </p:txBody>
      </p:sp>
      <p:sp>
        <p:nvSpPr>
          <p:cNvPr id="14339" name="TextBox 2"/>
          <p:cNvSpPr txBox="1">
            <a:spLocks noChangeArrowheads="1"/>
          </p:cNvSpPr>
          <p:nvPr/>
        </p:nvSpPr>
        <p:spPr bwMode="auto">
          <a:xfrm>
            <a:off x="325438" y="5910263"/>
            <a:ext cx="51609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Gevork Arakelian, LA County entomologist, bugwood.org  #5493926</a:t>
            </a:r>
          </a:p>
        </p:txBody>
      </p:sp>
      <p:pic>
        <p:nvPicPr>
          <p:cNvPr id="24" name="Picture 2" descr="http://cisr.ucr.edu/images/bagrada_bug/02_bagrada_bug_cisr.jpg"/>
          <p:cNvPicPr>
            <a:picLocks noChangeAspect="1" noChangeArrowheads="1"/>
          </p:cNvPicPr>
          <p:nvPr/>
        </p:nvPicPr>
        <p:blipFill rotWithShape="1">
          <a:blip r:embed="rId3" cstate="print"/>
          <a:srcRect l="17966"/>
          <a:stretch/>
        </p:blipFill>
        <p:spPr bwMode="auto">
          <a:xfrm>
            <a:off x="1803031" y="1979582"/>
            <a:ext cx="5580628" cy="3887818"/>
          </a:xfrm>
          <a:prstGeom prst="roundRect">
            <a:avLst/>
          </a:prstGeom>
          <a:noFill/>
          <a:ln w="38100" cmpd="sng">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381000" y="149225"/>
            <a:ext cx="8382000" cy="1069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Look-alike Species</a:t>
            </a:r>
          </a:p>
        </p:txBody>
      </p:sp>
      <p:sp>
        <p:nvSpPr>
          <p:cNvPr id="23555" name="TextBox 25"/>
          <p:cNvSpPr txBox="1">
            <a:spLocks noChangeArrowheads="1"/>
          </p:cNvSpPr>
          <p:nvPr/>
        </p:nvSpPr>
        <p:spPr bwMode="auto">
          <a:xfrm>
            <a:off x="381000" y="5703888"/>
            <a:ext cx="17319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Delbert Crawford  </a:t>
            </a:r>
          </a:p>
        </p:txBody>
      </p:sp>
      <p:pic>
        <p:nvPicPr>
          <p:cNvPr id="27" name="Picture 2"/>
          <p:cNvPicPr>
            <a:picLocks noChangeAspect="1" noChangeArrowheads="1"/>
          </p:cNvPicPr>
          <p:nvPr/>
        </p:nvPicPr>
        <p:blipFill rotWithShape="1">
          <a:blip r:embed="rId3" cstate="print"/>
          <a:srcRect b="17566"/>
          <a:stretch/>
        </p:blipFill>
        <p:spPr bwMode="auto">
          <a:xfrm>
            <a:off x="1197270" y="1371600"/>
            <a:ext cx="6651330" cy="3768876"/>
          </a:xfrm>
          <a:prstGeom prst="roundRect">
            <a:avLst/>
          </a:prstGeom>
          <a:noFill/>
          <a:ln w="38100" algn="ctr">
            <a:solidFill>
              <a:srgbClr val="000000"/>
            </a:solidFill>
            <a:miter lim="800000"/>
            <a:headEnd/>
            <a:tailEnd/>
          </a:ln>
          <a:effectLst/>
        </p:spPr>
      </p:pic>
      <p:sp>
        <p:nvSpPr>
          <p:cNvPr id="23557" name="TextBox 2"/>
          <p:cNvSpPr txBox="1">
            <a:spLocks noChangeArrowheads="1"/>
          </p:cNvSpPr>
          <p:nvPr/>
        </p:nvSpPr>
        <p:spPr bwMode="auto">
          <a:xfrm>
            <a:off x="1703388" y="5257800"/>
            <a:ext cx="563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Adult and nymphal stage Bagrada bugs in San Pedro, CA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7"/>
          <p:cNvSpPr>
            <a:spLocks noGrp="1"/>
          </p:cNvSpPr>
          <p:nvPr>
            <p:ph type="title"/>
          </p:nvPr>
        </p:nvSpPr>
        <p:spPr bwMode="auto">
          <a:xfrm>
            <a:off x="1882775" y="76200"/>
            <a:ext cx="537845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Look-alikes</a:t>
            </a:r>
          </a:p>
        </p:txBody>
      </p:sp>
      <p:pic>
        <p:nvPicPr>
          <p:cNvPr id="20" name="Picture 19"/>
          <p:cNvPicPr>
            <a:picLocks/>
          </p:cNvPicPr>
          <p:nvPr/>
        </p:nvPicPr>
        <p:blipFill rotWithShape="1">
          <a:blip r:embed="rId3" cstate="print">
            <a:extLst>
              <a:ext uri="{28A0092B-C50C-407E-A947-70E740481C1C}">
                <a14:useLocalDpi xmlns:a14="http://schemas.microsoft.com/office/drawing/2010/main" val="0"/>
              </a:ext>
            </a:extLst>
          </a:blip>
          <a:srcRect t="14425" b="15920"/>
          <a:stretch/>
        </p:blipFill>
        <p:spPr>
          <a:xfrm rot="10800000">
            <a:off x="6162440" y="2107585"/>
            <a:ext cx="2785009" cy="2926080"/>
          </a:xfrm>
          <a:prstGeom prst="roundRect">
            <a:avLst/>
          </a:prstGeom>
          <a:ln w="38100">
            <a:solidFill>
              <a:schemeClr val="tx1"/>
            </a:solidFill>
          </a:ln>
        </p:spPr>
      </p:pic>
      <p:pic>
        <p:nvPicPr>
          <p:cNvPr id="21" name="Picture 2" descr="http://cisr.ucr.edu/images/bagrada_bug/02_bagrada_bug_cisr.jpg"/>
          <p:cNvPicPr>
            <a:picLocks noChangeAspect="1" noChangeArrowheads="1"/>
          </p:cNvPicPr>
          <p:nvPr/>
        </p:nvPicPr>
        <p:blipFill rotWithShape="1">
          <a:blip r:embed="rId4" cstate="print"/>
          <a:srcRect l="53774" t="14076" r="21859" b="41207"/>
          <a:stretch/>
        </p:blipFill>
        <p:spPr bwMode="auto">
          <a:xfrm>
            <a:off x="196551" y="2107585"/>
            <a:ext cx="2789891" cy="2926080"/>
          </a:xfrm>
          <a:prstGeom prst="roundRect">
            <a:avLst/>
          </a:prstGeom>
          <a:noFill/>
          <a:ln w="28575">
            <a:solidFill>
              <a:schemeClr val="tx1"/>
            </a:solidFill>
          </a:ln>
        </p:spPr>
      </p:pic>
      <p:sp>
        <p:nvSpPr>
          <p:cNvPr id="24581" name="TextBox 21"/>
          <p:cNvSpPr txBox="1">
            <a:spLocks noChangeArrowheads="1"/>
          </p:cNvSpPr>
          <p:nvPr/>
        </p:nvSpPr>
        <p:spPr bwMode="auto">
          <a:xfrm>
            <a:off x="304800" y="5638800"/>
            <a:ext cx="86106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Photos: </a:t>
            </a:r>
            <a:r>
              <a:rPr lang="en-US" altLang="en-US" sz="900" i="1"/>
              <a:t>(Left) </a:t>
            </a:r>
            <a:r>
              <a:rPr lang="en-US" altLang="en-US" sz="900"/>
              <a:t>- Gevork Arakelian, LA County entomologist, bugwood.org  #5493926; </a:t>
            </a:r>
            <a:r>
              <a:rPr lang="en-US" altLang="en-US" sz="900" i="1"/>
              <a:t>(Middle and Right)</a:t>
            </a:r>
            <a:r>
              <a:rPr lang="en-US" altLang="en-US" sz="900"/>
              <a:t> Russ Ottens, University of Georgia, www.bugwood.org, #1242018; #5377630</a:t>
            </a: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13725" t="27585" r="10517" b="19311"/>
          <a:stretch/>
        </p:blipFill>
        <p:spPr>
          <a:xfrm>
            <a:off x="3182993" y="2107585"/>
            <a:ext cx="2782896" cy="2926080"/>
          </a:xfrm>
          <a:prstGeom prst="roundRect">
            <a:avLst/>
          </a:prstGeom>
          <a:ln w="38100">
            <a:solidFill>
              <a:schemeClr val="tx1"/>
            </a:solidFill>
          </a:ln>
        </p:spPr>
      </p:pic>
      <p:sp>
        <p:nvSpPr>
          <p:cNvPr id="24583" name="TextBox 1"/>
          <p:cNvSpPr txBox="1">
            <a:spLocks noChangeArrowheads="1"/>
          </p:cNvSpPr>
          <p:nvPr/>
        </p:nvSpPr>
        <p:spPr bwMode="auto">
          <a:xfrm>
            <a:off x="715963" y="1447800"/>
            <a:ext cx="1751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a:t>Bagrada Bug </a:t>
            </a:r>
          </a:p>
        </p:txBody>
      </p:sp>
      <p:sp>
        <p:nvSpPr>
          <p:cNvPr id="24584" name="TextBox 2"/>
          <p:cNvSpPr txBox="1">
            <a:spLocks noChangeArrowheads="1"/>
          </p:cNvSpPr>
          <p:nvPr/>
        </p:nvSpPr>
        <p:spPr bwMode="auto">
          <a:xfrm>
            <a:off x="3506788" y="1447800"/>
            <a:ext cx="21351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a:t>Ladybird Beetle </a:t>
            </a:r>
          </a:p>
        </p:txBody>
      </p:sp>
      <p:sp>
        <p:nvSpPr>
          <p:cNvPr id="24585" name="TextBox 3"/>
          <p:cNvSpPr txBox="1">
            <a:spLocks noChangeArrowheads="1"/>
          </p:cNvSpPr>
          <p:nvPr/>
        </p:nvSpPr>
        <p:spPr bwMode="auto">
          <a:xfrm>
            <a:off x="6577013" y="1447800"/>
            <a:ext cx="195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400"/>
              <a:t>Harlequin Bug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603" name="Title 1"/>
          <p:cNvSpPr>
            <a:spLocks noGrp="1"/>
          </p:cNvSpPr>
          <p:nvPr>
            <p:ph type="title"/>
          </p:nvPr>
        </p:nvSpPr>
        <p:spPr bwMode="auto">
          <a:xfrm>
            <a:off x="457200" y="2619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Authors</a:t>
            </a:r>
          </a:p>
        </p:txBody>
      </p:sp>
      <p:sp>
        <p:nvSpPr>
          <p:cNvPr id="27652" name="Content Placeholder 2"/>
          <p:cNvSpPr>
            <a:spLocks noGrp="1"/>
          </p:cNvSpPr>
          <p:nvPr>
            <p:ph idx="1"/>
          </p:nvPr>
        </p:nvSpPr>
        <p:spPr>
          <a:xfrm>
            <a:off x="685800" y="1350963"/>
            <a:ext cx="8229600" cy="4600575"/>
          </a:xfrm>
        </p:spPr>
        <p:txBody>
          <a:bodyPr>
            <a:noAutofit/>
          </a:bodyPr>
          <a:lstStyle/>
          <a:p>
            <a:pPr marL="0" indent="0" eaLnBrk="1" fontAlgn="auto" hangingPunct="1">
              <a:spcAft>
                <a:spcPts val="0"/>
              </a:spcAft>
              <a:buFont typeface="Arial" pitchFamily="34" charset="0"/>
              <a:buNone/>
              <a:defRPr/>
            </a:pPr>
            <a:r>
              <a:rPr lang="en-US" dirty="0">
                <a:cs typeface="Calibri"/>
              </a:rPr>
              <a:t>Richard </a:t>
            </a:r>
            <a:r>
              <a:rPr lang="en-US" dirty="0" err="1">
                <a:cs typeface="Calibri"/>
              </a:rPr>
              <a:t>Hoenisch</a:t>
            </a:r>
            <a:r>
              <a:rPr lang="en-US" dirty="0">
                <a:cs typeface="Calibri"/>
              </a:rPr>
              <a:t>, M.S</a:t>
            </a:r>
            <a:r>
              <a:rPr lang="en-US" dirty="0" smtClean="0">
                <a:cs typeface="Calibri"/>
              </a:rPr>
              <a:t>.</a:t>
            </a:r>
            <a:endParaRPr lang="en-US" dirty="0">
              <a:cs typeface="Calibri"/>
            </a:endParaRPr>
          </a:p>
          <a:p>
            <a:pPr marL="450850" indent="0" eaLnBrk="1" fontAlgn="auto" hangingPunct="1">
              <a:spcAft>
                <a:spcPts val="0"/>
              </a:spcAft>
              <a:buFontTx/>
              <a:buNone/>
              <a:defRPr/>
            </a:pPr>
            <a:r>
              <a:rPr lang="en-US" sz="2800" dirty="0" smtClean="0">
                <a:cs typeface="Calibri"/>
              </a:rPr>
              <a:t>Department of Plant Pathology, University of California at Davis</a:t>
            </a:r>
          </a:p>
          <a:p>
            <a:pPr marL="0" indent="0" eaLnBrk="1" fontAlgn="auto" hangingPunct="1">
              <a:spcAft>
                <a:spcPts val="0"/>
              </a:spcAft>
              <a:buFontTx/>
              <a:buNone/>
              <a:defRPr/>
            </a:pPr>
            <a:r>
              <a:rPr lang="en-US" dirty="0" smtClean="0">
                <a:cs typeface="Calibri"/>
              </a:rPr>
              <a:t>Carla J. </a:t>
            </a:r>
            <a:r>
              <a:rPr lang="en-US" dirty="0" err="1" smtClean="0">
                <a:cs typeface="Calibri"/>
              </a:rPr>
              <a:t>Burkle</a:t>
            </a:r>
            <a:r>
              <a:rPr lang="en-US" dirty="0" smtClean="0">
                <a:cs typeface="Calibri"/>
              </a:rPr>
              <a:t>, B.S. </a:t>
            </a:r>
          </a:p>
          <a:p>
            <a:pPr marL="450850" indent="0" eaLnBrk="1" fontAlgn="auto" hangingPunct="1">
              <a:spcAft>
                <a:spcPts val="0"/>
              </a:spcAft>
              <a:buFontTx/>
              <a:buNone/>
              <a:defRPr/>
            </a:pPr>
            <a:r>
              <a:rPr lang="en-US" sz="2800" dirty="0">
                <a:cs typeface="Calibri"/>
              </a:rPr>
              <a:t>Department of Entomology and Nematology, University of </a:t>
            </a:r>
            <a:r>
              <a:rPr lang="en-US" sz="2800" dirty="0" smtClean="0">
                <a:cs typeface="Calibri"/>
              </a:rPr>
              <a:t>Florida</a:t>
            </a:r>
            <a:endParaRPr lang="en-US" sz="2800" dirty="0">
              <a:cs typeface="Calibri"/>
            </a:endParaRPr>
          </a:p>
          <a:p>
            <a:pPr marL="461963" indent="-461963" eaLnBrk="1" fontAlgn="auto" hangingPunct="1">
              <a:spcAft>
                <a:spcPts val="0"/>
              </a:spcAft>
              <a:buFontTx/>
              <a:buNone/>
              <a:defRPr/>
            </a:pPr>
            <a:r>
              <a:rPr lang="en-US" dirty="0" smtClean="0">
                <a:ea typeface="ＭＳ Ｐゴシック" pitchFamily="34" charset="-128"/>
                <a:cs typeface="Calibri"/>
              </a:rPr>
              <a:t>Amanda C. </a:t>
            </a:r>
            <a:r>
              <a:rPr lang="en-US" dirty="0">
                <a:ea typeface="ＭＳ Ｐゴシック" pitchFamily="34" charset="-128"/>
                <a:cs typeface="Calibri"/>
              </a:rPr>
              <a:t>Hodges, Ph.D.</a:t>
            </a:r>
          </a:p>
          <a:p>
            <a:pPr marL="454025" indent="0" eaLnBrk="1" fontAlgn="auto" hangingPunct="1">
              <a:spcAft>
                <a:spcPts val="0"/>
              </a:spcAft>
              <a:buFont typeface="Arial" pitchFamily="34" charset="0"/>
              <a:buNone/>
              <a:defRPr/>
            </a:pPr>
            <a:r>
              <a:rPr lang="en-US" sz="2800" dirty="0">
                <a:ea typeface="ＭＳ Ｐゴシック" pitchFamily="34" charset="-128"/>
                <a:cs typeface="Calibri"/>
              </a:rPr>
              <a:t>Associate Extension Scientist, Department of Entomology and Nematology, University of Florida </a:t>
            </a:r>
          </a:p>
          <a:p>
            <a:pPr marL="461963" indent="0" eaLnBrk="1" fontAlgn="auto" hangingPunct="1">
              <a:spcAft>
                <a:spcPts val="0"/>
              </a:spcAft>
              <a:buFontTx/>
              <a:buNone/>
              <a:defRPr/>
            </a:pPr>
            <a:endParaRPr lang="en-US" sz="2800" dirty="0">
              <a:cs typeface="Calibri"/>
            </a:endParaRPr>
          </a:p>
          <a:p>
            <a:pPr marL="0" indent="0" eaLnBrk="1" fontAlgn="auto" hangingPunct="1">
              <a:spcAft>
                <a:spcPts val="0"/>
              </a:spcAft>
              <a:buFontTx/>
              <a:buNone/>
              <a:defRPr/>
            </a:pPr>
            <a:endParaRPr lang="en-US" sz="2800" dirty="0" smtClean="0">
              <a:ea typeface="ＭＳ Ｐゴシック" pitchFamily="34" charset="-128"/>
              <a:cs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274638"/>
            <a:ext cx="8229600" cy="944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Editors</a:t>
            </a:r>
          </a:p>
        </p:txBody>
      </p:sp>
      <p:sp>
        <p:nvSpPr>
          <p:cNvPr id="5" name="Content Placeholder 2"/>
          <p:cNvSpPr txBox="1">
            <a:spLocks/>
          </p:cNvSpPr>
          <p:nvPr/>
        </p:nvSpPr>
        <p:spPr>
          <a:xfrm>
            <a:off x="609600" y="1189038"/>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17475" fontAlgn="auto">
              <a:spcAft>
                <a:spcPts val="0"/>
              </a:spcAft>
              <a:buFontTx/>
              <a:buNone/>
              <a:defRPr/>
            </a:pPr>
            <a:r>
              <a:rPr lang="en-US" dirty="0">
                <a:cs typeface="Calibri"/>
              </a:rPr>
              <a:t>Matthew D. Smith, Ph.D. </a:t>
            </a:r>
          </a:p>
          <a:p>
            <a:pPr marL="461963" indent="0" fontAlgn="auto">
              <a:spcAft>
                <a:spcPts val="0"/>
              </a:spcAft>
              <a:buFontTx/>
              <a:buNone/>
              <a:defRPr/>
            </a:pPr>
            <a:r>
              <a:rPr lang="en-US" sz="2800" dirty="0">
                <a:cs typeface="Calibri"/>
              </a:rPr>
              <a:t>Postdoctoral Associate, Department of Entomology and Nematology, University of Florida</a:t>
            </a:r>
          </a:p>
          <a:p>
            <a:pPr marL="0" indent="0" fontAlgn="auto">
              <a:spcAft>
                <a:spcPts val="0"/>
              </a:spcAft>
              <a:buFont typeface="Arial" pitchFamily="34" charset="0"/>
              <a:buNone/>
              <a:defRPr/>
            </a:pPr>
            <a:r>
              <a:rPr lang="en-US" dirty="0" smtClean="0">
                <a:ea typeface="ＭＳ Ｐゴシック" pitchFamily="34" charset="-128"/>
                <a:cs typeface="Calibri"/>
              </a:rPr>
              <a:t>Stephanie </a:t>
            </a:r>
            <a:r>
              <a:rPr lang="en-US" dirty="0">
                <a:ea typeface="ＭＳ Ｐゴシック" pitchFamily="34" charset="-128"/>
                <a:cs typeface="Calibri"/>
              </a:rPr>
              <a:t>Stocks, M.S.</a:t>
            </a:r>
          </a:p>
          <a:p>
            <a:pPr marL="454025" indent="0" fontAlgn="auto">
              <a:spcAft>
                <a:spcPts val="0"/>
              </a:spcAft>
              <a:buFont typeface="Arial" pitchFamily="34" charset="0"/>
              <a:buNone/>
              <a:defRPr/>
            </a:pPr>
            <a:r>
              <a:rPr lang="en-US" sz="2800" dirty="0">
                <a:ea typeface="ＭＳ Ｐゴシック" pitchFamily="34" charset="-128"/>
                <a:cs typeface="Calibri"/>
              </a:rPr>
              <a:t>Assistant-In, Extension Scientist, Department of Entomology and Nematology, University of Florida </a:t>
            </a:r>
          </a:p>
          <a:p>
            <a:pPr marL="0" indent="0" fontAlgn="auto">
              <a:spcAft>
                <a:spcPts val="0"/>
              </a:spcAft>
              <a:buFont typeface="Arial" pitchFamily="34" charset="0"/>
              <a:buNone/>
              <a:defRPr/>
            </a:pPr>
            <a:r>
              <a:rPr lang="en-US" dirty="0" err="1" smtClean="0">
                <a:ea typeface="ＭＳ Ｐゴシック" pitchFamily="34" charset="-128"/>
                <a:cs typeface="Calibri"/>
              </a:rPr>
              <a:t>Keumchul</a:t>
            </a:r>
            <a:r>
              <a:rPr lang="en-US" dirty="0" smtClean="0">
                <a:ea typeface="ＭＳ Ｐゴシック" pitchFamily="34" charset="-128"/>
                <a:cs typeface="Calibri"/>
              </a:rPr>
              <a:t> </a:t>
            </a:r>
            <a:r>
              <a:rPr lang="en-US" dirty="0">
                <a:ea typeface="ＭＳ Ｐゴシック" pitchFamily="34" charset="-128"/>
                <a:cs typeface="Calibri"/>
              </a:rPr>
              <a:t>Shin, M.S.</a:t>
            </a:r>
          </a:p>
          <a:p>
            <a:pPr marL="454025" indent="0" fontAlgn="auto">
              <a:spcAft>
                <a:spcPts val="0"/>
              </a:spcAft>
              <a:buFont typeface="Arial" pitchFamily="34" charset="0"/>
              <a:buNone/>
              <a:defRPr/>
            </a:pPr>
            <a:r>
              <a:rPr lang="en-US" sz="2800" dirty="0">
                <a:ea typeface="ＭＳ Ｐゴシック" pitchFamily="34" charset="-128"/>
                <a:cs typeface="Calibri"/>
              </a:rPr>
              <a:t>Graduate student, Doctor of  Plant medicine program, University of Florida</a:t>
            </a:r>
          </a:p>
          <a:p>
            <a:pPr marL="0" indent="0" fontAlgn="auto">
              <a:spcAft>
                <a:spcPts val="0"/>
              </a:spcAft>
              <a:buFont typeface="Arial" pitchFamily="34" charset="0"/>
              <a:buNone/>
              <a:defRPr/>
            </a:pPr>
            <a:endParaRPr lang="en-US" dirty="0" smtClean="0">
              <a:cs typeface="Calibri"/>
            </a:endParaRPr>
          </a:p>
          <a:p>
            <a:pPr marL="0" indent="0" fontAlgn="auto">
              <a:spcAft>
                <a:spcPts val="0"/>
              </a:spcAft>
              <a:buFont typeface="Arial" pitchFamily="34" charset="0"/>
              <a:buNone/>
              <a:defRPr/>
            </a:pPr>
            <a:endParaRPr lang="en-US" dirty="0">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Reviewers</a:t>
            </a:r>
          </a:p>
        </p:txBody>
      </p:sp>
      <p:sp>
        <p:nvSpPr>
          <p:cNvPr id="27651" name="Content Placeholder 2"/>
          <p:cNvSpPr txBox="1">
            <a:spLocks/>
          </p:cNvSpPr>
          <p:nvPr/>
        </p:nvSpPr>
        <p:spPr bwMode="auto">
          <a:xfrm>
            <a:off x="342900" y="1112838"/>
            <a:ext cx="8458200"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61963" indent="-461963"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pPr>
            <a:r>
              <a:rPr lang="en-US" altLang="en-US" sz="3200"/>
              <a:t>Andrew Derksen</a:t>
            </a:r>
            <a:r>
              <a:rPr lang="en-US" altLang="en-US" sz="3200">
                <a:ea typeface="MS PGothic" pitchFamily="34" charset="-128"/>
                <a:cs typeface="Calibri" pitchFamily="34" charset="0"/>
              </a:rPr>
              <a:t>, M.S.</a:t>
            </a:r>
          </a:p>
          <a:p>
            <a:pPr eaLnBrk="1" hangingPunct="1">
              <a:spcBef>
                <a:spcPct val="20000"/>
              </a:spcBef>
              <a:buFont typeface="Arial" charset="0"/>
              <a:buNone/>
            </a:pPr>
            <a:r>
              <a:rPr lang="en-US" altLang="en-US" sz="3200"/>
              <a:t>	</a:t>
            </a:r>
            <a:r>
              <a:rPr lang="en-US" altLang="en-US" sz="2800"/>
              <a:t>Pest Survey Scientist/Biological Scientist II, Florida Department of Agriculture and Consumer Services, Division of Plant Industry</a:t>
            </a:r>
          </a:p>
          <a:p>
            <a:pPr eaLnBrk="1" hangingPunct="1">
              <a:spcBef>
                <a:spcPct val="20000"/>
              </a:spcBef>
              <a:buFont typeface="Arial" charset="0"/>
              <a:buNone/>
            </a:pPr>
            <a:r>
              <a:rPr lang="en-US" altLang="en-US" sz="3200"/>
              <a:t>	Susan Webb, Ph.D.</a:t>
            </a:r>
          </a:p>
          <a:p>
            <a:pPr eaLnBrk="1" hangingPunct="1">
              <a:spcBef>
                <a:spcPct val="20000"/>
              </a:spcBef>
              <a:buFont typeface="Arial" charset="0"/>
              <a:buNone/>
            </a:pPr>
            <a:r>
              <a:rPr lang="en-US" altLang="en-US" sz="3200"/>
              <a:t>	</a:t>
            </a:r>
            <a:r>
              <a:rPr lang="en-US" altLang="en-US" sz="2800">
                <a:ea typeface="MS PGothic" pitchFamily="34" charset="-128"/>
              </a:rPr>
              <a:t>Associate Professor, Department of Entomology and Nematology, University of Florida </a:t>
            </a:r>
          </a:p>
          <a:p>
            <a:pPr eaLnBrk="1" hangingPunct="1">
              <a:spcBef>
                <a:spcPct val="20000"/>
              </a:spcBef>
              <a:buFont typeface="Arial" charset="0"/>
              <a:buNone/>
            </a:pPr>
            <a:r>
              <a:rPr lang="en-US" altLang="en-US" sz="3200"/>
              <a:t>Hugh Smith, Ph.D.</a:t>
            </a:r>
          </a:p>
          <a:p>
            <a:pPr eaLnBrk="1" hangingPunct="1">
              <a:spcBef>
                <a:spcPct val="20000"/>
              </a:spcBef>
              <a:buFont typeface="Arial" charset="0"/>
              <a:buNone/>
            </a:pPr>
            <a:r>
              <a:rPr lang="en-US" altLang="en-US" sz="2800"/>
              <a:t>Assistant Professor, Gulf Coast Research and Education Center, University of Florida</a:t>
            </a:r>
          </a:p>
          <a:p>
            <a:pPr eaLnBrk="1" hangingPunct="1">
              <a:spcBef>
                <a:spcPct val="20000"/>
              </a:spcBef>
            </a:pPr>
            <a:endParaRPr lang="en-US" altLang="en-US" sz="3200">
              <a:ea typeface="MS PGothic" pitchFamily="34" charset="-128"/>
            </a:endParaRPr>
          </a:p>
          <a:p>
            <a:pPr eaLnBrk="1" hangingPunct="1">
              <a:spcBef>
                <a:spcPct val="20000"/>
              </a:spcBef>
            </a:pPr>
            <a:endParaRPr lang="en-US" altLang="en-US" sz="2800">
              <a:ea typeface="MS PGothic" pitchFamily="3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ea typeface="MS PGothic" pitchFamily="34" charset="-128"/>
              </a:rPr>
              <a:t>Collaborating Agencies </a:t>
            </a:r>
          </a:p>
        </p:txBody>
      </p:sp>
      <p:sp>
        <p:nvSpPr>
          <p:cNvPr id="28675" name="TextBox 3"/>
          <p:cNvSpPr txBox="1">
            <a:spLocks noChangeArrowheads="1"/>
          </p:cNvSpPr>
          <p:nvPr/>
        </p:nvSpPr>
        <p:spPr bwMode="auto">
          <a:xfrm>
            <a:off x="280988" y="1066800"/>
            <a:ext cx="8620125" cy="46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Aft>
                <a:spcPts val="300"/>
              </a:spcAft>
              <a:buFont typeface="Arial" charset="0"/>
              <a:buChar char="•"/>
            </a:pPr>
            <a:r>
              <a:rPr lang="en-US" altLang="en-US" sz="2800"/>
              <a:t>U.S. Department of Agriculture Animal and Plant Health Inspection Service (USDA-APHIS)</a:t>
            </a:r>
          </a:p>
          <a:p>
            <a:pPr eaLnBrk="1" hangingPunct="1">
              <a:spcAft>
                <a:spcPts val="300"/>
              </a:spcAft>
              <a:buFont typeface="Arial" charset="0"/>
              <a:buChar char="•"/>
            </a:pPr>
            <a:r>
              <a:rPr lang="en-US" altLang="en-US" sz="2800"/>
              <a:t>Cooperative Agricultural Pest Survey Program (CAPS)</a:t>
            </a:r>
          </a:p>
          <a:p>
            <a:pPr eaLnBrk="1" hangingPunct="1">
              <a:spcAft>
                <a:spcPts val="300"/>
              </a:spcAft>
              <a:buFont typeface="Arial" charset="0"/>
              <a:buChar char="•"/>
            </a:pPr>
            <a:r>
              <a:rPr lang="en-US" altLang="en-US" sz="2800"/>
              <a:t>Florida Department of Agriculture and Consumer Services (FDACS)</a:t>
            </a:r>
          </a:p>
          <a:p>
            <a:pPr eaLnBrk="1" hangingPunct="1">
              <a:spcAft>
                <a:spcPts val="300"/>
              </a:spcAft>
              <a:buFont typeface="Arial" charset="0"/>
              <a:buChar char="•"/>
            </a:pPr>
            <a:r>
              <a:rPr lang="en-US" altLang="en-US" sz="2800"/>
              <a:t>National Plant Diagnostic Network (NPDN)</a:t>
            </a:r>
          </a:p>
          <a:p>
            <a:pPr eaLnBrk="1" hangingPunct="1">
              <a:spcAft>
                <a:spcPts val="300"/>
              </a:spcAft>
              <a:buFont typeface="Arial" charset="0"/>
              <a:buChar char="•"/>
            </a:pPr>
            <a:r>
              <a:rPr lang="en-US" altLang="en-US" sz="2800"/>
              <a:t>Sentinel Plant Network (SPN)</a:t>
            </a:r>
          </a:p>
          <a:p>
            <a:pPr eaLnBrk="1" hangingPunct="1">
              <a:spcAft>
                <a:spcPts val="300"/>
              </a:spcAft>
              <a:buFont typeface="Arial" charset="0"/>
              <a:buChar char="•"/>
            </a:pPr>
            <a:r>
              <a:rPr lang="en-US" altLang="en-US" sz="2800"/>
              <a:t>Protect U.S.</a:t>
            </a:r>
          </a:p>
          <a:p>
            <a:pPr eaLnBrk="1" hangingPunct="1">
              <a:spcAft>
                <a:spcPts val="300"/>
              </a:spcAft>
              <a:buFont typeface="Arial" charset="0"/>
              <a:buChar char="•"/>
            </a:pPr>
            <a:r>
              <a:rPr lang="en-US" altLang="en-US" sz="2800"/>
              <a:t>University of Florida Institute of Food and Agricultural Sciences (UF-IFAS)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nvSpPr>
        <p:spPr bwMode="auto">
          <a:xfrm>
            <a:off x="457200" y="503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400">
                <a:ea typeface="MS PGothic" pitchFamily="34" charset="-128"/>
              </a:rPr>
              <a:t>Educational Disclaimer and Citation</a:t>
            </a:r>
          </a:p>
        </p:txBody>
      </p:sp>
      <p:sp>
        <p:nvSpPr>
          <p:cNvPr id="29699" name="Content Placeholder 5"/>
          <p:cNvSpPr>
            <a:spLocks noGrp="1"/>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2800">
                <a:ea typeface="MS PGothic" pitchFamily="34" charset="-128"/>
              </a:rPr>
              <a:t>This presentation can be used for educational purposes for NON-PROFIT workshops, trainings, etc.</a:t>
            </a:r>
          </a:p>
          <a:p>
            <a:pPr eaLnBrk="1" hangingPunct="1">
              <a:spcBef>
                <a:spcPct val="20000"/>
              </a:spcBef>
              <a:buFont typeface="Arial" charset="0"/>
              <a:buChar char="•"/>
            </a:pPr>
            <a:endParaRPr lang="en-US" altLang="en-US" sz="2800">
              <a:ea typeface="MS PGothic" pitchFamily="34" charset="-128"/>
            </a:endParaRPr>
          </a:p>
          <a:p>
            <a:pPr eaLnBrk="1" hangingPunct="1">
              <a:spcBef>
                <a:spcPct val="20000"/>
              </a:spcBef>
              <a:buFont typeface="Arial" charset="0"/>
              <a:buChar char="•"/>
            </a:pPr>
            <a:r>
              <a:rPr lang="en-US" altLang="en-US" sz="2800">
                <a:ea typeface="MS PGothic" pitchFamily="34" charset="-128"/>
              </a:rPr>
              <a:t>Citation:</a:t>
            </a:r>
          </a:p>
          <a:p>
            <a:pPr lvl="1" eaLnBrk="1" hangingPunct="1">
              <a:spcBef>
                <a:spcPct val="20000"/>
              </a:spcBef>
              <a:buFont typeface="Arial" charset="0"/>
              <a:buChar char="–"/>
            </a:pPr>
            <a:r>
              <a:rPr lang="en-US" altLang="en-US" sz="2800"/>
              <a:t>Hoenisch, R., M.S., Burkle, C., B.S., </a:t>
            </a:r>
            <a:r>
              <a:rPr lang="en-US" altLang="en-US" sz="2800">
                <a:ea typeface="MS PGothic" pitchFamily="34" charset="-128"/>
                <a:cs typeface="Calibri" pitchFamily="34" charset="0"/>
              </a:rPr>
              <a:t>Hodges, A., Ph.D</a:t>
            </a:r>
            <a:r>
              <a:rPr lang="en-US" altLang="en-US" sz="2800">
                <a:ea typeface="MS PGothic" pitchFamily="34" charset="-128"/>
              </a:rPr>
              <a:t>.,</a:t>
            </a:r>
            <a:r>
              <a:rPr lang="en-US" altLang="en-US" sz="2800"/>
              <a:t> </a:t>
            </a:r>
            <a:r>
              <a:rPr lang="en-US" altLang="en-US" sz="2800">
                <a:ea typeface="MS PGothic" pitchFamily="34" charset="-128"/>
              </a:rPr>
              <a:t>2014. </a:t>
            </a:r>
            <a:r>
              <a:rPr lang="en-US" altLang="en-US" sz="2800"/>
              <a:t>Bagrada Bug (</a:t>
            </a:r>
            <a:r>
              <a:rPr lang="en-US" altLang="en-US" sz="2800" i="1"/>
              <a:t>Bagrada hilaris</a:t>
            </a:r>
            <a:r>
              <a:rPr lang="en-US" altLang="en-US" sz="2800"/>
              <a:t>), </a:t>
            </a:r>
            <a:r>
              <a:rPr lang="en-US" altLang="en-US" sz="2800">
                <a:ea typeface="MS PGothic" pitchFamily="34" charset="-128"/>
              </a:rPr>
              <a:t>June 2014</a:t>
            </a:r>
          </a:p>
          <a:p>
            <a:pPr lvl="1" eaLnBrk="1" hangingPunct="1">
              <a:spcBef>
                <a:spcPct val="20000"/>
              </a:spcBef>
              <a:buFont typeface="Arial" charset="0"/>
              <a:buNone/>
            </a:pPr>
            <a:endParaRPr lang="en-US" altLang="en-US" sz="2800">
              <a:ea typeface="MS PGothic" pitchFamily="34" charset="-128"/>
            </a:endParaRPr>
          </a:p>
          <a:p>
            <a:pPr eaLnBrk="1" hangingPunct="1">
              <a:spcBef>
                <a:spcPct val="20000"/>
              </a:spcBef>
              <a:buFont typeface="Arial" charset="0"/>
              <a:buNone/>
            </a:pPr>
            <a:endParaRPr lang="en-US" altLang="en-US" sz="3200">
              <a:ea typeface="MS PGothic"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457200" y="2286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References</a:t>
            </a:r>
          </a:p>
        </p:txBody>
      </p:sp>
      <p:sp>
        <p:nvSpPr>
          <p:cNvPr id="3" name="Content Placeholder 2"/>
          <p:cNvSpPr>
            <a:spLocks noGrp="1"/>
          </p:cNvSpPr>
          <p:nvPr>
            <p:ph idx="1"/>
          </p:nvPr>
        </p:nvSpPr>
        <p:spPr>
          <a:xfrm>
            <a:off x="457200" y="1066800"/>
            <a:ext cx="8382000" cy="5410200"/>
          </a:xfrm>
        </p:spPr>
        <p:txBody>
          <a:bodyPr>
            <a:normAutofit fontScale="92500" lnSpcReduction="20000"/>
          </a:bodyPr>
          <a:lstStyle/>
          <a:p>
            <a:pPr marL="0" indent="0" eaLnBrk="1" fontAlgn="auto" hangingPunct="1">
              <a:lnSpc>
                <a:spcPct val="120000"/>
              </a:lnSpc>
              <a:spcBef>
                <a:spcPts val="0"/>
              </a:spcBef>
              <a:spcAft>
                <a:spcPts val="0"/>
              </a:spcAft>
              <a:buFont typeface="Arial" pitchFamily="34" charset="0"/>
              <a:buNone/>
              <a:defRPr/>
            </a:pPr>
            <a:r>
              <a:rPr lang="en-US" sz="1700" dirty="0" err="1"/>
              <a:t>Arakelian</a:t>
            </a:r>
            <a:r>
              <a:rPr lang="en-US" sz="1700" dirty="0"/>
              <a:t>, </a:t>
            </a:r>
            <a:r>
              <a:rPr lang="en-US" sz="1700" dirty="0" smtClean="0"/>
              <a:t>G. </a:t>
            </a:r>
            <a:r>
              <a:rPr lang="en-US" sz="1700" dirty="0"/>
              <a:t>2008. </a:t>
            </a:r>
            <a:r>
              <a:rPr lang="en-US" sz="1700" dirty="0" err="1"/>
              <a:t>Bagrada</a:t>
            </a:r>
            <a:r>
              <a:rPr lang="en-US" sz="1700" dirty="0"/>
              <a:t> Bug (</a:t>
            </a:r>
            <a:r>
              <a:rPr lang="en-US" sz="1700" i="1" dirty="0" err="1"/>
              <a:t>Bagrada</a:t>
            </a:r>
            <a:r>
              <a:rPr lang="en-US" sz="1700" i="1" dirty="0"/>
              <a:t> </a:t>
            </a:r>
            <a:r>
              <a:rPr lang="en-US" sz="1700" i="1" dirty="0" err="1"/>
              <a:t>hilaris</a:t>
            </a:r>
            <a:r>
              <a:rPr lang="en-US" sz="1700" dirty="0"/>
              <a:t>). Los Angeles County Agricultural Commissioner/Weights and Measures </a:t>
            </a:r>
            <a:r>
              <a:rPr lang="en-US" sz="1700" dirty="0" smtClean="0"/>
              <a:t>Department, CA. </a:t>
            </a:r>
            <a:r>
              <a:rPr lang="en-US" sz="1700" dirty="0"/>
              <a:t>Accessed April </a:t>
            </a:r>
            <a:r>
              <a:rPr lang="en-US" sz="1700" dirty="0" smtClean="0"/>
              <a:t>2013</a:t>
            </a:r>
          </a:p>
          <a:p>
            <a:pPr lvl="1" eaLnBrk="1" fontAlgn="auto" hangingPunct="1">
              <a:lnSpc>
                <a:spcPct val="120000"/>
              </a:lnSpc>
              <a:spcBef>
                <a:spcPts val="0"/>
              </a:spcBef>
              <a:spcAft>
                <a:spcPts val="0"/>
              </a:spcAft>
              <a:buFont typeface="Arial" pitchFamily="34" charset="0"/>
              <a:buChar char="–"/>
              <a:defRPr/>
            </a:pPr>
            <a:r>
              <a:rPr lang="en-US" sz="1500" dirty="0" smtClean="0"/>
              <a:t>http</a:t>
            </a:r>
            <a:r>
              <a:rPr lang="en-US" sz="1500" dirty="0"/>
              <a:t>://</a:t>
            </a:r>
            <a:r>
              <a:rPr lang="en-US" sz="1500" dirty="0" smtClean="0"/>
              <a:t>www.cdfa.ca.gov/plant/PPD/PDF/Bagrada_hilaris.pdf.</a:t>
            </a:r>
          </a:p>
          <a:p>
            <a:pPr eaLnBrk="1" fontAlgn="auto" hangingPunct="1">
              <a:lnSpc>
                <a:spcPct val="120000"/>
              </a:lnSpc>
              <a:spcBef>
                <a:spcPts val="0"/>
              </a:spcBef>
              <a:spcAft>
                <a:spcPts val="0"/>
              </a:spcAft>
              <a:buFont typeface="Arial" pitchFamily="34" charset="0"/>
              <a:buChar char="•"/>
              <a:defRPr/>
            </a:pPr>
            <a:endParaRPr lang="en-US" sz="900" dirty="0" smtClean="0"/>
          </a:p>
          <a:p>
            <a:pPr marL="0" indent="0" eaLnBrk="1" fontAlgn="auto" hangingPunct="1">
              <a:lnSpc>
                <a:spcPct val="120000"/>
              </a:lnSpc>
              <a:spcBef>
                <a:spcPts val="0"/>
              </a:spcBef>
              <a:spcAft>
                <a:spcPts val="0"/>
              </a:spcAft>
              <a:buFont typeface="Arial" pitchFamily="34" charset="0"/>
              <a:buNone/>
              <a:defRPr/>
            </a:pPr>
            <a:r>
              <a:rPr lang="en-US" sz="1700" dirty="0" err="1"/>
              <a:t>Arakelian</a:t>
            </a:r>
            <a:r>
              <a:rPr lang="en-US" sz="1700" dirty="0"/>
              <a:t>, G. “</a:t>
            </a:r>
            <a:r>
              <a:rPr lang="en-US" sz="1700" dirty="0" err="1"/>
              <a:t>Bagrada</a:t>
            </a:r>
            <a:r>
              <a:rPr lang="en-US" sz="1700" dirty="0"/>
              <a:t> bug, </a:t>
            </a:r>
            <a:r>
              <a:rPr lang="en-US" sz="1700" i="1" dirty="0" err="1"/>
              <a:t>Bagrada</a:t>
            </a:r>
            <a:r>
              <a:rPr lang="en-US" sz="1700" i="1" dirty="0"/>
              <a:t> </a:t>
            </a:r>
            <a:r>
              <a:rPr lang="en-US" sz="1700" i="1" dirty="0" err="1"/>
              <a:t>hilaris</a:t>
            </a:r>
            <a:r>
              <a:rPr lang="en-US" sz="1700" dirty="0"/>
              <a:t>”. Center for Invasive Species Research – University of California, Riverside. Accessed April 2013 </a:t>
            </a:r>
            <a:endParaRPr lang="en-US" sz="1700" dirty="0" smtClean="0"/>
          </a:p>
          <a:p>
            <a:pPr lvl="1" eaLnBrk="1" fontAlgn="auto" hangingPunct="1">
              <a:lnSpc>
                <a:spcPct val="120000"/>
              </a:lnSpc>
              <a:spcBef>
                <a:spcPts val="0"/>
              </a:spcBef>
              <a:spcAft>
                <a:spcPts val="0"/>
              </a:spcAft>
              <a:buFont typeface="Arial" pitchFamily="34" charset="0"/>
              <a:buChar char="–"/>
              <a:defRPr/>
            </a:pPr>
            <a:r>
              <a:rPr lang="en-US" sz="1500" dirty="0" smtClean="0"/>
              <a:t>http</a:t>
            </a:r>
            <a:r>
              <a:rPr lang="en-US" sz="1500" dirty="0"/>
              <a:t>://cisr.ucr.edu/bagrada_bug.html</a:t>
            </a:r>
          </a:p>
          <a:p>
            <a:pPr marL="0" indent="0" eaLnBrk="1" fontAlgn="auto" hangingPunct="1">
              <a:lnSpc>
                <a:spcPct val="120000"/>
              </a:lnSpc>
              <a:spcBef>
                <a:spcPts val="0"/>
              </a:spcBef>
              <a:spcAft>
                <a:spcPts val="0"/>
              </a:spcAft>
              <a:buFont typeface="Arial" pitchFamily="34" charset="0"/>
              <a:buNone/>
              <a:defRPr/>
            </a:pPr>
            <a:endParaRPr lang="en-US" sz="900" dirty="0" smtClean="0"/>
          </a:p>
          <a:p>
            <a:pPr marL="0" indent="0" eaLnBrk="1" fontAlgn="auto" hangingPunct="1">
              <a:lnSpc>
                <a:spcPct val="120000"/>
              </a:lnSpc>
              <a:spcBef>
                <a:spcPts val="0"/>
              </a:spcBef>
              <a:spcAft>
                <a:spcPts val="0"/>
              </a:spcAft>
              <a:buFont typeface="Arial" pitchFamily="34" charset="0"/>
              <a:buNone/>
              <a:defRPr/>
            </a:pPr>
            <a:r>
              <a:rPr lang="en-US" sz="1700" dirty="0" err="1"/>
              <a:t>Halbert</a:t>
            </a:r>
            <a:r>
              <a:rPr lang="en-US" sz="1700" dirty="0"/>
              <a:t>, S. E. and J. E. Eger. 2010. </a:t>
            </a:r>
            <a:r>
              <a:rPr lang="en-US" sz="1700" dirty="0" err="1"/>
              <a:t>Bagrada</a:t>
            </a:r>
            <a:r>
              <a:rPr lang="en-US" sz="1700" dirty="0"/>
              <a:t> bug (</a:t>
            </a:r>
            <a:r>
              <a:rPr lang="en-US" sz="1700" i="1" dirty="0" err="1"/>
              <a:t>Bagrada</a:t>
            </a:r>
            <a:r>
              <a:rPr lang="en-US" sz="1700" i="1" dirty="0"/>
              <a:t> </a:t>
            </a:r>
            <a:r>
              <a:rPr lang="en-US" sz="1700" i="1" dirty="0" err="1"/>
              <a:t>hilaris</a:t>
            </a:r>
            <a:r>
              <a:rPr lang="en-US" sz="1700" dirty="0"/>
              <a:t>) (</a:t>
            </a:r>
            <a:r>
              <a:rPr lang="en-US" sz="1700" dirty="0" err="1"/>
              <a:t>Hemiptera</a:t>
            </a:r>
            <a:r>
              <a:rPr lang="en-US" sz="1700" dirty="0"/>
              <a:t>: </a:t>
            </a:r>
            <a:r>
              <a:rPr lang="en-US" sz="1700" dirty="0" err="1"/>
              <a:t>Pentatomidae</a:t>
            </a:r>
            <a:r>
              <a:rPr lang="en-US" sz="1700" dirty="0"/>
              <a:t>): an exotic pest of </a:t>
            </a:r>
            <a:r>
              <a:rPr lang="en-US" sz="1700" dirty="0" err="1"/>
              <a:t>Cruciferae</a:t>
            </a:r>
            <a:r>
              <a:rPr lang="en-US" sz="1700" dirty="0"/>
              <a:t> established in the western USA. Accessed April </a:t>
            </a:r>
            <a:r>
              <a:rPr lang="en-US" sz="1700" dirty="0" smtClean="0"/>
              <a:t>2013</a:t>
            </a:r>
          </a:p>
          <a:p>
            <a:pPr lvl="1" eaLnBrk="1" fontAlgn="auto" hangingPunct="1">
              <a:lnSpc>
                <a:spcPct val="120000"/>
              </a:lnSpc>
              <a:spcBef>
                <a:spcPts val="0"/>
              </a:spcBef>
              <a:spcAft>
                <a:spcPts val="0"/>
              </a:spcAft>
              <a:buFont typeface="Arial" pitchFamily="34" charset="0"/>
              <a:buChar char="–"/>
              <a:defRPr/>
            </a:pPr>
            <a:r>
              <a:rPr lang="en-US" sz="1500" dirty="0" smtClean="0"/>
              <a:t>http</a:t>
            </a:r>
            <a:r>
              <a:rPr lang="en-US" sz="1500" dirty="0"/>
              <a:t>://edocs.dlis.state.fl.us.lp.hscl.ufl.edu/fldocs/doacs/dpi/pestalert/01750.pdf</a:t>
            </a:r>
          </a:p>
          <a:p>
            <a:pPr marL="0" indent="0" eaLnBrk="1" fontAlgn="auto" hangingPunct="1">
              <a:lnSpc>
                <a:spcPct val="120000"/>
              </a:lnSpc>
              <a:spcBef>
                <a:spcPts val="0"/>
              </a:spcBef>
              <a:spcAft>
                <a:spcPts val="0"/>
              </a:spcAft>
              <a:buFont typeface="Arial" pitchFamily="34" charset="0"/>
              <a:buNone/>
              <a:defRPr/>
            </a:pPr>
            <a:endParaRPr lang="en-US" sz="1700" dirty="0" smtClean="0"/>
          </a:p>
          <a:p>
            <a:pPr marL="0" indent="0" eaLnBrk="1" fontAlgn="auto" hangingPunct="1">
              <a:lnSpc>
                <a:spcPct val="120000"/>
              </a:lnSpc>
              <a:spcBef>
                <a:spcPts val="0"/>
              </a:spcBef>
              <a:spcAft>
                <a:spcPts val="0"/>
              </a:spcAft>
              <a:buFont typeface="Arial" pitchFamily="34" charset="0"/>
              <a:buNone/>
              <a:defRPr/>
            </a:pPr>
            <a:r>
              <a:rPr lang="en-US" sz="1700" dirty="0" smtClean="0"/>
              <a:t>Palumbo, J. C. 2010. The </a:t>
            </a:r>
            <a:r>
              <a:rPr lang="en-US" sz="1700" dirty="0" err="1" smtClean="0"/>
              <a:t>Bagrada</a:t>
            </a:r>
            <a:r>
              <a:rPr lang="en-US" sz="1700" dirty="0" smtClean="0"/>
              <a:t> bug, a New Invasive pest of </a:t>
            </a:r>
            <a:r>
              <a:rPr lang="en-US" sz="1700" dirty="0" err="1" smtClean="0"/>
              <a:t>cole</a:t>
            </a:r>
            <a:r>
              <a:rPr lang="en-US" sz="1700" dirty="0" smtClean="0"/>
              <a:t> crops in Arizona</a:t>
            </a:r>
            <a:r>
              <a:rPr lang="en-US" sz="1700" dirty="0"/>
              <a:t>. University of </a:t>
            </a:r>
            <a:r>
              <a:rPr lang="en-US" sz="1700" dirty="0" smtClean="0"/>
              <a:t>Arizona, Yuma</a:t>
            </a:r>
            <a:r>
              <a:rPr lang="en-US" sz="1700" dirty="0"/>
              <a:t>, AZ. Accessed April </a:t>
            </a:r>
            <a:r>
              <a:rPr lang="en-US" sz="1700" dirty="0" smtClean="0"/>
              <a:t>2013</a:t>
            </a:r>
          </a:p>
          <a:p>
            <a:pPr lvl="1" eaLnBrk="1" fontAlgn="auto" hangingPunct="1">
              <a:lnSpc>
                <a:spcPct val="120000"/>
              </a:lnSpc>
              <a:spcBef>
                <a:spcPts val="0"/>
              </a:spcBef>
              <a:spcAft>
                <a:spcPts val="0"/>
              </a:spcAft>
              <a:buFont typeface="Arial" pitchFamily="34" charset="0"/>
              <a:buChar char="–"/>
              <a:defRPr/>
            </a:pPr>
            <a:r>
              <a:rPr lang="en-US" sz="1500" dirty="0" smtClean="0"/>
              <a:t>http://ag.arizona.edu/crops/vegetables/advisories/docs/Bagrad_bug_2010_Palumbo.pdf.</a:t>
            </a:r>
          </a:p>
          <a:p>
            <a:pPr eaLnBrk="1" fontAlgn="auto" hangingPunct="1">
              <a:lnSpc>
                <a:spcPct val="120000"/>
              </a:lnSpc>
              <a:spcBef>
                <a:spcPts val="0"/>
              </a:spcBef>
              <a:spcAft>
                <a:spcPts val="0"/>
              </a:spcAft>
              <a:buFont typeface="Arial" pitchFamily="34" charset="0"/>
              <a:buChar char="•"/>
              <a:defRPr/>
            </a:pPr>
            <a:endParaRPr lang="en-US" sz="900" dirty="0"/>
          </a:p>
          <a:p>
            <a:pPr marL="0" indent="0" eaLnBrk="1" fontAlgn="auto" hangingPunct="1">
              <a:lnSpc>
                <a:spcPct val="120000"/>
              </a:lnSpc>
              <a:spcBef>
                <a:spcPts val="0"/>
              </a:spcBef>
              <a:spcAft>
                <a:spcPts val="0"/>
              </a:spcAft>
              <a:buFont typeface="Arial" pitchFamily="34" charset="0"/>
              <a:buNone/>
              <a:defRPr/>
            </a:pPr>
            <a:r>
              <a:rPr lang="en-US" sz="1700" dirty="0"/>
              <a:t>Palumbo, J.C. and E.T. </a:t>
            </a:r>
            <a:r>
              <a:rPr lang="en-US" sz="1700" dirty="0" err="1"/>
              <a:t>Natwick</a:t>
            </a:r>
            <a:r>
              <a:rPr lang="en-US" sz="1700" dirty="0"/>
              <a:t>. 2010. The </a:t>
            </a:r>
            <a:r>
              <a:rPr lang="en-US" sz="1700" dirty="0" err="1"/>
              <a:t>B</a:t>
            </a:r>
            <a:r>
              <a:rPr lang="en-US" sz="1700" dirty="0" err="1" smtClean="0"/>
              <a:t>agrada</a:t>
            </a:r>
            <a:r>
              <a:rPr lang="en-US" sz="1700" dirty="0" smtClean="0"/>
              <a:t> </a:t>
            </a:r>
            <a:r>
              <a:rPr lang="en-US" sz="1700" dirty="0"/>
              <a:t>bug (</a:t>
            </a:r>
            <a:r>
              <a:rPr lang="en-US" sz="1700" dirty="0" err="1"/>
              <a:t>Hemiptera</a:t>
            </a:r>
            <a:r>
              <a:rPr lang="en-US" sz="1700" dirty="0"/>
              <a:t>: </a:t>
            </a:r>
            <a:r>
              <a:rPr lang="en-US" sz="1700" dirty="0" err="1"/>
              <a:t>Pentatomidae</a:t>
            </a:r>
            <a:r>
              <a:rPr lang="en-US" sz="1700" dirty="0"/>
              <a:t>): A new invasive pest of </a:t>
            </a:r>
            <a:r>
              <a:rPr lang="en-US" sz="1700" dirty="0" err="1"/>
              <a:t>cole</a:t>
            </a:r>
            <a:r>
              <a:rPr lang="en-US" sz="1700" dirty="0"/>
              <a:t> crops in Arizona and California. Plant Health Progress. Accessed April 2013 </a:t>
            </a:r>
            <a:endParaRPr lang="en-US" sz="1700" dirty="0" smtClean="0"/>
          </a:p>
          <a:p>
            <a:pPr lvl="1" eaLnBrk="1" fontAlgn="auto" hangingPunct="1">
              <a:lnSpc>
                <a:spcPct val="120000"/>
              </a:lnSpc>
              <a:spcBef>
                <a:spcPts val="0"/>
              </a:spcBef>
              <a:spcAft>
                <a:spcPts val="0"/>
              </a:spcAft>
              <a:buFont typeface="Arial" pitchFamily="34" charset="0"/>
              <a:buChar char="–"/>
              <a:defRPr/>
            </a:pPr>
            <a:r>
              <a:rPr lang="en-US" sz="1500" dirty="0" smtClean="0"/>
              <a:t>http</a:t>
            </a:r>
            <a:r>
              <a:rPr lang="en-US" sz="1500" dirty="0"/>
              <a:t>://www.plantmanagementnetwork.org/sub/php/brief/2010/bagrada/</a:t>
            </a:r>
          </a:p>
          <a:p>
            <a:pPr marL="0" indent="0" eaLnBrk="1" fontAlgn="auto" hangingPunct="1">
              <a:lnSpc>
                <a:spcPct val="120000"/>
              </a:lnSpc>
              <a:spcBef>
                <a:spcPts val="0"/>
              </a:spcBef>
              <a:spcAft>
                <a:spcPts val="0"/>
              </a:spcAft>
              <a:buFont typeface="Arial" pitchFamily="34" charset="0"/>
              <a:buNone/>
              <a:defRPr/>
            </a:pPr>
            <a:endParaRPr lang="en-US" sz="900" dirty="0"/>
          </a:p>
          <a:p>
            <a:pPr marL="0" indent="0" eaLnBrk="1" fontAlgn="auto" hangingPunct="1">
              <a:lnSpc>
                <a:spcPct val="120000"/>
              </a:lnSpc>
              <a:spcBef>
                <a:spcPts val="0"/>
              </a:spcBef>
              <a:spcAft>
                <a:spcPts val="0"/>
              </a:spcAft>
              <a:buFont typeface="Arial" pitchFamily="34" charset="0"/>
              <a:buNone/>
              <a:defRPr/>
            </a:pPr>
            <a:r>
              <a:rPr lang="en-US" sz="1700" dirty="0" smtClean="0"/>
              <a:t>Reed, D. 2012. </a:t>
            </a:r>
            <a:r>
              <a:rPr lang="en-US" sz="1700" dirty="0" err="1" smtClean="0"/>
              <a:t>Bagrada</a:t>
            </a:r>
            <a:r>
              <a:rPr lang="en-US" sz="1700" dirty="0" smtClean="0"/>
              <a:t> bug: biology, host range and effects on </a:t>
            </a:r>
            <a:r>
              <a:rPr lang="en-US" sz="1700" dirty="0" err="1" smtClean="0"/>
              <a:t>cole</a:t>
            </a:r>
            <a:r>
              <a:rPr lang="en-US" sz="1700" dirty="0" smtClean="0"/>
              <a:t> crops. Center for Invasive Species Research – University of California, Riverside. Accessed April 2013</a:t>
            </a:r>
          </a:p>
          <a:p>
            <a:pPr lvl="1" eaLnBrk="1" fontAlgn="auto" hangingPunct="1">
              <a:lnSpc>
                <a:spcPct val="120000"/>
              </a:lnSpc>
              <a:spcBef>
                <a:spcPts val="0"/>
              </a:spcBef>
              <a:spcAft>
                <a:spcPts val="0"/>
              </a:spcAft>
              <a:buFont typeface="Arial" pitchFamily="34" charset="0"/>
              <a:buChar char="–"/>
              <a:defRPr/>
            </a:pPr>
            <a:r>
              <a:rPr lang="en-US" sz="1500" dirty="0" smtClean="0"/>
              <a:t>http</a:t>
            </a:r>
            <a:r>
              <a:rPr lang="en-US" sz="1500" dirty="0"/>
              <a:t>://cisr.ucr.edu/pdf/capca-bagrada-darcy-reed-sept-19-2012.</a:t>
            </a:r>
            <a:r>
              <a:rPr lang="en-US" sz="1500" dirty="0" smtClean="0"/>
              <a:t>pdf</a:t>
            </a:r>
            <a:endParaRPr lang="en-US" sz="1200" dirty="0" smtClean="0"/>
          </a:p>
          <a:p>
            <a:pPr marL="457200" lvl="1" indent="0" eaLnBrk="1" fontAlgn="auto" hangingPunct="1">
              <a:spcBef>
                <a:spcPts val="0"/>
              </a:spcBef>
              <a:spcAft>
                <a:spcPts val="0"/>
              </a:spcAft>
              <a:buFont typeface="Arial" pitchFamily="34" charset="0"/>
              <a:buNone/>
              <a:defRPr/>
            </a:pPr>
            <a:endParaRPr lang="en-US" sz="1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57200" y="76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Bagrada Bug</a:t>
            </a:r>
          </a:p>
        </p:txBody>
      </p:sp>
      <p:sp>
        <p:nvSpPr>
          <p:cNvPr id="15363" name="Content Placeholder 2"/>
          <p:cNvSpPr>
            <a:spLocks noGrp="1"/>
          </p:cNvSpPr>
          <p:nvPr>
            <p:ph sz="half" idx="1"/>
          </p:nvPr>
        </p:nvSpPr>
        <p:spPr bwMode="auto">
          <a:xfrm>
            <a:off x="304800" y="1671638"/>
            <a:ext cx="4265613"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Stink bug </a:t>
            </a:r>
          </a:p>
          <a:p>
            <a:pPr eaLnBrk="1" hangingPunct="1"/>
            <a:r>
              <a:rPr lang="en-US" altLang="en-US" smtClean="0"/>
              <a:t>Native to Africa</a:t>
            </a:r>
          </a:p>
          <a:p>
            <a:pPr eaLnBrk="1" hangingPunct="1"/>
            <a:r>
              <a:rPr lang="en-US" altLang="en-US" smtClean="0"/>
              <a:t>First detected in the US</a:t>
            </a:r>
          </a:p>
          <a:p>
            <a:pPr lvl="1" eaLnBrk="1" hangingPunct="1"/>
            <a:r>
              <a:rPr lang="en-US" altLang="en-US" sz="2000" smtClean="0"/>
              <a:t> </a:t>
            </a:r>
            <a:r>
              <a:rPr lang="en-US" altLang="en-US" smtClean="0"/>
              <a:t>Los Angeles County, CA 2008</a:t>
            </a:r>
          </a:p>
          <a:p>
            <a:pPr eaLnBrk="1" hangingPunct="1"/>
            <a:r>
              <a:rPr lang="en-US" altLang="en-US" smtClean="0"/>
              <a:t>Also called painted bug, painted stink bug, African stink bug</a:t>
            </a:r>
          </a:p>
        </p:txBody>
      </p:sp>
      <p:pic>
        <p:nvPicPr>
          <p:cNvPr id="16" name="Picture 2" descr="http://cisr.ucr.edu/images/bagrada_bug/02_bagrada_bug_cisr.jpg"/>
          <p:cNvPicPr>
            <a:picLocks noChangeAspect="1" noChangeArrowheads="1"/>
          </p:cNvPicPr>
          <p:nvPr/>
        </p:nvPicPr>
        <p:blipFill rotWithShape="1">
          <a:blip r:embed="rId3" cstate="print"/>
          <a:srcRect l="45862"/>
          <a:stretch/>
        </p:blipFill>
        <p:spPr bwMode="auto">
          <a:xfrm>
            <a:off x="4724400" y="1438400"/>
            <a:ext cx="4051226" cy="4276600"/>
          </a:xfrm>
          <a:prstGeom prst="roundRect">
            <a:avLst/>
          </a:prstGeom>
          <a:noFill/>
          <a:ln w="38100" cmpd="sng">
            <a:solidFill>
              <a:schemeClr val="tx1"/>
            </a:solidFill>
          </a:ln>
        </p:spPr>
      </p:pic>
      <p:sp>
        <p:nvSpPr>
          <p:cNvPr id="15365" name="TextBox 25"/>
          <p:cNvSpPr txBox="1">
            <a:spLocks noChangeArrowheads="1"/>
          </p:cNvSpPr>
          <p:nvPr/>
        </p:nvSpPr>
        <p:spPr bwMode="auto">
          <a:xfrm>
            <a:off x="325438" y="5715000"/>
            <a:ext cx="51609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Gevork Arakelian, LA County entomologist, bugwood.org  #5493926</a:t>
            </a:r>
          </a:p>
        </p:txBody>
      </p:sp>
      <p:sp>
        <p:nvSpPr>
          <p:cNvPr id="15366" name="Rectangle 3"/>
          <p:cNvSpPr>
            <a:spLocks noChangeArrowheads="1"/>
          </p:cNvSpPr>
          <p:nvPr/>
        </p:nvSpPr>
        <p:spPr bwMode="auto">
          <a:xfrm>
            <a:off x="5410200" y="1066800"/>
            <a:ext cx="2767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t>Female and male Bagrada bugs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bwMode="auto">
          <a:xfrm>
            <a:off x="457200" y="76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Distribution</a:t>
            </a:r>
          </a:p>
        </p:txBody>
      </p:sp>
      <p:sp>
        <p:nvSpPr>
          <p:cNvPr id="16387" name="TextBox 5"/>
          <p:cNvSpPr txBox="1">
            <a:spLocks noChangeArrowheads="1"/>
          </p:cNvSpPr>
          <p:nvPr/>
        </p:nvSpPr>
        <p:spPr bwMode="auto">
          <a:xfrm>
            <a:off x="762000" y="5715000"/>
            <a:ext cx="3352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Map based on: </a:t>
            </a:r>
            <a:r>
              <a:rPr lang="en-US" altLang="en-US" sz="900">
                <a:hlinkClick r:id="rId3" action="ppaction://hlinkfile"/>
              </a:rPr>
              <a:t>http://www.ncipmc.org/alerts/bagradabug.pdf</a:t>
            </a:r>
            <a:r>
              <a:rPr lang="en-US" altLang="en-US" sz="900"/>
              <a:t>. </a:t>
            </a:r>
          </a:p>
        </p:txBody>
      </p:sp>
      <p:grpSp>
        <p:nvGrpSpPr>
          <p:cNvPr id="16388" name="Group 4"/>
          <p:cNvGrpSpPr>
            <a:grpSpLocks/>
          </p:cNvGrpSpPr>
          <p:nvPr/>
        </p:nvGrpSpPr>
        <p:grpSpPr bwMode="auto">
          <a:xfrm>
            <a:off x="831850" y="998538"/>
            <a:ext cx="7550150" cy="4411662"/>
            <a:chOff x="831852" y="998483"/>
            <a:chExt cx="7550148" cy="4411717"/>
          </a:xfrm>
        </p:grpSpPr>
        <p:grpSp>
          <p:nvGrpSpPr>
            <p:cNvPr id="16389" name="Group 2"/>
            <p:cNvGrpSpPr>
              <a:grpSpLocks/>
            </p:cNvGrpSpPr>
            <p:nvPr/>
          </p:nvGrpSpPr>
          <p:grpSpPr bwMode="auto">
            <a:xfrm>
              <a:off x="831852" y="4756154"/>
              <a:ext cx="3411538" cy="652463"/>
              <a:chOff x="831852" y="4756154"/>
              <a:chExt cx="3411538" cy="652463"/>
            </a:xfrm>
          </p:grpSpPr>
          <p:sp>
            <p:nvSpPr>
              <p:cNvPr id="89" name="Rectangle 88"/>
              <p:cNvSpPr/>
              <p:nvPr/>
            </p:nvSpPr>
            <p:spPr>
              <a:xfrm>
                <a:off x="846140" y="4854568"/>
                <a:ext cx="109537" cy="109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6392" name="Group 86"/>
              <p:cNvGrpSpPr>
                <a:grpSpLocks/>
              </p:cNvGrpSpPr>
              <p:nvPr/>
            </p:nvGrpSpPr>
            <p:grpSpPr bwMode="auto">
              <a:xfrm>
                <a:off x="831852" y="4756154"/>
                <a:ext cx="3411538" cy="652463"/>
                <a:chOff x="-2220911" y="4286252"/>
                <a:chExt cx="3411538" cy="652463"/>
              </a:xfrm>
            </p:grpSpPr>
            <p:sp>
              <p:nvSpPr>
                <p:cNvPr id="16393" name="Freeform 71"/>
                <p:cNvSpPr>
                  <a:spLocks/>
                </p:cNvSpPr>
                <p:nvPr/>
              </p:nvSpPr>
              <p:spPr bwMode="auto">
                <a:xfrm>
                  <a:off x="-2220911" y="4699002"/>
                  <a:ext cx="138113" cy="136525"/>
                </a:xfrm>
                <a:custGeom>
                  <a:avLst/>
                  <a:gdLst>
                    <a:gd name="T0" fmla="*/ 0 w 120"/>
                    <a:gd name="T1" fmla="*/ 0 h 120"/>
                    <a:gd name="T2" fmla="*/ 0 w 120"/>
                    <a:gd name="T3" fmla="*/ 0 h 120"/>
                    <a:gd name="T4" fmla="*/ 158960006 w 120"/>
                    <a:gd name="T5" fmla="*/ 0 h 120"/>
                    <a:gd name="T6" fmla="*/ 158960006 w 120"/>
                    <a:gd name="T7" fmla="*/ 155325630 h 120"/>
                    <a:gd name="T8" fmla="*/ 0 w 120"/>
                    <a:gd name="T9" fmla="*/ 155325630 h 120"/>
                    <a:gd name="T10" fmla="*/ 0 w 120"/>
                    <a:gd name="T11" fmla="*/ 0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20">
                      <a:moveTo>
                        <a:pt x="0" y="0"/>
                      </a:moveTo>
                      <a:lnTo>
                        <a:pt x="0" y="0"/>
                      </a:lnTo>
                      <a:lnTo>
                        <a:pt x="120" y="0"/>
                      </a:lnTo>
                      <a:lnTo>
                        <a:pt x="120" y="120"/>
                      </a:lnTo>
                      <a:lnTo>
                        <a:pt x="0" y="120"/>
                      </a:lnTo>
                      <a:lnTo>
                        <a:pt x="0" y="0"/>
                      </a:lnTo>
                      <a:close/>
                    </a:path>
                  </a:pathLst>
                </a:custGeom>
                <a:solidFill>
                  <a:srgbClr val="EC1D24"/>
                </a:solidFill>
                <a:ln w="0">
                  <a:solidFill>
                    <a:srgbClr val="000000"/>
                  </a:solidFill>
                  <a:prstDash val="solid"/>
                  <a:round/>
                  <a:headEnd/>
                  <a:tailEnd/>
                </a:ln>
              </p:spPr>
              <p:txBody>
                <a:bodyPr/>
                <a:lstStyle/>
                <a:p>
                  <a:endParaRPr lang="en-US"/>
                </a:p>
              </p:txBody>
            </p:sp>
            <p:sp>
              <p:nvSpPr>
                <p:cNvPr id="16394" name="Freeform 72"/>
                <p:cNvSpPr>
                  <a:spLocks/>
                </p:cNvSpPr>
                <p:nvPr/>
              </p:nvSpPr>
              <p:spPr bwMode="auto">
                <a:xfrm>
                  <a:off x="-2220911" y="4699002"/>
                  <a:ext cx="138113" cy="136525"/>
                </a:xfrm>
                <a:custGeom>
                  <a:avLst/>
                  <a:gdLst>
                    <a:gd name="T0" fmla="*/ 0 w 120"/>
                    <a:gd name="T1" fmla="*/ 0 h 120"/>
                    <a:gd name="T2" fmla="*/ 0 w 120"/>
                    <a:gd name="T3" fmla="*/ 0 h 120"/>
                    <a:gd name="T4" fmla="*/ 158960006 w 120"/>
                    <a:gd name="T5" fmla="*/ 0 h 120"/>
                    <a:gd name="T6" fmla="*/ 158960006 w 120"/>
                    <a:gd name="T7" fmla="*/ 155325630 h 120"/>
                    <a:gd name="T8" fmla="*/ 0 w 120"/>
                    <a:gd name="T9" fmla="*/ 155325630 h 120"/>
                    <a:gd name="T10" fmla="*/ 0 w 120"/>
                    <a:gd name="T11" fmla="*/ 0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20">
                      <a:moveTo>
                        <a:pt x="0" y="0"/>
                      </a:moveTo>
                      <a:lnTo>
                        <a:pt x="0" y="0"/>
                      </a:lnTo>
                      <a:lnTo>
                        <a:pt x="120" y="0"/>
                      </a:lnTo>
                      <a:lnTo>
                        <a:pt x="120" y="120"/>
                      </a:lnTo>
                      <a:lnTo>
                        <a:pt x="0" y="120"/>
                      </a:lnTo>
                      <a:lnTo>
                        <a:pt x="0" y="0"/>
                      </a:lnTo>
                      <a:close/>
                    </a:path>
                  </a:pathLst>
                </a:custGeom>
                <a:noFill/>
                <a:ln w="14288" cap="flat">
                  <a:solidFill>
                    <a:srgbClr val="08090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5" name="Rectangle 73"/>
                <p:cNvSpPr>
                  <a:spLocks noChangeArrowheads="1"/>
                </p:cNvSpPr>
                <p:nvPr/>
              </p:nvSpPr>
              <p:spPr bwMode="auto">
                <a:xfrm>
                  <a:off x="-1955798" y="4613277"/>
                  <a:ext cx="30003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700">
                      <a:solidFill>
                        <a:srgbClr val="080909"/>
                      </a:solidFill>
                    </a:rPr>
                    <a:t>Es</a:t>
                  </a:r>
                  <a:endParaRPr lang="en-US" altLang="en-US">
                    <a:latin typeface="Arial" charset="0"/>
                  </a:endParaRPr>
                </a:p>
              </p:txBody>
            </p:sp>
            <p:sp>
              <p:nvSpPr>
                <p:cNvPr id="16396" name="Rectangle 74"/>
                <p:cNvSpPr>
                  <a:spLocks noChangeArrowheads="1"/>
                </p:cNvSpPr>
                <p:nvPr/>
              </p:nvSpPr>
              <p:spPr bwMode="auto">
                <a:xfrm>
                  <a:off x="-1770061" y="4613277"/>
                  <a:ext cx="18573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700">
                      <a:solidFill>
                        <a:srgbClr val="080909"/>
                      </a:solidFill>
                    </a:rPr>
                    <a:t>t</a:t>
                  </a:r>
                  <a:endParaRPr lang="en-US" altLang="en-US">
                    <a:latin typeface="Arial" charset="0"/>
                  </a:endParaRPr>
                </a:p>
              </p:txBody>
            </p:sp>
            <p:sp>
              <p:nvSpPr>
                <p:cNvPr id="16397" name="Rectangle 75"/>
                <p:cNvSpPr>
                  <a:spLocks noChangeArrowheads="1"/>
                </p:cNvSpPr>
                <p:nvPr/>
              </p:nvSpPr>
              <p:spPr bwMode="auto">
                <a:xfrm>
                  <a:off x="-1701798" y="4613277"/>
                  <a:ext cx="2143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700">
                      <a:solidFill>
                        <a:srgbClr val="080909"/>
                      </a:solidFill>
                    </a:rPr>
                    <a:t>a</a:t>
                  </a:r>
                  <a:endParaRPr lang="en-US" altLang="en-US">
                    <a:latin typeface="Arial" charset="0"/>
                  </a:endParaRPr>
                </a:p>
              </p:txBody>
            </p:sp>
            <p:sp>
              <p:nvSpPr>
                <p:cNvPr id="16398" name="Rectangle 76"/>
                <p:cNvSpPr>
                  <a:spLocks noChangeArrowheads="1"/>
                </p:cNvSpPr>
                <p:nvPr/>
              </p:nvSpPr>
              <p:spPr bwMode="auto">
                <a:xfrm>
                  <a:off x="-1600198" y="4613277"/>
                  <a:ext cx="13223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700">
                      <a:solidFill>
                        <a:srgbClr val="080909"/>
                      </a:solidFill>
                    </a:rPr>
                    <a:t>blished by sur</a:t>
                  </a:r>
                  <a:endParaRPr lang="en-US" altLang="en-US">
                    <a:latin typeface="Arial" charset="0"/>
                  </a:endParaRPr>
                </a:p>
              </p:txBody>
            </p:sp>
            <p:sp>
              <p:nvSpPr>
                <p:cNvPr id="16399" name="Rectangle 77"/>
                <p:cNvSpPr>
                  <a:spLocks noChangeArrowheads="1"/>
                </p:cNvSpPr>
                <p:nvPr/>
              </p:nvSpPr>
              <p:spPr bwMode="auto">
                <a:xfrm>
                  <a:off x="-398461" y="4613277"/>
                  <a:ext cx="2095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700">
                      <a:solidFill>
                        <a:srgbClr val="080909"/>
                      </a:solidFill>
                    </a:rPr>
                    <a:t>v</a:t>
                  </a:r>
                  <a:endParaRPr lang="en-US" altLang="en-US">
                    <a:latin typeface="Arial" charset="0"/>
                  </a:endParaRPr>
                </a:p>
              </p:txBody>
            </p:sp>
            <p:sp>
              <p:nvSpPr>
                <p:cNvPr id="16400" name="Rectangle 78"/>
                <p:cNvSpPr>
                  <a:spLocks noChangeArrowheads="1"/>
                </p:cNvSpPr>
                <p:nvPr/>
              </p:nvSpPr>
              <p:spPr bwMode="auto">
                <a:xfrm>
                  <a:off x="-304798" y="4613277"/>
                  <a:ext cx="21907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700">
                      <a:solidFill>
                        <a:srgbClr val="080909"/>
                      </a:solidFill>
                    </a:rPr>
                    <a:t>e</a:t>
                  </a:r>
                  <a:endParaRPr lang="en-US" altLang="en-US">
                    <a:latin typeface="Arial" charset="0"/>
                  </a:endParaRPr>
                </a:p>
              </p:txBody>
            </p:sp>
            <p:sp>
              <p:nvSpPr>
                <p:cNvPr id="16401" name="Rectangle 79"/>
                <p:cNvSpPr>
                  <a:spLocks noChangeArrowheads="1"/>
                </p:cNvSpPr>
                <p:nvPr/>
              </p:nvSpPr>
              <p:spPr bwMode="auto">
                <a:xfrm>
                  <a:off x="-200023" y="4613277"/>
                  <a:ext cx="2095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700">
                      <a:solidFill>
                        <a:srgbClr val="080909"/>
                      </a:solidFill>
                    </a:rPr>
                    <a:t>y</a:t>
                  </a:r>
                  <a:endParaRPr lang="en-US" altLang="en-US">
                    <a:latin typeface="Arial" charset="0"/>
                  </a:endParaRPr>
                </a:p>
              </p:txBody>
            </p:sp>
            <p:sp>
              <p:nvSpPr>
                <p:cNvPr id="16402" name="Rectangle 80"/>
                <p:cNvSpPr>
                  <a:spLocks noChangeArrowheads="1"/>
                </p:cNvSpPr>
                <p:nvPr/>
              </p:nvSpPr>
              <p:spPr bwMode="auto">
                <a:xfrm>
                  <a:off x="-104773" y="4613277"/>
                  <a:ext cx="4921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700">
                      <a:solidFill>
                        <a:srgbClr val="080909"/>
                      </a:solidFill>
                    </a:rPr>
                    <a:t> or c</a:t>
                  </a:r>
                  <a:endParaRPr lang="en-US" altLang="en-US">
                    <a:latin typeface="Arial" charset="0"/>
                  </a:endParaRPr>
                </a:p>
              </p:txBody>
            </p:sp>
            <p:sp>
              <p:nvSpPr>
                <p:cNvPr id="16403" name="Rectangle 81"/>
                <p:cNvSpPr>
                  <a:spLocks noChangeArrowheads="1"/>
                </p:cNvSpPr>
                <p:nvPr/>
              </p:nvSpPr>
              <p:spPr bwMode="auto">
                <a:xfrm>
                  <a:off x="268289" y="4613277"/>
                  <a:ext cx="22701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700">
                      <a:solidFill>
                        <a:srgbClr val="080909"/>
                      </a:solidFill>
                    </a:rPr>
                    <a:t>o</a:t>
                  </a:r>
                  <a:endParaRPr lang="en-US" altLang="en-US">
                    <a:latin typeface="Arial" charset="0"/>
                  </a:endParaRPr>
                </a:p>
              </p:txBody>
            </p:sp>
            <p:sp>
              <p:nvSpPr>
                <p:cNvPr id="16404" name="Rectangle 82"/>
                <p:cNvSpPr>
                  <a:spLocks noChangeArrowheads="1"/>
                </p:cNvSpPr>
                <p:nvPr/>
              </p:nvSpPr>
              <p:spPr bwMode="auto">
                <a:xfrm>
                  <a:off x="381002" y="4613277"/>
                  <a:ext cx="809625"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700">
                      <a:solidFill>
                        <a:srgbClr val="080909"/>
                      </a:solidFill>
                    </a:rPr>
                    <a:t>nsensus</a:t>
                  </a:r>
                  <a:endParaRPr lang="en-US" altLang="en-US">
                    <a:latin typeface="Arial" charset="0"/>
                  </a:endParaRPr>
                </a:p>
              </p:txBody>
            </p:sp>
            <p:sp>
              <p:nvSpPr>
                <p:cNvPr id="16405" name="Freeform 83"/>
                <p:cNvSpPr>
                  <a:spLocks/>
                </p:cNvSpPr>
                <p:nvPr/>
              </p:nvSpPr>
              <p:spPr bwMode="auto">
                <a:xfrm>
                  <a:off x="-2220911" y="4373565"/>
                  <a:ext cx="138113" cy="138113"/>
                </a:xfrm>
                <a:custGeom>
                  <a:avLst/>
                  <a:gdLst>
                    <a:gd name="T0" fmla="*/ 0 w 120"/>
                    <a:gd name="T1" fmla="*/ 0 h 120"/>
                    <a:gd name="T2" fmla="*/ 0 w 120"/>
                    <a:gd name="T3" fmla="*/ 0 h 120"/>
                    <a:gd name="T4" fmla="*/ 158960006 w 120"/>
                    <a:gd name="T5" fmla="*/ 0 h 120"/>
                    <a:gd name="T6" fmla="*/ 158960006 w 120"/>
                    <a:gd name="T7" fmla="*/ 158960006 h 120"/>
                    <a:gd name="T8" fmla="*/ 0 w 120"/>
                    <a:gd name="T9" fmla="*/ 158960006 h 120"/>
                    <a:gd name="T10" fmla="*/ 0 w 120"/>
                    <a:gd name="T11" fmla="*/ 0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20">
                      <a:moveTo>
                        <a:pt x="0" y="0"/>
                      </a:moveTo>
                      <a:lnTo>
                        <a:pt x="0" y="0"/>
                      </a:lnTo>
                      <a:lnTo>
                        <a:pt x="120" y="0"/>
                      </a:lnTo>
                      <a:lnTo>
                        <a:pt x="120" y="120"/>
                      </a:lnTo>
                      <a:lnTo>
                        <a:pt x="0" y="120"/>
                      </a:lnTo>
                      <a:lnTo>
                        <a:pt x="0" y="0"/>
                      </a:lnTo>
                      <a:close/>
                    </a:path>
                  </a:pathLst>
                </a:custGeom>
                <a:noFill/>
                <a:ln w="14288" cap="flat">
                  <a:solidFill>
                    <a:srgbClr val="08090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6" name="Rectangle 84"/>
                <p:cNvSpPr>
                  <a:spLocks noChangeArrowheads="1"/>
                </p:cNvSpPr>
                <p:nvPr/>
              </p:nvSpPr>
              <p:spPr bwMode="auto">
                <a:xfrm>
                  <a:off x="-1955798" y="4286252"/>
                  <a:ext cx="120015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700">
                      <a:solidFill>
                        <a:srgbClr val="080909"/>
                      </a:solidFill>
                    </a:rPr>
                    <a:t>No sampling</a:t>
                  </a:r>
                  <a:endParaRPr lang="en-US" altLang="en-US">
                    <a:latin typeface="Arial" charset="0"/>
                  </a:endParaRPr>
                </a:p>
              </p:txBody>
            </p:sp>
          </p:grpSp>
        </p:grpSp>
        <p:pic>
          <p:nvPicPr>
            <p:cNvPr id="1639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998483"/>
              <a:ext cx="6477000" cy="441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81013"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Susceptible Plants</a:t>
            </a:r>
          </a:p>
        </p:txBody>
      </p:sp>
      <p:sp>
        <p:nvSpPr>
          <p:cNvPr id="17411" name="TextBox 12"/>
          <p:cNvSpPr txBox="1">
            <a:spLocks noChangeArrowheads="1"/>
          </p:cNvSpPr>
          <p:nvPr/>
        </p:nvSpPr>
        <p:spPr bwMode="auto">
          <a:xfrm>
            <a:off x="381000" y="5791200"/>
            <a:ext cx="8675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a:t>
            </a:r>
            <a:r>
              <a:rPr lang="en-US" altLang="en-US" sz="900" i="1"/>
              <a:t>Top row</a:t>
            </a:r>
            <a:r>
              <a:rPr lang="en-US" altLang="en-US" sz="900"/>
              <a:t>) - Howard F. Schwartz, Colorado State University, www.Bugwood.org # 5363676; # 5359959.  (</a:t>
            </a:r>
            <a:r>
              <a:rPr lang="en-US" altLang="en-US" sz="900" i="1"/>
              <a:t>Bottom Row</a:t>
            </a:r>
            <a:r>
              <a:rPr lang="en-US" altLang="en-US" sz="900"/>
              <a:t>) - USDA APHIS PPQ Archive, USDA APHIS PPQ, www.Bugwood.org #UGA1148076; Gerald Holmes, Valent USA Corporation, www.Bugwood.org # 1573271. (</a:t>
            </a:r>
            <a:r>
              <a:rPr lang="en-US" altLang="en-US" sz="900" i="1"/>
              <a:t>Far Right</a:t>
            </a:r>
            <a:r>
              <a:rPr lang="en-US" altLang="en-US" sz="900"/>
              <a:t>) </a:t>
            </a:r>
            <a:r>
              <a:rPr lang="pl-PL" altLang="en-US" sz="900"/>
              <a:t>- Nikolai Sokolov, www.Bugwood.org # 5444203</a:t>
            </a:r>
            <a:endParaRPr lang="en-US" altLang="en-US" sz="900"/>
          </a:p>
        </p:txBody>
      </p:sp>
      <p:pic>
        <p:nvPicPr>
          <p:cNvPr id="15"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r="6470" b="6617"/>
          <a:stretch/>
        </p:blipFill>
        <p:spPr bwMode="auto">
          <a:xfrm>
            <a:off x="3182464" y="3454446"/>
            <a:ext cx="1994663" cy="2220930"/>
          </a:xfrm>
          <a:prstGeom prst="round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27" name="Picture 11"/>
          <p:cNvPicPr>
            <a:picLocks noChangeAspect="1" noChangeArrowheads="1"/>
          </p:cNvPicPr>
          <p:nvPr/>
        </p:nvPicPr>
        <p:blipFill rotWithShape="1">
          <a:blip r:embed="rId4">
            <a:extLst>
              <a:ext uri="{28A0092B-C50C-407E-A947-70E740481C1C}">
                <a14:useLocalDpi xmlns:a14="http://schemas.microsoft.com/office/drawing/2010/main" val="0"/>
              </a:ext>
            </a:extLst>
          </a:blip>
          <a:srcRect l="37" r="51181" b="14119"/>
          <a:stretch/>
        </p:blipFill>
        <p:spPr bwMode="auto">
          <a:xfrm>
            <a:off x="3182464" y="1017544"/>
            <a:ext cx="1994663" cy="2039981"/>
          </a:xfrm>
          <a:prstGeom prst="round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14" name="Picture 1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86" b="20567"/>
          <a:stretch/>
        </p:blipFill>
        <p:spPr bwMode="auto">
          <a:xfrm>
            <a:off x="685800" y="3465576"/>
            <a:ext cx="2010848" cy="2221992"/>
          </a:xfrm>
          <a:prstGeom prst="roundRect">
            <a:avLst/>
          </a:prstGeom>
          <a:ln w="38100" cap="sq" cmpd="sng">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28" name="Picture 1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899" t="1" r="28776" b="14652"/>
          <a:stretch/>
        </p:blipFill>
        <p:spPr bwMode="auto">
          <a:xfrm>
            <a:off x="690117" y="1017544"/>
            <a:ext cx="2006531" cy="2039981"/>
          </a:xfrm>
          <a:prstGeom prst="round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29" name="Picture 11"/>
          <p:cNvPicPr>
            <a:picLocks noChangeAspect="1" noChangeArrowheads="1"/>
          </p:cNvPicPr>
          <p:nvPr/>
        </p:nvPicPr>
        <p:blipFill rotWithShape="1">
          <a:blip r:embed="rId7">
            <a:extLst>
              <a:ext uri="{28A0092B-C50C-407E-A947-70E740481C1C}">
                <a14:useLocalDpi xmlns:a14="http://schemas.microsoft.com/office/drawing/2010/main" val="0"/>
              </a:ext>
            </a:extLst>
          </a:blip>
          <a:srcRect l="29528" t="-1" r="30274" b="6803"/>
          <a:stretch/>
        </p:blipFill>
        <p:spPr bwMode="auto">
          <a:xfrm>
            <a:off x="5762935" y="990600"/>
            <a:ext cx="2795256" cy="4608576"/>
          </a:xfrm>
          <a:prstGeom prst="roundRect">
            <a:avLst/>
          </a:prstGeom>
          <a:ln w="38100" cap="sq">
            <a:solidFill>
              <a:srgbClr val="000000"/>
            </a:solidFill>
            <a:prstDash val="solid"/>
            <a:miter lim="800000"/>
          </a:ln>
          <a:effectLst/>
          <a:extLst>
            <a:ext uri="{909E8E84-426E-40DD-AFC4-6F175D3DCCD1}">
              <a14:hiddenFill xmlns:a14="http://schemas.microsoft.com/office/drawing/2010/main">
                <a:solidFill>
                  <a:srgbClr val="FFFFFF"/>
                </a:solidFill>
              </a14:hiddenFill>
            </a:ext>
          </a:extLst>
        </p:spPr>
      </p:pic>
      <p:sp>
        <p:nvSpPr>
          <p:cNvPr id="17417" name="Rectangle 2"/>
          <p:cNvSpPr>
            <a:spLocks noChangeArrowheads="1"/>
          </p:cNvSpPr>
          <p:nvPr/>
        </p:nvSpPr>
        <p:spPr bwMode="auto">
          <a:xfrm>
            <a:off x="6705600" y="620713"/>
            <a:ext cx="80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Potato</a:t>
            </a:r>
          </a:p>
        </p:txBody>
      </p:sp>
      <p:sp>
        <p:nvSpPr>
          <p:cNvPr id="17418" name="Rectangle 10"/>
          <p:cNvSpPr>
            <a:spLocks noChangeArrowheads="1"/>
          </p:cNvSpPr>
          <p:nvPr/>
        </p:nvSpPr>
        <p:spPr bwMode="auto">
          <a:xfrm>
            <a:off x="1228725" y="620713"/>
            <a:ext cx="928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Broccoli</a:t>
            </a:r>
          </a:p>
        </p:txBody>
      </p:sp>
      <p:sp>
        <p:nvSpPr>
          <p:cNvPr id="17419" name="Rectangle 11"/>
          <p:cNvSpPr>
            <a:spLocks noChangeArrowheads="1"/>
          </p:cNvSpPr>
          <p:nvPr/>
        </p:nvSpPr>
        <p:spPr bwMode="auto">
          <a:xfrm>
            <a:off x="3779838" y="620713"/>
            <a:ext cx="1027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Sorghum</a:t>
            </a:r>
          </a:p>
        </p:txBody>
      </p:sp>
      <p:sp>
        <p:nvSpPr>
          <p:cNvPr id="17420" name="Rectangle 16"/>
          <p:cNvSpPr>
            <a:spLocks noChangeArrowheads="1"/>
          </p:cNvSpPr>
          <p:nvPr/>
        </p:nvSpPr>
        <p:spPr bwMode="auto">
          <a:xfrm>
            <a:off x="1311275" y="3106738"/>
            <a:ext cx="822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Cotton</a:t>
            </a:r>
          </a:p>
        </p:txBody>
      </p:sp>
      <p:sp>
        <p:nvSpPr>
          <p:cNvPr id="17421" name="Rectangle 17"/>
          <p:cNvSpPr>
            <a:spLocks noChangeArrowheads="1"/>
          </p:cNvSpPr>
          <p:nvPr/>
        </p:nvSpPr>
        <p:spPr bwMode="auto">
          <a:xfrm>
            <a:off x="3729038" y="3087688"/>
            <a:ext cx="995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Cabbage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457200" y="762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Identification: Adult </a:t>
            </a:r>
          </a:p>
        </p:txBody>
      </p:sp>
      <p:pic>
        <p:nvPicPr>
          <p:cNvPr id="24" name="Picture 2" descr="http://cisr.ucr.edu/images/bagrada_bug/01_bagrada_bug_cisr.jpg"/>
          <p:cNvPicPr>
            <a:picLocks noChangeAspect="1" noChangeArrowheads="1"/>
          </p:cNvPicPr>
          <p:nvPr/>
        </p:nvPicPr>
        <p:blipFill rotWithShape="1">
          <a:blip r:embed="rId3" cstate="print"/>
          <a:srcRect l="14582" t="1563" r="21329" b="2143"/>
          <a:stretch/>
        </p:blipFill>
        <p:spPr bwMode="auto">
          <a:xfrm>
            <a:off x="2046952" y="1295400"/>
            <a:ext cx="5050097" cy="4335546"/>
          </a:xfrm>
          <a:prstGeom prst="roundRect">
            <a:avLst/>
          </a:prstGeom>
          <a:noFill/>
          <a:ln w="38100">
            <a:solidFill>
              <a:schemeClr val="tx1"/>
            </a:solidFill>
            <a:miter lim="800000"/>
            <a:headEnd/>
            <a:tailEnd/>
          </a:ln>
          <a:effectLst/>
        </p:spPr>
      </p:pic>
      <p:sp>
        <p:nvSpPr>
          <p:cNvPr id="18436" name="TextBox 4"/>
          <p:cNvSpPr txBox="1">
            <a:spLocks noChangeArrowheads="1"/>
          </p:cNvSpPr>
          <p:nvPr/>
        </p:nvSpPr>
        <p:spPr bwMode="auto">
          <a:xfrm>
            <a:off x="2971800" y="1524000"/>
            <a:ext cx="15541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600" b="1"/>
              <a:t>Female</a:t>
            </a:r>
          </a:p>
        </p:txBody>
      </p:sp>
      <p:sp>
        <p:nvSpPr>
          <p:cNvPr id="18437" name="TextBox 5"/>
          <p:cNvSpPr txBox="1">
            <a:spLocks noChangeArrowheads="1"/>
          </p:cNvSpPr>
          <p:nvPr/>
        </p:nvSpPr>
        <p:spPr bwMode="auto">
          <a:xfrm>
            <a:off x="5486400" y="1524000"/>
            <a:ext cx="1304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b="1"/>
              <a:t>Male</a:t>
            </a:r>
          </a:p>
        </p:txBody>
      </p:sp>
      <p:sp>
        <p:nvSpPr>
          <p:cNvPr id="18438" name="TextBox 2"/>
          <p:cNvSpPr txBox="1">
            <a:spLocks noChangeArrowheads="1"/>
          </p:cNvSpPr>
          <p:nvPr/>
        </p:nvSpPr>
        <p:spPr bwMode="auto">
          <a:xfrm>
            <a:off x="457200" y="5867400"/>
            <a:ext cx="36782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 Gevork Arakelian, LA County entomologist, bugwood.org #5493925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381000" y="5969000"/>
            <a:ext cx="4114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Photos: Ron Hemberger, Irvine, Orange Co., Calif. All rights reserved.</a:t>
            </a:r>
          </a:p>
        </p:txBody>
      </p:sp>
      <p:sp>
        <p:nvSpPr>
          <p:cNvPr id="19459" name="Title 1"/>
          <p:cNvSpPr>
            <a:spLocks noGrp="1"/>
          </p:cNvSpPr>
          <p:nvPr>
            <p:ph type="title"/>
          </p:nvPr>
        </p:nvSpPr>
        <p:spPr bwMode="auto">
          <a:xfrm>
            <a:off x="457200" y="76200"/>
            <a:ext cx="8229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Identification: Nymphs </a:t>
            </a:r>
          </a:p>
        </p:txBody>
      </p:sp>
      <p:pic>
        <p:nvPicPr>
          <p:cNvPr id="30" name="Picture 2" descr="http://nathistoc.bio.uci.edu/hemipt/ac_2308.jpg"/>
          <p:cNvPicPr>
            <a:picLocks noChangeAspect="1" noChangeArrowheads="1"/>
          </p:cNvPicPr>
          <p:nvPr/>
        </p:nvPicPr>
        <p:blipFill>
          <a:blip r:embed="rId3" cstate="print"/>
          <a:srcRect/>
          <a:stretch>
            <a:fillRect/>
          </a:stretch>
        </p:blipFill>
        <p:spPr bwMode="auto">
          <a:xfrm>
            <a:off x="1066800" y="990600"/>
            <a:ext cx="3199068" cy="2286000"/>
          </a:xfrm>
          <a:prstGeom prst="roundRect">
            <a:avLst/>
          </a:prstGeom>
          <a:noFill/>
          <a:ln w="38100" cmpd="sng">
            <a:solidFill>
              <a:schemeClr val="tx1"/>
            </a:solidFill>
          </a:ln>
        </p:spPr>
      </p:pic>
      <p:pic>
        <p:nvPicPr>
          <p:cNvPr id="31" name="Picture 4" descr="http://nathistoc.bio.uci.edu/hemipt/ac_2562.jpg"/>
          <p:cNvPicPr>
            <a:picLocks noChangeAspect="1" noChangeArrowheads="1"/>
          </p:cNvPicPr>
          <p:nvPr/>
        </p:nvPicPr>
        <p:blipFill>
          <a:blip r:embed="rId4" cstate="print"/>
          <a:srcRect/>
          <a:stretch>
            <a:fillRect/>
          </a:stretch>
        </p:blipFill>
        <p:spPr bwMode="auto">
          <a:xfrm>
            <a:off x="4878132" y="990600"/>
            <a:ext cx="3199068" cy="2286000"/>
          </a:xfrm>
          <a:prstGeom prst="roundRect">
            <a:avLst/>
          </a:prstGeom>
          <a:noFill/>
          <a:ln w="38100" cmpd="sng">
            <a:solidFill>
              <a:schemeClr val="tx1"/>
            </a:solidFill>
          </a:ln>
        </p:spPr>
      </p:pic>
      <p:pic>
        <p:nvPicPr>
          <p:cNvPr id="32" name="Picture 6" descr="http://nathistoc.bio.uci.edu/hemipt/ac_2568.jpg"/>
          <p:cNvPicPr>
            <a:picLocks noChangeAspect="1" noChangeArrowheads="1"/>
          </p:cNvPicPr>
          <p:nvPr/>
        </p:nvPicPr>
        <p:blipFill>
          <a:blip r:embed="rId5" cstate="print"/>
          <a:srcRect/>
          <a:stretch>
            <a:fillRect/>
          </a:stretch>
        </p:blipFill>
        <p:spPr bwMode="auto">
          <a:xfrm>
            <a:off x="1066800" y="3657600"/>
            <a:ext cx="3199068" cy="2286000"/>
          </a:xfrm>
          <a:prstGeom prst="roundRect">
            <a:avLst/>
          </a:prstGeom>
          <a:noFill/>
          <a:ln w="38100" cmpd="sng">
            <a:solidFill>
              <a:schemeClr val="tx1"/>
            </a:solidFill>
          </a:ln>
        </p:spPr>
      </p:pic>
      <p:pic>
        <p:nvPicPr>
          <p:cNvPr id="33" name="Picture 32" descr="http://nathistoc.bio.uci.edu/hemipt/ac_2559.jpg"/>
          <p:cNvPicPr>
            <a:picLocks noChangeAspect="1" noChangeArrowheads="1"/>
          </p:cNvPicPr>
          <p:nvPr/>
        </p:nvPicPr>
        <p:blipFill>
          <a:blip r:embed="rId6" cstate="print"/>
          <a:srcRect/>
          <a:stretch>
            <a:fillRect/>
          </a:stretch>
        </p:blipFill>
        <p:spPr bwMode="auto">
          <a:xfrm>
            <a:off x="4878134" y="3657600"/>
            <a:ext cx="3199066" cy="2286000"/>
          </a:xfrm>
          <a:prstGeom prst="roundRect">
            <a:avLst/>
          </a:prstGeom>
          <a:noFill/>
          <a:ln w="38100" cmpd="sng">
            <a:solidFill>
              <a:schemeClr val="tx1"/>
            </a:solidFill>
          </a:ln>
        </p:spPr>
      </p:pic>
      <p:sp>
        <p:nvSpPr>
          <p:cNvPr id="19464" name="Rectangle 3"/>
          <p:cNvSpPr>
            <a:spLocks noChangeArrowheads="1"/>
          </p:cNvSpPr>
          <p:nvPr/>
        </p:nvSpPr>
        <p:spPr bwMode="auto">
          <a:xfrm>
            <a:off x="1806575" y="3352800"/>
            <a:ext cx="1774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t>Adults and nymphs</a:t>
            </a:r>
          </a:p>
        </p:txBody>
      </p:sp>
      <p:sp>
        <p:nvSpPr>
          <p:cNvPr id="19465" name="Rectangle 9"/>
          <p:cNvSpPr>
            <a:spLocks noChangeArrowheads="1"/>
          </p:cNvSpPr>
          <p:nvPr/>
        </p:nvSpPr>
        <p:spPr bwMode="auto">
          <a:xfrm>
            <a:off x="6172200" y="3352800"/>
            <a:ext cx="788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t>Nymph</a:t>
            </a:r>
          </a:p>
        </p:txBody>
      </p:sp>
      <p:sp>
        <p:nvSpPr>
          <p:cNvPr id="19466" name="Rectangle 10"/>
          <p:cNvSpPr>
            <a:spLocks noChangeArrowheads="1"/>
          </p:cNvSpPr>
          <p:nvPr/>
        </p:nvSpPr>
        <p:spPr bwMode="auto">
          <a:xfrm>
            <a:off x="2179638" y="652463"/>
            <a:ext cx="8683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t>Nymphs</a:t>
            </a:r>
          </a:p>
        </p:txBody>
      </p:sp>
      <p:sp>
        <p:nvSpPr>
          <p:cNvPr id="19467" name="Rectangle 11"/>
          <p:cNvSpPr>
            <a:spLocks noChangeArrowheads="1"/>
          </p:cNvSpPr>
          <p:nvPr/>
        </p:nvSpPr>
        <p:spPr bwMode="auto">
          <a:xfrm>
            <a:off x="6096000" y="652463"/>
            <a:ext cx="7889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t>Nymph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7924800" cy="2362200"/>
          </a:xfrm>
        </p:spPr>
        <p:txBody>
          <a:bodyPr>
            <a:normAutofit/>
          </a:bodyPr>
          <a:lstStyle/>
          <a:p>
            <a:pPr eaLnBrk="1" fontAlgn="auto" hangingPunct="1">
              <a:spcAft>
                <a:spcPts val="0"/>
              </a:spcAft>
              <a:buFont typeface="Arial" pitchFamily="34" charset="0"/>
              <a:buChar char="•"/>
              <a:defRPr/>
            </a:pPr>
            <a:r>
              <a:rPr lang="en-US" sz="2800" dirty="0" smtClean="0"/>
              <a:t>Overwinter as adults</a:t>
            </a:r>
          </a:p>
          <a:p>
            <a:pPr eaLnBrk="1" fontAlgn="auto" hangingPunct="1">
              <a:spcAft>
                <a:spcPts val="0"/>
              </a:spcAft>
              <a:buFont typeface="Arial" pitchFamily="34" charset="0"/>
              <a:buChar char="•"/>
              <a:defRPr/>
            </a:pPr>
            <a:r>
              <a:rPr lang="en-US" sz="2800" dirty="0" smtClean="0"/>
              <a:t>Females lay eggs in soil or on host plants</a:t>
            </a:r>
          </a:p>
          <a:p>
            <a:pPr eaLnBrk="1" fontAlgn="auto" hangingPunct="1">
              <a:spcAft>
                <a:spcPts val="0"/>
              </a:spcAft>
              <a:buFont typeface="Arial" pitchFamily="34" charset="0"/>
              <a:buChar char="•"/>
              <a:defRPr/>
            </a:pPr>
            <a:r>
              <a:rPr lang="en-US" sz="2800" dirty="0" smtClean="0"/>
              <a:t>Incomplete metamorphosis</a:t>
            </a:r>
          </a:p>
          <a:p>
            <a:pPr eaLnBrk="1" fontAlgn="auto" hangingPunct="1">
              <a:spcAft>
                <a:spcPts val="0"/>
              </a:spcAft>
              <a:buFont typeface="Arial" pitchFamily="34" charset="0"/>
              <a:buChar char="•"/>
              <a:defRPr/>
            </a:pPr>
            <a:r>
              <a:rPr lang="en-US" sz="2800" dirty="0" smtClean="0"/>
              <a:t>Nymphs molt 4 times</a:t>
            </a:r>
          </a:p>
          <a:p>
            <a:pPr marL="0" indent="0" eaLnBrk="1" fontAlgn="auto" hangingPunct="1">
              <a:spcAft>
                <a:spcPts val="0"/>
              </a:spcAft>
              <a:buFont typeface="Arial" pitchFamily="34" charset="0"/>
              <a:buNone/>
              <a:defRPr/>
            </a:pPr>
            <a:endParaRPr lang="en-US" sz="2800" dirty="0" smtClean="0"/>
          </a:p>
        </p:txBody>
      </p:sp>
      <p:sp>
        <p:nvSpPr>
          <p:cNvPr id="20483"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000">
                <a:ea typeface="MS PGothic" pitchFamily="34" charset="-128"/>
              </a:rPr>
              <a:t>Life Cycle</a:t>
            </a:r>
          </a:p>
        </p:txBody>
      </p:sp>
      <p:sp>
        <p:nvSpPr>
          <p:cNvPr id="20484" name="TextBox 1"/>
          <p:cNvSpPr txBox="1">
            <a:spLocks noChangeArrowheads="1"/>
          </p:cNvSpPr>
          <p:nvPr/>
        </p:nvSpPr>
        <p:spPr bwMode="auto">
          <a:xfrm>
            <a:off x="304800" y="5867400"/>
            <a:ext cx="67341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900"/>
              <a:t>Photos: (</a:t>
            </a:r>
            <a:r>
              <a:rPr lang="en-US" altLang="en-US" sz="900" i="1"/>
              <a:t>Eggs and the last instar) -</a:t>
            </a:r>
            <a:r>
              <a:rPr lang="en-US" altLang="en-US" sz="900"/>
              <a:t> Eric Natwick, Cooperative Extension Imperial County; (</a:t>
            </a:r>
            <a:r>
              <a:rPr lang="en-US" altLang="en-US" sz="900" i="1"/>
              <a:t>others</a:t>
            </a:r>
            <a:r>
              <a:rPr lang="en-US" altLang="en-US" sz="900"/>
              <a:t>) - Surendra Dara, UC Cooperative Extension </a:t>
            </a:r>
          </a:p>
        </p:txBody>
      </p:sp>
      <p:pic>
        <p:nvPicPr>
          <p:cNvPr id="22" name="Picture 21" descr="14601_origin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505200"/>
            <a:ext cx="8991600" cy="2213240"/>
          </a:xfrm>
          <a:prstGeom prst="roundRect">
            <a:avLst>
              <a:gd name="adj" fmla="val 8594"/>
            </a:avLst>
          </a:prstGeom>
          <a:solidFill>
            <a:srgbClr val="FFFFFF">
              <a:shade val="85000"/>
            </a:srgbClr>
          </a:solidFill>
          <a:ln w="38100">
            <a:solidFill>
              <a:schemeClr val="tx1"/>
            </a:solidFill>
          </a:ln>
          <a:effectLst/>
        </p:spPr>
      </p:pic>
      <p:sp>
        <p:nvSpPr>
          <p:cNvPr id="20486" name="Rectangle 3"/>
          <p:cNvSpPr>
            <a:spLocks noChangeArrowheads="1"/>
          </p:cNvSpPr>
          <p:nvPr/>
        </p:nvSpPr>
        <p:spPr bwMode="auto">
          <a:xfrm>
            <a:off x="460375" y="3097213"/>
            <a:ext cx="60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Eggs</a:t>
            </a:r>
          </a:p>
        </p:txBody>
      </p:sp>
      <p:sp>
        <p:nvSpPr>
          <p:cNvPr id="20487" name="Rectangle 6"/>
          <p:cNvSpPr>
            <a:spLocks noChangeArrowheads="1"/>
          </p:cNvSpPr>
          <p:nvPr/>
        </p:nvSpPr>
        <p:spPr bwMode="auto">
          <a:xfrm>
            <a:off x="2495550" y="3100388"/>
            <a:ext cx="4146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4 nymphal stages from early to late instars</a:t>
            </a:r>
          </a:p>
        </p:txBody>
      </p:sp>
      <p:sp>
        <p:nvSpPr>
          <p:cNvPr id="20488" name="Rectangle 7"/>
          <p:cNvSpPr>
            <a:spLocks noChangeArrowheads="1"/>
          </p:cNvSpPr>
          <p:nvPr/>
        </p:nvSpPr>
        <p:spPr bwMode="auto">
          <a:xfrm>
            <a:off x="7920038" y="3074988"/>
            <a:ext cx="690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Adult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3" cstate="print"/>
          <a:srcRect l="1000" t="1491" r="1431" b="1693"/>
          <a:stretch/>
        </p:blipFill>
        <p:spPr bwMode="auto">
          <a:xfrm>
            <a:off x="476237" y="1606206"/>
            <a:ext cx="4176996" cy="3789883"/>
          </a:xfrm>
          <a:prstGeom prst="roundRect">
            <a:avLst/>
          </a:prstGeom>
          <a:ln w="38100" cap="sq">
            <a:solidFill>
              <a:srgbClr val="000000"/>
            </a:solidFill>
            <a:prstDash val="solid"/>
            <a:miter lim="800000"/>
          </a:ln>
          <a:effectLst/>
        </p:spPr>
      </p:pic>
      <p:sp>
        <p:nvSpPr>
          <p:cNvPr id="21507" name="Title 1"/>
          <p:cNvSpPr>
            <a:spLocks noGrp="1"/>
          </p:cNvSpPr>
          <p:nvPr>
            <p:ph type="title"/>
          </p:nvPr>
        </p:nvSpPr>
        <p:spPr bwMode="auto">
          <a:xfrm>
            <a:off x="457200" y="152400"/>
            <a:ext cx="82296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Damage</a:t>
            </a:r>
          </a:p>
        </p:txBody>
      </p:sp>
      <p:pic>
        <p:nvPicPr>
          <p:cNvPr id="15" name="Picture 14" descr="bagrada judy 300x193 African Painted Bugs">
            <a:hlinkClick r:id="rId4"/>
          </p:cNvPr>
          <p:cNvPicPr>
            <a:picLocks noChangeArrowheads="1"/>
          </p:cNvPicPr>
          <p:nvPr/>
        </p:nvPicPr>
        <p:blipFill>
          <a:blip r:embed="rId5" cstate="print"/>
          <a:srcRect/>
          <a:stretch>
            <a:fillRect/>
          </a:stretch>
        </p:blipFill>
        <p:spPr bwMode="auto">
          <a:xfrm>
            <a:off x="5147926" y="1143000"/>
            <a:ext cx="3562511" cy="2286000"/>
          </a:xfrm>
          <a:prstGeom prst="roundRect">
            <a:avLst/>
          </a:prstGeom>
          <a:ln w="38100" cap="sq">
            <a:solidFill>
              <a:srgbClr val="000000"/>
            </a:solidFill>
            <a:prstDash val="solid"/>
            <a:miter lim="800000"/>
          </a:ln>
          <a:effectLst/>
        </p:spPr>
      </p:pic>
      <p:sp>
        <p:nvSpPr>
          <p:cNvPr id="21509" name="Rectangle 6"/>
          <p:cNvSpPr>
            <a:spLocks noChangeArrowheads="1"/>
          </p:cNvSpPr>
          <p:nvPr/>
        </p:nvSpPr>
        <p:spPr bwMode="auto">
          <a:xfrm>
            <a:off x="228600" y="5707063"/>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solidFill>
                  <a:srgbClr val="000000"/>
                </a:solidFill>
              </a:rPr>
              <a:t>Photos: (</a:t>
            </a:r>
            <a:r>
              <a:rPr lang="en-US" altLang="en-US" sz="900" i="1">
                <a:solidFill>
                  <a:srgbClr val="000000"/>
                </a:solidFill>
              </a:rPr>
              <a:t>Left</a:t>
            </a:r>
            <a:r>
              <a:rPr lang="en-US" altLang="en-US" sz="900">
                <a:solidFill>
                  <a:srgbClr val="000000"/>
                </a:solidFill>
              </a:rPr>
              <a:t>) - John Palumbo, Univ. of Arizona; </a:t>
            </a:r>
            <a:r>
              <a:rPr lang="en-US" altLang="en-US" sz="900" i="1">
                <a:solidFill>
                  <a:srgbClr val="000000"/>
                </a:solidFill>
              </a:rPr>
              <a:t>(Top)</a:t>
            </a:r>
            <a:r>
              <a:rPr lang="en-US" altLang="en-US" sz="900">
                <a:solidFill>
                  <a:srgbClr val="000000"/>
                </a:solidFill>
              </a:rPr>
              <a:t> - Judi V. Cugat; </a:t>
            </a:r>
            <a:r>
              <a:rPr lang="en-US" altLang="en-US" sz="900" i="1">
                <a:solidFill>
                  <a:srgbClr val="000000"/>
                </a:solidFill>
              </a:rPr>
              <a:t>(Bottom)</a:t>
            </a:r>
            <a:r>
              <a:rPr lang="en-US" altLang="en-US" sz="900">
                <a:solidFill>
                  <a:srgbClr val="000000"/>
                </a:solidFill>
              </a:rPr>
              <a:t> - Wikimedia Commons. </a:t>
            </a:r>
          </a:p>
        </p:txBody>
      </p:sp>
      <p:pic>
        <p:nvPicPr>
          <p:cNvPr id="3" name="Picture 2" descr="Bagrada_hilaris.jpg"/>
          <p:cNvPicPr>
            <a:picLocks noChangeAspect="1"/>
          </p:cNvPicPr>
          <p:nvPr/>
        </p:nvPicPr>
        <p:blipFill rotWithShape="1">
          <a:blip r:embed="rId6">
            <a:extLst>
              <a:ext uri="{28A0092B-C50C-407E-A947-70E740481C1C}">
                <a14:useLocalDpi xmlns:a14="http://schemas.microsoft.com/office/drawing/2010/main" val="0"/>
              </a:ext>
            </a:extLst>
          </a:blip>
          <a:srcRect l="1109" t="41940" r="44786" b="11288"/>
          <a:stretch/>
        </p:blipFill>
        <p:spPr>
          <a:xfrm>
            <a:off x="5151701" y="3581400"/>
            <a:ext cx="3558736" cy="2286000"/>
          </a:xfrm>
          <a:prstGeom prst="roundRect">
            <a:avLst/>
          </a:prstGeom>
          <a:ln w="38100" cmpd="sng">
            <a:solidFill>
              <a:schemeClr val="tx1"/>
            </a:solidFill>
          </a:ln>
        </p:spPr>
      </p:pic>
      <p:sp>
        <p:nvSpPr>
          <p:cNvPr id="21511" name="Rectangle 1"/>
          <p:cNvSpPr>
            <a:spLocks noChangeArrowheads="1"/>
          </p:cNvSpPr>
          <p:nvPr/>
        </p:nvSpPr>
        <p:spPr bwMode="auto">
          <a:xfrm>
            <a:off x="5181600" y="5834063"/>
            <a:ext cx="35861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solidFill>
                  <a:srgbClr val="000000"/>
                </a:solidFill>
              </a:rPr>
              <a:t>Bagrada bugs feeding on a collard greens</a:t>
            </a:r>
            <a:endParaRPr lang="en-US" altLang="en-US" sz="1600"/>
          </a:p>
        </p:txBody>
      </p:sp>
      <p:sp>
        <p:nvSpPr>
          <p:cNvPr id="21512" name="Rectangle 7"/>
          <p:cNvSpPr>
            <a:spLocks noChangeArrowheads="1"/>
          </p:cNvSpPr>
          <p:nvPr/>
        </p:nvSpPr>
        <p:spPr bwMode="auto">
          <a:xfrm>
            <a:off x="5605463" y="804863"/>
            <a:ext cx="26241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solidFill>
                  <a:srgbClr val="000000"/>
                </a:solidFill>
              </a:rPr>
              <a:t>Bagrada bugs feeding on a fig</a:t>
            </a:r>
            <a:endParaRPr lang="en-US" altLang="en-US" sz="1600"/>
          </a:p>
        </p:txBody>
      </p:sp>
      <p:sp>
        <p:nvSpPr>
          <p:cNvPr id="21513" name="Rectangle 8"/>
          <p:cNvSpPr>
            <a:spLocks noChangeArrowheads="1"/>
          </p:cNvSpPr>
          <p:nvPr/>
        </p:nvSpPr>
        <p:spPr bwMode="auto">
          <a:xfrm>
            <a:off x="1600200" y="1268413"/>
            <a:ext cx="1795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solidFill>
                  <a:srgbClr val="000000"/>
                </a:solidFill>
              </a:rPr>
              <a:t>Damage to broccoli</a:t>
            </a:r>
            <a:endParaRPr lang="en-US" altLang="en-US" sz="16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0" y="76200"/>
            <a:ext cx="914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Management</a:t>
            </a:r>
          </a:p>
        </p:txBody>
      </p:sp>
      <p:sp>
        <p:nvSpPr>
          <p:cNvPr id="22531" name="Content Placeholder 2"/>
          <p:cNvSpPr>
            <a:spLocks noGrp="1"/>
          </p:cNvSpPr>
          <p:nvPr>
            <p:ph idx="1"/>
          </p:nvPr>
        </p:nvSpPr>
        <p:spPr bwMode="auto">
          <a:xfrm>
            <a:off x="457200" y="1295400"/>
            <a:ext cx="7696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Weed management</a:t>
            </a:r>
          </a:p>
          <a:p>
            <a:pPr eaLnBrk="1" hangingPunct="1"/>
            <a:endParaRPr lang="en-US" altLang="en-US" sz="1000" smtClean="0"/>
          </a:p>
          <a:p>
            <a:pPr eaLnBrk="1" hangingPunct="1"/>
            <a:r>
              <a:rPr lang="en-US" altLang="en-US" sz="2800" smtClean="0"/>
              <a:t>Soil cultivation</a:t>
            </a:r>
          </a:p>
          <a:p>
            <a:pPr eaLnBrk="1" hangingPunct="1"/>
            <a:endParaRPr lang="en-US" altLang="en-US" sz="1000" smtClean="0"/>
          </a:p>
          <a:p>
            <a:pPr eaLnBrk="1" hangingPunct="1"/>
            <a:r>
              <a:rPr lang="en-US" altLang="en-US" sz="2800" smtClean="0"/>
              <a:t>Remove crop residues</a:t>
            </a:r>
          </a:p>
          <a:p>
            <a:pPr eaLnBrk="1" hangingPunct="1"/>
            <a:endParaRPr lang="en-US" altLang="en-US" sz="1000" smtClean="0"/>
          </a:p>
          <a:p>
            <a:pPr eaLnBrk="1" hangingPunct="1"/>
            <a:r>
              <a:rPr lang="en-US" altLang="en-US" sz="2800" smtClean="0"/>
              <a:t>Hand removal</a:t>
            </a:r>
          </a:p>
          <a:p>
            <a:pPr eaLnBrk="1" hangingPunct="1"/>
            <a:endParaRPr lang="en-US" altLang="en-US" sz="1000" smtClean="0"/>
          </a:p>
          <a:p>
            <a:pPr eaLnBrk="1" hangingPunct="1"/>
            <a:r>
              <a:rPr lang="en-US" altLang="en-US" sz="2800" smtClean="0"/>
              <a:t>Pyrethroid, neonicotinoids, organophosphate insecticides</a:t>
            </a:r>
          </a:p>
          <a:p>
            <a:pPr eaLnBrk="1" hangingPunct="1"/>
            <a:endParaRPr lang="en-US" altLang="en-US" sz="1000" smtClean="0"/>
          </a:p>
          <a:p>
            <a:pPr eaLnBrk="1" hangingPunct="1"/>
            <a:r>
              <a:rPr lang="en-US" altLang="en-US" sz="2800" smtClean="0"/>
              <a:t>Pyrethrins and azadirachtin for organic growers</a:t>
            </a:r>
          </a:p>
        </p:txBody>
      </p:sp>
      <p:pic>
        <p:nvPicPr>
          <p:cNvPr id="13"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l="21555" t="35023" r="36300" b="21992"/>
          <a:stretch/>
        </p:blipFill>
        <p:spPr bwMode="auto">
          <a:xfrm>
            <a:off x="4953000" y="1447800"/>
            <a:ext cx="3821636" cy="2598573"/>
          </a:xfrm>
          <a:prstGeom prst="roundRect">
            <a:avLst/>
          </a:prstGeom>
          <a:noFill/>
          <a:ln w="38100" cmpd="sng">
            <a:solidFill>
              <a:srgbClr val="000000"/>
            </a:solidFill>
          </a:ln>
          <a:extLst>
            <a:ext uri="{909E8E84-426E-40DD-AFC4-6F175D3DCCD1}">
              <a14:hiddenFill xmlns:a14="http://schemas.microsoft.com/office/drawing/2010/main">
                <a:solidFill>
                  <a:srgbClr val="FFFFFF"/>
                </a:solidFill>
              </a14:hiddenFill>
            </a:ext>
          </a:extLst>
        </p:spPr>
      </p:pic>
      <p:sp>
        <p:nvSpPr>
          <p:cNvPr id="22533" name="TextBox 1"/>
          <p:cNvSpPr txBox="1">
            <a:spLocks noChangeArrowheads="1"/>
          </p:cNvSpPr>
          <p:nvPr/>
        </p:nvSpPr>
        <p:spPr bwMode="auto">
          <a:xfrm>
            <a:off x="381000" y="5867400"/>
            <a:ext cx="33670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900"/>
              <a:t>Gevork Arakelian, LA County entomologist, bugwood.org  #5493927</a:t>
            </a:r>
          </a:p>
        </p:txBody>
      </p:sp>
      <p:sp>
        <p:nvSpPr>
          <p:cNvPr id="22534" name="Rectangle 2"/>
          <p:cNvSpPr>
            <a:spLocks noChangeArrowheads="1"/>
          </p:cNvSpPr>
          <p:nvPr/>
        </p:nvSpPr>
        <p:spPr bwMode="auto">
          <a:xfrm>
            <a:off x="5211763" y="1077913"/>
            <a:ext cx="33035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t>Adults and nymphs on Alyssum plants</a:t>
            </a:r>
          </a:p>
        </p:txBody>
      </p:sp>
    </p:spTree>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flfirstdetectortemplate (2)</Template>
  <TotalTime>4584</TotalTime>
  <Words>3230</Words>
  <Application>Microsoft Office PowerPoint</Application>
  <PresentationFormat>On-screen Show (4:3)</PresentationFormat>
  <Paragraphs>365</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Arial</vt:lpstr>
      <vt:lpstr>MS PGothic</vt:lpstr>
      <vt:lpstr>Presentation1</vt:lpstr>
      <vt:lpstr>PowerPoint Presentation</vt:lpstr>
      <vt:lpstr>Bagrada Bug</vt:lpstr>
      <vt:lpstr>Distribution</vt:lpstr>
      <vt:lpstr>Susceptible Plants</vt:lpstr>
      <vt:lpstr>Identification: Adult </vt:lpstr>
      <vt:lpstr>Identification: Nymphs </vt:lpstr>
      <vt:lpstr>PowerPoint Presentation</vt:lpstr>
      <vt:lpstr>Damage</vt:lpstr>
      <vt:lpstr>Management</vt:lpstr>
      <vt:lpstr>Look-alike Species</vt:lpstr>
      <vt:lpstr>Look-alikes</vt:lpstr>
      <vt:lpstr>Authors</vt:lpstr>
      <vt:lpstr>Editors</vt:lpstr>
      <vt:lpstr>Reviewers</vt:lpstr>
      <vt:lpstr>Collaborating Agencies </vt:lpstr>
      <vt:lpstr>PowerPoint Presentation</vt:lpstr>
      <vt:lpstr>References</vt:lpstr>
    </vt:vector>
  </TitlesOfParts>
  <Company>UF/IFAS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217</cp:revision>
  <dcterms:created xsi:type="dcterms:W3CDTF">2013-05-17T16:10:40Z</dcterms:created>
  <dcterms:modified xsi:type="dcterms:W3CDTF">2015-04-05T01:06:37Z</dcterms:modified>
</cp:coreProperties>
</file>