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62" r:id="rId3"/>
    <p:sldId id="299" r:id="rId4"/>
    <p:sldId id="281" r:id="rId5"/>
    <p:sldId id="290" r:id="rId6"/>
    <p:sldId id="291" r:id="rId7"/>
    <p:sldId id="294" r:id="rId8"/>
    <p:sldId id="283" r:id="rId9"/>
    <p:sldId id="285" r:id="rId10"/>
    <p:sldId id="286" r:id="rId11"/>
    <p:sldId id="295" r:id="rId12"/>
    <p:sldId id="296" r:id="rId13"/>
    <p:sldId id="297" r:id="rId14"/>
    <p:sldId id="298" r:id="rId15"/>
    <p:sldId id="300"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86" autoAdjust="0"/>
  </p:normalViewPr>
  <p:slideViewPr>
    <p:cSldViewPr snapToGrid="0" snapToObjects="1">
      <p:cViewPr varScale="1">
        <p:scale>
          <a:sx n="108" d="100"/>
          <a:sy n="108" d="100"/>
        </p:scale>
        <p:origin x="-1692" y="-90"/>
      </p:cViewPr>
      <p:guideLst>
        <p:guide orient="horz" pos="715"/>
        <p:guide pos="103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09660D-DC1C-411B-91F9-D50F613702EC}" type="datetimeFigureOut">
              <a:rPr lang="en-US"/>
              <a:pPr>
                <a:defRPr/>
              </a:pPr>
              <a:t>4/4/2015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7DF1DB-45E2-4DE0-A277-B39D075BE102}" type="slidenum">
              <a:rPr lang="en-US"/>
              <a:pPr>
                <a:defRPr/>
              </a:pPr>
              <a:t>‹#›</a:t>
            </a:fld>
            <a:endParaRPr lang="en-US"/>
          </a:p>
        </p:txBody>
      </p:sp>
    </p:spTree>
    <p:extLst>
      <p:ext uri="{BB962C8B-B14F-4D97-AF65-F5344CB8AC3E}">
        <p14:creationId xmlns:p14="http://schemas.microsoft.com/office/powerpoint/2010/main" val="340687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BD94B1-40A3-482D-8A16-614611714F40}" type="datetimeFigureOut">
              <a:rPr lang="en-US"/>
              <a:pPr>
                <a:defRPr/>
              </a:pPr>
              <a:t>4/4/2015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2609CA-E23A-471F-8486-29ED0C8DD0D9}" type="slidenum">
              <a:rPr lang="en-US"/>
              <a:pPr>
                <a:defRPr/>
              </a:pPr>
              <a:t>‹#›</a:t>
            </a:fld>
            <a:endParaRPr lang="en-US"/>
          </a:p>
        </p:txBody>
      </p:sp>
    </p:spTree>
    <p:extLst>
      <p:ext uri="{BB962C8B-B14F-4D97-AF65-F5344CB8AC3E}">
        <p14:creationId xmlns:p14="http://schemas.microsoft.com/office/powerpoint/2010/main" val="27838419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ADAAB4-3AFF-4B4D-A2C1-E5BB863D4CF9}"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Once a suspect species is detected, it is identified (involving the local NPDN lab, USDA-APHIS-PPQ, and state agricultural agency).  </a:t>
            </a:r>
          </a:p>
          <a:p>
            <a:pPr eaLnBrk="1" hangingPunct="1">
              <a:spcBef>
                <a:spcPct val="0"/>
              </a:spcBef>
            </a:pPr>
            <a:endParaRPr lang="en-US" altLang="en-US" smtClean="0"/>
          </a:p>
          <a:p>
            <a:pPr eaLnBrk="1" hangingPunct="1">
              <a:spcBef>
                <a:spcPct val="0"/>
              </a:spcBef>
            </a:pPr>
            <a:r>
              <a:rPr lang="en-US" altLang="en-US" smtClean="0"/>
              <a:t>If it is, indeed, an introduced species, it is determined if it is a pest for which CAPS is actively monitoring, a organism that is a known pest in another country, and what is known about it in general.  </a:t>
            </a:r>
          </a:p>
          <a:p>
            <a:pPr eaLnBrk="1" hangingPunct="1">
              <a:spcBef>
                <a:spcPct val="0"/>
              </a:spcBef>
            </a:pPr>
            <a:endParaRPr lang="en-US" altLang="en-US" smtClean="0"/>
          </a:p>
          <a:p>
            <a:pPr eaLnBrk="1" hangingPunct="1">
              <a:spcBef>
                <a:spcPct val="0"/>
              </a:spcBef>
            </a:pPr>
            <a:r>
              <a:rPr lang="en-US" altLang="en-US" smtClean="0"/>
              <a:t>If it is a invasive pest, then it is determined if the population is small enough to be eradicated (this is done by USDA-APHIS-PPQ and the state agricultural agency).  If not, it is determined how best to manage it (this is done by USDA-APHIS-PPQ, state agricultural agency, and land grant researchers).  </a:t>
            </a:r>
          </a:p>
          <a:p>
            <a:pPr eaLnBrk="1" hangingPunct="1">
              <a:spcBef>
                <a:spcPct val="0"/>
              </a:spcBef>
            </a:pPr>
            <a:endParaRPr lang="en-US" altLang="en-US" smtClean="0"/>
          </a:p>
          <a:p>
            <a:pPr eaLnBrk="1" hangingPunct="1">
              <a:spcBef>
                <a:spcPct val="0"/>
              </a:spcBef>
            </a:pPr>
            <a:r>
              <a:rPr lang="en-US" altLang="en-US" smtClean="0"/>
              <a:t>Information on the pest is then sent out around the country (through the NPDN) and locally (through Cooperative Extension) to help monitor for the spread of this invasive species or to identify additional populations. </a:t>
            </a:r>
          </a:p>
          <a:p>
            <a:pPr eaLnBrk="1" hangingPunct="1">
              <a:spcBef>
                <a:spcPct val="0"/>
              </a:spcBef>
            </a:pPr>
            <a:endParaRPr lang="en-US" altLang="en-US" smtClean="0"/>
          </a:p>
          <a:p>
            <a:pPr eaLnBrk="1" hangingPunct="1">
              <a:spcBef>
                <a:spcPct val="0"/>
              </a:spcBef>
            </a:pPr>
            <a:r>
              <a:rPr lang="en-US" altLang="en-US" smtClean="0"/>
              <a:t>Researchers at land grant universities continue to investigate the invasive pest and help determine the impact it will have in the state in terms of impact to the natural ecosystem, the agricultural ecosystem, and any economic impact.         </a:t>
            </a:r>
          </a:p>
          <a:p>
            <a:pPr eaLnBrk="1" hangingPunct="1">
              <a:spcBef>
                <a:spcPct val="0"/>
              </a:spcBef>
            </a:pPr>
            <a:endParaRPr lang="en-US" altLang="en-US" smtClean="0"/>
          </a:p>
          <a:p>
            <a:pPr eaLnBrk="1" hangingPunct="1">
              <a:spcBef>
                <a:spcPct val="0"/>
              </a:spcBef>
            </a:pPr>
            <a:r>
              <a:rPr lang="en-US" altLang="en-US" smtClean="0"/>
              <a:t>This is how all these agencies work together to mitigate the effects of invasive species.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653A62-B495-41B0-AD4F-C7CA514EDBF7}"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9FC5FE-3B68-41ED-A840-FAD861375D9C}"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E9E354-A76C-4F08-9D30-E73B7DD69B55}"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9B754A-D53F-49EB-BE7E-F9091AB7C5BF}"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15F242-34CD-4C80-B6DA-172F9EB6D840}"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smtClean="0"/>
              <a:t>Many agencies, both federal and state, as well as various public organizations have come together to create the materials used for the Collaborative and Enhanced First Detector Training Workshops in Florida.  This presentation is designed to introduce the audience to the different agencies and organizations, what they do, and what roles they play in monitoring and managing invasive species that come into the United States.  </a:t>
            </a:r>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AE10D45-4C1E-41E5-970F-1E7037FA34A0}"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3613" eaLnBrk="1" hangingPunct="1">
              <a:spcBef>
                <a:spcPct val="0"/>
              </a:spcBef>
            </a:pPr>
            <a:r>
              <a:rPr lang="en-US" altLang="en-US" smtClean="0"/>
              <a:t>The United States Department of Agriculture has many agencies and offices that it manages.  Many of those agencies and offices play important roles in various invasive species efforts.  Its mandates are listed on the slide.</a:t>
            </a:r>
          </a:p>
          <a:p>
            <a:pPr defTabSz="963613" eaLnBrk="1" hangingPunct="1">
              <a:spcBef>
                <a:spcPct val="0"/>
              </a:spcBef>
            </a:pPr>
            <a:endParaRPr lang="en-US" altLang="en-US" smtClean="0"/>
          </a:p>
          <a:p>
            <a:pPr defTabSz="963613" eaLnBrk="1" hangingPunct="1">
              <a:spcBef>
                <a:spcPct val="0"/>
              </a:spcBef>
            </a:pPr>
            <a:r>
              <a:rPr lang="en-US" altLang="en-US" smtClean="0"/>
              <a:t>From the APHIS website: “Protecting American agriculture is the basic charge of the U.S. Department of Agriculture's (USDA) Animal and Plant Health Inspection Service (APHIS). APHIS provides leadership in ensuring the health and care of animals and plants. The agency improves agricultural productivity and competitiveness and contributes to the national economy and the public health.”</a:t>
            </a:r>
          </a:p>
          <a:p>
            <a:pPr defTabSz="963613" eaLnBrk="1" hangingPunct="1">
              <a:spcBef>
                <a:spcPct val="0"/>
              </a:spcBef>
            </a:pPr>
            <a:endParaRPr lang="en-US" altLang="en-US" smtClean="0"/>
          </a:p>
          <a:p>
            <a:pPr defTabSz="963613" eaLnBrk="1" hangingPunct="1">
              <a:spcBef>
                <a:spcPct val="0"/>
              </a:spcBef>
            </a:pPr>
            <a:r>
              <a:rPr lang="en-US" altLang="en-US" smtClean="0"/>
              <a:t>USDA-APHIS has a branch called Plant Protection and Quarantine (USDA-APHIS-PPQ) that focuses on safeguarding “agriculture and natural resources from the risks associated with the entry, establishment, or spread of animal and plant pests and noxious weeds to ensure an abundant, high-quality, and varied food supply”. - http://www.aphis.usda.gov/plant_health/index.shtml</a:t>
            </a:r>
          </a:p>
          <a:p>
            <a:pPr defTabSz="963613" eaLnBrk="1" hangingPunct="1">
              <a:spcBef>
                <a:spcPct val="0"/>
              </a:spcBef>
            </a:pPr>
            <a:endParaRPr lang="en-US" altLang="en-US" smtClean="0"/>
          </a:p>
          <a:p>
            <a:pPr defTabSz="963613" eaLnBrk="1" hangingPunct="1">
              <a:spcBef>
                <a:spcPct val="0"/>
              </a:spcBef>
            </a:pPr>
            <a:r>
              <a:rPr lang="en-US" altLang="en-US" smtClean="0"/>
              <a:t>While Department of Home Security – Customs and Border Protection can inspect almost everything that comes into the United States, USDA-APHIS-PPQ retains the responsibility of inspecting all plants that are used for planting or propagation.  They are the National Plant Protection Organization (NPPO) for the U.S. and are responsible for federal quarantines, regulations, and international trade issues. They have a state plant health director (SPHD) in every state who works closely with their state counterpart within the state department of agriculture (referred to as the state plant regulatory official or SPRO) in pest response, pest detection, etc.  </a:t>
            </a:r>
          </a:p>
          <a:p>
            <a:pPr defTabSz="963613" eaLnBrk="1" hangingPunct="1">
              <a:spcBef>
                <a:spcPct val="0"/>
              </a:spcBef>
            </a:pPr>
            <a:endParaRPr lang="en-US" altLang="en-US" smtClean="0"/>
          </a:p>
          <a:p>
            <a:pPr defTabSz="963613" eaLnBrk="1" hangingPunct="1">
              <a:spcBef>
                <a:spcPct val="0"/>
              </a:spcBef>
            </a:pPr>
            <a:r>
              <a:rPr lang="en-US" altLang="en-US" smtClean="0"/>
              <a:t>The USDA-APHIS-PPQ also has plant pest identifiers operating through the National Identification Services branch of PPQ (USDA-APHIS-PPQ-NIS) -http://www.aphis.usda.gov/plant_health/identification/index.shtml.  Should a pest that is unknown to the area be detected, these identifiers can put a name to the specimen (if it has one – not all arthropods have a name or have ever been described at all as they are new to science).   </a:t>
            </a:r>
          </a:p>
          <a:p>
            <a:pPr defTabSz="963613" eaLnBrk="1" hangingPunct="1">
              <a:spcBef>
                <a:spcPct val="0"/>
              </a:spcBef>
            </a:pPr>
            <a:r>
              <a:rPr lang="en-US" altLang="en-US" smtClean="0"/>
              <a:t>  </a:t>
            </a:r>
          </a:p>
          <a:p>
            <a:pPr defTabSz="963613" eaLnBrk="1" hangingPunct="1">
              <a:spcBef>
                <a:spcPct val="0"/>
              </a:spcBef>
            </a:pPr>
            <a:r>
              <a:rPr lang="en-US" altLang="en-US" smtClean="0"/>
              <a:t>  </a:t>
            </a:r>
          </a:p>
          <a:p>
            <a:pPr defTabSz="963613" eaLnBrk="1" hangingPunct="1">
              <a:spcBef>
                <a:spcPct val="0"/>
              </a:spcBef>
            </a:pPr>
            <a:endParaRPr lang="en-US" altLang="en-US" smtClean="0"/>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A579C9-F8F2-48E2-8D13-AF0E32D9AEB1}"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Cooperative Agricultural Pest Survey Program (CAPS Program) is coordinated by USDA-APHIS and serves as a second line of defense against entry of harmful plant pests and weeds through surveys targeted at specific known pests. The CAPS program surveys for exotic species that may have arrived into the U.S. (maybe through imported commodities) but have not yet been reported or detected.  USDA funding is provided through cooperative agreements between state departments of agriculture and land grant universities for these surveys to be conducted.  </a:t>
            </a:r>
          </a:p>
          <a:p>
            <a:pPr eaLnBrk="1" hangingPunct="1">
              <a:spcBef>
                <a:spcPct val="0"/>
              </a:spcBef>
            </a:pPr>
            <a:endParaRPr lang="en-US" altLang="en-US" smtClean="0"/>
          </a:p>
          <a:p>
            <a:pPr eaLnBrk="1" hangingPunct="1">
              <a:spcBef>
                <a:spcPct val="0"/>
              </a:spcBef>
            </a:pPr>
            <a:r>
              <a:rPr lang="en-US" altLang="en-US" smtClean="0"/>
              <a:t>Local offices of the CAPS Program may engage in public outreach as well.  </a:t>
            </a:r>
          </a:p>
          <a:p>
            <a:pPr eaLnBrk="1" hangingPunct="1">
              <a:spcBef>
                <a:spcPct val="0"/>
              </a:spcBef>
            </a:pPr>
            <a:endParaRPr lang="en-US" altLang="en-US" smtClean="0"/>
          </a:p>
          <a:p>
            <a:pPr eaLnBrk="1" hangingPunct="1">
              <a:spcBef>
                <a:spcPct val="0"/>
              </a:spcBef>
            </a:pPr>
            <a:r>
              <a:rPr lang="en-US" altLang="en-US" smtClean="0"/>
              <a:t>CAPS survey targets can include plant diseases, insects, weeds, nematodes, and other invertebrate organisms. </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91F874-9B11-4DF2-B3DA-F70B3AF7F8E1}"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Each state has a department of agriculture that works with the United States Department of Agriculture to protect the state’s agricultural and natural resources. </a:t>
            </a:r>
          </a:p>
          <a:p>
            <a:pPr eaLnBrk="1" hangingPunct="1">
              <a:spcBef>
                <a:spcPct val="0"/>
              </a:spcBef>
            </a:pPr>
            <a:endParaRPr lang="en-US" altLang="en-US" smtClean="0"/>
          </a:p>
          <a:p>
            <a:pPr eaLnBrk="1" hangingPunct="1">
              <a:spcBef>
                <a:spcPct val="0"/>
              </a:spcBef>
            </a:pPr>
            <a:r>
              <a:rPr lang="en-US" altLang="en-US" smtClean="0"/>
              <a:t>The Division of Plant Industry is a regulatory agency of the Florida Department of Agriculture and Consumer Services (FDCAS-DPI).  DPI works to detect, intercept and control plant and honey bee pests that threaten Florida’s native and commercially grown plants and agricultural resources.  In doing so, they also help protect those sectors of Florida’s economy that rely on nurseries, honey, and agriculture.  </a:t>
            </a:r>
          </a:p>
          <a:p>
            <a:pPr eaLnBrk="1" hangingPunct="1">
              <a:spcBef>
                <a:spcPct val="0"/>
              </a:spcBef>
            </a:pPr>
            <a:endParaRPr lang="en-US" altLang="en-US" smtClean="0"/>
          </a:p>
          <a:p>
            <a:pPr eaLnBrk="1" hangingPunct="1">
              <a:spcBef>
                <a:spcPct val="0"/>
              </a:spcBef>
            </a:pPr>
            <a:r>
              <a:rPr lang="en-US" altLang="en-US" smtClean="0"/>
              <a:t>Within the Division of Plant Industry, there are insect and plant taxonomic specialists (Bureau of Entomology, Nematology &amp; Plant Pathology (and Botany)) that help identify unknown plant pests that inspectors (Bureau of Plant &amp; Apiary Inspection) and state CAPS  personnel encounter.  There is also a Citrus Budwood Registration Bureau, Methods Development &amp; Biological Control Bureau, and a Bureau of Pest Eradication &amp; Control.  All these Bureaus work together to protect Florida from invasive species (among other things).  </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F4F8F0-E560-474F-81FE-5E91543C9A5A}"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National Plant Diagnostic Network (NPDN) has diagnostic labs in every state (http://www.npdn.org/).  Most of the NPDN members are land grant university diagnostic labs associated with cooperative extension, but state department of agriculture labs may be NPDN labs in some cases. </a:t>
            </a:r>
          </a:p>
          <a:p>
            <a:pPr eaLnBrk="1" hangingPunct="1">
              <a:spcBef>
                <a:spcPct val="0"/>
              </a:spcBef>
            </a:pPr>
            <a:endParaRPr lang="en-US" altLang="en-US" smtClean="0"/>
          </a:p>
          <a:p>
            <a:pPr eaLnBrk="1" hangingPunct="1">
              <a:spcBef>
                <a:spcPct val="0"/>
              </a:spcBef>
            </a:pPr>
            <a:r>
              <a:rPr lang="en-US" altLang="en-US" smtClean="0"/>
              <a:t>All NPDN labs accept physical samples of pests and pathogens for identification.  In addition, many of the NPDN labs are able to accept digital samples through local digital diagnosis systems.  If they identify a suspect pest of regulatory concern, NPDN labs have been trained to communicate and work with national identification specialists as well as state specialists to disseminate that information.  This way, appropriate action to eradicate or control the plant pest can be taken.    </a:t>
            </a:r>
          </a:p>
          <a:p>
            <a:pPr eaLnBrk="1" hangingPunct="1">
              <a:spcBef>
                <a:spcPct val="0"/>
              </a:spcBef>
            </a:pPr>
            <a:endParaRPr lang="en-US" altLang="en-US" smtClean="0"/>
          </a:p>
          <a:p>
            <a:pPr eaLnBrk="1" hangingPunct="1">
              <a:spcBef>
                <a:spcPct val="0"/>
              </a:spcBef>
            </a:pPr>
            <a:r>
              <a:rPr lang="en-US" altLang="en-US" smtClean="0"/>
              <a:t>The NPDN also has opportunities for traditional, face-to-face training and e-learning online training regarding plant pest issues (www.firstdetector.org).  The more people there are making observations and being vigilant about potentially invasive pests in their gardens, or fields, or where they like to hike, the quicker the appropriate agencies can respond to a pest before it spreads.  Those that take this training are referred to as First Detectors.  This training is specialized for those in and associated with the plant industry, though any interested person can access their online training modules and attend a training session. </a:t>
            </a:r>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37CB45-7254-4612-B4D7-0BACD09FC4BE}"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Protect U.S. and the Sentinel Plant Network are partner programs with the National Plant Diagnostic Network.</a:t>
            </a:r>
          </a:p>
          <a:p>
            <a:pPr eaLnBrk="1" hangingPunct="1">
              <a:spcBef>
                <a:spcPct val="0"/>
              </a:spcBef>
            </a:pPr>
            <a:endParaRPr lang="en-US" altLang="en-US" smtClean="0"/>
          </a:p>
          <a:p>
            <a:pPr eaLnBrk="1" hangingPunct="1">
              <a:spcBef>
                <a:spcPct val="0"/>
              </a:spcBef>
            </a:pPr>
            <a:r>
              <a:rPr lang="en-US" altLang="en-US" smtClean="0"/>
              <a:t>Protect U.S. is involved with invasive species education for small farm producers, homeowner, and K-12.  They provide online training for clientele and scripted presentations for educators on the latest invasive species issues.  They also developed lesson plans for teachers (correlated with the National Science Education Standards) that focus on invasive species education. </a:t>
            </a:r>
          </a:p>
          <a:p>
            <a:pPr eaLnBrk="1" hangingPunct="1">
              <a:spcBef>
                <a:spcPct val="0"/>
              </a:spcBef>
            </a:pPr>
            <a:endParaRPr lang="en-US" altLang="en-US" smtClean="0"/>
          </a:p>
          <a:p>
            <a:pPr eaLnBrk="1" hangingPunct="1">
              <a:spcBef>
                <a:spcPct val="0"/>
              </a:spcBef>
            </a:pPr>
            <a:r>
              <a:rPr lang="en-US" altLang="en-US" smtClean="0"/>
              <a:t>Sentinel Plant Network (SPN) was developed as a First Detector program specifically designed for botanical gardens.  They provide workshops, online training, and access to NPDN labs for plant pest identification.  This also helps in the fight against invasive species.    </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9D97A4-9C45-4152-9B2B-56DDC11229C9}"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Through research, Land Grant Universities help fill the gap that occurs between the detection of new invasive species and action that should be taken to effectively manage or eradicate invasive pests. They also work with the ornamental and agricultural industries in areas such as developing Integrated Pest Management Programs for specific plants or crops, developing disease and pest resistant cultivars, and basic research on the effects that invasive species have on a state’s natural, ornamental and agricultural landscapes.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D00F9E-CE64-4DE5-9E7B-64825EE0EF53}"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sz="2400" smtClean="0"/>
              <a:t>Cooperative extension (as part of the Land Grant University system) converts the information provided by the state and federal agencies agencies and discovered by the researchers into educational material that can be delivered to the public through local county extension offices.  </a:t>
            </a:r>
          </a:p>
          <a:p>
            <a:pPr marL="0" lvl="1" eaLnBrk="1" hangingPunct="1">
              <a:spcBef>
                <a:spcPct val="0"/>
              </a:spcBef>
            </a:pPr>
            <a:endParaRPr lang="en-US" altLang="en-US" sz="2400" smtClean="0"/>
          </a:p>
          <a:p>
            <a:pPr marL="0" lvl="1" eaLnBrk="1" hangingPunct="1">
              <a:spcBef>
                <a:spcPct val="0"/>
              </a:spcBef>
            </a:pPr>
            <a:r>
              <a:rPr lang="en-US" altLang="en-US" sz="2400" smtClean="0"/>
              <a:t>Audiences for this material include homeowners, Master Gardeners and Master Naturalists as well as small farm producers and industry.  </a:t>
            </a:r>
          </a:p>
          <a:p>
            <a:pPr marL="0" lvl="1" eaLnBrk="1" hangingPunct="1">
              <a:spcBef>
                <a:spcPct val="0"/>
              </a:spcBef>
            </a:pPr>
            <a:endParaRPr lang="en-US" altLang="en-US" sz="2400" smtClean="0"/>
          </a:p>
          <a:p>
            <a:pPr marL="0" lvl="1" eaLnBrk="1" hangingPunct="1">
              <a:spcBef>
                <a:spcPct val="0"/>
              </a:spcBef>
            </a:pPr>
            <a:r>
              <a:rPr lang="en-US" altLang="en-US" sz="2400" smtClean="0"/>
              <a:t>Extension faculty and agents also work with local First Detectors to help identify local plant pests and help submit suspect samples to the appropriate places (such as the state NPDN labs). </a:t>
            </a:r>
          </a:p>
          <a:p>
            <a:pPr marL="0" lvl="1" eaLnBrk="1" hangingPunct="1">
              <a:spcBef>
                <a:spcPct val="0"/>
              </a:spcBef>
            </a:pPr>
            <a:endParaRPr lang="en-US" altLang="en-US" sz="2400" smtClean="0"/>
          </a:p>
          <a:p>
            <a:pPr marL="0" lvl="1" eaLnBrk="1" hangingPunct="1">
              <a:spcBef>
                <a:spcPct val="0"/>
              </a:spcBef>
            </a:pPr>
            <a:r>
              <a:rPr lang="en-US" altLang="en-US" sz="2400" smtClean="0"/>
              <a:t>A list of extension offices can be found here - http://www.csrees.usda.gov/Extension/.</a:t>
            </a:r>
            <a:endParaRPr lang="en-US" alt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B7CCFD5-A3A2-40C8-BBEF-9FC3A320EF1D}"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5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45E4B1-637D-476E-A769-B65C92C9F433}"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E2A8AB-6750-41F0-AC98-29A5E125F54B}" type="slidenum">
              <a:rPr lang="en-US"/>
              <a:pPr>
                <a:defRPr/>
              </a:pPr>
              <a:t>‹#›</a:t>
            </a:fld>
            <a:endParaRPr lang="en-US"/>
          </a:p>
        </p:txBody>
      </p:sp>
    </p:spTree>
    <p:extLst>
      <p:ext uri="{BB962C8B-B14F-4D97-AF65-F5344CB8AC3E}">
        <p14:creationId xmlns:p14="http://schemas.microsoft.com/office/powerpoint/2010/main" val="96392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BB2F0C-CB08-4589-AE4B-2A9B7E629C50}"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997B39-7213-4DF4-96C6-56202EED48B5}" type="slidenum">
              <a:rPr lang="en-US"/>
              <a:pPr>
                <a:defRPr/>
              </a:pPr>
              <a:t>‹#›</a:t>
            </a:fld>
            <a:endParaRPr lang="en-US"/>
          </a:p>
        </p:txBody>
      </p:sp>
    </p:spTree>
    <p:extLst>
      <p:ext uri="{BB962C8B-B14F-4D97-AF65-F5344CB8AC3E}">
        <p14:creationId xmlns:p14="http://schemas.microsoft.com/office/powerpoint/2010/main" val="237713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79FFAF-747F-475D-A381-73C8B58448F8}"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F5F182-0C20-4EED-9CE7-D4C63D2E71F3}" type="slidenum">
              <a:rPr lang="en-US"/>
              <a:pPr>
                <a:defRPr/>
              </a:pPr>
              <a:t>‹#›</a:t>
            </a:fld>
            <a:endParaRPr lang="en-US"/>
          </a:p>
        </p:txBody>
      </p:sp>
    </p:spTree>
    <p:extLst>
      <p:ext uri="{BB962C8B-B14F-4D97-AF65-F5344CB8AC3E}">
        <p14:creationId xmlns:p14="http://schemas.microsoft.com/office/powerpoint/2010/main" val="384393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3B8EBC-B594-4A4F-8D7F-9E80CBF06369}"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8B8843-9752-4D38-A332-4AA88EDBAD14}" type="slidenum">
              <a:rPr lang="en-US"/>
              <a:pPr>
                <a:defRPr/>
              </a:pPr>
              <a:t>‹#›</a:t>
            </a:fld>
            <a:endParaRPr lang="en-US"/>
          </a:p>
        </p:txBody>
      </p:sp>
    </p:spTree>
    <p:extLst>
      <p:ext uri="{BB962C8B-B14F-4D97-AF65-F5344CB8AC3E}">
        <p14:creationId xmlns:p14="http://schemas.microsoft.com/office/powerpoint/2010/main" val="191217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6530AE-A9BF-4A8A-8332-B6D6DCDD393B}"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33C620-73FC-4FF9-9908-EEFBEE082112}" type="slidenum">
              <a:rPr lang="en-US"/>
              <a:pPr>
                <a:defRPr/>
              </a:pPr>
              <a:t>‹#›</a:t>
            </a:fld>
            <a:endParaRPr lang="en-US"/>
          </a:p>
        </p:txBody>
      </p:sp>
    </p:spTree>
    <p:extLst>
      <p:ext uri="{BB962C8B-B14F-4D97-AF65-F5344CB8AC3E}">
        <p14:creationId xmlns:p14="http://schemas.microsoft.com/office/powerpoint/2010/main" val="229663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C347E1A-41E8-4670-80DA-1D5E6C485E92}" type="datetimeFigureOut">
              <a:rPr lang="en-US"/>
              <a:pPr>
                <a:defRPr/>
              </a:pPr>
              <a:t>4/4/2015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4B9984-E40F-48FE-931C-72BC5191B61F}" type="slidenum">
              <a:rPr lang="en-US"/>
              <a:pPr>
                <a:defRPr/>
              </a:pPr>
              <a:t>‹#›</a:t>
            </a:fld>
            <a:endParaRPr lang="en-US"/>
          </a:p>
        </p:txBody>
      </p:sp>
    </p:spTree>
    <p:extLst>
      <p:ext uri="{BB962C8B-B14F-4D97-AF65-F5344CB8AC3E}">
        <p14:creationId xmlns:p14="http://schemas.microsoft.com/office/powerpoint/2010/main" val="38884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0FAC5B1-122F-49ED-86C6-9064777AD5D5}" type="datetimeFigureOut">
              <a:rPr lang="en-US"/>
              <a:pPr>
                <a:defRPr/>
              </a:pPr>
              <a:t>4/4/2015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4AA6E6-EA6F-4842-872A-D7A8724ECB0A}" type="slidenum">
              <a:rPr lang="en-US"/>
              <a:pPr>
                <a:defRPr/>
              </a:pPr>
              <a:t>‹#›</a:t>
            </a:fld>
            <a:endParaRPr lang="en-US"/>
          </a:p>
        </p:txBody>
      </p:sp>
    </p:spTree>
    <p:extLst>
      <p:ext uri="{BB962C8B-B14F-4D97-AF65-F5344CB8AC3E}">
        <p14:creationId xmlns:p14="http://schemas.microsoft.com/office/powerpoint/2010/main" val="222063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4B6220-D39E-4309-A0E1-E65E8FC8EE3C}" type="datetimeFigureOut">
              <a:rPr lang="en-US"/>
              <a:pPr>
                <a:defRPr/>
              </a:pPr>
              <a:t>4/4/2015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EA7BDE-3115-4B3C-BAF4-C9D38AAC462F}" type="slidenum">
              <a:rPr lang="en-US"/>
              <a:pPr>
                <a:defRPr/>
              </a:pPr>
              <a:t>‹#›</a:t>
            </a:fld>
            <a:endParaRPr lang="en-US"/>
          </a:p>
        </p:txBody>
      </p:sp>
    </p:spTree>
    <p:extLst>
      <p:ext uri="{BB962C8B-B14F-4D97-AF65-F5344CB8AC3E}">
        <p14:creationId xmlns:p14="http://schemas.microsoft.com/office/powerpoint/2010/main" val="261055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F3CB124-D72F-404F-9F4B-3CE47D9F5234}" type="datetimeFigureOut">
              <a:rPr lang="en-US"/>
              <a:pPr>
                <a:defRPr/>
              </a:pPr>
              <a:t>4/4/2015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4F728E-7870-4920-AE0B-DA5DAB302DDF}" type="slidenum">
              <a:rPr lang="en-US"/>
              <a:pPr>
                <a:defRPr/>
              </a:pPr>
              <a:t>‹#›</a:t>
            </a:fld>
            <a:endParaRPr lang="en-US"/>
          </a:p>
        </p:txBody>
      </p:sp>
    </p:spTree>
    <p:extLst>
      <p:ext uri="{BB962C8B-B14F-4D97-AF65-F5344CB8AC3E}">
        <p14:creationId xmlns:p14="http://schemas.microsoft.com/office/powerpoint/2010/main" val="17697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6877B4-0A37-4EEA-A68C-23A8A4153785}" type="datetimeFigureOut">
              <a:rPr lang="en-US"/>
              <a:pPr>
                <a:defRPr/>
              </a:pPr>
              <a:t>4/4/2015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3DB0A8-C059-4F8E-B75F-A2060C063149}" type="slidenum">
              <a:rPr lang="en-US"/>
              <a:pPr>
                <a:defRPr/>
              </a:pPr>
              <a:t>‹#›</a:t>
            </a:fld>
            <a:endParaRPr lang="en-US"/>
          </a:p>
        </p:txBody>
      </p:sp>
    </p:spTree>
    <p:extLst>
      <p:ext uri="{BB962C8B-B14F-4D97-AF65-F5344CB8AC3E}">
        <p14:creationId xmlns:p14="http://schemas.microsoft.com/office/powerpoint/2010/main" val="412206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281D3AD-3EC9-4D2F-834F-02D6DC614AF9}" type="datetimeFigureOut">
              <a:rPr lang="en-US"/>
              <a:pPr>
                <a:defRPr/>
              </a:pPr>
              <a:t>4/4/2015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891C8EE-F249-4FBE-B24D-3036482BEB2F}" type="slidenum">
              <a:rPr lang="en-US"/>
              <a:pPr>
                <a:defRPr/>
              </a:pPr>
              <a:t>‹#›</a:t>
            </a:fld>
            <a:endParaRPr lang="en-US"/>
          </a:p>
        </p:txBody>
      </p:sp>
    </p:spTree>
    <p:extLst>
      <p:ext uri="{BB962C8B-B14F-4D97-AF65-F5344CB8AC3E}">
        <p14:creationId xmlns:p14="http://schemas.microsoft.com/office/powerpoint/2010/main" val="347925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0" y="3756025"/>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5400"/>
              <a:t>Partner Agencies and </a:t>
            </a:r>
          </a:p>
          <a:p>
            <a:pPr algn="ctr" eaLnBrk="1" hangingPunct="1"/>
            <a:r>
              <a:rPr lang="en-US" altLang="en-US" sz="5400"/>
              <a:t>Their Roles</a:t>
            </a:r>
          </a:p>
        </p:txBody>
      </p:sp>
      <p:sp>
        <p:nvSpPr>
          <p:cNvPr id="14339" name="Title 1"/>
          <p:cNvSpPr txBox="1">
            <a:spLocks/>
          </p:cNvSpPr>
          <p:nvPr/>
        </p:nvSpPr>
        <p:spPr bwMode="auto">
          <a:xfrm>
            <a:off x="0" y="1031875"/>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914400" eaLnBrk="1" hangingPunct="1"/>
            <a:r>
              <a:rPr lang="en-US" altLang="en-US" sz="6000"/>
              <a:t>Florida First </a:t>
            </a:r>
          </a:p>
          <a:p>
            <a:pPr algn="ctr" defTabSz="914400" eaLnBrk="1" hangingPunct="1"/>
            <a:r>
              <a:rPr lang="en-US" altLang="en-US" sz="6000"/>
              <a:t>Detector Training:</a:t>
            </a:r>
          </a:p>
          <a:p>
            <a:pPr algn="ctr" defTabSz="914400" eaLnBrk="1" hangingPunct="1"/>
            <a:endParaRPr lang="en-US" altLang="en-US" sz="6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bwMode="auto">
          <a:xfrm>
            <a:off x="0" y="2568575"/>
            <a:ext cx="9123363" cy="238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What happens after a suspect is detected and confirmed a pest?</a:t>
            </a:r>
          </a:p>
        </p:txBody>
      </p:sp>
      <p:sp>
        <p:nvSpPr>
          <p:cNvPr id="23555"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579" name="Title 1"/>
          <p:cNvSpPr>
            <a:spLocks noGrp="1"/>
          </p:cNvSpPr>
          <p:nvPr>
            <p:ph type="title"/>
          </p:nvPr>
        </p:nvSpPr>
        <p:spPr bwMode="auto">
          <a:xfrm>
            <a:off x="457200" y="2619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Authors</a:t>
            </a:r>
          </a:p>
        </p:txBody>
      </p:sp>
      <p:sp>
        <p:nvSpPr>
          <p:cNvPr id="2" name="Content Placeholder 1"/>
          <p:cNvSpPr>
            <a:spLocks noGrp="1"/>
          </p:cNvSpPr>
          <p:nvPr>
            <p:ph idx="1"/>
          </p:nvPr>
        </p:nvSpPr>
        <p:spPr>
          <a:xfrm>
            <a:off x="457200" y="1228725"/>
            <a:ext cx="8229600" cy="4525963"/>
          </a:xfrm>
        </p:spPr>
        <p:txBody>
          <a:bodyPr>
            <a:noAutofit/>
          </a:bodyPr>
          <a:lstStyle/>
          <a:p>
            <a:pPr marL="0" indent="0" eaLnBrk="1" fontAlgn="auto" hangingPunct="1">
              <a:spcAft>
                <a:spcPts val="0"/>
              </a:spcAft>
              <a:buFont typeface="Arial" pitchFamily="34" charset="0"/>
              <a:buNone/>
              <a:defRPr/>
            </a:pPr>
            <a:r>
              <a:rPr lang="en-US" dirty="0">
                <a:ea typeface="ＭＳ Ｐゴシック" pitchFamily="34" charset="-128"/>
                <a:cs typeface="Calibri"/>
              </a:rPr>
              <a:t>Stephanie Stocks, M.S.</a:t>
            </a:r>
          </a:p>
          <a:p>
            <a:pPr marL="454025" indent="0" eaLnBrk="1" fontAlgn="auto" hangingPunct="1">
              <a:spcAft>
                <a:spcPts val="0"/>
              </a:spcAft>
              <a:buFont typeface="Arial" pitchFamily="34" charset="0"/>
              <a:buNone/>
              <a:defRPr/>
            </a:pPr>
            <a:r>
              <a:rPr lang="en-US" sz="2800" dirty="0">
                <a:ea typeface="ＭＳ Ｐゴシック" pitchFamily="34" charset="-128"/>
                <a:cs typeface="Calibri"/>
              </a:rPr>
              <a:t>Assistant-In, Extension Scientist, Department of Entomology and Nematology, University of Florida </a:t>
            </a:r>
          </a:p>
          <a:p>
            <a:pPr marL="0" indent="0" eaLnBrk="1" fontAlgn="auto" hangingPunct="1">
              <a:spcAft>
                <a:spcPts val="0"/>
              </a:spcAft>
              <a:buFont typeface="Arial" pitchFamily="34" charset="0"/>
              <a:buNone/>
              <a:defRPr/>
            </a:pPr>
            <a:r>
              <a:rPr lang="en-US" dirty="0" smtClean="0">
                <a:ea typeface="ＭＳ Ｐゴシック" pitchFamily="34" charset="-128"/>
                <a:cs typeface="Calibri"/>
              </a:rPr>
              <a:t>Amanda </a:t>
            </a:r>
            <a:r>
              <a:rPr lang="en-US" dirty="0">
                <a:ea typeface="ＭＳ Ｐゴシック" pitchFamily="34" charset="-128"/>
                <a:cs typeface="Calibri"/>
              </a:rPr>
              <a:t>Hodges, Ph.D.</a:t>
            </a:r>
          </a:p>
          <a:p>
            <a:pPr marL="454025" indent="0" eaLnBrk="1" fontAlgn="auto" hangingPunct="1">
              <a:spcAft>
                <a:spcPts val="0"/>
              </a:spcAft>
              <a:buFont typeface="Arial" pitchFamily="34" charset="0"/>
              <a:buNone/>
              <a:defRPr/>
            </a:pPr>
            <a:r>
              <a:rPr lang="en-US" sz="2800" dirty="0">
                <a:ea typeface="ＭＳ Ｐゴシック" pitchFamily="34" charset="-128"/>
                <a:cs typeface="Calibri"/>
              </a:rPr>
              <a:t>Associate Extension Scientist, Department of Entomology and Nematology, University of Florida </a:t>
            </a:r>
            <a:endParaRPr lang="en-US" sz="2800" dirty="0" smtClean="0">
              <a:ea typeface="ＭＳ Ｐゴシック" pitchFamily="34" charset="-128"/>
              <a:cs typeface="Calibri"/>
            </a:endParaRPr>
          </a:p>
          <a:p>
            <a:pPr marL="0" indent="0" eaLnBrk="1" fontAlgn="auto" hangingPunct="1">
              <a:spcAft>
                <a:spcPts val="0"/>
              </a:spcAft>
              <a:buFont typeface="Arial" pitchFamily="34" charset="0"/>
              <a:buNone/>
              <a:defRPr/>
            </a:pPr>
            <a:r>
              <a:rPr lang="en-US" dirty="0" smtClean="0"/>
              <a:t>Jennifer </a:t>
            </a:r>
            <a:r>
              <a:rPr lang="en-US" dirty="0"/>
              <a:t>Hamel, Ph.D.</a:t>
            </a:r>
          </a:p>
          <a:p>
            <a:pPr marL="454025" indent="0" eaLnBrk="1" fontAlgn="auto" hangingPunct="1">
              <a:spcAft>
                <a:spcPts val="0"/>
              </a:spcAft>
              <a:buFont typeface="Arial" pitchFamily="34" charset="0"/>
              <a:buNone/>
              <a:defRPr/>
            </a:pPr>
            <a:r>
              <a:rPr lang="en-US" sz="2800" dirty="0">
                <a:ea typeface="ＭＳ Ｐゴシック" pitchFamily="34" charset="-128"/>
              </a:rPr>
              <a:t>P</a:t>
            </a:r>
            <a:r>
              <a:rPr lang="en-US" sz="2800" dirty="0" smtClean="0"/>
              <a:t>ostdoctoral </a:t>
            </a:r>
            <a:r>
              <a:rPr lang="en-US" sz="2800" dirty="0"/>
              <a:t>Associate, Department of Entomology and Nematology, University of Florida</a:t>
            </a:r>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274638"/>
            <a:ext cx="8229600"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Editors</a:t>
            </a:r>
          </a:p>
        </p:txBody>
      </p:sp>
      <p:sp>
        <p:nvSpPr>
          <p:cNvPr id="5" name="Content Placeholder 2"/>
          <p:cNvSpPr txBox="1">
            <a:spLocks/>
          </p:cNvSpPr>
          <p:nvPr/>
        </p:nvSpPr>
        <p:spPr>
          <a:xfrm>
            <a:off x="609600" y="13716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dirty="0">
                <a:cs typeface="Calibri"/>
              </a:rPr>
              <a:t>Matthew D. Smith, Ph.D.</a:t>
            </a:r>
          </a:p>
          <a:p>
            <a:pPr marL="393700" indent="0" fontAlgn="auto">
              <a:spcAft>
                <a:spcPts val="0"/>
              </a:spcAft>
              <a:buFont typeface="Arial" pitchFamily="34" charset="0"/>
              <a:buNone/>
              <a:defRPr/>
            </a:pPr>
            <a:r>
              <a:rPr lang="en-US" sz="2800" dirty="0">
                <a:cs typeface="Calibri"/>
              </a:rPr>
              <a:t>Postdoctoral Associate, Department of Entomology and Nematology, University of Florida</a:t>
            </a:r>
          </a:p>
          <a:p>
            <a:pPr marL="0" indent="0" fontAlgn="auto">
              <a:spcAft>
                <a:spcPts val="0"/>
              </a:spcAft>
              <a:buFont typeface="Arial" pitchFamily="34" charset="0"/>
              <a:buNone/>
              <a:defRPr/>
            </a:pPr>
            <a:endParaRPr lang="en-US" sz="1200" dirty="0" smtClean="0">
              <a:ea typeface="ＭＳ Ｐゴシック" pitchFamily="34" charset="-128"/>
              <a:cs typeface="Calibri"/>
            </a:endParaRPr>
          </a:p>
          <a:p>
            <a:pPr marL="0" indent="0" fontAlgn="auto">
              <a:spcAft>
                <a:spcPts val="0"/>
              </a:spcAft>
              <a:buFont typeface="Arial" pitchFamily="34" charset="0"/>
              <a:buNone/>
              <a:defRPr/>
            </a:pPr>
            <a:endParaRPr lang="en-US" sz="1200" dirty="0" smtClean="0">
              <a:cs typeface="Calibri"/>
            </a:endParaRPr>
          </a:p>
          <a:p>
            <a:pPr marL="0" indent="0" fontAlgn="auto">
              <a:spcAft>
                <a:spcPts val="0"/>
              </a:spcAft>
              <a:buFont typeface="Arial" pitchFamily="34" charset="0"/>
              <a:buNone/>
              <a:defRPr/>
            </a:pPr>
            <a:r>
              <a:rPr lang="en-US" dirty="0" err="1">
                <a:ea typeface="ＭＳ Ｐゴシック" pitchFamily="34" charset="-128"/>
                <a:cs typeface="Calibri"/>
              </a:rPr>
              <a:t>Keumchul</a:t>
            </a:r>
            <a:r>
              <a:rPr lang="en-US" dirty="0">
                <a:ea typeface="ＭＳ Ｐゴシック" pitchFamily="34" charset="-128"/>
                <a:cs typeface="Calibri"/>
              </a:rPr>
              <a:t> Shin, M.S.</a:t>
            </a:r>
          </a:p>
          <a:p>
            <a:pPr marL="454025" indent="0" fontAlgn="auto">
              <a:spcAft>
                <a:spcPts val="0"/>
              </a:spcAft>
              <a:buFont typeface="Arial" pitchFamily="34" charset="0"/>
              <a:buNone/>
              <a:defRPr/>
            </a:pPr>
            <a:r>
              <a:rPr lang="en-US" sz="2800" dirty="0">
                <a:ea typeface="ＭＳ Ｐゴシック" pitchFamily="34" charset="-128"/>
                <a:cs typeface="Calibri"/>
              </a:rPr>
              <a:t>Graduate student, Doctor of  Plant medicine program, University of Florida</a:t>
            </a:r>
          </a:p>
          <a:p>
            <a:pPr marL="0" indent="0" fontAlgn="auto">
              <a:spcAft>
                <a:spcPts val="0"/>
              </a:spcAft>
              <a:buFont typeface="Arial" pitchFamily="34" charset="0"/>
              <a:buNone/>
              <a:defRPr/>
            </a:pPr>
            <a:endParaRPr lang="en-US" dirty="0" smtClean="0">
              <a:cs typeface="Calibri"/>
            </a:endParaRPr>
          </a:p>
          <a:p>
            <a:pPr marL="0" indent="0" fontAlgn="auto">
              <a:spcAft>
                <a:spcPts val="0"/>
              </a:spcAft>
              <a:buFont typeface="Arial" pitchFamily="34" charset="0"/>
              <a:buNone/>
              <a:defRPr/>
            </a:pPr>
            <a:endParaRPr lang="en-US" dirty="0">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Reviewers</a:t>
            </a:r>
          </a:p>
        </p:txBody>
      </p:sp>
      <p:sp>
        <p:nvSpPr>
          <p:cNvPr id="4" name="Content Placeholder 2"/>
          <p:cNvSpPr txBox="1">
            <a:spLocks/>
          </p:cNvSpPr>
          <p:nvPr/>
        </p:nvSpPr>
        <p:spPr>
          <a:xfrm>
            <a:off x="457200" y="1417638"/>
            <a:ext cx="8229600" cy="46021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17475" fontAlgn="auto">
              <a:spcAft>
                <a:spcPts val="0"/>
              </a:spcAft>
              <a:buFont typeface="Arial"/>
              <a:buNone/>
              <a:defRPr/>
            </a:pPr>
            <a:r>
              <a:rPr lang="en-US" dirty="0" smtClean="0">
                <a:cs typeface="Calibri"/>
              </a:rPr>
              <a:t>Leroy </a:t>
            </a:r>
            <a:r>
              <a:rPr lang="en-US" dirty="0" err="1">
                <a:cs typeface="Calibri"/>
              </a:rPr>
              <a:t>Whilby</a:t>
            </a:r>
            <a:r>
              <a:rPr lang="en-US" dirty="0">
                <a:cs typeface="Calibri"/>
              </a:rPr>
              <a:t>, DPM</a:t>
            </a:r>
          </a:p>
          <a:p>
            <a:pPr marL="461963" indent="-461963" fontAlgn="auto">
              <a:spcAft>
                <a:spcPts val="0"/>
              </a:spcAft>
              <a:buFont typeface="Arial"/>
              <a:buNone/>
              <a:defRPr/>
            </a:pPr>
            <a:r>
              <a:rPr lang="en-US" dirty="0">
                <a:cs typeface="Calibri"/>
              </a:rPr>
              <a:t>	</a:t>
            </a:r>
            <a:r>
              <a:rPr lang="en-US" sz="2800" dirty="0">
                <a:cs typeface="Calibri"/>
              </a:rPr>
              <a:t>State Survey Coordinator, Cooperative Agricultural Pest Survey Program</a:t>
            </a:r>
          </a:p>
          <a:p>
            <a:pPr marL="461963" indent="0" fontAlgn="auto">
              <a:spcAft>
                <a:spcPts val="0"/>
              </a:spcAft>
              <a:buFontTx/>
              <a:buNone/>
              <a:defRPr/>
            </a:pPr>
            <a:endParaRPr lang="en-US" sz="900" dirty="0" smtClean="0">
              <a:ea typeface="ＭＳ Ｐゴシック" pitchFamily="34" charset="-128"/>
              <a:cs typeface="Calibri"/>
            </a:endParaRPr>
          </a:p>
          <a:p>
            <a:pPr marL="461963" indent="-461963" fontAlgn="auto">
              <a:spcAft>
                <a:spcPts val="0"/>
              </a:spcAft>
              <a:buFontTx/>
              <a:buNone/>
              <a:defRPr/>
            </a:pPr>
            <a:r>
              <a:rPr lang="en-US" dirty="0" err="1" smtClean="0">
                <a:ea typeface="ＭＳ Ｐゴシック" pitchFamily="34" charset="-128"/>
                <a:cs typeface="Calibri"/>
              </a:rPr>
              <a:t>Smriti</a:t>
            </a:r>
            <a:r>
              <a:rPr lang="en-US" dirty="0" smtClean="0">
                <a:ea typeface="ＭＳ Ｐゴシック" pitchFamily="34" charset="-128"/>
                <a:cs typeface="Calibri"/>
              </a:rPr>
              <a:t> </a:t>
            </a:r>
            <a:r>
              <a:rPr lang="en-US" dirty="0" err="1" smtClean="0">
                <a:ea typeface="ＭＳ Ｐゴシック" pitchFamily="34" charset="-128"/>
                <a:cs typeface="Calibri"/>
              </a:rPr>
              <a:t>Bhotika</a:t>
            </a:r>
            <a:r>
              <a:rPr lang="en-US" dirty="0" smtClean="0">
                <a:ea typeface="ＭＳ Ｐゴシック" pitchFamily="34" charset="-128"/>
                <a:cs typeface="Calibri"/>
              </a:rPr>
              <a:t>, Ph.D.</a:t>
            </a:r>
            <a:endParaRPr lang="en-US" dirty="0">
              <a:ea typeface="ＭＳ Ｐゴシック" pitchFamily="34" charset="-128"/>
              <a:cs typeface="Calibri"/>
            </a:endParaRPr>
          </a:p>
          <a:p>
            <a:pPr marL="461963" indent="-461963" fontAlgn="auto">
              <a:spcAft>
                <a:spcPts val="0"/>
              </a:spcAft>
              <a:buFont typeface="Arial"/>
              <a:buNone/>
              <a:defRPr/>
            </a:pPr>
            <a:r>
              <a:rPr lang="en-US" sz="2800" dirty="0" smtClean="0">
                <a:cs typeface="Calibri"/>
              </a:rPr>
              <a:t>	Postdoctoral </a:t>
            </a:r>
            <a:r>
              <a:rPr lang="en-US" sz="2800" dirty="0">
                <a:cs typeface="Calibri"/>
              </a:rPr>
              <a:t>Associate, Department of Entomology and Nematology, University of Florida</a:t>
            </a:r>
          </a:p>
          <a:p>
            <a:pPr marL="461963" indent="-461963" fontAlgn="auto">
              <a:spcAft>
                <a:spcPts val="0"/>
              </a:spcAft>
              <a:buFontTx/>
              <a:buNone/>
              <a:defRPr/>
            </a:pPr>
            <a:endParaRPr lang="en-US" dirty="0" smtClean="0">
              <a:ea typeface="ＭＳ Ｐゴシック" pitchFamily="34" charset="-128"/>
              <a:cs typeface="Calibri"/>
            </a:endParaRPr>
          </a:p>
          <a:p>
            <a:pPr marL="0" indent="0" fontAlgn="auto">
              <a:spcAft>
                <a:spcPts val="0"/>
              </a:spcAft>
              <a:buFontTx/>
              <a:buNone/>
              <a:defRPr/>
            </a:pPr>
            <a:endParaRPr lang="en-US" sz="2800" dirty="0" smtClean="0">
              <a:ea typeface="ＭＳ Ｐゴシック" pitchFamily="34" charset="-128"/>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Collaborating Agencies </a:t>
            </a:r>
          </a:p>
        </p:txBody>
      </p:sp>
      <p:sp>
        <p:nvSpPr>
          <p:cNvPr id="27651" name="TextBox 3"/>
          <p:cNvSpPr txBox="1">
            <a:spLocks noChangeArrowheads="1"/>
          </p:cNvSpPr>
          <p:nvPr/>
        </p:nvSpPr>
        <p:spPr bwMode="auto">
          <a:xfrm>
            <a:off x="280988" y="1281113"/>
            <a:ext cx="86201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300"/>
              </a:spcAft>
              <a:buFont typeface="Arial" charset="0"/>
              <a:buChar char="•"/>
            </a:pPr>
            <a:r>
              <a:rPr lang="en-US" altLang="en-US" sz="2800"/>
              <a:t>U.S. Department of Agriculture Animal and Plant Health Inspection Service (USDA-APHIS)</a:t>
            </a:r>
          </a:p>
          <a:p>
            <a:pPr eaLnBrk="1" hangingPunct="1">
              <a:spcAft>
                <a:spcPts val="300"/>
              </a:spcAft>
              <a:buFont typeface="Arial" charset="0"/>
              <a:buChar char="•"/>
            </a:pPr>
            <a:r>
              <a:rPr lang="en-US" altLang="en-US" sz="2800"/>
              <a:t>Cooperative Agricultural Pest Survey Program (CAPS)</a:t>
            </a:r>
          </a:p>
          <a:p>
            <a:pPr eaLnBrk="1" hangingPunct="1">
              <a:spcAft>
                <a:spcPts val="300"/>
              </a:spcAft>
              <a:buFont typeface="Arial" charset="0"/>
              <a:buChar char="•"/>
            </a:pPr>
            <a:r>
              <a:rPr lang="en-US" altLang="en-US" sz="2800"/>
              <a:t>Florida Department of Agriculture and Consumer Services (FDACS)</a:t>
            </a:r>
          </a:p>
          <a:p>
            <a:pPr eaLnBrk="1" hangingPunct="1">
              <a:spcAft>
                <a:spcPts val="300"/>
              </a:spcAft>
              <a:buFont typeface="Arial" charset="0"/>
              <a:buChar char="•"/>
            </a:pPr>
            <a:r>
              <a:rPr lang="en-US" altLang="en-US" sz="2800"/>
              <a:t>National Plant Diagnostic Network (NPDN)</a:t>
            </a:r>
          </a:p>
          <a:p>
            <a:pPr eaLnBrk="1" hangingPunct="1">
              <a:spcAft>
                <a:spcPts val="300"/>
              </a:spcAft>
              <a:buFont typeface="Arial" charset="0"/>
              <a:buChar char="•"/>
            </a:pPr>
            <a:r>
              <a:rPr lang="en-US" altLang="en-US" sz="2800"/>
              <a:t>Sentinel Plant Network (SPN)</a:t>
            </a:r>
          </a:p>
          <a:p>
            <a:pPr eaLnBrk="1" hangingPunct="1">
              <a:spcAft>
                <a:spcPts val="300"/>
              </a:spcAft>
              <a:buFont typeface="Arial" charset="0"/>
              <a:buChar char="•"/>
            </a:pPr>
            <a:r>
              <a:rPr lang="en-US" altLang="en-US" sz="2800"/>
              <a:t>Protect U.S.</a:t>
            </a:r>
          </a:p>
          <a:p>
            <a:pPr eaLnBrk="1" hangingPunct="1">
              <a:spcAft>
                <a:spcPts val="300"/>
              </a:spcAft>
              <a:buFont typeface="Arial" charset="0"/>
              <a:buChar char="•"/>
            </a:pPr>
            <a:r>
              <a:rPr lang="en-US" altLang="en-US" sz="2800"/>
              <a:t>University of Florida Institute of Food and Agricultural Sciences (UF-IFAS)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MS PGothic" pitchFamily="34" charset="-128"/>
              </a:rPr>
              <a:t>Educational Disclaimer and Citation</a:t>
            </a:r>
          </a:p>
        </p:txBody>
      </p:sp>
      <p:sp>
        <p:nvSpPr>
          <p:cNvPr id="28675"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spcBef>
                <a:spcPct val="20000"/>
              </a:spcBef>
              <a:buFont typeface="Arial" charset="0"/>
              <a:buChar char="•"/>
            </a:pPr>
            <a:r>
              <a:rPr lang="en-US" altLang="en-US" sz="2800">
                <a:ea typeface="MS PGothic" pitchFamily="34" charset="-128"/>
              </a:rPr>
              <a:t>This presentation can be used for educational purposes for NON-PROFIT workshops, trainings, etc.</a:t>
            </a:r>
          </a:p>
          <a:p>
            <a:pPr defTabSz="914400" eaLnBrk="1" hangingPunct="1">
              <a:spcBef>
                <a:spcPct val="20000"/>
              </a:spcBef>
              <a:buFont typeface="Arial" charset="0"/>
              <a:buChar char="•"/>
            </a:pPr>
            <a:endParaRPr lang="en-US" altLang="en-US" sz="2800">
              <a:ea typeface="MS PGothic" pitchFamily="34" charset="-128"/>
            </a:endParaRPr>
          </a:p>
          <a:p>
            <a:pPr defTabSz="914400" eaLnBrk="1" hangingPunct="1">
              <a:spcBef>
                <a:spcPct val="20000"/>
              </a:spcBef>
              <a:buFont typeface="Arial" charset="0"/>
              <a:buChar char="•"/>
            </a:pPr>
            <a:r>
              <a:rPr lang="en-US" altLang="en-US" sz="2800">
                <a:ea typeface="MS PGothic" pitchFamily="34" charset="-128"/>
              </a:rPr>
              <a:t>Citation:</a:t>
            </a:r>
          </a:p>
          <a:p>
            <a:pPr lvl="1" defTabSz="914400" eaLnBrk="1" hangingPunct="1">
              <a:spcBef>
                <a:spcPct val="20000"/>
              </a:spcBef>
              <a:buFont typeface="Arial" charset="0"/>
              <a:buChar char="–"/>
            </a:pPr>
            <a:r>
              <a:rPr lang="en-US" altLang="en-US" sz="2800">
                <a:ea typeface="MS PGothic" pitchFamily="34" charset="-128"/>
              </a:rPr>
              <a:t>Stocks, S. M.S., Hodges, A., Ph.D., Hamel, J., Ph.D., 2014. </a:t>
            </a:r>
            <a:r>
              <a:rPr lang="en-US" altLang="en-US" sz="2800"/>
              <a:t>Florida First Detector Training: Partner Agencies and Their Roles, </a:t>
            </a:r>
            <a:r>
              <a:rPr lang="en-US" altLang="en-US" sz="2800">
                <a:ea typeface="MS PGothic" pitchFamily="34" charset="-128"/>
              </a:rPr>
              <a:t>June 2014.</a:t>
            </a:r>
          </a:p>
          <a:p>
            <a:pPr lvl="1" defTabSz="914400" eaLnBrk="1" hangingPunct="1">
              <a:spcBef>
                <a:spcPct val="20000"/>
              </a:spcBef>
              <a:buFont typeface="Arial" charset="0"/>
              <a:buNone/>
            </a:pPr>
            <a:endParaRPr lang="en-US" altLang="en-US" sz="2800">
              <a:ea typeface="MS PGothic" pitchFamily="34" charset="-128"/>
            </a:endParaRPr>
          </a:p>
          <a:p>
            <a:pPr defTabSz="914400" eaLnBrk="1" hangingPunct="1">
              <a:spcBef>
                <a:spcPct val="20000"/>
              </a:spcBef>
              <a:buFont typeface="Arial" charset="0"/>
              <a:buNone/>
            </a:pPr>
            <a:endParaRPr lang="en-US" altLang="en-US" sz="3200">
              <a:ea typeface="MS PGothic"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5363" name="Title 6"/>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Combatting Invasive Species Requires a Collaborative effort</a:t>
            </a:r>
          </a:p>
        </p:txBody>
      </p:sp>
      <p:sp>
        <p:nvSpPr>
          <p:cNvPr id="15364" name="Content Placeholder 8"/>
          <p:cNvSpPr>
            <a:spLocks noGrp="1"/>
          </p:cNvSpPr>
          <p:nvPr>
            <p:ph idx="1"/>
          </p:nvPr>
        </p:nvSpPr>
        <p:spPr bwMode="auto">
          <a:xfrm>
            <a:off x="457200" y="2011363"/>
            <a:ext cx="8229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The following agencies and organizations have come together to create the materials used in the Collaborative and Enhanced First Detector Training Workshops in Florida.</a:t>
            </a:r>
          </a:p>
          <a:p>
            <a:pPr eaLnBrk="1" hangingPunct="1"/>
            <a:endParaRPr lang="en-US" altLang="en-US" smtClean="0"/>
          </a:p>
          <a:p>
            <a:pPr eaLnBrk="1" hangingPunct="1"/>
            <a:r>
              <a:rPr lang="en-US" altLang="en-US" smtClean="0"/>
              <a:t>The following slides talks about them and the role they play in detecting, eradicating, monitoring, and managing invasive species.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bwMode="auto">
          <a:xfrm>
            <a:off x="1771650" y="187325"/>
            <a:ext cx="7372350" cy="231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300"/>
              </a:spcAft>
            </a:pPr>
            <a:r>
              <a:rPr lang="en-US" altLang="en-US" sz="4000" smtClean="0"/>
              <a:t>United States Dept. of Agriculture</a:t>
            </a:r>
            <a:br>
              <a:rPr lang="en-US" altLang="en-US" sz="4000" smtClean="0"/>
            </a:br>
            <a:r>
              <a:rPr lang="en-US" altLang="en-US" sz="3200" smtClean="0"/>
              <a:t>Animal and Plant Health Inspection Service</a:t>
            </a:r>
            <a:br>
              <a:rPr lang="en-US" altLang="en-US" sz="3200" smtClean="0"/>
            </a:br>
            <a:r>
              <a:rPr lang="en-US" altLang="en-US" sz="3200" smtClean="0"/>
              <a:t>Plant Protection and Quarantine </a:t>
            </a:r>
            <a:br>
              <a:rPr lang="en-US" altLang="en-US" sz="3200" smtClean="0"/>
            </a:br>
            <a:r>
              <a:rPr lang="en-US" altLang="en-US" sz="3200" smtClean="0"/>
              <a:t>(USDA-APHIS-PPQ)</a:t>
            </a:r>
          </a:p>
        </p:txBody>
      </p:sp>
      <p:sp>
        <p:nvSpPr>
          <p:cNvPr id="16387"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6388" name="TextBox 2"/>
          <p:cNvSpPr txBox="1">
            <a:spLocks noChangeArrowheads="1"/>
          </p:cNvSpPr>
          <p:nvPr/>
        </p:nvSpPr>
        <p:spPr bwMode="auto">
          <a:xfrm>
            <a:off x="341313" y="3033713"/>
            <a:ext cx="464026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223838" indent="-223838"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buFont typeface="Arial" charset="0"/>
              <a:buChar char="•"/>
            </a:pPr>
            <a:r>
              <a:rPr lang="en-US" altLang="en-US" sz="2400"/>
              <a:t>protecting and promoting U.S. agricultural health</a:t>
            </a:r>
          </a:p>
          <a:p>
            <a:pPr lvl="1" eaLnBrk="1" hangingPunct="1">
              <a:buFont typeface="Arial" charset="0"/>
              <a:buChar char="•"/>
            </a:pPr>
            <a:r>
              <a:rPr lang="en-US" altLang="en-US" sz="2400"/>
              <a:t>regulating genetically engineered organisms</a:t>
            </a:r>
          </a:p>
          <a:p>
            <a:pPr lvl="1" eaLnBrk="1" hangingPunct="1">
              <a:buFont typeface="Arial" charset="0"/>
              <a:buChar char="•"/>
            </a:pPr>
            <a:r>
              <a:rPr lang="en-US" altLang="en-US" sz="2400"/>
              <a:t>administering the Animal Welfare Act </a:t>
            </a:r>
          </a:p>
          <a:p>
            <a:pPr lvl="1" eaLnBrk="1" hangingPunct="1">
              <a:buFont typeface="Arial" charset="0"/>
              <a:buChar char="•"/>
            </a:pPr>
            <a:r>
              <a:rPr lang="en-US" altLang="en-US" sz="2400"/>
              <a:t>carrying out wildlife damage management activities </a:t>
            </a:r>
          </a:p>
        </p:txBody>
      </p:sp>
      <p:sp>
        <p:nvSpPr>
          <p:cNvPr id="6" name="Rectangle 5"/>
          <p:cNvSpPr>
            <a:spLocks noChangeAspect="1"/>
          </p:cNvSpPr>
          <p:nvPr/>
        </p:nvSpPr>
        <p:spPr>
          <a:xfrm>
            <a:off x="5195888" y="2493963"/>
            <a:ext cx="3538537" cy="3667125"/>
          </a:xfrm>
          <a:prstGeom prst="rect">
            <a:avLst/>
          </a:prstGeom>
          <a:blipFill>
            <a:blip r:embed="rId3"/>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90" name="Picture 2" descr="Z:\Stocks\Community First Detector\Reviews\USDA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465138"/>
            <a:ext cx="1655762"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7"/>
          <p:cNvSpPr txBox="1">
            <a:spLocks noChangeArrowheads="1"/>
          </p:cNvSpPr>
          <p:nvPr/>
        </p:nvSpPr>
        <p:spPr bwMode="auto">
          <a:xfrm>
            <a:off x="155575" y="2522538"/>
            <a:ext cx="4826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lnSpc>
                <a:spcPct val="110000"/>
              </a:lnSpc>
            </a:pPr>
            <a:r>
              <a:rPr lang="en-US" altLang="en-US" sz="2800"/>
              <a:t>Mandates of USDA-APHIS: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bwMode="auto">
          <a:xfrm>
            <a:off x="2179638" y="296863"/>
            <a:ext cx="6497637" cy="134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Cooperative Agricultural </a:t>
            </a:r>
            <a:br>
              <a:rPr lang="en-US" altLang="en-US" sz="4000" smtClean="0"/>
            </a:br>
            <a:r>
              <a:rPr lang="en-US" altLang="en-US" sz="4000" smtClean="0"/>
              <a:t>Pest Survey </a:t>
            </a:r>
            <a:r>
              <a:rPr lang="en-US" altLang="en-US" sz="3600" smtClean="0"/>
              <a:t>(CAPS)</a:t>
            </a:r>
          </a:p>
        </p:txBody>
      </p:sp>
      <p:sp>
        <p:nvSpPr>
          <p:cNvPr id="17411"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3" name="TextBox 2"/>
          <p:cNvSpPr txBox="1"/>
          <p:nvPr/>
        </p:nvSpPr>
        <p:spPr>
          <a:xfrm>
            <a:off x="379413" y="1930400"/>
            <a:ext cx="4008437" cy="3944938"/>
          </a:xfrm>
          <a:prstGeom prst="rect">
            <a:avLst/>
          </a:prstGeom>
          <a:noFill/>
        </p:spPr>
        <p:txBody>
          <a:bodyPr>
            <a:spAutoFit/>
          </a:bodyPr>
          <a:lstStyle/>
          <a:p>
            <a:pPr marL="0" lvl="1" fontAlgn="auto">
              <a:lnSpc>
                <a:spcPct val="110000"/>
              </a:lnSpc>
              <a:spcBef>
                <a:spcPts val="0"/>
              </a:spcBef>
              <a:spcAft>
                <a:spcPts val="0"/>
              </a:spcAft>
              <a:defRPr/>
            </a:pPr>
            <a:r>
              <a:rPr lang="en-US" sz="2800" dirty="0">
                <a:latin typeface="+mn-lt"/>
                <a:cs typeface="+mn-cs"/>
              </a:rPr>
              <a:t>Combined effort by </a:t>
            </a:r>
            <a:br>
              <a:rPr lang="en-US" sz="2800" dirty="0">
                <a:latin typeface="+mn-lt"/>
                <a:cs typeface="+mn-cs"/>
              </a:rPr>
            </a:br>
            <a:r>
              <a:rPr lang="en-US" sz="2800" dirty="0">
                <a:latin typeface="+mn-lt"/>
                <a:cs typeface="+mn-cs"/>
              </a:rPr>
              <a:t>Federal and State agricultural organizations </a:t>
            </a:r>
            <a:br>
              <a:rPr lang="en-US" sz="2800" dirty="0">
                <a:latin typeface="+mn-lt"/>
                <a:cs typeface="+mn-cs"/>
              </a:rPr>
            </a:br>
            <a:endParaRPr lang="en-US" sz="1050" dirty="0">
              <a:latin typeface="+mn-lt"/>
              <a:cs typeface="+mn-cs"/>
            </a:endParaRPr>
          </a:p>
          <a:p>
            <a:pPr marL="458788" lvl="1" indent="-341313" fontAlgn="auto">
              <a:spcBef>
                <a:spcPts val="0"/>
              </a:spcBef>
              <a:spcAft>
                <a:spcPts val="300"/>
              </a:spcAft>
              <a:buFont typeface="Arial"/>
              <a:buChar char="•"/>
              <a:defRPr/>
            </a:pPr>
            <a:r>
              <a:rPr lang="en-US" sz="2400" dirty="0">
                <a:latin typeface="+mn-lt"/>
                <a:cs typeface="+mn-cs"/>
              </a:rPr>
              <a:t>Early d</a:t>
            </a:r>
            <a:r>
              <a:rPr lang="en-US" sz="2400" dirty="0">
                <a:latin typeface="Calibri"/>
                <a:cs typeface="Calibri"/>
              </a:rPr>
              <a:t>etection of  pests and diseases of regulatory concern</a:t>
            </a:r>
          </a:p>
          <a:p>
            <a:pPr marL="458788" lvl="1" indent="-341313" fontAlgn="auto">
              <a:spcBef>
                <a:spcPts val="0"/>
              </a:spcBef>
              <a:spcAft>
                <a:spcPts val="300"/>
              </a:spcAft>
              <a:buFont typeface="Arial"/>
              <a:buChar char="•"/>
              <a:defRPr/>
            </a:pPr>
            <a:r>
              <a:rPr lang="en-US" sz="2400" dirty="0">
                <a:latin typeface="+mn-lt"/>
                <a:cs typeface="+mn-cs"/>
              </a:rPr>
              <a:t>Improve the quality </a:t>
            </a:r>
            <a:br>
              <a:rPr lang="en-US" sz="2400" dirty="0">
                <a:latin typeface="+mn-lt"/>
                <a:cs typeface="+mn-cs"/>
              </a:rPr>
            </a:br>
            <a:r>
              <a:rPr lang="en-US" sz="2400" dirty="0">
                <a:latin typeface="+mn-lt"/>
                <a:cs typeface="+mn-cs"/>
              </a:rPr>
              <a:t>and availability of </a:t>
            </a:r>
            <a:br>
              <a:rPr lang="en-US" sz="2400" dirty="0">
                <a:latin typeface="+mn-lt"/>
                <a:cs typeface="+mn-cs"/>
              </a:rPr>
            </a:br>
            <a:r>
              <a:rPr lang="en-US" sz="2400" dirty="0">
                <a:latin typeface="+mn-lt"/>
                <a:cs typeface="+mn-cs"/>
              </a:rPr>
              <a:t>pest information</a:t>
            </a:r>
            <a:endParaRPr lang="en-US" sz="2400" dirty="0">
              <a:latin typeface="Calibri"/>
              <a:cs typeface="Calibri"/>
            </a:endParaRPr>
          </a:p>
        </p:txBody>
      </p:sp>
      <p:pic>
        <p:nvPicPr>
          <p:cNvPr id="174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217488"/>
            <a:ext cx="1712912"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CAPS.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5175" y="1862138"/>
            <a:ext cx="4391025" cy="4114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TextBox 2"/>
          <p:cNvSpPr txBox="1">
            <a:spLocks noChangeArrowheads="1"/>
          </p:cNvSpPr>
          <p:nvPr/>
        </p:nvSpPr>
        <p:spPr bwMode="auto">
          <a:xfrm>
            <a:off x="215900" y="2987675"/>
            <a:ext cx="3863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236538" indent="-236538"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Aft>
                <a:spcPts val="300"/>
              </a:spcAft>
              <a:buFont typeface="Arial" charset="0"/>
              <a:buChar char="•"/>
            </a:pPr>
            <a:r>
              <a:rPr lang="en-US" altLang="en-US" sz="2400"/>
              <a:t>Registration of </a:t>
            </a:r>
            <a:br>
              <a:rPr lang="en-US" altLang="en-US" sz="2400"/>
            </a:br>
            <a:r>
              <a:rPr lang="en-US" altLang="en-US" sz="2400"/>
              <a:t>nurseries, brokers, </a:t>
            </a:r>
            <a:br>
              <a:rPr lang="en-US" altLang="en-US" sz="2400"/>
            </a:br>
            <a:r>
              <a:rPr lang="en-US" altLang="en-US" sz="2400"/>
              <a:t>stock dealers </a:t>
            </a:r>
            <a:endParaRPr lang="en-US" altLang="en-US" sz="1100"/>
          </a:p>
          <a:p>
            <a:pPr lvl="1" eaLnBrk="1" hangingPunct="1">
              <a:spcAft>
                <a:spcPts val="300"/>
              </a:spcAft>
              <a:buFont typeface="Arial" charset="0"/>
              <a:buChar char="•"/>
            </a:pPr>
            <a:r>
              <a:rPr lang="en-US" altLang="en-US" sz="2400"/>
              <a:t>Inspection of commercial greenhouses and nurseries</a:t>
            </a:r>
          </a:p>
          <a:p>
            <a:pPr lvl="1" eaLnBrk="1" hangingPunct="1">
              <a:spcAft>
                <a:spcPts val="300"/>
              </a:spcAft>
              <a:buFont typeface="Arial" charset="0"/>
              <a:buChar char="•"/>
            </a:pPr>
            <a:r>
              <a:rPr lang="en-US" altLang="en-US" sz="2400"/>
              <a:t>Identification, monitoring, and eradication of exotic pests and diseases</a:t>
            </a:r>
          </a:p>
        </p:txBody>
      </p:sp>
      <p:sp>
        <p:nvSpPr>
          <p:cNvPr id="18436" name="Title 1"/>
          <p:cNvSpPr>
            <a:spLocks noGrp="1"/>
          </p:cNvSpPr>
          <p:nvPr>
            <p:ph type="ctrTitle"/>
          </p:nvPr>
        </p:nvSpPr>
        <p:spPr bwMode="auto">
          <a:xfrm>
            <a:off x="1719263" y="169863"/>
            <a:ext cx="7267575" cy="166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Florida Department of Agriculture </a:t>
            </a:r>
            <a:br>
              <a:rPr lang="en-US" altLang="en-US" sz="4000" smtClean="0"/>
            </a:br>
            <a:r>
              <a:rPr lang="en-US" altLang="en-US" sz="4000" smtClean="0"/>
              <a:t>and Consumer Services:</a:t>
            </a:r>
            <a:r>
              <a:rPr lang="en-US" altLang="en-US" sz="3600" smtClean="0"/>
              <a:t/>
            </a:r>
            <a:br>
              <a:rPr lang="en-US" altLang="en-US" sz="3600" smtClean="0"/>
            </a:br>
            <a:r>
              <a:rPr lang="en-US" altLang="en-US" sz="3200" smtClean="0"/>
              <a:t>Division of Plant Industry (FDACS-DPI)</a:t>
            </a:r>
          </a:p>
        </p:txBody>
      </p:sp>
      <p:pic>
        <p:nvPicPr>
          <p:cNvPr id="18437" name="Picture 9" descr="FDAC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2922588"/>
            <a:ext cx="494665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8" name="TextBox 4"/>
          <p:cNvSpPr txBox="1">
            <a:spLocks noChangeArrowheads="1"/>
          </p:cNvSpPr>
          <p:nvPr/>
        </p:nvSpPr>
        <p:spPr bwMode="auto">
          <a:xfrm>
            <a:off x="387350" y="1914525"/>
            <a:ext cx="81375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10000"/>
              </a:lnSpc>
            </a:pPr>
            <a:r>
              <a:rPr lang="en-US" altLang="en-US" sz="2800"/>
              <a:t>Implements laws, regulations, and programs related to plants and plant pests for the state of Florida </a:t>
            </a:r>
          </a:p>
        </p:txBody>
      </p:sp>
      <p:pic>
        <p:nvPicPr>
          <p:cNvPr id="18439" name="Picture 2" descr="Florida Department of Agriculture &amp; Consumer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255588"/>
            <a:ext cx="15906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9459" name="TextBox 2"/>
          <p:cNvSpPr txBox="1">
            <a:spLocks noChangeArrowheads="1"/>
          </p:cNvSpPr>
          <p:nvPr/>
        </p:nvSpPr>
        <p:spPr bwMode="auto">
          <a:xfrm>
            <a:off x="233363" y="3011488"/>
            <a:ext cx="444976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223838" indent="-223838"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lnSpc>
                <a:spcPct val="110000"/>
              </a:lnSpc>
              <a:buFont typeface="Arial" charset="0"/>
              <a:buChar char="•"/>
            </a:pPr>
            <a:r>
              <a:rPr lang="en-US" altLang="en-US" sz="2400"/>
              <a:t>Supports diagnostic laboratories in all 50 states, Puerto Rico and the U.S. Virgin islands</a:t>
            </a:r>
          </a:p>
          <a:p>
            <a:pPr lvl="1" eaLnBrk="1" hangingPunct="1">
              <a:lnSpc>
                <a:spcPct val="110000"/>
              </a:lnSpc>
              <a:buFont typeface="Arial" charset="0"/>
              <a:buChar char="•"/>
            </a:pPr>
            <a:endParaRPr lang="en-US" altLang="en-US" sz="600"/>
          </a:p>
          <a:p>
            <a:pPr lvl="1" eaLnBrk="1" hangingPunct="1">
              <a:lnSpc>
                <a:spcPct val="110000"/>
              </a:lnSpc>
              <a:buFont typeface="Arial" charset="0"/>
              <a:buChar char="•"/>
            </a:pPr>
            <a:r>
              <a:rPr lang="en-US" altLang="en-US" sz="2400"/>
              <a:t>Reports findings to appropriate responders and decision makers</a:t>
            </a:r>
          </a:p>
          <a:p>
            <a:pPr lvl="1" eaLnBrk="1" hangingPunct="1">
              <a:lnSpc>
                <a:spcPct val="110000"/>
              </a:lnSpc>
              <a:buFont typeface="Arial" charset="0"/>
              <a:buChar char="•"/>
            </a:pPr>
            <a:endParaRPr lang="en-US" altLang="en-US" sz="600"/>
          </a:p>
          <a:p>
            <a:pPr lvl="1" eaLnBrk="1" hangingPunct="1">
              <a:lnSpc>
                <a:spcPct val="110000"/>
              </a:lnSpc>
              <a:buFont typeface="Arial" charset="0"/>
              <a:buChar char="•"/>
            </a:pPr>
            <a:r>
              <a:rPr lang="en-US" altLang="en-US" sz="2400"/>
              <a:t>Trains First Detectors</a:t>
            </a:r>
          </a:p>
        </p:txBody>
      </p:sp>
      <p:pic>
        <p:nvPicPr>
          <p:cNvPr id="19460" name="Picture 4" descr="NPD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2736850"/>
            <a:ext cx="3957638" cy="3333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Box 7"/>
          <p:cNvSpPr txBox="1">
            <a:spLocks noChangeArrowheads="1"/>
          </p:cNvSpPr>
          <p:nvPr/>
        </p:nvSpPr>
        <p:spPr bwMode="auto">
          <a:xfrm>
            <a:off x="3211513" y="65088"/>
            <a:ext cx="5516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a:t>National Plant Diagnostic </a:t>
            </a:r>
          </a:p>
          <a:p>
            <a:pPr algn="ctr" eaLnBrk="1" hangingPunct="1"/>
            <a:r>
              <a:rPr lang="en-US" altLang="en-US" sz="4000"/>
              <a:t>Network (NPDN)</a:t>
            </a:r>
          </a:p>
        </p:txBody>
      </p:sp>
      <p:sp>
        <p:nvSpPr>
          <p:cNvPr id="19462" name="TextBox 9"/>
          <p:cNvSpPr txBox="1">
            <a:spLocks noChangeArrowheads="1"/>
          </p:cNvSpPr>
          <p:nvPr/>
        </p:nvSpPr>
        <p:spPr bwMode="auto">
          <a:xfrm>
            <a:off x="77788" y="1322388"/>
            <a:ext cx="89884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spcAft>
                <a:spcPts val="300"/>
              </a:spcAft>
            </a:pPr>
            <a:r>
              <a:rPr lang="en-US" altLang="en-US" sz="2800"/>
              <a:t>National network  of plant diagnostic laboratories that work to identify pests and pathogens of concern and reports findings to appropriate responders and decision makers.</a:t>
            </a:r>
          </a:p>
        </p:txBody>
      </p:sp>
      <p:pic>
        <p:nvPicPr>
          <p:cNvPr id="19463" name="Picture 2" descr="C:\Users\keumchul\Desktop\Untitled_Message\npdn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57175"/>
            <a:ext cx="28797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p:cNvPicPr>
          <p:nvPr/>
        </p:nvPicPr>
        <p:blipFill>
          <a:blip r:embed="rId3">
            <a:extLst>
              <a:ext uri="{28A0092B-C50C-407E-A947-70E740481C1C}">
                <a14:useLocalDpi xmlns:a14="http://schemas.microsoft.com/office/drawing/2010/main" val="0"/>
              </a:ext>
            </a:extLst>
          </a:blip>
          <a:srcRect r="7086"/>
          <a:stretch>
            <a:fillRect/>
          </a:stretch>
        </p:blipFill>
        <p:spPr bwMode="auto">
          <a:xfrm>
            <a:off x="265113" y="1565275"/>
            <a:ext cx="4256087" cy="31845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141288"/>
            <a:ext cx="128905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5">
            <a:extLst>
              <a:ext uri="{28A0092B-C50C-407E-A947-70E740481C1C}">
                <a14:useLocalDpi xmlns:a14="http://schemas.microsoft.com/office/drawing/2010/main" val="0"/>
              </a:ext>
            </a:extLst>
          </a:blip>
          <a:srcRect l="22130" t="11703" r="23396" b="19324"/>
          <a:stretch>
            <a:fillRect/>
          </a:stretch>
        </p:blipFill>
        <p:spPr bwMode="auto">
          <a:xfrm>
            <a:off x="4867275" y="1579563"/>
            <a:ext cx="4024313" cy="318452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5" name="Picture 2" descr="C:\Users\keumchul\Desktop\Untitled_Message\protect us logo t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438" y="423863"/>
            <a:ext cx="33734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8"/>
          <p:cNvSpPr txBox="1">
            <a:spLocks noChangeArrowheads="1"/>
          </p:cNvSpPr>
          <p:nvPr/>
        </p:nvSpPr>
        <p:spPr bwMode="auto">
          <a:xfrm>
            <a:off x="131763" y="4822825"/>
            <a:ext cx="89884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800"/>
              <a:t>Partner programs to the National Plant Diagnostic Network that work to educate specific audiences on invasive species of concern that affect plants.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1507" name="TextBox 2"/>
          <p:cNvSpPr txBox="1">
            <a:spLocks noChangeArrowheads="1"/>
          </p:cNvSpPr>
          <p:nvPr/>
        </p:nvSpPr>
        <p:spPr bwMode="auto">
          <a:xfrm>
            <a:off x="354013" y="3016250"/>
            <a:ext cx="41497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223838" indent="-223838"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Aft>
                <a:spcPts val="300"/>
              </a:spcAft>
              <a:buFont typeface="Arial" charset="0"/>
              <a:buChar char="•"/>
            </a:pPr>
            <a:r>
              <a:rPr lang="en-US" altLang="en-US" sz="2400"/>
              <a:t>Provides agricultural and technical education</a:t>
            </a:r>
          </a:p>
          <a:p>
            <a:pPr lvl="1" eaLnBrk="1" hangingPunct="1">
              <a:spcAft>
                <a:spcPts val="300"/>
              </a:spcAft>
              <a:buFont typeface="Arial" charset="0"/>
              <a:buChar char="•"/>
            </a:pPr>
            <a:r>
              <a:rPr lang="en-US" altLang="en-US" sz="2400"/>
              <a:t>Conducts agricultural research</a:t>
            </a:r>
          </a:p>
          <a:p>
            <a:pPr lvl="1" eaLnBrk="1" hangingPunct="1">
              <a:spcAft>
                <a:spcPts val="300"/>
              </a:spcAft>
              <a:buFont typeface="Arial" charset="0"/>
              <a:buChar char="•"/>
            </a:pPr>
            <a:r>
              <a:rPr lang="en-US" altLang="en-US" sz="2400"/>
              <a:t>Disseminates findings</a:t>
            </a:r>
          </a:p>
          <a:p>
            <a:pPr lvl="1" eaLnBrk="1" hangingPunct="1">
              <a:spcAft>
                <a:spcPts val="300"/>
              </a:spcAft>
              <a:buFont typeface="Arial" charset="0"/>
              <a:buChar char="•"/>
            </a:pPr>
            <a:r>
              <a:rPr lang="en-US" altLang="en-US" sz="2400"/>
              <a:t>Brings the results of agricultural research to the end users</a:t>
            </a:r>
            <a:endParaRPr lang="en-US" altLang="en-US" sz="2400" b="1"/>
          </a:p>
        </p:txBody>
      </p:sp>
      <p:pic>
        <p:nvPicPr>
          <p:cNvPr id="21508" name="Picture 4" descr="IFA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2192338"/>
            <a:ext cx="4041775" cy="3841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9" name="Title 1"/>
          <p:cNvSpPr>
            <a:spLocks noGrp="1"/>
          </p:cNvSpPr>
          <p:nvPr>
            <p:ph type="ctrTitle"/>
          </p:nvPr>
        </p:nvSpPr>
        <p:spPr bwMode="auto">
          <a:xfrm>
            <a:off x="2470150" y="433388"/>
            <a:ext cx="6575425" cy="89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Land-grant University</a:t>
            </a:r>
          </a:p>
        </p:txBody>
      </p:sp>
      <p:pic>
        <p:nvPicPr>
          <p:cNvPr id="21510" name="Picture 2" descr="C:\Users\keumchul\Desktop\Untitled_Message\UF_IF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11175"/>
            <a:ext cx="27765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6"/>
          <p:cNvSpPr txBox="1">
            <a:spLocks noChangeArrowheads="1"/>
          </p:cNvSpPr>
          <p:nvPr/>
        </p:nvSpPr>
        <p:spPr bwMode="auto">
          <a:xfrm>
            <a:off x="163513" y="1611313"/>
            <a:ext cx="888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spcAft>
                <a:spcPts val="300"/>
              </a:spcAft>
            </a:pPr>
            <a:r>
              <a:rPr lang="en-US" altLang="en-US" sz="2800"/>
              <a:t>A U.S. college or university entitled to support from the</a:t>
            </a:r>
            <a:endParaRPr lang="en-US" altLang="en-US" sz="2800" b="1"/>
          </a:p>
        </p:txBody>
      </p:sp>
      <p:sp>
        <p:nvSpPr>
          <p:cNvPr id="21512" name="TextBox 7"/>
          <p:cNvSpPr txBox="1">
            <a:spLocks noChangeArrowheads="1"/>
          </p:cNvSpPr>
          <p:nvPr/>
        </p:nvSpPr>
        <p:spPr bwMode="auto">
          <a:xfrm>
            <a:off x="179388" y="2062163"/>
            <a:ext cx="46037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spcAft>
                <a:spcPts val="300"/>
              </a:spcAft>
            </a:pPr>
            <a:r>
              <a:rPr lang="en-US" altLang="en-US" sz="2800"/>
              <a:t>federal government under the provisions of the Morrill Acts.</a:t>
            </a:r>
            <a:endParaRPr lang="en-US" altLang="en-US" sz="28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0506075" y="54102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2531" name="TextBox 2"/>
          <p:cNvSpPr txBox="1">
            <a:spLocks noChangeArrowheads="1"/>
          </p:cNvSpPr>
          <p:nvPr/>
        </p:nvSpPr>
        <p:spPr bwMode="auto">
          <a:xfrm>
            <a:off x="503238" y="1473200"/>
            <a:ext cx="813752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lvl="1" eaLnBrk="1" hangingPunct="1">
              <a:lnSpc>
                <a:spcPct val="110000"/>
              </a:lnSpc>
            </a:pPr>
            <a:r>
              <a:rPr lang="en-US" altLang="en-US" sz="2800"/>
              <a:t>State, federal, and county partnership to provide science knowledge and expertise to the public</a:t>
            </a:r>
          </a:p>
          <a:p>
            <a:pPr marL="0" lvl="1" eaLnBrk="1" hangingPunct="1">
              <a:lnSpc>
                <a:spcPct val="110000"/>
              </a:lnSpc>
            </a:pPr>
            <a:endParaRPr lang="en-US" altLang="en-US" sz="1000" b="1"/>
          </a:p>
        </p:txBody>
      </p:sp>
      <p:pic>
        <p:nvPicPr>
          <p:cNvPr id="22532" name="Picture 4" descr="coopext.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4688" y="2527300"/>
            <a:ext cx="4078287" cy="32972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3" name="Title 1"/>
          <p:cNvSpPr>
            <a:spLocks noGrp="1"/>
          </p:cNvSpPr>
          <p:nvPr>
            <p:ph type="ctrTitle"/>
          </p:nvPr>
        </p:nvSpPr>
        <p:spPr bwMode="auto">
          <a:xfrm>
            <a:off x="2587625" y="442913"/>
            <a:ext cx="6577013"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Cooperative Extension</a:t>
            </a:r>
          </a:p>
        </p:txBody>
      </p:sp>
      <p:sp>
        <p:nvSpPr>
          <p:cNvPr id="22534" name="TextBox 8"/>
          <p:cNvSpPr txBox="1">
            <a:spLocks noChangeArrowheads="1"/>
          </p:cNvSpPr>
          <p:nvPr/>
        </p:nvSpPr>
        <p:spPr bwMode="auto">
          <a:xfrm>
            <a:off x="296863" y="2730500"/>
            <a:ext cx="3995737"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458788" indent="-223838" eaLnBrk="0" hangingPunct="0">
              <a:defRPr>
                <a:solidFill>
                  <a:schemeClr val="tx1"/>
                </a:solidFill>
                <a:latin typeface="Calibri" pitchFamily="34" charset="0"/>
                <a:cs typeface="Arial" charset="0"/>
              </a:defRPr>
            </a:lvl2pPr>
            <a:lvl3pPr marL="458788" indent="-223838"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lnSpc>
                <a:spcPct val="110000"/>
              </a:lnSpc>
              <a:buFont typeface="Arial" charset="0"/>
              <a:buChar char="•"/>
            </a:pPr>
            <a:r>
              <a:rPr lang="en-US" altLang="en-US" sz="2400"/>
              <a:t>Master Gardener Program</a:t>
            </a:r>
          </a:p>
          <a:p>
            <a:pPr lvl="2" eaLnBrk="1" hangingPunct="1">
              <a:lnSpc>
                <a:spcPct val="110000"/>
              </a:lnSpc>
              <a:buFont typeface="Arial" charset="0"/>
              <a:buChar char="•"/>
            </a:pPr>
            <a:endParaRPr lang="en-US" altLang="en-US" sz="600"/>
          </a:p>
          <a:p>
            <a:pPr lvl="1" eaLnBrk="1" hangingPunct="1">
              <a:lnSpc>
                <a:spcPct val="110000"/>
              </a:lnSpc>
              <a:buFont typeface="Arial" charset="0"/>
              <a:buChar char="•"/>
            </a:pPr>
            <a:r>
              <a:rPr lang="en-US" altLang="en-US" sz="2400"/>
              <a:t>Distance Diagnostic &amp; Identification System (DDIS)</a:t>
            </a:r>
            <a:br>
              <a:rPr lang="en-US" altLang="en-US" sz="2400"/>
            </a:br>
            <a:endParaRPr lang="en-US" altLang="en-US" sz="500"/>
          </a:p>
          <a:p>
            <a:pPr lvl="1" eaLnBrk="1" hangingPunct="1">
              <a:lnSpc>
                <a:spcPct val="110000"/>
              </a:lnSpc>
              <a:buFont typeface="Arial" charset="0"/>
              <a:buChar char="•"/>
            </a:pPr>
            <a:r>
              <a:rPr lang="en-US" altLang="en-US" sz="2400"/>
              <a:t>Many, many other programs</a:t>
            </a:r>
          </a:p>
          <a:p>
            <a:pPr eaLnBrk="1" hangingPunct="1"/>
            <a:endParaRPr lang="en-US" altLang="en-US"/>
          </a:p>
        </p:txBody>
      </p:sp>
      <p:pic>
        <p:nvPicPr>
          <p:cNvPr id="22535" name="Picture 2" descr="C:\Users\keumchul\Desktop\Untitled_Message\UF_IF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11175"/>
            <a:ext cx="27765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1472</TotalTime>
  <Words>1967</Words>
  <Application>Microsoft Office PowerPoint</Application>
  <PresentationFormat>On-screen Show (4:3)</PresentationFormat>
  <Paragraphs>144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MS PGothic</vt:lpstr>
      <vt:lpstr>Presentation1</vt:lpstr>
      <vt:lpstr>PowerPoint Presentation</vt:lpstr>
      <vt:lpstr>Combatting Invasive Species Requires a Collaborative effort</vt:lpstr>
      <vt:lpstr>United States Dept. of Agriculture Animal and Plant Health Inspection Service Plant Protection and Quarantine  (USDA-APHIS-PPQ)</vt:lpstr>
      <vt:lpstr>Cooperative Agricultural  Pest Survey (CAPS)</vt:lpstr>
      <vt:lpstr>Florida Department of Agriculture  and Consumer Services: Division of Plant Industry (FDACS-DPI)</vt:lpstr>
      <vt:lpstr>PowerPoint Presentation</vt:lpstr>
      <vt:lpstr>PowerPoint Presentation</vt:lpstr>
      <vt:lpstr>Land-grant University</vt:lpstr>
      <vt:lpstr>Cooperative Extension</vt:lpstr>
      <vt:lpstr>What happens after a suspect is detected and confirmed a pest?</vt:lpstr>
      <vt:lpstr>Authors</vt:lpstr>
      <vt:lpstr>Editors</vt:lpstr>
      <vt:lpstr>Reviewers</vt:lpstr>
      <vt:lpstr>Collaborating Agencies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First Detector Training</dc:title>
  <dc:creator>Office 2004 Test Drive User</dc:creator>
  <cp:lastModifiedBy>Windows User</cp:lastModifiedBy>
  <cp:revision>152</cp:revision>
  <cp:lastPrinted>2013-02-26T16:24:07Z</cp:lastPrinted>
  <dcterms:created xsi:type="dcterms:W3CDTF">2013-01-17T00:46:44Z</dcterms:created>
  <dcterms:modified xsi:type="dcterms:W3CDTF">2015-04-05T00:41:49Z</dcterms:modified>
</cp:coreProperties>
</file>