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2"/>
  </p:notesMasterIdLst>
  <p:handoutMasterIdLst>
    <p:handoutMasterId r:id="rId33"/>
  </p:handoutMasterIdLst>
  <p:sldIdLst>
    <p:sldId id="256" r:id="rId2"/>
    <p:sldId id="342" r:id="rId3"/>
    <p:sldId id="357" r:id="rId4"/>
    <p:sldId id="362" r:id="rId5"/>
    <p:sldId id="316" r:id="rId6"/>
    <p:sldId id="360" r:id="rId7"/>
    <p:sldId id="376" r:id="rId8"/>
    <p:sldId id="359" r:id="rId9"/>
    <p:sldId id="350" r:id="rId10"/>
    <p:sldId id="363" r:id="rId11"/>
    <p:sldId id="358" r:id="rId12"/>
    <p:sldId id="348" r:id="rId13"/>
    <p:sldId id="344" r:id="rId14"/>
    <p:sldId id="364" r:id="rId15"/>
    <p:sldId id="368" r:id="rId16"/>
    <p:sldId id="354" r:id="rId17"/>
    <p:sldId id="370" r:id="rId18"/>
    <p:sldId id="346" r:id="rId19"/>
    <p:sldId id="345" r:id="rId20"/>
    <p:sldId id="369" r:id="rId21"/>
    <p:sldId id="291" r:id="rId22"/>
    <p:sldId id="366" r:id="rId23"/>
    <p:sldId id="324" r:id="rId24"/>
    <p:sldId id="365" r:id="rId25"/>
    <p:sldId id="322" r:id="rId26"/>
    <p:sldId id="367" r:id="rId27"/>
    <p:sldId id="372" r:id="rId28"/>
    <p:sldId id="373" r:id="rId29"/>
    <p:sldId id="374" r:id="rId30"/>
    <p:sldId id="375" r:id="rId31"/>
  </p:sldIdLst>
  <p:sldSz cx="9144000" cy="6858000" type="screen4x3"/>
  <p:notesSz cx="6858000" cy="9144000"/>
  <p:custDataLst>
    <p:tags r:id="rId3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0000FF"/>
    <a:srgbClr val="B88800"/>
    <a:srgbClr val="966F00"/>
    <a:srgbClr val="E2A700"/>
    <a:srgbClr val="FFE28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7166" autoAdjust="0"/>
  </p:normalViewPr>
  <p:slideViewPr>
    <p:cSldViewPr>
      <p:cViewPr varScale="1">
        <p:scale>
          <a:sx n="60" d="100"/>
          <a:sy n="60" d="100"/>
        </p:scale>
        <p:origin x="-1758" y="-90"/>
      </p:cViewPr>
      <p:guideLst>
        <p:guide orient="horz" pos="2160"/>
        <p:guide pos="2880"/>
      </p:guideLst>
    </p:cSldViewPr>
  </p:slideViewPr>
  <p:notesTextViewPr>
    <p:cViewPr>
      <p:scale>
        <a:sx n="100" d="100"/>
        <a:sy n="100" d="100"/>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5EA1B36-5497-4DC0-9E2B-5C2B639CADB2}" type="datetimeFigureOut">
              <a:rPr lang="en-US" smtClean="0"/>
              <a:pPr/>
              <a:t>8/25/2013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D1E509F-6930-4859-A5E9-1455C8EC342C}" type="slidenum">
              <a:rPr lang="en-US" smtClean="0"/>
              <a:pPr/>
              <a:t>‹#›</a:t>
            </a:fld>
            <a:endParaRPr lang="en-US" dirty="0"/>
          </a:p>
        </p:txBody>
      </p:sp>
    </p:spTree>
    <p:extLst>
      <p:ext uri="{BB962C8B-B14F-4D97-AF65-F5344CB8AC3E}">
        <p14:creationId xmlns:p14="http://schemas.microsoft.com/office/powerpoint/2010/main" val="29094462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D4D2E44-A852-4365-81C2-CF453FEB845C}" type="datetimeFigureOut">
              <a:rPr lang="en-US" smtClean="0"/>
              <a:pPr/>
              <a:t>8/25/2013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6DFFB8D-055D-49A2-A0F8-A474BAF9A557}" type="slidenum">
              <a:rPr lang="en-US" smtClean="0"/>
              <a:pPr/>
              <a:t>‹#›</a:t>
            </a:fld>
            <a:endParaRPr lang="en-US" dirty="0"/>
          </a:p>
        </p:txBody>
      </p:sp>
    </p:spTree>
    <p:extLst>
      <p:ext uri="{BB962C8B-B14F-4D97-AF65-F5344CB8AC3E}">
        <p14:creationId xmlns:p14="http://schemas.microsoft.com/office/powerpoint/2010/main" val="41589750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DFFB8D-055D-49A2-A0F8-A474BAF9A557}" type="slidenum">
              <a:rPr lang="en-US" smtClean="0"/>
              <a:pPr/>
              <a:t>1</a:t>
            </a:fld>
            <a:endParaRPr lang="en-US" dirty="0"/>
          </a:p>
        </p:txBody>
      </p:sp>
    </p:spTree>
    <p:extLst>
      <p:ext uri="{BB962C8B-B14F-4D97-AF65-F5344CB8AC3E}">
        <p14:creationId xmlns:p14="http://schemas.microsoft.com/office/powerpoint/2010/main" val="16877920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second canker type to</a:t>
            </a:r>
            <a:r>
              <a:rPr lang="en-US" baseline="0" dirty="0" smtClean="0"/>
              <a:t> be seen is much, much larger than the first (can be more than 2m in length) resulting from coalescing cankers and is usually found on the trunks. You may also see a dark brown stain on the surface of the bark or even cracks in the bark where these cankers have formed.  However, you must remove the bark to see the cankers themselves, even though they are so large.  The inner bark and cambium will be water soaked and dark brown to black in color (yellow arrow).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It is not known how long it takes for the fungus to kill the tree from the time of initial infection.  However, death of the tree typically occurs within two to three years of visible symptoms in the crown.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i="0" u="none"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b="0" i="0" u="none"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0" i="0" u="none" dirty="0" smtClean="0">
                <a:solidFill>
                  <a:schemeClr val="tx1"/>
                </a:solidFill>
              </a:rPr>
              <a:t>References:</a:t>
            </a:r>
          </a:p>
          <a:p>
            <a:r>
              <a:rPr lang="en-US" sz="1200" b="0" i="0" u="none" strike="noStrike" kern="1200" baseline="0" dirty="0" smtClean="0">
                <a:solidFill>
                  <a:schemeClr val="tx1"/>
                </a:solidFill>
                <a:latin typeface="+mn-lt"/>
                <a:ea typeface="+mn-ea"/>
                <a:cs typeface="+mn-cs"/>
              </a:rPr>
              <a:t>Newton, L. and G. Fowler. 2009. Pathway Assessment: </a:t>
            </a:r>
            <a:r>
              <a:rPr lang="en-US" sz="1200" b="0" i="1" u="none" strike="noStrike" kern="1200" baseline="0" dirty="0" smtClean="0">
                <a:solidFill>
                  <a:schemeClr val="tx1"/>
                </a:solidFill>
                <a:latin typeface="+mn-lt"/>
                <a:ea typeface="+mn-ea"/>
                <a:cs typeface="+mn-cs"/>
              </a:rPr>
              <a:t>Geosmithia </a:t>
            </a:r>
            <a:r>
              <a:rPr lang="en-US" sz="1200" b="0" i="0" u="none" strike="noStrike" kern="1200" baseline="0" dirty="0" smtClean="0">
                <a:solidFill>
                  <a:schemeClr val="tx1"/>
                </a:solidFill>
                <a:latin typeface="+mn-lt"/>
                <a:ea typeface="+mn-ea"/>
                <a:cs typeface="+mn-cs"/>
              </a:rPr>
              <a:t>sp. and </a:t>
            </a:r>
            <a:r>
              <a:rPr lang="en-US" sz="1200" b="0" i="1" u="none" strike="noStrike" kern="1200" baseline="0" dirty="0" smtClean="0">
                <a:solidFill>
                  <a:schemeClr val="tx1"/>
                </a:solidFill>
                <a:latin typeface="+mn-lt"/>
                <a:ea typeface="+mn-ea"/>
                <a:cs typeface="+mn-cs"/>
              </a:rPr>
              <a:t>Pityophthorus juglandis </a:t>
            </a:r>
            <a:r>
              <a:rPr lang="en-US" sz="1200" b="0" i="0" u="none" strike="noStrike" kern="1200" baseline="0" dirty="0" smtClean="0">
                <a:solidFill>
                  <a:schemeClr val="tx1"/>
                </a:solidFill>
                <a:latin typeface="+mn-lt"/>
                <a:ea typeface="+mn-ea"/>
                <a:cs typeface="+mn-cs"/>
              </a:rPr>
              <a:t>Blackman movement from the western into the eastern United States. </a:t>
            </a:r>
            <a:endParaRPr lang="en-US" b="0" u="none" baseline="0" dirty="0" smtClean="0"/>
          </a:p>
          <a:p>
            <a:r>
              <a:rPr lang="en-US" b="0" u="none" baseline="0" dirty="0" smtClean="0"/>
              <a:t>	accessed 3/25/2013 –</a:t>
            </a:r>
          </a:p>
          <a:p>
            <a:r>
              <a:rPr lang="en-US" b="0" u="none" baseline="0" dirty="0" smtClean="0"/>
              <a:t>	http://oregonstate.edu/dept/nurspest/APHIS%20CPHST%20Geosmithia_PATHWAY_Rev1_10-19-2009%20(2).pdf</a:t>
            </a:r>
          </a:p>
          <a:p>
            <a:r>
              <a:rPr lang="en-US" sz="1200" dirty="0" smtClean="0"/>
              <a:t>Peachy, Emily.  2012. </a:t>
            </a:r>
            <a:r>
              <a:rPr lang="en-US" dirty="0" smtClean="0"/>
              <a:t>Studies On The Walnut Twig Beetle (WTB), </a:t>
            </a:r>
            <a:r>
              <a:rPr lang="en-US" i="1" dirty="0" smtClean="0"/>
              <a:t>Pityophthorus juglandis</a:t>
            </a:r>
            <a:r>
              <a:rPr lang="en-US" dirty="0" smtClean="0"/>
              <a:t>, in Relation to its Association With </a:t>
            </a:r>
            <a:r>
              <a:rPr lang="en-US" i="1" dirty="0" smtClean="0"/>
              <a:t>Geosmithia morbida</a:t>
            </a:r>
            <a:r>
              <a:rPr lang="en-US" dirty="0" smtClean="0"/>
              <a:t>, its Survival in Felled Logs, and its Sensitivity to Temperature Extremes.  Masters Thesis.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a:t>
            </a:r>
            <a:r>
              <a:rPr lang="en-US" sz="1200" dirty="0" smtClean="0"/>
              <a:t>Accessed</a:t>
            </a:r>
            <a:r>
              <a:rPr lang="en-US" sz="1200" baseline="0" dirty="0" smtClean="0"/>
              <a:t> 3/26/2013 – </a:t>
            </a:r>
          </a:p>
          <a:p>
            <a:r>
              <a:rPr lang="en-US" dirty="0" smtClean="0"/>
              <a:t>	http://digitool.library.colostate.edu///exlibris/dtl/d3_1/apache_media/L2V4bGlicmlzL2R0bC9kM18xL2FwYWNoZV9tZWRpYS8xOTIwMzA=.pdf</a:t>
            </a:r>
            <a:endParaRPr lang="en-US" sz="1200" dirty="0" smtClean="0"/>
          </a:p>
          <a:p>
            <a:r>
              <a:rPr lang="en-US" sz="1200" dirty="0" smtClean="0"/>
              <a:t>Seybold, S., D. Haugen, and A. Graves.  2010.  Pest alert: Thousand cankers disease. United States Department of Agriculture, Forest Service, Northeastern Area State and Private Forestry. </a:t>
            </a:r>
          </a:p>
          <a:p>
            <a:r>
              <a:rPr lang="en-US" sz="1200" u="none" dirty="0" smtClean="0">
                <a:solidFill>
                  <a:srgbClr val="0000FF"/>
                </a:solidFill>
              </a:rPr>
              <a:t>	accessed 3/25/2013 – </a:t>
            </a:r>
          </a:p>
          <a:p>
            <a:r>
              <a:rPr lang="en-US" sz="1200" dirty="0" smtClean="0"/>
              <a:t>	http://na.fs.fed.us/pubs/palerts/cankers_disease/thousand_cankers_disease_screen_res.pdf</a:t>
            </a:r>
          </a:p>
          <a:p>
            <a:r>
              <a:rPr lang="en-US" sz="1200" dirty="0" smtClean="0"/>
              <a:t>Tisserat, N., W. Cranshaw, D. Leatherman, C. Utley, and K. Alexander. 2009. Black walnut mortality in Colorado caused by the walnut twig beetle and thousand cankers disease. Online. Plant Health Progress doi:10.1094/PHP-2009-0811-01-RS. </a:t>
            </a:r>
          </a:p>
          <a:p>
            <a:r>
              <a:rPr lang="en-US" sz="1200" u="none" dirty="0" smtClean="0">
                <a:solidFill>
                  <a:srgbClr val="0000FF"/>
                </a:solidFill>
              </a:rPr>
              <a:t>	accessed 3/25/2013 – </a:t>
            </a:r>
          </a:p>
          <a:p>
            <a:r>
              <a:rPr lang="en-US" sz="1200" u="none" dirty="0" smtClean="0">
                <a:solidFill>
                  <a:srgbClr val="0000FF"/>
                </a:solidFill>
              </a:rPr>
              <a:t>	http://www.plantmanagementnetwork.org/pub/php/research/2009/walnut/</a:t>
            </a:r>
            <a:endParaRPr lang="en-US" dirty="0"/>
          </a:p>
        </p:txBody>
      </p:sp>
      <p:sp>
        <p:nvSpPr>
          <p:cNvPr id="4" name="Slide Number Placeholder 3"/>
          <p:cNvSpPr>
            <a:spLocks noGrp="1"/>
          </p:cNvSpPr>
          <p:nvPr>
            <p:ph type="sldNum" sz="quarter" idx="10"/>
          </p:nvPr>
        </p:nvSpPr>
        <p:spPr/>
        <p:txBody>
          <a:bodyPr/>
          <a:lstStyle/>
          <a:p>
            <a:fld id="{E6DFFB8D-055D-49A2-A0F8-A474BAF9A557}" type="slidenum">
              <a:rPr lang="en-US" smtClean="0"/>
              <a:pPr/>
              <a:t>10</a:t>
            </a:fld>
            <a:endParaRPr lang="en-US" dirty="0"/>
          </a:p>
        </p:txBody>
      </p:sp>
    </p:spTree>
    <p:extLst>
      <p:ext uri="{BB962C8B-B14F-4D97-AF65-F5344CB8AC3E}">
        <p14:creationId xmlns:p14="http://schemas.microsoft.com/office/powerpoint/2010/main" val="18966160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Signs that the walnut twig beetle may be infesting the tree include entrance and exit holes of the adults and galleries produced by adults and larvae. </a:t>
            </a:r>
            <a:r>
              <a:rPr lang="en-US" sz="1200" kern="1200" dirty="0" smtClean="0">
                <a:solidFill>
                  <a:schemeClr val="tx1"/>
                </a:solidFill>
                <a:effectLst/>
                <a:latin typeface="+mn-lt"/>
                <a:ea typeface="+mn-ea"/>
                <a:cs typeface="+mn-cs"/>
              </a:rPr>
              <a:t>The large gallery near the center of the image that runs against the grain is the adult egg laying gallery while the smaller more numerous galleries running perpendicular to it and with the grain are the larval galleries.</a:t>
            </a:r>
            <a:r>
              <a:rPr lang="en-US" dirty="0" smtClean="0"/>
              <a:t>  </a:t>
            </a:r>
          </a:p>
          <a:p>
            <a:endParaRPr lang="en-US" dirty="0" smtClean="0"/>
          </a:p>
          <a:p>
            <a:r>
              <a:rPr lang="en-US" dirty="0" smtClean="0"/>
              <a:t>In addition, you</a:t>
            </a:r>
            <a:r>
              <a:rPr lang="en-US" baseline="0" dirty="0" smtClean="0"/>
              <a:t> may see frass caps if you slice through the outer bark.  These frass caps denote where a female has deposited her eggs.</a:t>
            </a:r>
          </a:p>
          <a:p>
            <a:endParaRPr lang="en-US" baseline="0" dirty="0" smtClean="0"/>
          </a:p>
          <a:p>
            <a:endParaRPr lang="en-US" dirty="0" smtClean="0"/>
          </a:p>
          <a:p>
            <a:endParaRPr lang="en-US" dirty="0" smtClean="0"/>
          </a:p>
          <a:p>
            <a:endParaRPr lang="en-US" dirty="0" smtClean="0"/>
          </a:p>
          <a:p>
            <a:r>
              <a:rPr lang="en-US" dirty="0" smtClean="0"/>
              <a:t>References:</a:t>
            </a:r>
          </a:p>
          <a:p>
            <a:r>
              <a:rPr lang="en-US" sz="1200" dirty="0" smtClean="0"/>
              <a:t>Seybold, S., D. Haugen, and A. Graves.  2010.  Pest alert: Thousand cankers disease. United States Department of Agriculture, Forest Service, Northeastern Area State and Private Forestry. </a:t>
            </a:r>
          </a:p>
          <a:p>
            <a:r>
              <a:rPr lang="en-US" sz="1200" u="none" dirty="0" smtClean="0">
                <a:solidFill>
                  <a:srgbClr val="0000FF"/>
                </a:solidFill>
              </a:rPr>
              <a:t>	accessed 3/25/2013 – </a:t>
            </a:r>
          </a:p>
          <a:p>
            <a:r>
              <a:rPr lang="en-US" sz="1200" dirty="0" smtClean="0"/>
              <a:t>	http://na.fs.fed.us/pubs/palerts/cankers_disease/thousand_cankers_disease_screen_res.pdf</a:t>
            </a:r>
          </a:p>
          <a:p>
            <a:r>
              <a:rPr lang="en-US" sz="1200" dirty="0" smtClean="0"/>
              <a:t>Tisserat, N., W. Cranshaw, D. Leatherman, C. Utley, and K. Alexander. 2009. Black walnut mortality in Colorado caused by the walnut twig beetle and thousand cankers disease. Online. Plant Health Progress doi:10.1094/PHP-2009-0811-01-RS. </a:t>
            </a:r>
          </a:p>
          <a:p>
            <a:r>
              <a:rPr lang="en-US" sz="1200" u="none" dirty="0" smtClean="0">
                <a:solidFill>
                  <a:srgbClr val="0000FF"/>
                </a:solidFill>
              </a:rPr>
              <a:t>	accessed 3/25/2013 – </a:t>
            </a:r>
          </a:p>
          <a:p>
            <a:r>
              <a:rPr lang="en-US" sz="1200" u="none" dirty="0" smtClean="0">
                <a:solidFill>
                  <a:srgbClr val="0000FF"/>
                </a:solidFill>
              </a:rPr>
              <a:t>	http://www.plantmanagementnetwork.org/pub/php/research/2009/walnut/</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E6DFFB8D-055D-49A2-A0F8-A474BAF9A557}" type="slidenum">
              <a:rPr lang="en-US" smtClean="0"/>
              <a:pPr/>
              <a:t>11</a:t>
            </a:fld>
            <a:endParaRPr lang="en-US" dirty="0"/>
          </a:p>
        </p:txBody>
      </p:sp>
    </p:spTree>
    <p:extLst>
      <p:ext uri="{BB962C8B-B14F-4D97-AF65-F5344CB8AC3E}">
        <p14:creationId xmlns:p14="http://schemas.microsoft.com/office/powerpoint/2010/main" val="6514227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baseline="0" dirty="0" smtClean="0"/>
              <a:t>According to the Pest Alert on Thousand Cankers (updated in February 2013), Washington, Oregon, California, Idaho, Nevada, Utah, Arizona, New Mexico, Colorado, Tennessee, North Carolina, Virginia, and Pennsylvania have detected TCD.  It is not noted if all these states are now considered as having TCD established within its borders or not.    </a:t>
            </a:r>
          </a:p>
          <a:p>
            <a:endParaRPr lang="en-US" i="0" baseline="0" dirty="0" smtClean="0"/>
          </a:p>
          <a:p>
            <a:r>
              <a:rPr lang="en-US" i="0" baseline="0" dirty="0" smtClean="0"/>
              <a:t>NAPIS Pest Tracker reports that the states in blue have been surveyed for this disease but it has not been found.  Pennsylvania has reported this disease, but they have not declared it as being established yet.</a:t>
            </a:r>
          </a:p>
          <a:p>
            <a:endParaRPr lang="en-US" i="0" baseline="0" dirty="0" smtClean="0"/>
          </a:p>
          <a:p>
            <a:r>
              <a:rPr lang="en-US" sz="1200" kern="1200" dirty="0" smtClean="0">
                <a:solidFill>
                  <a:schemeClr val="tx1"/>
                </a:solidFill>
                <a:effectLst/>
                <a:latin typeface="+mn-lt"/>
                <a:ea typeface="+mn-ea"/>
                <a:cs typeface="+mn-cs"/>
              </a:rPr>
              <a:t>The walnut twig beetle has been detected in Ohio but TCD has not been found yet.</a:t>
            </a:r>
            <a:endParaRPr lang="en-US" i="0" baseline="0" dirty="0" smtClean="0"/>
          </a:p>
          <a:p>
            <a:endParaRPr lang="en-US" i="0" baseline="0" dirty="0" smtClean="0"/>
          </a:p>
          <a:p>
            <a:endParaRPr lang="en-US"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i="0" u="none" dirty="0" smtClean="0">
                <a:solidFill>
                  <a:schemeClr val="tx1"/>
                </a:solidFill>
              </a:rPr>
              <a:t>References:</a:t>
            </a:r>
          </a:p>
          <a:p>
            <a:r>
              <a:rPr lang="en-US" sz="1200" dirty="0" smtClean="0"/>
              <a:t>Seybold, S., D. Haugen, and A. Graves.  2010 (revised</a:t>
            </a:r>
            <a:r>
              <a:rPr lang="en-US" sz="1200" baseline="0" dirty="0" smtClean="0"/>
              <a:t> February 2013)</a:t>
            </a:r>
            <a:r>
              <a:rPr lang="en-US" sz="1200" dirty="0" smtClean="0"/>
              <a:t>.  Pest alert: Thousand cankers disease. United States Department of Agriculture, Forest Service, Northeastern Area State and Private Forestry. </a:t>
            </a:r>
          </a:p>
          <a:p>
            <a:r>
              <a:rPr lang="en-US" sz="1200" u="none" dirty="0" smtClean="0">
                <a:solidFill>
                  <a:srgbClr val="0000FF"/>
                </a:solidFill>
              </a:rPr>
              <a:t>	accessed 3/25/2013 – </a:t>
            </a:r>
          </a:p>
          <a:p>
            <a:r>
              <a:rPr lang="en-US" sz="1200" dirty="0" smtClean="0"/>
              <a:t>	http://na.fs.fed.us/pubs/palerts/cankers_disease/thousand_cankers_disease_screen_res.pdf</a:t>
            </a:r>
          </a:p>
          <a:p>
            <a:r>
              <a:rPr lang="en-US" sz="1200" dirty="0" smtClean="0"/>
              <a:t>Tisserat, N., W. Cranshaw, D. Leatherman, C. Utley, and K. Alexander. 2009. Black walnut mortality in Colorado caused by the walnut twig beetle and thousand cankers disease. Online. Plant Health Progress doi:10.1094/PHP-2009-0811-01-RS. </a:t>
            </a:r>
          </a:p>
          <a:p>
            <a:r>
              <a:rPr lang="en-US" sz="1200" u="none" dirty="0" smtClean="0">
                <a:solidFill>
                  <a:srgbClr val="0000FF"/>
                </a:solidFill>
              </a:rPr>
              <a:t>	accessed 3/25/2013 – </a:t>
            </a:r>
          </a:p>
          <a:p>
            <a:r>
              <a:rPr lang="en-US" sz="1200" u="none" dirty="0" smtClean="0">
                <a:solidFill>
                  <a:srgbClr val="0000FF"/>
                </a:solidFill>
              </a:rPr>
              <a:t>	http://www.plantmanagementnetwork.org/pub/php/research/2009/walnut/</a:t>
            </a:r>
            <a:endParaRPr lang="en-US" i="0" baseline="0" dirty="0" smtClean="0"/>
          </a:p>
          <a:p>
            <a:endParaRPr lang="en-US" i="0" baseline="0" dirty="0" smtClean="0"/>
          </a:p>
          <a:p>
            <a:endParaRPr lang="en-US" i="0" baseline="0" dirty="0" smtClean="0"/>
          </a:p>
        </p:txBody>
      </p:sp>
      <p:sp>
        <p:nvSpPr>
          <p:cNvPr id="4" name="Slide Number Placeholder 3"/>
          <p:cNvSpPr>
            <a:spLocks noGrp="1"/>
          </p:cNvSpPr>
          <p:nvPr>
            <p:ph type="sldNum" sz="quarter" idx="10"/>
          </p:nvPr>
        </p:nvSpPr>
        <p:spPr/>
        <p:txBody>
          <a:bodyPr/>
          <a:lstStyle/>
          <a:p>
            <a:fld id="{E6DFFB8D-055D-49A2-A0F8-A474BAF9A557}" type="slidenum">
              <a:rPr lang="en-US" smtClean="0"/>
              <a:pPr/>
              <a:t>12</a:t>
            </a:fld>
            <a:endParaRPr lang="en-US" dirty="0"/>
          </a:p>
        </p:txBody>
      </p:sp>
    </p:spTree>
    <p:extLst>
      <p:ext uri="{BB962C8B-B14F-4D97-AF65-F5344CB8AC3E}">
        <p14:creationId xmlns:p14="http://schemas.microsoft.com/office/powerpoint/2010/main" val="30212930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Researchers are still addressing this question.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It may be that although the beetle and the fungus are native to the U.S., the association between them may actually be recent.  In other words, the beetle may not have always been a vector of this fungus and this may just be a recent development.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In addition, with the planting of the eastern walnut (</a:t>
            </a:r>
            <a:r>
              <a:rPr lang="en-US" i="1" baseline="0" dirty="0" smtClean="0"/>
              <a:t>Juglans nigra</a:t>
            </a:r>
            <a:r>
              <a:rPr lang="en-US" baseline="0" dirty="0" smtClean="0"/>
              <a:t>) as well as other non-native walnuts into the range of the walnut twig beetle, the beetle has been able to utilize these new tree species as a host.  However, these new tree species do not have the resistance to the fungal pathogen that a native walnut such as Arizona walnut has.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Eastern black walnut trees appear to be highly susceptible to this disease unlike their relative, the Arizona walnut, which shows substantial resistance.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Lastly, the expansion of the range of the walnut twig beetle from the southwestern U.S. into California and the Pacific Northwest and the eastern U.S. means that trees that would not normally have to contend with a beetle infestation are now exposed to it.  The effect this additional stressor can have on the tree can be catastrophic.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i="0" u="none" dirty="0" smtClean="0">
                <a:solidFill>
                  <a:schemeClr val="tx1"/>
                </a:solidFill>
              </a:rPr>
              <a:t>References:</a:t>
            </a:r>
          </a:p>
          <a:p>
            <a:r>
              <a:rPr lang="en-US" sz="1200" dirty="0" smtClean="0"/>
              <a:t>Seybold, S., D. Haugen, and A. Graves.  2010.  Pest alert: Thousand cankers disease. United States Department of Agriculture, Forest Service, Northeastern Area State and Private Forestry. </a:t>
            </a:r>
          </a:p>
          <a:p>
            <a:r>
              <a:rPr lang="en-US" sz="1200" u="none" dirty="0" smtClean="0">
                <a:solidFill>
                  <a:srgbClr val="0000FF"/>
                </a:solidFill>
              </a:rPr>
              <a:t>	accessed 3/25/2013 – </a:t>
            </a:r>
          </a:p>
          <a:p>
            <a:r>
              <a:rPr lang="en-US" sz="1200" dirty="0" smtClean="0"/>
              <a:t>	http://na.fs.fed.us/pubs/palerts/cankers_disease/thousand_cankers_disease_screen_res.pdf</a:t>
            </a:r>
          </a:p>
          <a:p>
            <a:r>
              <a:rPr lang="en-US" sz="1200" dirty="0" smtClean="0"/>
              <a:t>Tisserat, N., W. Cranshaw, D. Leatherman, C. Utley, and K. Alexander. 2009. Black walnut mortality in Colorado caused by the walnut twig beetle and thousand cankers disease. Online. Plant Health Progress doi:10.1094/PHP-2009-0811-01-RS. </a:t>
            </a:r>
          </a:p>
          <a:p>
            <a:r>
              <a:rPr lang="en-US" sz="1200" u="none" dirty="0" smtClean="0">
                <a:solidFill>
                  <a:srgbClr val="0000FF"/>
                </a:solidFill>
              </a:rPr>
              <a:t>	accessed 3/25/2013 – </a:t>
            </a:r>
          </a:p>
          <a:p>
            <a:r>
              <a:rPr lang="en-US" sz="1200" u="none" dirty="0" smtClean="0">
                <a:solidFill>
                  <a:srgbClr val="0000FF"/>
                </a:solidFill>
              </a:rPr>
              <a:t>	http://www.plantmanagementnetwork.org/pub/php/research/2009/walnut/</a:t>
            </a:r>
            <a:endParaRPr lang="en-US" i="0" baseline="0" dirty="0" smtClean="0"/>
          </a:p>
          <a:p>
            <a:endParaRPr lang="en-US" dirty="0"/>
          </a:p>
        </p:txBody>
      </p:sp>
      <p:sp>
        <p:nvSpPr>
          <p:cNvPr id="4" name="Slide Number Placeholder 3"/>
          <p:cNvSpPr>
            <a:spLocks noGrp="1"/>
          </p:cNvSpPr>
          <p:nvPr>
            <p:ph type="sldNum" sz="quarter" idx="10"/>
          </p:nvPr>
        </p:nvSpPr>
        <p:spPr/>
        <p:txBody>
          <a:bodyPr/>
          <a:lstStyle/>
          <a:p>
            <a:fld id="{E6DFFB8D-055D-49A2-A0F8-A474BAF9A557}" type="slidenum">
              <a:rPr lang="en-US" smtClean="0"/>
              <a:pPr/>
              <a:t>13</a:t>
            </a:fld>
            <a:endParaRPr lang="en-US" dirty="0"/>
          </a:p>
        </p:txBody>
      </p:sp>
    </p:spTree>
    <p:extLst>
      <p:ext uri="{BB962C8B-B14F-4D97-AF65-F5344CB8AC3E}">
        <p14:creationId xmlns:p14="http://schemas.microsoft.com/office/powerpoint/2010/main" val="34423573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baseline="0" dirty="0" smtClean="0"/>
              <a:t>There are 6 states that either reported that TCD is established or TCD has been found there that are also found within the current range of black walnut trees in the U.S.: Utah, Colorado, Tennessee, Virginia, North Carolina, and Pennsylvania.  </a:t>
            </a:r>
          </a:p>
          <a:p>
            <a:endParaRPr lang="en-US"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0" i="0" u="none"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0" i="0" u="none" dirty="0" smtClean="0">
                <a:solidFill>
                  <a:schemeClr val="tx1"/>
                </a:solidFill>
              </a:rPr>
              <a:t>References:</a:t>
            </a:r>
          </a:p>
          <a:p>
            <a:r>
              <a:rPr lang="en-US" sz="1200" dirty="0" smtClean="0"/>
              <a:t>Seybold, S., D. Haugen, and A. Graves.  2010.  Pest alert: Thousand cankers disease. United States Department of Agriculture, Forest Service, Northeastern Area State and Private Forestry. </a:t>
            </a:r>
          </a:p>
          <a:p>
            <a:r>
              <a:rPr lang="en-US" sz="1200" u="none" dirty="0" smtClean="0">
                <a:solidFill>
                  <a:srgbClr val="0000FF"/>
                </a:solidFill>
              </a:rPr>
              <a:t>	accessed 3/25/2013 – </a:t>
            </a:r>
          </a:p>
          <a:p>
            <a:r>
              <a:rPr lang="en-US" sz="1200" dirty="0" smtClean="0"/>
              <a:t>	http://na.fs.fed.us/pubs/palerts/cankers_disease/thousand_cankers_disease_screen_res.pdf</a:t>
            </a:r>
          </a:p>
          <a:p>
            <a:r>
              <a:rPr lang="en-US" sz="1200" dirty="0" smtClean="0"/>
              <a:t>Tisserat, N., W. Cranshaw, D. Leatherman, C. Utley, and K. Alexander. 2009. Black walnut mortality in Colorado caused by the walnut twig beetle and thousand cankers disease. Online. Plant Health Progress doi:10.1094/PHP-2009-0811-01-RS. </a:t>
            </a:r>
          </a:p>
          <a:p>
            <a:r>
              <a:rPr lang="en-US" sz="1200" u="none" dirty="0" smtClean="0">
                <a:solidFill>
                  <a:srgbClr val="0000FF"/>
                </a:solidFill>
              </a:rPr>
              <a:t>	accessed 3/25/2013 – </a:t>
            </a:r>
          </a:p>
          <a:p>
            <a:r>
              <a:rPr lang="en-US" sz="1200" u="none" dirty="0" smtClean="0">
                <a:solidFill>
                  <a:srgbClr val="0000FF"/>
                </a:solidFill>
              </a:rPr>
              <a:t>	http://www.plantmanagementnetwork.org/pub/php/research/2009/walnut/</a:t>
            </a:r>
            <a:endParaRPr lang="en-US" i="0" baseline="0" dirty="0" smtClean="0"/>
          </a:p>
          <a:p>
            <a:endParaRPr lang="en-US" i="0" baseline="0" dirty="0" smtClean="0"/>
          </a:p>
          <a:p>
            <a:endParaRPr lang="en-US" i="0" baseline="0" dirty="0" smtClean="0"/>
          </a:p>
        </p:txBody>
      </p:sp>
      <p:sp>
        <p:nvSpPr>
          <p:cNvPr id="4" name="Slide Number Placeholder 3"/>
          <p:cNvSpPr>
            <a:spLocks noGrp="1"/>
          </p:cNvSpPr>
          <p:nvPr>
            <p:ph type="sldNum" sz="quarter" idx="10"/>
          </p:nvPr>
        </p:nvSpPr>
        <p:spPr/>
        <p:txBody>
          <a:bodyPr/>
          <a:lstStyle/>
          <a:p>
            <a:fld id="{E6DFFB8D-055D-49A2-A0F8-A474BAF9A557}" type="slidenum">
              <a:rPr lang="en-US" smtClean="0"/>
              <a:pPr/>
              <a:t>14</a:t>
            </a:fld>
            <a:endParaRPr lang="en-US" dirty="0"/>
          </a:p>
        </p:txBody>
      </p:sp>
    </p:spTree>
    <p:extLst>
      <p:ext uri="{BB962C8B-B14F-4D97-AF65-F5344CB8AC3E}">
        <p14:creationId xmlns:p14="http://schemas.microsoft.com/office/powerpoint/2010/main" val="30212930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earlier mentioned, black</a:t>
            </a:r>
            <a:r>
              <a:rPr lang="en-US" baseline="0" dirty="0" smtClean="0"/>
              <a:t> walnut is used in many different ways and for many different purposes; therefore commercial trade and movement of black walnut within and between states is quite common.  Because these are small boring beetles and the damage really cannot be seen unless the bark is pulled away, an infestation may go unnoticed if the purchaser or seller does not know what the signs of an infestation are.  </a:t>
            </a:r>
          </a:p>
          <a:p>
            <a:endParaRPr lang="en-US" baseline="0" dirty="0" smtClean="0"/>
          </a:p>
          <a:p>
            <a:r>
              <a:rPr lang="en-US" baseline="0" dirty="0" smtClean="0"/>
              <a:t>In addition, the movement of infected firewood from one area to another is quite common especially when people go camping (i.e. natural areas, state parks, national parks).  </a:t>
            </a:r>
          </a:p>
          <a:p>
            <a:endParaRPr lang="en-US" dirty="0" smtClean="0"/>
          </a:p>
          <a:p>
            <a:endParaRPr lang="en-US" dirty="0" smtClean="0"/>
          </a:p>
          <a:p>
            <a:r>
              <a:rPr lang="en-US" dirty="0" smtClean="0"/>
              <a:t>References:</a:t>
            </a:r>
          </a:p>
          <a:p>
            <a:r>
              <a:rPr lang="en-US" sz="1200" b="0" i="0" u="none" strike="noStrike" kern="1200" baseline="0" dirty="0" smtClean="0">
                <a:solidFill>
                  <a:schemeClr val="tx1"/>
                </a:solidFill>
                <a:latin typeface="+mn-lt"/>
                <a:ea typeface="+mn-ea"/>
                <a:cs typeface="+mn-cs"/>
              </a:rPr>
              <a:t>Newton, L. and G. Fowler. 2009. Pathway Assessment: </a:t>
            </a:r>
            <a:r>
              <a:rPr lang="en-US" sz="1200" b="0" i="1" u="none" strike="noStrike" kern="1200" baseline="0" dirty="0" smtClean="0">
                <a:solidFill>
                  <a:schemeClr val="tx1"/>
                </a:solidFill>
                <a:latin typeface="+mn-lt"/>
                <a:ea typeface="+mn-ea"/>
                <a:cs typeface="+mn-cs"/>
              </a:rPr>
              <a:t>Geosmithia </a:t>
            </a:r>
            <a:r>
              <a:rPr lang="en-US" sz="1200" b="0" i="0" u="none" strike="noStrike" kern="1200" baseline="0" dirty="0" smtClean="0">
                <a:solidFill>
                  <a:schemeClr val="tx1"/>
                </a:solidFill>
                <a:latin typeface="+mn-lt"/>
                <a:ea typeface="+mn-ea"/>
                <a:cs typeface="+mn-cs"/>
              </a:rPr>
              <a:t>sp. and </a:t>
            </a:r>
            <a:r>
              <a:rPr lang="en-US" sz="1200" b="0" i="1" u="none" strike="noStrike" kern="1200" baseline="0" dirty="0" smtClean="0">
                <a:solidFill>
                  <a:schemeClr val="tx1"/>
                </a:solidFill>
                <a:latin typeface="+mn-lt"/>
                <a:ea typeface="+mn-ea"/>
                <a:cs typeface="+mn-cs"/>
              </a:rPr>
              <a:t>Pityophthorus juglandis </a:t>
            </a:r>
            <a:r>
              <a:rPr lang="en-US" sz="1200" b="0" i="0" u="none" strike="noStrike" kern="1200" baseline="0" dirty="0" smtClean="0">
                <a:solidFill>
                  <a:schemeClr val="tx1"/>
                </a:solidFill>
                <a:latin typeface="+mn-lt"/>
                <a:ea typeface="+mn-ea"/>
                <a:cs typeface="+mn-cs"/>
              </a:rPr>
              <a:t>Blackman movement from the western into the eastern United States. </a:t>
            </a:r>
            <a:endParaRPr lang="en-US" b="0" u="none" baseline="0" dirty="0" smtClean="0"/>
          </a:p>
          <a:p>
            <a:r>
              <a:rPr lang="en-US" b="0" u="none" baseline="0" dirty="0" smtClean="0"/>
              <a:t>	accessed 3/25/2013 –</a:t>
            </a:r>
          </a:p>
          <a:p>
            <a:r>
              <a:rPr lang="en-US" b="0" u="none" baseline="0" dirty="0" smtClean="0"/>
              <a:t>	http://oregonstate.edu/dept/nurspest/APHIS%20CPHST%20Geosmithia_PATHWAY_Rev1_10-19-2009%20(2).pdf</a:t>
            </a:r>
          </a:p>
          <a:p>
            <a:endParaRPr lang="en-US" dirty="0"/>
          </a:p>
        </p:txBody>
      </p:sp>
      <p:sp>
        <p:nvSpPr>
          <p:cNvPr id="4" name="Slide Number Placeholder 3"/>
          <p:cNvSpPr>
            <a:spLocks noGrp="1"/>
          </p:cNvSpPr>
          <p:nvPr>
            <p:ph type="sldNum" sz="quarter" idx="10"/>
          </p:nvPr>
        </p:nvSpPr>
        <p:spPr/>
        <p:txBody>
          <a:bodyPr/>
          <a:lstStyle/>
          <a:p>
            <a:fld id="{E6DFFB8D-055D-49A2-A0F8-A474BAF9A557}" type="slidenum">
              <a:rPr lang="en-US" smtClean="0"/>
              <a:pPr/>
              <a:t>15</a:t>
            </a:fld>
            <a:endParaRPr lang="en-US" dirty="0"/>
          </a:p>
        </p:txBody>
      </p:sp>
    </p:spTree>
    <p:extLst>
      <p:ext uri="{BB962C8B-B14F-4D97-AF65-F5344CB8AC3E}">
        <p14:creationId xmlns:p14="http://schemas.microsoft.com/office/powerpoint/2010/main" val="31809528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Black walnut is </a:t>
            </a:r>
            <a:r>
              <a:rPr lang="en-US" baseline="0" dirty="0" smtClean="0"/>
              <a:t>valued for its nuts which are commercially harvested.  The </a:t>
            </a:r>
            <a:r>
              <a:rPr lang="en-US" baseline="0" dirty="0" smtClean="0"/>
              <a:t>species most commonly used in commercial orchards is English walnut – </a:t>
            </a:r>
            <a:r>
              <a:rPr lang="en-US" i="1" baseline="0" dirty="0" smtClean="0"/>
              <a:t>J. </a:t>
            </a:r>
            <a:r>
              <a:rPr lang="en-US" i="1" baseline="0" dirty="0" err="1" smtClean="0"/>
              <a:t>regia</a:t>
            </a:r>
            <a:r>
              <a:rPr lang="en-US" baseline="0" dirty="0" smtClean="0"/>
              <a:t>.  </a:t>
            </a:r>
            <a:r>
              <a:rPr lang="en-US" baseline="0" dirty="0" smtClean="0"/>
              <a:t>In California, English walnut grown for nut harvest was worth over $1.3 billion in 2010 and the total acres of walnut production was 280,000 (this represents the bulk of the walnut harvest in the U.S.).  </a:t>
            </a:r>
          </a:p>
          <a:p>
            <a:endParaRPr lang="en-US" baseline="0" dirty="0" smtClean="0"/>
          </a:p>
          <a:p>
            <a:r>
              <a:rPr lang="en-US" baseline="0" dirty="0" smtClean="0"/>
              <a:t>In addition, up to 70% of all walnuts grown commercially in the U.S. are exported.  Should countries decide to stop the import of walnuts, the economic impact could be devastating.       </a:t>
            </a:r>
          </a:p>
          <a:p>
            <a:endParaRPr lang="en-US" baseline="0" dirty="0" smtClean="0"/>
          </a:p>
          <a:p>
            <a:endParaRPr lang="en-US" baseline="0" dirty="0" smtClean="0"/>
          </a:p>
          <a:p>
            <a:r>
              <a:rPr lang="en-US" baseline="0" dirty="0" smtClean="0"/>
              <a:t>References:</a:t>
            </a:r>
          </a:p>
          <a:p>
            <a:r>
              <a:rPr lang="en-US" baseline="0" dirty="0" smtClean="0"/>
              <a:t>Perez, A. and K. Plattner. 2012. Fruit and tree nuts outlook. United States Department of Agriculture, Economic Research Service. FTS-352. </a:t>
            </a:r>
          </a:p>
          <a:p>
            <a:r>
              <a:rPr lang="en-US" baseline="0" dirty="0" smtClean="0"/>
              <a:t>	accessed 3/27/ 2013 - </a:t>
            </a:r>
          </a:p>
          <a:p>
            <a:r>
              <a:rPr lang="en-US" baseline="0" dirty="0" smtClean="0"/>
              <a:t>	http://www.ers.usda.gov/media/826893/fts352.pdf</a:t>
            </a:r>
          </a:p>
          <a:p>
            <a:r>
              <a:rPr lang="en-US" baseline="0" dirty="0" smtClean="0"/>
              <a:t>Treiman, T. and J. Tuttle. 2009. </a:t>
            </a:r>
            <a:r>
              <a:rPr lang="en-US" sz="1200" b="0" i="0" u="none" strike="noStrike" kern="1200" baseline="0" dirty="0" smtClean="0">
                <a:solidFill>
                  <a:schemeClr val="tx1"/>
                </a:solidFill>
                <a:latin typeface="+mn-lt"/>
                <a:ea typeface="+mn-ea"/>
                <a:cs typeface="+mn-cs"/>
              </a:rPr>
              <a:t>Thousand Cankers Disease of Black Walnut: How Much Will It Hurt Missouri’s Pocketbook? Missouri Department of Conservation. Notes for Forest Managers, Report #16. </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	</a:t>
            </a:r>
            <a:r>
              <a:rPr lang="en-US" baseline="0" dirty="0" smtClean="0"/>
              <a:t>accessed 3/27/ 2013 – </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	http://mdc.mo.gov/sites/default/files/resources/2010/10/21128.pdf</a:t>
            </a:r>
          </a:p>
          <a:p>
            <a:r>
              <a:rPr lang="en-US" dirty="0" smtClean="0">
                <a:effectLst/>
              </a:rPr>
              <a:t>USDA.  2013.  Noncitrus Fruit and</a:t>
            </a:r>
            <a:r>
              <a:rPr lang="en-US" baseline="0" dirty="0" smtClean="0">
                <a:effectLst/>
              </a:rPr>
              <a:t> Nuts Preliminary Summary.  </a:t>
            </a:r>
          </a:p>
          <a:p>
            <a:r>
              <a:rPr lang="en-US" baseline="0" dirty="0" smtClean="0">
                <a:effectLst/>
              </a:rPr>
              <a:t>	accessed 3/28/2013 – </a:t>
            </a:r>
          </a:p>
          <a:p>
            <a:r>
              <a:rPr lang="en-US" baseline="0" dirty="0" smtClean="0">
                <a:effectLst/>
              </a:rPr>
              <a:t>	http://usda01.library.cornell.edu/usda/current/NoncFruiNu/NoncFruiNu-01-25-2013.pdf</a:t>
            </a:r>
            <a:r>
              <a:rPr lang="en-US" dirty="0" smtClean="0">
                <a:effectLst/>
              </a:rPr>
              <a:t/>
            </a:r>
            <a:br>
              <a:rPr lang="en-US" dirty="0" smtClean="0">
                <a:effectLst/>
              </a:rPr>
            </a:br>
            <a:endParaRPr lang="en-US" b="0" baseline="0" dirty="0" smtClean="0"/>
          </a:p>
        </p:txBody>
      </p:sp>
      <p:sp>
        <p:nvSpPr>
          <p:cNvPr id="4" name="Slide Number Placeholder 3"/>
          <p:cNvSpPr>
            <a:spLocks noGrp="1"/>
          </p:cNvSpPr>
          <p:nvPr>
            <p:ph type="sldNum" sz="quarter" idx="10"/>
          </p:nvPr>
        </p:nvSpPr>
        <p:spPr/>
        <p:txBody>
          <a:bodyPr/>
          <a:lstStyle/>
          <a:p>
            <a:fld id="{E6DFFB8D-055D-49A2-A0F8-A474BAF9A557}" type="slidenum">
              <a:rPr lang="en-US" smtClean="0"/>
              <a:pPr/>
              <a:t>16</a:t>
            </a:fld>
            <a:endParaRPr lang="en-US" dirty="0"/>
          </a:p>
        </p:txBody>
      </p:sp>
    </p:spTree>
    <p:extLst>
      <p:ext uri="{BB962C8B-B14F-4D97-AF65-F5344CB8AC3E}">
        <p14:creationId xmlns:p14="http://schemas.microsoft.com/office/powerpoint/2010/main" val="23696453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Black walnut is one of the most high-valued hardwood species.  According to a stumpage price report from New York (2012), depending on the quality of the wood, black walnut timbers can sell for $300 to $2000 per thousand board feet for sawtimber.  Georgia, Kentucky, Michigan, Mississippi, North Carolina, New York, Ohio, and Tennessee are the biggest providers of walnut for timber harvest.  If this disease becomes established in those states, the economic impact would be far reaching.   </a:t>
            </a:r>
          </a:p>
          <a:p>
            <a:endParaRPr lang="en-US" baseline="0" dirty="0" smtClean="0"/>
          </a:p>
          <a:p>
            <a:endParaRPr lang="en-US" baseline="0" dirty="0" smtClean="0"/>
          </a:p>
          <a:p>
            <a:r>
              <a:rPr lang="en-US" baseline="0" dirty="0" smtClean="0"/>
              <a:t>References:</a:t>
            </a:r>
          </a:p>
          <a:p>
            <a:r>
              <a:rPr lang="en-US" baseline="0" dirty="0" smtClean="0"/>
              <a:t>New York State Department of Environmental Conservation, Division of Lands and Forests.  2012.  Stumpage Price Report, Winter 2012.  #80.  </a:t>
            </a:r>
          </a:p>
          <a:p>
            <a:r>
              <a:rPr lang="en-US" baseline="0" dirty="0" smtClean="0"/>
              <a:t>	accessed 3/28/2013 – </a:t>
            </a:r>
          </a:p>
          <a:p>
            <a:r>
              <a:rPr lang="en-US" baseline="0" dirty="0" smtClean="0"/>
              <a:t>	http://www.dec.ny.gov/docs/lands_forests_pdf/spr2012winter.pdf</a:t>
            </a:r>
          </a:p>
          <a:p>
            <a:r>
              <a:rPr lang="en-US" baseline="0" dirty="0" smtClean="0"/>
              <a:t>Treiman, T. and J. Tuttle. 2009. </a:t>
            </a:r>
            <a:r>
              <a:rPr lang="en-US" sz="1200" b="0" i="0" u="none" strike="noStrike" kern="1200" baseline="0" dirty="0" smtClean="0">
                <a:solidFill>
                  <a:schemeClr val="tx1"/>
                </a:solidFill>
                <a:latin typeface="+mn-lt"/>
                <a:ea typeface="+mn-ea"/>
                <a:cs typeface="+mn-cs"/>
              </a:rPr>
              <a:t>Thousand Cankers Disease of Black Walnut: How Much Will It Hurt Missouri’s Pocketbook? Missouri Department of Conservation. Notes for Forest Managers, Report #16. </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	</a:t>
            </a:r>
            <a:r>
              <a:rPr lang="en-US" baseline="0" dirty="0" smtClean="0"/>
              <a:t>accessed 3/27/ 2013 – </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	http://mdc.mo.gov/sites/default/files/resources/2010/10/21128.pdf</a:t>
            </a:r>
          </a:p>
          <a:p>
            <a:r>
              <a:rPr lang="en-US" dirty="0" smtClean="0">
                <a:effectLst/>
              </a:rPr>
              <a:t/>
            </a:r>
            <a:br>
              <a:rPr lang="en-US" dirty="0" smtClean="0">
                <a:effectLst/>
              </a:rPr>
            </a:br>
            <a:endParaRPr lang="en-US" dirty="0" smtClean="0">
              <a:effectLst/>
            </a:endParaRPr>
          </a:p>
          <a:p>
            <a:endParaRPr lang="en-US" b="0" baseline="0" dirty="0" smtClean="0">
              <a:effectLst/>
            </a:endParaRPr>
          </a:p>
        </p:txBody>
      </p:sp>
      <p:sp>
        <p:nvSpPr>
          <p:cNvPr id="4" name="Slide Number Placeholder 3"/>
          <p:cNvSpPr>
            <a:spLocks noGrp="1"/>
          </p:cNvSpPr>
          <p:nvPr>
            <p:ph type="sldNum" sz="quarter" idx="10"/>
          </p:nvPr>
        </p:nvSpPr>
        <p:spPr/>
        <p:txBody>
          <a:bodyPr/>
          <a:lstStyle/>
          <a:p>
            <a:fld id="{E6DFFB8D-055D-49A2-A0F8-A474BAF9A557}" type="slidenum">
              <a:rPr lang="en-US" smtClean="0"/>
              <a:pPr/>
              <a:t>17</a:t>
            </a:fld>
            <a:endParaRPr lang="en-US" dirty="0"/>
          </a:p>
        </p:txBody>
      </p:sp>
    </p:spTree>
    <p:extLst>
      <p:ext uri="{BB962C8B-B14F-4D97-AF65-F5344CB8AC3E}">
        <p14:creationId xmlns:p14="http://schemas.microsoft.com/office/powerpoint/2010/main" val="23696453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a:t>
            </a:r>
            <a:r>
              <a:rPr lang="en-US" baseline="0" dirty="0" smtClean="0"/>
              <a:t> the most part, TCD has affected mostly black walnut trees that have been planted outside their native range in western states.  However, the movement of infected materials in the form of firewood, wood chips, or raw wood to be used to craft furniture as well as the natural dispersal of the beetles presents a serious threat to black walnut in its native range.</a:t>
            </a:r>
          </a:p>
          <a:p>
            <a:endParaRPr lang="en-US" baseline="0" dirty="0" smtClean="0"/>
          </a:p>
          <a:p>
            <a:r>
              <a:rPr lang="en-US" baseline="0" dirty="0" smtClean="0"/>
              <a:t>Black walnut is an integral part of mixed-hardwood, riparian communities in predominantly in the eastern United States. Based on the pattern of infection in the west, if TCD establishes in eastern forests, it could lead to an uncontrolled outbreak and ecological disaster similar to that of the emerald ash borer and diseases such as chestnut blight and Dutch elm disease. </a:t>
            </a:r>
          </a:p>
          <a:p>
            <a:r>
              <a:rPr lang="en-US" dirty="0" smtClean="0"/>
              <a:t/>
            </a:r>
            <a:br>
              <a:rPr lang="en-US" dirty="0" smtClean="0"/>
            </a:br>
            <a:endParaRPr lang="en-US" baseline="0" dirty="0" smtClean="0"/>
          </a:p>
          <a:p>
            <a:r>
              <a:rPr lang="en-US" baseline="0" dirty="0" smtClean="0"/>
              <a:t>References:</a:t>
            </a:r>
          </a:p>
          <a:p>
            <a:r>
              <a:rPr lang="en-US" dirty="0" smtClean="0">
                <a:effectLst/>
              </a:rPr>
              <a:t>USDA NRCS – Plant Fact Sheet.  Black Walnut.  2002.</a:t>
            </a:r>
          </a:p>
          <a:p>
            <a:r>
              <a:rPr lang="en-US" dirty="0" smtClean="0">
                <a:effectLst/>
              </a:rPr>
              <a:t>	Accessed</a:t>
            </a:r>
            <a:r>
              <a:rPr lang="en-US" baseline="0" dirty="0" smtClean="0">
                <a:effectLst/>
              </a:rPr>
              <a:t> 6/2/2013 – </a:t>
            </a:r>
          </a:p>
          <a:p>
            <a:r>
              <a:rPr lang="en-US" dirty="0" smtClean="0">
                <a:effectLst/>
              </a:rPr>
              <a:t>	http://plants.usda.gov/factsheet/pdf/fs_juni.pdf</a:t>
            </a:r>
            <a:br>
              <a:rPr lang="en-US" dirty="0" smtClean="0">
                <a:effectLst/>
              </a:rPr>
            </a:br>
            <a:r>
              <a:rPr lang="en-US" dirty="0" smtClean="0">
                <a:effectLst/>
              </a:rPr>
              <a:t/>
            </a:r>
            <a:br>
              <a:rPr lang="en-US" dirty="0" smtClean="0">
                <a:effectLst/>
              </a:rPr>
            </a:br>
            <a:endParaRPr lang="en-US" b="0" baseline="0" dirty="0" smtClean="0"/>
          </a:p>
        </p:txBody>
      </p:sp>
      <p:sp>
        <p:nvSpPr>
          <p:cNvPr id="4" name="Slide Number Placeholder 3"/>
          <p:cNvSpPr>
            <a:spLocks noGrp="1"/>
          </p:cNvSpPr>
          <p:nvPr>
            <p:ph type="sldNum" sz="quarter" idx="10"/>
          </p:nvPr>
        </p:nvSpPr>
        <p:spPr/>
        <p:txBody>
          <a:bodyPr/>
          <a:lstStyle/>
          <a:p>
            <a:fld id="{E6DFFB8D-055D-49A2-A0F8-A474BAF9A557}" type="slidenum">
              <a:rPr lang="en-US" smtClean="0"/>
              <a:pPr/>
              <a:t>18</a:t>
            </a:fld>
            <a:endParaRPr lang="en-US" dirty="0"/>
          </a:p>
        </p:txBody>
      </p:sp>
    </p:spTree>
    <p:extLst>
      <p:ext uri="{BB962C8B-B14F-4D97-AF65-F5344CB8AC3E}">
        <p14:creationId xmlns:p14="http://schemas.microsoft.com/office/powerpoint/2010/main" val="23696453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Research for treatment of TCD (culturally, biologically, and chemically)</a:t>
            </a:r>
            <a:r>
              <a:rPr lang="en-US" baseline="0" dirty="0" smtClean="0"/>
              <a:t> is ongoing so recommendations are limited.</a:t>
            </a:r>
          </a:p>
          <a:p>
            <a:endParaRPr lang="en-US" baseline="0" dirty="0" smtClean="0"/>
          </a:p>
          <a:p>
            <a:r>
              <a:rPr lang="en-US" dirty="0" smtClean="0"/>
              <a:t>Because the</a:t>
            </a:r>
            <a:r>
              <a:rPr lang="en-US" baseline="0" dirty="0" smtClean="0"/>
              <a:t> walnut twig beetle can attack and infect healthy trees and it brings the pathogenic fungus with it when it does, </a:t>
            </a:r>
            <a:r>
              <a:rPr lang="en-US" dirty="0" smtClean="0"/>
              <a:t>TCD is only preventable by keeping the beetles from infecting</a:t>
            </a:r>
            <a:r>
              <a:rPr lang="en-US" baseline="0" dirty="0" smtClean="0"/>
              <a:t> new </a:t>
            </a:r>
            <a:r>
              <a:rPr lang="en-US" dirty="0" smtClean="0"/>
              <a:t>trees in the first place.  </a:t>
            </a:r>
            <a:r>
              <a:rPr lang="en-US" baseline="0" dirty="0" smtClean="0"/>
              <a:t>To do this, we have to limit the movement of the walnut twig beetles (and the fungus it vectors) as well as limit the transport of potentially infected materials into new areas. </a:t>
            </a:r>
          </a:p>
          <a:p>
            <a:endParaRPr lang="en-US" baseline="0" dirty="0" smtClean="0"/>
          </a:p>
          <a:p>
            <a:r>
              <a:rPr lang="en-US" baseline="0" dirty="0" smtClean="0"/>
              <a:t>This is best accomplished by reporting dying walnut trees so they may be inspected for the beetle and the fungus prior to removal.  Infected wood should be buried or burned to prevent the dispersal of beetles that are capable of completing their lifecycle in downed logs.  In recent research, logs have been found to be suitable in perpetuating the life cycle of the walnut twig beetle for 2 to 3 years after being cut or downed.  </a:t>
            </a:r>
          </a:p>
          <a:p>
            <a:endParaRPr lang="en-US" baseline="0" dirty="0" smtClean="0"/>
          </a:p>
          <a:p>
            <a:r>
              <a:rPr lang="en-US" baseline="0" dirty="0" smtClean="0"/>
              <a:t>In addition, the transport of walnut for firewood must be stopped.  There are several educational messages aimed for campers that explain why the movement of firewood can lead to the transport of invasive species from one area to another.  Public education is key is help stop this pathway of spread.</a:t>
            </a:r>
          </a:p>
          <a:p>
            <a:endParaRPr lang="en-US" dirty="0" smtClean="0"/>
          </a:p>
          <a:p>
            <a:endParaRPr lang="en-US" dirty="0" smtClean="0"/>
          </a:p>
          <a:p>
            <a:r>
              <a:rPr lang="en-US" dirty="0" smtClean="0"/>
              <a:t>References:</a:t>
            </a:r>
          </a:p>
          <a:p>
            <a:r>
              <a:rPr lang="en-US" sz="1200" dirty="0" smtClean="0"/>
              <a:t>Cranshaw, W. 2009.</a:t>
            </a:r>
            <a:r>
              <a:rPr lang="en-US" sz="1200" baseline="0" dirty="0" smtClean="0"/>
              <a:t> Thousand Cankers Disease Management in Urban Forestry.  Draft.</a:t>
            </a:r>
          </a:p>
          <a:p>
            <a:r>
              <a:rPr lang="en-US" sz="1200" baseline="0" dirty="0" smtClean="0"/>
              <a:t>	accessed 3/31/2013 – </a:t>
            </a:r>
          </a:p>
          <a:p>
            <a:r>
              <a:rPr lang="en-US" sz="1200" baseline="0" dirty="0" smtClean="0"/>
              <a:t>	http://www.coloradotrees.org/News/Thousand%20Cankers%20Disease%209-09.pdf</a:t>
            </a:r>
            <a:endParaRPr lang="en-US" sz="1200" dirty="0" smtClean="0"/>
          </a:p>
          <a:p>
            <a:r>
              <a:rPr lang="en-US" sz="1200" dirty="0" smtClean="0"/>
              <a:t>Freeland, Emily.</a:t>
            </a:r>
            <a:r>
              <a:rPr lang="en-US" sz="1200" baseline="0" dirty="0" smtClean="0"/>
              <a:t>  2012. </a:t>
            </a:r>
            <a:r>
              <a:rPr lang="en-US" sz="1200" b="0" i="0" u="none" strike="noStrike" kern="1200" baseline="0" dirty="0" smtClean="0">
                <a:solidFill>
                  <a:schemeClr val="tx1"/>
                </a:solidFill>
                <a:latin typeface="+mn-lt"/>
                <a:ea typeface="+mn-ea"/>
                <a:cs typeface="+mn-cs"/>
              </a:rPr>
              <a:t>Intraspecific variability of </a:t>
            </a:r>
            <a:r>
              <a:rPr lang="en-US" sz="1200" b="0" i="1" u="none" strike="noStrike" kern="1200" baseline="0" dirty="0" smtClean="0">
                <a:solidFill>
                  <a:schemeClr val="tx1"/>
                </a:solidFill>
                <a:latin typeface="+mn-lt"/>
                <a:ea typeface="+mn-ea"/>
                <a:cs typeface="+mn-cs"/>
              </a:rPr>
              <a:t>Geosmithia morbida </a:t>
            </a:r>
            <a:r>
              <a:rPr lang="en-US" sz="1200" b="0" i="0" u="none" strike="noStrike" kern="1200" baseline="0" dirty="0" smtClean="0">
                <a:solidFill>
                  <a:schemeClr val="tx1"/>
                </a:solidFill>
                <a:latin typeface="+mn-lt"/>
                <a:ea typeface="+mn-ea"/>
                <a:cs typeface="+mn-cs"/>
              </a:rPr>
              <a:t>the causal agent of thousand cankers disease, and effects of temperature, isolate and host family (</a:t>
            </a:r>
            <a:r>
              <a:rPr lang="en-US" sz="1200" b="0" i="1" u="none" strike="noStrike" kern="1200" baseline="0" dirty="0" smtClean="0">
                <a:solidFill>
                  <a:schemeClr val="tx1"/>
                </a:solidFill>
                <a:latin typeface="+mn-lt"/>
                <a:ea typeface="+mn-ea"/>
                <a:cs typeface="+mn-cs"/>
              </a:rPr>
              <a:t>Juglans nigra</a:t>
            </a:r>
            <a:r>
              <a:rPr lang="en-US" sz="1200" b="0" i="0" u="none" strike="noStrike" kern="1200" baseline="0" dirty="0" smtClean="0">
                <a:solidFill>
                  <a:schemeClr val="tx1"/>
                </a:solidFill>
                <a:latin typeface="+mn-lt"/>
                <a:ea typeface="+mn-ea"/>
                <a:cs typeface="+mn-cs"/>
              </a:rPr>
              <a:t>) on canker development.  Masters Thesis.</a:t>
            </a:r>
            <a:endParaRPr lang="en-US" sz="1200" dirty="0" smtClean="0"/>
          </a:p>
          <a:p>
            <a:r>
              <a:rPr lang="en-US" sz="1200" dirty="0" smtClean="0"/>
              <a:t>	accessed 3/26/2013 – </a:t>
            </a:r>
          </a:p>
          <a:p>
            <a:r>
              <a:rPr lang="en-US" sz="1200" dirty="0" smtClean="0"/>
              <a:t>	http://digitool.library.colostate.edu///exlibris/dtl/d3_1/apache_media/L2V4bGlicmlzL2R0bC9kM18xL2FwYWNoZV9tZWRpYS8xNjQwNzM=.pdf</a:t>
            </a:r>
          </a:p>
          <a:p>
            <a:r>
              <a:rPr lang="en-US" sz="1200" dirty="0" smtClean="0"/>
              <a:t>Peachy, Emily.  2012. </a:t>
            </a:r>
            <a:r>
              <a:rPr lang="en-US" dirty="0" smtClean="0"/>
              <a:t>Studies On The Walnut Twig Beetle (WTB), </a:t>
            </a:r>
            <a:r>
              <a:rPr lang="en-US" i="1" dirty="0" smtClean="0"/>
              <a:t>Pityophthorus juglandis</a:t>
            </a:r>
            <a:r>
              <a:rPr lang="en-US" dirty="0" smtClean="0"/>
              <a:t>, in Relation to its Association With </a:t>
            </a:r>
            <a:r>
              <a:rPr lang="en-US" i="1" dirty="0" smtClean="0"/>
              <a:t>Geosmithia morbida</a:t>
            </a:r>
            <a:r>
              <a:rPr lang="en-US" dirty="0" smtClean="0"/>
              <a:t>, its Survival in Felled Logs, and its Sensitivity to Temperature Extremes.  Masters Thesis.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a:t>
            </a:r>
            <a:r>
              <a:rPr lang="en-US" sz="1200" dirty="0" smtClean="0"/>
              <a:t>Accessed</a:t>
            </a:r>
            <a:r>
              <a:rPr lang="en-US" sz="1200" baseline="0" dirty="0" smtClean="0"/>
              <a:t> 3/26/2013 – </a:t>
            </a:r>
          </a:p>
          <a:p>
            <a:r>
              <a:rPr lang="en-US" dirty="0" smtClean="0"/>
              <a:t>	http://digitool.library.colostate.edu///exlibris/dtl/d3_1/apache_media/L2V4bGlicmlzL2R0bC9kM18xL2FwYWNoZV9tZWRpYS8xOTIwMzA=.pdf</a:t>
            </a:r>
            <a:endParaRPr lang="en-US" sz="1200" dirty="0" smtClean="0"/>
          </a:p>
          <a:p>
            <a:r>
              <a:rPr lang="en-US" dirty="0" smtClean="0"/>
              <a:t>United States Department of Agriculture Forest Service</a:t>
            </a:r>
            <a:r>
              <a:rPr lang="en-US" baseline="0" dirty="0" smtClean="0"/>
              <a:t> and Plant Protection and Quarantine.  2012.  Thousand Cankers Disease Survey Guidelines for 2012.</a:t>
            </a:r>
          </a:p>
          <a:p>
            <a:r>
              <a:rPr lang="en-US" baseline="0" dirty="0" smtClean="0"/>
              <a:t>	accessed 6/2/2013 – </a:t>
            </a:r>
          </a:p>
          <a:p>
            <a:r>
              <a:rPr lang="en-US" baseline="0" dirty="0" smtClean="0"/>
              <a:t>	http://caps.ceris.purdue.edu/webfm_send/1730</a:t>
            </a:r>
            <a:endParaRPr lang="en-US" dirty="0" smtClean="0"/>
          </a:p>
          <a:p>
            <a:endParaRPr lang="en-US" sz="1200" dirty="0" smtClean="0"/>
          </a:p>
        </p:txBody>
      </p:sp>
      <p:sp>
        <p:nvSpPr>
          <p:cNvPr id="4" name="Slide Number Placeholder 3"/>
          <p:cNvSpPr>
            <a:spLocks noGrp="1"/>
          </p:cNvSpPr>
          <p:nvPr>
            <p:ph type="sldNum" sz="quarter" idx="10"/>
          </p:nvPr>
        </p:nvSpPr>
        <p:spPr/>
        <p:txBody>
          <a:bodyPr/>
          <a:lstStyle/>
          <a:p>
            <a:fld id="{E6DFFB8D-055D-49A2-A0F8-A474BAF9A557}" type="slidenum">
              <a:rPr lang="en-US" smtClean="0"/>
              <a:pPr/>
              <a:t>19</a:t>
            </a:fld>
            <a:endParaRPr lang="en-US" dirty="0"/>
          </a:p>
        </p:txBody>
      </p:sp>
    </p:spTree>
    <p:extLst>
      <p:ext uri="{BB962C8B-B14F-4D97-AF65-F5344CB8AC3E}">
        <p14:creationId xmlns:p14="http://schemas.microsoft.com/office/powerpoint/2010/main" val="19323356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i="0" baseline="0" dirty="0" smtClean="0">
                <a:solidFill>
                  <a:srgbClr val="FF0000"/>
                </a:solidFill>
              </a:rPr>
              <a:t>There are fifteen species of walnut that are found in the United States, some of which are native, while others are imports that have been planted for ornamental or commercial purposes.  Among them is the black walnut tree </a:t>
            </a:r>
            <a:r>
              <a:rPr lang="en-US" b="0" baseline="0" dirty="0" smtClean="0">
                <a:solidFill>
                  <a:srgbClr val="FF0000"/>
                </a:solidFill>
              </a:rPr>
              <a:t>(</a:t>
            </a:r>
            <a:r>
              <a:rPr lang="en-US" b="0" i="1" baseline="0" dirty="0" smtClean="0">
                <a:solidFill>
                  <a:srgbClr val="FF0000"/>
                </a:solidFill>
              </a:rPr>
              <a:t>Juglans nigra</a:t>
            </a:r>
            <a:r>
              <a:rPr lang="en-US" b="0" i="0" baseline="0" dirty="0" smtClean="0">
                <a:solidFill>
                  <a:srgbClr val="FF0000"/>
                </a:solidFill>
              </a:rPr>
              <a:t>).  Black walnut is native to the eastern United States where </a:t>
            </a:r>
            <a:r>
              <a:rPr lang="en-US" baseline="0" dirty="0" smtClean="0"/>
              <a:t>they typically occur in small clusters or as scattered individuals in mixed hardwood stands where they are an important component of riparian communities. </a:t>
            </a:r>
            <a:r>
              <a:rPr lang="en-US" sz="1200" u="none" kern="1200" dirty="0" smtClean="0">
                <a:solidFill>
                  <a:schemeClr val="tx1"/>
                </a:solidFill>
                <a:effectLst/>
                <a:latin typeface="+mn-lt"/>
                <a:ea typeface="+mn-ea"/>
                <a:cs typeface="+mn-cs"/>
              </a:rPr>
              <a:t>The tree is also a common urban tree in older neighborhoods.</a:t>
            </a:r>
            <a:r>
              <a:rPr lang="en-US" u="none"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i="0" baseline="0" dirty="0" smtClean="0">
              <a:solidFill>
                <a:srgbClr val="FF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0" i="0" baseline="0" dirty="0" smtClean="0">
                <a:solidFill>
                  <a:srgbClr val="FF0000"/>
                </a:solidFill>
              </a:rPr>
              <a:t>The nuts of black walnut trees are important sources of food for wildlife. The </a:t>
            </a:r>
            <a:r>
              <a:rPr lang="en-US" i="0" baseline="0" dirty="0" smtClean="0"/>
              <a:t>distinctive flavor of their nuts also means that they are sought-after as a specialty ingredient in ice cream and baked goods. </a:t>
            </a:r>
            <a:r>
              <a:rPr lang="en-US" b="0" i="0" baseline="0" dirty="0" smtClean="0">
                <a:solidFill>
                  <a:srgbClr val="FF0000"/>
                </a:solidFill>
              </a:rPr>
              <a:t>These trees are also commercially important as timber products used in cabinetry, gunstocks, and other wood products. </a:t>
            </a:r>
            <a:r>
              <a:rPr lang="en-US" i="0" baseline="0" dirty="0" smtClean="0"/>
              <a:t>The extremely hard shells of the nuts are sold as an abrasive with many industrial applications.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i="0" baseline="0" dirty="0" smtClean="0">
                <a:solidFill>
                  <a:srgbClr val="FF0000"/>
                </a:solidFill>
              </a:rPr>
              <a:t>Black walnuts, while found in the Eastern United States, has also been widely planted in the western United States, mostly as an ornamental, but also for timber and nut production.  </a:t>
            </a: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As early as 2001, people began to see a decline in the health (that led to the eventual death) of those black walnut trees planted in the western United States.  This decline in tree health was first attributed to drought conditions (especially with the drought of 2000-2003).  However, trees that received irrigation during this drought were also declining in health.  Later, when levels of rainfall returned to normal in 2004, black walnut trees continued to die and an alternative explanation was sought.    </a:t>
            </a:r>
          </a:p>
          <a:p>
            <a:endParaRPr lang="en-US" baseline="0" dirty="0" smtClean="0"/>
          </a:p>
          <a:p>
            <a:r>
              <a:rPr lang="en-US" baseline="0" dirty="0" smtClean="0"/>
              <a:t>       </a:t>
            </a:r>
            <a:endParaRPr lang="en-US" baseline="0" dirty="0" smtClean="0"/>
          </a:p>
          <a:p>
            <a:r>
              <a:rPr lang="en-US" baseline="0" dirty="0" smtClean="0"/>
              <a:t>References: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Reid, W., M. Coggeshall, H. E. Garrett, J. Van Sambeek. 2009.  Growing black walnut for nut production.  University of Missouri, Center for Agroforestry, Technology Transfer and Outreach Unit.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baseline="0" dirty="0" smtClean="0">
                <a:solidFill>
                  <a:srgbClr val="0000FF"/>
                </a:solidFill>
              </a:rPr>
              <a:t>	</a:t>
            </a:r>
            <a:r>
              <a:rPr lang="en-US" sz="1200" u="none" dirty="0" smtClean="0">
                <a:solidFill>
                  <a:srgbClr val="0000FF"/>
                </a:solidFill>
              </a:rPr>
              <a:t>accessed 3/25/2013 – </a:t>
            </a:r>
          </a:p>
          <a:p>
            <a:r>
              <a:rPr lang="en-US" u="none" baseline="0" dirty="0" smtClean="0"/>
              <a:t>	http://extension.missouri.edu/explorepdf/agguides/agroforestry/af1011.pdf</a:t>
            </a:r>
          </a:p>
          <a:p>
            <a:pPr marL="0" marR="0" indent="0" algn="l" defTabSz="914400" rtl="0" eaLnBrk="1" fontAlgn="auto" latinLnBrk="0" hangingPunct="1">
              <a:lnSpc>
                <a:spcPct val="100000"/>
              </a:lnSpc>
              <a:spcBef>
                <a:spcPts val="0"/>
              </a:spcBef>
              <a:spcAft>
                <a:spcPts val="0"/>
              </a:spcAft>
              <a:buClrTx/>
              <a:buSzTx/>
              <a:buFontTx/>
              <a:buNone/>
              <a:tabLst/>
              <a:defRPr/>
            </a:pPr>
            <a:r>
              <a:rPr lang="en-US" b="0" i="0" u="none" dirty="0" smtClean="0">
                <a:solidFill>
                  <a:schemeClr val="tx1"/>
                </a:solidFill>
              </a:rPr>
              <a:t>Shifley,</a:t>
            </a:r>
            <a:r>
              <a:rPr lang="en-US" b="0" i="0" u="none" baseline="0" dirty="0" smtClean="0">
                <a:solidFill>
                  <a:schemeClr val="tx1"/>
                </a:solidFill>
              </a:rPr>
              <a:t> S. R. 2004. The black walnut resource in the United States.  Proceedings </a:t>
            </a:r>
            <a:r>
              <a:rPr lang="en-US" sz="1200" b="0" i="0" u="none" strike="noStrike" kern="1200" baseline="0" dirty="0" smtClean="0">
                <a:solidFill>
                  <a:schemeClr val="tx1"/>
                </a:solidFill>
                <a:latin typeface="+mn-lt"/>
                <a:ea typeface="+mn-ea"/>
                <a:cs typeface="+mn-cs"/>
              </a:rPr>
              <a:t>of the 6th Walnut Council research symposium, July 25-28, 2004; Lafayette, IN. Pp. 168-176.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	</a:t>
            </a:r>
            <a:r>
              <a:rPr lang="en-US" sz="1200" u="none" dirty="0" smtClean="0">
                <a:solidFill>
                  <a:srgbClr val="0000FF"/>
                </a:solidFill>
              </a:rPr>
              <a:t>accessed 3/25/2013 – </a:t>
            </a:r>
          </a:p>
          <a:p>
            <a:r>
              <a:rPr lang="en-US" b="0" i="0" u="none" dirty="0" smtClean="0">
                <a:solidFill>
                  <a:schemeClr val="tx1"/>
                </a:solidFill>
              </a:rPr>
              <a:t>	http://nrs.fs.fed.us/pubs/gtr/gtr_nc243/gtr_nc243_168.pdf</a:t>
            </a:r>
            <a:endParaRPr lang="en-US" u="none" baseline="0" dirty="0" smtClean="0"/>
          </a:p>
          <a:p>
            <a:r>
              <a:rPr lang="en-US" sz="1200" dirty="0" smtClean="0"/>
              <a:t>Tisserat, N., W. Cranshaw, D. Leatherman, C. Utley, and K. Alexander. 2009. Black walnut mortality in Colorado caused by the walnut twig beetle and thousand cankers disease. Online. Plant Health Progress doi:10.1094/PHP-2009-0811-01-RS. </a:t>
            </a:r>
          </a:p>
          <a:p>
            <a:r>
              <a:rPr lang="en-US" sz="1200" u="none" dirty="0" smtClean="0">
                <a:solidFill>
                  <a:srgbClr val="0000FF"/>
                </a:solidFill>
              </a:rPr>
              <a:t>	accessed 3/25/2013 – </a:t>
            </a:r>
          </a:p>
          <a:p>
            <a:r>
              <a:rPr lang="en-US" sz="1200" u="none" dirty="0" smtClean="0">
                <a:solidFill>
                  <a:srgbClr val="0000FF"/>
                </a:solidFill>
              </a:rPr>
              <a:t>	http://www.plantmanagementnetwork.org/pub/php/research/2009/walnut/</a:t>
            </a:r>
          </a:p>
          <a:p>
            <a:r>
              <a:rPr lang="en-US" sz="1200" u="none" dirty="0" smtClean="0">
                <a:solidFill>
                  <a:srgbClr val="0000FF"/>
                </a:solidFill>
              </a:rPr>
              <a:t>USDA</a:t>
            </a:r>
            <a:r>
              <a:rPr lang="en-US" sz="1200" u="none" baseline="0" dirty="0" smtClean="0">
                <a:solidFill>
                  <a:srgbClr val="0000FF"/>
                </a:solidFill>
              </a:rPr>
              <a:t> Plant Database.  2013. </a:t>
            </a:r>
            <a:r>
              <a:rPr lang="en-US" sz="1200" i="1" u="none" baseline="0" dirty="0" smtClean="0">
                <a:solidFill>
                  <a:srgbClr val="0000FF"/>
                </a:solidFill>
              </a:rPr>
              <a:t>Juglans</a:t>
            </a:r>
            <a:r>
              <a:rPr lang="en-US" sz="1200" u="none" baseline="0" dirty="0" smtClean="0">
                <a:solidFill>
                  <a:srgbClr val="0000FF"/>
                </a:solidFill>
              </a:rPr>
              <a:t>. </a:t>
            </a:r>
          </a:p>
          <a:p>
            <a:r>
              <a:rPr lang="en-US" sz="1200" u="none" baseline="0" dirty="0" smtClean="0">
                <a:solidFill>
                  <a:srgbClr val="0000FF"/>
                </a:solidFill>
              </a:rPr>
              <a:t>	accessed 3/31/2013 – </a:t>
            </a:r>
          </a:p>
          <a:p>
            <a:r>
              <a:rPr lang="en-US" sz="1200" u="none" baseline="0" dirty="0" smtClean="0">
                <a:solidFill>
                  <a:srgbClr val="0000FF"/>
                </a:solidFill>
              </a:rPr>
              <a:t>	http://plants.usda.gov/java/profile?symbol=JUGLA</a:t>
            </a:r>
            <a:endParaRPr lang="en-US" sz="1200" u="none" dirty="0" smtClean="0">
              <a:solidFill>
                <a:srgbClr val="0000FF"/>
              </a:solidFill>
            </a:endParaRPr>
          </a:p>
          <a:p>
            <a:endParaRPr lang="en-US" sz="1200" u="none" dirty="0" smtClean="0">
              <a:solidFill>
                <a:srgbClr val="0000FF"/>
              </a:solidFill>
            </a:endParaRPr>
          </a:p>
          <a:p>
            <a:endParaRPr lang="en-US" sz="1200" u="none" dirty="0" smtClean="0">
              <a:solidFill>
                <a:srgbClr val="0000FF"/>
              </a:solidFill>
            </a:endParaRPr>
          </a:p>
        </p:txBody>
      </p:sp>
      <p:sp>
        <p:nvSpPr>
          <p:cNvPr id="4" name="Slide Number Placeholder 3"/>
          <p:cNvSpPr>
            <a:spLocks noGrp="1"/>
          </p:cNvSpPr>
          <p:nvPr>
            <p:ph type="sldNum" sz="quarter" idx="10"/>
          </p:nvPr>
        </p:nvSpPr>
        <p:spPr/>
        <p:txBody>
          <a:bodyPr/>
          <a:lstStyle/>
          <a:p>
            <a:fld id="{E6DFFB8D-055D-49A2-A0F8-A474BAF9A557}" type="slidenum">
              <a:rPr lang="en-US" smtClean="0"/>
              <a:pPr/>
              <a:t>2</a:t>
            </a:fld>
            <a:endParaRPr lang="en-US" dirty="0"/>
          </a:p>
        </p:txBody>
      </p:sp>
    </p:spTree>
    <p:extLst>
      <p:ext uri="{BB962C8B-B14F-4D97-AF65-F5344CB8AC3E}">
        <p14:creationId xmlns:p14="http://schemas.microsoft.com/office/powerpoint/2010/main" val="34784608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areas where TCD is not known</a:t>
            </a:r>
            <a:r>
              <a:rPr lang="en-US" baseline="0" dirty="0" smtClean="0"/>
              <a:t> to have been detected, it is important to report suspected infestation of TCD to your local county agent.  </a:t>
            </a:r>
          </a:p>
          <a:p>
            <a:endParaRPr lang="en-US" baseline="0" dirty="0" smtClean="0"/>
          </a:p>
          <a:p>
            <a:r>
              <a:rPr lang="en-US" baseline="0" dirty="0" smtClean="0"/>
              <a:t>You can also submit a sample for diagnosis to your local NPDN lab.  </a:t>
            </a:r>
          </a:p>
          <a:p>
            <a:endParaRPr lang="en-US" baseline="0" dirty="0" smtClean="0"/>
          </a:p>
          <a:p>
            <a:r>
              <a:rPr lang="en-US" baseline="0" dirty="0" smtClean="0"/>
              <a:t>Collecting and submitting dead plant samples is not helpful, therefore, submitting healthy and </a:t>
            </a:r>
            <a:r>
              <a:rPr lang="en-US" baseline="0" dirty="0" smtClean="0"/>
              <a:t>diseased </a:t>
            </a:r>
            <a:r>
              <a:rPr lang="en-US" baseline="0" dirty="0" smtClean="0"/>
              <a:t>samples from the same plant is useful in diagnosing TCD.  Be sure to double bag your sample(s) and fill out the appropriate form for your state lab.  You can mail it directly to the lab or have your local county agent do it for you.  Either way, your local county agent should be notified of your concern.  Since time is of the essence and fresh samples provide better diagnostics, samples should be overnighted to the lab.  If the samples cannot be mailed immediately, be sure to double bag them and store them temporarily in a refrigerator.  Samples left out in the hot sun degrade quickly and makes the diagnosis more difficult.</a:t>
            </a:r>
          </a:p>
          <a:p>
            <a:endParaRPr lang="en-US" baseline="0" dirty="0" smtClean="0"/>
          </a:p>
          <a:p>
            <a:r>
              <a:rPr lang="en-US" baseline="0" dirty="0" smtClean="0"/>
              <a:t>The video link on the slide provides more information on how to prepare the sample.</a:t>
            </a:r>
          </a:p>
          <a:p>
            <a:endParaRPr lang="en-US" dirty="0" smtClean="0"/>
          </a:p>
          <a:p>
            <a:endParaRPr lang="en-US" dirty="0" smtClean="0"/>
          </a:p>
          <a:p>
            <a:r>
              <a:rPr lang="en-US" dirty="0" smtClean="0"/>
              <a:t>References:</a:t>
            </a:r>
          </a:p>
          <a:p>
            <a:r>
              <a:rPr lang="en-US" sz="1200" dirty="0" smtClean="0"/>
              <a:t>Seybold, S., D. Haugen, and A. Graves.  2010.  Pest alert: Thousand cankers disease. United States Department of Agriculture, Forest Service, Northeastern Area State and Private Forestry. </a:t>
            </a:r>
          </a:p>
          <a:p>
            <a:r>
              <a:rPr lang="en-US" sz="1200" u="none" dirty="0" smtClean="0">
                <a:solidFill>
                  <a:srgbClr val="0000FF"/>
                </a:solidFill>
              </a:rPr>
              <a:t>	accessed 3/25/2013 – </a:t>
            </a:r>
          </a:p>
          <a:p>
            <a:r>
              <a:rPr lang="en-US" sz="1200" dirty="0" smtClean="0"/>
              <a:t>	http://na.fs.fed.us/pubs/palerts/cankers_disease/thousand_cankers_disease_screen_res.pdf</a:t>
            </a:r>
          </a:p>
          <a:p>
            <a:r>
              <a:rPr lang="en-US" dirty="0" smtClean="0"/>
              <a:t>United States Department of Agriculture Forest Service</a:t>
            </a:r>
            <a:r>
              <a:rPr lang="en-US" baseline="0" dirty="0" smtClean="0"/>
              <a:t> and Plant Protection and Quarantine.  2012.  Thousand Cankers Disease Survey Guidelines for 2012.</a:t>
            </a:r>
          </a:p>
          <a:p>
            <a:r>
              <a:rPr lang="en-US" baseline="0" dirty="0" smtClean="0"/>
              <a:t>	accessed 6/2/2013 – </a:t>
            </a:r>
          </a:p>
          <a:p>
            <a:r>
              <a:rPr lang="en-US" baseline="0" dirty="0" smtClean="0"/>
              <a:t>	http://caps.ceris.purdue.edu/webfm_send/1730</a:t>
            </a:r>
            <a:endParaRPr lang="en-US" dirty="0" smtClean="0"/>
          </a:p>
        </p:txBody>
      </p:sp>
      <p:sp>
        <p:nvSpPr>
          <p:cNvPr id="4" name="Slide Number Placeholder 3"/>
          <p:cNvSpPr>
            <a:spLocks noGrp="1"/>
          </p:cNvSpPr>
          <p:nvPr>
            <p:ph type="sldNum" sz="quarter" idx="10"/>
          </p:nvPr>
        </p:nvSpPr>
        <p:spPr/>
        <p:txBody>
          <a:bodyPr/>
          <a:lstStyle/>
          <a:p>
            <a:fld id="{E6DFFB8D-055D-49A2-A0F8-A474BAF9A557}" type="slidenum">
              <a:rPr lang="en-US" smtClean="0"/>
              <a:pPr/>
              <a:t>20</a:t>
            </a:fld>
            <a:endParaRPr lang="en-US" dirty="0"/>
          </a:p>
        </p:txBody>
      </p:sp>
    </p:spTree>
    <p:extLst>
      <p:ext uri="{BB962C8B-B14F-4D97-AF65-F5344CB8AC3E}">
        <p14:creationId xmlns:p14="http://schemas.microsoft.com/office/powerpoint/2010/main" val="19323356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Remember, symptoms</a:t>
            </a:r>
            <a:r>
              <a:rPr lang="en-US" sz="1200" baseline="0" dirty="0" smtClean="0"/>
              <a:t> of TCD include: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smtClean="0"/>
              <a:t>yellowing of foliage and branch dieback</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smtClean="0"/>
              <a:t>cankers that develop underneath the bark (these cannot be seen unless the outer bark is removed)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TCD is outwardly undetectable until there are multiple cankers under the bark that girdle branches and cause crown flagging or branch dieback. At that point, it is typically 2-3 years before the tree dies.  </a:t>
            </a: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It is important to </a:t>
            </a:r>
            <a:r>
              <a:rPr lang="en-US" sz="1200" dirty="0" smtClean="0"/>
              <a:t>recognize the symptoms</a:t>
            </a:r>
            <a:r>
              <a:rPr lang="en-US" sz="1200" baseline="0" dirty="0" smtClean="0"/>
              <a:t> of TCD and alert the proper authorities so trees can be removed and disposed of properly to help mitigate the spread of the disease.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endParaRPr lang="en-US" dirty="0"/>
          </a:p>
        </p:txBody>
      </p:sp>
      <p:sp>
        <p:nvSpPr>
          <p:cNvPr id="4" name="Slide Number Placeholder 3"/>
          <p:cNvSpPr>
            <a:spLocks noGrp="1"/>
          </p:cNvSpPr>
          <p:nvPr>
            <p:ph type="sldNum" sz="quarter" idx="10"/>
          </p:nvPr>
        </p:nvSpPr>
        <p:spPr/>
        <p:txBody>
          <a:bodyPr/>
          <a:lstStyle/>
          <a:p>
            <a:fld id="{E6DFFB8D-055D-49A2-A0F8-A474BAF9A557}" type="slidenum">
              <a:rPr lang="en-US" smtClean="0"/>
              <a:pPr/>
              <a:t>21</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p:spPr>
      </p:sp>
      <p:sp>
        <p:nvSpPr>
          <p:cNvPr id="962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962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C650EE6-711E-461F-8504-D4DC1F558942}" type="slidenum">
              <a:rPr lang="en-US" smtClean="0">
                <a:ea typeface="ＭＳ Ｐゴシック" pitchFamily="34" charset="-128"/>
              </a:rPr>
              <a:pPr/>
              <a:t>22</a:t>
            </a:fld>
            <a:endParaRPr lang="en-US" dirty="0" smtClean="0">
              <a:ea typeface="ＭＳ Ｐゴシック"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E6DFFB8D-055D-49A2-A0F8-A474BAF9A557}" type="slidenum">
              <a:rPr lang="en-US" smtClean="0"/>
              <a:pPr/>
              <a:t>24</a:t>
            </a:fld>
            <a:endParaRPr lang="en-US" dirty="0"/>
          </a:p>
        </p:txBody>
      </p:sp>
    </p:spTree>
    <p:extLst>
      <p:ext uri="{BB962C8B-B14F-4D97-AF65-F5344CB8AC3E}">
        <p14:creationId xmlns:p14="http://schemas.microsoft.com/office/powerpoint/2010/main" val="18958265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p:spPr>
      </p:sp>
      <p:sp>
        <p:nvSpPr>
          <p:cNvPr id="9728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972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8200D72-8D29-41C9-BD0B-6D9AC2DB1717}" type="slidenum">
              <a:rPr lang="en-US" smtClean="0">
                <a:ea typeface="ＭＳ Ｐゴシック" pitchFamily="34" charset="-128"/>
              </a:rPr>
              <a:pPr/>
              <a:t>26</a:t>
            </a:fld>
            <a:endParaRPr lang="en-US" dirty="0" smtClean="0">
              <a:ea typeface="ＭＳ Ｐゴシック"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Upon further examination, it turns out that the decline and death of the black walnut trees is actually caused by a previously unknown fungus (since described as </a:t>
            </a:r>
            <a:r>
              <a:rPr lang="en-US" i="1" baseline="0" dirty="0" smtClean="0"/>
              <a:t>Geosmithia morbida </a:t>
            </a:r>
            <a:r>
              <a:rPr lang="en-US" i="0" baseline="0" dirty="0" smtClean="0"/>
              <a:t>).  The disease caused by this fungus is named after the symptoms it creates (shown above) – thousand cankers disease (TCD).</a:t>
            </a:r>
          </a:p>
          <a:p>
            <a:pPr marL="0" marR="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This fungus was first described after it had been isolated from dying and diseased trees.  Presumably, the fungus itself is native to the western United States, but remained undiscovered until it began to cause tree death in black walnuts (a recently introduced species).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i="0" baseline="0" dirty="0" smtClean="0">
                <a:solidFill>
                  <a:srgbClr val="FF0000"/>
                </a:solidFill>
              </a:rPr>
              <a:t>The virulence of this fungus in black walnut trees in western states has serious implications for black walnut trees in their native range in the eastern U.S. as well as other walnut species (especially the non-native ones) that are grown throughout the U.S. (such as English walnuts - </a:t>
            </a:r>
            <a:r>
              <a:rPr lang="en-US" b="0" i="1" baseline="0" dirty="0" smtClean="0">
                <a:solidFill>
                  <a:srgbClr val="FF0000"/>
                </a:solidFill>
              </a:rPr>
              <a:t>Juglans regia).  </a:t>
            </a:r>
            <a:r>
              <a:rPr lang="en-US" b="0" i="0" baseline="0" dirty="0" smtClean="0">
                <a:solidFill>
                  <a:srgbClr val="FF0000"/>
                </a:solidFill>
              </a:rPr>
              <a:t>These trees are grown commercially in some areas in the U.S. </a:t>
            </a:r>
            <a:r>
              <a:rPr lang="en-US" b="0" baseline="0" dirty="0" smtClean="0">
                <a:solidFill>
                  <a:srgbClr val="FF0000"/>
                </a:solidFill>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solidFill>
                <a:srgbClr val="FF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solidFill>
                  <a:srgbClr val="FF0000"/>
                </a:solidFill>
              </a:rPr>
              <a:t>In this presentation, we will discuss the biology, the current status, economic ramifications, and efforts to control the spread of the disease in the U.S.  </a:t>
            </a:r>
            <a:r>
              <a:rPr lang="en-US" baseline="0" dirty="0" smtClean="0"/>
              <a:t>By the end of the presentation, we hope</a:t>
            </a:r>
            <a:r>
              <a:rPr lang="en-US" baseline="0" dirty="0" smtClean="0">
                <a:solidFill>
                  <a:srgbClr val="FF0000"/>
                </a:solidFill>
              </a:rPr>
              <a:t> you recognize the potential importance of this insect-pathogen complex, how to identify it, and who to contact with that information.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baseline="0" dirty="0" smtClean="0"/>
          </a:p>
          <a:p>
            <a:r>
              <a:rPr lang="en-US" baseline="0" dirty="0" smtClean="0"/>
              <a:t>References:</a:t>
            </a:r>
          </a:p>
          <a:p>
            <a:r>
              <a:rPr lang="en-US" b="0" i="0" u="none" dirty="0" smtClean="0">
                <a:solidFill>
                  <a:schemeClr val="tx1"/>
                </a:solidFill>
              </a:rPr>
              <a:t>Kolarik,</a:t>
            </a:r>
            <a:r>
              <a:rPr lang="en-US" b="0" i="0" u="none" baseline="0" dirty="0" smtClean="0">
                <a:solidFill>
                  <a:schemeClr val="tx1"/>
                </a:solidFill>
              </a:rPr>
              <a:t> M., E. Freeland, C. Utley, and N. Tisserat. </a:t>
            </a:r>
            <a:r>
              <a:rPr lang="en-US" b="0" i="0" u="none" dirty="0" smtClean="0">
                <a:solidFill>
                  <a:schemeClr val="tx1"/>
                </a:solidFill>
              </a:rPr>
              <a:t>2011.</a:t>
            </a:r>
            <a:r>
              <a:rPr lang="en-US" b="0" i="0" u="none" baseline="0" dirty="0" smtClean="0">
                <a:solidFill>
                  <a:schemeClr val="tx1"/>
                </a:solidFill>
              </a:rPr>
              <a:t> </a:t>
            </a:r>
            <a:r>
              <a:rPr lang="en-US" b="0" i="1" u="none" dirty="0" smtClean="0">
                <a:solidFill>
                  <a:schemeClr val="tx1"/>
                </a:solidFill>
              </a:rPr>
              <a:t>Geosmithia morbida </a:t>
            </a:r>
            <a:r>
              <a:rPr lang="en-US" b="0" i="0" u="none" dirty="0" smtClean="0">
                <a:solidFill>
                  <a:schemeClr val="tx1"/>
                </a:solidFill>
              </a:rPr>
              <a:t>sp. nov., a new phytopathogenic species living in symbiosis with the walnut twig beetle (</a:t>
            </a:r>
            <a:r>
              <a:rPr lang="en-US" b="0" i="1" u="none" dirty="0" smtClean="0">
                <a:solidFill>
                  <a:schemeClr val="tx1"/>
                </a:solidFill>
              </a:rPr>
              <a:t>Pityophthorus juglandis</a:t>
            </a:r>
            <a:r>
              <a:rPr lang="en-US" b="0" i="0" u="none" dirty="0" smtClean="0">
                <a:solidFill>
                  <a:schemeClr val="tx1"/>
                </a:solidFill>
              </a:rPr>
              <a:t>) on </a:t>
            </a:r>
            <a:r>
              <a:rPr lang="en-US" b="0" i="1" u="none" dirty="0" smtClean="0">
                <a:solidFill>
                  <a:schemeClr val="tx1"/>
                </a:solidFill>
              </a:rPr>
              <a:t>Juglans</a:t>
            </a:r>
            <a:r>
              <a:rPr lang="en-US" b="0" i="0" u="none" dirty="0" smtClean="0">
                <a:solidFill>
                  <a:schemeClr val="tx1"/>
                </a:solidFill>
              </a:rPr>
              <a:t> in USA.</a:t>
            </a:r>
            <a:r>
              <a:rPr lang="en-US" b="0" i="0" u="none" baseline="0" dirty="0" smtClean="0">
                <a:solidFill>
                  <a:schemeClr val="tx1"/>
                </a:solidFill>
              </a:rPr>
              <a:t> </a:t>
            </a:r>
            <a:r>
              <a:rPr lang="en-US" b="0" i="0" u="none" dirty="0" smtClean="0">
                <a:solidFill>
                  <a:schemeClr val="tx1"/>
                </a:solidFill>
              </a:rPr>
              <a:t>Mycologia 103(2); 325-332. </a:t>
            </a:r>
          </a:p>
          <a:p>
            <a:pPr marL="0" marR="0" indent="0" algn="l" defTabSz="914400" rtl="0" eaLnBrk="1" fontAlgn="auto" latinLnBrk="0" hangingPunct="1">
              <a:lnSpc>
                <a:spcPct val="100000"/>
              </a:lnSpc>
              <a:spcBef>
                <a:spcPts val="0"/>
              </a:spcBef>
              <a:spcAft>
                <a:spcPts val="0"/>
              </a:spcAft>
              <a:buClrTx/>
              <a:buSzTx/>
              <a:buFontTx/>
              <a:buNone/>
              <a:tabLst/>
              <a:defRPr/>
            </a:pPr>
            <a:r>
              <a:rPr lang="en-US" b="0" i="0" u="none" baseline="0" dirty="0" smtClean="0">
                <a:solidFill>
                  <a:schemeClr val="tx1"/>
                </a:solidFill>
              </a:rPr>
              <a:t>	</a:t>
            </a:r>
            <a:r>
              <a:rPr lang="en-US" sz="1200" u="none" dirty="0" smtClean="0">
                <a:solidFill>
                  <a:srgbClr val="0000FF"/>
                </a:solidFill>
              </a:rPr>
              <a:t>accessed 3/25/2013 – </a:t>
            </a:r>
          </a:p>
          <a:p>
            <a:r>
              <a:rPr lang="en-US" b="0" i="0" u="none" baseline="0" dirty="0" smtClean="0">
                <a:solidFill>
                  <a:schemeClr val="tx1"/>
                </a:solidFill>
              </a:rPr>
              <a:t>	http://www.mycologia.org/content/103/2/325.full</a:t>
            </a:r>
          </a:p>
          <a:p>
            <a:r>
              <a:rPr lang="en-US" sz="1200" dirty="0" smtClean="0"/>
              <a:t>Seybold, S., D. Haugen, and A. Graves.  2010.  Pest alert: Thousand cankers disease. United States Department of Agriculture, Forest Service, Northeastern Area State and Private Forestry. </a:t>
            </a:r>
          </a:p>
          <a:p>
            <a:r>
              <a:rPr lang="en-US" sz="1200" u="none" dirty="0" smtClean="0">
                <a:solidFill>
                  <a:srgbClr val="0000FF"/>
                </a:solidFill>
              </a:rPr>
              <a:t>	accessed 3/25/2013 – </a:t>
            </a:r>
          </a:p>
          <a:p>
            <a:r>
              <a:rPr lang="en-US" sz="1200" dirty="0" smtClean="0"/>
              <a:t>	http://na.fs.fed.us/pubs/palerts/cankers_disease/thousand_cankers_disease_screen_res.pdf</a:t>
            </a:r>
          </a:p>
          <a:p>
            <a:r>
              <a:rPr lang="en-US" sz="1200" dirty="0" smtClean="0"/>
              <a:t>Tisserat, N., W. Cranshaw, D. Leatherman, C. Utley, and K. Alexander. 2009. Black walnut mortality in Colorado caused by the walnut twig beetle and thousand cankers disease. Online. Plant Health Progress doi:10.1094/PHP-2009-0811-01-RS. </a:t>
            </a:r>
          </a:p>
          <a:p>
            <a:r>
              <a:rPr lang="en-US" sz="1200" u="none" dirty="0" smtClean="0">
                <a:solidFill>
                  <a:srgbClr val="0000FF"/>
                </a:solidFill>
              </a:rPr>
              <a:t>	accessed 3/25/2013 – </a:t>
            </a:r>
          </a:p>
          <a:p>
            <a:r>
              <a:rPr lang="en-US" sz="1200" u="none" dirty="0" smtClean="0">
                <a:solidFill>
                  <a:srgbClr val="0000FF"/>
                </a:solidFill>
              </a:rPr>
              <a:t>	http://www.plantmanagementnetwork.org/pub/php/research/2009/walnut/</a:t>
            </a:r>
          </a:p>
          <a:p>
            <a:endParaRPr lang="en-US" sz="1200" u="sng" dirty="0" smtClean="0">
              <a:solidFill>
                <a:srgbClr val="0000FF"/>
              </a:solidFill>
            </a:endParaRPr>
          </a:p>
          <a:p>
            <a:endParaRPr lang="en-US" sz="1200" u="sng" dirty="0" smtClean="0">
              <a:solidFill>
                <a:srgbClr val="0000FF"/>
              </a:solidFill>
            </a:endParaRPr>
          </a:p>
          <a:p>
            <a:endParaRPr lang="en-US" sz="1200" u="sng" dirty="0" smtClean="0">
              <a:solidFill>
                <a:srgbClr val="0000FF"/>
              </a:solidFill>
            </a:endParaRPr>
          </a:p>
        </p:txBody>
      </p:sp>
      <p:sp>
        <p:nvSpPr>
          <p:cNvPr id="4" name="Slide Number Placeholder 3"/>
          <p:cNvSpPr>
            <a:spLocks noGrp="1"/>
          </p:cNvSpPr>
          <p:nvPr>
            <p:ph type="sldNum" sz="quarter" idx="10"/>
          </p:nvPr>
        </p:nvSpPr>
        <p:spPr/>
        <p:txBody>
          <a:bodyPr/>
          <a:lstStyle/>
          <a:p>
            <a:fld id="{E6DFFB8D-055D-49A2-A0F8-A474BAF9A557}" type="slidenum">
              <a:rPr lang="en-US" smtClean="0"/>
              <a:pPr/>
              <a:t>3</a:t>
            </a:fld>
            <a:endParaRPr lang="en-US" dirty="0"/>
          </a:p>
        </p:txBody>
      </p:sp>
    </p:spTree>
    <p:extLst>
      <p:ext uri="{BB962C8B-B14F-4D97-AF65-F5344CB8AC3E}">
        <p14:creationId xmlns:p14="http://schemas.microsoft.com/office/powerpoint/2010/main" val="34784608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Geosmithia</a:t>
            </a:r>
            <a:r>
              <a:rPr lang="en-US" baseline="0" dirty="0" smtClean="0"/>
              <a:t> is a genus of fungi comprised of 22 known species and approximately 20 more unpublished species. Although most species of </a:t>
            </a:r>
            <a:r>
              <a:rPr lang="en-US" i="1" baseline="0" dirty="0" smtClean="0"/>
              <a:t>Geosmithia </a:t>
            </a:r>
            <a:r>
              <a:rPr lang="en-US" baseline="0" dirty="0" smtClean="0"/>
              <a:t>are associated with beetles that feed on phloem, </a:t>
            </a:r>
            <a:r>
              <a:rPr lang="en-US" i="1" baseline="0" dirty="0" smtClean="0"/>
              <a:t>Geosmithia morbida </a:t>
            </a:r>
            <a:r>
              <a:rPr lang="en-US" baseline="0" dirty="0" smtClean="0"/>
              <a:t>is the first description of a fungus in this genus that is a phytopathogen and directly harmful to the host plant.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This fungus eventually kills the eastern black walnut trees it infects.  As an obligate parasite, they require a vector, the walnut twig beetle, to infect the host plant to complete the life cycle. To date, </a:t>
            </a:r>
            <a:r>
              <a:rPr lang="en-US" i="1" baseline="0" dirty="0" smtClean="0"/>
              <a:t>Geosmithia morbida </a:t>
            </a:r>
            <a:r>
              <a:rPr lang="en-US" baseline="0" dirty="0" smtClean="0"/>
              <a:t> has been cultured only from walnut twig beetles or cankers on walnut trees.  Thus, it is believed that the fungus is specialist on walnuts.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Reference:</a:t>
            </a:r>
          </a:p>
          <a:p>
            <a:r>
              <a:rPr lang="en-US" sz="1200" dirty="0" smtClean="0"/>
              <a:t>Freeland, Emily.</a:t>
            </a:r>
            <a:r>
              <a:rPr lang="en-US" sz="1200" baseline="0" dirty="0" smtClean="0"/>
              <a:t>  2012. </a:t>
            </a:r>
            <a:r>
              <a:rPr lang="en-US" sz="1200" b="0" i="0" u="none" strike="noStrike" kern="1200" baseline="0" dirty="0" smtClean="0">
                <a:solidFill>
                  <a:schemeClr val="tx1"/>
                </a:solidFill>
                <a:latin typeface="+mn-lt"/>
                <a:ea typeface="+mn-ea"/>
                <a:cs typeface="+mn-cs"/>
              </a:rPr>
              <a:t>Intraspecific variability of </a:t>
            </a:r>
            <a:r>
              <a:rPr lang="en-US" sz="1200" b="0" i="1" u="none" strike="noStrike" kern="1200" baseline="0" dirty="0" smtClean="0">
                <a:solidFill>
                  <a:schemeClr val="tx1"/>
                </a:solidFill>
                <a:latin typeface="+mn-lt"/>
                <a:ea typeface="+mn-ea"/>
                <a:cs typeface="+mn-cs"/>
              </a:rPr>
              <a:t>Geosmithia morbida </a:t>
            </a:r>
            <a:r>
              <a:rPr lang="en-US" sz="1200" b="0" i="0" u="none" strike="noStrike" kern="1200" baseline="0" dirty="0" smtClean="0">
                <a:solidFill>
                  <a:schemeClr val="tx1"/>
                </a:solidFill>
                <a:latin typeface="+mn-lt"/>
                <a:ea typeface="+mn-ea"/>
                <a:cs typeface="+mn-cs"/>
              </a:rPr>
              <a:t>the causal agent of thousand cankers disease, and effects of temperature, isolate and host family (</a:t>
            </a:r>
            <a:r>
              <a:rPr lang="en-US" sz="1200" b="0" i="1" u="none" strike="noStrike" kern="1200" baseline="0" dirty="0" smtClean="0">
                <a:solidFill>
                  <a:schemeClr val="tx1"/>
                </a:solidFill>
                <a:latin typeface="+mn-lt"/>
                <a:ea typeface="+mn-ea"/>
                <a:cs typeface="+mn-cs"/>
              </a:rPr>
              <a:t>Juglans nigra</a:t>
            </a:r>
            <a:r>
              <a:rPr lang="en-US" sz="1200" b="0" i="0" u="none" strike="noStrike" kern="1200" baseline="0" dirty="0" smtClean="0">
                <a:solidFill>
                  <a:schemeClr val="tx1"/>
                </a:solidFill>
                <a:latin typeface="+mn-lt"/>
                <a:ea typeface="+mn-ea"/>
                <a:cs typeface="+mn-cs"/>
              </a:rPr>
              <a:t>) on canker development.  Masters Thesis.</a:t>
            </a:r>
            <a:endParaRPr lang="en-US" sz="1200" dirty="0" smtClean="0"/>
          </a:p>
          <a:p>
            <a:r>
              <a:rPr lang="en-US" sz="1200" dirty="0" smtClean="0"/>
              <a:t>	accessed 3/26/2013 – </a:t>
            </a:r>
          </a:p>
          <a:p>
            <a:r>
              <a:rPr lang="en-US" sz="1200" dirty="0" smtClean="0"/>
              <a:t>	http://digitool.library.colostate.edu///exlibris/dtl/d3_1/apache_media/L2V4bGlicmlzL2R0bC9kM18xL2FwYWNoZV9tZWRpYS8xNjQwNzM=.pdf</a:t>
            </a:r>
          </a:p>
          <a:p>
            <a:r>
              <a:rPr lang="en-US" b="0" i="0" u="none" dirty="0" smtClean="0">
                <a:solidFill>
                  <a:schemeClr val="tx1"/>
                </a:solidFill>
              </a:rPr>
              <a:t>Kolarik,</a:t>
            </a:r>
            <a:r>
              <a:rPr lang="en-US" b="0" i="0" u="none" baseline="0" dirty="0" smtClean="0">
                <a:solidFill>
                  <a:schemeClr val="tx1"/>
                </a:solidFill>
              </a:rPr>
              <a:t> M., E. Freeland, C. Utley, and N. Tisserat. </a:t>
            </a:r>
            <a:r>
              <a:rPr lang="en-US" b="0" i="0" u="none" dirty="0" smtClean="0">
                <a:solidFill>
                  <a:schemeClr val="tx1"/>
                </a:solidFill>
              </a:rPr>
              <a:t>2011.</a:t>
            </a:r>
            <a:r>
              <a:rPr lang="en-US" b="0" i="0" u="none" baseline="0" dirty="0" smtClean="0">
                <a:solidFill>
                  <a:schemeClr val="tx1"/>
                </a:solidFill>
              </a:rPr>
              <a:t> </a:t>
            </a:r>
            <a:r>
              <a:rPr lang="en-US" b="0" i="1" u="none" dirty="0" smtClean="0">
                <a:solidFill>
                  <a:schemeClr val="tx1"/>
                </a:solidFill>
              </a:rPr>
              <a:t>Geosmithia morbida </a:t>
            </a:r>
            <a:r>
              <a:rPr lang="en-US" b="0" i="0" u="none" dirty="0" smtClean="0">
                <a:solidFill>
                  <a:schemeClr val="tx1"/>
                </a:solidFill>
              </a:rPr>
              <a:t>sp. nov., a new phytopathogenic species living in symbiosis with the walnut twig beetle (</a:t>
            </a:r>
            <a:r>
              <a:rPr lang="en-US" b="0" i="1" u="none" dirty="0" smtClean="0">
                <a:solidFill>
                  <a:schemeClr val="tx1"/>
                </a:solidFill>
              </a:rPr>
              <a:t>Pityophthorus juglandis</a:t>
            </a:r>
            <a:r>
              <a:rPr lang="en-US" b="0" i="0" u="none" dirty="0" smtClean="0">
                <a:solidFill>
                  <a:schemeClr val="tx1"/>
                </a:solidFill>
              </a:rPr>
              <a:t>) on </a:t>
            </a:r>
            <a:r>
              <a:rPr lang="en-US" b="0" i="1" u="none" dirty="0" smtClean="0">
                <a:solidFill>
                  <a:schemeClr val="tx1"/>
                </a:solidFill>
              </a:rPr>
              <a:t>Juglans</a:t>
            </a:r>
            <a:r>
              <a:rPr lang="en-US" b="0" i="0" u="none" dirty="0" smtClean="0">
                <a:solidFill>
                  <a:schemeClr val="tx1"/>
                </a:solidFill>
              </a:rPr>
              <a:t> in USA.</a:t>
            </a:r>
            <a:r>
              <a:rPr lang="en-US" b="0" i="0" u="none" baseline="0" dirty="0" smtClean="0">
                <a:solidFill>
                  <a:schemeClr val="tx1"/>
                </a:solidFill>
              </a:rPr>
              <a:t> </a:t>
            </a:r>
            <a:r>
              <a:rPr lang="en-US" b="0" i="0" u="none" dirty="0" smtClean="0">
                <a:solidFill>
                  <a:schemeClr val="tx1"/>
                </a:solidFill>
              </a:rPr>
              <a:t>Mycologia 103(2); 325-332. </a:t>
            </a:r>
          </a:p>
          <a:p>
            <a:pPr marL="0" marR="0" indent="0" algn="l" defTabSz="914400" rtl="0" eaLnBrk="1" fontAlgn="auto" latinLnBrk="0" hangingPunct="1">
              <a:lnSpc>
                <a:spcPct val="100000"/>
              </a:lnSpc>
              <a:spcBef>
                <a:spcPts val="0"/>
              </a:spcBef>
              <a:spcAft>
                <a:spcPts val="0"/>
              </a:spcAft>
              <a:buClrTx/>
              <a:buSzTx/>
              <a:buFontTx/>
              <a:buNone/>
              <a:tabLst/>
              <a:defRPr/>
            </a:pPr>
            <a:r>
              <a:rPr lang="en-US" b="0" i="0" u="none" baseline="0" dirty="0" smtClean="0">
                <a:solidFill>
                  <a:schemeClr val="tx1"/>
                </a:solidFill>
              </a:rPr>
              <a:t>	</a:t>
            </a:r>
            <a:r>
              <a:rPr lang="en-US" sz="1200" u="none" dirty="0" smtClean="0">
                <a:solidFill>
                  <a:srgbClr val="0000FF"/>
                </a:solidFill>
              </a:rPr>
              <a:t>accessed 3/25/2013 – </a:t>
            </a:r>
          </a:p>
          <a:p>
            <a:r>
              <a:rPr lang="en-US" b="0" i="0" u="none" baseline="0" dirty="0" smtClean="0">
                <a:solidFill>
                  <a:schemeClr val="tx1"/>
                </a:solidFill>
              </a:rPr>
              <a:t>	http://www.mycologia.org/content/103/2/325.full</a:t>
            </a:r>
          </a:p>
          <a:p>
            <a:endParaRPr lang="en-US" baseline="0" dirty="0" smtClean="0"/>
          </a:p>
          <a:p>
            <a:endParaRPr lang="en-US" baseline="0" dirty="0" smtClean="0"/>
          </a:p>
          <a:p>
            <a:endParaRPr lang="en-US" baseline="0" dirty="0" smtClean="0"/>
          </a:p>
          <a:p>
            <a:endParaRPr lang="en-US" baseline="0" dirty="0" smtClean="0"/>
          </a:p>
          <a:p>
            <a:endParaRPr lang="en-US" sz="1200" u="sng" dirty="0" smtClean="0">
              <a:solidFill>
                <a:srgbClr val="0000FF"/>
              </a:solidFill>
            </a:endParaRPr>
          </a:p>
          <a:p>
            <a:endParaRPr lang="en-US" sz="1200" u="sng" dirty="0" smtClean="0">
              <a:solidFill>
                <a:srgbClr val="0000FF"/>
              </a:solidFill>
            </a:endParaRPr>
          </a:p>
          <a:p>
            <a:endParaRPr lang="en-US" sz="1200" u="sng" dirty="0" smtClean="0">
              <a:solidFill>
                <a:srgbClr val="0000FF"/>
              </a:solidFill>
            </a:endParaRPr>
          </a:p>
        </p:txBody>
      </p:sp>
      <p:sp>
        <p:nvSpPr>
          <p:cNvPr id="4" name="Slide Number Placeholder 3"/>
          <p:cNvSpPr>
            <a:spLocks noGrp="1"/>
          </p:cNvSpPr>
          <p:nvPr>
            <p:ph type="sldNum" sz="quarter" idx="10"/>
          </p:nvPr>
        </p:nvSpPr>
        <p:spPr/>
        <p:txBody>
          <a:bodyPr/>
          <a:lstStyle/>
          <a:p>
            <a:fld id="{E6DFFB8D-055D-49A2-A0F8-A474BAF9A557}" type="slidenum">
              <a:rPr lang="en-US" smtClean="0"/>
              <a:pPr/>
              <a:t>4</a:t>
            </a:fld>
            <a:endParaRPr lang="en-US" dirty="0"/>
          </a:p>
        </p:txBody>
      </p:sp>
    </p:spTree>
    <p:extLst>
      <p:ext uri="{BB962C8B-B14F-4D97-AF65-F5344CB8AC3E}">
        <p14:creationId xmlns:p14="http://schemas.microsoft.com/office/powerpoint/2010/main" val="34784608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The vector of this fungus is the tiny, walnut twig beetle (</a:t>
            </a:r>
            <a:r>
              <a:rPr lang="en-US" i="1" baseline="0" dirty="0" smtClean="0"/>
              <a:t>Pityophthorus juglandis</a:t>
            </a:r>
            <a:r>
              <a:rPr lang="en-US" i="0" baseline="0" dirty="0" smtClean="0"/>
              <a:t>) which is native to the Southwestern U.S. (originally found in Arizona, New Mexico, and California) and Northern Mexico.       </a:t>
            </a:r>
          </a:p>
          <a:p>
            <a:pPr marL="0" marR="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It is a small reddish-brown bark beetle with yellowish legs that measures 1.5 to 1.9mm in length.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u="sng" dirty="0" smtClean="0">
              <a:solidFill>
                <a:srgbClr val="0000FF"/>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While this beetle appears to be the only vector noted to date, researchers are looking into the possibility that other potential vectors of this fungal pathogen exist as other beetles have been collected from infected trees along with this beetle species.  Examples are </a:t>
            </a:r>
            <a:r>
              <a:rPr lang="en-US" sz="1200" b="0" i="1" u="none" strike="noStrike" kern="1200" baseline="0" dirty="0" smtClean="0">
                <a:solidFill>
                  <a:schemeClr val="tx1"/>
                </a:solidFill>
                <a:latin typeface="+mn-lt"/>
                <a:ea typeface="+mn-ea"/>
                <a:cs typeface="+mn-cs"/>
              </a:rPr>
              <a:t>Xyleborinus saxesenii </a:t>
            </a:r>
            <a:r>
              <a:rPr lang="en-US" sz="1200" b="0" i="0" u="none" strike="noStrike" kern="1200" baseline="0" dirty="0" smtClean="0">
                <a:solidFill>
                  <a:schemeClr val="tx1"/>
                </a:solidFill>
                <a:latin typeface="+mn-lt"/>
                <a:ea typeface="+mn-ea"/>
                <a:cs typeface="+mn-cs"/>
              </a:rPr>
              <a:t>(an ambrosia beetle from Asia), </a:t>
            </a:r>
            <a:r>
              <a:rPr lang="en-US" sz="1200" i="1" kern="1200" dirty="0" smtClean="0">
                <a:solidFill>
                  <a:schemeClr val="tx1"/>
                </a:solidFill>
                <a:effectLst/>
                <a:latin typeface="+mn-lt"/>
                <a:ea typeface="+mn-ea"/>
                <a:cs typeface="+mn-cs"/>
              </a:rPr>
              <a:t>Pityophthorus lautus </a:t>
            </a:r>
            <a:r>
              <a:rPr lang="en-US" sz="1200" i="0" kern="1200" dirty="0" smtClean="0">
                <a:solidFill>
                  <a:schemeClr val="tx1"/>
                </a:solidFill>
                <a:effectLst/>
                <a:latin typeface="+mn-lt"/>
                <a:ea typeface="+mn-ea"/>
                <a:cs typeface="+mn-cs"/>
              </a:rPr>
              <a:t>(a native bark beetle),</a:t>
            </a:r>
            <a:r>
              <a:rPr lang="en-US" sz="1200" i="0" kern="1200" baseline="0" dirty="0" smtClean="0">
                <a:solidFill>
                  <a:schemeClr val="tx1"/>
                </a:solidFill>
                <a:effectLst/>
                <a:latin typeface="+mn-lt"/>
                <a:ea typeface="+mn-ea"/>
                <a:cs typeface="+mn-cs"/>
              </a:rPr>
              <a:t> </a:t>
            </a:r>
            <a:r>
              <a:rPr lang="en-US" sz="1200" b="0" i="0" u="none" strike="noStrike" kern="1200" baseline="0" dirty="0" smtClean="0">
                <a:solidFill>
                  <a:schemeClr val="tx1"/>
                </a:solidFill>
                <a:latin typeface="+mn-lt"/>
                <a:ea typeface="+mn-ea"/>
                <a:cs typeface="+mn-cs"/>
              </a:rPr>
              <a:t>and </a:t>
            </a:r>
            <a:r>
              <a:rPr lang="en-US" sz="1200" b="0" i="1" u="none" strike="noStrike" kern="1200" baseline="0" dirty="0" smtClean="0">
                <a:solidFill>
                  <a:schemeClr val="tx1"/>
                </a:solidFill>
                <a:latin typeface="+mn-lt"/>
                <a:ea typeface="+mn-ea"/>
                <a:cs typeface="+mn-cs"/>
              </a:rPr>
              <a:t>Xylosandrus germanus </a:t>
            </a:r>
            <a:r>
              <a:rPr lang="en-US" sz="1200" b="0" i="0" u="none" strike="noStrike" kern="1200" baseline="0" dirty="0" smtClean="0">
                <a:solidFill>
                  <a:schemeClr val="tx1"/>
                </a:solidFill>
                <a:latin typeface="+mn-lt"/>
                <a:ea typeface="+mn-ea"/>
                <a:cs typeface="+mn-cs"/>
              </a:rPr>
              <a:t>(an ambrosia beetle from Asia).</a:t>
            </a:r>
            <a:r>
              <a:rPr lang="en-US" sz="1200" b="0" i="1" u="none" strike="noStrike" kern="1200" baseline="0" dirty="0" smtClean="0">
                <a:solidFill>
                  <a:schemeClr val="tx1"/>
                </a:solidFill>
                <a:latin typeface="+mn-lt"/>
                <a:ea typeface="+mn-ea"/>
                <a:cs typeface="+mn-cs"/>
              </a:rPr>
              <a:t> </a:t>
            </a:r>
            <a:endParaRPr lang="en-US" baseline="0" dirty="0" smtClean="0"/>
          </a:p>
          <a:p>
            <a:endParaRPr lang="en-US" baseline="0" dirty="0" smtClean="0"/>
          </a:p>
          <a:p>
            <a:endParaRPr lang="en-US" baseline="0" dirty="0" smtClean="0"/>
          </a:p>
          <a:p>
            <a:r>
              <a:rPr lang="en-US" baseline="0" dirty="0" smtClean="0"/>
              <a:t>References:</a:t>
            </a:r>
          </a:p>
          <a:p>
            <a:r>
              <a:rPr lang="en-US" sz="1200" b="0" i="0" u="none" strike="noStrike" kern="1200" baseline="0" dirty="0" smtClean="0">
                <a:solidFill>
                  <a:schemeClr val="tx1"/>
                </a:solidFill>
                <a:latin typeface="+mn-lt"/>
                <a:ea typeface="+mn-ea"/>
                <a:cs typeface="+mn-cs"/>
              </a:rPr>
              <a:t>Newton, L. and G. Fowler. 2009. Pathway Assessment: </a:t>
            </a:r>
            <a:r>
              <a:rPr lang="en-US" sz="1200" b="0" i="1" u="none" strike="noStrike" kern="1200" baseline="0" dirty="0" smtClean="0">
                <a:solidFill>
                  <a:schemeClr val="tx1"/>
                </a:solidFill>
                <a:latin typeface="+mn-lt"/>
                <a:ea typeface="+mn-ea"/>
                <a:cs typeface="+mn-cs"/>
              </a:rPr>
              <a:t>Geosmithia </a:t>
            </a:r>
            <a:r>
              <a:rPr lang="en-US" sz="1200" b="0" i="0" u="none" strike="noStrike" kern="1200" baseline="0" dirty="0" smtClean="0">
                <a:solidFill>
                  <a:schemeClr val="tx1"/>
                </a:solidFill>
                <a:latin typeface="+mn-lt"/>
                <a:ea typeface="+mn-ea"/>
                <a:cs typeface="+mn-cs"/>
              </a:rPr>
              <a:t>sp. and </a:t>
            </a:r>
            <a:r>
              <a:rPr lang="en-US" sz="1200" b="0" i="1" u="none" strike="noStrike" kern="1200" baseline="0" dirty="0" smtClean="0">
                <a:solidFill>
                  <a:schemeClr val="tx1"/>
                </a:solidFill>
                <a:latin typeface="+mn-lt"/>
                <a:ea typeface="+mn-ea"/>
                <a:cs typeface="+mn-cs"/>
              </a:rPr>
              <a:t>Pityophthorus juglandis </a:t>
            </a:r>
            <a:r>
              <a:rPr lang="en-US" sz="1200" b="0" i="0" u="none" strike="noStrike" kern="1200" baseline="0" dirty="0" smtClean="0">
                <a:solidFill>
                  <a:schemeClr val="tx1"/>
                </a:solidFill>
                <a:latin typeface="+mn-lt"/>
                <a:ea typeface="+mn-ea"/>
                <a:cs typeface="+mn-cs"/>
              </a:rPr>
              <a:t>Blackman movement from the western into the eastern United States. </a:t>
            </a:r>
            <a:endParaRPr lang="en-US" b="0" u="none" baseline="0" dirty="0" smtClean="0"/>
          </a:p>
          <a:p>
            <a:r>
              <a:rPr lang="en-US" b="0" u="none" baseline="0" dirty="0" smtClean="0"/>
              <a:t>	accessed 3/25/2013 –</a:t>
            </a:r>
          </a:p>
          <a:p>
            <a:r>
              <a:rPr lang="en-US" b="0" u="none" baseline="0" dirty="0" smtClean="0"/>
              <a:t>	http://oregonstate.edu/dept/nurspest/APHIS%20CPHST%20Geosmithia_PATHWAY_Rev1_10-19-2009%20(2).pdf</a:t>
            </a:r>
          </a:p>
          <a:p>
            <a:r>
              <a:rPr lang="en-US" sz="1200" dirty="0" smtClean="0"/>
              <a:t>Seybold, S., D. Haugen, and A. Graves.  2010.  Pest alert: Thousand cankers disease. United States Department of Agriculture, Forest Service, Northeastern Area State and Private Forestry. </a:t>
            </a:r>
          </a:p>
          <a:p>
            <a:r>
              <a:rPr lang="en-US" sz="1200" u="none" dirty="0" smtClean="0">
                <a:solidFill>
                  <a:srgbClr val="0000FF"/>
                </a:solidFill>
              </a:rPr>
              <a:t>	accessed 3/25/2013 – </a:t>
            </a:r>
          </a:p>
          <a:p>
            <a:r>
              <a:rPr lang="en-US" sz="1200" dirty="0" smtClean="0"/>
              <a:t>	http://na.fs.fed.us/pubs/palerts/cankers_disease/thousand_cankers_disease_screen_res.pdf</a:t>
            </a:r>
          </a:p>
          <a:p>
            <a:r>
              <a:rPr lang="en-US" sz="1200" dirty="0" smtClean="0"/>
              <a:t>Tisserat, N., W. Cranshaw, D. Leatherman, C. Utley, and K. Alexander. 2009. Black walnut mortality in Colorado caused by the walnut twig beetle and thousand cankers disease. Online. Plant Health Progress doi:10.1094/PHP-2009-0811-01-RS. </a:t>
            </a:r>
          </a:p>
          <a:p>
            <a:r>
              <a:rPr lang="en-US" sz="1200" u="none" dirty="0" smtClean="0">
                <a:solidFill>
                  <a:srgbClr val="0000FF"/>
                </a:solidFill>
              </a:rPr>
              <a:t>	accessed 3/25/2013 – </a:t>
            </a:r>
          </a:p>
          <a:p>
            <a:r>
              <a:rPr lang="en-US" sz="1200" u="none" dirty="0" smtClean="0">
                <a:solidFill>
                  <a:srgbClr val="0000FF"/>
                </a:solidFill>
              </a:rPr>
              <a:t>	http://www.plantmanagementnetwork.org/pub/php/research/2009/walnut/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u="sng" dirty="0" smtClean="0">
              <a:solidFill>
                <a:srgbClr val="0000FF"/>
              </a:solidFill>
            </a:endParaRPr>
          </a:p>
        </p:txBody>
      </p:sp>
      <p:sp>
        <p:nvSpPr>
          <p:cNvPr id="4" name="Slide Number Placeholder 3"/>
          <p:cNvSpPr>
            <a:spLocks noGrp="1"/>
          </p:cNvSpPr>
          <p:nvPr>
            <p:ph type="sldNum" sz="quarter" idx="10"/>
          </p:nvPr>
        </p:nvSpPr>
        <p:spPr/>
        <p:txBody>
          <a:bodyPr/>
          <a:lstStyle/>
          <a:p>
            <a:fld id="{E6DFFB8D-055D-49A2-A0F8-A474BAF9A557}" type="slidenum">
              <a:rPr lang="en-US" smtClean="0"/>
              <a:pPr/>
              <a:t>5</a:t>
            </a:fld>
            <a:endParaRPr lang="en-US" dirty="0"/>
          </a:p>
        </p:txBody>
      </p:sp>
    </p:spTree>
    <p:extLst>
      <p:ext uri="{BB962C8B-B14F-4D97-AF65-F5344CB8AC3E}">
        <p14:creationId xmlns:p14="http://schemas.microsoft.com/office/powerpoint/2010/main" val="29167695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Adult beetles overwinter on walnut trees under the bark of the trunk.  The adults disperse in April or May to mate and infest branches of other trees.  </a:t>
            </a:r>
            <a:r>
              <a:rPr lang="en-US" sz="1200" kern="1200" dirty="0" smtClean="0">
                <a:solidFill>
                  <a:schemeClr val="tx1"/>
                </a:solidFill>
                <a:effectLst/>
                <a:latin typeface="+mn-lt"/>
                <a:ea typeface="+mn-ea"/>
                <a:cs typeface="+mn-cs"/>
              </a:rPr>
              <a:t>Females tunnel producing galleries in the bark of limbs (over 2cm in circumference) and the trunk where she lays her eggs.  These galleries go across</a:t>
            </a:r>
            <a:r>
              <a:rPr lang="en-US" sz="1200" kern="1200" baseline="0" dirty="0" smtClean="0">
                <a:solidFill>
                  <a:schemeClr val="tx1"/>
                </a:solidFill>
                <a:effectLst/>
                <a:latin typeface="+mn-lt"/>
                <a:ea typeface="+mn-ea"/>
                <a:cs typeface="+mn-cs"/>
              </a:rPr>
              <a:t> the grain of the wood</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maturation from egg to adult varies depending on environmental temperature with development being 8 weeks in Colorado, but 5-6 weeks in Tennessee.  Therefore, there may be two or three lifecycles before the adults overwinter in the late fall (adults are present from April to October in Colorado).  In areas where the winter is mild, however, the larval stage will overwinter as well as the adult stage.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After the eggs</a:t>
            </a:r>
            <a:r>
              <a:rPr lang="en-US" sz="1200" kern="1200" baseline="0" dirty="0" smtClean="0">
                <a:solidFill>
                  <a:schemeClr val="tx1"/>
                </a:solidFill>
                <a:effectLst/>
                <a:latin typeface="+mn-lt"/>
                <a:ea typeface="+mn-ea"/>
                <a:cs typeface="+mn-cs"/>
              </a:rPr>
              <a:t> hatch</a:t>
            </a:r>
            <a:r>
              <a:rPr lang="en-US" sz="1200" kern="1200" dirty="0" smtClean="0">
                <a:solidFill>
                  <a:schemeClr val="tx1"/>
                </a:solidFill>
                <a:effectLst/>
                <a:latin typeface="+mn-lt"/>
                <a:ea typeface="+mn-ea"/>
                <a:cs typeface="+mn-cs"/>
              </a:rPr>
              <a:t>, the larvae produce galleries that go with the grain of the wood (perpendicular to the adult galleries).</a:t>
            </a:r>
            <a:r>
              <a:rPr lang="en-US" sz="1200" kern="1200" baseline="0" dirty="0" smtClean="0">
                <a:solidFill>
                  <a:schemeClr val="tx1"/>
                </a:solidFill>
                <a:effectLst/>
                <a:latin typeface="+mn-lt"/>
                <a:ea typeface="+mn-ea"/>
                <a:cs typeface="+mn-cs"/>
              </a:rPr>
              <a:t>  </a:t>
            </a:r>
            <a:r>
              <a:rPr lang="en-US" baseline="0" dirty="0" smtClean="0"/>
              <a:t>Beetle adults and larvae feed on the phloem.  Newly-emerged adult beetles may disperse to new trees (or may reinfest the same tree), taking spores of the fungus with them.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baseline="0" dirty="0" smtClean="0"/>
          </a:p>
          <a:p>
            <a:r>
              <a:rPr lang="en-US" baseline="0" dirty="0" smtClean="0"/>
              <a:t>References:</a:t>
            </a:r>
          </a:p>
          <a:p>
            <a:r>
              <a:rPr lang="en-US" sz="1200" dirty="0" smtClean="0"/>
              <a:t>Freeland, Emily.</a:t>
            </a:r>
            <a:r>
              <a:rPr lang="en-US" sz="1200" baseline="0" dirty="0" smtClean="0"/>
              <a:t>  2012. </a:t>
            </a:r>
            <a:r>
              <a:rPr lang="en-US" sz="1200" b="0" i="0" u="none" strike="noStrike" kern="1200" baseline="0" dirty="0" smtClean="0">
                <a:solidFill>
                  <a:schemeClr val="tx1"/>
                </a:solidFill>
                <a:latin typeface="+mn-lt"/>
                <a:ea typeface="+mn-ea"/>
                <a:cs typeface="+mn-cs"/>
              </a:rPr>
              <a:t>Intraspecific variability of </a:t>
            </a:r>
            <a:r>
              <a:rPr lang="en-US" sz="1200" b="0" i="1" u="none" strike="noStrike" kern="1200" baseline="0" dirty="0" smtClean="0">
                <a:solidFill>
                  <a:schemeClr val="tx1"/>
                </a:solidFill>
                <a:latin typeface="+mn-lt"/>
                <a:ea typeface="+mn-ea"/>
                <a:cs typeface="+mn-cs"/>
              </a:rPr>
              <a:t>Geosmithia morbida </a:t>
            </a:r>
            <a:r>
              <a:rPr lang="en-US" sz="1200" b="0" i="0" u="none" strike="noStrike" kern="1200" baseline="0" dirty="0" smtClean="0">
                <a:solidFill>
                  <a:schemeClr val="tx1"/>
                </a:solidFill>
                <a:latin typeface="+mn-lt"/>
                <a:ea typeface="+mn-ea"/>
                <a:cs typeface="+mn-cs"/>
              </a:rPr>
              <a:t>the causal agent of thousand cankers disease, and effects of temperature, isolate and host family (</a:t>
            </a:r>
            <a:r>
              <a:rPr lang="en-US" sz="1200" b="0" i="1" u="none" strike="noStrike" kern="1200" baseline="0" dirty="0" smtClean="0">
                <a:solidFill>
                  <a:schemeClr val="tx1"/>
                </a:solidFill>
                <a:latin typeface="+mn-lt"/>
                <a:ea typeface="+mn-ea"/>
                <a:cs typeface="+mn-cs"/>
              </a:rPr>
              <a:t>Juglans nigra</a:t>
            </a:r>
            <a:r>
              <a:rPr lang="en-US" sz="1200" b="0" i="0" u="none" strike="noStrike" kern="1200" baseline="0" dirty="0" smtClean="0">
                <a:solidFill>
                  <a:schemeClr val="tx1"/>
                </a:solidFill>
                <a:latin typeface="+mn-lt"/>
                <a:ea typeface="+mn-ea"/>
                <a:cs typeface="+mn-cs"/>
              </a:rPr>
              <a:t>) on canker development.  Masters Thesis.</a:t>
            </a:r>
            <a:endParaRPr lang="en-US" sz="1200" dirty="0" smtClean="0"/>
          </a:p>
          <a:p>
            <a:r>
              <a:rPr lang="en-US" sz="1200" dirty="0" smtClean="0"/>
              <a:t>	accessed 3/26/2013 – </a:t>
            </a:r>
          </a:p>
          <a:p>
            <a:r>
              <a:rPr lang="en-US" sz="1200" dirty="0" smtClean="0"/>
              <a:t>	http://digitool.library.colostate.edu///exlibris/dtl/d3_1/apache_media/L2V4bGlicmlzL2R0bC9kM18xL2FwYWNoZV9tZWRpYS8xNjQwNzM=.pdf</a:t>
            </a:r>
          </a:p>
          <a:p>
            <a:r>
              <a:rPr lang="en-US" sz="1200" b="0" i="0" u="none" strike="noStrike" kern="1200" baseline="0" dirty="0" smtClean="0">
                <a:solidFill>
                  <a:schemeClr val="tx1"/>
                </a:solidFill>
                <a:latin typeface="+mn-lt"/>
                <a:ea typeface="+mn-ea"/>
                <a:cs typeface="+mn-cs"/>
              </a:rPr>
              <a:t>Newton, L. and G. Fowler. 2009. Pathway Assessment: </a:t>
            </a:r>
            <a:r>
              <a:rPr lang="en-US" sz="1200" b="0" i="1" u="none" strike="noStrike" kern="1200" baseline="0" dirty="0" smtClean="0">
                <a:solidFill>
                  <a:schemeClr val="tx1"/>
                </a:solidFill>
                <a:latin typeface="+mn-lt"/>
                <a:ea typeface="+mn-ea"/>
                <a:cs typeface="+mn-cs"/>
              </a:rPr>
              <a:t>Geosmithia </a:t>
            </a:r>
            <a:r>
              <a:rPr lang="en-US" sz="1200" b="0" i="0" u="none" strike="noStrike" kern="1200" baseline="0" dirty="0" smtClean="0">
                <a:solidFill>
                  <a:schemeClr val="tx1"/>
                </a:solidFill>
                <a:latin typeface="+mn-lt"/>
                <a:ea typeface="+mn-ea"/>
                <a:cs typeface="+mn-cs"/>
              </a:rPr>
              <a:t>sp. and </a:t>
            </a:r>
            <a:r>
              <a:rPr lang="en-US" sz="1200" b="0" i="1" u="none" strike="noStrike" kern="1200" baseline="0" dirty="0" smtClean="0">
                <a:solidFill>
                  <a:schemeClr val="tx1"/>
                </a:solidFill>
                <a:latin typeface="+mn-lt"/>
                <a:ea typeface="+mn-ea"/>
                <a:cs typeface="+mn-cs"/>
              </a:rPr>
              <a:t>Pityophthorus juglandis </a:t>
            </a:r>
            <a:r>
              <a:rPr lang="en-US" sz="1200" b="0" i="0" u="none" strike="noStrike" kern="1200" baseline="0" dirty="0" smtClean="0">
                <a:solidFill>
                  <a:schemeClr val="tx1"/>
                </a:solidFill>
                <a:latin typeface="+mn-lt"/>
                <a:ea typeface="+mn-ea"/>
                <a:cs typeface="+mn-cs"/>
              </a:rPr>
              <a:t>Blackman movement from the western into the eastern United States. </a:t>
            </a:r>
            <a:endParaRPr lang="en-US" b="0" u="none" baseline="0" dirty="0" smtClean="0"/>
          </a:p>
          <a:p>
            <a:r>
              <a:rPr lang="en-US" b="0" u="none" baseline="0" dirty="0" smtClean="0"/>
              <a:t>	accessed 3/25/2013 –</a:t>
            </a:r>
          </a:p>
          <a:p>
            <a:r>
              <a:rPr lang="en-US" b="0" u="none" baseline="0" dirty="0" smtClean="0"/>
              <a:t>	http://oregonstate.edu/dept/nurspest/APHIS%20CPHST%20Geosmithia_PATHWAY_Rev1_10-19-2009%20(2).pdf</a:t>
            </a:r>
          </a:p>
          <a:p>
            <a:r>
              <a:rPr lang="en-US" sz="1200" dirty="0" smtClean="0"/>
              <a:t>Peachy, Emily.  2012. </a:t>
            </a:r>
            <a:r>
              <a:rPr lang="en-US" dirty="0" smtClean="0"/>
              <a:t>Studies On The Walnut Twig Beetle (WTB), </a:t>
            </a:r>
            <a:r>
              <a:rPr lang="en-US" i="1" dirty="0" smtClean="0"/>
              <a:t>Pityophthorus juglandis</a:t>
            </a:r>
            <a:r>
              <a:rPr lang="en-US" dirty="0" smtClean="0"/>
              <a:t>, in Relation to its Association With </a:t>
            </a:r>
            <a:r>
              <a:rPr lang="en-US" i="1" dirty="0" smtClean="0"/>
              <a:t>Geosmithia morbida</a:t>
            </a:r>
            <a:r>
              <a:rPr lang="en-US" dirty="0" smtClean="0"/>
              <a:t>, its Survival in Felled Logs, and its Sensitivity to Temperature Extremes.  Masters Thesis.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a:t>
            </a:r>
            <a:r>
              <a:rPr lang="en-US" sz="1200" dirty="0" smtClean="0"/>
              <a:t>Accessed</a:t>
            </a:r>
            <a:r>
              <a:rPr lang="en-US" sz="1200" baseline="0" dirty="0" smtClean="0"/>
              <a:t> 3/26/2013 – </a:t>
            </a:r>
          </a:p>
          <a:p>
            <a:r>
              <a:rPr lang="en-US" dirty="0" smtClean="0"/>
              <a:t>	http://digitool.library.colostate.edu///exlibris/dtl/d3_1/apache_media/L2V4bGlicmlzL2R0bC9kM18xL2FwYWNoZV9tZWRpYS8xOTIwMzA=.pdf</a:t>
            </a:r>
          </a:p>
          <a:p>
            <a:r>
              <a:rPr lang="en-US" sz="1200" dirty="0" smtClean="0"/>
              <a:t>Seybold, S., D. Haugen, and A. Graves.  2010.  Pest alert: Thousand cankers disease. United States Department of Agriculture, Forest Service, Northeastern Area State and Private Forestry. </a:t>
            </a:r>
          </a:p>
          <a:p>
            <a:r>
              <a:rPr lang="en-US" sz="1200" u="none" dirty="0" smtClean="0">
                <a:solidFill>
                  <a:srgbClr val="0000FF"/>
                </a:solidFill>
              </a:rPr>
              <a:t>	accessed 3/25/2013 – </a:t>
            </a:r>
          </a:p>
          <a:p>
            <a:r>
              <a:rPr lang="en-US" sz="1200" dirty="0" smtClean="0"/>
              <a:t>	http://na.fs.fed.us/pubs/palerts/cankers_disease/thousand_cankers_disease_screen_res.pdf</a:t>
            </a:r>
          </a:p>
          <a:p>
            <a:r>
              <a:rPr lang="en-US" sz="1200" dirty="0" smtClean="0"/>
              <a:t>Tisserat, N., W. Cranshaw, D. Leatherman, C. Utley, and K. Alexander. 2009. Black walnut mortality in Colorado caused by the walnut twig beetle and thousand cankers disease. Online. Plant Health Progress doi:10.1094/PHP-2009-0811-01-RS. </a:t>
            </a:r>
          </a:p>
          <a:p>
            <a:r>
              <a:rPr lang="en-US" sz="1200" u="none" dirty="0" smtClean="0">
                <a:solidFill>
                  <a:srgbClr val="0000FF"/>
                </a:solidFill>
              </a:rPr>
              <a:t>	accessed 3/25/2013 – </a:t>
            </a:r>
          </a:p>
          <a:p>
            <a:r>
              <a:rPr lang="en-US" sz="1200" u="none" dirty="0" smtClean="0">
                <a:solidFill>
                  <a:srgbClr val="0000FF"/>
                </a:solidFill>
              </a:rPr>
              <a:t>	http://www.plantmanagementnetwork.org/pub/php/research/2009/walnut/</a:t>
            </a:r>
          </a:p>
          <a:p>
            <a:r>
              <a:rPr lang="en-US" baseline="0" dirty="0" smtClean="0"/>
              <a:t>Windham, Mark.  Personal communication.</a:t>
            </a:r>
          </a:p>
        </p:txBody>
      </p:sp>
      <p:sp>
        <p:nvSpPr>
          <p:cNvPr id="4" name="Slide Number Placeholder 3"/>
          <p:cNvSpPr>
            <a:spLocks noGrp="1"/>
          </p:cNvSpPr>
          <p:nvPr>
            <p:ph type="sldNum" sz="quarter" idx="10"/>
          </p:nvPr>
        </p:nvSpPr>
        <p:spPr/>
        <p:txBody>
          <a:bodyPr/>
          <a:lstStyle/>
          <a:p>
            <a:fld id="{E6DFFB8D-055D-49A2-A0F8-A474BAF9A557}" type="slidenum">
              <a:rPr lang="en-US" smtClean="0"/>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baseline="0" dirty="0" smtClean="0"/>
              <a:t>Walnut twig beetles apparently carry spores of the fungus </a:t>
            </a:r>
            <a:r>
              <a:rPr lang="en-US" i="1" baseline="0" dirty="0" smtClean="0"/>
              <a:t>Geosmithia morbida </a:t>
            </a:r>
            <a:r>
              <a:rPr lang="en-US" baseline="0" dirty="0" smtClean="0"/>
              <a:t>with them as they burrow into the bark of an otherwise healthy walnut tree.  The relationship between the beetle and the fungal spores is not entirely clear.  The fungus is often seen lining the galleries made by the twig beetle and coating the pupae.  In recent research in the West, walnut twig beetle larvae seem to have a preference for walnut tissue infected with the fungal hyphae.  </a:t>
            </a:r>
          </a:p>
          <a:p>
            <a:endParaRPr lang="en-US" baseline="0" dirty="0" smtClean="0"/>
          </a:p>
          <a:p>
            <a:r>
              <a:rPr lang="en-US" sz="1200" kern="1200" dirty="0" smtClean="0">
                <a:solidFill>
                  <a:schemeClr val="tx1"/>
                </a:solidFill>
                <a:effectLst/>
                <a:latin typeface="+mn-lt"/>
                <a:ea typeface="+mn-ea"/>
                <a:cs typeface="+mn-cs"/>
              </a:rPr>
              <a:t>Whatever the relationship, the fungal spores enter the phloem and, as the fungus spreads, the tree forms cankers in response to the infection.  Once the fungus has infected a tree, it continues to create cankers, eventually resulting in branch dieback and the death of the tree.</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Aside from dispersal of adult walnut twig beetles, the spread of TCD is assisted by human activities.  Transport of logs (especially as firewood or for use in woodworking activities) with live beetles drastically increases the dispersal abilities of the beetle and is likely responsible for introducing TCD to the east coast including Tennessee, North Carolina, Pennsylvania, and Virginia.  </a:t>
            </a:r>
          </a:p>
          <a:p>
            <a:endParaRPr lang="en-US" baseline="0" dirty="0" smtClean="0"/>
          </a:p>
          <a:p>
            <a:endParaRPr lang="en-US" baseline="0" dirty="0" smtClean="0"/>
          </a:p>
          <a:p>
            <a:r>
              <a:rPr lang="en-US" baseline="0" dirty="0" smtClean="0"/>
              <a:t>References:</a:t>
            </a:r>
          </a:p>
          <a:p>
            <a:r>
              <a:rPr lang="en-US" sz="1200" dirty="0" smtClean="0"/>
              <a:t>Freeland, Emily.</a:t>
            </a:r>
            <a:r>
              <a:rPr lang="en-US" sz="1200" baseline="0" dirty="0" smtClean="0"/>
              <a:t>  2012. </a:t>
            </a:r>
            <a:r>
              <a:rPr lang="en-US" sz="1200" b="0" i="0" u="none" strike="noStrike" kern="1200" baseline="0" dirty="0" smtClean="0">
                <a:solidFill>
                  <a:schemeClr val="tx1"/>
                </a:solidFill>
                <a:latin typeface="+mn-lt"/>
                <a:ea typeface="+mn-ea"/>
                <a:cs typeface="+mn-cs"/>
              </a:rPr>
              <a:t>Intraspecific variability of </a:t>
            </a:r>
            <a:r>
              <a:rPr lang="en-US" sz="1200" b="0" i="1" u="none" strike="noStrike" kern="1200" baseline="0" dirty="0" smtClean="0">
                <a:solidFill>
                  <a:schemeClr val="tx1"/>
                </a:solidFill>
                <a:latin typeface="+mn-lt"/>
                <a:ea typeface="+mn-ea"/>
                <a:cs typeface="+mn-cs"/>
              </a:rPr>
              <a:t>Geosmithia morbida </a:t>
            </a:r>
            <a:r>
              <a:rPr lang="en-US" sz="1200" b="0" i="0" u="none" strike="noStrike" kern="1200" baseline="0" dirty="0" smtClean="0">
                <a:solidFill>
                  <a:schemeClr val="tx1"/>
                </a:solidFill>
                <a:latin typeface="+mn-lt"/>
                <a:ea typeface="+mn-ea"/>
                <a:cs typeface="+mn-cs"/>
              </a:rPr>
              <a:t>the causal agent of thousand cankers disease, and effects of temperature, isolate and host family (</a:t>
            </a:r>
            <a:r>
              <a:rPr lang="en-US" sz="1200" b="0" i="1" u="none" strike="noStrike" kern="1200" baseline="0" dirty="0" smtClean="0">
                <a:solidFill>
                  <a:schemeClr val="tx1"/>
                </a:solidFill>
                <a:latin typeface="+mn-lt"/>
                <a:ea typeface="+mn-ea"/>
                <a:cs typeface="+mn-cs"/>
              </a:rPr>
              <a:t>Juglans nigra</a:t>
            </a:r>
            <a:r>
              <a:rPr lang="en-US" sz="1200" b="0" i="0" u="none" strike="noStrike" kern="1200" baseline="0" dirty="0" smtClean="0">
                <a:solidFill>
                  <a:schemeClr val="tx1"/>
                </a:solidFill>
                <a:latin typeface="+mn-lt"/>
                <a:ea typeface="+mn-ea"/>
                <a:cs typeface="+mn-cs"/>
              </a:rPr>
              <a:t>) on canker development.  Masters Thesis.</a:t>
            </a:r>
            <a:endParaRPr lang="en-US" sz="1200" dirty="0" smtClean="0"/>
          </a:p>
          <a:p>
            <a:r>
              <a:rPr lang="en-US" sz="1200" dirty="0" smtClean="0"/>
              <a:t>	accessed 3/26/2013 – </a:t>
            </a:r>
          </a:p>
          <a:p>
            <a:r>
              <a:rPr lang="en-US" sz="1200" dirty="0" smtClean="0"/>
              <a:t>	http://digitool.library.colostate.edu///exlibris/dtl/d3_1/apache_media/L2V4bGlicmlzL2R0bC9kM18xL2FwYWNoZV9tZWRpYS8xNjQwNzM=.pdf</a:t>
            </a:r>
          </a:p>
          <a:p>
            <a:r>
              <a:rPr lang="en-US" sz="1200" b="0" i="0" u="none" strike="noStrike" kern="1200" baseline="0" dirty="0" smtClean="0">
                <a:solidFill>
                  <a:schemeClr val="tx1"/>
                </a:solidFill>
                <a:latin typeface="+mn-lt"/>
                <a:ea typeface="+mn-ea"/>
                <a:cs typeface="+mn-cs"/>
              </a:rPr>
              <a:t>Newton, L. and G. Fowler. 2009. Pathway Assessment: </a:t>
            </a:r>
            <a:r>
              <a:rPr lang="en-US" sz="1200" b="0" i="1" u="none" strike="noStrike" kern="1200" baseline="0" dirty="0" smtClean="0">
                <a:solidFill>
                  <a:schemeClr val="tx1"/>
                </a:solidFill>
                <a:latin typeface="+mn-lt"/>
                <a:ea typeface="+mn-ea"/>
                <a:cs typeface="+mn-cs"/>
              </a:rPr>
              <a:t>Geosmithia </a:t>
            </a:r>
            <a:r>
              <a:rPr lang="en-US" sz="1200" b="0" i="0" u="none" strike="noStrike" kern="1200" baseline="0" dirty="0" smtClean="0">
                <a:solidFill>
                  <a:schemeClr val="tx1"/>
                </a:solidFill>
                <a:latin typeface="+mn-lt"/>
                <a:ea typeface="+mn-ea"/>
                <a:cs typeface="+mn-cs"/>
              </a:rPr>
              <a:t>sp. and </a:t>
            </a:r>
            <a:r>
              <a:rPr lang="en-US" sz="1200" b="0" i="1" u="none" strike="noStrike" kern="1200" baseline="0" dirty="0" smtClean="0">
                <a:solidFill>
                  <a:schemeClr val="tx1"/>
                </a:solidFill>
                <a:latin typeface="+mn-lt"/>
                <a:ea typeface="+mn-ea"/>
                <a:cs typeface="+mn-cs"/>
              </a:rPr>
              <a:t>Pityophthorus juglandis </a:t>
            </a:r>
            <a:r>
              <a:rPr lang="en-US" sz="1200" b="0" i="0" u="none" strike="noStrike" kern="1200" baseline="0" dirty="0" smtClean="0">
                <a:solidFill>
                  <a:schemeClr val="tx1"/>
                </a:solidFill>
                <a:latin typeface="+mn-lt"/>
                <a:ea typeface="+mn-ea"/>
                <a:cs typeface="+mn-cs"/>
              </a:rPr>
              <a:t>Blackman movement from the western into the eastern United States. </a:t>
            </a:r>
            <a:endParaRPr lang="en-US" b="0" u="none" baseline="0" dirty="0" smtClean="0"/>
          </a:p>
          <a:p>
            <a:r>
              <a:rPr lang="en-US" b="0" u="none" baseline="0" dirty="0" smtClean="0"/>
              <a:t>	accessed 3/25/2013 –</a:t>
            </a:r>
          </a:p>
          <a:p>
            <a:r>
              <a:rPr lang="en-US" b="0" u="none" baseline="0" dirty="0" smtClean="0"/>
              <a:t>	http://oregonstate.edu/dept/nurspest/APHIS%20CPHST%20Geosmithia_PATHWAY_Rev1_10-19-2009%20(2).pdf</a:t>
            </a:r>
          </a:p>
          <a:p>
            <a:r>
              <a:rPr lang="en-US" sz="1200" dirty="0" smtClean="0"/>
              <a:t>Peachy, Emily.  2012. </a:t>
            </a:r>
            <a:r>
              <a:rPr lang="en-US" dirty="0" smtClean="0"/>
              <a:t>Studies On The Walnut Twig Beetle (WTB), </a:t>
            </a:r>
            <a:r>
              <a:rPr lang="en-US" i="1" dirty="0" smtClean="0"/>
              <a:t>Pityophthorus juglandis</a:t>
            </a:r>
            <a:r>
              <a:rPr lang="en-US" dirty="0" smtClean="0"/>
              <a:t>, in Relation to its Association With </a:t>
            </a:r>
            <a:r>
              <a:rPr lang="en-US" i="1" dirty="0" smtClean="0"/>
              <a:t>Geosmithia morbida</a:t>
            </a:r>
            <a:r>
              <a:rPr lang="en-US" dirty="0" smtClean="0"/>
              <a:t>, its Survival in Felled Logs, and its Sensitivity to Temperature Extremes.  Masters Thesis.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a:t>
            </a:r>
            <a:r>
              <a:rPr lang="en-US" sz="1200" dirty="0" smtClean="0"/>
              <a:t>Accessed</a:t>
            </a:r>
            <a:r>
              <a:rPr lang="en-US" sz="1200" baseline="0" dirty="0" smtClean="0"/>
              <a:t> 3/26/2013 – </a:t>
            </a:r>
          </a:p>
          <a:p>
            <a:r>
              <a:rPr lang="en-US" dirty="0" smtClean="0"/>
              <a:t>	http://digitool.library.colostate.edu///exlibris/dtl/d3_1/apache_media/L2V4bGlicmlzL2R0bC9kM18xL2FwYWNoZV9tZWRpYS8xOTIwMzA=.pdf</a:t>
            </a:r>
          </a:p>
          <a:p>
            <a:r>
              <a:rPr lang="en-US" sz="1200" dirty="0" smtClean="0"/>
              <a:t>Seybold, S., D. Haugen, and A. Graves.  2010.  Pest alert: Thousand cankers disease. United States Department of Agriculture, Forest Service, Northeastern Area State and Private Forestry. </a:t>
            </a:r>
          </a:p>
          <a:p>
            <a:r>
              <a:rPr lang="en-US" sz="1200" u="none" dirty="0" smtClean="0">
                <a:solidFill>
                  <a:srgbClr val="0000FF"/>
                </a:solidFill>
              </a:rPr>
              <a:t>	accessed 3/25/2013 – </a:t>
            </a:r>
          </a:p>
          <a:p>
            <a:r>
              <a:rPr lang="en-US" sz="1200" dirty="0" smtClean="0"/>
              <a:t>	http://na.fs.fed.us/pubs/palerts/cankers_disease/thousand_cankers_disease_screen_res.pdf</a:t>
            </a:r>
          </a:p>
          <a:p>
            <a:r>
              <a:rPr lang="en-US" sz="1200" dirty="0" smtClean="0"/>
              <a:t>Tisserat, N., W. Cranshaw, D. Leatherman, C. Utley, and K. Alexander. 2009. Black walnut mortality in Colorado caused by the walnut twig beetle and thousand cankers disease. Online. Plant Health Progress doi:10.1094/PHP-2009-0811-01-RS. </a:t>
            </a:r>
          </a:p>
          <a:p>
            <a:r>
              <a:rPr lang="en-US" sz="1200" u="none" dirty="0" smtClean="0">
                <a:solidFill>
                  <a:srgbClr val="0000FF"/>
                </a:solidFill>
              </a:rPr>
              <a:t>	accessed 3/25/2013 – </a:t>
            </a:r>
          </a:p>
          <a:p>
            <a:r>
              <a:rPr lang="en-US" sz="1200" u="none" dirty="0" smtClean="0">
                <a:solidFill>
                  <a:srgbClr val="0000FF"/>
                </a:solidFill>
              </a:rPr>
              <a:t>	http://www.plantmanagementnetwork.org/pub/php/research/2009/walnut/</a:t>
            </a:r>
          </a:p>
          <a:p>
            <a:r>
              <a:rPr lang="en-US" baseline="0" dirty="0" smtClean="0"/>
              <a:t>Windham, Mark.  Personal communication.</a:t>
            </a:r>
            <a:endParaRPr lang="en-US" dirty="0"/>
          </a:p>
        </p:txBody>
      </p:sp>
      <p:sp>
        <p:nvSpPr>
          <p:cNvPr id="4" name="Slide Number Placeholder 3"/>
          <p:cNvSpPr>
            <a:spLocks noGrp="1"/>
          </p:cNvSpPr>
          <p:nvPr>
            <p:ph type="sldNum" sz="quarter" idx="10"/>
          </p:nvPr>
        </p:nvSpPr>
        <p:spPr/>
        <p:txBody>
          <a:bodyPr/>
          <a:lstStyle/>
          <a:p>
            <a:fld id="{E6DFFB8D-055D-49A2-A0F8-A474BAF9A557}" type="slidenum">
              <a:rPr lang="en-US" smtClean="0"/>
              <a:pPr/>
              <a:t>7</a:t>
            </a:fld>
            <a:endParaRPr lang="en-US" dirty="0"/>
          </a:p>
        </p:txBody>
      </p:sp>
    </p:spTree>
    <p:extLst>
      <p:ext uri="{BB962C8B-B14F-4D97-AF65-F5344CB8AC3E}">
        <p14:creationId xmlns:p14="http://schemas.microsoft.com/office/powerpoint/2010/main" val="26737035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As mentioned before, there are fifteen species of walnut found in the U.S.  The Arizona walnut (</a:t>
            </a:r>
            <a:r>
              <a:rPr lang="en-US" i="1" baseline="0" dirty="0" smtClean="0"/>
              <a:t>Juglans major</a:t>
            </a:r>
            <a:r>
              <a:rPr lang="en-US" baseline="0" dirty="0" smtClean="0"/>
              <a:t>) is thought to be the original host plant of the walnut twig beetle. On Arizona walnut, the beetles attack small twigs and branches, but are </a:t>
            </a:r>
            <a:r>
              <a:rPr lang="en-US" b="1" u="none" baseline="0" dirty="0" smtClean="0"/>
              <a:t>not</a:t>
            </a:r>
            <a:r>
              <a:rPr lang="en-US" baseline="0" dirty="0" smtClean="0"/>
              <a:t> known to cause tree mortality on their own.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In addition, Arizona walnut appears to be highly resistant to the fungus that causes TCD.   Damage by the beetles and inoculation with the fungus results in some cankers, but does not result in the death of the tree.</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Other walnut hosts that appear to be susceptible to the fungus besides black walnut include: California walnut (</a:t>
            </a:r>
            <a:r>
              <a:rPr lang="en-US" i="1" baseline="0" dirty="0" smtClean="0"/>
              <a:t>J. californica</a:t>
            </a:r>
            <a:r>
              <a:rPr lang="en-US" baseline="0" dirty="0" smtClean="0"/>
              <a:t>), Hinds walnut (</a:t>
            </a:r>
            <a:r>
              <a:rPr lang="en-US" i="1" baseline="0" dirty="0" smtClean="0"/>
              <a:t>J. hindsii</a:t>
            </a:r>
            <a:r>
              <a:rPr lang="en-US" baseline="0" dirty="0" smtClean="0"/>
              <a:t>), and little walnut (</a:t>
            </a:r>
            <a:r>
              <a:rPr lang="en-US" i="1" baseline="0" dirty="0" smtClean="0"/>
              <a:t>J. microcarpa</a:t>
            </a:r>
            <a:r>
              <a:rPr lang="en-US" baseline="0" dirty="0" smtClean="0"/>
              <a:t>).  The distributions of all these walnut species overlap the distribution of the walnut twig beetle (i.e. the western U.S.).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English walnut (</a:t>
            </a:r>
            <a:r>
              <a:rPr lang="en-US" i="1" baseline="0" dirty="0" smtClean="0"/>
              <a:t>J. regia</a:t>
            </a:r>
            <a:r>
              <a:rPr lang="en-US" baseline="0" dirty="0" smtClean="0"/>
              <a:t>) is an economically important commercially grown crop in California that appears to be susceptible to this fungus.  Another non-native susceptible host seems to be Manshurian walnut (</a:t>
            </a:r>
            <a:r>
              <a:rPr lang="en-US" i="1" baseline="0" dirty="0" smtClean="0"/>
              <a:t>J. mandshurica</a:t>
            </a:r>
            <a:r>
              <a:rPr lang="en-US" baseline="0" dirty="0" smtClean="0"/>
              <a:t>).  </a:t>
            </a:r>
          </a:p>
          <a:p>
            <a:endParaRPr lang="en-US" baseline="0" dirty="0" smtClean="0"/>
          </a:p>
          <a:p>
            <a:r>
              <a:rPr lang="en-US" baseline="0" dirty="0" smtClean="0"/>
              <a:t>  </a:t>
            </a:r>
          </a:p>
          <a:p>
            <a:r>
              <a:rPr lang="en-US" baseline="0" dirty="0" smtClean="0"/>
              <a:t>References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Newton, L. P., G. Fowler, A. D. Neeley, R. A. Schall, and Y. Tacheuchi. 2009. Pathway Assessment: </a:t>
            </a:r>
            <a:r>
              <a:rPr lang="en-US" sz="1200" i="1" dirty="0" smtClean="0"/>
              <a:t>Geosmithia </a:t>
            </a:r>
            <a:r>
              <a:rPr lang="en-US" sz="1200" dirty="0" smtClean="0"/>
              <a:t>sp. and </a:t>
            </a:r>
            <a:r>
              <a:rPr lang="en-US" sz="1200" i="1" dirty="0" smtClean="0"/>
              <a:t>Pityophthorus juglandis </a:t>
            </a:r>
            <a:r>
              <a:rPr lang="en-US" sz="1200" dirty="0" smtClean="0"/>
              <a:t>Blackman movement from the western into the eastern United States. </a:t>
            </a:r>
            <a:r>
              <a:rPr lang="en-US" sz="1200" i="1" dirty="0" smtClean="0"/>
              <a:t> </a:t>
            </a:r>
            <a:r>
              <a:rPr lang="en-US" sz="1200" dirty="0" smtClean="0"/>
              <a:t>U. S. Dept. of Agriculture, Animal and Plant Health Inspection Service. </a:t>
            </a:r>
            <a:endParaRPr lang="en-US" sz="1200" i="1" u="sng" dirty="0" smtClean="0">
              <a:solidFill>
                <a:srgbClr val="0000FF"/>
              </a:solidFill>
            </a:endParaRPr>
          </a:p>
          <a:p>
            <a:r>
              <a:rPr lang="en-US" baseline="0" dirty="0" smtClean="0">
                <a:solidFill>
                  <a:srgbClr val="0000FF"/>
                </a:solidFill>
              </a:rPr>
              <a:t>	accessed 3/25/2013 – </a:t>
            </a:r>
          </a:p>
          <a:p>
            <a:r>
              <a:rPr lang="en-US" baseline="0" dirty="0" smtClean="0">
                <a:solidFill>
                  <a:srgbClr val="0000FF"/>
                </a:solidFill>
              </a:rPr>
              <a:t>	http://oregonstate.edu/dept/nurspest/APHIS%20CPHST%20Geosmithia_PATHWAY_Rev1_10-19-2009%20(2).pdf</a:t>
            </a:r>
          </a:p>
          <a:p>
            <a:r>
              <a:rPr lang="en-US" dirty="0" smtClean="0"/>
              <a:t>Pavek, Diane S. 1993. </a:t>
            </a:r>
            <a:r>
              <a:rPr lang="en-US" i="1" dirty="0" smtClean="0"/>
              <a:t>Juglans major</a:t>
            </a:r>
            <a:r>
              <a:rPr lang="en-US" dirty="0" smtClean="0"/>
              <a:t>. In: Fire Effects Information System, [Online]. U.S. Department of Agriculture, Forest Service, Rocky Mountain Research Station, Fire Sciences Laboratory (Producer). </a:t>
            </a:r>
            <a:endParaRPr lang="en-US" sz="1200" dirty="0" smtClean="0"/>
          </a:p>
          <a:p>
            <a:r>
              <a:rPr lang="en-US" sz="1200" dirty="0" smtClean="0"/>
              <a:t>	Accessed</a:t>
            </a:r>
            <a:r>
              <a:rPr lang="en-US" sz="1200" baseline="0" dirty="0" smtClean="0"/>
              <a:t> 3/26/2013 – </a:t>
            </a:r>
          </a:p>
          <a:p>
            <a:r>
              <a:rPr lang="en-US" dirty="0" smtClean="0"/>
              <a:t>	http://www.fs.fed.us/database/feis/plants/tree/jugmaj/all.html</a:t>
            </a:r>
          </a:p>
          <a:p>
            <a:r>
              <a:rPr lang="en-US" sz="1200" dirty="0" smtClean="0"/>
              <a:t>Peachy, Emily.  2012. </a:t>
            </a:r>
            <a:r>
              <a:rPr lang="en-US" dirty="0" smtClean="0"/>
              <a:t>Studies On The Walnut Twig Beetle (WTB), </a:t>
            </a:r>
            <a:r>
              <a:rPr lang="en-US" i="1" dirty="0" smtClean="0"/>
              <a:t>Pityophthorus juglandis</a:t>
            </a:r>
            <a:r>
              <a:rPr lang="en-US" dirty="0" smtClean="0"/>
              <a:t>, in Relation to its Association With </a:t>
            </a:r>
            <a:r>
              <a:rPr lang="en-US" i="1" dirty="0" smtClean="0"/>
              <a:t>Geosmithia morbida</a:t>
            </a:r>
            <a:r>
              <a:rPr lang="en-US" dirty="0" smtClean="0"/>
              <a:t>, its Survival in Felled Logs, and its Sensitivity to Temperature Extremes.  Masters Thesis.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a:t>
            </a:r>
            <a:r>
              <a:rPr lang="en-US" sz="1200" dirty="0" smtClean="0"/>
              <a:t>Accessed</a:t>
            </a:r>
            <a:r>
              <a:rPr lang="en-US" sz="1200" baseline="0" dirty="0" smtClean="0"/>
              <a:t> 3/26/2013 – </a:t>
            </a:r>
          </a:p>
          <a:p>
            <a:r>
              <a:rPr lang="en-US" dirty="0" smtClean="0"/>
              <a:t>	http://digitool.library.colostate.edu///exlibris/dtl/d3_1/apache_media/L2V4bGlicmlzL2R0bC9kM18xL2FwYWNoZV9tZWRpYS8xOTIwMzA=.pdf</a:t>
            </a:r>
          </a:p>
          <a:p>
            <a:r>
              <a:rPr lang="en-US" sz="1200" dirty="0" smtClean="0"/>
              <a:t>Seybold, S., D. Haugen, and A. Graves.  2010.  Pest alert: Thousand cankers disease. United States Department of Agriculture, Forest Service, Northeastern Area State and Private Forestry. </a:t>
            </a:r>
          </a:p>
          <a:p>
            <a:r>
              <a:rPr lang="en-US" sz="1200" u="none" dirty="0" smtClean="0">
                <a:solidFill>
                  <a:srgbClr val="0000FF"/>
                </a:solidFill>
              </a:rPr>
              <a:t>	accessed 3/25/2013 – </a:t>
            </a:r>
          </a:p>
          <a:p>
            <a:r>
              <a:rPr lang="en-US" sz="1200" dirty="0" smtClean="0"/>
              <a:t>	http://na.fs.fed.us/pubs/palerts/cankers_disease/thousand_cankers_disease_screen_res.pdf</a:t>
            </a:r>
          </a:p>
          <a:p>
            <a:endParaRPr lang="en-US" sz="1200" dirty="0" smtClean="0"/>
          </a:p>
        </p:txBody>
      </p:sp>
      <p:sp>
        <p:nvSpPr>
          <p:cNvPr id="4" name="Slide Number Placeholder 3"/>
          <p:cNvSpPr>
            <a:spLocks noGrp="1"/>
          </p:cNvSpPr>
          <p:nvPr>
            <p:ph type="sldNum" sz="quarter" idx="10"/>
          </p:nvPr>
        </p:nvSpPr>
        <p:spPr/>
        <p:txBody>
          <a:bodyPr/>
          <a:lstStyle/>
          <a:p>
            <a:fld id="{E6DFFB8D-055D-49A2-A0F8-A474BAF9A557}" type="slidenum">
              <a:rPr lang="en-US" smtClean="0"/>
              <a:pPr/>
              <a:t>8</a:t>
            </a:fld>
            <a:endParaRPr lang="en-US" dirty="0"/>
          </a:p>
        </p:txBody>
      </p:sp>
    </p:spTree>
    <p:extLst>
      <p:ext uri="{BB962C8B-B14F-4D97-AF65-F5344CB8AC3E}">
        <p14:creationId xmlns:p14="http://schemas.microsoft.com/office/powerpoint/2010/main" val="6514227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Once the fungus is vectored to a tree by the beetle, the fungus damages the phloem tissue and disrupts nutrient transport to the branches.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Early symptoms of TCD  include yellowing and thinning of the foliage which progresses to brown wilted foliage (orange arrows).  However, these symptoms have not been seen in eastern outbreaks.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This disease also causes two different canker types to form on the tree.  Early on, you can see small, circular to oblong cankers (yellow arrows) developing around the walnut twig beetle galleries on twigs, branches and the trunk.  However, you must remove the thin layer of outer bark to see these cankers.  On the bark surface, you may see an amber stain around the entrance to the beetle hole (though keep in mind – these are really small beetles and the holes are subsequently very small as well).  You may also see bark cracks forming in smaller twigs around the entrance holes, but for the most part, branches with many beetle galleries and cankers (seen when you peel back the bark) may not show any outward appearance of this disease in the early stages.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In thicker branches and the trunk, the cankers are restricted to the phloem, but as the disease progresses, the cankers expand into the cambium and cause a darkening of the tissue (usually only seen after extensive infestation) which is indicated by the red arrow.  The amount of cankers formed is numerous and eventually these cankers coalesce to girdle twigs and branches leading to dieback and eventual death of the tree.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i="0" u="none"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b="0" i="0" u="none"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0" i="0" u="none" dirty="0" smtClean="0">
                <a:solidFill>
                  <a:schemeClr val="tx1"/>
                </a:solidFill>
              </a:rPr>
              <a:t>References:</a:t>
            </a:r>
          </a:p>
          <a:p>
            <a:r>
              <a:rPr lang="en-US" sz="1200" b="0" i="0" u="none" strike="noStrike" kern="1200" baseline="0" dirty="0" smtClean="0">
                <a:solidFill>
                  <a:schemeClr val="tx1"/>
                </a:solidFill>
                <a:latin typeface="+mn-lt"/>
                <a:ea typeface="+mn-ea"/>
                <a:cs typeface="+mn-cs"/>
              </a:rPr>
              <a:t>Newton, L. and G. Fowler. 2009. Pathway Assessment: </a:t>
            </a:r>
            <a:r>
              <a:rPr lang="en-US" sz="1200" b="0" i="1" u="none" strike="noStrike" kern="1200" baseline="0" dirty="0" smtClean="0">
                <a:solidFill>
                  <a:schemeClr val="tx1"/>
                </a:solidFill>
                <a:latin typeface="+mn-lt"/>
                <a:ea typeface="+mn-ea"/>
                <a:cs typeface="+mn-cs"/>
              </a:rPr>
              <a:t>Geosmithia </a:t>
            </a:r>
            <a:r>
              <a:rPr lang="en-US" sz="1200" b="0" i="0" u="none" strike="noStrike" kern="1200" baseline="0" dirty="0" smtClean="0">
                <a:solidFill>
                  <a:schemeClr val="tx1"/>
                </a:solidFill>
                <a:latin typeface="+mn-lt"/>
                <a:ea typeface="+mn-ea"/>
                <a:cs typeface="+mn-cs"/>
              </a:rPr>
              <a:t>sp. and </a:t>
            </a:r>
            <a:r>
              <a:rPr lang="en-US" sz="1200" b="0" i="1" u="none" strike="noStrike" kern="1200" baseline="0" dirty="0" smtClean="0">
                <a:solidFill>
                  <a:schemeClr val="tx1"/>
                </a:solidFill>
                <a:latin typeface="+mn-lt"/>
                <a:ea typeface="+mn-ea"/>
                <a:cs typeface="+mn-cs"/>
              </a:rPr>
              <a:t>Pityophthorus juglandis </a:t>
            </a:r>
            <a:r>
              <a:rPr lang="en-US" sz="1200" b="0" i="0" u="none" strike="noStrike" kern="1200" baseline="0" dirty="0" smtClean="0">
                <a:solidFill>
                  <a:schemeClr val="tx1"/>
                </a:solidFill>
                <a:latin typeface="+mn-lt"/>
                <a:ea typeface="+mn-ea"/>
                <a:cs typeface="+mn-cs"/>
              </a:rPr>
              <a:t>Blackman movement from the western into the eastern United States. </a:t>
            </a:r>
            <a:endParaRPr lang="en-US" b="0" u="none" baseline="0" dirty="0" smtClean="0"/>
          </a:p>
          <a:p>
            <a:r>
              <a:rPr lang="en-US" b="0" u="none" baseline="0" dirty="0" smtClean="0"/>
              <a:t>	accessed 3/25/2013 –</a:t>
            </a:r>
          </a:p>
          <a:p>
            <a:r>
              <a:rPr lang="en-US" b="0" u="none" baseline="0" dirty="0" smtClean="0"/>
              <a:t>	http://oregonstate.edu/dept/nurspest/APHIS%20CPHST%20Geosmithia_PATHWAY_Rev1_10-19-2009%20(2).pdf</a:t>
            </a:r>
          </a:p>
          <a:p>
            <a:r>
              <a:rPr lang="en-US" sz="1200" dirty="0" smtClean="0"/>
              <a:t>Seybold, S., D. Haugen, and A. Graves.  2010.  Pest alert: Thousand cankers disease. United States Department of Agriculture, Forest Service, Northeastern Area State and Private Forestry. </a:t>
            </a:r>
          </a:p>
          <a:p>
            <a:r>
              <a:rPr lang="en-US" sz="1200" u="none" dirty="0" smtClean="0">
                <a:solidFill>
                  <a:srgbClr val="0000FF"/>
                </a:solidFill>
              </a:rPr>
              <a:t>	accessed 3/25/2013 – </a:t>
            </a:r>
          </a:p>
          <a:p>
            <a:r>
              <a:rPr lang="en-US" sz="1200" dirty="0" smtClean="0"/>
              <a:t>	http://na.fs.fed.us/pubs/palerts/cankers_disease/thousand_cankers_disease_screen_res.pdf</a:t>
            </a:r>
          </a:p>
          <a:p>
            <a:r>
              <a:rPr lang="en-US" sz="1200" dirty="0" smtClean="0"/>
              <a:t>Tisserat, N., W. Cranshaw, D. Leatherman, C. Utley, and K. Alexander. 2009. Black walnut mortality in Colorado caused by the walnut twig beetle and thousand cankers disease. Online. Plant Health Progress doi:10.1094/PHP-2009-0811-01-RS. </a:t>
            </a:r>
          </a:p>
          <a:p>
            <a:r>
              <a:rPr lang="en-US" sz="1200" u="none" dirty="0" smtClean="0">
                <a:solidFill>
                  <a:srgbClr val="0000FF"/>
                </a:solidFill>
              </a:rPr>
              <a:t>	accessed 3/25/2013 – </a:t>
            </a:r>
          </a:p>
          <a:p>
            <a:r>
              <a:rPr lang="en-US" sz="1200" u="none" dirty="0" smtClean="0">
                <a:solidFill>
                  <a:srgbClr val="0000FF"/>
                </a:solidFill>
              </a:rPr>
              <a:t>	http://www.plantmanagementnetwork.org/pub/php/research/2009/walnut/</a:t>
            </a:r>
          </a:p>
          <a:p>
            <a:r>
              <a:rPr lang="en-US" sz="1200" u="none" dirty="0" smtClean="0">
                <a:solidFill>
                  <a:srgbClr val="0000FF"/>
                </a:solidFill>
              </a:rPr>
              <a:t>Windham, Mark.  Personal communication.</a:t>
            </a:r>
          </a:p>
        </p:txBody>
      </p:sp>
      <p:sp>
        <p:nvSpPr>
          <p:cNvPr id="4" name="Slide Number Placeholder 3"/>
          <p:cNvSpPr>
            <a:spLocks noGrp="1"/>
          </p:cNvSpPr>
          <p:nvPr>
            <p:ph type="sldNum" sz="quarter" idx="10"/>
          </p:nvPr>
        </p:nvSpPr>
        <p:spPr/>
        <p:txBody>
          <a:bodyPr/>
          <a:lstStyle/>
          <a:p>
            <a:fld id="{E6DFFB8D-055D-49A2-A0F8-A474BAF9A557}" type="slidenum">
              <a:rPr lang="en-US" smtClean="0"/>
              <a:pPr/>
              <a:t>9</a:t>
            </a:fld>
            <a:endParaRPr lang="en-US" dirty="0"/>
          </a:p>
        </p:txBody>
      </p:sp>
    </p:spTree>
    <p:extLst>
      <p:ext uri="{BB962C8B-B14F-4D97-AF65-F5344CB8AC3E}">
        <p14:creationId xmlns:p14="http://schemas.microsoft.com/office/powerpoint/2010/main" val="13128669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fld id="{E7CF39F3-4030-42D3-9BA0-BE5B43F408A6}" type="datetimeFigureOut">
              <a:rPr lang="en-US" smtClean="0"/>
              <a:pPr/>
              <a:t>8/25/2013</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AB7100BD-AC4D-4FCE-94D8-896E0E42BC55}"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CF39F3-4030-42D3-9BA0-BE5B43F408A6}" type="datetimeFigureOut">
              <a:rPr lang="en-US" smtClean="0"/>
              <a:pPr/>
              <a:t>8/25/2013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7100BD-AC4D-4FCE-94D8-896E0E42BC55}"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110" charset="0"/>
              </a:defRPr>
            </a:lvl1pPr>
          </a:lstStyle>
          <a:p>
            <a:fld id="{E7CF39F3-4030-42D3-9BA0-BE5B43F408A6}" type="datetimeFigureOut">
              <a:rPr lang="en-US" smtClean="0"/>
              <a:pPr/>
              <a:t>8/25/2013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110" charset="0"/>
              </a:defRPr>
            </a:lvl1pPr>
          </a:lstStyle>
          <a:p>
            <a:fld id="{AB7100BD-AC4D-4FCE-94D8-896E0E42BC55}"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ctr" defTabSz="457200" rtl="0" eaLnBrk="1" fontAlgn="base" hangingPunct="1">
        <a:spcBef>
          <a:spcPct val="0"/>
        </a:spcBef>
        <a:spcAft>
          <a:spcPct val="0"/>
        </a:spcAft>
        <a:defRPr sz="4400" kern="1200">
          <a:solidFill>
            <a:schemeClr val="tx1"/>
          </a:solidFill>
          <a:latin typeface="+mj-lt"/>
          <a:ea typeface="ＭＳ Ｐゴシック" pitchFamily="33" charset="-128"/>
          <a:cs typeface="ＭＳ Ｐゴシック" pitchFamily="33" charset="-128"/>
        </a:defRPr>
      </a:lvl1pPr>
      <a:lvl2pPr algn="ctr" defTabSz="457200" rtl="0" eaLnBrk="1" fontAlgn="base" hangingPunct="1">
        <a:spcBef>
          <a:spcPct val="0"/>
        </a:spcBef>
        <a:spcAft>
          <a:spcPct val="0"/>
        </a:spcAft>
        <a:defRPr sz="4400">
          <a:solidFill>
            <a:schemeClr val="tx1"/>
          </a:solidFill>
          <a:latin typeface="Calibri" pitchFamily="33" charset="0"/>
          <a:ea typeface="ＭＳ Ｐゴシック" pitchFamily="33" charset="-128"/>
          <a:cs typeface="ＭＳ Ｐゴシック" pitchFamily="33" charset="-128"/>
        </a:defRPr>
      </a:lvl2pPr>
      <a:lvl3pPr algn="ctr" defTabSz="457200" rtl="0" eaLnBrk="1" fontAlgn="base" hangingPunct="1">
        <a:spcBef>
          <a:spcPct val="0"/>
        </a:spcBef>
        <a:spcAft>
          <a:spcPct val="0"/>
        </a:spcAft>
        <a:defRPr sz="4400">
          <a:solidFill>
            <a:schemeClr val="tx1"/>
          </a:solidFill>
          <a:latin typeface="Calibri" pitchFamily="33" charset="0"/>
          <a:ea typeface="ＭＳ Ｐゴシック" pitchFamily="33" charset="-128"/>
          <a:cs typeface="ＭＳ Ｐゴシック" pitchFamily="33" charset="-128"/>
        </a:defRPr>
      </a:lvl3pPr>
      <a:lvl4pPr algn="ctr" defTabSz="457200" rtl="0" eaLnBrk="1" fontAlgn="base" hangingPunct="1">
        <a:spcBef>
          <a:spcPct val="0"/>
        </a:spcBef>
        <a:spcAft>
          <a:spcPct val="0"/>
        </a:spcAft>
        <a:defRPr sz="4400">
          <a:solidFill>
            <a:schemeClr val="tx1"/>
          </a:solidFill>
          <a:latin typeface="Calibri" pitchFamily="33" charset="0"/>
          <a:ea typeface="ＭＳ Ｐゴシック" pitchFamily="33" charset="-128"/>
          <a:cs typeface="ＭＳ Ｐゴシック" pitchFamily="33" charset="-128"/>
        </a:defRPr>
      </a:lvl4pPr>
      <a:lvl5pPr algn="ctr" defTabSz="457200" rtl="0" eaLnBrk="1" fontAlgn="base" hangingPunct="1">
        <a:spcBef>
          <a:spcPct val="0"/>
        </a:spcBef>
        <a:spcAft>
          <a:spcPct val="0"/>
        </a:spcAft>
        <a:defRPr sz="4400">
          <a:solidFill>
            <a:schemeClr val="tx1"/>
          </a:solidFill>
          <a:latin typeface="Calibri" pitchFamily="33" charset="0"/>
          <a:ea typeface="ＭＳ Ｐゴシック" pitchFamily="33" charset="-128"/>
          <a:cs typeface="ＭＳ Ｐゴシック" pitchFamily="33" charset="-128"/>
        </a:defRPr>
      </a:lvl5pPr>
      <a:lvl6pPr marL="457200" algn="ctr" defTabSz="457200" rtl="0" eaLnBrk="1" fontAlgn="base" hangingPunct="1">
        <a:spcBef>
          <a:spcPct val="0"/>
        </a:spcBef>
        <a:spcAft>
          <a:spcPct val="0"/>
        </a:spcAft>
        <a:defRPr sz="4400">
          <a:solidFill>
            <a:schemeClr val="tx1"/>
          </a:solidFill>
          <a:latin typeface="Calibri" pitchFamily="33" charset="0"/>
          <a:ea typeface="ＭＳ Ｐゴシック" pitchFamily="33" charset="-128"/>
          <a:cs typeface="ＭＳ Ｐゴシック" pitchFamily="33" charset="-128"/>
        </a:defRPr>
      </a:lvl6pPr>
      <a:lvl7pPr marL="914400" algn="ctr" defTabSz="457200" rtl="0" eaLnBrk="1" fontAlgn="base" hangingPunct="1">
        <a:spcBef>
          <a:spcPct val="0"/>
        </a:spcBef>
        <a:spcAft>
          <a:spcPct val="0"/>
        </a:spcAft>
        <a:defRPr sz="4400">
          <a:solidFill>
            <a:schemeClr val="tx1"/>
          </a:solidFill>
          <a:latin typeface="Calibri" pitchFamily="33" charset="0"/>
          <a:ea typeface="ＭＳ Ｐゴシック" pitchFamily="33" charset="-128"/>
          <a:cs typeface="ＭＳ Ｐゴシック" pitchFamily="33" charset="-128"/>
        </a:defRPr>
      </a:lvl7pPr>
      <a:lvl8pPr marL="1371600" algn="ctr" defTabSz="457200" rtl="0" eaLnBrk="1" fontAlgn="base" hangingPunct="1">
        <a:spcBef>
          <a:spcPct val="0"/>
        </a:spcBef>
        <a:spcAft>
          <a:spcPct val="0"/>
        </a:spcAft>
        <a:defRPr sz="4400">
          <a:solidFill>
            <a:schemeClr val="tx1"/>
          </a:solidFill>
          <a:latin typeface="Calibri" pitchFamily="33" charset="0"/>
          <a:ea typeface="ＭＳ Ｐゴシック" pitchFamily="33" charset="-128"/>
          <a:cs typeface="ＭＳ Ｐゴシック" pitchFamily="33" charset="-128"/>
        </a:defRPr>
      </a:lvl8pPr>
      <a:lvl9pPr marL="1828800" algn="ctr" defTabSz="457200" rtl="0" eaLnBrk="1" fontAlgn="base" hangingPunct="1">
        <a:spcBef>
          <a:spcPct val="0"/>
        </a:spcBef>
        <a:spcAft>
          <a:spcPct val="0"/>
        </a:spcAft>
        <a:defRPr sz="4400">
          <a:solidFill>
            <a:schemeClr val="tx1"/>
          </a:solidFill>
          <a:latin typeface="Calibri" pitchFamily="33" charset="0"/>
          <a:ea typeface="ＭＳ Ｐゴシック" pitchFamily="33" charset="-128"/>
          <a:cs typeface="ＭＳ Ｐゴシック" pitchFamily="33"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pitchFamily="33" charset="-128"/>
          <a:cs typeface="ＭＳ Ｐゴシック" pitchFamily="33"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pitchFamily="33"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pitchFamily="33"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33"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3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hyperlink" Target="http://www.bugwood.org/" TargetMode="External"/><Relationship Id="rId4" Type="http://schemas.openxmlformats.org/officeDocument/2006/relationships/image" Target="../media/image21.jp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hyperlink" Target="http://www.bugwood.or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www.bugwood.org/"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hyperlink" Target="http://www.npdn.org/"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www.youtube.com/watch?v=JOrNi8HrIpI"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www.bugwood.org/" TargetMode="External"/><Relationship Id="rId5" Type="http://schemas.openxmlformats.org/officeDocument/2006/relationships/image" Target="../media/image20.jpg"/><Relationship Id="rId4" Type="http://schemas.openxmlformats.org/officeDocument/2006/relationships/image" Target="../media/image19.jpeg"/></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www.protectingusnow.org/"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www.protectingusnow.org/"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hyperlink" Target="http://www.npdn.org/" TargetMode="External"/><Relationship Id="rId3" Type="http://schemas.openxmlformats.org/officeDocument/2006/relationships/image" Target="../media/image31.jpeg"/><Relationship Id="rId7" Type="http://schemas.openxmlformats.org/officeDocument/2006/relationships/hyperlink" Target="http://www.bugwood.org/" TargetMode="External"/><Relationship Id="rId12" Type="http://schemas.openxmlformats.org/officeDocument/2006/relationships/hyperlink" Target="http://www.csrees.usda.gov/"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eden.lsu.edu/Pages/default.aspx" TargetMode="External"/><Relationship Id="rId11" Type="http://schemas.openxmlformats.org/officeDocument/2006/relationships/hyperlink" Target="http://www.fs.fed.us/" TargetMode="External"/><Relationship Id="rId5" Type="http://schemas.openxmlformats.org/officeDocument/2006/relationships/hyperlink" Target="http://www.aphis.usda.gov/plant_health/plant_pest_info/pest_detection/pestlist.shtml" TargetMode="External"/><Relationship Id="rId10" Type="http://schemas.openxmlformats.org/officeDocument/2006/relationships/image" Target="../media/image32.png"/><Relationship Id="rId4" Type="http://schemas.openxmlformats.org/officeDocument/2006/relationships/hyperlink" Target="http://www.aphis.usda.gov/" TargetMode="External"/><Relationship Id="rId9" Type="http://schemas.openxmlformats.org/officeDocument/2006/relationships/hyperlink" Target="http://www.dhs.gov/index.shtm"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www.bugwood.or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www.bugwood.org/"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hyperlink" Target="http://www.bugwood.org/"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hyperlink" Target="http://www.bugwood.org/"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hyperlink" Target="http://www.bugwood.org/" TargetMode="External"/><Relationship Id="rId7"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Thousand Cankers Disease</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Symptoms of TCD</a:t>
            </a:r>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b="4075"/>
          <a:stretch/>
        </p:blipFill>
        <p:spPr>
          <a:xfrm>
            <a:off x="457200" y="1295400"/>
            <a:ext cx="3788338" cy="4846320"/>
          </a:xfrm>
          <a:prstGeom prst="roundRect">
            <a:avLst>
              <a:gd name="adj" fmla="val 16667"/>
            </a:avLst>
          </a:prstGeom>
          <a:ln w="38100">
            <a:solidFill>
              <a:schemeClr val="tx1"/>
            </a:solidFill>
          </a:ln>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b="4842"/>
          <a:stretch/>
        </p:blipFill>
        <p:spPr>
          <a:xfrm>
            <a:off x="5029200" y="1295400"/>
            <a:ext cx="3508248" cy="4452158"/>
          </a:xfrm>
          <a:prstGeom prst="roundRect">
            <a:avLst>
              <a:gd name="adj" fmla="val 16667"/>
            </a:avLst>
          </a:prstGeom>
          <a:ln w="38100">
            <a:solidFill>
              <a:schemeClr val="tx1"/>
            </a:solidFill>
          </a:ln>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Rectangle 5"/>
          <p:cNvSpPr/>
          <p:nvPr/>
        </p:nvSpPr>
        <p:spPr>
          <a:xfrm>
            <a:off x="0" y="6172200"/>
            <a:ext cx="6209071" cy="646331"/>
          </a:xfrm>
          <a:prstGeom prst="rect">
            <a:avLst/>
          </a:prstGeom>
        </p:spPr>
        <p:txBody>
          <a:bodyPr wrap="square">
            <a:spAutoFit/>
          </a:bodyPr>
          <a:lstStyle/>
          <a:p>
            <a:r>
              <a:rPr lang="en-US" sz="900" dirty="0" smtClean="0"/>
              <a:t>Image  credits</a:t>
            </a:r>
            <a:r>
              <a:rPr lang="en-US" sz="900" dirty="0"/>
              <a:t>: </a:t>
            </a:r>
            <a:r>
              <a:rPr lang="en-US" sz="900" dirty="0" smtClean="0"/>
              <a:t> </a:t>
            </a:r>
          </a:p>
          <a:p>
            <a:r>
              <a:rPr lang="en-US" sz="900" dirty="0"/>
              <a:t>Right - Curtis Utley, CSUE, </a:t>
            </a:r>
            <a:r>
              <a:rPr lang="en-US" sz="900" dirty="0">
                <a:hlinkClick r:id="rId5"/>
              </a:rPr>
              <a:t>www.bugwood.org</a:t>
            </a:r>
            <a:r>
              <a:rPr lang="en-US" sz="900" dirty="0"/>
              <a:t>, #5406077 and </a:t>
            </a:r>
            <a:r>
              <a:rPr lang="en-US" sz="900" dirty="0" smtClean="0"/>
              <a:t>left - Ned </a:t>
            </a:r>
            <a:r>
              <a:rPr lang="en-US" sz="900" dirty="0" err="1"/>
              <a:t>Tisserat</a:t>
            </a:r>
            <a:r>
              <a:rPr lang="en-US" sz="900" dirty="0"/>
              <a:t>, Colorado State </a:t>
            </a:r>
            <a:r>
              <a:rPr lang="en-US" sz="900" dirty="0" smtClean="0"/>
              <a:t>University, www.bugwood.org, #5406104</a:t>
            </a:r>
          </a:p>
          <a:p>
            <a:endParaRPr lang="en-US" sz="900" dirty="0"/>
          </a:p>
        </p:txBody>
      </p:sp>
      <p:cxnSp>
        <p:nvCxnSpPr>
          <p:cNvPr id="8" name="Straight Arrow Connector 7"/>
          <p:cNvCxnSpPr/>
          <p:nvPr/>
        </p:nvCxnSpPr>
        <p:spPr>
          <a:xfrm>
            <a:off x="5334000" y="1905000"/>
            <a:ext cx="1449324" cy="533400"/>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915223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382000" cy="1143000"/>
          </a:xfrm>
        </p:spPr>
        <p:txBody>
          <a:bodyPr/>
          <a:lstStyle/>
          <a:p>
            <a:r>
              <a:rPr lang="en-US" dirty="0" smtClean="0"/>
              <a:t>Signs of the beetle</a:t>
            </a:r>
            <a:endParaRPr lang="en-US" sz="1100" dirty="0"/>
          </a:p>
        </p:txBody>
      </p:sp>
      <p:pic>
        <p:nvPicPr>
          <p:cNvPr id="4100" name="Picture 4" descr="C:\Users\jenweeks1\Desktop\11OctMW_W1-E_2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066800"/>
            <a:ext cx="4114801" cy="2743200"/>
          </a:xfrm>
          <a:prstGeom prst="roundRect">
            <a:avLst>
              <a:gd name="adj" fmla="val 8594"/>
            </a:avLst>
          </a:prstGeom>
          <a:solidFill>
            <a:srgbClr val="FFFFFF">
              <a:shade val="85000"/>
            </a:srgbClr>
          </a:solidFill>
          <a:ln w="38100">
            <a:solidFill>
              <a:schemeClr val="tx1"/>
            </a:solidFill>
          </a:ln>
          <a:effectLst/>
          <a:extLst/>
        </p:spPr>
      </p:pic>
      <p:sp>
        <p:nvSpPr>
          <p:cNvPr id="7" name="Rectangle 6"/>
          <p:cNvSpPr/>
          <p:nvPr/>
        </p:nvSpPr>
        <p:spPr>
          <a:xfrm>
            <a:off x="0" y="6172200"/>
            <a:ext cx="6209071" cy="646331"/>
          </a:xfrm>
          <a:prstGeom prst="rect">
            <a:avLst/>
          </a:prstGeom>
        </p:spPr>
        <p:txBody>
          <a:bodyPr wrap="square">
            <a:spAutoFit/>
          </a:bodyPr>
          <a:lstStyle/>
          <a:p>
            <a:r>
              <a:rPr lang="en-US" sz="900" dirty="0" smtClean="0"/>
              <a:t>Image  credits</a:t>
            </a:r>
            <a:r>
              <a:rPr lang="en-US" sz="900" dirty="0"/>
              <a:t>: </a:t>
            </a:r>
            <a:r>
              <a:rPr lang="en-US" sz="900" dirty="0" smtClean="0"/>
              <a:t> </a:t>
            </a:r>
          </a:p>
          <a:p>
            <a:r>
              <a:rPr lang="en-US" sz="900" dirty="0" smtClean="0"/>
              <a:t>Holes left by beetles - </a:t>
            </a:r>
            <a:r>
              <a:rPr lang="en-US" sz="900" dirty="0"/>
              <a:t>Whitney Cranshaw, Colorado State University, </a:t>
            </a:r>
            <a:r>
              <a:rPr lang="en-US" sz="900" dirty="0" smtClean="0">
                <a:hlinkClick r:id="rId4"/>
              </a:rPr>
              <a:t>www.bugwood.org</a:t>
            </a:r>
            <a:r>
              <a:rPr lang="en-US" sz="900" dirty="0" smtClean="0"/>
              <a:t>, #5406073; walnut twig beetle galleries - </a:t>
            </a:r>
            <a:r>
              <a:rPr lang="en-US" sz="900" dirty="0"/>
              <a:t>Whitney Cranshaw, Colorado State University, </a:t>
            </a:r>
            <a:r>
              <a:rPr lang="en-US" sz="900" dirty="0" smtClean="0">
                <a:hlinkClick r:id="rId4"/>
              </a:rPr>
              <a:t>www.bugwood.org</a:t>
            </a:r>
            <a:r>
              <a:rPr lang="en-US" sz="900" dirty="0" smtClean="0"/>
              <a:t>, #5382183; frass caps – Katheryne Nix, Entomology and Plant Pathology Department, University of </a:t>
            </a:r>
            <a:r>
              <a:rPr lang="en-US" sz="900" dirty="0"/>
              <a:t>T</a:t>
            </a:r>
            <a:r>
              <a:rPr lang="en-US" sz="900" dirty="0" smtClean="0"/>
              <a:t>ennessee</a:t>
            </a:r>
            <a:endParaRPr lang="en-US" sz="900" dirty="0"/>
          </a:p>
        </p:txBody>
      </p:sp>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b="5000"/>
          <a:stretch/>
        </p:blipFill>
        <p:spPr>
          <a:xfrm>
            <a:off x="4572000" y="1066800"/>
            <a:ext cx="4331368" cy="2743200"/>
          </a:xfrm>
          <a:prstGeom prst="roundRect">
            <a:avLst>
              <a:gd name="adj" fmla="val 8594"/>
            </a:avLst>
          </a:prstGeom>
          <a:solidFill>
            <a:srgbClr val="FFFFFF">
              <a:shade val="85000"/>
            </a:srgbClr>
          </a:solidFill>
          <a:ln w="38100">
            <a:solidFill>
              <a:schemeClr val="tx1"/>
            </a:solidFill>
          </a:ln>
          <a:effectLst/>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43200" y="3429000"/>
            <a:ext cx="3657600" cy="2743200"/>
          </a:xfrm>
          <a:prstGeom prst="roundRect">
            <a:avLst>
              <a:gd name="adj" fmla="val 8594"/>
            </a:avLst>
          </a:prstGeom>
          <a:solidFill>
            <a:srgbClr val="FFFFFF">
              <a:shade val="85000"/>
            </a:srgbClr>
          </a:solidFill>
          <a:ln w="28575">
            <a:solidFill>
              <a:schemeClr val="tx1"/>
            </a:solidFill>
          </a:ln>
          <a:effectLst/>
        </p:spPr>
      </p:pic>
    </p:spTree>
    <p:extLst>
      <p:ext uri="{BB962C8B-B14F-4D97-AF65-F5344CB8AC3E}">
        <p14:creationId xmlns:p14="http://schemas.microsoft.com/office/powerpoint/2010/main" val="33972115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Distribution of TCD</a:t>
            </a:r>
            <a:endParaRPr lang="en-US" dirty="0"/>
          </a:p>
        </p:txBody>
      </p:sp>
      <p:sp>
        <p:nvSpPr>
          <p:cNvPr id="6" name="TextBox 5"/>
          <p:cNvSpPr txBox="1"/>
          <p:nvPr/>
        </p:nvSpPr>
        <p:spPr>
          <a:xfrm>
            <a:off x="152400" y="1371600"/>
            <a:ext cx="2368293" cy="4401205"/>
          </a:xfrm>
          <a:prstGeom prst="rect">
            <a:avLst/>
          </a:prstGeom>
          <a:noFill/>
        </p:spPr>
        <p:txBody>
          <a:bodyPr wrap="square" rtlCol="0">
            <a:spAutoFit/>
          </a:bodyPr>
          <a:lstStyle/>
          <a:p>
            <a:r>
              <a:rPr lang="en-US" sz="2000" dirty="0" smtClean="0"/>
              <a:t>Red indicates TCD being established in parts of the state</a:t>
            </a:r>
          </a:p>
          <a:p>
            <a:endParaRPr lang="en-US" sz="2000" dirty="0"/>
          </a:p>
          <a:p>
            <a:r>
              <a:rPr lang="en-US" sz="2000" dirty="0" smtClean="0"/>
              <a:t>Yellow indicates where TCD has been found, but is not considered established</a:t>
            </a:r>
          </a:p>
          <a:p>
            <a:endParaRPr lang="en-US" sz="2000" dirty="0"/>
          </a:p>
          <a:p>
            <a:r>
              <a:rPr lang="en-US" sz="2000" dirty="0" smtClean="0"/>
              <a:t>Blue indicates places where people have surveyed for TCD, but not found it</a:t>
            </a:r>
            <a:endParaRPr lang="en-US" sz="2000" dirty="0"/>
          </a:p>
        </p:txBody>
      </p:sp>
      <p:sp>
        <p:nvSpPr>
          <p:cNvPr id="7" name="TextBox 6"/>
          <p:cNvSpPr txBox="1"/>
          <p:nvPr/>
        </p:nvSpPr>
        <p:spPr>
          <a:xfrm>
            <a:off x="36576" y="5867400"/>
            <a:ext cx="6211824" cy="1015663"/>
          </a:xfrm>
          <a:prstGeom prst="rect">
            <a:avLst/>
          </a:prstGeom>
          <a:noFill/>
        </p:spPr>
        <p:txBody>
          <a:bodyPr wrap="square" rtlCol="0">
            <a:spAutoFit/>
          </a:bodyPr>
          <a:lstStyle/>
          <a:p>
            <a:r>
              <a:rPr lang="en-US" sz="2000" dirty="0" smtClean="0"/>
              <a:t>Map based on pest tracker information accessed on March 27, 2013 and the revised pest alert on thousand cankers disease.</a:t>
            </a:r>
            <a:endParaRPr lang="en-US" sz="20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7000" y="1447800"/>
            <a:ext cx="6249725" cy="4114800"/>
          </a:xfrm>
          <a:prstGeom prst="rect">
            <a:avLst/>
          </a:prstGeom>
          <a:ln>
            <a:solidFill>
              <a:schemeClr val="tx1"/>
            </a:solidFill>
          </a:ln>
        </p:spPr>
      </p:pic>
    </p:spTree>
    <p:extLst>
      <p:ext uri="{BB962C8B-B14F-4D97-AF65-F5344CB8AC3E}">
        <p14:creationId xmlns:p14="http://schemas.microsoft.com/office/powerpoint/2010/main" val="820882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If TCD is a native disease, why has it become an issue recently?</a:t>
            </a:r>
            <a:endParaRPr lang="en-US" dirty="0"/>
          </a:p>
        </p:txBody>
      </p:sp>
      <p:sp>
        <p:nvSpPr>
          <p:cNvPr id="3" name="Content Placeholder 2"/>
          <p:cNvSpPr>
            <a:spLocks noGrp="1"/>
          </p:cNvSpPr>
          <p:nvPr>
            <p:ph idx="1"/>
          </p:nvPr>
        </p:nvSpPr>
        <p:spPr>
          <a:xfrm>
            <a:off x="457200" y="1905000"/>
            <a:ext cx="8229600" cy="4221163"/>
          </a:xfrm>
        </p:spPr>
        <p:txBody>
          <a:bodyPr/>
          <a:lstStyle/>
          <a:p>
            <a:pPr defTabSz="914400" fontAlgn="auto">
              <a:spcBef>
                <a:spcPts val="0"/>
              </a:spcBef>
              <a:spcAft>
                <a:spcPts val="0"/>
              </a:spcAft>
              <a:defRPr/>
            </a:pPr>
            <a:r>
              <a:rPr lang="en-US" dirty="0" smtClean="0"/>
              <a:t>Association between the beetle and the fungus may be a recent development</a:t>
            </a:r>
          </a:p>
          <a:p>
            <a:pPr defTabSz="914400" fontAlgn="auto">
              <a:spcBef>
                <a:spcPts val="0"/>
              </a:spcBef>
              <a:spcAft>
                <a:spcPts val="0"/>
              </a:spcAft>
              <a:defRPr/>
            </a:pPr>
            <a:r>
              <a:rPr lang="en-US" dirty="0"/>
              <a:t>T</a:t>
            </a:r>
            <a:r>
              <a:rPr lang="en-US" dirty="0" smtClean="0"/>
              <a:t>he twig beetle has expanded its host preference with the introduction of other walnut species within its range</a:t>
            </a:r>
          </a:p>
          <a:p>
            <a:pPr defTabSz="914400" fontAlgn="auto">
              <a:spcBef>
                <a:spcPts val="0"/>
              </a:spcBef>
              <a:spcAft>
                <a:spcPts val="0"/>
              </a:spcAft>
              <a:defRPr/>
            </a:pPr>
            <a:r>
              <a:rPr lang="en-US" dirty="0" smtClean="0"/>
              <a:t>Expansion of the range of the walnut twig beetle into the eastern U.S. </a:t>
            </a:r>
          </a:p>
          <a:p>
            <a:pPr defTabSz="914400" fontAlgn="auto">
              <a:spcBef>
                <a:spcPts val="0"/>
              </a:spcBef>
              <a:spcAft>
                <a:spcPts val="0"/>
              </a:spcAft>
              <a:defRPr/>
            </a:pPr>
            <a:endParaRPr lang="en-US" dirty="0" smtClean="0"/>
          </a:p>
          <a:p>
            <a:pPr defTabSz="914400" fontAlgn="auto">
              <a:spcBef>
                <a:spcPts val="0"/>
              </a:spcBef>
              <a:spcAft>
                <a:spcPts val="0"/>
              </a:spcAft>
              <a:defRPr/>
            </a:pPr>
            <a:r>
              <a:rPr lang="en-US" dirty="0" smtClean="0"/>
              <a:t>What could be the impact?</a:t>
            </a:r>
          </a:p>
          <a:p>
            <a:pPr marL="0" indent="0" defTabSz="914400" fontAlgn="auto">
              <a:spcBef>
                <a:spcPts val="0"/>
              </a:spcBef>
              <a:spcAft>
                <a:spcPts val="0"/>
              </a:spcAft>
              <a:buNone/>
              <a:defRPr/>
            </a:pPr>
            <a:endParaRPr lang="en-US" dirty="0"/>
          </a:p>
        </p:txBody>
      </p:sp>
    </p:spTree>
    <p:extLst>
      <p:ext uri="{BB962C8B-B14F-4D97-AF65-F5344CB8AC3E}">
        <p14:creationId xmlns:p14="http://schemas.microsoft.com/office/powerpoint/2010/main" val="7984329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Distribution of TCD </a:t>
            </a:r>
            <a:br>
              <a:rPr lang="en-US" dirty="0" smtClean="0"/>
            </a:br>
            <a:r>
              <a:rPr lang="en-US" dirty="0" smtClean="0"/>
              <a:t>and black walnut </a:t>
            </a:r>
            <a:endParaRPr lang="en-US" dirty="0"/>
          </a:p>
        </p:txBody>
      </p:sp>
      <p:sp>
        <p:nvSpPr>
          <p:cNvPr id="6" name="TextBox 5"/>
          <p:cNvSpPr txBox="1"/>
          <p:nvPr/>
        </p:nvSpPr>
        <p:spPr>
          <a:xfrm>
            <a:off x="146307" y="1752600"/>
            <a:ext cx="2368293" cy="4093428"/>
          </a:xfrm>
          <a:prstGeom prst="rect">
            <a:avLst/>
          </a:prstGeom>
          <a:noFill/>
        </p:spPr>
        <p:txBody>
          <a:bodyPr wrap="square" rtlCol="0">
            <a:spAutoFit/>
          </a:bodyPr>
          <a:lstStyle/>
          <a:p>
            <a:r>
              <a:rPr lang="en-US" sz="2000" dirty="0" smtClean="0"/>
              <a:t>Green indicates the current range of Black Walnut in the U.S.</a:t>
            </a:r>
          </a:p>
          <a:p>
            <a:endParaRPr lang="en-US" sz="2000" dirty="0"/>
          </a:p>
          <a:p>
            <a:r>
              <a:rPr lang="en-US" sz="2000" dirty="0" smtClean="0"/>
              <a:t>Blue indicates those states that lie within the current range of black walnut and  where TCD has either become established or has been found. </a:t>
            </a:r>
            <a:endParaRPr lang="en-US" sz="2000" dirty="0"/>
          </a:p>
        </p:txBody>
      </p:sp>
      <p:sp>
        <p:nvSpPr>
          <p:cNvPr id="7" name="TextBox 6"/>
          <p:cNvSpPr txBox="1"/>
          <p:nvPr/>
        </p:nvSpPr>
        <p:spPr>
          <a:xfrm>
            <a:off x="36576" y="5867400"/>
            <a:ext cx="5983224" cy="1015663"/>
          </a:xfrm>
          <a:prstGeom prst="rect">
            <a:avLst/>
          </a:prstGeom>
          <a:noFill/>
        </p:spPr>
        <p:txBody>
          <a:bodyPr wrap="square" rtlCol="0">
            <a:spAutoFit/>
          </a:bodyPr>
          <a:lstStyle/>
          <a:p>
            <a:r>
              <a:rPr lang="en-US" sz="2000" dirty="0" smtClean="0"/>
              <a:t>Map based on pest tracker information, revised national pest alert on thousand cankers disease, and USDA Plant Database accessed on May 27, 2013.</a:t>
            </a:r>
            <a:endParaRPr lang="en-US" sz="20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7000" y="1600200"/>
            <a:ext cx="6249725" cy="4114800"/>
          </a:xfrm>
          <a:prstGeom prst="rect">
            <a:avLst/>
          </a:prstGeom>
          <a:ln>
            <a:solidFill>
              <a:schemeClr val="tx1"/>
            </a:solidFill>
          </a:ln>
        </p:spPr>
      </p:pic>
    </p:spTree>
    <p:extLst>
      <p:ext uri="{BB962C8B-B14F-4D97-AF65-F5344CB8AC3E}">
        <p14:creationId xmlns:p14="http://schemas.microsoft.com/office/powerpoint/2010/main" val="40582980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is TCD spreading?</a:t>
            </a:r>
            <a:endParaRPr lang="en-US" dirty="0"/>
          </a:p>
        </p:txBody>
      </p:sp>
      <p:sp>
        <p:nvSpPr>
          <p:cNvPr id="3" name="Content Placeholder 2"/>
          <p:cNvSpPr>
            <a:spLocks noGrp="1"/>
          </p:cNvSpPr>
          <p:nvPr>
            <p:ph idx="1"/>
          </p:nvPr>
        </p:nvSpPr>
        <p:spPr/>
        <p:txBody>
          <a:bodyPr/>
          <a:lstStyle/>
          <a:p>
            <a:r>
              <a:rPr lang="en-US" dirty="0" smtClean="0"/>
              <a:t>Commercial trade</a:t>
            </a:r>
          </a:p>
          <a:p>
            <a:pPr lvl="1"/>
            <a:r>
              <a:rPr lang="en-US" dirty="0" smtClean="0"/>
              <a:t>Infected and infested timber that is harvested and sent to an area that does not have TCD is a key pathway</a:t>
            </a:r>
          </a:p>
          <a:p>
            <a:pPr lvl="2"/>
            <a:r>
              <a:rPr lang="en-US" dirty="0" smtClean="0"/>
              <a:t>Raw lumber, sawlogs, burls, stumps used for furniture making, cabinetry, gun stocks, bowls, etc.</a:t>
            </a:r>
          </a:p>
          <a:p>
            <a:r>
              <a:rPr lang="en-US" dirty="0" smtClean="0"/>
              <a:t>Travel</a:t>
            </a:r>
          </a:p>
          <a:p>
            <a:pPr lvl="1"/>
            <a:r>
              <a:rPr lang="en-US" dirty="0" smtClean="0"/>
              <a:t>People traveling from one campground to another have a tendency to bring firewood from one area to another</a:t>
            </a:r>
          </a:p>
          <a:p>
            <a:pPr lvl="1"/>
            <a:r>
              <a:rPr lang="en-US" dirty="0" smtClean="0"/>
              <a:t>DO NOT MOVE FIREWOOD!</a:t>
            </a:r>
          </a:p>
          <a:p>
            <a:endParaRPr lang="en-US" dirty="0" smtClean="0"/>
          </a:p>
        </p:txBody>
      </p:sp>
    </p:spTree>
    <p:extLst>
      <p:ext uri="{BB962C8B-B14F-4D97-AF65-F5344CB8AC3E}">
        <p14:creationId xmlns:p14="http://schemas.microsoft.com/office/powerpoint/2010/main" val="33023402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Important economic consequences</a:t>
            </a:r>
            <a:endParaRPr lang="en-US" dirty="0"/>
          </a:p>
        </p:txBody>
      </p:sp>
      <p:sp>
        <p:nvSpPr>
          <p:cNvPr id="3" name="Content Placeholder 2"/>
          <p:cNvSpPr>
            <a:spLocks noGrp="1"/>
          </p:cNvSpPr>
          <p:nvPr>
            <p:ph idx="1"/>
          </p:nvPr>
        </p:nvSpPr>
        <p:spPr>
          <a:xfrm>
            <a:off x="457200" y="1295400"/>
            <a:ext cx="8229600" cy="5410200"/>
          </a:xfrm>
        </p:spPr>
        <p:txBody>
          <a:bodyPr/>
          <a:lstStyle/>
          <a:p>
            <a:r>
              <a:rPr lang="en-US" dirty="0" smtClean="0"/>
              <a:t>Walnut harvest is a</a:t>
            </a:r>
            <a:r>
              <a:rPr lang="en-US" dirty="0" smtClean="0"/>
              <a:t> </a:t>
            </a:r>
            <a:r>
              <a:rPr lang="en-US" dirty="0" smtClean="0"/>
              <a:t>high-dollar industry in some states.</a:t>
            </a:r>
          </a:p>
          <a:p>
            <a:pPr lvl="1"/>
            <a:r>
              <a:rPr lang="en-US" dirty="0" smtClean="0"/>
              <a:t>407 million pounds of walnuts were produced in the U.S. in 2011/2012</a:t>
            </a:r>
          </a:p>
          <a:p>
            <a:pPr lvl="2"/>
            <a:r>
              <a:rPr lang="en-US" dirty="0" smtClean="0"/>
              <a:t>Up to 70</a:t>
            </a:r>
            <a:r>
              <a:rPr lang="en-US" dirty="0"/>
              <a:t>% of all walnuts produced in the U.S. are exported</a:t>
            </a:r>
          </a:p>
          <a:p>
            <a:pPr lvl="2"/>
            <a:r>
              <a:rPr lang="en-US" dirty="0" smtClean="0"/>
              <a:t>California alone has 280,000 acres  of walnut trees planted (2011/2012) </a:t>
            </a:r>
          </a:p>
          <a:p>
            <a:pPr lvl="3"/>
            <a:r>
              <a:rPr lang="en-US" dirty="0" smtClean="0"/>
              <a:t>English walnut grown in California was valued at over $1.3 billion in 2010.</a:t>
            </a:r>
          </a:p>
          <a:p>
            <a:pPr lvl="2"/>
            <a:r>
              <a:rPr lang="en-US" dirty="0"/>
              <a:t>Missouri estimates that over $</a:t>
            </a:r>
            <a:r>
              <a:rPr lang="en-US" dirty="0" smtClean="0"/>
              <a:t>35 </a:t>
            </a:r>
            <a:r>
              <a:rPr lang="en-US" dirty="0"/>
              <a:t>million could be lost annually </a:t>
            </a:r>
            <a:r>
              <a:rPr lang="en-US" dirty="0" smtClean="0"/>
              <a:t>in nut harvest due </a:t>
            </a:r>
            <a:r>
              <a:rPr lang="en-US" dirty="0"/>
              <a:t>to TCD </a:t>
            </a:r>
          </a:p>
          <a:p>
            <a:pPr marL="914400" lvl="2" indent="0">
              <a:buNone/>
            </a:pPr>
            <a:endParaRPr lang="en-US" dirty="0" smtClean="0"/>
          </a:p>
          <a:p>
            <a:pPr lvl="1"/>
            <a:endParaRPr lang="en-US" dirty="0"/>
          </a:p>
          <a:p>
            <a:pPr marL="457200" lvl="1" indent="0">
              <a:buNone/>
            </a:pPr>
            <a:endParaRPr lang="en-US" dirty="0" smtClean="0"/>
          </a:p>
        </p:txBody>
      </p:sp>
    </p:spTree>
    <p:extLst>
      <p:ext uri="{BB962C8B-B14F-4D97-AF65-F5344CB8AC3E}">
        <p14:creationId xmlns:p14="http://schemas.microsoft.com/office/powerpoint/2010/main" val="7249864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Important economic consequences</a:t>
            </a:r>
            <a:endParaRPr lang="en-US" dirty="0"/>
          </a:p>
        </p:txBody>
      </p:sp>
      <p:sp>
        <p:nvSpPr>
          <p:cNvPr id="3" name="Content Placeholder 2"/>
          <p:cNvSpPr>
            <a:spLocks noGrp="1"/>
          </p:cNvSpPr>
          <p:nvPr>
            <p:ph idx="1"/>
          </p:nvPr>
        </p:nvSpPr>
        <p:spPr/>
        <p:txBody>
          <a:bodyPr/>
          <a:lstStyle/>
          <a:p>
            <a:r>
              <a:rPr lang="en-US" dirty="0" smtClean="0"/>
              <a:t>Timber harvest for walnut wood </a:t>
            </a:r>
            <a:r>
              <a:rPr lang="en-US" dirty="0" smtClean="0"/>
              <a:t>products </a:t>
            </a:r>
            <a:r>
              <a:rPr lang="en-US" dirty="0" smtClean="0"/>
              <a:t>is a </a:t>
            </a:r>
            <a:r>
              <a:rPr lang="en-US" dirty="0" smtClean="0"/>
              <a:t>high-dollar industry in some states.</a:t>
            </a:r>
          </a:p>
          <a:p>
            <a:pPr lvl="1"/>
            <a:r>
              <a:rPr lang="en-US" dirty="0" smtClean="0"/>
              <a:t>Georgia, Kentucky, Michigan, Ohio, Mississippi, North Carolina, New York, and Tennessee provide the bulk of the walnut timber harvest in the U.S.</a:t>
            </a:r>
          </a:p>
          <a:p>
            <a:pPr lvl="1"/>
            <a:r>
              <a:rPr lang="en-US" dirty="0" smtClean="0"/>
              <a:t>Prices run from $300 to $2000 per thousand board feet  for sawtimber</a:t>
            </a:r>
          </a:p>
          <a:p>
            <a:pPr lvl="1"/>
            <a:r>
              <a:rPr lang="en-US" dirty="0" smtClean="0"/>
              <a:t>Missouri estimates that over $36 million could be lost annually in wood product losses due to TCD </a:t>
            </a:r>
          </a:p>
          <a:p>
            <a:pPr lvl="1"/>
            <a:endParaRPr lang="en-US" dirty="0" smtClean="0"/>
          </a:p>
          <a:p>
            <a:pPr lvl="1"/>
            <a:endParaRPr lang="en-US" dirty="0" smtClean="0"/>
          </a:p>
          <a:p>
            <a:pPr lvl="1"/>
            <a:endParaRPr lang="en-US" dirty="0"/>
          </a:p>
          <a:p>
            <a:pPr marL="457200" lvl="1" indent="0">
              <a:buNone/>
            </a:pPr>
            <a:endParaRPr lang="en-US" dirty="0" smtClean="0"/>
          </a:p>
        </p:txBody>
      </p:sp>
    </p:spTree>
    <p:extLst>
      <p:ext uri="{BB962C8B-B14F-4D97-AF65-F5344CB8AC3E}">
        <p14:creationId xmlns:p14="http://schemas.microsoft.com/office/powerpoint/2010/main" val="215410124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Important ecological consequences</a:t>
            </a:r>
            <a:endParaRPr lang="en-US" dirty="0"/>
          </a:p>
        </p:txBody>
      </p:sp>
      <p:sp>
        <p:nvSpPr>
          <p:cNvPr id="3" name="Content Placeholder 2"/>
          <p:cNvSpPr>
            <a:spLocks noGrp="1"/>
          </p:cNvSpPr>
          <p:nvPr>
            <p:ph idx="1"/>
          </p:nvPr>
        </p:nvSpPr>
        <p:spPr>
          <a:xfrm>
            <a:off x="457201" y="1600200"/>
            <a:ext cx="3505199" cy="4525963"/>
          </a:xfrm>
        </p:spPr>
        <p:txBody>
          <a:bodyPr/>
          <a:lstStyle/>
          <a:p>
            <a:r>
              <a:rPr lang="en-US" sz="2200" dirty="0" smtClean="0"/>
              <a:t>30 states with naturally-occurring black walnut trees.</a:t>
            </a:r>
          </a:p>
          <a:p>
            <a:r>
              <a:rPr lang="en-US" sz="2200" dirty="0" smtClean="0"/>
              <a:t>99% of black walnut trees occur in natural stands.</a:t>
            </a:r>
          </a:p>
          <a:p>
            <a:r>
              <a:rPr lang="en-US" sz="2200" dirty="0" smtClean="0"/>
              <a:t>Potential for ecological disaster in eastern states as seen with pests like the emerald ash </a:t>
            </a:r>
            <a:r>
              <a:rPr lang="en-US" sz="2200" dirty="0"/>
              <a:t>borer and diseases such as chestnut blight and Dutch elm disease..</a:t>
            </a:r>
          </a:p>
        </p:txBody>
      </p:sp>
      <p:sp>
        <p:nvSpPr>
          <p:cNvPr id="4" name="Rectangle 3"/>
          <p:cNvSpPr/>
          <p:nvPr/>
        </p:nvSpPr>
        <p:spPr>
          <a:xfrm>
            <a:off x="17206" y="6172200"/>
            <a:ext cx="6307394" cy="646331"/>
          </a:xfrm>
          <a:prstGeom prst="rect">
            <a:avLst/>
          </a:prstGeom>
        </p:spPr>
        <p:txBody>
          <a:bodyPr wrap="square">
            <a:spAutoFit/>
          </a:bodyPr>
          <a:lstStyle/>
          <a:p>
            <a:r>
              <a:rPr lang="en-US" sz="900" dirty="0" smtClean="0"/>
              <a:t>Image credits:</a:t>
            </a:r>
          </a:p>
          <a:p>
            <a:r>
              <a:rPr lang="en-US" sz="900" dirty="0" smtClean="0"/>
              <a:t>Beetle - David </a:t>
            </a:r>
            <a:r>
              <a:rPr lang="en-US" sz="900" dirty="0"/>
              <a:t>Cappaert, Michigan State University, </a:t>
            </a:r>
            <a:r>
              <a:rPr lang="en-US" sz="900" dirty="0" smtClean="0">
                <a:hlinkClick r:id="rId3"/>
              </a:rPr>
              <a:t>www.bugwood.org</a:t>
            </a:r>
            <a:r>
              <a:rPr lang="en-US" sz="900" dirty="0" smtClean="0"/>
              <a:t>, #9000019; damage - </a:t>
            </a:r>
            <a:r>
              <a:rPr lang="en-US" sz="900" dirty="0"/>
              <a:t>Leah Bauer, USDA Forest Service Northern Research Station, </a:t>
            </a:r>
            <a:r>
              <a:rPr lang="en-US" sz="900" dirty="0" smtClean="0">
                <a:hlinkClick r:id="rId3"/>
              </a:rPr>
              <a:t>www.bugwood.org</a:t>
            </a:r>
            <a:r>
              <a:rPr lang="en-US" sz="900" dirty="0" smtClean="0"/>
              <a:t>, #5449384; galleries - </a:t>
            </a:r>
            <a:r>
              <a:rPr lang="en-US" sz="900" dirty="0"/>
              <a:t>Edward Czerwinski, Ontario Ministry of Natural Resources, </a:t>
            </a:r>
            <a:r>
              <a:rPr lang="en-US" sz="900" dirty="0" smtClean="0">
                <a:hlinkClick r:id="rId3"/>
              </a:rPr>
              <a:t>www.bugwood.org</a:t>
            </a:r>
            <a:r>
              <a:rPr lang="en-US" sz="900" dirty="0" smtClean="0"/>
              <a:t>, #1439009</a:t>
            </a:r>
            <a:endParaRPr lang="en-US" sz="900" dirty="0"/>
          </a:p>
        </p:txBody>
      </p:sp>
      <p:pic>
        <p:nvPicPr>
          <p:cNvPr id="6" name="Picture 5" descr="Emerald ash borer adult Cappae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7582"/>
          <a:stretch/>
        </p:blipFill>
        <p:spPr bwMode="auto">
          <a:xfrm>
            <a:off x="4178580" y="1234440"/>
            <a:ext cx="2374620" cy="1463040"/>
          </a:xfrm>
          <a:prstGeom prst="roundRect">
            <a:avLst>
              <a:gd name="adj" fmla="val 8594"/>
            </a:avLst>
          </a:prstGeom>
          <a:solidFill>
            <a:srgbClr val="FFFFFF">
              <a:shade val="85000"/>
            </a:srgbClr>
          </a:solidFill>
          <a:ln w="38100">
            <a:solidFill>
              <a:schemeClr val="tx1"/>
            </a:solidFill>
          </a:ln>
          <a:effectLst/>
          <a:extLst/>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t="16349" b="10793"/>
          <a:stretch/>
        </p:blipFill>
        <p:spPr>
          <a:xfrm>
            <a:off x="3962400" y="3131532"/>
            <a:ext cx="5020238" cy="2743200"/>
          </a:xfrm>
          <a:prstGeom prst="roundRect">
            <a:avLst>
              <a:gd name="adj" fmla="val 16667"/>
            </a:avLst>
          </a:prstGeom>
          <a:ln w="38100">
            <a:solidFill>
              <a:schemeClr val="tx1"/>
            </a:solidFill>
          </a:ln>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l="10000" b="6072"/>
          <a:stretch/>
        </p:blipFill>
        <p:spPr>
          <a:xfrm>
            <a:off x="6812627" y="1257026"/>
            <a:ext cx="2102773" cy="1463040"/>
          </a:xfrm>
          <a:prstGeom prst="roundRect">
            <a:avLst>
              <a:gd name="adj" fmla="val 16667"/>
            </a:avLst>
          </a:prstGeom>
          <a:ln w="38100">
            <a:solidFill>
              <a:schemeClr val="tx1"/>
            </a:solidFill>
          </a:ln>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p:cNvSpPr txBox="1"/>
          <p:nvPr/>
        </p:nvSpPr>
        <p:spPr>
          <a:xfrm>
            <a:off x="4242581" y="2762200"/>
            <a:ext cx="4459875" cy="369332"/>
          </a:xfrm>
          <a:prstGeom prst="rect">
            <a:avLst/>
          </a:prstGeom>
          <a:noFill/>
        </p:spPr>
        <p:txBody>
          <a:bodyPr wrap="none" rtlCol="0">
            <a:spAutoFit/>
          </a:bodyPr>
          <a:lstStyle/>
          <a:p>
            <a:r>
              <a:rPr lang="en-US" dirty="0" smtClean="0"/>
              <a:t>Emerald ash borer and its effects on ash trees</a:t>
            </a:r>
            <a:endParaRPr lang="en-US" dirty="0"/>
          </a:p>
        </p:txBody>
      </p:sp>
    </p:spTree>
    <p:extLst>
      <p:ext uri="{BB962C8B-B14F-4D97-AF65-F5344CB8AC3E}">
        <p14:creationId xmlns:p14="http://schemas.microsoft.com/office/powerpoint/2010/main" val="3191041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Management of TCD</a:t>
            </a:r>
            <a:endParaRPr lang="en-US" dirty="0"/>
          </a:p>
        </p:txBody>
      </p:sp>
      <p:sp>
        <p:nvSpPr>
          <p:cNvPr id="3" name="Content Placeholder 2"/>
          <p:cNvSpPr>
            <a:spLocks noGrp="1"/>
          </p:cNvSpPr>
          <p:nvPr>
            <p:ph idx="1"/>
          </p:nvPr>
        </p:nvSpPr>
        <p:spPr>
          <a:xfrm>
            <a:off x="457200" y="1447800"/>
            <a:ext cx="8229600" cy="4525963"/>
          </a:xfrm>
        </p:spPr>
        <p:txBody>
          <a:bodyPr/>
          <a:lstStyle/>
          <a:p>
            <a:r>
              <a:rPr lang="en-US" dirty="0" smtClean="0"/>
              <a:t>Not preventable, beetles can attack and infect healthy trees.</a:t>
            </a:r>
          </a:p>
          <a:p>
            <a:r>
              <a:rPr lang="en-US" dirty="0" smtClean="0"/>
              <a:t>Must limit movement of the beetle</a:t>
            </a:r>
          </a:p>
          <a:p>
            <a:pPr lvl="1"/>
            <a:r>
              <a:rPr lang="en-US" dirty="0" smtClean="0"/>
              <a:t>Inspect dying walnuts and report suspected </a:t>
            </a:r>
            <a:r>
              <a:rPr lang="en-US" dirty="0"/>
              <a:t>TCD to county agent or state forester.</a:t>
            </a:r>
            <a:endParaRPr lang="en-US" dirty="0" smtClean="0"/>
          </a:p>
          <a:p>
            <a:pPr lvl="1"/>
            <a:r>
              <a:rPr lang="en-US" dirty="0" smtClean="0"/>
              <a:t>Do not transport dead/dying wood off-site.</a:t>
            </a:r>
          </a:p>
          <a:p>
            <a:pPr lvl="1"/>
            <a:r>
              <a:rPr lang="en-US" dirty="0" smtClean="0"/>
              <a:t>Prompt and proper disposal of infected wood by burying or burning.</a:t>
            </a:r>
          </a:p>
          <a:p>
            <a:pPr lvl="1"/>
            <a:r>
              <a:rPr lang="en-US" dirty="0" smtClean="0"/>
              <a:t>Do not transport walnut for firewood.</a:t>
            </a:r>
          </a:p>
          <a:p>
            <a:pPr marL="457200" lvl="1" indent="0">
              <a:buNone/>
            </a:pPr>
            <a:r>
              <a:rPr lang="en-US" dirty="0" smtClean="0"/>
              <a:t> </a:t>
            </a:r>
          </a:p>
          <a:p>
            <a:pPr lvl="1"/>
            <a:endParaRPr lang="en-US" dirty="0"/>
          </a:p>
        </p:txBody>
      </p:sp>
    </p:spTree>
    <p:extLst>
      <p:ext uri="{BB962C8B-B14F-4D97-AF65-F5344CB8AC3E}">
        <p14:creationId xmlns:p14="http://schemas.microsoft.com/office/powerpoint/2010/main" val="34586562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0160" y="141268"/>
            <a:ext cx="9144000" cy="1569660"/>
          </a:xfrm>
          <a:prstGeom prst="rect">
            <a:avLst/>
          </a:prstGeom>
          <a:noFill/>
        </p:spPr>
        <p:txBody>
          <a:bodyPr wrap="square" rtlCol="0">
            <a:spAutoFit/>
          </a:bodyPr>
          <a:lstStyle/>
          <a:p>
            <a:pPr marL="342900" indent="-342900">
              <a:buFont typeface="Arial" pitchFamily="34" charset="0"/>
              <a:buChar char="•"/>
            </a:pPr>
            <a:endParaRPr lang="en-US" sz="3200" dirty="0" smtClean="0"/>
          </a:p>
          <a:p>
            <a:endParaRPr lang="en-US" sz="3200" dirty="0" smtClean="0"/>
          </a:p>
          <a:p>
            <a:endParaRPr lang="en-US" sz="3200" dirty="0" smtClean="0"/>
          </a:p>
        </p:txBody>
      </p:sp>
      <p:sp>
        <p:nvSpPr>
          <p:cNvPr id="2" name="Title 1"/>
          <p:cNvSpPr>
            <a:spLocks noGrp="1"/>
          </p:cNvSpPr>
          <p:nvPr>
            <p:ph type="title"/>
          </p:nvPr>
        </p:nvSpPr>
        <p:spPr/>
        <p:txBody>
          <a:bodyPr/>
          <a:lstStyle/>
          <a:p>
            <a:r>
              <a:rPr lang="en-US" dirty="0" smtClean="0"/>
              <a:t>Introduction</a:t>
            </a:r>
            <a:endParaRPr lang="en-US" dirty="0"/>
          </a:p>
        </p:txBody>
      </p:sp>
      <p:sp>
        <p:nvSpPr>
          <p:cNvPr id="3" name="Rectangle 2"/>
          <p:cNvSpPr/>
          <p:nvPr/>
        </p:nvSpPr>
        <p:spPr>
          <a:xfrm>
            <a:off x="-10160" y="6396335"/>
            <a:ext cx="6106160" cy="369332"/>
          </a:xfrm>
          <a:prstGeom prst="rect">
            <a:avLst/>
          </a:prstGeom>
        </p:spPr>
        <p:txBody>
          <a:bodyPr wrap="square">
            <a:spAutoFit/>
          </a:bodyPr>
          <a:lstStyle/>
          <a:p>
            <a:r>
              <a:rPr lang="en-US" sz="900" dirty="0" smtClean="0"/>
              <a:t>Image credits:</a:t>
            </a:r>
          </a:p>
          <a:p>
            <a:r>
              <a:rPr lang="en-US" sz="900" dirty="0" smtClean="0"/>
              <a:t>Healthy tree – wikimedia commons; Dying tree - </a:t>
            </a:r>
            <a:r>
              <a:rPr lang="en-US" sz="900" dirty="0"/>
              <a:t>Karen Snover-Clift, Cornell University, </a:t>
            </a:r>
            <a:r>
              <a:rPr lang="en-US" sz="900" dirty="0" smtClean="0"/>
              <a:t>ww.bugwood.org, #5458329; </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7466" b="13423"/>
          <a:stretch/>
        </p:blipFill>
        <p:spPr>
          <a:xfrm>
            <a:off x="5214989" y="1219200"/>
            <a:ext cx="3852811" cy="4572000"/>
          </a:xfrm>
          <a:prstGeom prst="roundRect">
            <a:avLst>
              <a:gd name="adj" fmla="val 8594"/>
            </a:avLst>
          </a:prstGeom>
          <a:solidFill>
            <a:srgbClr val="FFFFFF">
              <a:shade val="85000"/>
            </a:srgbClr>
          </a:solidFill>
          <a:ln w="38100">
            <a:solidFill>
              <a:schemeClr val="tx1"/>
            </a:solidFill>
          </a:ln>
          <a:effectLst/>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14286" r="10952" b="9206"/>
          <a:stretch/>
        </p:blipFill>
        <p:spPr>
          <a:xfrm>
            <a:off x="76200" y="1219200"/>
            <a:ext cx="5019610" cy="4572000"/>
          </a:xfrm>
          <a:prstGeom prst="roundRect">
            <a:avLst>
              <a:gd name="adj" fmla="val 8594"/>
            </a:avLst>
          </a:prstGeom>
          <a:solidFill>
            <a:srgbClr val="FFFFFF">
              <a:shade val="85000"/>
            </a:srgbClr>
          </a:solidFill>
          <a:ln w="38100">
            <a:solidFill>
              <a:schemeClr val="tx1"/>
            </a:solidFill>
          </a:ln>
          <a:effectLst/>
        </p:spPr>
      </p:pic>
      <p:sp>
        <p:nvSpPr>
          <p:cNvPr id="11" name="TextBox 10"/>
          <p:cNvSpPr txBox="1"/>
          <p:nvPr/>
        </p:nvSpPr>
        <p:spPr>
          <a:xfrm>
            <a:off x="685800" y="5867400"/>
            <a:ext cx="5588389" cy="461665"/>
          </a:xfrm>
          <a:prstGeom prst="rect">
            <a:avLst/>
          </a:prstGeom>
          <a:noFill/>
        </p:spPr>
        <p:txBody>
          <a:bodyPr wrap="none" rtlCol="0">
            <a:spAutoFit/>
          </a:bodyPr>
          <a:lstStyle/>
          <a:p>
            <a:r>
              <a:rPr lang="en-US" sz="2400" dirty="0" smtClean="0"/>
              <a:t>Healthy Tree (left) and declining tree (right)</a:t>
            </a:r>
            <a:endParaRPr lang="en-US" sz="2400" dirty="0"/>
          </a:p>
        </p:txBody>
      </p:sp>
    </p:spTree>
    <p:extLst>
      <p:ext uri="{BB962C8B-B14F-4D97-AF65-F5344CB8AC3E}">
        <p14:creationId xmlns:p14="http://schemas.microsoft.com/office/powerpoint/2010/main" val="1449008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What to do if you suspect TCD</a:t>
            </a:r>
            <a:endParaRPr lang="en-US" dirty="0"/>
          </a:p>
        </p:txBody>
      </p:sp>
      <p:sp>
        <p:nvSpPr>
          <p:cNvPr id="3" name="Content Placeholder 2"/>
          <p:cNvSpPr>
            <a:spLocks noGrp="1"/>
          </p:cNvSpPr>
          <p:nvPr>
            <p:ph idx="1"/>
          </p:nvPr>
        </p:nvSpPr>
        <p:spPr>
          <a:xfrm>
            <a:off x="457200" y="1219200"/>
            <a:ext cx="8229600" cy="4906963"/>
          </a:xfrm>
        </p:spPr>
        <p:txBody>
          <a:bodyPr/>
          <a:lstStyle/>
          <a:p>
            <a:r>
              <a:rPr lang="en-US" sz="2800" dirty="0" smtClean="0"/>
              <a:t>Collect a sample and submit it for verification</a:t>
            </a:r>
          </a:p>
          <a:p>
            <a:pPr lvl="1"/>
            <a:r>
              <a:rPr lang="en-US" sz="2400" dirty="0" smtClean="0"/>
              <a:t>Collect a branch 2 to 4 inches in diameter and 6 to 12 inches long showing the diseased </a:t>
            </a:r>
            <a:r>
              <a:rPr lang="en-US" sz="2400" dirty="0" smtClean="0"/>
              <a:t>wood</a:t>
            </a:r>
          </a:p>
          <a:p>
            <a:pPr lvl="1"/>
            <a:r>
              <a:rPr lang="en-US" sz="2400" dirty="0" smtClean="0"/>
              <a:t>Wrap the sample in paper towels or newspaper</a:t>
            </a:r>
            <a:endParaRPr lang="en-US" sz="2400" dirty="0" smtClean="0"/>
          </a:p>
          <a:p>
            <a:pPr lvl="1"/>
            <a:r>
              <a:rPr lang="en-US" sz="2400" dirty="0" smtClean="0"/>
              <a:t>Double bag your sample in zippered plastic bags</a:t>
            </a:r>
          </a:p>
          <a:p>
            <a:pPr lvl="1"/>
            <a:r>
              <a:rPr lang="en-US" sz="2400" dirty="0" smtClean="0"/>
              <a:t>Fill out a sample submission form for your state NPDN diagnostic lab and tape it to the bag</a:t>
            </a:r>
          </a:p>
          <a:p>
            <a:pPr lvl="2"/>
            <a:r>
              <a:rPr lang="en-US" sz="2000" dirty="0" smtClean="0">
                <a:hlinkClick r:id="rId3"/>
              </a:rPr>
              <a:t>www.npdn.org</a:t>
            </a:r>
            <a:r>
              <a:rPr lang="en-US" sz="2000" dirty="0" smtClean="0"/>
              <a:t> </a:t>
            </a:r>
            <a:endParaRPr lang="en-US" sz="2000" dirty="0"/>
          </a:p>
          <a:p>
            <a:pPr lvl="1"/>
            <a:r>
              <a:rPr lang="en-US" sz="2400" dirty="0" smtClean="0"/>
              <a:t>Mail the sample to your lab or give it to your local county agent for them to mail it in</a:t>
            </a:r>
          </a:p>
          <a:p>
            <a:pPr lvl="2"/>
            <a:r>
              <a:rPr lang="en-US" sz="2000" dirty="0" smtClean="0"/>
              <a:t>Don’t delay!  A good sample is essential for diagnosis </a:t>
            </a:r>
          </a:p>
          <a:p>
            <a:pPr lvl="2"/>
            <a:r>
              <a:rPr lang="en-US" sz="2000" dirty="0" smtClean="0">
                <a:hlinkClick r:id="rId4"/>
              </a:rPr>
              <a:t>Video on submitting plant samples</a:t>
            </a:r>
            <a:endParaRPr lang="en-US" sz="2000" dirty="0" smtClean="0"/>
          </a:p>
          <a:p>
            <a:endParaRPr lang="en-US" dirty="0" smtClean="0"/>
          </a:p>
          <a:p>
            <a:pPr marL="457200" lvl="1" indent="0">
              <a:buNone/>
            </a:pPr>
            <a:r>
              <a:rPr lang="en-US" dirty="0" smtClean="0"/>
              <a:t> </a:t>
            </a:r>
          </a:p>
          <a:p>
            <a:pPr lvl="1"/>
            <a:endParaRPr lang="en-US" dirty="0"/>
          </a:p>
        </p:txBody>
      </p:sp>
    </p:spTree>
    <p:extLst>
      <p:ext uri="{BB962C8B-B14F-4D97-AF65-F5344CB8AC3E}">
        <p14:creationId xmlns:p14="http://schemas.microsoft.com/office/powerpoint/2010/main" val="7462353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38100"/>
        </p:spPr>
        <p:txBody>
          <a:bodyPr/>
          <a:lstStyle/>
          <a:p>
            <a:r>
              <a:rPr lang="en-US" dirty="0" smtClean="0"/>
              <a:t>Be sure to recognize the symptoms</a:t>
            </a:r>
            <a:endParaRPr lang="en-US" dirty="0"/>
          </a:p>
        </p:txBody>
      </p:sp>
      <p:sp>
        <p:nvSpPr>
          <p:cNvPr id="3" name="Content Placeholder 2"/>
          <p:cNvSpPr>
            <a:spLocks noGrp="1"/>
          </p:cNvSpPr>
          <p:nvPr>
            <p:ph idx="1"/>
          </p:nvPr>
        </p:nvSpPr>
        <p:spPr/>
        <p:txBody>
          <a:bodyPr>
            <a:normAutofit/>
          </a:bodyPr>
          <a:lstStyle/>
          <a:p>
            <a:pPr>
              <a:spcBef>
                <a:spcPts val="0"/>
              </a:spcBef>
              <a:spcAft>
                <a:spcPts val="0"/>
              </a:spcAft>
            </a:pPr>
            <a:endParaRPr lang="en-US" dirty="0" smtClean="0"/>
          </a:p>
          <a:p>
            <a:pPr>
              <a:spcBef>
                <a:spcPts val="0"/>
              </a:spcBef>
              <a:spcAft>
                <a:spcPts val="0"/>
              </a:spcAft>
            </a:pPr>
            <a:endParaRPr lang="en-US" dirty="0" smtClean="0"/>
          </a:p>
          <a:p>
            <a:pPr>
              <a:spcBef>
                <a:spcPts val="0"/>
              </a:spcBef>
              <a:spcAft>
                <a:spcPts val="0"/>
              </a:spcAft>
            </a:pPr>
            <a:endParaRPr lang="en-US" dirty="0" smtClean="0"/>
          </a:p>
          <a:p>
            <a:pPr>
              <a:spcBef>
                <a:spcPts val="0"/>
              </a:spcBef>
              <a:spcAft>
                <a:spcPts val="0"/>
              </a:spcAft>
            </a:pPr>
            <a:endParaRPr lang="en-US" dirty="0" smtClean="0"/>
          </a:p>
          <a:p>
            <a:pPr>
              <a:spcBef>
                <a:spcPts val="0"/>
              </a:spcBef>
              <a:spcAft>
                <a:spcPts val="0"/>
              </a:spcAft>
            </a:pPr>
            <a:endParaRPr lang="en-US" dirty="0" smtClean="0"/>
          </a:p>
          <a:p>
            <a:pPr>
              <a:spcBef>
                <a:spcPts val="0"/>
              </a:spcBef>
              <a:spcAft>
                <a:spcPts val="0"/>
              </a:spcAft>
            </a:pPr>
            <a:endParaRPr lang="en-US" dirty="0" smtClean="0"/>
          </a:p>
          <a:p>
            <a:pPr>
              <a:spcBef>
                <a:spcPts val="0"/>
              </a:spcBef>
              <a:spcAft>
                <a:spcPts val="0"/>
              </a:spcAft>
            </a:pPr>
            <a:endParaRPr lang="en-US" dirty="0" smtClean="0"/>
          </a:p>
          <a:p>
            <a:pPr>
              <a:spcBef>
                <a:spcPts val="0"/>
              </a:spcBef>
              <a:spcAft>
                <a:spcPts val="0"/>
              </a:spcAft>
            </a:pPr>
            <a:endParaRPr lang="en-US" sz="2800" dirty="0" smtClean="0"/>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7517" b="6274"/>
          <a:stretch/>
        </p:blipFill>
        <p:spPr>
          <a:xfrm>
            <a:off x="152400" y="2209800"/>
            <a:ext cx="4311842" cy="3276600"/>
          </a:xfrm>
          <a:prstGeom prst="roundRect">
            <a:avLst>
              <a:gd name="adj" fmla="val 8594"/>
            </a:avLst>
          </a:prstGeom>
          <a:solidFill>
            <a:srgbClr val="FFFFFF">
              <a:shade val="85000"/>
            </a:srgbClr>
          </a:solidFill>
          <a:ln w="38100">
            <a:solidFill>
              <a:schemeClr val="tx1"/>
            </a:solidFill>
          </a:ln>
          <a:effectLst/>
        </p:spPr>
      </p:pic>
      <p:cxnSp>
        <p:nvCxnSpPr>
          <p:cNvPr id="13" name="Straight Arrow Connector 12"/>
          <p:cNvCxnSpPr/>
          <p:nvPr/>
        </p:nvCxnSpPr>
        <p:spPr>
          <a:xfrm flipH="1">
            <a:off x="3505200" y="2057457"/>
            <a:ext cx="685800" cy="601358"/>
          </a:xfrm>
          <a:prstGeom prst="straightConnector1">
            <a:avLst/>
          </a:prstGeom>
          <a:ln>
            <a:solidFill>
              <a:srgbClr val="FF9900"/>
            </a:solidFill>
            <a:tailEnd type="arrow"/>
          </a:ln>
        </p:spPr>
        <p:style>
          <a:lnRef idx="2">
            <a:schemeClr val="accent1"/>
          </a:lnRef>
          <a:fillRef idx="0">
            <a:schemeClr val="accent1"/>
          </a:fillRef>
          <a:effectRef idx="1">
            <a:schemeClr val="accent1"/>
          </a:effectRef>
          <a:fontRef idx="minor">
            <a:schemeClr val="tx1"/>
          </a:fontRef>
        </p:style>
      </p:cxnSp>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b="10291"/>
          <a:stretch/>
        </p:blipFill>
        <p:spPr>
          <a:xfrm>
            <a:off x="6272866" y="4038600"/>
            <a:ext cx="2718734" cy="1828800"/>
          </a:xfrm>
          <a:prstGeom prst="roundRect">
            <a:avLst>
              <a:gd name="adj" fmla="val 16667"/>
            </a:avLst>
          </a:prstGeom>
          <a:ln w="38100">
            <a:solidFill>
              <a:schemeClr val="tx1"/>
            </a:solidFill>
          </a:ln>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Picture 14"/>
          <p:cNvPicPr>
            <a:picLocks noChangeAspect="1"/>
          </p:cNvPicPr>
          <p:nvPr/>
        </p:nvPicPr>
        <p:blipFill rotWithShape="1">
          <a:blip r:embed="rId5" cstate="print">
            <a:extLst>
              <a:ext uri="{28A0092B-C50C-407E-A947-70E740481C1C}">
                <a14:useLocalDpi xmlns:a14="http://schemas.microsoft.com/office/drawing/2010/main" val="0"/>
              </a:ext>
            </a:extLst>
          </a:blip>
          <a:srcRect t="23823" b="16651"/>
          <a:stretch/>
        </p:blipFill>
        <p:spPr>
          <a:xfrm>
            <a:off x="4689424" y="1295400"/>
            <a:ext cx="4302176" cy="1920240"/>
          </a:xfrm>
          <a:prstGeom prst="roundRect">
            <a:avLst>
              <a:gd name="adj" fmla="val 16667"/>
            </a:avLst>
          </a:prstGeom>
          <a:ln w="38100">
            <a:solidFill>
              <a:schemeClr val="tx1"/>
            </a:solidFill>
          </a:ln>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16" name="Straight Arrow Connector 15"/>
          <p:cNvCxnSpPr/>
          <p:nvPr/>
        </p:nvCxnSpPr>
        <p:spPr>
          <a:xfrm flipH="1">
            <a:off x="8305800" y="4351642"/>
            <a:ext cx="685800" cy="60135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7289333" y="1447800"/>
            <a:ext cx="685800" cy="601358"/>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6096000" y="1524000"/>
            <a:ext cx="685800" cy="601358"/>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381000" y="5451901"/>
            <a:ext cx="3810000" cy="830997"/>
          </a:xfrm>
          <a:prstGeom prst="rect">
            <a:avLst/>
          </a:prstGeom>
          <a:noFill/>
        </p:spPr>
        <p:txBody>
          <a:bodyPr wrap="square" rtlCol="0">
            <a:spAutoFit/>
          </a:bodyPr>
          <a:lstStyle/>
          <a:p>
            <a:pPr algn="ctr"/>
            <a:r>
              <a:rPr lang="en-US" sz="2400" dirty="0" smtClean="0"/>
              <a:t>Trees with yellowing and thinning of the foliage</a:t>
            </a:r>
            <a:endParaRPr lang="en-US" sz="2400" dirty="0"/>
          </a:p>
        </p:txBody>
      </p:sp>
      <p:sp>
        <p:nvSpPr>
          <p:cNvPr id="20" name="TextBox 19"/>
          <p:cNvSpPr txBox="1"/>
          <p:nvPr/>
        </p:nvSpPr>
        <p:spPr>
          <a:xfrm>
            <a:off x="4953000" y="3200400"/>
            <a:ext cx="4114800" cy="830997"/>
          </a:xfrm>
          <a:prstGeom prst="rect">
            <a:avLst/>
          </a:prstGeom>
          <a:noFill/>
        </p:spPr>
        <p:txBody>
          <a:bodyPr wrap="square" rtlCol="0">
            <a:spAutoFit/>
          </a:bodyPr>
          <a:lstStyle/>
          <a:p>
            <a:pPr algn="r"/>
            <a:r>
              <a:rPr lang="en-US" sz="2400" dirty="0" smtClean="0"/>
              <a:t>Small circular to oblong cankers found after bark is removed</a:t>
            </a:r>
            <a:endParaRPr lang="en-US" sz="2400" dirty="0"/>
          </a:p>
        </p:txBody>
      </p:sp>
      <p:sp>
        <p:nvSpPr>
          <p:cNvPr id="23" name="Rectangle 22"/>
          <p:cNvSpPr/>
          <p:nvPr/>
        </p:nvSpPr>
        <p:spPr>
          <a:xfrm>
            <a:off x="0" y="6350169"/>
            <a:ext cx="6272866" cy="507831"/>
          </a:xfrm>
          <a:prstGeom prst="rect">
            <a:avLst/>
          </a:prstGeom>
        </p:spPr>
        <p:txBody>
          <a:bodyPr wrap="square">
            <a:spAutoFit/>
          </a:bodyPr>
          <a:lstStyle/>
          <a:p>
            <a:r>
              <a:rPr lang="en-US" sz="900" dirty="0" smtClean="0"/>
              <a:t>Image  credits</a:t>
            </a:r>
            <a:r>
              <a:rPr lang="en-US" sz="900" dirty="0"/>
              <a:t>: </a:t>
            </a:r>
            <a:r>
              <a:rPr lang="en-US" sz="900" dirty="0" smtClean="0"/>
              <a:t> </a:t>
            </a:r>
          </a:p>
          <a:p>
            <a:r>
              <a:rPr lang="en-US" sz="900" dirty="0" smtClean="0"/>
              <a:t>Trees with yellowing fringe:  </a:t>
            </a:r>
            <a:r>
              <a:rPr lang="en-US" sz="900" dirty="0"/>
              <a:t>Whitney Cranshaw, Colorado State University, </a:t>
            </a:r>
            <a:r>
              <a:rPr lang="en-US" sz="900" dirty="0" smtClean="0">
                <a:hlinkClick r:id="rId6"/>
              </a:rPr>
              <a:t>www.bugwood.org</a:t>
            </a:r>
            <a:r>
              <a:rPr lang="en-US" sz="900" dirty="0" smtClean="0"/>
              <a:t>, #5406054; cankers -  </a:t>
            </a:r>
            <a:r>
              <a:rPr lang="en-US" sz="900" dirty="0"/>
              <a:t>Ned Tisserat, Colorado State University, </a:t>
            </a:r>
            <a:r>
              <a:rPr lang="en-US" sz="900" dirty="0" smtClean="0">
                <a:hlinkClick r:id="rId6"/>
              </a:rPr>
              <a:t>www.bugwood.org</a:t>
            </a:r>
            <a:r>
              <a:rPr lang="en-US" sz="900" dirty="0" smtClean="0"/>
              <a:t>, #5406091 and #</a:t>
            </a:r>
            <a:r>
              <a:rPr lang="en-US" sz="900" dirty="0" smtClean="0"/>
              <a:t>5406089</a:t>
            </a:r>
            <a:endParaRPr lang="en-US" sz="9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image.jpg"/>
          <p:cNvPicPr>
            <a:picLocks noChangeAspect="1"/>
          </p:cNvPicPr>
          <p:nvPr/>
        </p:nvPicPr>
        <p:blipFill>
          <a:blip r:embed="rId3"/>
          <a:stretch>
            <a:fillRect/>
          </a:stretch>
        </p:blipFill>
        <p:spPr>
          <a:xfrm>
            <a:off x="0" y="0"/>
            <a:ext cx="9144000" cy="6858000"/>
          </a:xfrm>
          <a:prstGeom prst="rect">
            <a:avLst/>
          </a:prstGeom>
        </p:spPr>
      </p:pic>
      <p:sp>
        <p:nvSpPr>
          <p:cNvPr id="47106" name="Title 1"/>
          <p:cNvSpPr>
            <a:spLocks noGrp="1"/>
          </p:cNvSpPr>
          <p:nvPr>
            <p:ph type="title"/>
          </p:nvPr>
        </p:nvSpPr>
        <p:spPr/>
        <p:txBody>
          <a:bodyPr/>
          <a:lstStyle/>
          <a:p>
            <a:r>
              <a:rPr lang="en-US" dirty="0" smtClean="0">
                <a:ea typeface="ＭＳ Ｐゴシック" pitchFamily="34" charset="-128"/>
              </a:rPr>
              <a:t>Questions?</a:t>
            </a:r>
          </a:p>
        </p:txBody>
      </p:sp>
      <p:sp>
        <p:nvSpPr>
          <p:cNvPr id="47107" name="Content Placeholder 2"/>
          <p:cNvSpPr>
            <a:spLocks noGrp="1"/>
          </p:cNvSpPr>
          <p:nvPr>
            <p:ph idx="1"/>
          </p:nvPr>
        </p:nvSpPr>
        <p:spPr/>
        <p:txBody>
          <a:bodyPr/>
          <a:lstStyle/>
          <a:p>
            <a:r>
              <a:rPr lang="en-US" dirty="0" smtClean="0">
                <a:ea typeface="ＭＳ Ｐゴシック" pitchFamily="34" charset="-128"/>
              </a:rPr>
              <a:t>For more information, check out </a:t>
            </a:r>
            <a:r>
              <a:rPr lang="en-US" dirty="0" smtClean="0">
                <a:ea typeface="ＭＳ Ｐゴシック" pitchFamily="34" charset="-128"/>
                <a:hlinkClick r:id="rId4"/>
              </a:rPr>
              <a:t>www.protectingusnow.org</a:t>
            </a:r>
            <a:r>
              <a:rPr lang="en-US" dirty="0" smtClean="0">
                <a:ea typeface="ＭＳ Ｐゴシック" pitchFamily="34" charset="-128"/>
              </a:rPr>
              <a:t>  </a:t>
            </a:r>
          </a:p>
          <a:p>
            <a:endParaRPr lang="en-US" dirty="0" smtClean="0">
              <a:ea typeface="ＭＳ Ｐゴシック" pitchFamily="34" charset="-128"/>
            </a:endParaRPr>
          </a:p>
          <a:p>
            <a:r>
              <a:rPr lang="en-US" dirty="0" smtClean="0">
                <a:ea typeface="ＭＳ Ｐゴシック" pitchFamily="34" charset="-128"/>
              </a:rPr>
              <a:t>You can also contact:</a:t>
            </a:r>
          </a:p>
          <a:p>
            <a:pPr lvl="1"/>
            <a:r>
              <a:rPr lang="en-US" sz="2400" dirty="0">
                <a:ea typeface="ＭＳ Ｐゴシック" pitchFamily="34" charset="-128"/>
              </a:rPr>
              <a:t>Amanda Hodges, Ph.D., Associate Extension Scientist, Department of Entomology and Nematology, University of Florida, achodges@ufl.edu</a:t>
            </a:r>
          </a:p>
          <a:p>
            <a:pPr lvl="1"/>
            <a:r>
              <a:rPr lang="en-US" sz="2400" dirty="0">
                <a:ea typeface="ＭＳ Ｐゴシック" pitchFamily="34" charset="-128"/>
              </a:rPr>
              <a:t>Stephanie D. Stocks, M.S., Assistant-In Extension Scientist, Department of Entomology and Nematology, University of Florida, sstocks@ufl.edu </a:t>
            </a:r>
          </a:p>
        </p:txBody>
      </p:sp>
    </p:spTree>
    <p:extLst>
      <p:ext uri="{BB962C8B-B14F-4D97-AF65-F5344CB8AC3E}">
        <p14:creationId xmlns:p14="http://schemas.microsoft.com/office/powerpoint/2010/main" val="16031901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Author and Publication Dates</a:t>
            </a:r>
            <a:endParaRPr lang="en-US" dirty="0"/>
          </a:p>
        </p:txBody>
      </p:sp>
      <p:sp>
        <p:nvSpPr>
          <p:cNvPr id="3" name="Content Placeholder 2"/>
          <p:cNvSpPr>
            <a:spLocks noGrp="1"/>
          </p:cNvSpPr>
          <p:nvPr>
            <p:ph idx="1"/>
          </p:nvPr>
        </p:nvSpPr>
        <p:spPr>
          <a:xfrm>
            <a:off x="457200" y="1295400"/>
            <a:ext cx="8229600" cy="4525963"/>
          </a:xfrm>
        </p:spPr>
        <p:txBody>
          <a:bodyPr/>
          <a:lstStyle/>
          <a:p>
            <a:r>
              <a:rPr lang="en-US" sz="2000" dirty="0" smtClean="0"/>
              <a:t>Jennifer Weeks</a:t>
            </a:r>
            <a:r>
              <a:rPr lang="en-US" sz="2000" dirty="0"/>
              <a:t>, </a:t>
            </a:r>
            <a:r>
              <a:rPr lang="en-US" sz="2000" dirty="0" smtClean="0"/>
              <a:t>Ph.D., Department </a:t>
            </a:r>
            <a:r>
              <a:rPr lang="en-US" sz="2000" dirty="0"/>
              <a:t>of Entomology and Nematology,  University of </a:t>
            </a:r>
            <a:r>
              <a:rPr lang="en-US" sz="2000" dirty="0" smtClean="0"/>
              <a:t>Florida</a:t>
            </a:r>
          </a:p>
          <a:p>
            <a:r>
              <a:rPr lang="en-US" sz="2000" dirty="0"/>
              <a:t>Stephanie Stocks, M.S</a:t>
            </a:r>
            <a:r>
              <a:rPr lang="en-US" sz="2000" dirty="0" smtClean="0"/>
              <a:t>., Department </a:t>
            </a:r>
            <a:r>
              <a:rPr lang="en-US" sz="2000" dirty="0"/>
              <a:t>of Entomology and Nematology, University of Florida</a:t>
            </a:r>
          </a:p>
          <a:p>
            <a:r>
              <a:rPr lang="en-US" sz="2000" dirty="0" smtClean="0"/>
              <a:t>Mark </a:t>
            </a:r>
            <a:r>
              <a:rPr lang="en-US" sz="2000" dirty="0"/>
              <a:t>Windham, Ph.D., Department of Entomology and Plant Pathology, University of Tennessee, Knoxville</a:t>
            </a:r>
          </a:p>
          <a:p>
            <a:r>
              <a:rPr lang="en-US" sz="2000" dirty="0" smtClean="0"/>
              <a:t>Paris Lambdin, Ph.D</a:t>
            </a:r>
            <a:r>
              <a:rPr lang="en-US" sz="2000" dirty="0"/>
              <a:t>., Department of Entomology and Plant Pathology, University of Tennessee, Knoxville</a:t>
            </a:r>
          </a:p>
          <a:p>
            <a:r>
              <a:rPr lang="en-US" sz="2000" dirty="0" smtClean="0"/>
              <a:t>Frank Hale</a:t>
            </a:r>
            <a:r>
              <a:rPr lang="en-US" sz="2000" dirty="0"/>
              <a:t>, Ph.D., Department of Entomology and Plant Pathology, University of Tennessee Extension, Nashville</a:t>
            </a:r>
          </a:p>
          <a:p>
            <a:r>
              <a:rPr lang="en-US" sz="2000" dirty="0" smtClean="0"/>
              <a:t>Alan Windham, Ph.D</a:t>
            </a:r>
            <a:r>
              <a:rPr lang="en-US" sz="2000" dirty="0"/>
              <a:t>., Department of Entomology and Plant Pathology, University of Tennessee </a:t>
            </a:r>
            <a:r>
              <a:rPr lang="en-US" sz="2000" dirty="0" smtClean="0"/>
              <a:t>Soil, Plant and Pest Center, Nashville</a:t>
            </a:r>
          </a:p>
          <a:p>
            <a:endParaRPr lang="en-US" sz="2000" dirty="0" smtClean="0"/>
          </a:p>
          <a:p>
            <a:endParaRPr lang="en-US" sz="2000" dirty="0"/>
          </a:p>
          <a:p>
            <a:r>
              <a:rPr lang="en-US" sz="2000" dirty="0" smtClean="0"/>
              <a:t>Published : June 2013</a:t>
            </a:r>
            <a:endParaRPr lang="en-US" sz="2000" dirty="0"/>
          </a:p>
        </p:txBody>
      </p:sp>
    </p:spTree>
    <p:extLst>
      <p:ext uri="{BB962C8B-B14F-4D97-AF65-F5344CB8AC3E}">
        <p14:creationId xmlns:p14="http://schemas.microsoft.com/office/powerpoint/2010/main" val="27298150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Reviewers</a:t>
            </a:r>
            <a:endParaRPr lang="en-US" dirty="0"/>
          </a:p>
        </p:txBody>
      </p:sp>
      <p:sp>
        <p:nvSpPr>
          <p:cNvPr id="3" name="Content Placeholder 2"/>
          <p:cNvSpPr>
            <a:spLocks noGrp="1"/>
          </p:cNvSpPr>
          <p:nvPr>
            <p:ph idx="1"/>
          </p:nvPr>
        </p:nvSpPr>
        <p:spPr>
          <a:xfrm>
            <a:off x="457200" y="1242396"/>
            <a:ext cx="8229600" cy="4525963"/>
          </a:xfrm>
        </p:spPr>
        <p:txBody>
          <a:bodyPr/>
          <a:lstStyle/>
          <a:p>
            <a:r>
              <a:rPr lang="en-US" dirty="0"/>
              <a:t>Amanda Hodges, Ph.D., </a:t>
            </a:r>
            <a:r>
              <a:rPr lang="en-US" dirty="0" smtClean="0">
                <a:ea typeface="ＭＳ Ｐゴシック" pitchFamily="34" charset="-128"/>
              </a:rPr>
              <a:t>Associate </a:t>
            </a:r>
            <a:r>
              <a:rPr lang="en-US" dirty="0" smtClean="0"/>
              <a:t>Extension </a:t>
            </a:r>
            <a:r>
              <a:rPr lang="en-US" dirty="0"/>
              <a:t>Scientist, Department of Entomology and Nematology,  University of Florida</a:t>
            </a:r>
          </a:p>
          <a:p>
            <a:r>
              <a:rPr lang="en-US" dirty="0" smtClean="0"/>
              <a:t>Stephen McLean</a:t>
            </a:r>
            <a:r>
              <a:rPr lang="en-US" dirty="0"/>
              <a:t>, Ph.D., </a:t>
            </a:r>
            <a:r>
              <a:rPr lang="en-US" dirty="0" smtClean="0"/>
              <a:t>Department </a:t>
            </a:r>
            <a:r>
              <a:rPr lang="en-US" dirty="0"/>
              <a:t>of Entomology and Nematology,  University of Florida</a:t>
            </a:r>
          </a:p>
        </p:txBody>
      </p:sp>
    </p:spTree>
    <p:extLst>
      <p:ext uri="{BB962C8B-B14F-4D97-AF65-F5344CB8AC3E}">
        <p14:creationId xmlns:p14="http://schemas.microsoft.com/office/powerpoint/2010/main" val="15664037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Educational Disclaimer and Citation</a:t>
            </a:r>
            <a:endParaRPr lang="en-US" dirty="0"/>
          </a:p>
        </p:txBody>
      </p:sp>
      <p:sp>
        <p:nvSpPr>
          <p:cNvPr id="3" name="Content Placeholder 2"/>
          <p:cNvSpPr>
            <a:spLocks noGrp="1"/>
          </p:cNvSpPr>
          <p:nvPr>
            <p:ph idx="1"/>
          </p:nvPr>
        </p:nvSpPr>
        <p:spPr/>
        <p:txBody>
          <a:bodyPr/>
          <a:lstStyle/>
          <a:p>
            <a:pPr defTabSz="914400" fontAlgn="auto">
              <a:spcAft>
                <a:spcPts val="0"/>
              </a:spcAft>
              <a:defRPr/>
            </a:pPr>
            <a:r>
              <a:rPr lang="en-US" sz="2800" dirty="0" smtClean="0"/>
              <a:t>This presentation can be used for educational purposes for NON-PROFIT workshops, trainings, etc.</a:t>
            </a:r>
          </a:p>
          <a:p>
            <a:pPr defTabSz="914400" fontAlgn="auto">
              <a:spcAft>
                <a:spcPts val="0"/>
              </a:spcAft>
              <a:defRPr/>
            </a:pPr>
            <a:endParaRPr lang="en-US" sz="2800" dirty="0" smtClean="0"/>
          </a:p>
          <a:p>
            <a:pPr lvl="0" defTabSz="914400" fontAlgn="auto">
              <a:spcAft>
                <a:spcPts val="0"/>
              </a:spcAft>
              <a:buFont typeface="Arial" pitchFamily="34" charset="0"/>
              <a:buChar char="•"/>
              <a:defRPr/>
            </a:pPr>
            <a:r>
              <a:rPr lang="en-US" sz="2800" dirty="0" smtClean="0"/>
              <a:t>Citation:</a:t>
            </a:r>
          </a:p>
          <a:p>
            <a:pPr marL="914400" lvl="1" indent="-457200" defTabSz="914400" fontAlgn="auto">
              <a:spcAft>
                <a:spcPts val="0"/>
              </a:spcAft>
              <a:buFont typeface="Calibri" pitchFamily="34" charset="0"/>
              <a:buChar char="―"/>
              <a:defRPr/>
            </a:pPr>
            <a:r>
              <a:rPr lang="en-US" dirty="0" smtClean="0"/>
              <a:t>Weeks, J.A., S. Stocks, M. Windham, P. </a:t>
            </a:r>
            <a:r>
              <a:rPr lang="en-US" dirty="0"/>
              <a:t>L</a:t>
            </a:r>
            <a:r>
              <a:rPr lang="en-US" dirty="0" smtClean="0"/>
              <a:t>ambdin, and F. Hale.  2013.  Thousand Cankers Disease. Accessed (add the date) - </a:t>
            </a:r>
            <a:r>
              <a:rPr lang="en-US" dirty="0" smtClean="0">
                <a:hlinkClick r:id="rId2"/>
              </a:rPr>
              <a:t>www.protectingusnow.org</a:t>
            </a:r>
            <a:r>
              <a:rPr lang="en-US" dirty="0" smtClean="0"/>
              <a:t> </a:t>
            </a:r>
          </a:p>
          <a:p>
            <a:pPr lvl="1"/>
            <a:endParaRPr lang="en-US" sz="2400" dirty="0"/>
          </a:p>
        </p:txBody>
      </p:sp>
    </p:spTree>
    <p:extLst>
      <p:ext uri="{BB962C8B-B14F-4D97-AF65-F5344CB8AC3E}">
        <p14:creationId xmlns:p14="http://schemas.microsoft.com/office/powerpoint/2010/main" val="8033269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background image.jpg"/>
          <p:cNvPicPr>
            <a:picLocks noChangeAspect="1"/>
          </p:cNvPicPr>
          <p:nvPr/>
        </p:nvPicPr>
        <p:blipFill>
          <a:blip r:embed="rId3"/>
          <a:stretch>
            <a:fillRect/>
          </a:stretch>
        </p:blipFill>
        <p:spPr>
          <a:xfrm>
            <a:off x="0" y="0"/>
            <a:ext cx="9144000" cy="6858000"/>
          </a:xfrm>
          <a:prstGeom prst="rect">
            <a:avLst/>
          </a:prstGeom>
        </p:spPr>
      </p:pic>
      <p:sp>
        <p:nvSpPr>
          <p:cNvPr id="51203" name="Title 1"/>
          <p:cNvSpPr>
            <a:spLocks noGrp="1"/>
          </p:cNvSpPr>
          <p:nvPr>
            <p:ph type="title"/>
          </p:nvPr>
        </p:nvSpPr>
        <p:spPr>
          <a:xfrm>
            <a:off x="457200" y="12700"/>
            <a:ext cx="8229600" cy="788988"/>
          </a:xfrm>
        </p:spPr>
        <p:txBody>
          <a:bodyPr/>
          <a:lstStyle/>
          <a:p>
            <a:r>
              <a:rPr lang="en-US" dirty="0" smtClean="0">
                <a:ea typeface="ＭＳ Ｐゴシック" pitchFamily="34" charset="-128"/>
              </a:rPr>
              <a:t>Our Partners</a:t>
            </a:r>
          </a:p>
        </p:txBody>
      </p:sp>
      <p:sp>
        <p:nvSpPr>
          <p:cNvPr id="4" name="Rectangle 3"/>
          <p:cNvSpPr/>
          <p:nvPr/>
        </p:nvSpPr>
        <p:spPr>
          <a:xfrm>
            <a:off x="836613" y="801688"/>
            <a:ext cx="7459662" cy="585787"/>
          </a:xfrm>
          <a:prstGeom prst="rect">
            <a:avLst/>
          </a:prstGeom>
        </p:spPr>
        <p:txBody>
          <a:bodyPr>
            <a:spAutoFit/>
          </a:bodyPr>
          <a:lstStyle/>
          <a:p>
            <a:pPr>
              <a:defRPr/>
            </a:pPr>
            <a:r>
              <a:rPr lang="en-US" sz="1600" dirty="0">
                <a:latin typeface="+mj-lt"/>
                <a:ea typeface="ＭＳ Ｐゴシック" pitchFamily="-110" charset="-128"/>
                <a:cs typeface="+mn-cs"/>
              </a:rPr>
              <a:t>Much of the authorship of e-learning content has occurred through partnerships. Some of our partnering organizations have included: </a:t>
            </a:r>
          </a:p>
        </p:txBody>
      </p:sp>
      <p:sp>
        <p:nvSpPr>
          <p:cNvPr id="20" name="Rectangle 19"/>
          <p:cNvSpPr/>
          <p:nvPr/>
        </p:nvSpPr>
        <p:spPr>
          <a:xfrm>
            <a:off x="3060700" y="2646363"/>
            <a:ext cx="2598738" cy="431800"/>
          </a:xfrm>
          <a:prstGeom prst="rect">
            <a:avLst/>
          </a:prstGeom>
        </p:spPr>
        <p:txBody>
          <a:bodyPr>
            <a:spAutoFit/>
          </a:bodyPr>
          <a:lstStyle/>
          <a:p>
            <a:pPr algn="ctr">
              <a:defRPr/>
            </a:pPr>
            <a:r>
              <a:rPr lang="en-US" sz="1100" dirty="0">
                <a:solidFill>
                  <a:srgbClr val="000000"/>
                </a:solidFill>
                <a:latin typeface="+mj-lt"/>
                <a:ea typeface="ＭＳ Ｐゴシック" pitchFamily="-110" charset="-128"/>
                <a:cs typeface="+mn-cs"/>
                <a:hlinkClick r:id=""/>
              </a:rPr>
              <a:t>Local and Regional Integrated </a:t>
            </a:r>
          </a:p>
          <a:p>
            <a:pPr algn="ctr">
              <a:defRPr/>
            </a:pPr>
            <a:r>
              <a:rPr lang="en-US" sz="1100" dirty="0">
                <a:solidFill>
                  <a:srgbClr val="000000"/>
                </a:solidFill>
                <a:latin typeface="+mj-lt"/>
                <a:ea typeface="ＭＳ Ｐゴシック" pitchFamily="-110" charset="-128"/>
                <a:cs typeface="+mn-cs"/>
                <a:hlinkClick r:id=""/>
              </a:rPr>
              <a:t>Pest Management programs (IPM)</a:t>
            </a:r>
            <a:endParaRPr lang="en-US" sz="1100" dirty="0">
              <a:latin typeface="+mj-lt"/>
              <a:ea typeface="ＭＳ Ｐゴシック" pitchFamily="-110" charset="-128"/>
              <a:cs typeface="+mn-cs"/>
            </a:endParaRPr>
          </a:p>
        </p:txBody>
      </p:sp>
      <p:sp>
        <p:nvSpPr>
          <p:cNvPr id="21" name="Rectangle 20"/>
          <p:cNvSpPr/>
          <p:nvPr/>
        </p:nvSpPr>
        <p:spPr>
          <a:xfrm>
            <a:off x="1698457" y="3689350"/>
            <a:ext cx="1473200" cy="265113"/>
          </a:xfrm>
          <a:prstGeom prst="rect">
            <a:avLst/>
          </a:prstGeom>
        </p:spPr>
        <p:txBody>
          <a:bodyPr>
            <a:spAutoFit/>
          </a:bodyPr>
          <a:lstStyle/>
          <a:p>
            <a:pPr algn="ctr">
              <a:defRPr/>
            </a:pPr>
            <a:r>
              <a:rPr lang="en-US" sz="1100" dirty="0">
                <a:solidFill>
                  <a:srgbClr val="000000"/>
                </a:solidFill>
                <a:latin typeface="+mj-lt"/>
                <a:ea typeface="ＭＳ Ｐゴシック" pitchFamily="-110" charset="-128"/>
                <a:cs typeface="+mn-cs"/>
                <a:hlinkClick r:id="rId4"/>
              </a:rPr>
              <a:t>USDA-APHIS</a:t>
            </a:r>
            <a:endParaRPr lang="en-US" sz="1100" dirty="0">
              <a:latin typeface="+mj-lt"/>
              <a:ea typeface="ＭＳ Ｐゴシック" pitchFamily="-110" charset="-128"/>
              <a:cs typeface="+mn-cs"/>
            </a:endParaRPr>
          </a:p>
        </p:txBody>
      </p:sp>
      <p:sp>
        <p:nvSpPr>
          <p:cNvPr id="22" name="Rectangle 21"/>
          <p:cNvSpPr/>
          <p:nvPr/>
        </p:nvSpPr>
        <p:spPr>
          <a:xfrm>
            <a:off x="1527007" y="4957763"/>
            <a:ext cx="1909762" cy="646112"/>
          </a:xfrm>
          <a:prstGeom prst="rect">
            <a:avLst/>
          </a:prstGeom>
        </p:spPr>
        <p:txBody>
          <a:bodyPr>
            <a:spAutoFit/>
          </a:bodyPr>
          <a:lstStyle/>
          <a:p>
            <a:pPr algn="ctr">
              <a:defRPr/>
            </a:pPr>
            <a:r>
              <a:rPr lang="en-US" sz="1100" dirty="0">
                <a:solidFill>
                  <a:srgbClr val="000000"/>
                </a:solidFill>
                <a:latin typeface="+mj-lt"/>
                <a:ea typeface="ＭＳ Ｐゴシック" pitchFamily="-110" charset="-128"/>
                <a:cs typeface="+mn-cs"/>
                <a:hlinkClick r:id="rId5"/>
              </a:rPr>
              <a:t>Cooperative Agriculture Pest Survey Program (CAPS)</a:t>
            </a:r>
            <a:endParaRPr lang="en-US" sz="1100" dirty="0">
              <a:latin typeface="+mj-lt"/>
              <a:ea typeface="ＭＳ Ｐゴシック" pitchFamily="-110" charset="-128"/>
              <a:cs typeface="+mn-cs"/>
            </a:endParaRPr>
          </a:p>
          <a:p>
            <a:pPr>
              <a:defRPr/>
            </a:pPr>
            <a:endParaRPr lang="en-US" sz="1400" dirty="0">
              <a:ea typeface="ＭＳ Ｐゴシック" pitchFamily="-110" charset="-128"/>
              <a:cs typeface="+mn-cs"/>
            </a:endParaRPr>
          </a:p>
        </p:txBody>
      </p:sp>
      <p:sp>
        <p:nvSpPr>
          <p:cNvPr id="23" name="Rectangle 22"/>
          <p:cNvSpPr/>
          <p:nvPr/>
        </p:nvSpPr>
        <p:spPr>
          <a:xfrm>
            <a:off x="3582988" y="3740150"/>
            <a:ext cx="1611312" cy="600075"/>
          </a:xfrm>
          <a:prstGeom prst="rect">
            <a:avLst/>
          </a:prstGeom>
        </p:spPr>
        <p:txBody>
          <a:bodyPr>
            <a:spAutoFit/>
          </a:bodyPr>
          <a:lstStyle/>
          <a:p>
            <a:pPr algn="ctr">
              <a:defRPr/>
            </a:pPr>
            <a:r>
              <a:rPr lang="en-US" sz="1100" dirty="0">
                <a:solidFill>
                  <a:srgbClr val="000000"/>
                </a:solidFill>
                <a:latin typeface="+mj-lt"/>
                <a:ea typeface="ＭＳ Ｐゴシック" pitchFamily="-110" charset="-128"/>
                <a:cs typeface="+mn-cs"/>
                <a:hlinkClick r:id="rId6"/>
              </a:rPr>
              <a:t>Extension Disaster Education Network (EDEN)</a:t>
            </a:r>
            <a:endParaRPr lang="en-US" sz="1400" dirty="0">
              <a:ea typeface="ＭＳ Ｐゴシック" pitchFamily="-110" charset="-128"/>
              <a:cs typeface="+mn-cs"/>
            </a:endParaRPr>
          </a:p>
        </p:txBody>
      </p:sp>
      <p:sp>
        <p:nvSpPr>
          <p:cNvPr id="24" name="Rectangle 23"/>
          <p:cNvSpPr/>
          <p:nvPr/>
        </p:nvSpPr>
        <p:spPr>
          <a:xfrm>
            <a:off x="3395663" y="4711700"/>
            <a:ext cx="1973262" cy="815975"/>
          </a:xfrm>
          <a:prstGeom prst="rect">
            <a:avLst/>
          </a:prstGeom>
        </p:spPr>
        <p:txBody>
          <a:bodyPr>
            <a:spAutoFit/>
          </a:bodyPr>
          <a:lstStyle/>
          <a:p>
            <a:pPr algn="ctr">
              <a:defRPr/>
            </a:pPr>
            <a:r>
              <a:rPr lang="en-US" sz="1100" dirty="0">
                <a:solidFill>
                  <a:srgbClr val="000000"/>
                </a:solidFill>
                <a:latin typeface="+mj-lt"/>
                <a:ea typeface="ＭＳ Ｐゴシック" pitchFamily="-110" charset="-128"/>
                <a:cs typeface="+mn-cs"/>
                <a:hlinkClick r:id=""/>
              </a:rPr>
              <a:t>National Plant Board (NPB) and</a:t>
            </a:r>
          </a:p>
          <a:p>
            <a:pPr algn="ctr">
              <a:defRPr/>
            </a:pPr>
            <a:r>
              <a:rPr lang="en-US" sz="1100" dirty="0">
                <a:solidFill>
                  <a:srgbClr val="000000"/>
                </a:solidFill>
                <a:latin typeface="+mj-lt"/>
                <a:ea typeface="ＭＳ Ｐゴシック" pitchFamily="-110" charset="-128"/>
                <a:cs typeface="+mn-cs"/>
                <a:hlinkClick r:id=""/>
              </a:rPr>
              <a:t>State Departments of Agriculture</a:t>
            </a:r>
            <a:endParaRPr lang="en-US" sz="1100" dirty="0">
              <a:latin typeface="+mj-lt"/>
              <a:ea typeface="ＭＳ Ｐゴシック" pitchFamily="-110" charset="-128"/>
              <a:cs typeface="+mn-cs"/>
            </a:endParaRPr>
          </a:p>
          <a:p>
            <a:pPr>
              <a:defRPr/>
            </a:pPr>
            <a:endParaRPr lang="en-US" sz="1400" dirty="0">
              <a:ea typeface="ＭＳ Ｐゴシック" pitchFamily="-110" charset="-128"/>
              <a:cs typeface="+mn-cs"/>
            </a:endParaRPr>
          </a:p>
        </p:txBody>
      </p:sp>
      <p:sp>
        <p:nvSpPr>
          <p:cNvPr id="25" name="Rectangle 24"/>
          <p:cNvSpPr/>
          <p:nvPr/>
        </p:nvSpPr>
        <p:spPr>
          <a:xfrm>
            <a:off x="4846638" y="1770063"/>
            <a:ext cx="3019425" cy="431800"/>
          </a:xfrm>
          <a:prstGeom prst="rect">
            <a:avLst/>
          </a:prstGeom>
        </p:spPr>
        <p:txBody>
          <a:bodyPr>
            <a:spAutoFit/>
          </a:bodyPr>
          <a:lstStyle/>
          <a:p>
            <a:pPr algn="ctr">
              <a:defRPr/>
            </a:pPr>
            <a:r>
              <a:rPr lang="en-US" sz="1100" dirty="0">
                <a:solidFill>
                  <a:srgbClr val="000000"/>
                </a:solidFill>
                <a:latin typeface="+mj-lt"/>
                <a:ea typeface="ＭＳ Ｐゴシック" pitchFamily="-110" charset="-128"/>
                <a:cs typeface="+mn-cs"/>
                <a:hlinkClick r:id=""/>
              </a:rPr>
              <a:t>Center for Invasive Species and Ecosystem Health </a:t>
            </a:r>
          </a:p>
          <a:p>
            <a:pPr algn="ctr">
              <a:defRPr/>
            </a:pPr>
            <a:r>
              <a:rPr lang="en-US" sz="1100" dirty="0">
                <a:solidFill>
                  <a:srgbClr val="000000"/>
                </a:solidFill>
                <a:latin typeface="+mj-lt"/>
                <a:ea typeface="ＭＳ Ｐゴシック" pitchFamily="-110" charset="-128"/>
                <a:cs typeface="+mn-cs"/>
                <a:hlinkClick r:id=""/>
              </a:rPr>
              <a:t>(i.e. the </a:t>
            </a:r>
            <a:r>
              <a:rPr lang="en-US" sz="1100" dirty="0">
                <a:solidFill>
                  <a:srgbClr val="000000"/>
                </a:solidFill>
                <a:latin typeface="+mj-lt"/>
                <a:ea typeface="ＭＳ Ｐゴシック" pitchFamily="-110" charset="-128"/>
                <a:cs typeface="+mn-cs"/>
                <a:hlinkClick r:id="rId7"/>
              </a:rPr>
              <a:t>Bugwood Network)</a:t>
            </a:r>
            <a:endParaRPr lang="en-US" sz="1100" dirty="0">
              <a:latin typeface="+mj-lt"/>
              <a:ea typeface="ＭＳ Ｐゴシック" pitchFamily="-110" charset="-128"/>
              <a:cs typeface="+mn-cs"/>
            </a:endParaRPr>
          </a:p>
        </p:txBody>
      </p:sp>
      <p:sp>
        <p:nvSpPr>
          <p:cNvPr id="28" name="Rectangle 27"/>
          <p:cNvSpPr/>
          <p:nvPr/>
        </p:nvSpPr>
        <p:spPr>
          <a:xfrm>
            <a:off x="5172075" y="5286375"/>
            <a:ext cx="2514600" cy="431800"/>
          </a:xfrm>
          <a:prstGeom prst="rect">
            <a:avLst/>
          </a:prstGeom>
        </p:spPr>
        <p:txBody>
          <a:bodyPr>
            <a:spAutoFit/>
          </a:bodyPr>
          <a:lstStyle/>
          <a:p>
            <a:pPr algn="ctr">
              <a:defRPr/>
            </a:pPr>
            <a:r>
              <a:rPr lang="en-US" sz="1100" dirty="0">
                <a:solidFill>
                  <a:srgbClr val="000000"/>
                </a:solidFill>
                <a:latin typeface="+mj-lt"/>
                <a:ea typeface="ＭＳ Ｐゴシック" pitchFamily="-110" charset="-128"/>
                <a:cs typeface="+mn-cs"/>
                <a:hlinkClick r:id="rId8"/>
              </a:rPr>
              <a:t>National Plant Diagnostic Network (NPDN)</a:t>
            </a:r>
            <a:endParaRPr lang="en-US" sz="1100" dirty="0">
              <a:latin typeface="+mj-lt"/>
              <a:ea typeface="ＭＳ Ｐゴシック" pitchFamily="-110" charset="-128"/>
              <a:cs typeface="+mn-cs"/>
            </a:endParaRPr>
          </a:p>
        </p:txBody>
      </p:sp>
      <p:sp>
        <p:nvSpPr>
          <p:cNvPr id="29" name="Rectangle 28"/>
          <p:cNvSpPr/>
          <p:nvPr/>
        </p:nvSpPr>
        <p:spPr>
          <a:xfrm>
            <a:off x="5410200" y="2905125"/>
            <a:ext cx="1779588" cy="431800"/>
          </a:xfrm>
          <a:prstGeom prst="rect">
            <a:avLst/>
          </a:prstGeom>
        </p:spPr>
        <p:txBody>
          <a:bodyPr>
            <a:spAutoFit/>
          </a:bodyPr>
          <a:lstStyle/>
          <a:p>
            <a:pPr algn="ctr">
              <a:defRPr/>
            </a:pPr>
            <a:r>
              <a:rPr lang="en-US" sz="1100" dirty="0">
                <a:solidFill>
                  <a:srgbClr val="000000"/>
                </a:solidFill>
                <a:latin typeface="+mj-lt"/>
                <a:ea typeface="ＭＳ Ｐゴシック" pitchFamily="-110" charset="-128"/>
                <a:cs typeface="+mn-cs"/>
                <a:hlinkClick r:id="rId9"/>
              </a:rPr>
              <a:t>U.S. Department of Homeland Security (DHS) </a:t>
            </a:r>
            <a:endParaRPr lang="en-US" sz="1100" dirty="0">
              <a:latin typeface="+mj-lt"/>
              <a:ea typeface="ＭＳ Ｐゴシック" pitchFamily="-110" charset="-128"/>
              <a:cs typeface="+mn-cs"/>
            </a:endParaRPr>
          </a:p>
        </p:txBody>
      </p:sp>
      <p:pic>
        <p:nvPicPr>
          <p:cNvPr id="19" name="Picture 18" descr="logos for ppt updated.png"/>
          <p:cNvPicPr>
            <a:picLocks noChangeAspect="1"/>
          </p:cNvPicPr>
          <p:nvPr/>
        </p:nvPicPr>
        <p:blipFill>
          <a:blip r:embed="rId10"/>
          <a:stretch>
            <a:fillRect/>
          </a:stretch>
        </p:blipFill>
        <p:spPr>
          <a:xfrm>
            <a:off x="1657513" y="1284443"/>
            <a:ext cx="5806677" cy="4572000"/>
          </a:xfrm>
          <a:prstGeom prst="rect">
            <a:avLst/>
          </a:prstGeom>
        </p:spPr>
      </p:pic>
      <p:sp>
        <p:nvSpPr>
          <p:cNvPr id="30" name="Rectangle 29"/>
          <p:cNvSpPr/>
          <p:nvPr/>
        </p:nvSpPr>
        <p:spPr>
          <a:xfrm>
            <a:off x="5316538" y="4252913"/>
            <a:ext cx="1957387" cy="261937"/>
          </a:xfrm>
          <a:prstGeom prst="rect">
            <a:avLst/>
          </a:prstGeom>
        </p:spPr>
        <p:txBody>
          <a:bodyPr>
            <a:spAutoFit/>
          </a:bodyPr>
          <a:lstStyle/>
          <a:p>
            <a:pPr algn="ctr">
              <a:defRPr/>
            </a:pPr>
            <a:r>
              <a:rPr lang="en-US" sz="1100" dirty="0">
                <a:solidFill>
                  <a:srgbClr val="000000"/>
                </a:solidFill>
                <a:latin typeface="+mj-lt"/>
                <a:ea typeface="ＭＳ Ｐゴシック" pitchFamily="-110" charset="-128"/>
                <a:cs typeface="+mn-cs"/>
                <a:hlinkClick r:id="rId11"/>
              </a:rPr>
              <a:t>U.S. Forest Service</a:t>
            </a:r>
          </a:p>
        </p:txBody>
      </p:sp>
      <p:sp>
        <p:nvSpPr>
          <p:cNvPr id="31" name="Rectangle 30"/>
          <p:cNvSpPr/>
          <p:nvPr/>
        </p:nvSpPr>
        <p:spPr>
          <a:xfrm>
            <a:off x="1677326" y="2008519"/>
            <a:ext cx="1762125" cy="430887"/>
          </a:xfrm>
          <a:prstGeom prst="rect">
            <a:avLst/>
          </a:prstGeom>
        </p:spPr>
        <p:txBody>
          <a:bodyPr wrap="square">
            <a:spAutoFit/>
          </a:bodyPr>
          <a:lstStyle/>
          <a:p>
            <a:pPr algn="ctr" fontAlgn="ctr">
              <a:defRPr/>
            </a:pPr>
            <a:r>
              <a:rPr lang="en-US" sz="1100" dirty="0">
                <a:latin typeface="+mj-lt"/>
                <a:ea typeface="ＭＳ Ｐゴシック" pitchFamily="-110" charset="-128"/>
                <a:cs typeface="+mn-cs"/>
                <a:hlinkClick r:id="rId12"/>
              </a:rPr>
              <a:t>National Institute of Food and Agriculture (NIFA)</a:t>
            </a:r>
            <a:endParaRPr lang="en-US" sz="1100" dirty="0">
              <a:latin typeface="+mj-lt"/>
              <a:ea typeface="ＭＳ Ｐゴシック" pitchFamily="-110" charset="-128"/>
              <a:cs typeface="+mn-cs"/>
            </a:endParaRPr>
          </a:p>
        </p:txBody>
      </p:sp>
    </p:spTree>
    <p:extLst>
      <p:ext uri="{BB962C8B-B14F-4D97-AF65-F5344CB8AC3E}">
        <p14:creationId xmlns:p14="http://schemas.microsoft.com/office/powerpoint/2010/main" val="203161829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a:xfrm>
            <a:off x="457200" y="1600200"/>
            <a:ext cx="8229600" cy="4343400"/>
          </a:xfrm>
        </p:spPr>
        <p:txBody>
          <a:bodyPr>
            <a:normAutofit fontScale="70000" lnSpcReduction="20000"/>
          </a:bodyPr>
          <a:lstStyle/>
          <a:p>
            <a:r>
              <a:rPr lang="en-US" sz="2600" dirty="0" smtClean="0"/>
              <a:t>Cranshaw, W. 2009.</a:t>
            </a:r>
            <a:r>
              <a:rPr lang="en-US" sz="2600" baseline="0" dirty="0" smtClean="0"/>
              <a:t> Thousand Cankers Disease Management in Urban Forestry.  Draft.</a:t>
            </a:r>
            <a:r>
              <a:rPr lang="en-US" sz="2600" dirty="0" smtClean="0"/>
              <a:t>  </a:t>
            </a:r>
            <a:r>
              <a:rPr lang="en-US" sz="2600" baseline="0" dirty="0" smtClean="0"/>
              <a:t>accessed 3/31/2013.</a:t>
            </a:r>
          </a:p>
          <a:p>
            <a:pPr lvl="1"/>
            <a:r>
              <a:rPr lang="en-US" sz="2000" baseline="0" dirty="0" smtClean="0"/>
              <a:t>http://www.coloradotrees.org/News/Thousand%20Cankers%20Disease%209-09.pdf</a:t>
            </a:r>
            <a:endParaRPr lang="en-US" sz="2000" dirty="0" smtClean="0"/>
          </a:p>
          <a:p>
            <a:r>
              <a:rPr lang="en-US" sz="2600" dirty="0" smtClean="0"/>
              <a:t>Freeland, Emily.</a:t>
            </a:r>
            <a:r>
              <a:rPr lang="en-US" sz="2600" baseline="0" dirty="0" smtClean="0"/>
              <a:t>  2012. </a:t>
            </a:r>
            <a:r>
              <a:rPr lang="en-US" sz="2600" dirty="0" smtClean="0"/>
              <a:t>Intraspecific variability of </a:t>
            </a:r>
            <a:r>
              <a:rPr lang="en-US" sz="2600" i="1" dirty="0"/>
              <a:t>G</a:t>
            </a:r>
            <a:r>
              <a:rPr lang="en-US" sz="2600" i="1" dirty="0" smtClean="0"/>
              <a:t>eosmithia morbida </a:t>
            </a:r>
            <a:r>
              <a:rPr lang="en-US" sz="2600" dirty="0" smtClean="0"/>
              <a:t>the causal agent of thousand cankers disease, and effects of temperature, isolate and host family (</a:t>
            </a:r>
            <a:r>
              <a:rPr lang="en-US" sz="2600" i="1" dirty="0"/>
              <a:t>J</a:t>
            </a:r>
            <a:r>
              <a:rPr lang="en-US" sz="2600" i="1" dirty="0" smtClean="0"/>
              <a:t>uglans nigra</a:t>
            </a:r>
            <a:r>
              <a:rPr lang="en-US" sz="2600" dirty="0" smtClean="0"/>
              <a:t>) on canker development.  Masters Thesis.  accessed 3/26/2013.</a:t>
            </a:r>
          </a:p>
          <a:p>
            <a:pPr lvl="1"/>
            <a:r>
              <a:rPr lang="en-US" sz="2000" dirty="0" smtClean="0"/>
              <a:t>http://digitool.library.colostate.edu///exlibris/dtl/d3_1/apache_media/L2V4bGlicmlzL2R0bC9kM18xL2FwYWNoZV9tZWRpYS8xNjQwNzM=.pdf</a:t>
            </a:r>
          </a:p>
          <a:p>
            <a:r>
              <a:rPr lang="en-US" sz="2600" b="0" i="0" u="none" dirty="0" smtClean="0"/>
              <a:t>Kolarik,</a:t>
            </a:r>
            <a:r>
              <a:rPr lang="en-US" sz="2600" b="0" i="0" u="none" baseline="0" dirty="0" smtClean="0"/>
              <a:t> M., E. Freeland, C. Utley, and N. Tisserat. </a:t>
            </a:r>
            <a:r>
              <a:rPr lang="en-US" sz="2600" b="0" i="0" u="none" dirty="0" smtClean="0"/>
              <a:t>2011.</a:t>
            </a:r>
            <a:r>
              <a:rPr lang="en-US" sz="2600" b="0" i="0" u="none" baseline="0" dirty="0" smtClean="0"/>
              <a:t> </a:t>
            </a:r>
            <a:r>
              <a:rPr lang="en-US" sz="2600" b="0" i="1" u="none" dirty="0" smtClean="0"/>
              <a:t>Geosmithia morbida </a:t>
            </a:r>
            <a:r>
              <a:rPr lang="en-US" sz="2600" b="0" i="0" u="none" dirty="0" smtClean="0"/>
              <a:t>sp. nov., a new phytopathogenic species living in symbiosis with the walnut twig beetle (</a:t>
            </a:r>
            <a:r>
              <a:rPr lang="en-US" sz="2600" b="0" i="1" u="none" dirty="0" smtClean="0"/>
              <a:t>Pityophthorus juglandis</a:t>
            </a:r>
            <a:r>
              <a:rPr lang="en-US" sz="2600" b="0" i="0" u="none" dirty="0" smtClean="0"/>
              <a:t>) on </a:t>
            </a:r>
            <a:r>
              <a:rPr lang="en-US" sz="2600" b="0" i="1" u="none" dirty="0" smtClean="0"/>
              <a:t>Juglans</a:t>
            </a:r>
            <a:r>
              <a:rPr lang="en-US" sz="2600" b="0" i="0" u="none" dirty="0" smtClean="0"/>
              <a:t> in USA.</a:t>
            </a:r>
            <a:r>
              <a:rPr lang="en-US" sz="2600" b="0" i="0" u="none" baseline="0" dirty="0" smtClean="0"/>
              <a:t> </a:t>
            </a:r>
            <a:r>
              <a:rPr lang="en-US" sz="2600" b="0" i="0" u="none" dirty="0" smtClean="0"/>
              <a:t>Mycologia 103(2), 325-332.  </a:t>
            </a:r>
            <a:r>
              <a:rPr lang="en-US" sz="2600" dirty="0" smtClean="0"/>
              <a:t>accessed 3/25/2013.</a:t>
            </a:r>
          </a:p>
          <a:p>
            <a:pPr lvl="1"/>
            <a:r>
              <a:rPr lang="en-US" sz="2000" b="0" i="0" u="none" baseline="0" dirty="0" smtClean="0"/>
              <a:t>http://www.mycologia.org/content/103/2/325.full</a:t>
            </a:r>
          </a:p>
          <a:p>
            <a:r>
              <a:rPr lang="en-US" sz="2600" dirty="0" smtClean="0"/>
              <a:t>Newton, L. and G. Fowler. 2009. Pathway Assessment: </a:t>
            </a:r>
            <a:r>
              <a:rPr lang="en-US" sz="2600" i="1" dirty="0" smtClean="0"/>
              <a:t>Geosmithia </a:t>
            </a:r>
            <a:r>
              <a:rPr lang="en-US" sz="2600" dirty="0" smtClean="0"/>
              <a:t>sp. and </a:t>
            </a:r>
            <a:r>
              <a:rPr lang="en-US" sz="2600" i="1" dirty="0" smtClean="0"/>
              <a:t>Pityophthorus juglandis </a:t>
            </a:r>
            <a:r>
              <a:rPr lang="en-US" sz="2600" dirty="0" smtClean="0"/>
              <a:t>Blackman movement from the western into the eastern United States. </a:t>
            </a:r>
            <a:r>
              <a:rPr lang="en-US" sz="2600" b="0" u="none" baseline="0" dirty="0" smtClean="0"/>
              <a:t>accessed 3/25/2013.</a:t>
            </a:r>
          </a:p>
          <a:p>
            <a:pPr lvl="1"/>
            <a:r>
              <a:rPr lang="en-US" sz="2000" b="0" u="none" baseline="0" dirty="0" smtClean="0"/>
              <a:t>http://oregonstate.edu/dept/nurspest/APHIS%20CPHST%20Geosmithia_PATHWAY_Rev1_10-19-2009%20(2).pdf</a:t>
            </a:r>
          </a:p>
          <a:p>
            <a:endParaRPr lang="en-US" dirty="0"/>
          </a:p>
        </p:txBody>
      </p:sp>
    </p:spTree>
    <p:extLst>
      <p:ext uri="{BB962C8B-B14F-4D97-AF65-F5344CB8AC3E}">
        <p14:creationId xmlns:p14="http://schemas.microsoft.com/office/powerpoint/2010/main" val="8120121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normAutofit fontScale="55000" lnSpcReduction="20000"/>
          </a:bodyPr>
          <a:lstStyle/>
          <a:p>
            <a:r>
              <a:rPr lang="en-US" baseline="0" dirty="0" smtClean="0"/>
              <a:t>New York State Department of Environmental Conservation, Division of Lands and Forests.  2012.  Stumpage Price Report, Winter 2012.  #80.</a:t>
            </a:r>
            <a:r>
              <a:rPr lang="en-US" dirty="0" smtClean="0"/>
              <a:t>  </a:t>
            </a:r>
            <a:r>
              <a:rPr lang="en-US" baseline="0" dirty="0" smtClean="0"/>
              <a:t>accessed 3/28/2013.</a:t>
            </a:r>
          </a:p>
          <a:p>
            <a:pPr lvl="1"/>
            <a:r>
              <a:rPr lang="en-US" sz="2500" baseline="0" dirty="0" smtClean="0"/>
              <a:t>http://www.dec.ny.gov/docs/lands_forests_pdf/spr2012winter.pdf</a:t>
            </a:r>
          </a:p>
          <a:p>
            <a:r>
              <a:rPr lang="en-US" dirty="0" smtClean="0"/>
              <a:t>Pavek, Diane S. 1993. </a:t>
            </a:r>
            <a:r>
              <a:rPr lang="en-US" i="1" dirty="0" smtClean="0"/>
              <a:t>Juglans major</a:t>
            </a:r>
            <a:r>
              <a:rPr lang="en-US" dirty="0" smtClean="0"/>
              <a:t>. In: Fire Effects Information System, [Online]. U.S. Department of Agriculture, Forest Service, Rocky Mountain Research Station, Fire Sciences Laboratory (Producer).   accessed</a:t>
            </a:r>
            <a:r>
              <a:rPr lang="en-US" baseline="0" dirty="0" smtClean="0"/>
              <a:t> 3/26/2013.</a:t>
            </a:r>
          </a:p>
          <a:p>
            <a:pPr lvl="1"/>
            <a:r>
              <a:rPr lang="en-US" sz="2500" dirty="0" smtClean="0"/>
              <a:t>http://www.fs.fed.us/database/feis/plants/tree/jugmaj/all.html</a:t>
            </a:r>
          </a:p>
          <a:p>
            <a:r>
              <a:rPr lang="en-US" dirty="0" smtClean="0"/>
              <a:t>Peachy, Emily.  2012</a:t>
            </a:r>
            <a:r>
              <a:rPr lang="en-US" dirty="0"/>
              <a:t>. </a:t>
            </a:r>
            <a:r>
              <a:rPr lang="en-US" dirty="0" smtClean="0"/>
              <a:t>Studies </a:t>
            </a:r>
            <a:r>
              <a:rPr lang="en-US" dirty="0"/>
              <a:t>On The Walnut Twig Beetle (WTB), </a:t>
            </a:r>
            <a:r>
              <a:rPr lang="en-US" i="1" dirty="0"/>
              <a:t>Pityophthorus juglandis</a:t>
            </a:r>
            <a:r>
              <a:rPr lang="en-US" dirty="0"/>
              <a:t>, in Relation to its Association With </a:t>
            </a:r>
            <a:r>
              <a:rPr lang="en-US" i="1" dirty="0"/>
              <a:t>Geosmithia morbida</a:t>
            </a:r>
            <a:r>
              <a:rPr lang="en-US" dirty="0"/>
              <a:t>, its Survival in Felled Logs, and its Sensitivity to Temperature Extremes.  Masters </a:t>
            </a:r>
            <a:r>
              <a:rPr lang="en-US" dirty="0" smtClean="0"/>
              <a:t>Thesis.  accessed 3/26/2013.</a:t>
            </a:r>
          </a:p>
          <a:p>
            <a:pPr lvl="1"/>
            <a:r>
              <a:rPr lang="en-US" sz="2500" dirty="0" smtClean="0"/>
              <a:t>http://digitool.library.colostate.edu///exlibris/dtl/d3_1/apache_media/L2V4bGlicmlzL2R0bC9kM18xL2FwYWNoZV9tZWRpYS8xOTIwMzA=.pdf</a:t>
            </a:r>
          </a:p>
          <a:p>
            <a:r>
              <a:rPr lang="en-US" baseline="0" dirty="0" smtClean="0"/>
              <a:t>Perez, A. and K. Plattner. 2012. Fruit and tree nuts outlook. United States Department of Agriculture, Economic Research Service. FTS-352. </a:t>
            </a:r>
            <a:r>
              <a:rPr lang="en-US" dirty="0" smtClean="0"/>
              <a:t>  </a:t>
            </a:r>
            <a:r>
              <a:rPr lang="en-US" baseline="0" dirty="0" smtClean="0"/>
              <a:t>accessed 3/27/ 2013.</a:t>
            </a:r>
          </a:p>
          <a:p>
            <a:pPr lvl="1"/>
            <a:r>
              <a:rPr lang="en-US" sz="2500" baseline="0" dirty="0" smtClean="0"/>
              <a:t>http://www.ers.usda.gov/media/826893/fts352.pdf</a:t>
            </a:r>
          </a:p>
          <a:p>
            <a:endParaRPr lang="en-US" dirty="0"/>
          </a:p>
        </p:txBody>
      </p:sp>
    </p:spTree>
    <p:extLst>
      <p:ext uri="{BB962C8B-B14F-4D97-AF65-F5344CB8AC3E}">
        <p14:creationId xmlns:p14="http://schemas.microsoft.com/office/powerpoint/2010/main" val="29150780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normAutofit fontScale="55000" lnSpcReduction="20000"/>
          </a:bodyPr>
          <a:lstStyle/>
          <a:p>
            <a:pPr>
              <a:spcBef>
                <a:spcPts val="432"/>
              </a:spcBef>
              <a:defRPr/>
            </a:pPr>
            <a:r>
              <a:rPr lang="en-US" dirty="0"/>
              <a:t>Reid, W., M. Coggeshall, H. E. Garrett, J. Van Sambeek. 2009.  Growing black walnut for nut production.  University of Missouri, Center for Agroforestry, Technology Transfer and Outreach Unit.  accessed 3/25/2013.</a:t>
            </a:r>
          </a:p>
          <a:p>
            <a:pPr lvl="1">
              <a:spcBef>
                <a:spcPts val="432"/>
              </a:spcBef>
              <a:defRPr/>
            </a:pPr>
            <a:r>
              <a:rPr lang="en-US" sz="2500" dirty="0"/>
              <a:t>http://extension.missouri.edu/explorepdf/agguides/agroforestry/af1011.pdf</a:t>
            </a:r>
          </a:p>
          <a:p>
            <a:pPr>
              <a:spcBef>
                <a:spcPts val="432"/>
              </a:spcBef>
            </a:pPr>
            <a:r>
              <a:rPr lang="en-US" dirty="0" smtClean="0"/>
              <a:t>Seybold, S., D. Haugen, and A. Graves.  2010.  Pest alert: Thousand cankers disease. United States Department of Agriculture, Forest Service, Northeastern Area State and Private Forestry.   </a:t>
            </a:r>
            <a:r>
              <a:rPr lang="en-US" u="none" dirty="0" smtClean="0"/>
              <a:t>accessed 3/25/2013.</a:t>
            </a:r>
          </a:p>
          <a:p>
            <a:pPr lvl="1">
              <a:spcBef>
                <a:spcPts val="432"/>
              </a:spcBef>
            </a:pPr>
            <a:r>
              <a:rPr lang="en-US" sz="2500" dirty="0" smtClean="0"/>
              <a:t>http://na.fs.fed.us/pubs/palerts/cankers_disease/thousand_cankers_disease_screen_res.pdf</a:t>
            </a:r>
          </a:p>
          <a:p>
            <a:pPr>
              <a:spcBef>
                <a:spcPts val="432"/>
              </a:spcBef>
              <a:defRPr/>
            </a:pPr>
            <a:r>
              <a:rPr lang="en-US" dirty="0"/>
              <a:t>Shifley, S. R. 2004. The black walnut resource in the United States.  Proceedings of the 6th Walnut Council research symposium, July 25-28, 2004; Lafayette, IN. Pp. 168-176. accessed 3/25/2013. </a:t>
            </a:r>
          </a:p>
          <a:p>
            <a:pPr lvl="1">
              <a:spcBef>
                <a:spcPts val="432"/>
              </a:spcBef>
            </a:pPr>
            <a:r>
              <a:rPr lang="en-US" sz="2500" b="0" i="0" u="none" dirty="0" smtClean="0"/>
              <a:t>http://nrs.fs.fed.us/pubs/gtr/gtr_nc243/gtr_nc243_168.pdf</a:t>
            </a:r>
            <a:endParaRPr lang="en-US" sz="2500" u="none" baseline="0" dirty="0" smtClean="0"/>
          </a:p>
          <a:p>
            <a:pPr>
              <a:spcBef>
                <a:spcPts val="432"/>
              </a:spcBef>
            </a:pPr>
            <a:r>
              <a:rPr lang="en-US" dirty="0" smtClean="0"/>
              <a:t>Tisserat, N., W. Cranshaw, D. Leatherman, C. Utley, and K. Alexander. 2009. Black walnut mortality in Colorado caused by the walnut twig beetle and thousand cankers disease. Online. Plant Health Progress doi:10.1094/PHP-2009-0811-01-RS. </a:t>
            </a:r>
            <a:r>
              <a:rPr lang="en-US" u="none" dirty="0" smtClean="0"/>
              <a:t>accessed 3/25/2013.</a:t>
            </a:r>
          </a:p>
          <a:p>
            <a:pPr lvl="1">
              <a:spcBef>
                <a:spcPts val="432"/>
              </a:spcBef>
            </a:pPr>
            <a:r>
              <a:rPr lang="en-US" sz="2500" u="none" dirty="0" smtClean="0"/>
              <a:t>http://www.plantmanagementnetwork.org/pub/php/research/2009/walnut/</a:t>
            </a:r>
          </a:p>
          <a:p>
            <a:pPr>
              <a:spcBef>
                <a:spcPts val="432"/>
              </a:spcBef>
            </a:pPr>
            <a:endParaRPr lang="en-US" dirty="0"/>
          </a:p>
        </p:txBody>
      </p:sp>
    </p:spTree>
    <p:extLst>
      <p:ext uri="{BB962C8B-B14F-4D97-AF65-F5344CB8AC3E}">
        <p14:creationId xmlns:p14="http://schemas.microsoft.com/office/powerpoint/2010/main" val="33883502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0160" y="141268"/>
            <a:ext cx="9144000" cy="1569660"/>
          </a:xfrm>
          <a:prstGeom prst="rect">
            <a:avLst/>
          </a:prstGeom>
          <a:noFill/>
        </p:spPr>
        <p:txBody>
          <a:bodyPr wrap="square" rtlCol="0">
            <a:spAutoFit/>
          </a:bodyPr>
          <a:lstStyle/>
          <a:p>
            <a:pPr marL="342900" indent="-342900">
              <a:buFont typeface="Arial" pitchFamily="34" charset="0"/>
              <a:buChar char="•"/>
            </a:pPr>
            <a:endParaRPr lang="en-US" sz="3200" dirty="0" smtClean="0"/>
          </a:p>
          <a:p>
            <a:endParaRPr lang="en-US" sz="3200" dirty="0" smtClean="0"/>
          </a:p>
          <a:p>
            <a:endParaRPr lang="en-US" sz="3200" dirty="0" smtClean="0"/>
          </a:p>
        </p:txBody>
      </p:sp>
      <p:sp>
        <p:nvSpPr>
          <p:cNvPr id="2" name="Title 1"/>
          <p:cNvSpPr>
            <a:spLocks noGrp="1"/>
          </p:cNvSpPr>
          <p:nvPr>
            <p:ph type="title"/>
          </p:nvPr>
        </p:nvSpPr>
        <p:spPr/>
        <p:txBody>
          <a:bodyPr/>
          <a:lstStyle/>
          <a:p>
            <a:r>
              <a:rPr lang="en-US" dirty="0" smtClean="0"/>
              <a:t>Thousand Cankers Disease (TCD)</a:t>
            </a:r>
            <a:endParaRPr lang="en-US" dirty="0"/>
          </a:p>
        </p:txBody>
      </p:sp>
      <p:sp>
        <p:nvSpPr>
          <p:cNvPr id="3" name="Rectangle 2"/>
          <p:cNvSpPr/>
          <p:nvPr/>
        </p:nvSpPr>
        <p:spPr>
          <a:xfrm>
            <a:off x="-10160" y="6324600"/>
            <a:ext cx="6106160" cy="507831"/>
          </a:xfrm>
          <a:prstGeom prst="rect">
            <a:avLst/>
          </a:prstGeom>
        </p:spPr>
        <p:txBody>
          <a:bodyPr wrap="square">
            <a:spAutoFit/>
          </a:bodyPr>
          <a:lstStyle/>
          <a:p>
            <a:r>
              <a:rPr lang="en-US" sz="900" dirty="0" smtClean="0"/>
              <a:t>Image credits:</a:t>
            </a:r>
          </a:p>
          <a:p>
            <a:r>
              <a:rPr lang="en-US" sz="900" dirty="0" smtClean="0"/>
              <a:t>Right - </a:t>
            </a:r>
            <a:r>
              <a:rPr lang="en-US" sz="900" dirty="0"/>
              <a:t>Curtis Utley, CSUE, </a:t>
            </a:r>
            <a:r>
              <a:rPr lang="en-US" sz="900" dirty="0" smtClean="0">
                <a:hlinkClick r:id="rId3"/>
              </a:rPr>
              <a:t>www.bugwood.org</a:t>
            </a:r>
            <a:r>
              <a:rPr lang="en-US" sz="900" dirty="0" smtClean="0"/>
              <a:t>, #5406077 and left - </a:t>
            </a:r>
            <a:r>
              <a:rPr lang="en-US" sz="900" dirty="0"/>
              <a:t>Whitney Cranshaw, Colorado State University, </a:t>
            </a:r>
            <a:r>
              <a:rPr lang="en-US" sz="900" dirty="0" smtClean="0">
                <a:hlinkClick r:id="rId3"/>
              </a:rPr>
              <a:t>www.bugwood.org</a:t>
            </a:r>
            <a:r>
              <a:rPr lang="en-US" sz="900" dirty="0" smtClean="0"/>
              <a:t>, #5406066</a:t>
            </a:r>
          </a:p>
        </p:txBody>
      </p:sp>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b="4075"/>
          <a:stretch/>
        </p:blipFill>
        <p:spPr>
          <a:xfrm>
            <a:off x="228600" y="1295400"/>
            <a:ext cx="3788338" cy="4846320"/>
          </a:xfrm>
          <a:prstGeom prst="roundRect">
            <a:avLst>
              <a:gd name="adj" fmla="val 8594"/>
            </a:avLst>
          </a:prstGeom>
          <a:solidFill>
            <a:srgbClr val="FFFFFF">
              <a:shade val="85000"/>
            </a:srgbClr>
          </a:solidFill>
          <a:ln w="38100">
            <a:solidFill>
              <a:schemeClr val="tx1"/>
            </a:solidFill>
          </a:ln>
          <a:effectLst/>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t="9573" b="11452"/>
          <a:stretch/>
        </p:blipFill>
        <p:spPr>
          <a:xfrm>
            <a:off x="4343400" y="2057400"/>
            <a:ext cx="4631376" cy="2743200"/>
          </a:xfrm>
          <a:prstGeom prst="roundRect">
            <a:avLst>
              <a:gd name="adj" fmla="val 8594"/>
            </a:avLst>
          </a:prstGeom>
          <a:solidFill>
            <a:srgbClr val="FFFFFF">
              <a:shade val="85000"/>
            </a:srgbClr>
          </a:solidFill>
          <a:ln w="38100">
            <a:solidFill>
              <a:schemeClr val="tx1"/>
            </a:solidFill>
          </a:ln>
          <a:effectLst/>
        </p:spPr>
      </p:pic>
      <p:sp>
        <p:nvSpPr>
          <p:cNvPr id="7" name="TextBox 6"/>
          <p:cNvSpPr txBox="1"/>
          <p:nvPr/>
        </p:nvSpPr>
        <p:spPr>
          <a:xfrm>
            <a:off x="4495800" y="5029200"/>
            <a:ext cx="4114800" cy="830997"/>
          </a:xfrm>
          <a:prstGeom prst="rect">
            <a:avLst/>
          </a:prstGeom>
          <a:noFill/>
        </p:spPr>
        <p:txBody>
          <a:bodyPr wrap="square" rtlCol="0">
            <a:spAutoFit/>
          </a:bodyPr>
          <a:lstStyle/>
          <a:p>
            <a:r>
              <a:rPr lang="en-US" sz="2400" dirty="0" smtClean="0"/>
              <a:t>Cankers caused by thousand cankers disease</a:t>
            </a:r>
            <a:endParaRPr lang="en-US" sz="2400" dirty="0"/>
          </a:p>
        </p:txBody>
      </p:sp>
    </p:spTree>
    <p:extLst>
      <p:ext uri="{BB962C8B-B14F-4D97-AF65-F5344CB8AC3E}">
        <p14:creationId xmlns:p14="http://schemas.microsoft.com/office/powerpoint/2010/main" val="317112473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a:xfrm>
            <a:off x="457200" y="1219200"/>
            <a:ext cx="8229600" cy="4953000"/>
          </a:xfrm>
        </p:spPr>
        <p:txBody>
          <a:bodyPr>
            <a:normAutofit/>
          </a:bodyPr>
          <a:lstStyle/>
          <a:p>
            <a:pPr>
              <a:lnSpc>
                <a:spcPct val="80000"/>
              </a:lnSpc>
              <a:spcBef>
                <a:spcPts val="432"/>
              </a:spcBef>
            </a:pPr>
            <a:r>
              <a:rPr lang="en-US" sz="1800" dirty="0"/>
              <a:t>Treiman, T. and J. Tuttle. 2009. Thousand Cankers Disease of Black Walnut: How Much Will It Hurt Missouri’s Pocketbook? Missouri Department of Conservation. Notes for Forest Managers, Report #16.   accessed 3/27/ 2013.</a:t>
            </a:r>
          </a:p>
          <a:p>
            <a:pPr lvl="1">
              <a:lnSpc>
                <a:spcPct val="80000"/>
              </a:lnSpc>
              <a:spcBef>
                <a:spcPts val="432"/>
              </a:spcBef>
            </a:pPr>
            <a:r>
              <a:rPr lang="en-US" sz="1400" dirty="0"/>
              <a:t>http://mdc.mo.gov/sites/default/files/resources/2010/10/21128.pdf</a:t>
            </a:r>
          </a:p>
          <a:p>
            <a:pPr>
              <a:lnSpc>
                <a:spcPct val="80000"/>
              </a:lnSpc>
              <a:spcBef>
                <a:spcPts val="432"/>
              </a:spcBef>
            </a:pPr>
            <a:r>
              <a:rPr lang="en-US" sz="1800" dirty="0"/>
              <a:t>United States Department of Agriculture Forest Service and Plant Protection and Quarantine.  2012.  Thousand Cankers Disease Survey Guidelines for 2012.  accessed 6/2/2013 – </a:t>
            </a:r>
          </a:p>
          <a:p>
            <a:pPr lvl="1">
              <a:lnSpc>
                <a:spcPct val="80000"/>
              </a:lnSpc>
              <a:spcBef>
                <a:spcPts val="432"/>
              </a:spcBef>
            </a:pPr>
            <a:r>
              <a:rPr lang="en-US" sz="1400" dirty="0"/>
              <a:t>http://caps.ceris.purdue.edu/webfm_send/1730</a:t>
            </a:r>
          </a:p>
          <a:p>
            <a:pPr>
              <a:lnSpc>
                <a:spcPct val="80000"/>
              </a:lnSpc>
              <a:spcBef>
                <a:spcPts val="432"/>
              </a:spcBef>
            </a:pPr>
            <a:r>
              <a:rPr lang="en-US" sz="1800" dirty="0"/>
              <a:t>USDA NRCS – Plant Fact Sheet.  Black Walnut.  2002.  Accessed 6/2/2013 – </a:t>
            </a:r>
          </a:p>
          <a:p>
            <a:pPr lvl="1">
              <a:lnSpc>
                <a:spcPct val="80000"/>
              </a:lnSpc>
              <a:spcBef>
                <a:spcPts val="432"/>
              </a:spcBef>
            </a:pPr>
            <a:r>
              <a:rPr lang="en-US" sz="1400" dirty="0"/>
              <a:t>http://plants.usda.gov/factsheet/pdf/fs_juni.pdf</a:t>
            </a:r>
          </a:p>
          <a:p>
            <a:pPr>
              <a:lnSpc>
                <a:spcPct val="80000"/>
              </a:lnSpc>
              <a:spcBef>
                <a:spcPts val="432"/>
              </a:spcBef>
            </a:pPr>
            <a:r>
              <a:rPr lang="en-US" sz="1800" dirty="0"/>
              <a:t>USDA Plant Database.  2013. </a:t>
            </a:r>
            <a:r>
              <a:rPr lang="en-US" sz="1800" i="1" dirty="0"/>
              <a:t>Juglans</a:t>
            </a:r>
            <a:r>
              <a:rPr lang="en-US" sz="1800" dirty="0"/>
              <a:t>. </a:t>
            </a:r>
            <a:r>
              <a:rPr lang="en-US" sz="1800" dirty="0" smtClean="0"/>
              <a:t>accessed </a:t>
            </a:r>
            <a:r>
              <a:rPr lang="en-US" sz="1800" dirty="0"/>
              <a:t>3/31/2013.</a:t>
            </a:r>
          </a:p>
          <a:p>
            <a:pPr lvl="1">
              <a:lnSpc>
                <a:spcPct val="80000"/>
              </a:lnSpc>
              <a:spcBef>
                <a:spcPts val="432"/>
              </a:spcBef>
            </a:pPr>
            <a:r>
              <a:rPr lang="en-US" sz="1400" dirty="0"/>
              <a:t>http://plants.usda.gov/java/profile?symbol=JUGLA</a:t>
            </a:r>
          </a:p>
          <a:p>
            <a:pPr>
              <a:lnSpc>
                <a:spcPct val="80000"/>
              </a:lnSpc>
              <a:spcBef>
                <a:spcPts val="432"/>
              </a:spcBef>
            </a:pPr>
            <a:r>
              <a:rPr lang="en-US" sz="1800" dirty="0"/>
              <a:t>USDA.  2013.  Noncitrus Fruit and Nuts Preliminary Summary.   accessed 3/28/2013.</a:t>
            </a:r>
          </a:p>
          <a:p>
            <a:pPr lvl="1">
              <a:lnSpc>
                <a:spcPct val="80000"/>
              </a:lnSpc>
              <a:spcBef>
                <a:spcPts val="432"/>
              </a:spcBef>
            </a:pPr>
            <a:r>
              <a:rPr lang="en-US" sz="1400" dirty="0"/>
              <a:t>http://usda01.library.cornell.edu/usda/current/NoncFruiNu/NoncFruiNu-01-25-2013.pdf</a:t>
            </a:r>
          </a:p>
        </p:txBody>
      </p:sp>
    </p:spTree>
    <p:extLst>
      <p:ext uri="{BB962C8B-B14F-4D97-AF65-F5344CB8AC3E}">
        <p14:creationId xmlns:p14="http://schemas.microsoft.com/office/powerpoint/2010/main" val="33745392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0160" y="141268"/>
            <a:ext cx="9144000" cy="1569660"/>
          </a:xfrm>
          <a:prstGeom prst="rect">
            <a:avLst/>
          </a:prstGeom>
          <a:noFill/>
        </p:spPr>
        <p:txBody>
          <a:bodyPr wrap="square" rtlCol="0">
            <a:spAutoFit/>
          </a:bodyPr>
          <a:lstStyle/>
          <a:p>
            <a:pPr marL="342900" indent="-342900">
              <a:buFont typeface="Arial" pitchFamily="34" charset="0"/>
              <a:buChar char="•"/>
            </a:pPr>
            <a:endParaRPr lang="en-US" sz="3200" dirty="0" smtClean="0"/>
          </a:p>
          <a:p>
            <a:endParaRPr lang="en-US" sz="3200" dirty="0" smtClean="0"/>
          </a:p>
          <a:p>
            <a:endParaRPr lang="en-US" sz="3200" dirty="0" smtClean="0"/>
          </a:p>
        </p:txBody>
      </p:sp>
      <p:sp>
        <p:nvSpPr>
          <p:cNvPr id="2" name="Title 1"/>
          <p:cNvSpPr>
            <a:spLocks noGrp="1"/>
          </p:cNvSpPr>
          <p:nvPr>
            <p:ph type="title"/>
          </p:nvPr>
        </p:nvSpPr>
        <p:spPr/>
        <p:txBody>
          <a:bodyPr/>
          <a:lstStyle/>
          <a:p>
            <a:r>
              <a:rPr lang="en-US" dirty="0" smtClean="0"/>
              <a:t>The fungal pathogen</a:t>
            </a:r>
            <a:endParaRPr lang="en-US" dirty="0"/>
          </a:p>
        </p:txBody>
      </p:sp>
      <p:sp>
        <p:nvSpPr>
          <p:cNvPr id="3" name="Rectangle 2"/>
          <p:cNvSpPr/>
          <p:nvPr/>
        </p:nvSpPr>
        <p:spPr>
          <a:xfrm>
            <a:off x="-10160" y="6324600"/>
            <a:ext cx="6106160" cy="507831"/>
          </a:xfrm>
          <a:prstGeom prst="rect">
            <a:avLst/>
          </a:prstGeom>
        </p:spPr>
        <p:txBody>
          <a:bodyPr wrap="square">
            <a:spAutoFit/>
          </a:bodyPr>
          <a:lstStyle/>
          <a:p>
            <a:r>
              <a:rPr lang="en-US" sz="900" dirty="0" smtClean="0"/>
              <a:t>Image credits:</a:t>
            </a:r>
          </a:p>
          <a:p>
            <a:r>
              <a:rPr lang="en-US" sz="900" dirty="0" smtClean="0"/>
              <a:t>Fungus in culture - Ned </a:t>
            </a:r>
            <a:r>
              <a:rPr lang="en-US" sz="900" dirty="0"/>
              <a:t>Tisserat, Colorado State University, </a:t>
            </a:r>
            <a:r>
              <a:rPr lang="en-US" sz="900" dirty="0" smtClean="0">
                <a:hlinkClick r:id="rId3"/>
              </a:rPr>
              <a:t>www.bugwood.org</a:t>
            </a:r>
            <a:r>
              <a:rPr lang="en-US" sz="900" dirty="0" smtClean="0"/>
              <a:t>, #5406098 and #54060997; asexual spores - </a:t>
            </a:r>
            <a:r>
              <a:rPr lang="en-US" sz="900" dirty="0"/>
              <a:t>Alan Windham, University of </a:t>
            </a:r>
            <a:r>
              <a:rPr lang="en-US" sz="900" dirty="0" smtClean="0"/>
              <a:t>Tennessee</a:t>
            </a:r>
            <a:r>
              <a:rPr lang="en-US" sz="900" dirty="0"/>
              <a:t>.</a:t>
            </a:r>
            <a:endParaRPr lang="en-US" sz="900" dirty="0" smtClean="0"/>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6933" r="4800" b="4879"/>
          <a:stretch/>
        </p:blipFill>
        <p:spPr>
          <a:xfrm>
            <a:off x="5257800" y="1219200"/>
            <a:ext cx="3394778" cy="2743200"/>
          </a:xfrm>
          <a:prstGeom prst="roundRect">
            <a:avLst>
              <a:gd name="adj" fmla="val 16667"/>
            </a:avLst>
          </a:prstGeom>
          <a:ln w="38100">
            <a:solidFill>
              <a:schemeClr val="tx1"/>
            </a:solidFill>
          </a:ln>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TextBox 9"/>
          <p:cNvSpPr txBox="1"/>
          <p:nvPr/>
        </p:nvSpPr>
        <p:spPr>
          <a:xfrm>
            <a:off x="4561840" y="4038600"/>
            <a:ext cx="4408771" cy="1938992"/>
          </a:xfrm>
          <a:prstGeom prst="rect">
            <a:avLst/>
          </a:prstGeom>
          <a:noFill/>
        </p:spPr>
        <p:txBody>
          <a:bodyPr wrap="square" rtlCol="0">
            <a:spAutoFit/>
          </a:bodyPr>
          <a:lstStyle/>
          <a:p>
            <a:r>
              <a:rPr lang="en-US" sz="2400" dirty="0" smtClean="0"/>
              <a:t>Fungus in culture – dorsal view (top left) .</a:t>
            </a:r>
          </a:p>
          <a:p>
            <a:r>
              <a:rPr lang="en-US" sz="2400" dirty="0" smtClean="0"/>
              <a:t>Fungus </a:t>
            </a:r>
            <a:r>
              <a:rPr lang="en-US" sz="2400" dirty="0"/>
              <a:t>in culture – </a:t>
            </a:r>
            <a:r>
              <a:rPr lang="en-US" sz="2400" dirty="0" smtClean="0"/>
              <a:t>ventral  </a:t>
            </a:r>
            <a:r>
              <a:rPr lang="en-US" sz="2400" dirty="0"/>
              <a:t>view </a:t>
            </a:r>
            <a:r>
              <a:rPr lang="en-US" sz="2400" dirty="0" smtClean="0"/>
              <a:t>(right).  </a:t>
            </a:r>
          </a:p>
          <a:p>
            <a:r>
              <a:rPr lang="en-US" sz="2400" dirty="0"/>
              <a:t>C</a:t>
            </a:r>
            <a:r>
              <a:rPr lang="en-US" sz="2400" dirty="0" smtClean="0"/>
              <a:t>onidiophores (bottom left).</a:t>
            </a:r>
            <a:endParaRPr lang="en-US" sz="2400" dirty="0"/>
          </a:p>
        </p:txBody>
      </p:sp>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b="4066"/>
          <a:stretch/>
        </p:blipFill>
        <p:spPr>
          <a:xfrm>
            <a:off x="529977" y="1256489"/>
            <a:ext cx="3813423" cy="2743200"/>
          </a:xfrm>
          <a:prstGeom prst="roundRect">
            <a:avLst>
              <a:gd name="adj" fmla="val 16667"/>
            </a:avLst>
          </a:prstGeom>
          <a:ln w="38100">
            <a:solidFill>
              <a:schemeClr val="tx1"/>
            </a:solidFill>
          </a:ln>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descr="C:\Users\mwindham\Desktop\crops\Geosmithia shots AW\Geosmithia 1 AW.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8200" y="4206240"/>
            <a:ext cx="3188970" cy="2194560"/>
          </a:xfrm>
          <a:prstGeom prst="roundRect">
            <a:avLst>
              <a:gd name="adj" fmla="val 8594"/>
            </a:avLst>
          </a:prstGeom>
          <a:solidFill>
            <a:srgbClr val="FFFFFF">
              <a:shade val="85000"/>
            </a:srgbClr>
          </a:solidFill>
          <a:ln w="28575">
            <a:solidFill>
              <a:schemeClr val="tx1"/>
            </a:solidFill>
          </a:ln>
          <a:effectLst/>
        </p:spPr>
      </p:pic>
    </p:spTree>
    <p:extLst>
      <p:ext uri="{BB962C8B-B14F-4D97-AF65-F5344CB8AC3E}">
        <p14:creationId xmlns:p14="http://schemas.microsoft.com/office/powerpoint/2010/main" val="6732510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vector of TCD</a:t>
            </a:r>
            <a:endParaRPr lang="en-US" dirty="0"/>
          </a:p>
        </p:txBody>
      </p:sp>
      <p:sp>
        <p:nvSpPr>
          <p:cNvPr id="9" name="Rectangle 8"/>
          <p:cNvSpPr/>
          <p:nvPr/>
        </p:nvSpPr>
        <p:spPr>
          <a:xfrm>
            <a:off x="0" y="6211669"/>
            <a:ext cx="6106160" cy="646331"/>
          </a:xfrm>
          <a:prstGeom prst="rect">
            <a:avLst/>
          </a:prstGeom>
        </p:spPr>
        <p:txBody>
          <a:bodyPr wrap="square">
            <a:spAutoFit/>
          </a:bodyPr>
          <a:lstStyle/>
          <a:p>
            <a:r>
              <a:rPr lang="en-US" sz="900" dirty="0" smtClean="0"/>
              <a:t>Image credits: </a:t>
            </a:r>
          </a:p>
          <a:p>
            <a:r>
              <a:rPr lang="en-US" sz="900" dirty="0" smtClean="0"/>
              <a:t>Side view of beetle - </a:t>
            </a:r>
            <a:r>
              <a:rPr lang="en-US" sz="900" dirty="0"/>
              <a:t>Steven Valley, Oregon Department of Agriculture, </a:t>
            </a:r>
            <a:r>
              <a:rPr lang="en-US" sz="900" dirty="0" smtClean="0">
                <a:hlinkClick r:id="rId3"/>
              </a:rPr>
              <a:t>www.bugwood.org</a:t>
            </a:r>
            <a:r>
              <a:rPr lang="en-US" sz="900" dirty="0" smtClean="0"/>
              <a:t>, #5445394; </a:t>
            </a:r>
            <a:r>
              <a:rPr lang="en-US" sz="900" dirty="0"/>
              <a:t> dorsal view of beetle - Steven Valley, Oregon Department of Agriculture, </a:t>
            </a:r>
            <a:r>
              <a:rPr lang="en-US" sz="900" dirty="0">
                <a:hlinkClick r:id="rId3"/>
              </a:rPr>
              <a:t>www.bugwood.org</a:t>
            </a:r>
            <a:r>
              <a:rPr lang="en-US" sz="900" dirty="0"/>
              <a:t>, #</a:t>
            </a:r>
            <a:r>
              <a:rPr lang="en-US" sz="900" dirty="0" smtClean="0"/>
              <a:t>5482202; beetles on penny - </a:t>
            </a:r>
            <a:r>
              <a:rPr lang="en-US" sz="900" dirty="0"/>
              <a:t>Whitney Cranshaw, Colorado State University, </a:t>
            </a:r>
            <a:r>
              <a:rPr lang="en-US" sz="900" dirty="0" smtClean="0">
                <a:hlinkClick r:id="rId3"/>
              </a:rPr>
              <a:t>www.bugwood.org</a:t>
            </a:r>
            <a:r>
              <a:rPr lang="en-US" sz="900" dirty="0" smtClean="0"/>
              <a:t>, #5445294</a:t>
            </a:r>
            <a:endParaRPr lang="en-US" sz="900" dirty="0"/>
          </a:p>
        </p:txBody>
      </p:sp>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b="8768"/>
          <a:stretch/>
        </p:blipFill>
        <p:spPr>
          <a:xfrm>
            <a:off x="114836" y="1371600"/>
            <a:ext cx="4846320" cy="2289854"/>
          </a:xfrm>
          <a:prstGeom prst="roundRect">
            <a:avLst>
              <a:gd name="adj" fmla="val 16667"/>
            </a:avLst>
          </a:prstGeom>
          <a:ln w="38100">
            <a:solidFill>
              <a:schemeClr val="tx1"/>
            </a:solidFill>
          </a:ln>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t="4480" b="9254"/>
          <a:stretch/>
        </p:blipFill>
        <p:spPr>
          <a:xfrm>
            <a:off x="114836" y="3810000"/>
            <a:ext cx="4846320" cy="1692981"/>
          </a:xfrm>
          <a:prstGeom prst="roundRect">
            <a:avLst>
              <a:gd name="adj" fmla="val 16667"/>
            </a:avLst>
          </a:prstGeom>
          <a:ln w="38100">
            <a:solidFill>
              <a:schemeClr val="tx1"/>
            </a:solidFill>
          </a:ln>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12"/>
          <p:cNvPicPr>
            <a:picLocks noChangeAspect="1"/>
          </p:cNvPicPr>
          <p:nvPr/>
        </p:nvPicPr>
        <p:blipFill rotWithShape="1">
          <a:blip r:embed="rId6" cstate="print">
            <a:extLst>
              <a:ext uri="{28A0092B-C50C-407E-A947-70E740481C1C}">
                <a14:useLocalDpi xmlns:a14="http://schemas.microsoft.com/office/drawing/2010/main" val="0"/>
              </a:ext>
            </a:extLst>
          </a:blip>
          <a:srcRect r="10666" b="6450"/>
          <a:stretch/>
        </p:blipFill>
        <p:spPr>
          <a:xfrm>
            <a:off x="5193252" y="1310640"/>
            <a:ext cx="3798348" cy="2651760"/>
          </a:xfrm>
          <a:prstGeom prst="roundRect">
            <a:avLst>
              <a:gd name="adj" fmla="val 16667"/>
            </a:avLst>
          </a:prstGeom>
          <a:ln w="38100">
            <a:solidFill>
              <a:schemeClr val="tx1"/>
            </a:solidFill>
          </a:ln>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TextBox 13"/>
          <p:cNvSpPr txBox="1"/>
          <p:nvPr/>
        </p:nvSpPr>
        <p:spPr>
          <a:xfrm>
            <a:off x="5205444" y="4240991"/>
            <a:ext cx="3481356" cy="830997"/>
          </a:xfrm>
          <a:prstGeom prst="rect">
            <a:avLst/>
          </a:prstGeom>
          <a:noFill/>
        </p:spPr>
        <p:txBody>
          <a:bodyPr wrap="square" rtlCol="0">
            <a:spAutoFit/>
          </a:bodyPr>
          <a:lstStyle/>
          <a:p>
            <a:r>
              <a:rPr lang="en-US" sz="2400" dirty="0" smtClean="0"/>
              <a:t>Walnut twig beetle (left) and twig beetle size (right)</a:t>
            </a:r>
            <a:endParaRPr lang="en-US" sz="2400" dirty="0"/>
          </a:p>
        </p:txBody>
      </p:sp>
    </p:spTree>
    <p:extLst>
      <p:ext uri="{BB962C8B-B14F-4D97-AF65-F5344CB8AC3E}">
        <p14:creationId xmlns:p14="http://schemas.microsoft.com/office/powerpoint/2010/main" val="5578429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Life History of Walnut Twig Beetle and the Spread of TCD</a:t>
            </a:r>
            <a:endParaRPr lang="en-US" dirty="0"/>
          </a:p>
        </p:txBody>
      </p:sp>
      <p:sp>
        <p:nvSpPr>
          <p:cNvPr id="2" name="Content Placeholder 1"/>
          <p:cNvSpPr>
            <a:spLocks noGrp="1"/>
          </p:cNvSpPr>
          <p:nvPr>
            <p:ph idx="1"/>
          </p:nvPr>
        </p:nvSpPr>
        <p:spPr>
          <a:xfrm>
            <a:off x="457200" y="1828800"/>
            <a:ext cx="4343400" cy="4525963"/>
          </a:xfrm>
        </p:spPr>
        <p:txBody>
          <a:bodyPr/>
          <a:lstStyle/>
          <a:p>
            <a:pPr>
              <a:buFont typeface="Arial" pitchFamily="34" charset="0"/>
              <a:buChar char="•"/>
            </a:pPr>
            <a:r>
              <a:rPr lang="en-US" sz="2000" dirty="0"/>
              <a:t>Adult beetles colonize branches in mid-spring, introducing fungus.</a:t>
            </a:r>
          </a:p>
          <a:p>
            <a:r>
              <a:rPr lang="en-US" sz="2000" dirty="0" smtClean="0"/>
              <a:t>The length of time it takes for larval beetle development to complete and for adults to disperse </a:t>
            </a:r>
            <a:r>
              <a:rPr lang="en-US" sz="2000" dirty="0"/>
              <a:t>to infect other </a:t>
            </a:r>
            <a:r>
              <a:rPr lang="en-US" sz="2000" dirty="0" smtClean="0"/>
              <a:t>trees depends on the temperature.</a:t>
            </a:r>
          </a:p>
          <a:p>
            <a:pPr lvl="1"/>
            <a:r>
              <a:rPr lang="en-US" sz="1800" dirty="0" smtClean="0"/>
              <a:t>8 weeks in Colorado, 5 weeks in Tennessee</a:t>
            </a:r>
          </a:p>
          <a:p>
            <a:r>
              <a:rPr lang="en-US" sz="2000" dirty="0" smtClean="0"/>
              <a:t>Multiple </a:t>
            </a:r>
            <a:r>
              <a:rPr lang="en-US" sz="2000" dirty="0"/>
              <a:t>generations </a:t>
            </a:r>
            <a:r>
              <a:rPr lang="en-US" sz="2000" dirty="0" smtClean="0"/>
              <a:t>occur from </a:t>
            </a:r>
            <a:r>
              <a:rPr lang="en-US" sz="2000" dirty="0"/>
              <a:t>spring through late summer.</a:t>
            </a:r>
          </a:p>
          <a:p>
            <a:r>
              <a:rPr lang="en-US" sz="2000" dirty="0"/>
              <a:t>Late summer generations emerge as adults </a:t>
            </a:r>
            <a:r>
              <a:rPr lang="en-US" sz="2000" dirty="0" smtClean="0"/>
              <a:t>which then </a:t>
            </a:r>
            <a:r>
              <a:rPr lang="en-US" sz="2000" dirty="0"/>
              <a:t>overwinter under bark.</a:t>
            </a:r>
          </a:p>
          <a:p>
            <a:endParaRPr lang="en-US" sz="2800" dirty="0"/>
          </a:p>
        </p:txBody>
      </p:sp>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4911090" y="1828800"/>
            <a:ext cx="3928110" cy="2945765"/>
          </a:xfrm>
          <a:prstGeom prst="roundRect">
            <a:avLst>
              <a:gd name="adj" fmla="val 8594"/>
            </a:avLst>
          </a:prstGeom>
          <a:solidFill>
            <a:srgbClr val="FFFFFF">
              <a:shade val="85000"/>
            </a:srgbClr>
          </a:solidFill>
          <a:ln w="28575">
            <a:solidFill>
              <a:schemeClr val="tx1"/>
            </a:solidFill>
          </a:ln>
          <a:effectLst/>
        </p:spPr>
      </p:pic>
      <p:sp>
        <p:nvSpPr>
          <p:cNvPr id="7" name="Rectangle 6"/>
          <p:cNvSpPr/>
          <p:nvPr/>
        </p:nvSpPr>
        <p:spPr>
          <a:xfrm>
            <a:off x="0" y="6396390"/>
            <a:ext cx="6106160" cy="369332"/>
          </a:xfrm>
          <a:prstGeom prst="rect">
            <a:avLst/>
          </a:prstGeom>
        </p:spPr>
        <p:txBody>
          <a:bodyPr wrap="square">
            <a:spAutoFit/>
          </a:bodyPr>
          <a:lstStyle/>
          <a:p>
            <a:r>
              <a:rPr lang="en-US" sz="900" dirty="0" smtClean="0"/>
              <a:t>Image credits: </a:t>
            </a:r>
          </a:p>
          <a:p>
            <a:r>
              <a:rPr lang="en-US" sz="900" dirty="0" smtClean="0"/>
              <a:t>Paris Lambdin, University of Tennessee.</a:t>
            </a:r>
            <a:endParaRPr lang="en-US" sz="900" dirty="0"/>
          </a:p>
        </p:txBody>
      </p:sp>
      <p:sp>
        <p:nvSpPr>
          <p:cNvPr id="3" name="TextBox 2"/>
          <p:cNvSpPr txBox="1"/>
          <p:nvPr/>
        </p:nvSpPr>
        <p:spPr>
          <a:xfrm>
            <a:off x="4926856" y="4906367"/>
            <a:ext cx="2013083" cy="923330"/>
          </a:xfrm>
          <a:prstGeom prst="rect">
            <a:avLst/>
          </a:prstGeom>
          <a:noFill/>
        </p:spPr>
        <p:txBody>
          <a:bodyPr wrap="square" rtlCol="0">
            <a:spAutoFit/>
          </a:bodyPr>
          <a:lstStyle/>
          <a:p>
            <a:r>
              <a:rPr lang="en-US" dirty="0" smtClean="0"/>
              <a:t>Adult female galleries go across the grain</a:t>
            </a:r>
            <a:endParaRPr lang="en-US" dirty="0"/>
          </a:p>
        </p:txBody>
      </p:sp>
      <p:sp>
        <p:nvSpPr>
          <p:cNvPr id="8" name="TextBox 7"/>
          <p:cNvSpPr txBox="1"/>
          <p:nvPr/>
        </p:nvSpPr>
        <p:spPr>
          <a:xfrm>
            <a:off x="7293697" y="4926965"/>
            <a:ext cx="1697903" cy="923330"/>
          </a:xfrm>
          <a:prstGeom prst="rect">
            <a:avLst/>
          </a:prstGeom>
          <a:noFill/>
        </p:spPr>
        <p:txBody>
          <a:bodyPr wrap="square" rtlCol="0">
            <a:spAutoFit/>
          </a:bodyPr>
          <a:lstStyle/>
          <a:p>
            <a:r>
              <a:rPr lang="en-US" dirty="0" smtClean="0"/>
              <a:t>Larval galleries go with the grain</a:t>
            </a:r>
            <a:endParaRPr lang="en-US" dirty="0"/>
          </a:p>
        </p:txBody>
      </p:sp>
      <p:cxnSp>
        <p:nvCxnSpPr>
          <p:cNvPr id="10" name="Straight Arrow Connector 9"/>
          <p:cNvCxnSpPr/>
          <p:nvPr/>
        </p:nvCxnSpPr>
        <p:spPr>
          <a:xfrm flipV="1">
            <a:off x="5334000" y="3479165"/>
            <a:ext cx="76200" cy="14478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flipV="1">
            <a:off x="7291070" y="3643233"/>
            <a:ext cx="405130" cy="128373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24584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Life History of </a:t>
            </a:r>
            <a:r>
              <a:rPr lang="en-US" dirty="0" smtClean="0"/>
              <a:t>Walnut </a:t>
            </a:r>
            <a:r>
              <a:rPr lang="en-US" dirty="0"/>
              <a:t>Twig Beetle and the Spread of TCD</a:t>
            </a:r>
          </a:p>
        </p:txBody>
      </p:sp>
      <p:pic>
        <p:nvPicPr>
          <p:cNvPr id="4" name="Picture 3" descr="I:\Katheryne\newly formed WTB 2.jpg"/>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2057400" y="1905000"/>
            <a:ext cx="4903014" cy="3566160"/>
          </a:xfrm>
          <a:prstGeom prst="roundRect">
            <a:avLst>
              <a:gd name="adj" fmla="val 8594"/>
            </a:avLst>
          </a:prstGeom>
          <a:solidFill>
            <a:srgbClr val="FFFFFF">
              <a:shade val="85000"/>
            </a:srgbClr>
          </a:solidFill>
          <a:ln w="28575">
            <a:solidFill>
              <a:schemeClr val="tx1"/>
            </a:solidFill>
          </a:ln>
          <a:effectLst/>
          <a:extLst/>
        </p:spPr>
      </p:pic>
      <p:sp>
        <p:nvSpPr>
          <p:cNvPr id="5" name="TextBox 4"/>
          <p:cNvSpPr txBox="1"/>
          <p:nvPr/>
        </p:nvSpPr>
        <p:spPr>
          <a:xfrm>
            <a:off x="7239000" y="2147271"/>
            <a:ext cx="1524000" cy="1200329"/>
          </a:xfrm>
          <a:prstGeom prst="rect">
            <a:avLst/>
          </a:prstGeom>
          <a:noFill/>
        </p:spPr>
        <p:txBody>
          <a:bodyPr wrap="square" rtlCol="0">
            <a:spAutoFit/>
          </a:bodyPr>
          <a:lstStyle/>
          <a:p>
            <a:r>
              <a:rPr lang="en-US" dirty="0" smtClean="0"/>
              <a:t>Fungus lining the galleries made by the beetle.</a:t>
            </a:r>
            <a:endParaRPr lang="en-US" dirty="0"/>
          </a:p>
        </p:txBody>
      </p:sp>
      <p:cxnSp>
        <p:nvCxnSpPr>
          <p:cNvPr id="8" name="Straight Arrow Connector 7"/>
          <p:cNvCxnSpPr/>
          <p:nvPr/>
        </p:nvCxnSpPr>
        <p:spPr>
          <a:xfrm flipH="1">
            <a:off x="4648200" y="2877277"/>
            <a:ext cx="2590800" cy="940645"/>
          </a:xfrm>
          <a:prstGeom prst="straightConnector1">
            <a:avLst/>
          </a:prstGeom>
          <a:ln w="19050">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0" y="6396390"/>
            <a:ext cx="6106160" cy="369332"/>
          </a:xfrm>
          <a:prstGeom prst="rect">
            <a:avLst/>
          </a:prstGeom>
        </p:spPr>
        <p:txBody>
          <a:bodyPr wrap="square">
            <a:spAutoFit/>
          </a:bodyPr>
          <a:lstStyle/>
          <a:p>
            <a:r>
              <a:rPr lang="en-US" sz="900" dirty="0" smtClean="0"/>
              <a:t>Image credits: </a:t>
            </a:r>
          </a:p>
          <a:p>
            <a:r>
              <a:rPr lang="en-US" sz="900" dirty="0" smtClean="0"/>
              <a:t>Paris Lambdin, University of Tennessee.</a:t>
            </a:r>
            <a:endParaRPr lang="en-US" sz="900" dirty="0"/>
          </a:p>
        </p:txBody>
      </p:sp>
    </p:spTree>
    <p:extLst>
      <p:ext uri="{BB962C8B-B14F-4D97-AF65-F5344CB8AC3E}">
        <p14:creationId xmlns:p14="http://schemas.microsoft.com/office/powerpoint/2010/main" val="42856545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Other Hosts</a:t>
            </a:r>
            <a:endParaRPr lang="en-US" sz="1100" dirty="0"/>
          </a:p>
        </p:txBody>
      </p:sp>
      <p:sp>
        <p:nvSpPr>
          <p:cNvPr id="3" name="Rectangle 2"/>
          <p:cNvSpPr/>
          <p:nvPr/>
        </p:nvSpPr>
        <p:spPr>
          <a:xfrm>
            <a:off x="8466" y="6477000"/>
            <a:ext cx="6316133" cy="369332"/>
          </a:xfrm>
          <a:prstGeom prst="rect">
            <a:avLst/>
          </a:prstGeom>
        </p:spPr>
        <p:txBody>
          <a:bodyPr wrap="square">
            <a:spAutoFit/>
          </a:bodyPr>
          <a:lstStyle/>
          <a:p>
            <a:r>
              <a:rPr lang="en-US" sz="900" dirty="0" smtClean="0"/>
              <a:t>Image credits</a:t>
            </a:r>
            <a:r>
              <a:rPr lang="en-US" sz="900" dirty="0"/>
              <a:t>: </a:t>
            </a:r>
            <a:endParaRPr lang="en-US" sz="900" dirty="0" smtClean="0"/>
          </a:p>
          <a:p>
            <a:r>
              <a:rPr lang="en-US" sz="900" dirty="0" smtClean="0"/>
              <a:t>Whitney </a:t>
            </a:r>
            <a:r>
              <a:rPr lang="en-US" sz="900" dirty="0"/>
              <a:t>Cranshaw, Colorado State University, </a:t>
            </a:r>
            <a:r>
              <a:rPr lang="en-US" sz="900" dirty="0" smtClean="0">
                <a:hlinkClick r:id="rId3"/>
              </a:rPr>
              <a:t>www.bugwood.org</a:t>
            </a:r>
            <a:r>
              <a:rPr lang="en-US" sz="900" dirty="0" smtClean="0"/>
              <a:t>, #5382109 , #5488801, and #5422222</a:t>
            </a:r>
            <a:endParaRPr lang="en-US" sz="900" dirty="0"/>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b="5973"/>
          <a:stretch/>
        </p:blipFill>
        <p:spPr>
          <a:xfrm>
            <a:off x="4615447" y="3124200"/>
            <a:ext cx="4376153" cy="2743200"/>
          </a:xfrm>
          <a:prstGeom prst="roundRect">
            <a:avLst>
              <a:gd name="adj" fmla="val 16667"/>
            </a:avLst>
          </a:prstGeom>
          <a:ln w="38100">
            <a:solidFill>
              <a:schemeClr val="tx1"/>
            </a:solidFill>
          </a:ln>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11852" t="5186" b="5555"/>
          <a:stretch/>
        </p:blipFill>
        <p:spPr>
          <a:xfrm>
            <a:off x="228600" y="960120"/>
            <a:ext cx="3130459" cy="4754880"/>
          </a:xfrm>
          <a:prstGeom prst="roundRect">
            <a:avLst>
              <a:gd name="adj" fmla="val 16667"/>
            </a:avLst>
          </a:prstGeom>
          <a:ln w="38100">
            <a:solidFill>
              <a:schemeClr val="tx1"/>
            </a:solidFill>
          </a:ln>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t="28318" b="9707"/>
          <a:stretch/>
        </p:blipFill>
        <p:spPr>
          <a:xfrm>
            <a:off x="6040748" y="228600"/>
            <a:ext cx="2950852" cy="2743200"/>
          </a:xfrm>
          <a:prstGeom prst="roundRect">
            <a:avLst>
              <a:gd name="adj" fmla="val 16667"/>
            </a:avLst>
          </a:prstGeom>
          <a:ln w="38100">
            <a:solidFill>
              <a:schemeClr val="tx1"/>
            </a:solidFill>
          </a:ln>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TextBox 9"/>
          <p:cNvSpPr txBox="1"/>
          <p:nvPr/>
        </p:nvSpPr>
        <p:spPr>
          <a:xfrm>
            <a:off x="3581400" y="1339840"/>
            <a:ext cx="2362200" cy="1708160"/>
          </a:xfrm>
          <a:prstGeom prst="rect">
            <a:avLst/>
          </a:prstGeom>
          <a:noFill/>
        </p:spPr>
        <p:txBody>
          <a:bodyPr wrap="square" rtlCol="0">
            <a:spAutoFit/>
          </a:bodyPr>
          <a:lstStyle/>
          <a:p>
            <a:pPr algn="r"/>
            <a:r>
              <a:rPr lang="en-US" sz="2400" dirty="0" smtClean="0"/>
              <a:t>Hinds walnut (top right) </a:t>
            </a:r>
          </a:p>
          <a:p>
            <a:pPr algn="r"/>
            <a:endParaRPr lang="en-US" sz="900" dirty="0"/>
          </a:p>
          <a:p>
            <a:pPr algn="r"/>
            <a:r>
              <a:rPr lang="en-US" sz="2400" dirty="0" smtClean="0"/>
              <a:t> Arizona walnut (bottom right)</a:t>
            </a:r>
            <a:endParaRPr lang="en-US" sz="2400" dirty="0"/>
          </a:p>
        </p:txBody>
      </p:sp>
      <p:sp>
        <p:nvSpPr>
          <p:cNvPr id="11" name="TextBox 10"/>
          <p:cNvSpPr txBox="1"/>
          <p:nvPr/>
        </p:nvSpPr>
        <p:spPr>
          <a:xfrm>
            <a:off x="533400" y="5715000"/>
            <a:ext cx="2692400" cy="830997"/>
          </a:xfrm>
          <a:prstGeom prst="rect">
            <a:avLst/>
          </a:prstGeom>
          <a:noFill/>
        </p:spPr>
        <p:txBody>
          <a:bodyPr wrap="square" rtlCol="0">
            <a:spAutoFit/>
          </a:bodyPr>
          <a:lstStyle/>
          <a:p>
            <a:pPr algn="ctr"/>
            <a:r>
              <a:rPr lang="en-US" sz="2400" dirty="0" smtClean="0"/>
              <a:t>California walnut (pictured above)</a:t>
            </a:r>
            <a:endParaRPr lang="en-US" sz="2400" dirty="0"/>
          </a:p>
        </p:txBody>
      </p:sp>
    </p:spTree>
    <p:extLst>
      <p:ext uri="{BB962C8B-B14F-4D97-AF65-F5344CB8AC3E}">
        <p14:creationId xmlns:p14="http://schemas.microsoft.com/office/powerpoint/2010/main" val="3266704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Symptoms of TCD</a:t>
            </a:r>
            <a:endParaRPr lang="en-US" dirty="0"/>
          </a:p>
        </p:txBody>
      </p:sp>
      <p:sp>
        <p:nvSpPr>
          <p:cNvPr id="3" name="Rectangle 2"/>
          <p:cNvSpPr/>
          <p:nvPr/>
        </p:nvSpPr>
        <p:spPr>
          <a:xfrm>
            <a:off x="0" y="6172200"/>
            <a:ext cx="6209071" cy="646331"/>
          </a:xfrm>
          <a:prstGeom prst="rect">
            <a:avLst/>
          </a:prstGeom>
        </p:spPr>
        <p:txBody>
          <a:bodyPr wrap="square">
            <a:spAutoFit/>
          </a:bodyPr>
          <a:lstStyle/>
          <a:p>
            <a:r>
              <a:rPr lang="en-US" sz="900" dirty="0" smtClean="0"/>
              <a:t>Image  credits</a:t>
            </a:r>
            <a:r>
              <a:rPr lang="en-US" sz="900" dirty="0"/>
              <a:t>: </a:t>
            </a:r>
            <a:r>
              <a:rPr lang="en-US" sz="900" dirty="0" smtClean="0"/>
              <a:t> </a:t>
            </a:r>
          </a:p>
          <a:p>
            <a:r>
              <a:rPr lang="en-US" sz="900" dirty="0" smtClean="0"/>
              <a:t>Trees with yellowing fringe:  </a:t>
            </a:r>
            <a:r>
              <a:rPr lang="en-US" sz="900" dirty="0"/>
              <a:t>Whitney Cranshaw, Colorado State University, </a:t>
            </a:r>
            <a:r>
              <a:rPr lang="en-US" sz="900" dirty="0" smtClean="0">
                <a:hlinkClick r:id="rId3"/>
              </a:rPr>
              <a:t>www.bugwood.org</a:t>
            </a:r>
            <a:r>
              <a:rPr lang="en-US" sz="900" dirty="0" smtClean="0"/>
              <a:t>, #5406054 and </a:t>
            </a:r>
            <a:r>
              <a:rPr lang="en-US" sz="900" dirty="0"/>
              <a:t>Ned Tisserat, Colorado State University, </a:t>
            </a:r>
            <a:r>
              <a:rPr lang="en-US" sz="900" dirty="0" smtClean="0">
                <a:hlinkClick r:id="rId3"/>
              </a:rPr>
              <a:t>www.bugwood.org</a:t>
            </a:r>
            <a:r>
              <a:rPr lang="en-US" sz="900" dirty="0" smtClean="0"/>
              <a:t>, #5406085; cankers -  </a:t>
            </a:r>
            <a:r>
              <a:rPr lang="en-US" sz="900" dirty="0"/>
              <a:t>Ned Tisserat, Colorado State University, </a:t>
            </a:r>
            <a:r>
              <a:rPr lang="en-US" sz="900" dirty="0" smtClean="0">
                <a:hlinkClick r:id="rId3"/>
              </a:rPr>
              <a:t>www.bugwood.org</a:t>
            </a:r>
            <a:r>
              <a:rPr lang="en-US" sz="900" dirty="0" smtClean="0"/>
              <a:t>, #5406091 and #5406089</a:t>
            </a:r>
            <a:endParaRPr lang="en-US" sz="900" dirty="0"/>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33494" t="12907" r="5904" b="10686"/>
          <a:stretch/>
        </p:blipFill>
        <p:spPr>
          <a:xfrm>
            <a:off x="1981200" y="3589642"/>
            <a:ext cx="2828476" cy="2377440"/>
          </a:xfrm>
          <a:prstGeom prst="roundRect">
            <a:avLst>
              <a:gd name="adj" fmla="val 16667"/>
            </a:avLst>
          </a:prstGeom>
          <a:ln w="38100">
            <a:solidFill>
              <a:schemeClr val="tx1"/>
            </a:solidFill>
          </a:ln>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7517" b="6274"/>
          <a:stretch/>
        </p:blipFill>
        <p:spPr>
          <a:xfrm>
            <a:off x="152400" y="1295400"/>
            <a:ext cx="3609912" cy="2743200"/>
          </a:xfrm>
          <a:prstGeom prst="roundRect">
            <a:avLst>
              <a:gd name="adj" fmla="val 8594"/>
            </a:avLst>
          </a:prstGeom>
          <a:solidFill>
            <a:srgbClr val="FFFFFF">
              <a:shade val="85000"/>
            </a:srgbClr>
          </a:solidFill>
          <a:ln w="38100">
            <a:solidFill>
              <a:schemeClr val="tx1"/>
            </a:solidFill>
          </a:ln>
          <a:effectLst/>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b="10291"/>
          <a:stretch/>
        </p:blipFill>
        <p:spPr>
          <a:xfrm>
            <a:off x="6272866" y="4038600"/>
            <a:ext cx="2718734" cy="1828800"/>
          </a:xfrm>
          <a:prstGeom prst="roundRect">
            <a:avLst>
              <a:gd name="adj" fmla="val 16667"/>
            </a:avLst>
          </a:prstGeom>
          <a:ln w="38100">
            <a:solidFill>
              <a:schemeClr val="tx1"/>
            </a:solidFill>
          </a:ln>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t="23823" b="16651"/>
          <a:stretch/>
        </p:blipFill>
        <p:spPr>
          <a:xfrm>
            <a:off x="4689424" y="1295400"/>
            <a:ext cx="4302176" cy="1920240"/>
          </a:xfrm>
          <a:prstGeom prst="roundRect">
            <a:avLst>
              <a:gd name="adj" fmla="val 16667"/>
            </a:avLst>
          </a:prstGeom>
          <a:ln w="38100">
            <a:solidFill>
              <a:schemeClr val="tx1"/>
            </a:solidFill>
          </a:ln>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TextBox 11"/>
          <p:cNvSpPr txBox="1"/>
          <p:nvPr/>
        </p:nvSpPr>
        <p:spPr>
          <a:xfrm>
            <a:off x="0" y="4232701"/>
            <a:ext cx="1957356" cy="1569660"/>
          </a:xfrm>
          <a:prstGeom prst="rect">
            <a:avLst/>
          </a:prstGeom>
          <a:noFill/>
        </p:spPr>
        <p:txBody>
          <a:bodyPr wrap="square" rtlCol="0">
            <a:spAutoFit/>
          </a:bodyPr>
          <a:lstStyle/>
          <a:p>
            <a:pPr algn="r"/>
            <a:r>
              <a:rPr lang="en-US" sz="2400" dirty="0" smtClean="0"/>
              <a:t>Trees with yellowing and thinning of the foliage</a:t>
            </a:r>
            <a:endParaRPr lang="en-US" sz="2400" dirty="0"/>
          </a:p>
        </p:txBody>
      </p:sp>
      <p:sp>
        <p:nvSpPr>
          <p:cNvPr id="13" name="TextBox 12"/>
          <p:cNvSpPr txBox="1"/>
          <p:nvPr/>
        </p:nvSpPr>
        <p:spPr>
          <a:xfrm>
            <a:off x="4953000" y="3200400"/>
            <a:ext cx="4114800" cy="830997"/>
          </a:xfrm>
          <a:prstGeom prst="rect">
            <a:avLst/>
          </a:prstGeom>
          <a:noFill/>
        </p:spPr>
        <p:txBody>
          <a:bodyPr wrap="square" rtlCol="0">
            <a:spAutoFit/>
          </a:bodyPr>
          <a:lstStyle/>
          <a:p>
            <a:pPr algn="r"/>
            <a:r>
              <a:rPr lang="en-US" sz="2400" dirty="0" smtClean="0"/>
              <a:t>Small circular to oblong cankers found after bark is removed</a:t>
            </a:r>
            <a:endParaRPr lang="en-US" sz="2400" dirty="0"/>
          </a:p>
        </p:txBody>
      </p:sp>
      <p:cxnSp>
        <p:nvCxnSpPr>
          <p:cNvPr id="10" name="Straight Arrow Connector 9"/>
          <p:cNvCxnSpPr/>
          <p:nvPr/>
        </p:nvCxnSpPr>
        <p:spPr>
          <a:xfrm flipH="1">
            <a:off x="8305800" y="4351642"/>
            <a:ext cx="685800" cy="60135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7289333" y="1447800"/>
            <a:ext cx="685800" cy="601358"/>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6096000" y="1524000"/>
            <a:ext cx="685800" cy="601358"/>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a:off x="4419600" y="3742042"/>
            <a:ext cx="685800" cy="601358"/>
          </a:xfrm>
          <a:prstGeom prst="straightConnector1">
            <a:avLst/>
          </a:prstGeom>
          <a:ln>
            <a:solidFill>
              <a:srgbClr val="FF9900"/>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3124200" y="1143000"/>
            <a:ext cx="685800" cy="601358"/>
          </a:xfrm>
          <a:prstGeom prst="straightConnector1">
            <a:avLst/>
          </a:prstGeom>
          <a:ln>
            <a:solidFill>
              <a:srgbClr val="FF99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9884708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Wheat Stem Rust&amp;#x0D;&amp;#x0A;Ug99&amp;quot;&quot;/&gt;&lt;property id=&quot;20307&quot; value=&quot;256&quot;/&gt;&lt;/object&gt;&lt;object type=&quot;3&quot; unique_id=&quot;10005&quot;&gt;&lt;property id=&quot;20148&quot; value=&quot;5&quot;/&gt;&lt;property id=&quot;20300&quot; value=&quot;Slide 2 - &amp;quot;Outline&amp;quot;&quot;/&gt;&lt;property id=&quot;20307&quot; value=&quot;316&quot;/&gt;&lt;/object&gt;&lt;object type=&quot;3&quot; unique_id=&quot;10006&quot;&gt;&lt;property id=&quot;20148&quot; value=&quot;5&quot;/&gt;&lt;property id=&quot;20300&quot; value=&quot;Slide 3 - &amp;quot;Rusts&amp;quot;&quot;/&gt;&lt;property id=&quot;20307&quot; value=&quot;319&quot;/&gt;&lt;/object&gt;&lt;object type=&quot;3&quot; unique_id=&quot;10007&quot;&gt;&lt;property id=&quot;20148&quot; value=&quot;5&quot;/&gt;&lt;property id=&quot;20300&quot; value=&quot;Slide 4 - &amp;quot;What is wheat stem rust?&amp;quot;&quot;/&gt;&lt;property id=&quot;20307&quot; value=&quot;299&quot;/&gt;&lt;/object&gt;&lt;object type=&quot;3&quot; unique_id=&quot;10008&quot;&gt;&lt;property id=&quot;20148&quot; value=&quot;5&quot;/&gt;&lt;property id=&quot;20300&quot; value=&quot;Slide 5 - &amp;quot;What does stem rust do?&amp;quot;&quot;/&gt;&lt;property id=&quot;20307&quot; value=&quot;333&quot;/&gt;&lt;/object&gt;&lt;object type=&quot;3&quot; unique_id=&quot;10009&quot;&gt;&lt;property id=&quot;20148&quot; value=&quot;5&quot;/&gt;&lt;property id=&quot;20300&quot; value=&quot;Slide 6 - &amp;quot;Hosts&amp;quot;&quot;/&gt;&lt;property id=&quot;20307&quot; value=&quot;326&quot;/&gt;&lt;/object&gt;&lt;object type=&quot;3&quot; unique_id=&quot;10010&quot;&gt;&lt;property id=&quot;20148&quot; value=&quot;5&quot;/&gt;&lt;property id=&quot;20300&quot; value=&quot;Slide 7 - &amp;quot;Hosts&amp;quot;&quot;/&gt;&lt;property id=&quot;20307&quot; value=&quot;325&quot;/&gt;&lt;/object&gt;&lt;object type=&quot;3&quot; unique_id=&quot;10011&quot;&gt;&lt;property id=&quot;20148&quot; value=&quot;5&quot;/&gt;&lt;property id=&quot;20300&quot; value=&quot;Slide 8 - &amp;quot;Life cycle on wheat&amp;quot;&quot;/&gt;&lt;property id=&quot;20307&quot; value=&quot;293&quot;/&gt;&lt;/object&gt;&lt;object type=&quot;3&quot; unique_id=&quot;10012&quot;&gt;&lt;property id=&quot;20148&quot; value=&quot;5&quot;/&gt;&lt;property id=&quot;20300&quot; value=&quot;Slide 9 - &amp;quot;Asexual Reproduction on Wheat&amp;quot;&quot;/&gt;&lt;property id=&quot;20307&quot; value=&quot;310&quot;/&gt;&lt;/object&gt;&lt;object type=&quot;3&quot; unique_id=&quot;10013&quot;&gt;&lt;property id=&quot;20148&quot; value=&quot;5&quot;/&gt;&lt;property id=&quot;20300&quot; value=&quot;Slide 10 - &amp;quot;Life cycle on barberry&amp;quot;&quot;/&gt;&lt;property id=&quot;20307&quot; value=&quot;339&quot;/&gt;&lt;/object&gt;&lt;object type=&quot;3&quot; unique_id=&quot;10014&quot;&gt;&lt;property id=&quot;20148&quot; value=&quot;5&quot;/&gt;&lt;property id=&quot;20300&quot; value=&quot;Slide 11 - &amp;quot;Historical significance - problem&amp;quot;&quot;/&gt;&lt;property id=&quot;20307&quot; value=&quot;309&quot;/&gt;&lt;/object&gt;&lt;object type=&quot;3&quot; unique_id=&quot;10015&quot;&gt;&lt;property id=&quot;20148&quot; value=&quot;5&quot;/&gt;&lt;property id=&quot;20300&quot; value=&quot;Slide 12 - &amp;quot;Historical significance - solutions&amp;quot;&quot;/&gt;&lt;property id=&quot;20307&quot; value=&quot;312&quot;/&gt;&lt;/object&gt;&lt;object type=&quot;3&quot; unique_id=&quot;10016&quot;&gt;&lt;property id=&quot;20148&quot; value=&quot;5&quot;/&gt;&lt;property id=&quot;20300&quot; value=&quot;Slide 13 - &amp;quot;Historical significance - solutions&amp;quot;&quot;/&gt;&lt;property id=&quot;20307&quot; value=&quot;330&quot;/&gt;&lt;/object&gt;&lt;object type=&quot;3&quot; unique_id=&quot;10017&quot;&gt;&lt;property id=&quot;20148&quot; value=&quot;5&quot;/&gt;&lt;property id=&quot;20300&quot; value=&quot;Slide 14 - &amp;quot;Historical significance - solutions&amp;quot;&quot;/&gt;&lt;property id=&quot;20307&quot; value=&quot;300&quot;/&gt;&lt;/object&gt;&lt;object type=&quot;3&quot; unique_id=&quot;10018&quot;&gt;&lt;property id=&quot;20148&quot; value=&quot;5&quot;/&gt;&lt;property id=&quot;20300&quot; value=&quot;Slide 15 - &amp;quot;New challenges - U.S. outbreaks&amp;quot;&quot;/&gt;&lt;property id=&quot;20307&quot; value=&quot;301&quot;/&gt;&lt;/object&gt;&lt;object type=&quot;3&quot; unique_id=&quot;10019&quot;&gt;&lt;property id=&quot;20148&quot; value=&quot;5&quot;/&gt;&lt;property id=&quot;20300&quot; value=&quot;Slide 16 - &amp;quot;New challenges: Ug99&amp;quot;&quot;/&gt;&lt;property id=&quot;20307&quot; value=&quot;331&quot;/&gt;&lt;/object&gt;&lt;object type=&quot;3&quot; unique_id=&quot;10020&quot;&gt;&lt;property id=&quot;20148&quot; value=&quot;5&quot;/&gt;&lt;property id=&quot;20300&quot; value=&quot;Slide 17 - &amp;quot;New challenges: Ug99 continued&amp;quot;&quot;/&gt;&lt;property id=&quot;20307&quot; value=&quot;337&quot;/&gt;&lt;/object&gt;&lt;object type=&quot;3&quot; unique_id=&quot;10021&quot;&gt;&lt;property id=&quot;20148&quot; value=&quot;5&quot;/&gt;&lt;property id=&quot;20300&quot; value=&quot;Slide 18 - &amp;quot;Why an issue?  Global wheat picture&amp;quot;&quot;/&gt;&lt;property id=&quot;20307&quot; value=&quot;332&quot;/&gt;&lt;/object&gt;&lt;object type=&quot;3&quot; unique_id=&quot;10022&quot;&gt;&lt;property id=&quot;20148&quot; value=&quot;5&quot;/&gt;&lt;property id=&quot;20300&quot; value=&quot;Slide 19 - &amp;quot;Why an issue-  U.S. wheat picture&amp;quot;&quot;/&gt;&lt;property id=&quot;20307&quot; value=&quot;334&quot;/&gt;&lt;/object&gt;&lt;object type=&quot;3&quot; unique_id=&quot;10023&quot;&gt;&lt;property id=&quot;20148&quot; value=&quot;5&quot;/&gt;&lt;property id=&quot;20300&quot; value=&quot;Slide 20 - &amp;quot;Current Estimate of Disease Risk&amp;quot;&quot;/&gt;&lt;property id=&quot;20307&quot; value=&quot;307&quot;/&gt;&lt;/object&gt;&lt;object type=&quot;3&quot; unique_id=&quot;10024&quot;&gt;&lt;property id=&quot;20148&quot; value=&quot;5&quot;/&gt;&lt;property id=&quot;20300&quot; value=&quot;Slide 21 - &amp;quot;What scientists are doing&amp;quot;&quot;/&gt;&lt;property id=&quot;20307&quot; value=&quot;308&quot;/&gt;&lt;/object&gt;&lt;object type=&quot;3&quot; unique_id=&quot;10025&quot;&gt;&lt;property id=&quot;20148&quot; value=&quot;5&quot;/&gt;&lt;property id=&quot;20300&quot; value=&quot;Slide 22 - &amp;quot;What you can do&amp;quot;&quot;/&gt;&lt;property id=&quot;20307&quot; value=&quot;315&quot;/&gt;&lt;/object&gt;&lt;object type=&quot;3&quot; unique_id=&quot;10026&quot;&gt;&lt;property id=&quot;20148&quot; value=&quot;5&quot;/&gt;&lt;property id=&quot;20300&quot; value=&quot;Slide 23 - &amp;quot;Recognize the threat:&amp;#x0D;&amp;#x0A;Identification of Rust Diseases&amp;quot;&quot;/&gt;&lt;property id=&quot;20307&quot; value=&quot;291&quot;/&gt;&lt;/object&gt;&lt;object type=&quot;3&quot; unique_id=&quot;10027&quot;&gt;&lt;property id=&quot;20148&quot; value=&quot;5&quot;/&gt;&lt;property id=&quot;20300&quot; value=&quot;Slide 24 - &amp;quot;Responding&amp;quot;&quot;/&gt;&lt;property id=&quot;20307&quot; value=&quot;258&quot;/&gt;&lt;/object&gt;&lt;object type=&quot;3&quot; unique_id=&quot;10028&quot;&gt;&lt;property id=&quot;20148&quot; value=&quot;5&quot;/&gt;&lt;property id=&quot;20300&quot; value=&quot;Slide 25 - &amp;quot;Additional information resources&amp;quot;&quot;/&gt;&lt;property id=&quot;20307&quot; value=&quot;277&quot;/&gt;&lt;/object&gt;&lt;object type=&quot;3&quot; unique_id=&quot;10029&quot;&gt;&lt;property id=&quot;20148&quot; value=&quot;5&quot;/&gt;&lt;property id=&quot;20300&quot; value=&quot;Slide 26 - &amp;quot;Questions?&amp;quot;&quot;/&gt;&lt;property id=&quot;20307&quot; value=&quot;278&quot;/&gt;&lt;/object&gt;&lt;object type=&quot;3&quot; unique_id=&quot;10030&quot;&gt;&lt;property id=&quot;20148&quot; value=&quot;5&quot;/&gt;&lt;property id=&quot;20300&quot; value=&quot;Slide 27 - &amp;quot;Author and Publication Dates&amp;quot;&quot;/&gt;&lt;property id=&quot;20307&quot; value=&quot;324&quot;/&gt;&lt;/object&gt;&lt;object type=&quot;3&quot; unique_id=&quot;10031&quot;&gt;&lt;property id=&quot;20148&quot; value=&quot;5&quot;/&gt;&lt;property id=&quot;20300&quot; value=&quot;Slide 28 - &amp;quot;Reviewers&amp;quot;&quot;/&gt;&lt;property id=&quot;20307&quot; value=&quot;323&quot;/&gt;&lt;/object&gt;&lt;object type=&quot;3&quot; unique_id=&quot;10032&quot;&gt;&lt;property id=&quot;20148&quot; value=&quot;5&quot;/&gt;&lt;property id=&quot;20300&quot; value=&quot;Slide 29 - &amp;quot;Editors&amp;quot;&quot;/&gt;&lt;property id=&quot;20307&quot; value=&quot;340&quot;/&gt;&lt;/object&gt;&lt;object type=&quot;3&quot; unique_id=&quot;10033&quot;&gt;&lt;property id=&quot;20148&quot; value=&quot;5&quot;/&gt;&lt;property id=&quot;20300&quot; value=&quot;Slide 30 - &amp;quot;Educational Disclaimer and Citation&amp;quot;&quot;/&gt;&lt;property id=&quot;20307&quot; value=&quot;322&quot;/&gt;&lt;/object&gt;&lt;object type=&quot;3&quot; unique_id=&quot;10034&quot;&gt;&lt;property id=&quot;20148&quot; value=&quot;5&quot;/&gt;&lt;property id=&quot;20300&quot; value=&quot;Slide 31 - &amp;quot;Our Partners&amp;quot;&quot;/&gt;&lt;property id=&quot;20307&quot; value=&quot;320&quot;/&gt;&lt;/object&gt;&lt;object type=&quot;3&quot; unique_id=&quot;10035&quot;&gt;&lt;property id=&quot;20148&quot; value=&quot;5&quot;/&gt;&lt;property id=&quot;20300&quot; value=&quot;Slide 32 - &amp;quot;References&amp;quot;&quot;/&gt;&lt;property id=&quot;20307&quot; value=&quot;321&quot;/&gt;&lt;/object&gt;&lt;object type=&quot;3&quot; unique_id=&quot;10036&quot;&gt;&lt;property id=&quot;20148&quot; value=&quot;5&quot;/&gt;&lt;property id=&quot;20300&quot; value=&quot;Slide 33 - &amp;quot;References&amp;quot;&quot;/&gt;&lt;property id=&quot;20307&quot; value=&quot;338&quot;/&gt;&lt;/object&gt;&lt;object type=&quot;3&quot; unique_id=&quot;10037&quot;&gt;&lt;property id=&quot;20148&quot; value=&quot;5&quot;/&gt;&lt;property id=&quot;20300&quot; value=&quot;Slide 34 - &amp;quot;References&amp;quot;&quot;/&gt;&lt;property id=&quot;20307&quot; value=&quot;335&quot;/&gt;&lt;/object&gt;&lt;object type=&quot;3&quot; unique_id=&quot;10038&quot;&gt;&lt;property id=&quot;20148&quot; value=&quot;5&quot;/&gt;&lt;property id=&quot;20300&quot; value=&quot;Slide 35 - &amp;quot;References&amp;quot;&quot;/&gt;&lt;property id=&quot;20307&quot; value=&quot;336&quot;/&gt;&lt;/object&gt;&lt;/object&gt;&lt;/object&gt;&lt;/database&gt;"/>
  <p:tag name="SECTOMILLISECCONVERTED" val="1"/>
</p:tagLst>
</file>

<file path=ppt/theme/theme1.xml><?xml version="1.0" encoding="utf-8"?>
<a:theme xmlns:a="http://schemas.openxmlformats.org/drawingml/2006/main" name="ppt760.tm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ppt760.tmp</Template>
  <TotalTime>36332</TotalTime>
  <Words>6246</Words>
  <Application>Microsoft Office PowerPoint</Application>
  <PresentationFormat>On-screen Show (4:3)</PresentationFormat>
  <Paragraphs>565</Paragraphs>
  <Slides>30</Slides>
  <Notes>24</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ppt760.tmp</vt:lpstr>
      <vt:lpstr>Thousand Cankers Disease</vt:lpstr>
      <vt:lpstr>Introduction</vt:lpstr>
      <vt:lpstr>Thousand Cankers Disease (TCD)</vt:lpstr>
      <vt:lpstr>The fungal pathogen</vt:lpstr>
      <vt:lpstr>The vector of TCD</vt:lpstr>
      <vt:lpstr>Life History of Walnut Twig Beetle and the Spread of TCD</vt:lpstr>
      <vt:lpstr>Life History of Walnut Twig Beetle and the Spread of TCD</vt:lpstr>
      <vt:lpstr>Other Hosts</vt:lpstr>
      <vt:lpstr>Symptoms of TCD</vt:lpstr>
      <vt:lpstr>Symptoms of TCD</vt:lpstr>
      <vt:lpstr>Signs of the beetle</vt:lpstr>
      <vt:lpstr>Distribution of TCD</vt:lpstr>
      <vt:lpstr>If TCD is a native disease, why has it become an issue recently?</vt:lpstr>
      <vt:lpstr>Distribution of TCD  and black walnut </vt:lpstr>
      <vt:lpstr>How is TCD spreading?</vt:lpstr>
      <vt:lpstr>Important economic consequences</vt:lpstr>
      <vt:lpstr>Important economic consequences</vt:lpstr>
      <vt:lpstr>Important ecological consequences</vt:lpstr>
      <vt:lpstr>Management of TCD</vt:lpstr>
      <vt:lpstr>What to do if you suspect TCD</vt:lpstr>
      <vt:lpstr>Be sure to recognize the symptoms</vt:lpstr>
      <vt:lpstr>Questions?</vt:lpstr>
      <vt:lpstr>Author and Publication Dates</vt:lpstr>
      <vt:lpstr>Reviewers</vt:lpstr>
      <vt:lpstr>Educational Disclaimer and Citation</vt:lpstr>
      <vt:lpstr>Our Partners</vt:lpstr>
      <vt:lpstr>References</vt:lpstr>
      <vt:lpstr>References</vt:lpstr>
      <vt:lpstr>References</vt:lpstr>
      <vt:lpstr>References</vt:lpstr>
    </vt:vector>
  </TitlesOfParts>
  <Company>USDA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Recognizing and Responding  to Wheat Stem Rust</dc:title>
  <dc:creator>Martin A Draper</dc:creator>
  <cp:lastModifiedBy>IFAS Entomology &amp; Nematology</cp:lastModifiedBy>
  <cp:revision>1288</cp:revision>
  <dcterms:created xsi:type="dcterms:W3CDTF">2011-02-07T14:45:00Z</dcterms:created>
  <dcterms:modified xsi:type="dcterms:W3CDTF">2013-08-25T18:58:54Z</dcterms:modified>
</cp:coreProperties>
</file>