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13" r:id="rId6"/>
  </p:sldMasterIdLst>
  <p:notesMasterIdLst>
    <p:notesMasterId r:id="rId31"/>
  </p:notesMasterIdLst>
  <p:sldIdLst>
    <p:sldId id="256" r:id="rId7"/>
    <p:sldId id="257" r:id="rId8"/>
    <p:sldId id="302" r:id="rId9"/>
    <p:sldId id="292" r:id="rId10"/>
    <p:sldId id="259" r:id="rId11"/>
    <p:sldId id="294" r:id="rId12"/>
    <p:sldId id="299" r:id="rId13"/>
    <p:sldId id="305" r:id="rId14"/>
    <p:sldId id="303" r:id="rId15"/>
    <p:sldId id="295" r:id="rId16"/>
    <p:sldId id="304" r:id="rId17"/>
    <p:sldId id="266" r:id="rId18"/>
    <p:sldId id="301" r:id="rId19"/>
    <p:sldId id="296" r:id="rId20"/>
    <p:sldId id="297" r:id="rId21"/>
    <p:sldId id="298" r:id="rId22"/>
    <p:sldId id="310" r:id="rId23"/>
    <p:sldId id="309" r:id="rId24"/>
    <p:sldId id="273" r:id="rId25"/>
    <p:sldId id="274" r:id="rId26"/>
    <p:sldId id="290" r:id="rId27"/>
    <p:sldId id="293" r:id="rId28"/>
    <p:sldId id="283" r:id="rId29"/>
    <p:sldId id="300"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657"/>
    <a:srgbClr val="FA0A0A"/>
    <a:srgbClr val="64C8FA"/>
    <a:srgbClr val="000000"/>
    <a:srgbClr val="FF33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9" autoAdjust="0"/>
    <p:restoredTop sz="77558" autoAdjust="0"/>
  </p:normalViewPr>
  <p:slideViewPr>
    <p:cSldViewPr>
      <p:cViewPr varScale="1">
        <p:scale>
          <a:sx n="83" d="100"/>
          <a:sy n="83" d="100"/>
        </p:scale>
        <p:origin x="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826769F-A726-4942-B734-04CEB711439D}" type="datetimeFigureOut">
              <a:rPr lang="en-US"/>
              <a:pPr>
                <a:defRPr/>
              </a:pPr>
              <a:t>6/16/2017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6145DDA-B305-409B-8342-5C70B08B599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aphis.usda.gov/library/forms/pdf/PPQ_Form_391.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EACF76-EFD0-4DF3-AF9F-68D8A205365F}"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three main color forms of larvae; grey, light brown, and blackish-brown. Initially, the larvae are about 3.4mm long when they first hatch and grow up to 4 to 6cm before pupating. The female larvae are typically much larger than the male larvae. On average, the full grown male larva is 4.2cm and the full grown female larva is 6cm. Later instar larvae are not often confused with other lymantrids. They have one pair of anterior and two pairs of posterior hair pencils. They have transverse yellow and brown streaks on the thorax and black or white abdominal warts. Additionally, the larvae have tufts of brown or white hair depending on the color form on their backs. There may also be white or gray spots along the larvae’s backs. </a:t>
            </a:r>
          </a:p>
          <a:p>
            <a:pPr eaLnBrk="1" hangingPunct="1">
              <a:spcBef>
                <a:spcPct val="0"/>
              </a:spcBef>
            </a:pPr>
            <a:endParaRPr lang="en-US" altLang="en-US" smtClean="0"/>
          </a:p>
          <a:p>
            <a:pPr eaLnBrk="1" hangingPunct="1">
              <a:spcBef>
                <a:spcPct val="0"/>
              </a:spcBef>
            </a:pPr>
            <a:r>
              <a:rPr lang="en-US" altLang="en-US" smtClean="0"/>
              <a:t>Information sources: 1, 3, 4</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2DDFC3-02F1-4ACA-B1EB-44B67EB9538E}" type="slidenum">
              <a:rPr lang="en-US" altLang="en-US" smtClean="0"/>
              <a:pPr fontAlgn="base">
                <a:spcBef>
                  <a:spcPct val="0"/>
                </a:spcBef>
                <a:spcAft>
                  <a:spcPct val="0"/>
                </a:spcAft>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eggs are laid in pale yellow, fluffy patches with irregular edges that are between 0.5 x 1cm and 6 x 15cm in length. The fluffy appearance comes from silken hairs shed by the female upon laying the eggs. The yellow color will darken as the eggs get closer to hatching. The masses are flat and laid overlapping in 2-4 layers of eggs which individually have an ovoid shape. Each mass contains between 50-1,200 eggs and can be found directly on the bark. These egg masses are visible on the bark of host trees between ground level to 18m. </a:t>
            </a:r>
          </a:p>
          <a:p>
            <a:pPr eaLnBrk="1" hangingPunct="1">
              <a:spcBef>
                <a:spcPct val="0"/>
              </a:spcBef>
            </a:pPr>
            <a:endParaRPr lang="en-US" altLang="en-US" smtClean="0"/>
          </a:p>
          <a:p>
            <a:pPr eaLnBrk="1" hangingPunct="1">
              <a:spcBef>
                <a:spcPct val="0"/>
              </a:spcBef>
            </a:pPr>
            <a:r>
              <a:rPr lang="en-US" altLang="en-US" smtClean="0"/>
              <a:t>Information sources: 1, 4</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CF2BDA-A0C6-4935-96B3-253DBC6E5BCB}" type="slidenum">
              <a:rPr lang="en-US" altLang="en-US" smtClean="0"/>
              <a:pPr fontAlgn="base">
                <a:spcBef>
                  <a:spcPct val="0"/>
                </a:spcBef>
                <a:spcAft>
                  <a:spcPct val="0"/>
                </a:spcAft>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rosy moth is bivoltine meaning it completes two generations every year. The first generation starts when adults will lay eggs in mid-april and mid-june. These eggs will hatch in 3-4 weeks and larvae will begin feeding on host tissues. Then, the larvae will pupate in late July or early October. It is not know how long pupation occurs in the first generation but adults will emerge and lay the next generation of eggs in early September to mid-October. These eggs will develop in 6 weeks but overwinter until February and early April depending on temperature. They require warmer weather to hatch. Larvae will then feed and eventually pupate. In the second generation pupation will last for 10-11 days and adults will emerge to restart the cycle. </a:t>
            </a:r>
          </a:p>
          <a:p>
            <a:pPr eaLnBrk="1" hangingPunct="1">
              <a:spcBef>
                <a:spcPct val="0"/>
              </a:spcBef>
            </a:pPr>
            <a:endParaRPr lang="en-US" altLang="en-US" smtClean="0"/>
          </a:p>
          <a:p>
            <a:pPr eaLnBrk="1" hangingPunct="1">
              <a:spcBef>
                <a:spcPct val="0"/>
              </a:spcBef>
            </a:pPr>
            <a:r>
              <a:rPr lang="en-US" altLang="en-US" smtClean="0"/>
              <a:t>Information sources: 3, 4</a:t>
            </a:r>
            <a:endParaRPr lang="en-US" altLang="en-US" sz="1600" smtClean="0"/>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5F2E9F-8B2C-4F5F-8266-229AD4B8E49C}" type="slidenum">
              <a:rPr lang="en-US" altLang="en-US" smtClean="0"/>
              <a:pPr fontAlgn="base">
                <a:spcBef>
                  <a:spcPct val="0"/>
                </a:spcBef>
                <a:spcAft>
                  <a:spcPct val="0"/>
                </a:spcAft>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Wing traps are CAPS-approved to monitor for the rosy moth. Paper or plastic wing traps can be used and the lure is sold commercially as “</a:t>
            </a:r>
            <a:r>
              <a:rPr lang="en-US" altLang="en-US" i="1" smtClean="0"/>
              <a:t>Lymantria mathura </a:t>
            </a:r>
            <a:r>
              <a:rPr lang="en-US" altLang="en-US" smtClean="0"/>
              <a:t>lure</a:t>
            </a:r>
            <a:r>
              <a:rPr lang="en-US" altLang="en-US" i="1" smtClean="0"/>
              <a:t>”.</a:t>
            </a:r>
            <a:r>
              <a:rPr lang="en-US" altLang="en-US" smtClean="0"/>
              <a:t> Other literature cites </a:t>
            </a:r>
            <a:r>
              <a:rPr lang="en-US" altLang="en-US" i="1" smtClean="0"/>
              <a:t>cis</a:t>
            </a:r>
            <a:r>
              <a:rPr lang="en-US" altLang="en-US" smtClean="0"/>
              <a:t>-7,8-epoxy-2-methyloctadecane and 2-methyl-</a:t>
            </a:r>
            <a:r>
              <a:rPr lang="en-US" altLang="en-US" i="1" smtClean="0"/>
              <a:t>Z</a:t>
            </a:r>
            <a:r>
              <a:rPr lang="en-US" altLang="en-US" smtClean="0"/>
              <a:t>7-octadecene as being an effective lure for males. Furthermore, (9</a:t>
            </a:r>
            <a:r>
              <a:rPr lang="en-US" altLang="en-US" i="1" smtClean="0"/>
              <a:t>R</a:t>
            </a:r>
            <a:r>
              <a:rPr lang="en-US" altLang="en-US" smtClean="0"/>
              <a:t>,10</a:t>
            </a:r>
            <a:r>
              <a:rPr lang="en-US" altLang="en-US" i="1" smtClean="0"/>
              <a:t>S</a:t>
            </a:r>
            <a:r>
              <a:rPr lang="en-US" altLang="en-US" smtClean="0"/>
              <a:t>)-</a:t>
            </a:r>
            <a:r>
              <a:rPr lang="en-US" altLang="en-US" i="1" smtClean="0"/>
              <a:t>cis</a:t>
            </a:r>
            <a:r>
              <a:rPr lang="en-US" altLang="en-US" smtClean="0"/>
              <a:t>-9,10-epoxy-</a:t>
            </a:r>
            <a:r>
              <a:rPr lang="en-US" altLang="en-US" i="1" smtClean="0"/>
              <a:t>Z</a:t>
            </a:r>
            <a:r>
              <a:rPr lang="en-US" altLang="en-US" smtClean="0"/>
              <a:t>3,</a:t>
            </a:r>
            <a:r>
              <a:rPr lang="en-US" altLang="en-US" i="1" smtClean="0"/>
              <a:t>Z</a:t>
            </a:r>
            <a:r>
              <a:rPr lang="en-US" altLang="en-US" smtClean="0"/>
              <a:t>6- nonadecadiene and (9</a:t>
            </a:r>
            <a:r>
              <a:rPr lang="en-US" altLang="en-US" i="1" smtClean="0"/>
              <a:t>S</a:t>
            </a:r>
            <a:r>
              <a:rPr lang="en-US" altLang="en-US" smtClean="0"/>
              <a:t>,10</a:t>
            </a:r>
            <a:r>
              <a:rPr lang="en-US" altLang="en-US" i="1" smtClean="0"/>
              <a:t>R</a:t>
            </a:r>
            <a:r>
              <a:rPr lang="en-US" altLang="en-US" smtClean="0"/>
              <a:t>)-</a:t>
            </a:r>
            <a:r>
              <a:rPr lang="en-US" altLang="en-US" i="1" smtClean="0"/>
              <a:t>cis</a:t>
            </a:r>
            <a:r>
              <a:rPr lang="en-US" altLang="en-US" smtClean="0"/>
              <a:t>-9,10-epoxy-</a:t>
            </a:r>
            <a:r>
              <a:rPr lang="en-US" altLang="en-US" i="1" smtClean="0"/>
              <a:t>Z</a:t>
            </a:r>
            <a:r>
              <a:rPr lang="en-US" altLang="en-US" smtClean="0"/>
              <a:t>3,</a:t>
            </a:r>
            <a:r>
              <a:rPr lang="en-US" altLang="en-US" i="1" smtClean="0"/>
              <a:t>Z</a:t>
            </a:r>
            <a:r>
              <a:rPr lang="en-US" altLang="en-US" smtClean="0"/>
              <a:t>6- nonadecadiene mixtures have shown success in trapping in a 1:4 ratio. Traps should be placed 20m or 65ft apart near host trees. It is recommended that trapping for different species should not occur in the same area. </a:t>
            </a:r>
          </a:p>
          <a:p>
            <a:pPr eaLnBrk="1" hangingPunct="1">
              <a:spcBef>
                <a:spcPct val="0"/>
              </a:spcBef>
            </a:pPr>
            <a:endParaRPr lang="en-US" altLang="en-US" smtClean="0"/>
          </a:p>
          <a:p>
            <a:pPr eaLnBrk="1" hangingPunct="1">
              <a:spcBef>
                <a:spcPct val="0"/>
              </a:spcBef>
            </a:pPr>
            <a:r>
              <a:rPr lang="en-US" altLang="en-US" smtClean="0"/>
              <a:t>Delta traps have also shown success in monitoring for the rosy moth. These traps are typically hung 1.5-2m or 5-6.5ft above the ground. They are also places about 20-25m or 65.6-82ft apart in areas where the rosy moth are known to be present. Standard gypsy moth detection practices can be applied in the United States where the pest is not yet known to occur.</a:t>
            </a:r>
          </a:p>
          <a:p>
            <a:pPr eaLnBrk="1" hangingPunct="1">
              <a:spcBef>
                <a:spcPct val="0"/>
              </a:spcBef>
            </a:pPr>
            <a:endParaRPr lang="en-US" altLang="en-US" smtClean="0"/>
          </a:p>
          <a:p>
            <a:pPr eaLnBrk="1" hangingPunct="1">
              <a:spcBef>
                <a:spcPct val="0"/>
              </a:spcBef>
            </a:pPr>
            <a:r>
              <a:rPr lang="en-US" altLang="en-US" smtClean="0"/>
              <a:t>These two monitoring methods are also known to attract other moths. </a:t>
            </a:r>
            <a:r>
              <a:rPr lang="en-US" altLang="en-US" i="1" smtClean="0"/>
              <a:t>Epirrhoe sperryi </a:t>
            </a:r>
            <a:r>
              <a:rPr lang="en-US" altLang="en-US" smtClean="0"/>
              <a:t>and </a:t>
            </a:r>
            <a:r>
              <a:rPr lang="en-US" altLang="en-US" i="1" smtClean="0"/>
              <a:t>Prochoerodes transversata </a:t>
            </a:r>
            <a:r>
              <a:rPr lang="en-US" altLang="en-US" smtClean="0"/>
              <a:t>have shown up in traps for the rosy moth but the rosy moths are easily identified visually in comparison. </a:t>
            </a:r>
          </a:p>
          <a:p>
            <a:pPr eaLnBrk="1" hangingPunct="1">
              <a:spcBef>
                <a:spcPct val="0"/>
              </a:spcBef>
            </a:pPr>
            <a:endParaRPr lang="en-US" altLang="en-US" smtClean="0"/>
          </a:p>
          <a:p>
            <a:pPr eaLnBrk="1" hangingPunct="1">
              <a:spcBef>
                <a:spcPct val="0"/>
              </a:spcBef>
            </a:pPr>
            <a:r>
              <a:rPr lang="en-US" altLang="en-US" smtClean="0"/>
              <a:t>Information Sources: 4</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9DF143-43B3-4D8C-8BD4-20E60AAEDA07}" type="slidenum">
              <a:rPr lang="en-US" altLang="en-US" smtClean="0"/>
              <a:pPr fontAlgn="base">
                <a:spcBef>
                  <a:spcPct val="0"/>
                </a:spcBef>
                <a:spcAft>
                  <a:spcPct val="0"/>
                </a:spcAft>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Chemical control for the rosy moth is the same as most gypsy moths (</a:t>
            </a:r>
            <a:r>
              <a:rPr lang="en-US" altLang="en-US" i="1" smtClean="0"/>
              <a:t>Lymantria dispar</a:t>
            </a:r>
            <a:r>
              <a:rPr lang="en-US" altLang="en-US" smtClean="0"/>
              <a:t>). Chemical control is only recommended in areas with high population levels since broad spectrum insecticides are commonly used. One chemical, Diflubensuron, has proven to be effective in killing gypsy moths, but literature has not confirmed its specific effects on the rosy moth. Although many sources mention the use of chemical controls for the rosy moth, very few actually include the chemical used. Another approach is </a:t>
            </a:r>
            <a:r>
              <a:rPr lang="en-US" altLang="en-US" i="1" smtClean="0"/>
              <a:t>Bacillus thuringiensis </a:t>
            </a:r>
            <a:r>
              <a:rPr lang="en-US" altLang="en-US" smtClean="0"/>
              <a:t>which is a bacterium that kills moth larvae. The downside of its use is that it will also kill other moth and butterfly species. As a whole, chemical control is not the best method of control and biological and cultural control should be attempted first. </a:t>
            </a:r>
          </a:p>
          <a:p>
            <a:pPr eaLnBrk="1" hangingPunct="1">
              <a:spcBef>
                <a:spcPct val="0"/>
              </a:spcBef>
            </a:pPr>
            <a:endParaRPr lang="en-US" altLang="en-US" smtClean="0"/>
          </a:p>
          <a:p>
            <a:pPr eaLnBrk="1" hangingPunct="1">
              <a:spcBef>
                <a:spcPct val="0"/>
              </a:spcBef>
            </a:pPr>
            <a:r>
              <a:rPr lang="en-US" altLang="en-US" smtClean="0"/>
              <a:t>Information sources: 2</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E57E6B-0D40-444C-8CFE-52C760EDF57D}" type="slidenum">
              <a:rPr lang="en-US" altLang="en-US" smtClean="0"/>
              <a:pPr fontAlgn="base">
                <a:spcBef>
                  <a:spcPct val="0"/>
                </a:spcBef>
                <a:spcAft>
                  <a:spcPct val="0"/>
                </a:spcAft>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several biological controls that have been identified for the rosy moth. There are some parasitoids and pathogens related to the control of Rosy moth. In Korea, </a:t>
            </a:r>
            <a:r>
              <a:rPr lang="en-US" altLang="en-US" i="1" smtClean="0"/>
              <a:t>Cotesia melanoscela </a:t>
            </a:r>
            <a:r>
              <a:rPr lang="en-US" altLang="en-US" smtClean="0"/>
              <a:t>and </a:t>
            </a:r>
            <a:r>
              <a:rPr lang="en-US" altLang="en-US" i="1" smtClean="0"/>
              <a:t>Brachymeria lasus </a:t>
            </a:r>
            <a:r>
              <a:rPr lang="en-US" altLang="en-US" smtClean="0"/>
              <a:t>are noted to parasitize the rosy moth larvae and less frequently, pupae. Japan has reported </a:t>
            </a:r>
            <a:r>
              <a:rPr lang="en-US" altLang="en-US" i="1" smtClean="0"/>
              <a:t>Carcelia excavata </a:t>
            </a:r>
            <a:r>
              <a:rPr lang="en-US" altLang="en-US" smtClean="0"/>
              <a:t>and </a:t>
            </a:r>
            <a:r>
              <a:rPr lang="en-US" altLang="en-US" i="1" smtClean="0"/>
              <a:t>Hexamermis sp. </a:t>
            </a:r>
            <a:r>
              <a:rPr lang="en-US" altLang="en-US" smtClean="0"/>
              <a:t>as other possible parasitoids. Moreover, several other parasitoids and two pathogens have shown success as a biological control in Korea including the following: </a:t>
            </a:r>
            <a:endParaRPr lang="en-US" altLang="en-US" i="1" smtClean="0"/>
          </a:p>
          <a:p>
            <a:pPr eaLnBrk="1" hangingPunct="1">
              <a:spcBef>
                <a:spcPct val="0"/>
              </a:spcBef>
            </a:pPr>
            <a:endParaRPr lang="en-US" altLang="en-US" i="1" smtClean="0"/>
          </a:p>
          <a:p>
            <a:pPr eaLnBrk="1" hangingPunct="1">
              <a:spcBef>
                <a:spcPct val="0"/>
              </a:spcBef>
            </a:pPr>
            <a:r>
              <a:rPr lang="en-US" altLang="en-US" i="1" smtClean="0"/>
              <a:t>Beauveria </a:t>
            </a:r>
          </a:p>
          <a:p>
            <a:pPr eaLnBrk="1" hangingPunct="1">
              <a:spcBef>
                <a:spcPct val="0"/>
              </a:spcBef>
            </a:pPr>
            <a:r>
              <a:rPr lang="en-US" altLang="en-US" i="1" smtClean="0"/>
              <a:t>Brachymeria lasus </a:t>
            </a:r>
          </a:p>
          <a:p>
            <a:pPr eaLnBrk="1" hangingPunct="1">
              <a:spcBef>
                <a:spcPct val="0"/>
              </a:spcBef>
            </a:pPr>
            <a:r>
              <a:rPr lang="en-US" altLang="en-US" i="1" smtClean="0"/>
              <a:t>Carcelia excavata</a:t>
            </a:r>
          </a:p>
          <a:p>
            <a:pPr eaLnBrk="1" hangingPunct="1">
              <a:spcBef>
                <a:spcPct val="0"/>
              </a:spcBef>
            </a:pPr>
            <a:r>
              <a:rPr lang="en-US" altLang="en-US" i="1" smtClean="0"/>
              <a:t>Carcelia gnava </a:t>
            </a:r>
          </a:p>
          <a:p>
            <a:pPr eaLnBrk="1" hangingPunct="1">
              <a:spcBef>
                <a:spcPct val="0"/>
              </a:spcBef>
            </a:pPr>
            <a:r>
              <a:rPr lang="en-US" altLang="en-US" i="1" smtClean="0"/>
              <a:t>Compsilura concinnata </a:t>
            </a:r>
          </a:p>
          <a:p>
            <a:pPr eaLnBrk="1" hangingPunct="1">
              <a:spcBef>
                <a:spcPct val="0"/>
              </a:spcBef>
            </a:pPr>
            <a:r>
              <a:rPr lang="en-US" altLang="en-US" i="1" smtClean="0"/>
              <a:t>Cotesia melanoscela </a:t>
            </a:r>
          </a:p>
          <a:p>
            <a:pPr eaLnBrk="1" hangingPunct="1">
              <a:spcBef>
                <a:spcPct val="0"/>
              </a:spcBef>
            </a:pPr>
            <a:r>
              <a:rPr lang="en-US" altLang="en-US" i="1" smtClean="0"/>
              <a:t>Cytoplasmic polyhedrosis virus (CPV) </a:t>
            </a:r>
          </a:p>
          <a:p>
            <a:pPr eaLnBrk="1" hangingPunct="1">
              <a:spcBef>
                <a:spcPct val="0"/>
              </a:spcBef>
            </a:pPr>
            <a:r>
              <a:rPr lang="en-US" altLang="en-US" i="1" smtClean="0"/>
              <a:t>Entomophaga aulicae </a:t>
            </a:r>
          </a:p>
          <a:p>
            <a:pPr eaLnBrk="1" hangingPunct="1">
              <a:spcBef>
                <a:spcPct val="0"/>
              </a:spcBef>
            </a:pPr>
            <a:r>
              <a:rPr lang="en-US" altLang="en-US" i="1" smtClean="0"/>
              <a:t>Hexamermis sp. </a:t>
            </a:r>
          </a:p>
          <a:p>
            <a:pPr eaLnBrk="1" hangingPunct="1">
              <a:spcBef>
                <a:spcPct val="0"/>
              </a:spcBef>
            </a:pPr>
            <a:r>
              <a:rPr lang="en-US" altLang="en-US" i="1" smtClean="0"/>
              <a:t>Nucleopolyhedrosis virus </a:t>
            </a:r>
          </a:p>
          <a:p>
            <a:pPr eaLnBrk="1" hangingPunct="1">
              <a:spcBef>
                <a:spcPct val="0"/>
              </a:spcBef>
            </a:pPr>
            <a:r>
              <a:rPr lang="en-US" altLang="en-US" i="1" smtClean="0"/>
              <a:t>Winthemia sumatrana </a:t>
            </a:r>
          </a:p>
          <a:p>
            <a:pPr eaLnBrk="1" hangingPunct="1">
              <a:spcBef>
                <a:spcPct val="0"/>
              </a:spcBef>
            </a:pPr>
            <a:endParaRPr lang="en-US" altLang="en-US" smtClean="0"/>
          </a:p>
          <a:p>
            <a:pPr eaLnBrk="1" hangingPunct="1">
              <a:spcBef>
                <a:spcPct val="0"/>
              </a:spcBef>
            </a:pPr>
            <a:r>
              <a:rPr lang="en-US" altLang="en-US" smtClean="0"/>
              <a:t>Information Sources: 1</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C58378-0D8B-442B-99BA-543B1BFB447E}" type="slidenum">
              <a:rPr lang="en-US" altLang="en-US" smtClean="0"/>
              <a:pPr fontAlgn="base">
                <a:spcBef>
                  <a:spcPct val="0"/>
                </a:spcBef>
                <a:spcAft>
                  <a:spcPct val="0"/>
                </a:spcAft>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general, the spread of this pest often occurs through the movement of cargo between infested and non-infested areas. Reduced lighting near ports where the rosy moth is present can help prevent the spread of the pest as the moths are attached to the light and can lay eggs on cargo. Furthermore, inspection of all goods transported from countries with the rosy moth is extremely important. It is recommended that both the sending and receiving ports inspect shipments for the rosy moth. Any wood that is transported from an infested area should be heat treated prior to shipment. Visual inspections of the hosts are also important in the United States for early detection. </a:t>
            </a:r>
          </a:p>
          <a:p>
            <a:pPr eaLnBrk="1" hangingPunct="1">
              <a:spcBef>
                <a:spcPct val="0"/>
              </a:spcBef>
            </a:pPr>
            <a:endParaRPr lang="en-US" altLang="en-US" smtClean="0"/>
          </a:p>
          <a:p>
            <a:pPr eaLnBrk="1" hangingPunct="1">
              <a:spcBef>
                <a:spcPct val="0"/>
              </a:spcBef>
            </a:pPr>
            <a:r>
              <a:rPr lang="en-US" altLang="en-US" smtClean="0"/>
              <a:t>Information Sources: 1, 5</a:t>
            </a:r>
            <a:endParaRPr lang="en-US" altLang="en-US" sz="1600" smtClean="0"/>
          </a:p>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A113498-BD23-410E-8B66-26F3497EE7FD}" type="slidenum">
              <a:rPr lang="en-US" altLang="en-US" smtClean="0"/>
              <a:pPr fontAlgn="base">
                <a:spcBef>
                  <a:spcPct val="0"/>
                </a:spcBef>
                <a:spcAft>
                  <a:spcPct val="0"/>
                </a:spcAft>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smtClean="0"/>
              <a:t>If a suspect pest has been located in the United States, a sample should be submitted for proper identification. Contact your local diagnostic lab to ship in a sample for identification. Information regarding your local diagnostic lab is available at National Plant Diagnostic Network (NPDN) website. The diagnostic lab information and available contacts are divided by state. </a:t>
            </a:r>
          </a:p>
          <a:p>
            <a:pPr marL="0" lvl="1" eaLnBrk="1" hangingPunct="1">
              <a:spcBef>
                <a:spcPct val="0"/>
              </a:spcBef>
            </a:pPr>
            <a:r>
              <a:rPr lang="en-US" altLang="en-US" sz="1600" smtClean="0">
                <a:hlinkClick r:id="rId3"/>
              </a:rPr>
              <a:t>http://www.npdn.org/home</a:t>
            </a:r>
            <a:endParaRPr lang="en-US" altLang="en-US" smtClean="0"/>
          </a:p>
          <a:p>
            <a:pPr eaLnBrk="1" hangingPunct="1">
              <a:spcBef>
                <a:spcPct val="0"/>
              </a:spcBef>
            </a:pPr>
            <a:endParaRPr lang="en-US" altLang="en-US" smtClean="0"/>
          </a:p>
          <a:p>
            <a:pPr eaLnBrk="1" hangingPunct="1">
              <a:spcBef>
                <a:spcPct val="0"/>
              </a:spcBef>
            </a:pPr>
            <a:r>
              <a:rPr lang="en-US" altLang="en-US" smtClean="0"/>
              <a:t>The sample specimen should be submitted along with accompanying documentation using the PPQ form 391. </a:t>
            </a:r>
          </a:p>
          <a:p>
            <a:pPr marL="0" lvl="1" eaLnBrk="1" hangingPunct="1">
              <a:spcBef>
                <a:spcPct val="0"/>
              </a:spcBef>
            </a:pPr>
            <a:r>
              <a:rPr lang="en-US" altLang="en-US" sz="1600" smtClean="0">
                <a:hlinkClick r:id="rId4"/>
              </a:rPr>
              <a:t>https://www.aphis.usda.gov/library/forms/pdf/PPQ_Form_391.pdf </a:t>
            </a:r>
            <a:endParaRPr lang="en-US" altLang="en-US" sz="1600" smtClean="0"/>
          </a:p>
          <a:p>
            <a:pPr eaLnBrk="1" hangingPunct="1">
              <a:spcBef>
                <a:spcPct val="0"/>
              </a:spcBef>
            </a:pPr>
            <a:endParaRPr lang="en-US" altLang="en-US" smtClean="0"/>
          </a:p>
          <a:p>
            <a:pPr eaLnBrk="1" hangingPunct="1">
              <a:spcBef>
                <a:spcPct val="0"/>
              </a:spcBef>
            </a:pPr>
            <a:r>
              <a:rPr lang="en-US" altLang="en-US" smtClean="0"/>
              <a:t>Your local diagnostic lab is part of your local cooperative extension service or your state department of agriculture. Your local lab will also have a specific form. All local labs may not be a member of NPDN. However, all labs should report new pest and pathogen detections to local regulatory officials.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CE876A-61B8-4F97-B812-CCFECE32D99C}" type="slidenum">
              <a:rPr lang="en-US" altLang="en-US" smtClean="0"/>
              <a:pPr fontAlgn="base">
                <a:spcBef>
                  <a:spcPct val="0"/>
                </a:spcBef>
                <a:spcAft>
                  <a:spcPct val="0"/>
                </a:spcAft>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Remember that new pest and pathogen records must be reported to your State Plant Health Director (SPHD) and your State Plant Regulatory Official (SPRO). The SPRO is a State Department of Agriculture Employee and the SPHD is a USDA-APHIS-PPQ employee. </a:t>
            </a:r>
          </a:p>
          <a:p>
            <a:pPr eaLnBrk="1" hangingPunct="1">
              <a:spcBef>
                <a:spcPct val="0"/>
              </a:spcBef>
            </a:pPr>
            <a:endParaRPr lang="en-US" altLang="en-US" smtClean="0"/>
          </a:p>
          <a:p>
            <a:pPr eaLnBrk="1" hangingPunct="1">
              <a:spcBef>
                <a:spcPct val="0"/>
              </a:spcBef>
            </a:pPr>
            <a:r>
              <a:rPr lang="en-US" altLang="en-US" smtClean="0"/>
              <a:t>The link to your SPRO is on the National Plant Board (NPB) website. It has an interactive map and when you click on your state it will take you to another page with contact information. The NPB is a cooperative organization that includes membership from all State Departments of Agriculture.</a:t>
            </a:r>
          </a:p>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5027C-3C8C-4B2A-8BBF-2F8B7C4C1F52}" type="slidenum">
              <a:rPr lang="en-US" altLang="en-US" smtClean="0"/>
              <a:pPr fontAlgn="base">
                <a:spcBef>
                  <a:spcPct val="0"/>
                </a:spcBef>
                <a:spcAft>
                  <a:spcPct val="0"/>
                </a:spcAft>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8F09E0-3D7C-4040-AEEB-26C32D087794}" type="slidenum">
              <a:rPr lang="en-US" altLang="en-US" smtClean="0"/>
              <a:pPr fontAlgn="base">
                <a:spcBef>
                  <a:spcPct val="0"/>
                </a:spcBef>
                <a:spcAft>
                  <a:spcPct val="0"/>
                </a:spcAft>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Information sources: 1, 4, 5</a:t>
            </a:r>
            <a:endParaRPr lang="en-US" altLang="en-US" sz="1600" smtClean="0"/>
          </a:p>
          <a:p>
            <a:pPr lvl="1" eaLnBrk="1" hangingPunct="1">
              <a:spcBef>
                <a:spcPct val="0"/>
              </a:spcBef>
            </a:pPr>
            <a:endParaRPr lang="en-US" altLang="en-US" sz="1600" smtClean="0"/>
          </a:p>
          <a:p>
            <a:pPr eaLnBrk="1" hangingPunct="1">
              <a:spcBef>
                <a:spcPct val="0"/>
              </a:spcBef>
            </a:pPr>
            <a:endParaRPr lang="en-US" altLang="en-US" smtClean="0"/>
          </a:p>
          <a:p>
            <a:pPr eaLnBrk="1" hangingPunct="1">
              <a:spcBef>
                <a:spcPct val="0"/>
              </a:spcBef>
            </a:pPr>
            <a:endParaRPr lang="en-US" altLang="en-US" sz="1600" smtClean="0"/>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8A1ABA-1319-42CE-86AF-E32CA635E0B9}" type="slidenum">
              <a:rPr lang="en-US" altLang="en-US" smtClean="0"/>
              <a:pPr fontAlgn="base">
                <a:spcBef>
                  <a:spcPct val="0"/>
                </a:spcBef>
                <a:spcAft>
                  <a:spcPct val="0"/>
                </a:spcAft>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E8D982-0B7A-489C-AB95-F837E6259F57}" type="slidenum">
              <a:rPr lang="en-US" altLang="en-US" smtClean="0"/>
              <a:pPr fontAlgn="base">
                <a:spcBef>
                  <a:spcPct val="0"/>
                </a:spcBef>
                <a:spcAft>
                  <a:spcPct val="0"/>
                </a:spcAft>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2B9667C-2C12-40A3-8D4A-1694A4220D62}" type="slidenum">
              <a:rPr lang="en-US" altLang="en-US" smtClean="0"/>
              <a:pPr fontAlgn="base">
                <a:spcBef>
                  <a:spcPct val="0"/>
                </a:spcBef>
                <a:spcAft>
                  <a:spcPct val="0"/>
                </a:spcAft>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D8DDF9-3A19-415D-9D63-25910C0DA30F}" type="slidenum">
              <a:rPr lang="en-US" altLang="en-US" smtClean="0">
                <a:ea typeface="MS PGothic" panose="020B0600070205080204" pitchFamily="34" charset="-128"/>
              </a:rPr>
              <a:pPr fontAlgn="base">
                <a:spcBef>
                  <a:spcPct val="0"/>
                </a:spcBef>
                <a:spcAft>
                  <a:spcPct val="0"/>
                </a:spcAft>
              </a:pPr>
              <a:t>22</a:t>
            </a:fld>
            <a:endParaRPr lang="en-US" altLang="en-US" smtClean="0">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69382F-590F-4763-8AA8-388428965FDD}" type="slidenum">
              <a:rPr lang="en-US" altLang="en-US" smtClean="0"/>
              <a:pPr fontAlgn="base">
                <a:spcBef>
                  <a:spcPct val="0"/>
                </a:spcBef>
                <a:spcAft>
                  <a:spcPct val="0"/>
                </a:spcAft>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B566D3-E19A-4578-B7C9-24A568DCEBA6}" type="slidenum">
              <a:rPr lang="en-US" altLang="en-US" smtClean="0"/>
              <a:pPr fontAlgn="base">
                <a:spcBef>
                  <a:spcPct val="0"/>
                </a:spcBef>
                <a:spcAft>
                  <a:spcPct val="0"/>
                </a:spcAft>
              </a:pPr>
              <a:t>24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rosy moth is currently present throughout many countries in Asia including Bangladesh, China, India, Japan, Kashmir, Korea, Kurile Islands, Myanmar, Nepal, Pakistan, Russia, Sri Lanka, Taiwan, Thailand, and Vietnam. So far, it has been isolated to the Eastern hemisphere, but there is a risk that is will become a pest present in other parts of the world including the United States. </a:t>
            </a:r>
          </a:p>
          <a:p>
            <a:pPr eaLnBrk="1" hangingPunct="1">
              <a:spcBef>
                <a:spcPct val="0"/>
              </a:spcBef>
            </a:pPr>
            <a:endParaRPr lang="en-US" altLang="en-US" smtClean="0"/>
          </a:p>
          <a:p>
            <a:pPr eaLnBrk="1" hangingPunct="1">
              <a:spcBef>
                <a:spcPct val="0"/>
              </a:spcBef>
            </a:pPr>
            <a:r>
              <a:rPr lang="en-US" altLang="en-US" smtClean="0"/>
              <a:t>Information sources: 4</a:t>
            </a:r>
          </a:p>
          <a:p>
            <a:pPr eaLnBrk="1" hangingPunct="1">
              <a:spcBef>
                <a:spcPct val="0"/>
              </a:spcBef>
            </a:pPr>
            <a:endParaRPr lang="en-US" altLang="en-US" smtClean="0"/>
          </a:p>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55B9E4-B9F6-4798-8AF9-1930481D18B3}" type="slidenum">
              <a:rPr lang="en-US" altLang="en-US" smtClean="0"/>
              <a:pPr fontAlgn="base">
                <a:spcBef>
                  <a:spcPct val="0"/>
                </a:spcBef>
                <a:spcAft>
                  <a:spcPct val="0"/>
                </a:spcAft>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Although the rosy moth has not yet been intercepted in the United States, it is at risk due to its climate and vegetation. The rosy moth is attracted to temperate to warm climates and variable rainfall making much of the United States a suitable climate. The Eastern and Western states are at a high risk for the establishment of the rosy moth as indicated by the orange and yellow on the map. The states with blue coloration indicate a lower level of risk. It is predicted that the major ports could be the port of entry if the pest was ever to make it into the United States. This is because adult rosy moths will lay eggs on foreign cargo that later gets ships to U.S. ports. </a:t>
            </a:r>
          </a:p>
          <a:p>
            <a:pPr eaLnBrk="1" hangingPunct="1">
              <a:spcBef>
                <a:spcPct val="0"/>
              </a:spcBef>
            </a:pPr>
            <a:endParaRPr lang="en-US" altLang="en-US" smtClean="0"/>
          </a:p>
          <a:p>
            <a:pPr eaLnBrk="1" hangingPunct="1">
              <a:spcBef>
                <a:spcPct val="0"/>
              </a:spcBef>
            </a:pPr>
            <a:r>
              <a:rPr lang="en-US" altLang="en-US" smtClean="0"/>
              <a:t>Information sources: 4</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52259B-42DA-4530-B4D4-84D4EC3EA22C}" type="slidenum">
              <a:rPr lang="en-US" altLang="en-US" smtClean="0"/>
              <a:pPr fontAlgn="base">
                <a:spcBef>
                  <a:spcPct val="0"/>
                </a:spcBef>
                <a:spcAft>
                  <a:spcPct val="0"/>
                </a:spcAft>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In eastern Asia, the rosy moth is a major pest of deciduous forests and fruit trees. The have several preferential hosts that include two species of oak but have been noted on several other oak species. It feeds on more that 45 genera of hosts and causes extreme damage during outbreaks in Asia including countries like India.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Key Hosts:</a:t>
            </a:r>
          </a:p>
          <a:p>
            <a:pPr eaLnBrk="1" fontAlgn="auto" hangingPunct="1">
              <a:spcBef>
                <a:spcPts val="0"/>
              </a:spcBef>
              <a:spcAft>
                <a:spcPts val="0"/>
              </a:spcAft>
              <a:defRPr/>
            </a:pPr>
            <a:r>
              <a:rPr lang="en-US" i="1" dirty="0" err="1" smtClean="0"/>
              <a:t>Quercus</a:t>
            </a:r>
            <a:r>
              <a:rPr lang="en-US" i="1" dirty="0" smtClean="0"/>
              <a:t> </a:t>
            </a:r>
            <a:r>
              <a:rPr lang="en-US" i="1" dirty="0" err="1" smtClean="0"/>
              <a:t>leucotrichophora</a:t>
            </a:r>
            <a:r>
              <a:rPr lang="en-US" i="1" dirty="0" smtClean="0"/>
              <a:t> </a:t>
            </a:r>
            <a:r>
              <a:rPr lang="en-US" dirty="0" smtClean="0"/>
              <a:t>(=</a:t>
            </a:r>
            <a:r>
              <a:rPr lang="en-US" i="1" dirty="0" smtClean="0"/>
              <a:t>Q. </a:t>
            </a:r>
            <a:r>
              <a:rPr lang="en-US" i="1" dirty="0" err="1" smtClean="0"/>
              <a:t>incana</a:t>
            </a:r>
            <a:r>
              <a:rPr lang="en-US" dirty="0" smtClean="0"/>
              <a:t>*) (Himalayan oak), </a:t>
            </a:r>
          </a:p>
          <a:p>
            <a:pPr eaLnBrk="1" fontAlgn="auto" hangingPunct="1">
              <a:spcBef>
                <a:spcPts val="0"/>
              </a:spcBef>
              <a:spcAft>
                <a:spcPts val="0"/>
              </a:spcAft>
              <a:defRPr/>
            </a:pPr>
            <a:r>
              <a:rPr lang="en-US" i="1" dirty="0" smtClean="0"/>
              <a:t>Q. </a:t>
            </a:r>
            <a:r>
              <a:rPr lang="en-US" i="1" dirty="0" err="1" smtClean="0"/>
              <a:t>serrata</a:t>
            </a:r>
            <a:r>
              <a:rPr lang="en-US" i="1" dirty="0" smtClean="0"/>
              <a:t> </a:t>
            </a:r>
            <a:r>
              <a:rPr lang="en-US" dirty="0" smtClean="0"/>
              <a:t>(</a:t>
            </a:r>
            <a:r>
              <a:rPr lang="en-US" dirty="0" err="1" smtClean="0"/>
              <a:t>Konara</a:t>
            </a:r>
            <a:r>
              <a:rPr lang="en-US" dirty="0" smtClean="0"/>
              <a:t> oak), </a:t>
            </a:r>
          </a:p>
          <a:p>
            <a:pPr eaLnBrk="1" fontAlgn="auto" hangingPunct="1">
              <a:spcBef>
                <a:spcPts val="0"/>
              </a:spcBef>
              <a:spcAft>
                <a:spcPts val="0"/>
              </a:spcAft>
              <a:defRPr/>
            </a:pPr>
            <a:r>
              <a:rPr lang="en-US" i="1" dirty="0" err="1" smtClean="0"/>
              <a:t>Shorea</a:t>
            </a:r>
            <a:r>
              <a:rPr lang="en-US" i="1" dirty="0" smtClean="0"/>
              <a:t> </a:t>
            </a:r>
            <a:r>
              <a:rPr lang="en-US" i="1" dirty="0" err="1" smtClean="0"/>
              <a:t>robusta</a:t>
            </a:r>
            <a:r>
              <a:rPr lang="en-US" dirty="0" smtClean="0"/>
              <a:t>* (</a:t>
            </a:r>
            <a:r>
              <a:rPr lang="en-US" dirty="0" err="1" smtClean="0"/>
              <a:t>sal</a:t>
            </a:r>
            <a:r>
              <a:rPr lang="en-US" dirty="0" smtClean="0"/>
              <a:t> tree), </a:t>
            </a:r>
          </a:p>
          <a:p>
            <a:pPr eaLnBrk="1" fontAlgn="auto" hangingPunct="1">
              <a:spcBef>
                <a:spcPts val="0"/>
              </a:spcBef>
              <a:spcAft>
                <a:spcPts val="0"/>
              </a:spcAft>
              <a:defRPr/>
            </a:pPr>
            <a:r>
              <a:rPr lang="en-US" i="1" dirty="0" err="1" smtClean="0"/>
              <a:t>Syzygium</a:t>
            </a:r>
            <a:r>
              <a:rPr lang="en-US" i="1" dirty="0" smtClean="0"/>
              <a:t> </a:t>
            </a:r>
            <a:r>
              <a:rPr lang="en-US" i="1" dirty="0" err="1" smtClean="0"/>
              <a:t>cumini</a:t>
            </a:r>
            <a:r>
              <a:rPr lang="en-US" dirty="0" smtClean="0"/>
              <a:t>* (Java plum), </a:t>
            </a:r>
          </a:p>
          <a:p>
            <a:pPr eaLnBrk="1" fontAlgn="auto" hangingPunct="1">
              <a:spcBef>
                <a:spcPts val="0"/>
              </a:spcBef>
              <a:spcAft>
                <a:spcPts val="0"/>
              </a:spcAft>
              <a:defRPr/>
            </a:pPr>
            <a:r>
              <a:rPr lang="en-US" i="1" dirty="0" err="1" smtClean="0"/>
              <a:t>Terminalia</a:t>
            </a:r>
            <a:r>
              <a:rPr lang="en-US" i="1" dirty="0" smtClean="0"/>
              <a:t> </a:t>
            </a:r>
            <a:r>
              <a:rPr lang="en-US" i="1" dirty="0" err="1" smtClean="0"/>
              <a:t>arjuna</a:t>
            </a:r>
            <a:r>
              <a:rPr lang="en-US" i="1" dirty="0" smtClean="0"/>
              <a:t> </a:t>
            </a:r>
            <a:r>
              <a:rPr lang="en-US" dirty="0" smtClean="0"/>
              <a:t>(</a:t>
            </a:r>
            <a:r>
              <a:rPr lang="en-US" dirty="0" err="1" smtClean="0"/>
              <a:t>arjuna</a:t>
            </a:r>
            <a:r>
              <a:rPr lang="en-US" dirty="0" smtClean="0"/>
              <a:t>), </a:t>
            </a:r>
          </a:p>
          <a:p>
            <a:pPr eaLnBrk="1" fontAlgn="auto" hangingPunct="1">
              <a:spcBef>
                <a:spcPts val="0"/>
              </a:spcBef>
              <a:spcAft>
                <a:spcPts val="0"/>
              </a:spcAft>
              <a:defRPr/>
            </a:pPr>
            <a:r>
              <a:rPr lang="en-US" i="1" dirty="0" smtClean="0"/>
              <a:t>T. </a:t>
            </a:r>
            <a:r>
              <a:rPr lang="en-US" i="1" dirty="0" err="1" smtClean="0"/>
              <a:t>myriocarpa</a:t>
            </a:r>
            <a:r>
              <a:rPr lang="en-US" i="1" dirty="0" smtClean="0"/>
              <a:t> </a:t>
            </a:r>
            <a:r>
              <a:rPr lang="en-US" dirty="0" smtClean="0"/>
              <a:t>(East Indian almond) </a:t>
            </a:r>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dirty="0" smtClean="0"/>
              <a:t>Other Hosts:</a:t>
            </a:r>
          </a:p>
          <a:p>
            <a:pPr eaLnBrk="1" fontAlgn="auto" hangingPunct="1">
              <a:spcBef>
                <a:spcPts val="0"/>
              </a:spcBef>
              <a:spcAft>
                <a:spcPts val="0"/>
              </a:spcAft>
              <a:defRPr/>
            </a:pPr>
            <a:r>
              <a:rPr lang="en-US" i="1" dirty="0" err="1" smtClean="0"/>
              <a:t>Abelicea</a:t>
            </a:r>
            <a:r>
              <a:rPr lang="en-US" i="1" dirty="0" smtClean="0"/>
              <a:t> </a:t>
            </a:r>
            <a:r>
              <a:rPr lang="en-US" dirty="0" smtClean="0"/>
              <a:t>spp., </a:t>
            </a:r>
          </a:p>
          <a:p>
            <a:pPr eaLnBrk="1" fontAlgn="auto" hangingPunct="1">
              <a:spcBef>
                <a:spcPts val="0"/>
              </a:spcBef>
              <a:spcAft>
                <a:spcPts val="0"/>
              </a:spcAft>
              <a:defRPr/>
            </a:pPr>
            <a:r>
              <a:rPr lang="en-US" i="1" dirty="0" err="1" smtClean="0"/>
              <a:t>Abies</a:t>
            </a:r>
            <a:r>
              <a:rPr lang="en-US" i="1" dirty="0" smtClean="0"/>
              <a:t> </a:t>
            </a:r>
            <a:r>
              <a:rPr lang="en-US" dirty="0" smtClean="0"/>
              <a:t>spp. (fir), </a:t>
            </a:r>
          </a:p>
          <a:p>
            <a:pPr eaLnBrk="1" fontAlgn="auto" hangingPunct="1">
              <a:spcBef>
                <a:spcPts val="0"/>
              </a:spcBef>
              <a:spcAft>
                <a:spcPts val="0"/>
              </a:spcAft>
              <a:defRPr/>
            </a:pPr>
            <a:r>
              <a:rPr lang="en-US" i="1" dirty="0" err="1" smtClean="0"/>
              <a:t>Abies</a:t>
            </a:r>
            <a:r>
              <a:rPr lang="en-US" i="1" dirty="0" smtClean="0"/>
              <a:t> </a:t>
            </a:r>
            <a:r>
              <a:rPr lang="en-US" i="1" dirty="0" err="1" smtClean="0"/>
              <a:t>nephrolepis</a:t>
            </a:r>
            <a:r>
              <a:rPr lang="en-US" i="1" dirty="0" smtClean="0"/>
              <a:t> </a:t>
            </a:r>
            <a:r>
              <a:rPr lang="en-US" dirty="0" smtClean="0"/>
              <a:t>(Manchurian fir), </a:t>
            </a:r>
          </a:p>
          <a:p>
            <a:pPr eaLnBrk="1" fontAlgn="auto" hangingPunct="1">
              <a:spcBef>
                <a:spcPts val="0"/>
              </a:spcBef>
              <a:spcAft>
                <a:spcPts val="0"/>
              </a:spcAft>
              <a:defRPr/>
            </a:pPr>
            <a:r>
              <a:rPr lang="en-US" i="1" dirty="0" err="1" smtClean="0"/>
              <a:t>Acrocarpus</a:t>
            </a:r>
            <a:r>
              <a:rPr lang="en-US" i="1" dirty="0" smtClean="0"/>
              <a:t> </a:t>
            </a:r>
            <a:r>
              <a:rPr lang="en-US" dirty="0" smtClean="0"/>
              <a:t>spp., </a:t>
            </a:r>
          </a:p>
          <a:p>
            <a:pPr eaLnBrk="1" fontAlgn="auto" hangingPunct="1">
              <a:spcBef>
                <a:spcPts val="0"/>
              </a:spcBef>
              <a:spcAft>
                <a:spcPts val="0"/>
              </a:spcAft>
              <a:defRPr/>
            </a:pPr>
            <a:r>
              <a:rPr lang="en-US" i="1" dirty="0" err="1" smtClean="0"/>
              <a:t>Acrocarpus</a:t>
            </a:r>
            <a:r>
              <a:rPr lang="en-US" i="1" dirty="0" smtClean="0"/>
              <a:t> </a:t>
            </a:r>
            <a:r>
              <a:rPr lang="en-US" i="1" dirty="0" err="1" smtClean="0"/>
              <a:t>fraxinifolius</a:t>
            </a:r>
            <a:r>
              <a:rPr lang="en-US" dirty="0" smtClean="0"/>
              <a:t>* (pink cedar), </a:t>
            </a:r>
          </a:p>
          <a:p>
            <a:pPr eaLnBrk="1" fontAlgn="auto" hangingPunct="1">
              <a:spcBef>
                <a:spcPts val="0"/>
              </a:spcBef>
              <a:spcAft>
                <a:spcPts val="0"/>
              </a:spcAft>
              <a:defRPr/>
            </a:pPr>
            <a:r>
              <a:rPr lang="en-US" i="1" dirty="0" err="1" smtClean="0"/>
              <a:t>Alnus</a:t>
            </a:r>
            <a:r>
              <a:rPr lang="en-US" i="1" dirty="0" smtClean="0"/>
              <a:t> </a:t>
            </a:r>
            <a:r>
              <a:rPr lang="en-US" dirty="0" smtClean="0"/>
              <a:t>pp. (alder), </a:t>
            </a:r>
          </a:p>
          <a:p>
            <a:pPr eaLnBrk="1" fontAlgn="auto" hangingPunct="1">
              <a:spcBef>
                <a:spcPts val="0"/>
              </a:spcBef>
              <a:spcAft>
                <a:spcPts val="0"/>
              </a:spcAft>
              <a:defRPr/>
            </a:pPr>
            <a:r>
              <a:rPr lang="en-US" i="1" dirty="0" err="1" smtClean="0"/>
              <a:t>Alstonia</a:t>
            </a:r>
            <a:r>
              <a:rPr lang="en-US" i="1" dirty="0" smtClean="0"/>
              <a:t> </a:t>
            </a:r>
            <a:r>
              <a:rPr lang="en-US" dirty="0" smtClean="0"/>
              <a:t>spp. (</a:t>
            </a:r>
            <a:r>
              <a:rPr lang="en-US" dirty="0" err="1" smtClean="0"/>
              <a:t>alstonia</a:t>
            </a:r>
            <a:r>
              <a:rPr lang="en-US" dirty="0" smtClean="0"/>
              <a:t>), </a:t>
            </a:r>
          </a:p>
          <a:p>
            <a:pPr eaLnBrk="1" fontAlgn="auto" hangingPunct="1">
              <a:spcBef>
                <a:spcPts val="0"/>
              </a:spcBef>
              <a:spcAft>
                <a:spcPts val="0"/>
              </a:spcAft>
              <a:defRPr/>
            </a:pPr>
            <a:r>
              <a:rPr lang="en-US" i="1" dirty="0" err="1" smtClean="0"/>
              <a:t>Alstonia</a:t>
            </a:r>
            <a:r>
              <a:rPr lang="en-US" i="1" dirty="0" smtClean="0"/>
              <a:t> </a:t>
            </a:r>
            <a:r>
              <a:rPr lang="en-US" i="1" dirty="0" err="1" smtClean="0"/>
              <a:t>scholaris</a:t>
            </a:r>
            <a:r>
              <a:rPr lang="en-US" i="1" dirty="0" smtClean="0"/>
              <a:t> </a:t>
            </a:r>
            <a:r>
              <a:rPr lang="en-US" dirty="0" smtClean="0"/>
              <a:t>(blackboard tree),</a:t>
            </a:r>
          </a:p>
          <a:p>
            <a:pPr eaLnBrk="1" fontAlgn="auto" hangingPunct="1">
              <a:spcBef>
                <a:spcPts val="0"/>
              </a:spcBef>
              <a:spcAft>
                <a:spcPts val="0"/>
              </a:spcAft>
              <a:defRPr/>
            </a:pPr>
            <a:r>
              <a:rPr lang="en-US" i="1" dirty="0" err="1" smtClean="0"/>
              <a:t>Anogeissus</a:t>
            </a:r>
            <a:r>
              <a:rPr lang="en-US" i="1" dirty="0" smtClean="0"/>
              <a:t> </a:t>
            </a:r>
            <a:r>
              <a:rPr lang="en-US" dirty="0" smtClean="0"/>
              <a:t>spp. (</a:t>
            </a:r>
            <a:r>
              <a:rPr lang="en-US" dirty="0" err="1" smtClean="0"/>
              <a:t>anogeissus</a:t>
            </a:r>
            <a:r>
              <a:rPr lang="en-US" dirty="0" smtClean="0"/>
              <a:t>), </a:t>
            </a:r>
          </a:p>
          <a:p>
            <a:pPr eaLnBrk="1" fontAlgn="auto" hangingPunct="1">
              <a:spcBef>
                <a:spcPts val="0"/>
              </a:spcBef>
              <a:spcAft>
                <a:spcPts val="0"/>
              </a:spcAft>
              <a:defRPr/>
            </a:pPr>
            <a:r>
              <a:rPr lang="en-US" i="1" dirty="0" err="1" smtClean="0"/>
              <a:t>Anogeissus</a:t>
            </a:r>
            <a:r>
              <a:rPr lang="en-US" i="1" dirty="0" smtClean="0"/>
              <a:t> </a:t>
            </a:r>
            <a:r>
              <a:rPr lang="en-US" i="1" dirty="0" err="1" smtClean="0"/>
              <a:t>lalifolia</a:t>
            </a:r>
            <a:r>
              <a:rPr lang="en-US" i="1" dirty="0" smtClean="0"/>
              <a:t> </a:t>
            </a:r>
            <a:r>
              <a:rPr lang="en-US" dirty="0" smtClean="0"/>
              <a:t>(</a:t>
            </a:r>
            <a:r>
              <a:rPr lang="en-US" dirty="0" err="1" smtClean="0"/>
              <a:t>dhaoda</a:t>
            </a:r>
            <a:r>
              <a:rPr lang="en-US" dirty="0" smtClean="0"/>
              <a:t>), </a:t>
            </a:r>
          </a:p>
          <a:p>
            <a:pPr eaLnBrk="1" fontAlgn="auto" hangingPunct="1">
              <a:spcBef>
                <a:spcPts val="0"/>
              </a:spcBef>
              <a:spcAft>
                <a:spcPts val="0"/>
              </a:spcAft>
              <a:defRPr/>
            </a:pPr>
            <a:r>
              <a:rPr lang="en-US" i="1" dirty="0" err="1" smtClean="0"/>
              <a:t>Ammora</a:t>
            </a:r>
            <a:r>
              <a:rPr lang="en-US" i="1" dirty="0" smtClean="0"/>
              <a:t> </a:t>
            </a:r>
            <a:r>
              <a:rPr lang="en-US" dirty="0" smtClean="0"/>
              <a:t>spp., </a:t>
            </a:r>
          </a:p>
          <a:p>
            <a:pPr eaLnBrk="1" fontAlgn="auto" hangingPunct="1">
              <a:spcBef>
                <a:spcPts val="0"/>
              </a:spcBef>
              <a:spcAft>
                <a:spcPts val="0"/>
              </a:spcAft>
              <a:defRPr/>
            </a:pPr>
            <a:r>
              <a:rPr lang="en-US" i="1" dirty="0" err="1" smtClean="0"/>
              <a:t>Aphanamixis</a:t>
            </a:r>
            <a:r>
              <a:rPr lang="en-US" i="1" dirty="0" smtClean="0"/>
              <a:t> </a:t>
            </a:r>
            <a:r>
              <a:rPr lang="en-US" i="1" dirty="0" err="1" smtClean="0"/>
              <a:t>polystachya</a:t>
            </a:r>
            <a:r>
              <a:rPr lang="en-US" i="1" dirty="0" smtClean="0"/>
              <a:t> </a:t>
            </a:r>
            <a:r>
              <a:rPr lang="en-US" dirty="0" smtClean="0"/>
              <a:t>(</a:t>
            </a:r>
            <a:r>
              <a:rPr lang="en-US" dirty="0" err="1" smtClean="0"/>
              <a:t>rayana</a:t>
            </a:r>
            <a:r>
              <a:rPr lang="en-US" dirty="0" smtClean="0"/>
              <a:t>), </a:t>
            </a:r>
          </a:p>
          <a:p>
            <a:pPr eaLnBrk="1" fontAlgn="auto" hangingPunct="1">
              <a:spcBef>
                <a:spcPts val="0"/>
              </a:spcBef>
              <a:spcAft>
                <a:spcPts val="0"/>
              </a:spcAft>
              <a:defRPr/>
            </a:pPr>
            <a:r>
              <a:rPr lang="en-US" i="1" dirty="0" err="1" smtClean="0"/>
              <a:t>Artocarpus</a:t>
            </a:r>
            <a:r>
              <a:rPr lang="en-US" i="1" dirty="0" smtClean="0"/>
              <a:t> </a:t>
            </a:r>
            <a:r>
              <a:rPr lang="en-US" i="1" dirty="0" err="1" smtClean="0"/>
              <a:t>lacucha</a:t>
            </a:r>
            <a:r>
              <a:rPr lang="en-US" i="1" dirty="0" smtClean="0"/>
              <a:t> </a:t>
            </a:r>
            <a:r>
              <a:rPr lang="en-US" dirty="0" smtClean="0"/>
              <a:t>(monkey-jack tree), </a:t>
            </a:r>
          </a:p>
          <a:p>
            <a:pPr eaLnBrk="1" fontAlgn="auto" hangingPunct="1">
              <a:spcBef>
                <a:spcPts val="0"/>
              </a:spcBef>
              <a:spcAft>
                <a:spcPts val="0"/>
              </a:spcAft>
              <a:defRPr/>
            </a:pPr>
            <a:r>
              <a:rPr lang="en-US" i="1" dirty="0" err="1" smtClean="0"/>
              <a:t>Betula</a:t>
            </a:r>
            <a:r>
              <a:rPr lang="en-US" i="1" dirty="0" smtClean="0"/>
              <a:t> </a:t>
            </a:r>
            <a:r>
              <a:rPr lang="en-US" dirty="0" smtClean="0"/>
              <a:t>spp. (birch), </a:t>
            </a:r>
          </a:p>
          <a:p>
            <a:pPr eaLnBrk="1" fontAlgn="auto" hangingPunct="1">
              <a:spcBef>
                <a:spcPts val="0"/>
              </a:spcBef>
              <a:spcAft>
                <a:spcPts val="0"/>
              </a:spcAft>
              <a:defRPr/>
            </a:pPr>
            <a:r>
              <a:rPr lang="en-US" i="1" dirty="0" err="1" smtClean="0"/>
              <a:t>Butea</a:t>
            </a:r>
            <a:r>
              <a:rPr lang="en-US" i="1" dirty="0" smtClean="0"/>
              <a:t> </a:t>
            </a:r>
            <a:r>
              <a:rPr lang="en-US" dirty="0" smtClean="0"/>
              <a:t>spp. (</a:t>
            </a:r>
            <a:r>
              <a:rPr lang="en-US" dirty="0" err="1" smtClean="0"/>
              <a:t>butea</a:t>
            </a:r>
            <a:r>
              <a:rPr lang="en-US" dirty="0" smtClean="0"/>
              <a:t>),</a:t>
            </a:r>
          </a:p>
          <a:p>
            <a:pPr eaLnBrk="1" fontAlgn="auto" hangingPunct="1">
              <a:spcBef>
                <a:spcPts val="0"/>
              </a:spcBef>
              <a:spcAft>
                <a:spcPts val="0"/>
              </a:spcAft>
              <a:defRPr/>
            </a:pPr>
            <a:r>
              <a:rPr lang="en-US" i="1" dirty="0" err="1" smtClean="0"/>
              <a:t>Butea</a:t>
            </a:r>
            <a:r>
              <a:rPr lang="en-US" i="1" dirty="0" smtClean="0"/>
              <a:t> </a:t>
            </a:r>
            <a:r>
              <a:rPr lang="en-US" i="1" dirty="0" err="1" smtClean="0"/>
              <a:t>monosperma</a:t>
            </a:r>
            <a:r>
              <a:rPr lang="en-US" i="1" dirty="0" smtClean="0"/>
              <a:t> </a:t>
            </a:r>
            <a:r>
              <a:rPr lang="en-US" dirty="0" smtClean="0"/>
              <a:t>(Bengal </a:t>
            </a:r>
            <a:r>
              <a:rPr lang="en-US" dirty="0" err="1" smtClean="0"/>
              <a:t>kino</a:t>
            </a:r>
            <a:r>
              <a:rPr lang="en-US" dirty="0" smtClean="0"/>
              <a:t>), </a:t>
            </a:r>
          </a:p>
          <a:p>
            <a:pPr eaLnBrk="1" fontAlgn="auto" hangingPunct="1">
              <a:spcBef>
                <a:spcPts val="0"/>
              </a:spcBef>
              <a:spcAft>
                <a:spcPts val="0"/>
              </a:spcAft>
              <a:defRPr/>
            </a:pPr>
            <a:r>
              <a:rPr lang="en-US" i="1" dirty="0" err="1" smtClean="0"/>
              <a:t>Carya</a:t>
            </a:r>
            <a:r>
              <a:rPr lang="en-US" i="1" dirty="0" smtClean="0"/>
              <a:t> </a:t>
            </a:r>
            <a:r>
              <a:rPr lang="en-US" dirty="0" smtClean="0"/>
              <a:t>sp. (hickory), </a:t>
            </a:r>
          </a:p>
          <a:p>
            <a:pPr eaLnBrk="1" fontAlgn="auto" hangingPunct="1">
              <a:spcBef>
                <a:spcPts val="0"/>
              </a:spcBef>
              <a:spcAft>
                <a:spcPts val="0"/>
              </a:spcAft>
              <a:defRPr/>
            </a:pPr>
            <a:r>
              <a:rPr lang="en-US" i="1" dirty="0" err="1" smtClean="0"/>
              <a:t>Castanea</a:t>
            </a:r>
            <a:r>
              <a:rPr lang="en-US" i="1" dirty="0" smtClean="0"/>
              <a:t> </a:t>
            </a:r>
            <a:r>
              <a:rPr lang="en-US" dirty="0" smtClean="0"/>
              <a:t>spp. (chestnut), </a:t>
            </a:r>
          </a:p>
          <a:p>
            <a:pPr eaLnBrk="1" fontAlgn="auto" hangingPunct="1">
              <a:spcBef>
                <a:spcPts val="0"/>
              </a:spcBef>
              <a:spcAft>
                <a:spcPts val="0"/>
              </a:spcAft>
              <a:defRPr/>
            </a:pPr>
            <a:r>
              <a:rPr lang="en-US" i="1" dirty="0" err="1" smtClean="0"/>
              <a:t>Castanea</a:t>
            </a:r>
            <a:r>
              <a:rPr lang="en-US" i="1" dirty="0" smtClean="0"/>
              <a:t> </a:t>
            </a:r>
            <a:r>
              <a:rPr lang="en-US" i="1" dirty="0" err="1" smtClean="0"/>
              <a:t>mollissima</a:t>
            </a:r>
            <a:r>
              <a:rPr lang="en-US" i="1" dirty="0" smtClean="0"/>
              <a:t> </a:t>
            </a:r>
            <a:r>
              <a:rPr lang="en-US" dirty="0" smtClean="0"/>
              <a:t>(Chinese hairy chestnut), </a:t>
            </a:r>
          </a:p>
          <a:p>
            <a:pPr eaLnBrk="1" fontAlgn="auto" hangingPunct="1">
              <a:spcBef>
                <a:spcPts val="0"/>
              </a:spcBef>
              <a:spcAft>
                <a:spcPts val="0"/>
              </a:spcAft>
              <a:defRPr/>
            </a:pPr>
            <a:r>
              <a:rPr lang="en-US" i="1" dirty="0" err="1" smtClean="0"/>
              <a:t>Castanea</a:t>
            </a:r>
            <a:r>
              <a:rPr lang="en-US" i="1" dirty="0" smtClean="0"/>
              <a:t> sativa </a:t>
            </a:r>
            <a:r>
              <a:rPr lang="en-US" dirty="0" smtClean="0"/>
              <a:t>(European chestnut), </a:t>
            </a:r>
          </a:p>
          <a:p>
            <a:pPr eaLnBrk="1" fontAlgn="auto" hangingPunct="1">
              <a:spcBef>
                <a:spcPts val="0"/>
              </a:spcBef>
              <a:spcAft>
                <a:spcPts val="0"/>
              </a:spcAft>
              <a:defRPr/>
            </a:pPr>
            <a:r>
              <a:rPr lang="en-US" i="1" dirty="0" err="1" smtClean="0"/>
              <a:t>Cedrela</a:t>
            </a:r>
            <a:r>
              <a:rPr lang="en-US" i="1" dirty="0" smtClean="0"/>
              <a:t> </a:t>
            </a:r>
            <a:r>
              <a:rPr lang="en-US" dirty="0" smtClean="0"/>
              <a:t>spp. (</a:t>
            </a:r>
            <a:r>
              <a:rPr lang="en-US" dirty="0" err="1" smtClean="0"/>
              <a:t>cedrela</a:t>
            </a:r>
            <a:r>
              <a:rPr lang="en-US" dirty="0" smtClean="0"/>
              <a:t>),</a:t>
            </a:r>
          </a:p>
          <a:p>
            <a:pPr eaLnBrk="1" fontAlgn="auto" hangingPunct="1">
              <a:spcBef>
                <a:spcPts val="0"/>
              </a:spcBef>
              <a:spcAft>
                <a:spcPts val="0"/>
              </a:spcAft>
              <a:defRPr/>
            </a:pPr>
            <a:r>
              <a:rPr lang="en-US" i="1" dirty="0" err="1" smtClean="0"/>
              <a:t>Cleyera</a:t>
            </a:r>
            <a:r>
              <a:rPr lang="en-US" i="1" dirty="0" smtClean="0"/>
              <a:t> </a:t>
            </a:r>
            <a:r>
              <a:rPr lang="en-US" dirty="0" smtClean="0"/>
              <a:t>spp. (</a:t>
            </a:r>
            <a:r>
              <a:rPr lang="en-US" dirty="0" err="1" smtClean="0"/>
              <a:t>cleyera</a:t>
            </a:r>
            <a:r>
              <a:rPr lang="en-US" dirty="0" smtClean="0"/>
              <a:t>), </a:t>
            </a:r>
          </a:p>
          <a:p>
            <a:pPr eaLnBrk="1" fontAlgn="auto" hangingPunct="1">
              <a:spcBef>
                <a:spcPts val="0"/>
              </a:spcBef>
              <a:spcAft>
                <a:spcPts val="0"/>
              </a:spcAft>
              <a:defRPr/>
            </a:pPr>
            <a:r>
              <a:rPr lang="en-US" i="1" dirty="0" err="1" smtClean="0"/>
              <a:t>Dimocarpus</a:t>
            </a:r>
            <a:r>
              <a:rPr lang="en-US" i="1" dirty="0" smtClean="0"/>
              <a:t> </a:t>
            </a:r>
            <a:r>
              <a:rPr lang="en-US" i="1" dirty="0" err="1" smtClean="0"/>
              <a:t>longan</a:t>
            </a:r>
            <a:r>
              <a:rPr lang="en-US" i="1" dirty="0" smtClean="0"/>
              <a:t> </a:t>
            </a:r>
            <a:r>
              <a:rPr lang="en-US" dirty="0" smtClean="0"/>
              <a:t>(</a:t>
            </a:r>
            <a:r>
              <a:rPr lang="en-US" dirty="0" err="1" smtClean="0"/>
              <a:t>longan</a:t>
            </a:r>
            <a:r>
              <a:rPr lang="en-US" dirty="0" smtClean="0"/>
              <a:t>), </a:t>
            </a:r>
          </a:p>
          <a:p>
            <a:pPr eaLnBrk="1" fontAlgn="auto" hangingPunct="1">
              <a:spcBef>
                <a:spcPts val="0"/>
              </a:spcBef>
              <a:spcAft>
                <a:spcPts val="0"/>
              </a:spcAft>
              <a:defRPr/>
            </a:pPr>
            <a:r>
              <a:rPr lang="en-US" i="1" dirty="0" err="1" smtClean="0"/>
              <a:t>Duabanga</a:t>
            </a:r>
            <a:r>
              <a:rPr lang="en-US" i="1" dirty="0" smtClean="0"/>
              <a:t> </a:t>
            </a:r>
            <a:r>
              <a:rPr lang="en-US" dirty="0" smtClean="0"/>
              <a:t>spp., </a:t>
            </a:r>
          </a:p>
          <a:p>
            <a:pPr eaLnBrk="1" fontAlgn="auto" hangingPunct="1">
              <a:spcBef>
                <a:spcPts val="0"/>
              </a:spcBef>
              <a:spcAft>
                <a:spcPts val="0"/>
              </a:spcAft>
              <a:defRPr/>
            </a:pPr>
            <a:r>
              <a:rPr lang="en-US" i="1" dirty="0" err="1" smtClean="0"/>
              <a:t>Duabanga</a:t>
            </a:r>
            <a:r>
              <a:rPr lang="en-US" i="1" dirty="0" smtClean="0"/>
              <a:t> </a:t>
            </a:r>
            <a:r>
              <a:rPr lang="en-US" i="1" dirty="0" err="1" smtClean="0"/>
              <a:t>grandiflora</a:t>
            </a:r>
            <a:r>
              <a:rPr lang="en-US" i="1" dirty="0" smtClean="0"/>
              <a:t> </a:t>
            </a:r>
            <a:r>
              <a:rPr lang="en-US" dirty="0" smtClean="0"/>
              <a:t>(</a:t>
            </a:r>
            <a:r>
              <a:rPr lang="en-US" dirty="0" err="1" smtClean="0"/>
              <a:t>duabanga</a:t>
            </a:r>
            <a:r>
              <a:rPr lang="en-US" dirty="0" smtClean="0"/>
              <a:t>), </a:t>
            </a:r>
          </a:p>
          <a:p>
            <a:pPr eaLnBrk="1" fontAlgn="auto" hangingPunct="1">
              <a:spcBef>
                <a:spcPts val="0"/>
              </a:spcBef>
              <a:spcAft>
                <a:spcPts val="0"/>
              </a:spcAft>
              <a:defRPr/>
            </a:pPr>
            <a:r>
              <a:rPr lang="en-US" i="1" dirty="0" err="1" smtClean="0"/>
              <a:t>Elaeodendron</a:t>
            </a:r>
            <a:r>
              <a:rPr lang="en-US" i="1" dirty="0" smtClean="0"/>
              <a:t> </a:t>
            </a:r>
            <a:r>
              <a:rPr lang="en-US" dirty="0" smtClean="0"/>
              <a:t>spp. (Ceylon tea),</a:t>
            </a:r>
          </a:p>
          <a:p>
            <a:pPr eaLnBrk="1" fontAlgn="auto" hangingPunct="1">
              <a:spcBef>
                <a:spcPts val="0"/>
              </a:spcBef>
              <a:spcAft>
                <a:spcPts val="0"/>
              </a:spcAft>
              <a:defRPr/>
            </a:pPr>
            <a:r>
              <a:rPr lang="en-US" i="1" dirty="0" err="1" smtClean="0"/>
              <a:t>Elaeodendron</a:t>
            </a:r>
            <a:r>
              <a:rPr lang="en-US" i="1" dirty="0" smtClean="0"/>
              <a:t> </a:t>
            </a:r>
            <a:r>
              <a:rPr lang="en-US" i="1" dirty="0" err="1" smtClean="0"/>
              <a:t>glaucum</a:t>
            </a:r>
            <a:r>
              <a:rPr lang="en-US" i="1" dirty="0" smtClean="0"/>
              <a:t> </a:t>
            </a:r>
            <a:r>
              <a:rPr lang="en-US" dirty="0" smtClean="0"/>
              <a:t>(Ceylon tea), </a:t>
            </a:r>
          </a:p>
          <a:p>
            <a:pPr eaLnBrk="1" fontAlgn="auto" hangingPunct="1">
              <a:spcBef>
                <a:spcPts val="0"/>
              </a:spcBef>
              <a:spcAft>
                <a:spcPts val="0"/>
              </a:spcAft>
              <a:defRPr/>
            </a:pPr>
            <a:r>
              <a:rPr lang="en-US" i="1" dirty="0" smtClean="0"/>
              <a:t>Eugenia </a:t>
            </a:r>
            <a:r>
              <a:rPr lang="en-US" dirty="0" smtClean="0"/>
              <a:t>spp.(stopper),</a:t>
            </a:r>
          </a:p>
          <a:p>
            <a:pPr eaLnBrk="1" fontAlgn="auto" hangingPunct="1">
              <a:spcBef>
                <a:spcPts val="0"/>
              </a:spcBef>
              <a:spcAft>
                <a:spcPts val="0"/>
              </a:spcAft>
              <a:defRPr/>
            </a:pPr>
            <a:r>
              <a:rPr lang="en-US" i="1" dirty="0" err="1" smtClean="0"/>
              <a:t>Fagus</a:t>
            </a:r>
            <a:r>
              <a:rPr lang="en-US" i="1" dirty="0" smtClean="0"/>
              <a:t> </a:t>
            </a:r>
            <a:r>
              <a:rPr lang="en-US" dirty="0" smtClean="0"/>
              <a:t>spp. (beech), </a:t>
            </a:r>
          </a:p>
          <a:p>
            <a:pPr eaLnBrk="1" fontAlgn="auto" hangingPunct="1">
              <a:spcBef>
                <a:spcPts val="0"/>
              </a:spcBef>
              <a:spcAft>
                <a:spcPts val="0"/>
              </a:spcAft>
              <a:defRPr/>
            </a:pPr>
            <a:r>
              <a:rPr lang="en-US" i="1" dirty="0" err="1" smtClean="0"/>
              <a:t>Fagus</a:t>
            </a:r>
            <a:r>
              <a:rPr lang="en-US" i="1" dirty="0" smtClean="0"/>
              <a:t> </a:t>
            </a:r>
            <a:r>
              <a:rPr lang="en-US" i="1" dirty="0" err="1" smtClean="0"/>
              <a:t>grandifolia</a:t>
            </a:r>
            <a:r>
              <a:rPr lang="en-US" i="1" dirty="0" smtClean="0"/>
              <a:t> </a:t>
            </a:r>
            <a:r>
              <a:rPr lang="en-US" dirty="0" smtClean="0"/>
              <a:t>(American beech)**, </a:t>
            </a:r>
          </a:p>
          <a:p>
            <a:pPr eaLnBrk="1" fontAlgn="auto" hangingPunct="1">
              <a:spcBef>
                <a:spcPts val="0"/>
              </a:spcBef>
              <a:spcAft>
                <a:spcPts val="0"/>
              </a:spcAft>
              <a:defRPr/>
            </a:pPr>
            <a:r>
              <a:rPr lang="en-US" i="1" dirty="0" err="1" smtClean="0"/>
              <a:t>Fagus</a:t>
            </a:r>
            <a:r>
              <a:rPr lang="en-US" i="1" dirty="0" smtClean="0"/>
              <a:t> </a:t>
            </a:r>
            <a:r>
              <a:rPr lang="en-US" i="1" dirty="0" err="1" smtClean="0"/>
              <a:t>sylvatica</a:t>
            </a:r>
            <a:r>
              <a:rPr lang="en-US" i="1" dirty="0" smtClean="0"/>
              <a:t> </a:t>
            </a:r>
            <a:r>
              <a:rPr lang="en-US" dirty="0" smtClean="0"/>
              <a:t>(European beech)**, </a:t>
            </a:r>
          </a:p>
          <a:p>
            <a:pPr eaLnBrk="1" fontAlgn="auto" hangingPunct="1">
              <a:spcBef>
                <a:spcPts val="0"/>
              </a:spcBef>
              <a:spcAft>
                <a:spcPts val="0"/>
              </a:spcAft>
              <a:defRPr/>
            </a:pPr>
            <a:r>
              <a:rPr lang="en-US" i="1" dirty="0" err="1" smtClean="0"/>
              <a:t>Ficus</a:t>
            </a:r>
            <a:r>
              <a:rPr lang="en-US" i="1" dirty="0" smtClean="0"/>
              <a:t> </a:t>
            </a:r>
            <a:r>
              <a:rPr lang="en-US" i="1" dirty="0" err="1" smtClean="0"/>
              <a:t>benghalensis</a:t>
            </a:r>
            <a:r>
              <a:rPr lang="en-US" i="1" dirty="0" smtClean="0"/>
              <a:t> </a:t>
            </a:r>
            <a:r>
              <a:rPr lang="en-US" dirty="0" smtClean="0"/>
              <a:t>(Indian banyan), </a:t>
            </a:r>
          </a:p>
          <a:p>
            <a:pPr eaLnBrk="1" fontAlgn="auto" hangingPunct="1">
              <a:spcBef>
                <a:spcPts val="0"/>
              </a:spcBef>
              <a:spcAft>
                <a:spcPts val="0"/>
              </a:spcAft>
              <a:defRPr/>
            </a:pPr>
            <a:r>
              <a:rPr lang="en-US" i="1" dirty="0" err="1" smtClean="0"/>
              <a:t>Fraxinus</a:t>
            </a:r>
            <a:r>
              <a:rPr lang="en-US" i="1" dirty="0" smtClean="0"/>
              <a:t> </a:t>
            </a:r>
            <a:r>
              <a:rPr lang="en-US" dirty="0" smtClean="0"/>
              <a:t>spp. (ash), </a:t>
            </a:r>
          </a:p>
          <a:p>
            <a:pPr eaLnBrk="1" fontAlgn="auto" hangingPunct="1">
              <a:spcBef>
                <a:spcPts val="0"/>
              </a:spcBef>
              <a:spcAft>
                <a:spcPts val="0"/>
              </a:spcAft>
              <a:defRPr/>
            </a:pPr>
            <a:r>
              <a:rPr lang="en-US" i="1" dirty="0" err="1" smtClean="0"/>
              <a:t>Grewia</a:t>
            </a:r>
            <a:r>
              <a:rPr lang="en-US" i="1" dirty="0" smtClean="0"/>
              <a:t> </a:t>
            </a:r>
            <a:r>
              <a:rPr lang="en-US" i="1" dirty="0" err="1" smtClean="0"/>
              <a:t>sapinda</a:t>
            </a:r>
            <a:r>
              <a:rPr lang="en-US" dirty="0" smtClean="0"/>
              <a:t>, </a:t>
            </a:r>
          </a:p>
          <a:p>
            <a:pPr eaLnBrk="1" fontAlgn="auto" hangingPunct="1">
              <a:spcBef>
                <a:spcPts val="0"/>
              </a:spcBef>
              <a:spcAft>
                <a:spcPts val="0"/>
              </a:spcAft>
              <a:defRPr/>
            </a:pPr>
            <a:r>
              <a:rPr lang="en-US" i="1" dirty="0" err="1" smtClean="0"/>
              <a:t>Haldina</a:t>
            </a:r>
            <a:r>
              <a:rPr lang="en-US" i="1" dirty="0" smtClean="0"/>
              <a:t> </a:t>
            </a:r>
            <a:r>
              <a:rPr lang="en-US" i="1" dirty="0" err="1" smtClean="0"/>
              <a:t>cordifolia</a:t>
            </a:r>
            <a:r>
              <a:rPr lang="en-US" i="1" dirty="0" smtClean="0"/>
              <a:t> </a:t>
            </a:r>
            <a:r>
              <a:rPr lang="en-US" dirty="0" smtClean="0"/>
              <a:t>(</a:t>
            </a:r>
            <a:r>
              <a:rPr lang="en-US" dirty="0" err="1" smtClean="0"/>
              <a:t>haldu</a:t>
            </a:r>
            <a:r>
              <a:rPr lang="en-US" dirty="0" smtClean="0"/>
              <a:t>), </a:t>
            </a:r>
          </a:p>
          <a:p>
            <a:pPr eaLnBrk="1" fontAlgn="auto" hangingPunct="1">
              <a:spcBef>
                <a:spcPts val="0"/>
              </a:spcBef>
              <a:spcAft>
                <a:spcPts val="0"/>
              </a:spcAft>
              <a:defRPr/>
            </a:pPr>
            <a:r>
              <a:rPr lang="en-US" i="1" dirty="0" err="1" smtClean="0"/>
              <a:t>Hippophae</a:t>
            </a:r>
            <a:r>
              <a:rPr lang="en-US" i="1" dirty="0" smtClean="0"/>
              <a:t> </a:t>
            </a:r>
            <a:r>
              <a:rPr lang="en-US" i="1" dirty="0" err="1" smtClean="0"/>
              <a:t>rhamnoides</a:t>
            </a:r>
            <a:r>
              <a:rPr lang="en-US" i="1" dirty="0" smtClean="0"/>
              <a:t> </a:t>
            </a:r>
            <a:r>
              <a:rPr lang="en-US" dirty="0" smtClean="0"/>
              <a:t>(</a:t>
            </a:r>
            <a:r>
              <a:rPr lang="en-US" dirty="0" err="1" smtClean="0"/>
              <a:t>seaberry</a:t>
            </a:r>
            <a:r>
              <a:rPr lang="en-US" dirty="0" smtClean="0"/>
              <a:t>), </a:t>
            </a:r>
          </a:p>
          <a:p>
            <a:pPr eaLnBrk="1" fontAlgn="auto" hangingPunct="1">
              <a:spcBef>
                <a:spcPts val="0"/>
              </a:spcBef>
              <a:spcAft>
                <a:spcPts val="0"/>
              </a:spcAft>
              <a:defRPr/>
            </a:pPr>
            <a:r>
              <a:rPr lang="en-US" i="1" dirty="0" err="1" smtClean="0"/>
              <a:t>Juglans</a:t>
            </a:r>
            <a:r>
              <a:rPr lang="en-US" i="1" dirty="0" smtClean="0"/>
              <a:t> </a:t>
            </a:r>
            <a:r>
              <a:rPr lang="en-US" dirty="0" smtClean="0"/>
              <a:t>spp. (walnut), </a:t>
            </a:r>
          </a:p>
          <a:p>
            <a:pPr eaLnBrk="1" fontAlgn="auto" hangingPunct="1">
              <a:spcBef>
                <a:spcPts val="0"/>
              </a:spcBef>
              <a:spcAft>
                <a:spcPts val="0"/>
              </a:spcAft>
              <a:defRPr/>
            </a:pPr>
            <a:r>
              <a:rPr lang="en-US" i="1" dirty="0" err="1" smtClean="0"/>
              <a:t>Jugans</a:t>
            </a:r>
            <a:r>
              <a:rPr lang="en-US" i="1" dirty="0" smtClean="0"/>
              <a:t> </a:t>
            </a:r>
            <a:r>
              <a:rPr lang="en-US" i="1" dirty="0" err="1" smtClean="0"/>
              <a:t>mandshurica</a:t>
            </a:r>
            <a:r>
              <a:rPr lang="en-US" i="1" dirty="0" smtClean="0"/>
              <a:t> </a:t>
            </a:r>
            <a:r>
              <a:rPr lang="en-US" dirty="0" smtClean="0"/>
              <a:t>(Manchurian walnut), </a:t>
            </a:r>
          </a:p>
          <a:p>
            <a:pPr eaLnBrk="1" fontAlgn="auto" hangingPunct="1">
              <a:spcBef>
                <a:spcPts val="0"/>
              </a:spcBef>
              <a:spcAft>
                <a:spcPts val="0"/>
              </a:spcAft>
              <a:defRPr/>
            </a:pPr>
            <a:r>
              <a:rPr lang="en-US" i="1" dirty="0" err="1" smtClean="0"/>
              <a:t>Larix</a:t>
            </a:r>
            <a:r>
              <a:rPr lang="en-US" i="1" dirty="0" smtClean="0"/>
              <a:t> </a:t>
            </a:r>
            <a:r>
              <a:rPr lang="en-US" dirty="0" smtClean="0"/>
              <a:t>spp. (larch), </a:t>
            </a:r>
          </a:p>
          <a:p>
            <a:pPr eaLnBrk="1" fontAlgn="auto" hangingPunct="1">
              <a:spcBef>
                <a:spcPts val="0"/>
              </a:spcBef>
              <a:spcAft>
                <a:spcPts val="0"/>
              </a:spcAft>
              <a:defRPr/>
            </a:pPr>
            <a:r>
              <a:rPr lang="en-US" i="1" dirty="0" smtClean="0"/>
              <a:t>Liquidambar </a:t>
            </a:r>
            <a:r>
              <a:rPr lang="en-US" i="1" dirty="0" err="1" smtClean="0"/>
              <a:t>formosana</a:t>
            </a:r>
            <a:r>
              <a:rPr lang="en-US" i="1" dirty="0" smtClean="0"/>
              <a:t> </a:t>
            </a:r>
            <a:r>
              <a:rPr lang="en-US" dirty="0" smtClean="0"/>
              <a:t>(Formosan </a:t>
            </a:r>
            <a:r>
              <a:rPr lang="en-US" dirty="0" err="1" smtClean="0"/>
              <a:t>sweetgum</a:t>
            </a:r>
            <a:r>
              <a:rPr lang="en-US" dirty="0" smtClean="0"/>
              <a:t>), </a:t>
            </a:r>
          </a:p>
          <a:p>
            <a:pPr eaLnBrk="1" fontAlgn="auto" hangingPunct="1">
              <a:spcBef>
                <a:spcPts val="0"/>
              </a:spcBef>
              <a:spcAft>
                <a:spcPts val="0"/>
              </a:spcAft>
              <a:defRPr/>
            </a:pPr>
            <a:r>
              <a:rPr lang="en-US" i="1" dirty="0" smtClean="0"/>
              <a:t>Litchi </a:t>
            </a:r>
            <a:r>
              <a:rPr lang="en-US" dirty="0" smtClean="0"/>
              <a:t>spp. (lychee), </a:t>
            </a:r>
          </a:p>
          <a:p>
            <a:pPr eaLnBrk="1" fontAlgn="auto" hangingPunct="1">
              <a:spcBef>
                <a:spcPts val="0"/>
              </a:spcBef>
              <a:spcAft>
                <a:spcPts val="0"/>
              </a:spcAft>
              <a:defRPr/>
            </a:pPr>
            <a:r>
              <a:rPr lang="en-US" i="1" dirty="0" smtClean="0"/>
              <a:t>Litchi </a:t>
            </a:r>
            <a:r>
              <a:rPr lang="en-US" i="1" dirty="0" err="1" smtClean="0"/>
              <a:t>chinensis</a:t>
            </a:r>
            <a:r>
              <a:rPr lang="en-US" i="1" dirty="0" smtClean="0"/>
              <a:t> </a:t>
            </a:r>
            <a:r>
              <a:rPr lang="en-US" dirty="0" smtClean="0"/>
              <a:t>(lychee), </a:t>
            </a:r>
          </a:p>
          <a:p>
            <a:pPr eaLnBrk="1" fontAlgn="auto" hangingPunct="1">
              <a:spcBef>
                <a:spcPts val="0"/>
              </a:spcBef>
              <a:spcAft>
                <a:spcPts val="0"/>
              </a:spcAft>
              <a:defRPr/>
            </a:pPr>
            <a:r>
              <a:rPr lang="en-US" i="1" dirty="0" err="1" smtClean="0"/>
              <a:t>Mallotus</a:t>
            </a:r>
            <a:r>
              <a:rPr lang="en-US" i="1" dirty="0" smtClean="0"/>
              <a:t> </a:t>
            </a:r>
            <a:r>
              <a:rPr lang="en-US" i="1" dirty="0" err="1" smtClean="0"/>
              <a:t>philipinensis</a:t>
            </a:r>
            <a:r>
              <a:rPr lang="en-US" i="1" dirty="0" smtClean="0"/>
              <a:t> </a:t>
            </a:r>
            <a:r>
              <a:rPr lang="en-US" dirty="0" smtClean="0"/>
              <a:t>(kamala), </a:t>
            </a:r>
          </a:p>
          <a:p>
            <a:pPr eaLnBrk="1" fontAlgn="auto" hangingPunct="1">
              <a:spcBef>
                <a:spcPts val="0"/>
              </a:spcBef>
              <a:spcAft>
                <a:spcPts val="0"/>
              </a:spcAft>
              <a:defRPr/>
            </a:pPr>
            <a:r>
              <a:rPr lang="en-US" i="1" dirty="0" err="1" smtClean="0"/>
              <a:t>Malus</a:t>
            </a:r>
            <a:r>
              <a:rPr lang="en-US" i="1" dirty="0" smtClean="0"/>
              <a:t> </a:t>
            </a:r>
            <a:r>
              <a:rPr lang="en-US" dirty="0" smtClean="0"/>
              <a:t>spp. (apple), </a:t>
            </a:r>
          </a:p>
          <a:p>
            <a:pPr eaLnBrk="1" fontAlgn="auto" hangingPunct="1">
              <a:spcBef>
                <a:spcPts val="0"/>
              </a:spcBef>
              <a:spcAft>
                <a:spcPts val="0"/>
              </a:spcAft>
              <a:defRPr/>
            </a:pPr>
            <a:r>
              <a:rPr lang="en-US" i="1" dirty="0" err="1" smtClean="0"/>
              <a:t>Malus</a:t>
            </a:r>
            <a:r>
              <a:rPr lang="en-US" i="1" dirty="0" smtClean="0"/>
              <a:t> </a:t>
            </a:r>
            <a:r>
              <a:rPr lang="en-US" i="1" dirty="0" err="1" smtClean="0"/>
              <a:t>mandshurica</a:t>
            </a:r>
            <a:r>
              <a:rPr lang="en-US" i="1" dirty="0" smtClean="0"/>
              <a:t> </a:t>
            </a:r>
            <a:r>
              <a:rPr lang="en-US" dirty="0" smtClean="0"/>
              <a:t>(Manchurian crabapple), </a:t>
            </a:r>
          </a:p>
          <a:p>
            <a:pPr eaLnBrk="1" fontAlgn="auto" hangingPunct="1">
              <a:spcBef>
                <a:spcPts val="0"/>
              </a:spcBef>
              <a:spcAft>
                <a:spcPts val="0"/>
              </a:spcAft>
              <a:defRPr/>
            </a:pPr>
            <a:r>
              <a:rPr lang="en-US" i="1" dirty="0" err="1" smtClean="0"/>
              <a:t>Malus</a:t>
            </a:r>
            <a:r>
              <a:rPr lang="en-US" i="1" dirty="0" smtClean="0"/>
              <a:t> </a:t>
            </a:r>
            <a:r>
              <a:rPr lang="en-US" i="1" dirty="0" err="1" smtClean="0"/>
              <a:t>prunifolia</a:t>
            </a:r>
            <a:r>
              <a:rPr lang="en-US" i="1" dirty="0" smtClean="0"/>
              <a:t> </a:t>
            </a:r>
            <a:r>
              <a:rPr lang="en-US" dirty="0" smtClean="0"/>
              <a:t>(Chinese apple), </a:t>
            </a:r>
          </a:p>
          <a:p>
            <a:pPr eaLnBrk="1" fontAlgn="auto" hangingPunct="1">
              <a:spcBef>
                <a:spcPts val="0"/>
              </a:spcBef>
              <a:spcAft>
                <a:spcPts val="0"/>
              </a:spcAft>
              <a:defRPr/>
            </a:pPr>
            <a:r>
              <a:rPr lang="en-US" i="1" dirty="0" err="1" smtClean="0"/>
              <a:t>Mangifera</a:t>
            </a:r>
            <a:r>
              <a:rPr lang="en-US" i="1" dirty="0" smtClean="0"/>
              <a:t> </a:t>
            </a:r>
            <a:r>
              <a:rPr lang="en-US" dirty="0" smtClean="0"/>
              <a:t>spp. (mango), </a:t>
            </a:r>
            <a:r>
              <a:rPr lang="en-US" i="1" dirty="0" smtClean="0"/>
              <a:t>M. </a:t>
            </a:r>
            <a:r>
              <a:rPr lang="en-US" i="1" dirty="0" err="1" smtClean="0"/>
              <a:t>indica</a:t>
            </a:r>
            <a:r>
              <a:rPr lang="en-US" dirty="0" smtClean="0"/>
              <a:t> (mango), </a:t>
            </a:r>
          </a:p>
          <a:p>
            <a:pPr eaLnBrk="1" fontAlgn="auto" hangingPunct="1">
              <a:spcBef>
                <a:spcPts val="0"/>
              </a:spcBef>
              <a:spcAft>
                <a:spcPts val="0"/>
              </a:spcAft>
              <a:defRPr/>
            </a:pPr>
            <a:r>
              <a:rPr lang="en-US" i="1" dirty="0" err="1" smtClean="0"/>
              <a:t>Mellotus</a:t>
            </a:r>
            <a:r>
              <a:rPr lang="en-US" i="1" dirty="0" smtClean="0"/>
              <a:t> </a:t>
            </a:r>
            <a:r>
              <a:rPr lang="en-US" dirty="0" smtClean="0"/>
              <a:t>spp., </a:t>
            </a:r>
          </a:p>
          <a:p>
            <a:pPr eaLnBrk="1" fontAlgn="auto" hangingPunct="1">
              <a:spcBef>
                <a:spcPts val="0"/>
              </a:spcBef>
              <a:spcAft>
                <a:spcPts val="0"/>
              </a:spcAft>
              <a:defRPr/>
            </a:pPr>
            <a:r>
              <a:rPr lang="en-US" i="1" dirty="0" err="1" smtClean="0"/>
              <a:t>Melia</a:t>
            </a:r>
            <a:r>
              <a:rPr lang="en-US" i="1" dirty="0" smtClean="0"/>
              <a:t> </a:t>
            </a:r>
            <a:r>
              <a:rPr lang="en-US" dirty="0" smtClean="0"/>
              <a:t>spp. (</a:t>
            </a:r>
            <a:r>
              <a:rPr lang="en-US" dirty="0" err="1" smtClean="0"/>
              <a:t>melia</a:t>
            </a:r>
            <a:r>
              <a:rPr lang="en-US" dirty="0" smtClean="0"/>
              <a:t>), </a:t>
            </a:r>
          </a:p>
          <a:p>
            <a:pPr eaLnBrk="1" fontAlgn="auto" hangingPunct="1">
              <a:spcBef>
                <a:spcPts val="0"/>
              </a:spcBef>
              <a:spcAft>
                <a:spcPts val="0"/>
              </a:spcAft>
              <a:defRPr/>
            </a:pPr>
            <a:r>
              <a:rPr lang="en-US" i="1" dirty="0" err="1" smtClean="0"/>
              <a:t>Melia</a:t>
            </a:r>
            <a:r>
              <a:rPr lang="en-US" i="1" dirty="0" smtClean="0"/>
              <a:t> </a:t>
            </a:r>
            <a:r>
              <a:rPr lang="en-US" i="1" dirty="0" err="1" smtClean="0"/>
              <a:t>azedarach</a:t>
            </a:r>
            <a:r>
              <a:rPr lang="en-US" i="1" dirty="0" smtClean="0"/>
              <a:t> </a:t>
            </a:r>
            <a:r>
              <a:rPr lang="en-US" dirty="0" smtClean="0"/>
              <a:t>(china berry tree), </a:t>
            </a:r>
          </a:p>
          <a:p>
            <a:pPr eaLnBrk="1" fontAlgn="auto" hangingPunct="1">
              <a:spcBef>
                <a:spcPts val="0"/>
              </a:spcBef>
              <a:spcAft>
                <a:spcPts val="0"/>
              </a:spcAft>
              <a:defRPr/>
            </a:pPr>
            <a:r>
              <a:rPr lang="en-US" i="1" dirty="0" err="1" smtClean="0"/>
              <a:t>Millettia</a:t>
            </a:r>
            <a:r>
              <a:rPr lang="en-US" i="1" dirty="0" smtClean="0"/>
              <a:t> </a:t>
            </a:r>
            <a:r>
              <a:rPr lang="en-US" i="1" dirty="0" err="1" smtClean="0"/>
              <a:t>pinnata</a:t>
            </a:r>
            <a:r>
              <a:rPr lang="en-US" i="1" dirty="0" smtClean="0"/>
              <a:t> </a:t>
            </a:r>
            <a:r>
              <a:rPr lang="en-US" dirty="0" smtClean="0"/>
              <a:t>(</a:t>
            </a:r>
            <a:r>
              <a:rPr lang="en-US" dirty="0" err="1" smtClean="0"/>
              <a:t>pongame</a:t>
            </a:r>
            <a:r>
              <a:rPr lang="en-US" dirty="0" smtClean="0"/>
              <a:t> oil tree), </a:t>
            </a:r>
          </a:p>
          <a:p>
            <a:pPr eaLnBrk="1" fontAlgn="auto" hangingPunct="1">
              <a:spcBef>
                <a:spcPts val="0"/>
              </a:spcBef>
              <a:spcAft>
                <a:spcPts val="0"/>
              </a:spcAft>
              <a:defRPr/>
            </a:pPr>
            <a:r>
              <a:rPr lang="en-US" i="1" dirty="0" err="1" smtClean="0"/>
              <a:t>Morus</a:t>
            </a:r>
            <a:r>
              <a:rPr lang="en-US" i="1" dirty="0" smtClean="0"/>
              <a:t> alba </a:t>
            </a:r>
            <a:r>
              <a:rPr lang="en-US" dirty="0" smtClean="0"/>
              <a:t>(white mulberry), </a:t>
            </a:r>
          </a:p>
          <a:p>
            <a:pPr eaLnBrk="1" fontAlgn="auto" hangingPunct="1">
              <a:spcBef>
                <a:spcPts val="0"/>
              </a:spcBef>
              <a:spcAft>
                <a:spcPts val="0"/>
              </a:spcAft>
              <a:defRPr/>
            </a:pPr>
            <a:r>
              <a:rPr lang="en-US" i="1" dirty="0" err="1" smtClean="0"/>
              <a:t>Neolamarckia</a:t>
            </a:r>
            <a:r>
              <a:rPr lang="en-US" i="1" dirty="0" smtClean="0"/>
              <a:t> </a:t>
            </a:r>
            <a:r>
              <a:rPr lang="en-US" i="1" dirty="0" err="1" smtClean="0"/>
              <a:t>cadamba</a:t>
            </a:r>
            <a:r>
              <a:rPr lang="en-US" i="1" dirty="0" smtClean="0"/>
              <a:t> </a:t>
            </a:r>
            <a:r>
              <a:rPr lang="en-US" dirty="0" smtClean="0"/>
              <a:t>(</a:t>
            </a:r>
            <a:r>
              <a:rPr lang="en-US" dirty="0" err="1" smtClean="0"/>
              <a:t>kadam</a:t>
            </a:r>
            <a:r>
              <a:rPr lang="en-US" dirty="0" smtClean="0"/>
              <a:t>), </a:t>
            </a:r>
          </a:p>
          <a:p>
            <a:pPr eaLnBrk="1" fontAlgn="auto" hangingPunct="1">
              <a:spcBef>
                <a:spcPts val="0"/>
              </a:spcBef>
              <a:spcAft>
                <a:spcPts val="0"/>
              </a:spcAft>
              <a:defRPr/>
            </a:pPr>
            <a:r>
              <a:rPr lang="en-US" i="1" dirty="0" err="1" smtClean="0"/>
              <a:t>Pinus</a:t>
            </a:r>
            <a:r>
              <a:rPr lang="en-US" i="1" dirty="0" smtClean="0"/>
              <a:t> </a:t>
            </a:r>
            <a:r>
              <a:rPr lang="en-US" dirty="0" smtClean="0"/>
              <a:t>spp. (pine), </a:t>
            </a:r>
          </a:p>
          <a:p>
            <a:pPr eaLnBrk="1" fontAlgn="auto" hangingPunct="1">
              <a:spcBef>
                <a:spcPts val="0"/>
              </a:spcBef>
              <a:spcAft>
                <a:spcPts val="0"/>
              </a:spcAft>
              <a:defRPr/>
            </a:pPr>
            <a:r>
              <a:rPr lang="en-US" i="1" dirty="0" err="1" smtClean="0"/>
              <a:t>Pinus</a:t>
            </a:r>
            <a:r>
              <a:rPr lang="en-US" i="1" dirty="0" smtClean="0"/>
              <a:t> </a:t>
            </a:r>
            <a:r>
              <a:rPr lang="en-US" i="1" dirty="0" err="1" smtClean="0"/>
              <a:t>koraiensis</a:t>
            </a:r>
            <a:r>
              <a:rPr lang="en-US" i="1" dirty="0" smtClean="0"/>
              <a:t> </a:t>
            </a:r>
            <a:r>
              <a:rPr lang="en-US" dirty="0" smtClean="0"/>
              <a:t>(Korean pine)**, </a:t>
            </a:r>
          </a:p>
          <a:p>
            <a:pPr eaLnBrk="1" fontAlgn="auto" hangingPunct="1">
              <a:spcBef>
                <a:spcPts val="0"/>
              </a:spcBef>
              <a:spcAft>
                <a:spcPts val="0"/>
              </a:spcAft>
              <a:defRPr/>
            </a:pPr>
            <a:r>
              <a:rPr lang="en-US" i="1" dirty="0" err="1" smtClean="0"/>
              <a:t>Pongamia</a:t>
            </a:r>
            <a:r>
              <a:rPr lang="en-US" i="1" dirty="0" smtClean="0"/>
              <a:t> </a:t>
            </a:r>
            <a:r>
              <a:rPr lang="en-US" dirty="0" smtClean="0"/>
              <a:t>spp., </a:t>
            </a:r>
          </a:p>
          <a:p>
            <a:pPr eaLnBrk="1" fontAlgn="auto" hangingPunct="1">
              <a:spcBef>
                <a:spcPts val="0"/>
              </a:spcBef>
              <a:spcAft>
                <a:spcPts val="0"/>
              </a:spcAft>
              <a:defRPr/>
            </a:pPr>
            <a:r>
              <a:rPr lang="en-US" i="1" dirty="0" err="1" smtClean="0"/>
              <a:t>Populus</a:t>
            </a:r>
            <a:r>
              <a:rPr lang="en-US" i="1" dirty="0" smtClean="0"/>
              <a:t> </a:t>
            </a:r>
            <a:r>
              <a:rPr lang="en-US" dirty="0" smtClean="0"/>
              <a:t>spp. (cottonwood), </a:t>
            </a:r>
          </a:p>
          <a:p>
            <a:pPr eaLnBrk="1" fontAlgn="auto" hangingPunct="1">
              <a:spcBef>
                <a:spcPts val="0"/>
              </a:spcBef>
              <a:spcAft>
                <a:spcPts val="0"/>
              </a:spcAft>
              <a:defRPr/>
            </a:pPr>
            <a:r>
              <a:rPr lang="en-US" i="1" dirty="0" err="1" smtClean="0"/>
              <a:t>Prunus</a:t>
            </a:r>
            <a:r>
              <a:rPr lang="en-US" i="1" dirty="0" smtClean="0"/>
              <a:t> </a:t>
            </a:r>
            <a:r>
              <a:rPr lang="en-US" dirty="0" smtClean="0"/>
              <a:t>spp. (plum), </a:t>
            </a:r>
          </a:p>
          <a:p>
            <a:pPr eaLnBrk="1" fontAlgn="auto" hangingPunct="1">
              <a:spcBef>
                <a:spcPts val="0"/>
              </a:spcBef>
              <a:spcAft>
                <a:spcPts val="0"/>
              </a:spcAft>
              <a:defRPr/>
            </a:pPr>
            <a:r>
              <a:rPr lang="en-US" i="1" dirty="0" err="1" smtClean="0"/>
              <a:t>Prunus</a:t>
            </a:r>
            <a:r>
              <a:rPr lang="en-US" i="1" dirty="0" smtClean="0"/>
              <a:t> </a:t>
            </a:r>
            <a:r>
              <a:rPr lang="en-US" i="1" dirty="0" err="1" smtClean="0"/>
              <a:t>cerasoides</a:t>
            </a:r>
            <a:r>
              <a:rPr lang="en-US" i="1" dirty="0" smtClean="0"/>
              <a:t> </a:t>
            </a:r>
            <a:r>
              <a:rPr lang="en-US" dirty="0" smtClean="0"/>
              <a:t>(wild Himalayan cherry), </a:t>
            </a:r>
          </a:p>
          <a:p>
            <a:pPr eaLnBrk="1" fontAlgn="auto" hangingPunct="1">
              <a:spcBef>
                <a:spcPts val="0"/>
              </a:spcBef>
              <a:spcAft>
                <a:spcPts val="0"/>
              </a:spcAft>
              <a:defRPr/>
            </a:pPr>
            <a:r>
              <a:rPr lang="en-US" i="1" dirty="0" err="1" smtClean="0"/>
              <a:t>Pseudotsuga</a:t>
            </a:r>
            <a:r>
              <a:rPr lang="en-US" i="1" dirty="0" smtClean="0"/>
              <a:t> </a:t>
            </a:r>
            <a:r>
              <a:rPr lang="en-US" i="1" dirty="0" err="1" smtClean="0"/>
              <a:t>menziesii</a:t>
            </a:r>
            <a:r>
              <a:rPr lang="en-US" i="1" dirty="0" smtClean="0"/>
              <a:t> </a:t>
            </a:r>
            <a:r>
              <a:rPr lang="en-US" dirty="0" smtClean="0"/>
              <a:t>(Douglas fir), </a:t>
            </a:r>
          </a:p>
          <a:p>
            <a:pPr eaLnBrk="1" fontAlgn="auto" hangingPunct="1">
              <a:spcBef>
                <a:spcPts val="0"/>
              </a:spcBef>
              <a:spcAft>
                <a:spcPts val="0"/>
              </a:spcAft>
              <a:defRPr/>
            </a:pPr>
            <a:r>
              <a:rPr lang="en-US" i="1" dirty="0" err="1" smtClean="0"/>
              <a:t>Pterygota</a:t>
            </a:r>
            <a:r>
              <a:rPr lang="en-US" i="1" dirty="0" smtClean="0"/>
              <a:t> </a:t>
            </a:r>
            <a:r>
              <a:rPr lang="en-US" i="1" dirty="0" err="1" smtClean="0"/>
              <a:t>alata</a:t>
            </a:r>
            <a:r>
              <a:rPr lang="en-US" i="1" dirty="0" smtClean="0"/>
              <a:t> </a:t>
            </a:r>
            <a:r>
              <a:rPr lang="en-US" dirty="0" smtClean="0"/>
              <a:t>(Buddha’s coconut), </a:t>
            </a:r>
          </a:p>
          <a:p>
            <a:pPr eaLnBrk="1" fontAlgn="auto" hangingPunct="1">
              <a:spcBef>
                <a:spcPts val="0"/>
              </a:spcBef>
              <a:spcAft>
                <a:spcPts val="0"/>
              </a:spcAft>
              <a:defRPr/>
            </a:pPr>
            <a:r>
              <a:rPr lang="en-US" i="1" dirty="0" err="1" smtClean="0"/>
              <a:t>Pyrus</a:t>
            </a:r>
            <a:r>
              <a:rPr lang="en-US" i="1" dirty="0" smtClean="0"/>
              <a:t> </a:t>
            </a:r>
            <a:r>
              <a:rPr lang="en-US" dirty="0" smtClean="0"/>
              <a:t>spp. (pear), </a:t>
            </a:r>
          </a:p>
          <a:p>
            <a:pPr eaLnBrk="1" fontAlgn="auto" hangingPunct="1">
              <a:spcBef>
                <a:spcPts val="0"/>
              </a:spcBef>
              <a:spcAft>
                <a:spcPts val="0"/>
              </a:spcAft>
              <a:defRPr/>
            </a:pPr>
            <a:r>
              <a:rPr lang="en-US" i="1" dirty="0" err="1" smtClean="0"/>
              <a:t>Quercus</a:t>
            </a:r>
            <a:r>
              <a:rPr lang="en-US" i="1" dirty="0" smtClean="0"/>
              <a:t> </a:t>
            </a:r>
            <a:r>
              <a:rPr lang="en-US" dirty="0" smtClean="0"/>
              <a:t>spp. (oak), </a:t>
            </a:r>
          </a:p>
          <a:p>
            <a:pPr eaLnBrk="1" fontAlgn="auto" hangingPunct="1">
              <a:spcBef>
                <a:spcPts val="0"/>
              </a:spcBef>
              <a:spcAft>
                <a:spcPts val="0"/>
              </a:spcAft>
              <a:defRPr/>
            </a:pPr>
            <a:r>
              <a:rPr lang="en-US" i="1" dirty="0" err="1" smtClean="0"/>
              <a:t>Quercus</a:t>
            </a:r>
            <a:r>
              <a:rPr lang="en-US" i="1" dirty="0" smtClean="0"/>
              <a:t> alba </a:t>
            </a:r>
            <a:r>
              <a:rPr lang="en-US" dirty="0" smtClean="0"/>
              <a:t>(white oak), </a:t>
            </a:r>
          </a:p>
          <a:p>
            <a:pPr eaLnBrk="1" fontAlgn="auto" hangingPunct="1">
              <a:spcBef>
                <a:spcPts val="0"/>
              </a:spcBef>
              <a:spcAft>
                <a:spcPts val="0"/>
              </a:spcAft>
              <a:defRPr/>
            </a:pPr>
            <a:r>
              <a:rPr lang="en-US" i="1" dirty="0" err="1" smtClean="0"/>
              <a:t>Quercus</a:t>
            </a:r>
            <a:r>
              <a:rPr lang="en-US" i="1" dirty="0" smtClean="0"/>
              <a:t> </a:t>
            </a:r>
            <a:r>
              <a:rPr lang="en-US" i="1" dirty="0" err="1" smtClean="0"/>
              <a:t>acuta</a:t>
            </a:r>
            <a:r>
              <a:rPr lang="en-US" i="1" dirty="0" smtClean="0"/>
              <a:t> </a:t>
            </a:r>
            <a:r>
              <a:rPr lang="en-US" dirty="0" smtClean="0"/>
              <a:t>(Japanese evergreen oak), </a:t>
            </a:r>
          </a:p>
          <a:p>
            <a:pPr eaLnBrk="1" fontAlgn="auto" hangingPunct="1">
              <a:spcBef>
                <a:spcPts val="0"/>
              </a:spcBef>
              <a:spcAft>
                <a:spcPts val="0"/>
              </a:spcAft>
              <a:defRPr/>
            </a:pPr>
            <a:r>
              <a:rPr lang="en-US" i="1" dirty="0" err="1" smtClean="0"/>
              <a:t>Quercus</a:t>
            </a:r>
            <a:r>
              <a:rPr lang="en-US" i="1" dirty="0" smtClean="0"/>
              <a:t> </a:t>
            </a:r>
            <a:r>
              <a:rPr lang="en-US" i="1" dirty="0" err="1" smtClean="0"/>
              <a:t>dentata</a:t>
            </a:r>
            <a:r>
              <a:rPr lang="en-US" i="1" dirty="0" smtClean="0"/>
              <a:t> </a:t>
            </a:r>
            <a:r>
              <a:rPr lang="en-US" dirty="0" smtClean="0"/>
              <a:t>(Daimyo oak), </a:t>
            </a:r>
          </a:p>
          <a:p>
            <a:pPr eaLnBrk="1" fontAlgn="auto" hangingPunct="1">
              <a:spcBef>
                <a:spcPts val="0"/>
              </a:spcBef>
              <a:spcAft>
                <a:spcPts val="0"/>
              </a:spcAft>
              <a:defRPr/>
            </a:pPr>
            <a:r>
              <a:rPr lang="en-US" i="1" dirty="0" err="1" smtClean="0"/>
              <a:t>Quercus</a:t>
            </a:r>
            <a:r>
              <a:rPr lang="en-US" i="1" dirty="0" smtClean="0"/>
              <a:t> </a:t>
            </a:r>
            <a:r>
              <a:rPr lang="en-US" i="1" dirty="0" err="1" smtClean="0"/>
              <a:t>glauca</a:t>
            </a:r>
            <a:r>
              <a:rPr lang="en-US" i="1" dirty="0" smtClean="0"/>
              <a:t> </a:t>
            </a:r>
            <a:r>
              <a:rPr lang="en-US" dirty="0" smtClean="0"/>
              <a:t>(ring-cup oak), </a:t>
            </a:r>
          </a:p>
          <a:p>
            <a:pPr eaLnBrk="1" fontAlgn="auto" hangingPunct="1">
              <a:spcBef>
                <a:spcPts val="0"/>
              </a:spcBef>
              <a:spcAft>
                <a:spcPts val="0"/>
              </a:spcAft>
              <a:defRPr/>
            </a:pPr>
            <a:r>
              <a:rPr lang="en-US" i="1" dirty="0" err="1" smtClean="0"/>
              <a:t>Quercus</a:t>
            </a:r>
            <a:r>
              <a:rPr lang="en-US" i="1" dirty="0" smtClean="0"/>
              <a:t> </a:t>
            </a:r>
            <a:r>
              <a:rPr lang="en-US" i="1" dirty="0" err="1" smtClean="0"/>
              <a:t>mongolica</a:t>
            </a:r>
            <a:r>
              <a:rPr lang="en-US" i="1" dirty="0" smtClean="0"/>
              <a:t> </a:t>
            </a:r>
            <a:r>
              <a:rPr lang="en-US" dirty="0" smtClean="0"/>
              <a:t>(Mongolian oak), </a:t>
            </a:r>
          </a:p>
          <a:p>
            <a:pPr eaLnBrk="1" fontAlgn="auto" hangingPunct="1">
              <a:spcBef>
                <a:spcPts val="0"/>
              </a:spcBef>
              <a:spcAft>
                <a:spcPts val="0"/>
              </a:spcAft>
              <a:defRPr/>
            </a:pPr>
            <a:r>
              <a:rPr lang="en-US" i="1" dirty="0" err="1" smtClean="0"/>
              <a:t>Quercus</a:t>
            </a:r>
            <a:r>
              <a:rPr lang="en-US" i="1" dirty="0" smtClean="0"/>
              <a:t> </a:t>
            </a:r>
            <a:r>
              <a:rPr lang="en-US" i="1" dirty="0" err="1" smtClean="0"/>
              <a:t>prinus</a:t>
            </a:r>
            <a:r>
              <a:rPr lang="en-US" i="1" dirty="0" smtClean="0"/>
              <a:t> </a:t>
            </a:r>
            <a:r>
              <a:rPr lang="en-US" dirty="0" smtClean="0"/>
              <a:t>(chestnut oak, </a:t>
            </a:r>
          </a:p>
          <a:p>
            <a:pPr eaLnBrk="1" fontAlgn="auto" hangingPunct="1">
              <a:spcBef>
                <a:spcPts val="0"/>
              </a:spcBef>
              <a:spcAft>
                <a:spcPts val="0"/>
              </a:spcAft>
              <a:defRPr/>
            </a:pPr>
            <a:r>
              <a:rPr lang="en-US" i="1" dirty="0" err="1" smtClean="0"/>
              <a:t>Quercus</a:t>
            </a:r>
            <a:r>
              <a:rPr lang="en-US" i="1" dirty="0" smtClean="0"/>
              <a:t> </a:t>
            </a:r>
            <a:r>
              <a:rPr lang="en-US" i="1" dirty="0" err="1" smtClean="0"/>
              <a:t>variabilis</a:t>
            </a:r>
            <a:r>
              <a:rPr lang="en-US" i="1" dirty="0" smtClean="0"/>
              <a:t> </a:t>
            </a:r>
            <a:r>
              <a:rPr lang="en-US" dirty="0" smtClean="0"/>
              <a:t>(Chinese cork oak), </a:t>
            </a:r>
          </a:p>
          <a:p>
            <a:pPr eaLnBrk="1" fontAlgn="auto" hangingPunct="1">
              <a:spcBef>
                <a:spcPts val="0"/>
              </a:spcBef>
              <a:spcAft>
                <a:spcPts val="0"/>
              </a:spcAft>
              <a:defRPr/>
            </a:pPr>
            <a:r>
              <a:rPr lang="en-US" i="1" dirty="0" err="1" smtClean="0"/>
              <a:t>Rhus</a:t>
            </a:r>
            <a:r>
              <a:rPr lang="en-US" i="1" dirty="0" smtClean="0"/>
              <a:t> </a:t>
            </a:r>
            <a:r>
              <a:rPr lang="en-US" dirty="0" smtClean="0"/>
              <a:t>spp. (sumac), </a:t>
            </a:r>
          </a:p>
          <a:p>
            <a:pPr eaLnBrk="1" fontAlgn="auto" hangingPunct="1">
              <a:spcBef>
                <a:spcPts val="0"/>
              </a:spcBef>
              <a:spcAft>
                <a:spcPts val="0"/>
              </a:spcAft>
              <a:defRPr/>
            </a:pPr>
            <a:r>
              <a:rPr lang="en-US" i="1" dirty="0" smtClean="0"/>
              <a:t>Rosa </a:t>
            </a:r>
            <a:r>
              <a:rPr lang="en-US" i="1" dirty="0" err="1" smtClean="0"/>
              <a:t>rugosa</a:t>
            </a:r>
            <a:r>
              <a:rPr lang="en-US" i="1" dirty="0" smtClean="0"/>
              <a:t> </a:t>
            </a:r>
            <a:r>
              <a:rPr lang="en-US" dirty="0" smtClean="0"/>
              <a:t>(</a:t>
            </a:r>
            <a:r>
              <a:rPr lang="en-US" dirty="0" err="1" smtClean="0"/>
              <a:t>rugosa</a:t>
            </a:r>
            <a:r>
              <a:rPr lang="en-US" dirty="0" smtClean="0"/>
              <a:t> rose), </a:t>
            </a:r>
          </a:p>
          <a:p>
            <a:pPr eaLnBrk="1" fontAlgn="auto" hangingPunct="1">
              <a:spcBef>
                <a:spcPts val="0"/>
              </a:spcBef>
              <a:spcAft>
                <a:spcPts val="0"/>
              </a:spcAft>
              <a:defRPr/>
            </a:pPr>
            <a:r>
              <a:rPr lang="en-US" i="1" dirty="0" smtClean="0"/>
              <a:t>Salix </a:t>
            </a:r>
            <a:r>
              <a:rPr lang="en-US" dirty="0" smtClean="0"/>
              <a:t>spp. (willow), </a:t>
            </a:r>
          </a:p>
          <a:p>
            <a:pPr eaLnBrk="1" fontAlgn="auto" hangingPunct="1">
              <a:spcBef>
                <a:spcPts val="0"/>
              </a:spcBef>
              <a:spcAft>
                <a:spcPts val="0"/>
              </a:spcAft>
              <a:defRPr/>
            </a:pPr>
            <a:r>
              <a:rPr lang="en-US" i="1" dirty="0" smtClean="0"/>
              <a:t>Salix </a:t>
            </a:r>
            <a:r>
              <a:rPr lang="en-US" i="1" dirty="0" err="1" smtClean="0"/>
              <a:t>fragilis</a:t>
            </a:r>
            <a:r>
              <a:rPr lang="en-US" i="1" dirty="0" smtClean="0"/>
              <a:t> </a:t>
            </a:r>
            <a:r>
              <a:rPr lang="en-US" dirty="0" smtClean="0"/>
              <a:t>(crack willow), </a:t>
            </a:r>
          </a:p>
          <a:p>
            <a:pPr eaLnBrk="1" fontAlgn="auto" hangingPunct="1">
              <a:spcBef>
                <a:spcPts val="0"/>
              </a:spcBef>
              <a:spcAft>
                <a:spcPts val="0"/>
              </a:spcAft>
              <a:defRPr/>
            </a:pPr>
            <a:r>
              <a:rPr lang="en-US" i="1" dirty="0" err="1" smtClean="0"/>
              <a:t>Shorea</a:t>
            </a:r>
            <a:r>
              <a:rPr lang="en-US" i="1" dirty="0" smtClean="0"/>
              <a:t> </a:t>
            </a:r>
            <a:r>
              <a:rPr lang="en-US" dirty="0" smtClean="0"/>
              <a:t>spp. (</a:t>
            </a:r>
            <a:r>
              <a:rPr lang="en-US" dirty="0" err="1" smtClean="0"/>
              <a:t>shorea</a:t>
            </a:r>
            <a:r>
              <a:rPr lang="en-US" dirty="0" smtClean="0"/>
              <a:t>), </a:t>
            </a:r>
          </a:p>
          <a:p>
            <a:pPr eaLnBrk="1" fontAlgn="auto" hangingPunct="1">
              <a:spcBef>
                <a:spcPts val="0"/>
              </a:spcBef>
              <a:spcAft>
                <a:spcPts val="0"/>
              </a:spcAft>
              <a:defRPr/>
            </a:pPr>
            <a:r>
              <a:rPr lang="en-US" i="1" dirty="0" err="1" smtClean="0"/>
              <a:t>Syzygium</a:t>
            </a:r>
            <a:r>
              <a:rPr lang="en-US" i="1" dirty="0" smtClean="0"/>
              <a:t> </a:t>
            </a:r>
            <a:r>
              <a:rPr lang="en-US" dirty="0" smtClean="0"/>
              <a:t>spp. (</a:t>
            </a:r>
            <a:r>
              <a:rPr lang="en-US" dirty="0" err="1" smtClean="0"/>
              <a:t>syzygium</a:t>
            </a:r>
            <a:r>
              <a:rPr lang="en-US" dirty="0" smtClean="0"/>
              <a:t>), </a:t>
            </a:r>
          </a:p>
          <a:p>
            <a:pPr eaLnBrk="1" fontAlgn="auto" hangingPunct="1">
              <a:spcBef>
                <a:spcPts val="0"/>
              </a:spcBef>
              <a:spcAft>
                <a:spcPts val="0"/>
              </a:spcAft>
              <a:defRPr/>
            </a:pPr>
            <a:r>
              <a:rPr lang="en-US" i="1" dirty="0" err="1" smtClean="0"/>
              <a:t>Terminalia</a:t>
            </a:r>
            <a:r>
              <a:rPr lang="en-US" i="1" dirty="0" smtClean="0"/>
              <a:t> </a:t>
            </a:r>
            <a:r>
              <a:rPr lang="en-US" dirty="0" smtClean="0"/>
              <a:t>spp. (tropical almond), </a:t>
            </a:r>
          </a:p>
          <a:p>
            <a:pPr eaLnBrk="1" fontAlgn="auto" hangingPunct="1">
              <a:spcBef>
                <a:spcPts val="0"/>
              </a:spcBef>
              <a:spcAft>
                <a:spcPts val="0"/>
              </a:spcAft>
              <a:defRPr/>
            </a:pPr>
            <a:r>
              <a:rPr lang="en-US" i="1" dirty="0" err="1" smtClean="0"/>
              <a:t>Terminalia</a:t>
            </a:r>
            <a:r>
              <a:rPr lang="en-US" i="1" dirty="0" smtClean="0"/>
              <a:t> </a:t>
            </a:r>
            <a:r>
              <a:rPr lang="en-US" i="1" dirty="0" err="1" smtClean="0"/>
              <a:t>belerica</a:t>
            </a:r>
            <a:r>
              <a:rPr lang="en-US" i="1" dirty="0" smtClean="0"/>
              <a:t> </a:t>
            </a:r>
            <a:r>
              <a:rPr lang="en-US" dirty="0" smtClean="0"/>
              <a:t>(</a:t>
            </a:r>
            <a:r>
              <a:rPr lang="en-US" dirty="0" err="1" smtClean="0"/>
              <a:t>beleric</a:t>
            </a:r>
            <a:r>
              <a:rPr lang="en-US" dirty="0" smtClean="0"/>
              <a:t>), </a:t>
            </a:r>
          </a:p>
          <a:p>
            <a:pPr eaLnBrk="1" fontAlgn="auto" hangingPunct="1">
              <a:spcBef>
                <a:spcPts val="0"/>
              </a:spcBef>
              <a:spcAft>
                <a:spcPts val="0"/>
              </a:spcAft>
              <a:defRPr/>
            </a:pPr>
            <a:r>
              <a:rPr lang="en-US" i="1" dirty="0" err="1" smtClean="0"/>
              <a:t>Terminalia</a:t>
            </a:r>
            <a:r>
              <a:rPr lang="en-US" i="1" dirty="0" smtClean="0"/>
              <a:t> </a:t>
            </a:r>
            <a:r>
              <a:rPr lang="en-US" i="1" dirty="0" err="1" smtClean="0"/>
              <a:t>elliptica</a:t>
            </a:r>
            <a:r>
              <a:rPr lang="en-US" i="1" dirty="0" smtClean="0"/>
              <a:t> </a:t>
            </a:r>
            <a:r>
              <a:rPr lang="en-US" dirty="0" smtClean="0"/>
              <a:t>(</a:t>
            </a:r>
            <a:r>
              <a:rPr lang="en-US" dirty="0" err="1" smtClean="0"/>
              <a:t>asna</a:t>
            </a:r>
            <a:r>
              <a:rPr lang="en-US" dirty="0" smtClean="0"/>
              <a:t>), </a:t>
            </a:r>
          </a:p>
          <a:p>
            <a:pPr eaLnBrk="1" fontAlgn="auto" hangingPunct="1">
              <a:spcBef>
                <a:spcPts val="0"/>
              </a:spcBef>
              <a:spcAft>
                <a:spcPts val="0"/>
              </a:spcAft>
              <a:defRPr/>
            </a:pPr>
            <a:r>
              <a:rPr lang="en-US" i="1" dirty="0" err="1" smtClean="0"/>
              <a:t>Tilia</a:t>
            </a:r>
            <a:r>
              <a:rPr lang="en-US" i="1" dirty="0" smtClean="0"/>
              <a:t> </a:t>
            </a:r>
            <a:r>
              <a:rPr lang="en-US" i="1" dirty="0" err="1" smtClean="0"/>
              <a:t>mandshurica</a:t>
            </a:r>
            <a:r>
              <a:rPr lang="en-US" i="1" dirty="0" smtClean="0"/>
              <a:t> </a:t>
            </a:r>
            <a:r>
              <a:rPr lang="en-US" dirty="0" smtClean="0"/>
              <a:t>(Manchurian linden), </a:t>
            </a:r>
          </a:p>
          <a:p>
            <a:pPr eaLnBrk="1" fontAlgn="auto" hangingPunct="1">
              <a:spcBef>
                <a:spcPts val="0"/>
              </a:spcBef>
              <a:spcAft>
                <a:spcPts val="0"/>
              </a:spcAft>
              <a:defRPr/>
            </a:pPr>
            <a:r>
              <a:rPr lang="en-US" i="1" dirty="0" err="1" smtClean="0"/>
              <a:t>Terminalia</a:t>
            </a:r>
            <a:r>
              <a:rPr lang="en-US" i="1" dirty="0" smtClean="0"/>
              <a:t> </a:t>
            </a:r>
            <a:r>
              <a:rPr lang="en-US" i="1" dirty="0" err="1" smtClean="0"/>
              <a:t>pyrifolia</a:t>
            </a:r>
            <a:r>
              <a:rPr lang="en-US" dirty="0" smtClean="0"/>
              <a:t>, </a:t>
            </a:r>
          </a:p>
          <a:p>
            <a:pPr eaLnBrk="1" fontAlgn="auto" hangingPunct="1">
              <a:spcBef>
                <a:spcPts val="0"/>
              </a:spcBef>
              <a:spcAft>
                <a:spcPts val="0"/>
              </a:spcAft>
              <a:defRPr/>
            </a:pPr>
            <a:r>
              <a:rPr lang="en-US" i="1" dirty="0" err="1" smtClean="0"/>
              <a:t>Toona</a:t>
            </a:r>
            <a:r>
              <a:rPr lang="en-US" i="1" dirty="0" smtClean="0"/>
              <a:t> </a:t>
            </a:r>
            <a:r>
              <a:rPr lang="en-US" i="1" dirty="0" err="1" smtClean="0"/>
              <a:t>ciliata</a:t>
            </a:r>
            <a:r>
              <a:rPr lang="en-US" i="1" dirty="0" smtClean="0"/>
              <a:t> </a:t>
            </a:r>
            <a:r>
              <a:rPr lang="en-US" dirty="0" smtClean="0"/>
              <a:t>(Australian red-cedar), </a:t>
            </a:r>
          </a:p>
          <a:p>
            <a:pPr eaLnBrk="1" fontAlgn="auto" hangingPunct="1">
              <a:spcBef>
                <a:spcPts val="0"/>
              </a:spcBef>
              <a:spcAft>
                <a:spcPts val="0"/>
              </a:spcAft>
              <a:defRPr/>
            </a:pPr>
            <a:r>
              <a:rPr lang="en-US" i="1" dirty="0" err="1" smtClean="0"/>
              <a:t>Toxicodendron</a:t>
            </a:r>
            <a:r>
              <a:rPr lang="en-US" i="1" dirty="0" smtClean="0"/>
              <a:t> succedaneum </a:t>
            </a:r>
            <a:r>
              <a:rPr lang="en-US" dirty="0" smtClean="0"/>
              <a:t>(Japanese </a:t>
            </a:r>
            <a:r>
              <a:rPr lang="en-US" dirty="0" err="1" smtClean="0"/>
              <a:t>waxtree</a:t>
            </a:r>
            <a:r>
              <a:rPr lang="en-US" dirty="0" smtClean="0"/>
              <a:t>), </a:t>
            </a:r>
          </a:p>
          <a:p>
            <a:pPr eaLnBrk="1" fontAlgn="auto" hangingPunct="1">
              <a:spcBef>
                <a:spcPts val="0"/>
              </a:spcBef>
              <a:spcAft>
                <a:spcPts val="0"/>
              </a:spcAft>
              <a:defRPr/>
            </a:pPr>
            <a:r>
              <a:rPr lang="en-US" i="1" dirty="0" err="1" smtClean="0"/>
              <a:t>Ulmus</a:t>
            </a:r>
            <a:r>
              <a:rPr lang="en-US" i="1" dirty="0" smtClean="0"/>
              <a:t> </a:t>
            </a:r>
            <a:r>
              <a:rPr lang="en-US" dirty="0" smtClean="0"/>
              <a:t>spp. (elm), </a:t>
            </a:r>
          </a:p>
          <a:p>
            <a:pPr eaLnBrk="1" fontAlgn="auto" hangingPunct="1">
              <a:spcBef>
                <a:spcPts val="0"/>
              </a:spcBef>
              <a:spcAft>
                <a:spcPts val="0"/>
              </a:spcAft>
              <a:defRPr/>
            </a:pPr>
            <a:r>
              <a:rPr lang="en-US" i="1" dirty="0" err="1" smtClean="0"/>
              <a:t>Ulmus</a:t>
            </a:r>
            <a:r>
              <a:rPr lang="en-US" i="1" dirty="0" smtClean="0"/>
              <a:t> </a:t>
            </a:r>
            <a:r>
              <a:rPr lang="en-US" i="1" dirty="0" err="1" smtClean="0"/>
              <a:t>davidiana</a:t>
            </a:r>
            <a:r>
              <a:rPr lang="en-US" i="1" dirty="0" smtClean="0"/>
              <a:t> </a:t>
            </a:r>
            <a:r>
              <a:rPr lang="en-US" dirty="0" smtClean="0"/>
              <a:t>(Japanese elm), </a:t>
            </a:r>
          </a:p>
          <a:p>
            <a:pPr eaLnBrk="1" fontAlgn="auto" hangingPunct="1">
              <a:spcBef>
                <a:spcPts val="0"/>
              </a:spcBef>
              <a:spcAft>
                <a:spcPts val="0"/>
              </a:spcAft>
              <a:defRPr/>
            </a:pPr>
            <a:r>
              <a:rPr lang="en-US" i="1" dirty="0" err="1" smtClean="0"/>
              <a:t>Zelkova</a:t>
            </a:r>
            <a:r>
              <a:rPr lang="en-US" i="1" dirty="0" smtClean="0"/>
              <a:t> </a:t>
            </a:r>
            <a:r>
              <a:rPr lang="en-US" dirty="0" smtClean="0"/>
              <a:t>spp. (</a:t>
            </a:r>
            <a:r>
              <a:rPr lang="en-US" dirty="0" err="1" smtClean="0"/>
              <a:t>zelkova</a:t>
            </a:r>
            <a:r>
              <a:rPr lang="en-US" dirty="0" smtClean="0"/>
              <a:t>), </a:t>
            </a:r>
          </a:p>
          <a:p>
            <a:pPr eaLnBrk="1" fontAlgn="auto" hangingPunct="1">
              <a:spcBef>
                <a:spcPts val="0"/>
              </a:spcBef>
              <a:spcAft>
                <a:spcPts val="0"/>
              </a:spcAft>
              <a:defRPr/>
            </a:pPr>
            <a:r>
              <a:rPr lang="en-US" i="1" dirty="0" err="1" smtClean="0"/>
              <a:t>Zelkova</a:t>
            </a:r>
            <a:r>
              <a:rPr lang="en-US" i="1" dirty="0" smtClean="0"/>
              <a:t> </a:t>
            </a:r>
            <a:r>
              <a:rPr lang="en-US" i="1" dirty="0" err="1" smtClean="0"/>
              <a:t>serrata</a:t>
            </a:r>
            <a:r>
              <a:rPr lang="en-US" i="1" dirty="0" smtClean="0"/>
              <a:t> </a:t>
            </a:r>
            <a:r>
              <a:rPr lang="en-US" dirty="0" smtClean="0"/>
              <a:t>(=</a:t>
            </a:r>
            <a:r>
              <a:rPr lang="en-US" i="1" dirty="0" smtClean="0"/>
              <a:t>Z. </a:t>
            </a:r>
            <a:r>
              <a:rPr lang="en-US" i="1" dirty="0" err="1" smtClean="0"/>
              <a:t>acuminata</a:t>
            </a:r>
            <a:r>
              <a:rPr lang="en-US" dirty="0" smtClean="0"/>
              <a:t>) (Japanese </a:t>
            </a:r>
            <a:r>
              <a:rPr lang="en-US" dirty="0" err="1" smtClean="0"/>
              <a:t>zelkova</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 1</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29A125-2FB9-479C-BDCB-0B94F02203D5}" type="slidenum">
              <a:rPr lang="en-US" altLang="en-US" smtClean="0"/>
              <a:pPr fontAlgn="base">
                <a:spcBef>
                  <a:spcPct val="0"/>
                </a:spcBef>
                <a:spcAft>
                  <a:spcPct val="0"/>
                </a:spcAft>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rosy moth larvae cause damage to the leaves of trees. They are defoliators that consume whole leaves and vein as well as flowers and young shoots. This leads to the decline of many hosts, a reduction of production in fruit bearing trees and when populations are high, tree death. </a:t>
            </a:r>
          </a:p>
          <a:p>
            <a:pPr eaLnBrk="1" hangingPunct="1">
              <a:spcBef>
                <a:spcPct val="0"/>
              </a:spcBef>
            </a:pPr>
            <a:endParaRPr lang="en-US" altLang="en-US" smtClean="0"/>
          </a:p>
          <a:p>
            <a:pPr eaLnBrk="1" hangingPunct="1">
              <a:spcBef>
                <a:spcPct val="0"/>
              </a:spcBef>
            </a:pPr>
            <a:r>
              <a:rPr lang="en-US" altLang="en-US" smtClean="0"/>
              <a:t>Information Sources: 1, 4</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5C2330-576D-46A3-A2BD-88050032543A}" type="slidenum">
              <a:rPr lang="en-US" altLang="en-US" smtClean="0"/>
              <a:pPr fontAlgn="base">
                <a:spcBef>
                  <a:spcPct val="0"/>
                </a:spcBef>
                <a:spcAft>
                  <a:spcPct val="0"/>
                </a:spcAft>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Rosy moth adults display sexual dimorphism in size and color as adults. The females are larger with a wingspan of 7.5-9.5cm whereas the males have a wingspan of 3.5-5cm. The males have brown forewings and yellow hindwings. The females, on the other hand, have white forewings and pink hindwings. The males have a thorax that is yellow with gray markings while the females have a body that is pink and white with gray markings. Both male and female have darker gray markings on the wings and strongly pectinate antennae. Although the adult stage is the easiest to identify as </a:t>
            </a:r>
            <a:r>
              <a:rPr lang="en-US" altLang="en-US" i="1" smtClean="0"/>
              <a:t>Lymantria mathura, </a:t>
            </a:r>
            <a:r>
              <a:rPr lang="en-US" altLang="en-US" smtClean="0"/>
              <a:t>a dissection of the genitalia is required to identify the pest.   </a:t>
            </a:r>
          </a:p>
          <a:p>
            <a:pPr eaLnBrk="1" hangingPunct="1">
              <a:spcBef>
                <a:spcPct val="0"/>
              </a:spcBef>
            </a:pPr>
            <a:endParaRPr lang="en-US" altLang="en-US" smtClean="0"/>
          </a:p>
          <a:p>
            <a:pPr eaLnBrk="1" hangingPunct="1">
              <a:spcBef>
                <a:spcPct val="0"/>
              </a:spcBef>
            </a:pPr>
            <a:r>
              <a:rPr lang="en-US" altLang="en-US" smtClean="0"/>
              <a:t>Information sources: 1, 3, 4</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8AF472-C95D-4F9F-8230-752DDA2E44DA}" type="slidenum">
              <a:rPr lang="en-US" altLang="en-US" smtClean="0"/>
              <a:pPr fontAlgn="base">
                <a:spcBef>
                  <a:spcPct val="0"/>
                </a:spcBef>
                <a:spcAft>
                  <a:spcPct val="0"/>
                </a:spcAft>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rosy moth looks similar to some of the other lymantrids but is easy to identify based on its color. The most similar is </a:t>
            </a:r>
            <a:r>
              <a:rPr lang="en-US" altLang="en-US" i="1" smtClean="0"/>
              <a:t>Lymantria dispar (</a:t>
            </a:r>
            <a:r>
              <a:rPr lang="en-US" altLang="en-US" smtClean="0"/>
              <a:t>gypsy moth)</a:t>
            </a:r>
            <a:r>
              <a:rPr lang="en-US" altLang="en-US" i="1" smtClean="0"/>
              <a:t>. </a:t>
            </a:r>
            <a:r>
              <a:rPr lang="en-US" altLang="en-US" smtClean="0"/>
              <a:t>The picture on the left shows females of </a:t>
            </a:r>
            <a:r>
              <a:rPr lang="en-US" altLang="en-US" i="1" smtClean="0"/>
              <a:t>Lymantria dispar </a:t>
            </a:r>
            <a:r>
              <a:rPr lang="en-US" altLang="en-US" smtClean="0"/>
              <a:t>above and the rosy moth below. The rosy moth females have a distinct pink coloration. The photograph of the right shows the males of the two species; </a:t>
            </a:r>
            <a:r>
              <a:rPr lang="en-US" altLang="en-US" i="1" smtClean="0"/>
              <a:t>Lymantria dispar </a:t>
            </a:r>
            <a:r>
              <a:rPr lang="en-US" altLang="en-US" smtClean="0"/>
              <a:t>above and the rosy moth below. The male of the rosy moth has brown hindwings and forewings rather than yellow and white. The gypsy moth (</a:t>
            </a:r>
            <a:r>
              <a:rPr lang="en-US" altLang="en-US" i="1" smtClean="0"/>
              <a:t>Lymantria dispar) </a:t>
            </a:r>
            <a:r>
              <a:rPr lang="en-US" altLang="en-US" smtClean="0"/>
              <a:t>is known to occur in the United States unlike the rosy moth. </a:t>
            </a:r>
          </a:p>
          <a:p>
            <a:pPr eaLnBrk="1" hangingPunct="1">
              <a:spcBef>
                <a:spcPct val="0"/>
              </a:spcBef>
            </a:pPr>
            <a:endParaRPr lang="en-US" altLang="en-US" smtClean="0"/>
          </a:p>
          <a:p>
            <a:pPr eaLnBrk="1" hangingPunct="1">
              <a:spcBef>
                <a:spcPct val="0"/>
              </a:spcBef>
            </a:pPr>
            <a:r>
              <a:rPr lang="en-US" altLang="en-US" smtClean="0"/>
              <a:t>Information sources: 1, 4</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D76695-FF94-4B91-9D6C-A6B8C6271B50}" type="slidenum">
              <a:rPr lang="en-US" altLang="en-US" smtClean="0"/>
              <a:pPr fontAlgn="base">
                <a:spcBef>
                  <a:spcPct val="0"/>
                </a:spcBef>
                <a:spcAft>
                  <a:spcPct val="0"/>
                </a:spcAft>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pupae are light to dark brown and between 2 and 3.6cm long with white colored hair tufts.  There is sexual dimorphism seen in the pupae. The female is often lighter in color and larger than the male. The males are on average 2cm and the females pupae are 3.3cm. The female pupae typically weighs around 0.03oz while the male is only 0.005oz. The pupae are easily confused with other species including the gypsy moth (</a:t>
            </a:r>
            <a:r>
              <a:rPr lang="en-US" altLang="en-US" i="1" smtClean="0"/>
              <a:t>Lymantria dispar</a:t>
            </a:r>
            <a:r>
              <a:rPr lang="en-US" altLang="en-US" smtClean="0"/>
              <a:t>). </a:t>
            </a:r>
          </a:p>
          <a:p>
            <a:pPr eaLnBrk="1" hangingPunct="1">
              <a:spcBef>
                <a:spcPct val="0"/>
              </a:spcBef>
            </a:pPr>
            <a:endParaRPr lang="en-US" altLang="en-US" smtClean="0"/>
          </a:p>
          <a:p>
            <a:pPr eaLnBrk="1" hangingPunct="1">
              <a:spcBef>
                <a:spcPct val="0"/>
              </a:spcBef>
            </a:pPr>
            <a:r>
              <a:rPr lang="en-US" altLang="en-US" smtClean="0"/>
              <a:t>Information sources: 1, 3, 5</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49FD10-FF92-4CE3-ACEB-9B9EDC396FE7}" type="slidenum">
              <a:rPr lang="en-US" altLang="en-US" smtClean="0"/>
              <a:pPr fontAlgn="base">
                <a:spcBef>
                  <a:spcPct val="0"/>
                </a:spcBef>
                <a:spcAft>
                  <a:spcPct val="0"/>
                </a:spcAft>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4914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27247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634863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75594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032995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962005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409228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0DA2441-498F-499F-BDEE-3B9A21259535}" type="datetimeFigureOut">
              <a:rPr lang="en-US"/>
              <a:pPr>
                <a:defRPr/>
              </a:pPr>
              <a:t>6/16/2017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ACCF12F-92F3-4AF9-AC95-B8D0F671A020}" type="slidenum">
              <a:rPr lang="en-US"/>
              <a:pPr>
                <a:defRPr/>
              </a:pPr>
              <a:t>‹#›</a:t>
            </a:fld>
            <a:endParaRPr lang="en-US" dirty="0"/>
          </a:p>
        </p:txBody>
      </p:sp>
    </p:spTree>
    <p:extLst>
      <p:ext uri="{BB962C8B-B14F-4D97-AF65-F5344CB8AC3E}">
        <p14:creationId xmlns:p14="http://schemas.microsoft.com/office/powerpoint/2010/main" val="1925133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716338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249216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292813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395213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16032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668652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340275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4028576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BAC5578-95B3-4F8B-846C-CF2975AAD2AD}" type="datetimeFigureOut">
              <a:rPr lang="en-US"/>
              <a:pPr>
                <a:defRPr/>
              </a:pPr>
              <a:t>6/16/2017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7169CB3-C283-4CD2-9DEA-CAE9046A694F}" type="slidenum">
              <a:rPr lang="en-US"/>
              <a:pPr>
                <a:defRPr/>
              </a:pPr>
              <a:t>‹#›</a:t>
            </a:fld>
            <a:endParaRPr lang="en-US" dirty="0"/>
          </a:p>
        </p:txBody>
      </p:sp>
    </p:spTree>
    <p:extLst>
      <p:ext uri="{BB962C8B-B14F-4D97-AF65-F5344CB8AC3E}">
        <p14:creationId xmlns:p14="http://schemas.microsoft.com/office/powerpoint/2010/main" val="2375992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909699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2477040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442997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3675248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80739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805639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2716827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763668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EAA0A5F-0A22-4B14-87F6-EEE65BE385D1}" type="datetimeFigureOut">
              <a:rPr lang="en-US"/>
              <a:pPr>
                <a:defRPr/>
              </a:pPr>
              <a:t>6/16/2017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481025F-6CD5-4C53-9B7E-5A23C8B6449A}" type="slidenum">
              <a:rPr lang="en-US"/>
              <a:pPr>
                <a:defRPr/>
              </a:pPr>
              <a:t>‹#›</a:t>
            </a:fld>
            <a:endParaRPr lang="en-US" dirty="0"/>
          </a:p>
        </p:txBody>
      </p:sp>
    </p:spTree>
    <p:extLst>
      <p:ext uri="{BB962C8B-B14F-4D97-AF65-F5344CB8AC3E}">
        <p14:creationId xmlns:p14="http://schemas.microsoft.com/office/powerpoint/2010/main" val="427096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63301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0505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307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33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554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7582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4413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67025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2473725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0"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4069517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4265930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0"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Tree>
    <p:extLst>
      <p:ext uri="{BB962C8B-B14F-4D97-AF65-F5344CB8AC3E}">
        <p14:creationId xmlns:p14="http://schemas.microsoft.com/office/powerpoint/2010/main" val="1153641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291565" y="4735407"/>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0"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752331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0"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564069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0"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258462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4121862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2923125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083581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022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952766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4925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5058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17292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7894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286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3974260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12454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stretch>
            <a:fillRect/>
          </a:stretch>
        </p:blipFill>
        <p:spPr bwMode="auto">
          <a:xfrm>
            <a:off x="1639888" y="498475"/>
            <a:ext cx="5895975" cy="4397375"/>
          </a:xfrm>
          <a:prstGeom prst="rect">
            <a:avLst/>
          </a:prstGeom>
          <a:ln w="38100">
            <a:solidFill>
              <a:srgbClr val="003366"/>
            </a:solidFill>
          </a:ln>
          <a:effectLst>
            <a:outerShdw blurRad="292100" dist="139700" dir="2700000" algn="tl" rotWithShape="0">
              <a:srgbClr val="333333">
                <a:alpha val="65000"/>
              </a:srgbClr>
            </a:outerShdw>
          </a:effec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Tree>
    <p:extLst>
      <p:ext uri="{BB962C8B-B14F-4D97-AF65-F5344CB8AC3E}">
        <p14:creationId xmlns:p14="http://schemas.microsoft.com/office/powerpoint/2010/main" val="402777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58543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D4FD2EE-427F-447C-A1D4-CB679C447DB0}" type="datetimeFigureOut">
              <a:rPr lang="en-US"/>
              <a:pPr>
                <a:defRPr/>
              </a:pPr>
              <a:t>6/16/2017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04307F1-0255-4ECB-9082-65D00BCD7189}" type="slidenum">
              <a:rPr lang="en-US"/>
              <a:pPr>
                <a:defRPr/>
              </a:pPr>
              <a:t>‹#›</a:t>
            </a:fld>
            <a:endParaRPr lang="en-US" dirty="0"/>
          </a:p>
        </p:txBody>
      </p:sp>
    </p:spTree>
    <p:extLst>
      <p:ext uri="{BB962C8B-B14F-4D97-AF65-F5344CB8AC3E}">
        <p14:creationId xmlns:p14="http://schemas.microsoft.com/office/powerpoint/2010/main" val="49300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76241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4.jpe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eaLnBrk="1" fontAlgn="auto" hangingPunct="1">
              <a:spcBef>
                <a:spcPct val="20000"/>
              </a:spcBef>
              <a:spcAft>
                <a:spcPts val="0"/>
              </a:spcAft>
              <a:defRPr/>
            </a:pPr>
            <a:endParaRPr lang="en-US" dirty="0">
              <a:solidFill>
                <a:schemeClr val="tx1"/>
              </a:solidFill>
              <a:latin typeface="+mn-lt"/>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9"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375" y="6108700"/>
            <a:ext cx="21002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76938"/>
            <a:ext cx="9117012" cy="5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48" r:id="rId4"/>
    <p:sldLayoutId id="2147483809" r:id="rId5"/>
    <p:sldLayoutId id="2147483849" r:id="rId6"/>
    <p:sldLayoutId id="2147483810" r:id="rId7"/>
    <p:sldLayoutId id="2147483850"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eaLnBrk="1" fontAlgn="auto" hangingPunct="1">
              <a:spcBef>
                <a:spcPct val="20000"/>
              </a:spcBef>
              <a:spcAft>
                <a:spcPts val="0"/>
              </a:spcAft>
              <a:defRPr/>
            </a:pPr>
            <a:endParaRPr lang="en-US" dirty="0">
              <a:solidFill>
                <a:schemeClr val="tx1"/>
              </a:solidFill>
              <a:latin typeface="+mn-lt"/>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53"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51" r:id="rId4"/>
    <p:sldLayoutId id="2147483814" r:id="rId5"/>
    <p:sldLayoutId id="2147483852" r:id="rId6"/>
    <p:sldLayoutId id="2147483815" r:id="rId7"/>
    <p:sldLayoutId id="2147483853"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eaLnBrk="1" fontAlgn="auto" hangingPunct="1">
              <a:spcBef>
                <a:spcPct val="20000"/>
              </a:spcBef>
              <a:spcAft>
                <a:spcPts val="0"/>
              </a:spcAft>
              <a:defRPr/>
            </a:pPr>
            <a:endParaRPr lang="en-US" dirty="0">
              <a:solidFill>
                <a:schemeClr val="tx1"/>
              </a:solidFill>
              <a:latin typeface="+mn-lt"/>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077"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9"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54" r:id="rId4"/>
    <p:sldLayoutId id="2147483819" r:id="rId5"/>
    <p:sldLayoutId id="2147483855" r:id="rId6"/>
    <p:sldLayoutId id="2147483820" r:id="rId7"/>
    <p:sldLayoutId id="2147483856" r:id="rId8"/>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anose="020F0502020204030204" pitchFamily="34" charset="0"/>
        </a:defRPr>
      </a:lvl2pPr>
      <a:lvl3pPr algn="ctr" rtl="0" eaLnBrk="0" fontAlgn="base" hangingPunct="0">
        <a:spcBef>
          <a:spcPct val="0"/>
        </a:spcBef>
        <a:spcAft>
          <a:spcPct val="0"/>
        </a:spcAft>
        <a:defRPr sz="4400">
          <a:solidFill>
            <a:schemeClr val="bg1"/>
          </a:solidFill>
          <a:latin typeface="Calibri" panose="020F0502020204030204" pitchFamily="34" charset="0"/>
        </a:defRPr>
      </a:lvl3pPr>
      <a:lvl4pPr algn="ctr" rtl="0" eaLnBrk="0" fontAlgn="base" hangingPunct="0">
        <a:spcBef>
          <a:spcPct val="0"/>
        </a:spcBef>
        <a:spcAft>
          <a:spcPct val="0"/>
        </a:spcAft>
        <a:defRPr sz="4400">
          <a:solidFill>
            <a:schemeClr val="bg1"/>
          </a:solidFill>
          <a:latin typeface="Calibri" panose="020F0502020204030204" pitchFamily="34" charset="0"/>
        </a:defRPr>
      </a:lvl4pPr>
      <a:lvl5pPr algn="ctr"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chemeClr val="bg1"/>
          </a:solidFill>
          <a:latin typeface="Calibri" panose="020F0502020204030204" pitchFamily="34" charset="0"/>
        </a:defRPr>
      </a:lvl6pPr>
      <a:lvl7pPr marL="914400" algn="ctr" rtl="0" fontAlgn="base">
        <a:spcBef>
          <a:spcPct val="0"/>
        </a:spcBef>
        <a:spcAft>
          <a:spcPct val="0"/>
        </a:spcAft>
        <a:defRPr sz="4400">
          <a:solidFill>
            <a:schemeClr val="bg1"/>
          </a:solidFill>
          <a:latin typeface="Calibri" panose="020F0502020204030204" pitchFamily="34" charset="0"/>
        </a:defRPr>
      </a:lvl7pPr>
      <a:lvl8pPr marL="1371600" algn="ctr" rtl="0" fontAlgn="base">
        <a:spcBef>
          <a:spcPct val="0"/>
        </a:spcBef>
        <a:spcAft>
          <a:spcPct val="0"/>
        </a:spcAft>
        <a:defRPr sz="4400">
          <a:solidFill>
            <a:schemeClr val="bg1"/>
          </a:solidFill>
          <a:latin typeface="Calibri" panose="020F0502020204030204" pitchFamily="34" charset="0"/>
        </a:defRPr>
      </a:lvl8pPr>
      <a:lvl9pPr marL="1828800" algn="ctr"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eaLnBrk="1" fontAlgn="auto" hangingPunct="1">
              <a:spcBef>
                <a:spcPct val="20000"/>
              </a:spcBef>
              <a:spcAft>
                <a:spcPts val="0"/>
              </a:spcAft>
              <a:defRPr/>
            </a:pPr>
            <a:endParaRPr lang="en-US" dirty="0">
              <a:solidFill>
                <a:schemeClr val="tx1"/>
              </a:solidFill>
              <a:latin typeface="+mn-lt"/>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101"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0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4" name="Text Placeholder 10"/>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57" r:id="rId4"/>
    <p:sldLayoutId id="2147483824" r:id="rId5"/>
    <p:sldLayoutId id="2147483858" r:id="rId6"/>
    <p:sldLayoutId id="2147483825" r:id="rId7"/>
    <p:sldLayoutId id="2147483859" r:id="rId8"/>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anose="020F0502020204030204" pitchFamily="34" charset="0"/>
        </a:defRPr>
      </a:lvl2pPr>
      <a:lvl3pPr algn="ctr" rtl="0" eaLnBrk="0" fontAlgn="base" hangingPunct="0">
        <a:spcBef>
          <a:spcPct val="0"/>
        </a:spcBef>
        <a:spcAft>
          <a:spcPct val="0"/>
        </a:spcAft>
        <a:defRPr sz="4400">
          <a:solidFill>
            <a:schemeClr val="bg1"/>
          </a:solidFill>
          <a:latin typeface="Calibri" panose="020F0502020204030204" pitchFamily="34" charset="0"/>
        </a:defRPr>
      </a:lvl3pPr>
      <a:lvl4pPr algn="ctr" rtl="0" eaLnBrk="0" fontAlgn="base" hangingPunct="0">
        <a:spcBef>
          <a:spcPct val="0"/>
        </a:spcBef>
        <a:spcAft>
          <a:spcPct val="0"/>
        </a:spcAft>
        <a:defRPr sz="4400">
          <a:solidFill>
            <a:schemeClr val="bg1"/>
          </a:solidFill>
          <a:latin typeface="Calibri" panose="020F0502020204030204" pitchFamily="34" charset="0"/>
        </a:defRPr>
      </a:lvl4pPr>
      <a:lvl5pPr algn="ctr"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chemeClr val="bg1"/>
          </a:solidFill>
          <a:latin typeface="Calibri" panose="020F0502020204030204" pitchFamily="34" charset="0"/>
        </a:defRPr>
      </a:lvl6pPr>
      <a:lvl7pPr marL="914400" algn="ctr" rtl="0" fontAlgn="base">
        <a:spcBef>
          <a:spcPct val="0"/>
        </a:spcBef>
        <a:spcAft>
          <a:spcPct val="0"/>
        </a:spcAft>
        <a:defRPr sz="4400">
          <a:solidFill>
            <a:schemeClr val="bg1"/>
          </a:solidFill>
          <a:latin typeface="Calibri" panose="020F0502020204030204" pitchFamily="34" charset="0"/>
        </a:defRPr>
      </a:lvl7pPr>
      <a:lvl8pPr marL="1371600" algn="ctr" rtl="0" fontAlgn="base">
        <a:spcBef>
          <a:spcPct val="0"/>
        </a:spcBef>
        <a:spcAft>
          <a:spcPct val="0"/>
        </a:spcAft>
        <a:defRPr sz="4400">
          <a:solidFill>
            <a:schemeClr val="bg1"/>
          </a:solidFill>
          <a:latin typeface="Calibri" panose="020F0502020204030204" pitchFamily="34" charset="0"/>
        </a:defRPr>
      </a:lvl8pPr>
      <a:lvl9pPr marL="1828800" algn="ctr"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124" name="Picture 6" descr="orange ifas logo.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60" r:id="rId10"/>
    <p:sldLayoutId id="2147483835" r:id="rId11"/>
    <p:sldLayoutId id="2147483861" r:id="rId12"/>
    <p:sldLayoutId id="2147483836" r:id="rId13"/>
    <p:sldLayoutId id="2147483837" r:id="rId14"/>
    <p:sldLayoutId id="2147483838" r:id="rId15"/>
    <p:sldLayoutId id="2147483839" r:id="rId16"/>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anose="020F0502020204030204" pitchFamily="34" charset="0"/>
        </a:defRPr>
      </a:lvl2pPr>
      <a:lvl3pPr algn="ctr" rtl="0" eaLnBrk="0" fontAlgn="base" hangingPunct="0">
        <a:spcBef>
          <a:spcPct val="0"/>
        </a:spcBef>
        <a:spcAft>
          <a:spcPct val="0"/>
        </a:spcAft>
        <a:defRPr sz="4400">
          <a:solidFill>
            <a:schemeClr val="bg1"/>
          </a:solidFill>
          <a:latin typeface="Calibri" panose="020F0502020204030204" pitchFamily="34" charset="0"/>
        </a:defRPr>
      </a:lvl3pPr>
      <a:lvl4pPr algn="ctr" rtl="0" eaLnBrk="0" fontAlgn="base" hangingPunct="0">
        <a:spcBef>
          <a:spcPct val="0"/>
        </a:spcBef>
        <a:spcAft>
          <a:spcPct val="0"/>
        </a:spcAft>
        <a:defRPr sz="4400">
          <a:solidFill>
            <a:schemeClr val="bg1"/>
          </a:solidFill>
          <a:latin typeface="Calibri" panose="020F0502020204030204" pitchFamily="34" charset="0"/>
        </a:defRPr>
      </a:lvl4pPr>
      <a:lvl5pPr algn="ctr"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chemeClr val="bg1"/>
          </a:solidFill>
          <a:latin typeface="Calibri" panose="020F0502020204030204" pitchFamily="34" charset="0"/>
        </a:defRPr>
      </a:lvl6pPr>
      <a:lvl7pPr marL="914400" algn="ctr" rtl="0" fontAlgn="base">
        <a:spcBef>
          <a:spcPct val="0"/>
        </a:spcBef>
        <a:spcAft>
          <a:spcPct val="0"/>
        </a:spcAft>
        <a:defRPr sz="4400">
          <a:solidFill>
            <a:schemeClr val="bg1"/>
          </a:solidFill>
          <a:latin typeface="Calibri" panose="020F0502020204030204" pitchFamily="34" charset="0"/>
        </a:defRPr>
      </a:lvl7pPr>
      <a:lvl8pPr marL="1371600" algn="ctr" rtl="0" fontAlgn="base">
        <a:spcBef>
          <a:spcPct val="0"/>
        </a:spcBef>
        <a:spcAft>
          <a:spcPct val="0"/>
        </a:spcAft>
        <a:defRPr sz="4400">
          <a:solidFill>
            <a:schemeClr val="bg1"/>
          </a:solidFill>
          <a:latin typeface="Calibri" panose="020F0502020204030204" pitchFamily="34" charset="0"/>
        </a:defRPr>
      </a:lvl8pPr>
      <a:lvl9pPr marL="1828800" algn="ctr"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6" descr="Picture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33" charset="-128"/>
        </a:defRPr>
      </a:lvl1pPr>
      <a:lvl2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2pPr>
      <a:lvl3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3pPr>
      <a:lvl4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4pPr>
      <a:lvl5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3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30.png"/><Relationship Id="rId4" Type="http://schemas.openxmlformats.org/officeDocument/2006/relationships/hyperlink" Target="https://www.aphis.usda.gov/library/forms/pdf/PPQ_Form_391.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nationalplantboard.org/" TargetMode="External"/><Relationship Id="rId3" Type="http://schemas.openxmlformats.org/officeDocument/2006/relationships/hyperlink" Target="https://www.aphis.usda.gov/aphis/ourfocus/planthealth/ppq-program-overview/ct_sphd" TargetMode="External"/><Relationship Id="rId7" Type="http://schemas.openxmlformats.org/officeDocument/2006/relationships/hyperlink" Target="http://www.usda.gov/wps/portal/usda/usdahome" TargetMode="External"/><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nationalplantboard.org/membershi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152400" y="1143000"/>
            <a:ext cx="8839200" cy="4114800"/>
          </a:xfrm>
        </p:spPr>
        <p:txBody>
          <a:bodyPr/>
          <a:lstStyle/>
          <a:p>
            <a:pPr eaLnBrk="1" hangingPunct="1"/>
            <a:r>
              <a:rPr lang="en-US" altLang="en-US" sz="6000" smtClean="0"/>
              <a:t>Rosy Moth</a:t>
            </a:r>
            <a:br>
              <a:rPr lang="en-US" altLang="en-US" sz="6000" smtClean="0"/>
            </a:br>
            <a:r>
              <a:rPr lang="en-US" altLang="en-US" sz="4800" i="1" smtClean="0"/>
              <a:t>Lymantria mathura</a:t>
            </a:r>
            <a:endParaRPr lang="en-US" altLang="en-US" sz="5400" i="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590800" y="304800"/>
            <a:ext cx="8229600" cy="1143000"/>
          </a:xfrm>
        </p:spPr>
        <p:txBody>
          <a:bodyPr/>
          <a:lstStyle/>
          <a:p>
            <a:pPr eaLnBrk="1" hangingPunct="1"/>
            <a:r>
              <a:rPr lang="en-US" altLang="en-US" smtClean="0"/>
              <a:t>Identification </a:t>
            </a:r>
          </a:p>
        </p:txBody>
      </p:sp>
      <p:sp>
        <p:nvSpPr>
          <p:cNvPr id="40963" name="Content Placeholder 2"/>
          <p:cNvSpPr>
            <a:spLocks noGrp="1"/>
          </p:cNvSpPr>
          <p:nvPr>
            <p:ph idx="1"/>
          </p:nvPr>
        </p:nvSpPr>
        <p:spPr>
          <a:xfrm>
            <a:off x="3886200" y="1143000"/>
            <a:ext cx="4800600" cy="4525963"/>
          </a:xfrm>
        </p:spPr>
        <p:txBody>
          <a:bodyPr/>
          <a:lstStyle/>
          <a:p>
            <a:pPr eaLnBrk="1" hangingPunct="1"/>
            <a:r>
              <a:rPr lang="en-US" altLang="en-US" sz="2700" smtClean="0"/>
              <a:t>Larvae</a:t>
            </a:r>
          </a:p>
          <a:p>
            <a:pPr lvl="1" eaLnBrk="1" hangingPunct="1"/>
            <a:r>
              <a:rPr lang="en-US" altLang="en-US" sz="2500" smtClean="0"/>
              <a:t>Grey, light brown, or blackish-brown</a:t>
            </a:r>
          </a:p>
          <a:p>
            <a:pPr lvl="1" eaLnBrk="1" hangingPunct="1"/>
            <a:r>
              <a:rPr lang="en-US" altLang="en-US" sz="2500" smtClean="0"/>
              <a:t>3.4mm to 6cm long </a:t>
            </a:r>
          </a:p>
          <a:p>
            <a:pPr lvl="1" eaLnBrk="1" hangingPunct="1"/>
            <a:r>
              <a:rPr lang="en-US" altLang="en-US" sz="2500" smtClean="0"/>
              <a:t>Posterior and anterior hair pencils</a:t>
            </a:r>
          </a:p>
          <a:p>
            <a:pPr lvl="1" eaLnBrk="1" hangingPunct="1"/>
            <a:r>
              <a:rPr lang="en-US" altLang="en-US" sz="2500" smtClean="0"/>
              <a:t>Brown or white hair tufts</a:t>
            </a:r>
          </a:p>
          <a:p>
            <a:pPr lvl="1" eaLnBrk="1" hangingPunct="1"/>
            <a:r>
              <a:rPr lang="en-US" altLang="en-US" sz="2500" smtClean="0"/>
              <a:t>Transverse yellow and brown streaks on thorax</a:t>
            </a:r>
          </a:p>
          <a:p>
            <a:pPr lvl="1" eaLnBrk="1" hangingPunct="1"/>
            <a:r>
              <a:rPr lang="en-US" altLang="en-US" sz="2500" smtClean="0"/>
              <a:t>Black or white abdominal warts </a:t>
            </a:r>
          </a:p>
        </p:txBody>
      </p:sp>
      <p:sp>
        <p:nvSpPr>
          <p:cNvPr id="40964" name="TextBox 4"/>
          <p:cNvSpPr txBox="1">
            <a:spLocks noChangeArrowheads="1"/>
          </p:cNvSpPr>
          <p:nvPr/>
        </p:nvSpPr>
        <p:spPr bwMode="auto">
          <a:xfrm>
            <a:off x="7938" y="6132513"/>
            <a:ext cx="6164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rosy gypsy moth (</a:t>
            </a:r>
            <a:r>
              <a:rPr lang="en-US" altLang="en-US" sz="800" i="1"/>
              <a:t>Lymantria mathura</a:t>
            </a:r>
            <a:r>
              <a:rPr lang="en-US" altLang="en-US" sz="800"/>
              <a:t>) Moore - David Mohn, Critters Page (Creatures Great and Small) - Bugwood.org, #1277071; rosy gypsy moth (</a:t>
            </a:r>
            <a:r>
              <a:rPr lang="en-US" altLang="en-US" sz="800" i="1"/>
              <a:t>Lymantria mathura</a:t>
            </a:r>
            <a:r>
              <a:rPr lang="en-US" altLang="en-US" sz="800"/>
              <a:t>) Moore - David Mohn, Critters Page (Creatures Great and Small) - Bugwood.org, #1277080; rosy gypsy moth (</a:t>
            </a:r>
            <a:r>
              <a:rPr lang="en-US" altLang="en-US" sz="800" i="1"/>
              <a:t>Lymantria mathura</a:t>
            </a:r>
            <a:r>
              <a:rPr lang="en-US" altLang="en-US" sz="800"/>
              <a:t>) Moore - USDA APHIS PPQ , USDA APHIS PPQ - Bugwood.org, 1267113</a:t>
            </a:r>
          </a:p>
        </p:txBody>
      </p:sp>
      <p:pic>
        <p:nvPicPr>
          <p:cNvPr id="4" name="Picture 3"/>
          <p:cNvPicPr>
            <a:picLocks noChangeAspect="1"/>
          </p:cNvPicPr>
          <p:nvPr/>
        </p:nvPicPr>
        <p:blipFill>
          <a:blip r:embed="rId3"/>
          <a:stretch>
            <a:fillRect/>
          </a:stretch>
        </p:blipFill>
        <p:spPr>
          <a:xfrm>
            <a:off x="685800" y="4419600"/>
            <a:ext cx="2971800" cy="1566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b="3408"/>
          <a:stretch/>
        </p:blipFill>
        <p:spPr>
          <a:xfrm>
            <a:off x="685800" y="685800"/>
            <a:ext cx="2971800" cy="1408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a:srcRect l="8297" t="1378" r="17842" b="15318"/>
          <a:stretch/>
        </p:blipFill>
        <p:spPr>
          <a:xfrm>
            <a:off x="685800" y="2438400"/>
            <a:ext cx="2971800" cy="164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Identification </a:t>
            </a:r>
          </a:p>
        </p:txBody>
      </p:sp>
      <p:sp>
        <p:nvSpPr>
          <p:cNvPr id="43011" name="Content Placeholder 2"/>
          <p:cNvSpPr>
            <a:spLocks noGrp="1"/>
          </p:cNvSpPr>
          <p:nvPr>
            <p:ph idx="1"/>
          </p:nvPr>
        </p:nvSpPr>
        <p:spPr>
          <a:xfrm>
            <a:off x="914400" y="1524000"/>
            <a:ext cx="3657600" cy="4525963"/>
          </a:xfrm>
        </p:spPr>
        <p:txBody>
          <a:bodyPr/>
          <a:lstStyle/>
          <a:p>
            <a:pPr eaLnBrk="1" hangingPunct="1"/>
            <a:r>
              <a:rPr lang="en-US" altLang="en-US" smtClean="0"/>
              <a:t>Eggs</a:t>
            </a:r>
          </a:p>
          <a:p>
            <a:pPr lvl="1" eaLnBrk="1" hangingPunct="1"/>
            <a:r>
              <a:rPr lang="en-US" altLang="en-US" smtClean="0"/>
              <a:t>50 to 1,200 eggs per egg mass </a:t>
            </a:r>
          </a:p>
          <a:p>
            <a:pPr lvl="1" eaLnBrk="1" hangingPunct="1"/>
            <a:r>
              <a:rPr lang="en-US" altLang="en-US" smtClean="0"/>
              <a:t>Pale yellow</a:t>
            </a:r>
          </a:p>
          <a:p>
            <a:pPr lvl="1" eaLnBrk="1" hangingPunct="1"/>
            <a:r>
              <a:rPr lang="en-US" altLang="en-US" smtClean="0"/>
              <a:t>Fluffy</a:t>
            </a:r>
          </a:p>
          <a:p>
            <a:pPr lvl="1" eaLnBrk="1" hangingPunct="1"/>
            <a:r>
              <a:rPr lang="en-US" altLang="en-US" smtClean="0"/>
              <a:t>Irregular edges</a:t>
            </a:r>
          </a:p>
          <a:p>
            <a:pPr lvl="1" eaLnBrk="1" hangingPunct="1"/>
            <a:r>
              <a:rPr lang="en-US" altLang="en-US" smtClean="0"/>
              <a:t>Ovoid egg shape </a:t>
            </a:r>
          </a:p>
          <a:p>
            <a:pPr lvl="1" eaLnBrk="1" hangingPunct="1"/>
            <a:endParaRPr lang="en-US" altLang="en-US" smtClean="0"/>
          </a:p>
          <a:p>
            <a:pPr lvl="1" eaLnBrk="1" hangingPunct="1"/>
            <a:endParaRPr lang="en-US" altLang="en-US" smtClean="0"/>
          </a:p>
        </p:txBody>
      </p:sp>
      <p:sp>
        <p:nvSpPr>
          <p:cNvPr id="43012" name="TextBox 4"/>
          <p:cNvSpPr txBox="1">
            <a:spLocks noChangeArrowheads="1"/>
          </p:cNvSpPr>
          <p:nvPr/>
        </p:nvSpPr>
        <p:spPr bwMode="auto">
          <a:xfrm>
            <a:off x="0" y="63246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rosy gypsy moth (</a:t>
            </a:r>
            <a:r>
              <a:rPr lang="en-US" altLang="en-US" sz="800" i="1"/>
              <a:t>Lymantria mathura</a:t>
            </a:r>
            <a:r>
              <a:rPr lang="en-US" altLang="en-US" sz="800"/>
              <a:t>) Moore - David Mohn, Critters Page (Creatures Great and Small) - Bugwood.org, #1277064</a:t>
            </a:r>
          </a:p>
          <a:p>
            <a:pPr eaLnBrk="1" hangingPunct="1">
              <a:spcBef>
                <a:spcPct val="0"/>
              </a:spcBef>
              <a:buFontTx/>
              <a:buNone/>
            </a:pPr>
            <a:endParaRPr lang="en-US" altLang="en-US" sz="800"/>
          </a:p>
        </p:txBody>
      </p:sp>
      <p:pic>
        <p:nvPicPr>
          <p:cNvPr id="4" name="Picture 3"/>
          <p:cNvPicPr>
            <a:picLocks noChangeAspect="1"/>
          </p:cNvPicPr>
          <p:nvPr/>
        </p:nvPicPr>
        <p:blipFill>
          <a:blip r:embed="rId3"/>
          <a:stretch>
            <a:fillRect/>
          </a:stretch>
        </p:blipFill>
        <p:spPr>
          <a:xfrm>
            <a:off x="4648200" y="1752600"/>
            <a:ext cx="3736975" cy="260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457200" y="0"/>
            <a:ext cx="8229600" cy="1143000"/>
          </a:xfrm>
        </p:spPr>
        <p:txBody>
          <a:bodyPr/>
          <a:lstStyle/>
          <a:p>
            <a:pPr eaLnBrk="1" hangingPunct="1"/>
            <a:r>
              <a:rPr lang="en-US" altLang="en-US" smtClean="0"/>
              <a:t>Life cycle</a:t>
            </a:r>
          </a:p>
        </p:txBody>
      </p:sp>
      <p:sp>
        <p:nvSpPr>
          <p:cNvPr id="10" name="Up Arrow 9"/>
          <p:cNvSpPr/>
          <p:nvPr/>
        </p:nvSpPr>
        <p:spPr>
          <a:xfrm rot="3142500">
            <a:off x="2505869" y="1162844"/>
            <a:ext cx="811212"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2" name="Up Arrow 11"/>
          <p:cNvSpPr/>
          <p:nvPr/>
        </p:nvSpPr>
        <p:spPr>
          <a:xfrm rot="19068428">
            <a:off x="2208213" y="4135438"/>
            <a:ext cx="811212"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45061" name="TextBox 14"/>
          <p:cNvSpPr txBox="1">
            <a:spLocks noChangeArrowheads="1"/>
          </p:cNvSpPr>
          <p:nvPr/>
        </p:nvSpPr>
        <p:spPr bwMode="auto">
          <a:xfrm>
            <a:off x="6094413" y="3810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t>Larvae</a:t>
            </a:r>
          </a:p>
        </p:txBody>
      </p:sp>
      <p:sp>
        <p:nvSpPr>
          <p:cNvPr id="45062" name="TextBox 16"/>
          <p:cNvSpPr txBox="1">
            <a:spLocks noChangeArrowheads="1"/>
          </p:cNvSpPr>
          <p:nvPr/>
        </p:nvSpPr>
        <p:spPr bwMode="auto">
          <a:xfrm>
            <a:off x="152400" y="3886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t>Adult</a:t>
            </a:r>
          </a:p>
        </p:txBody>
      </p:sp>
      <p:sp>
        <p:nvSpPr>
          <p:cNvPr id="45063" name="TextBox 17"/>
          <p:cNvSpPr txBox="1">
            <a:spLocks noChangeArrowheads="1"/>
          </p:cNvSpPr>
          <p:nvPr/>
        </p:nvSpPr>
        <p:spPr bwMode="auto">
          <a:xfrm>
            <a:off x="-11113" y="6172200"/>
            <a:ext cx="61071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rosy gypsy moth (</a:t>
            </a:r>
            <a:r>
              <a:rPr lang="en-US" altLang="en-US" sz="800" i="1"/>
              <a:t>Lymantria mathura</a:t>
            </a:r>
            <a:r>
              <a:rPr lang="en-US" altLang="en-US" sz="800"/>
              <a:t>) Moore - David Mohn, Critters Page (Creatures Great and Small) - Bugwood.org, #1277064; rosy gypsy moth (</a:t>
            </a:r>
            <a:r>
              <a:rPr lang="en-US" altLang="en-US" sz="800" i="1"/>
              <a:t>Lymantria mathura</a:t>
            </a:r>
            <a:r>
              <a:rPr lang="en-US" altLang="en-US" sz="800"/>
              <a:t>) Moore - USDA APHIS PPQ , USDA APHIS PPQ - Bugwood.org, #1267105; rosy gypsy moth (</a:t>
            </a:r>
            <a:r>
              <a:rPr lang="en-US" altLang="en-US" sz="800" i="1"/>
              <a:t>Lymantria mathura</a:t>
            </a:r>
            <a:r>
              <a:rPr lang="en-US" altLang="en-US" sz="800"/>
              <a:t>) Moore - David Mohn, Critters Page (Creatures Great and Small) - Bugwood.org, #1277081; rosy gypsy moth (</a:t>
            </a:r>
            <a:r>
              <a:rPr lang="en-US" altLang="en-US" sz="800" i="1"/>
              <a:t>Lymantria mathura</a:t>
            </a:r>
            <a:r>
              <a:rPr lang="en-US" altLang="en-US" sz="800"/>
              <a:t>) Moore - David Mohn, Critters Page (Creatures Great and Small) - Bugwood.org, #1277084</a:t>
            </a:r>
          </a:p>
          <a:p>
            <a:pPr eaLnBrk="1" hangingPunct="1">
              <a:spcBef>
                <a:spcPct val="0"/>
              </a:spcBef>
              <a:buFontTx/>
              <a:buNone/>
            </a:pPr>
            <a:endParaRPr lang="en-US" altLang="en-US" sz="800"/>
          </a:p>
          <a:p>
            <a:pPr eaLnBrk="1" hangingPunct="1">
              <a:spcBef>
                <a:spcPct val="0"/>
              </a:spcBef>
              <a:buFontTx/>
              <a:buNone/>
            </a:pPr>
            <a:r>
              <a:rPr lang="en-US" altLang="en-US" sz="800"/>
              <a:t> </a:t>
            </a:r>
          </a:p>
          <a:p>
            <a:pPr eaLnBrk="1" hangingPunct="1">
              <a:spcBef>
                <a:spcPct val="0"/>
              </a:spcBef>
              <a:buFontTx/>
              <a:buNone/>
            </a:pPr>
            <a:r>
              <a:rPr lang="en-US" altLang="en-US" sz="800"/>
              <a:t> </a:t>
            </a:r>
          </a:p>
          <a:p>
            <a:pPr eaLnBrk="1" hangingPunct="1">
              <a:spcBef>
                <a:spcPct val="0"/>
              </a:spcBef>
              <a:buFontTx/>
              <a:buNone/>
            </a:pPr>
            <a:endParaRPr lang="en-US" altLang="en-US" sz="800"/>
          </a:p>
        </p:txBody>
      </p:sp>
      <p:sp>
        <p:nvSpPr>
          <p:cNvPr id="19" name="Up Arrow 18"/>
          <p:cNvSpPr/>
          <p:nvPr/>
        </p:nvSpPr>
        <p:spPr>
          <a:xfrm rot="13323206">
            <a:off x="6170613" y="4287838"/>
            <a:ext cx="811212"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45065" name="TextBox 21"/>
          <p:cNvSpPr txBox="1">
            <a:spLocks noChangeArrowheads="1"/>
          </p:cNvSpPr>
          <p:nvPr/>
        </p:nvSpPr>
        <p:spPr bwMode="auto">
          <a:xfrm>
            <a:off x="3733800" y="5257800"/>
            <a:ext cx="182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t>Pupae</a:t>
            </a:r>
          </a:p>
          <a:p>
            <a:pPr algn="ctr" eaLnBrk="1" hangingPunct="1">
              <a:spcBef>
                <a:spcPct val="0"/>
              </a:spcBef>
              <a:buFontTx/>
              <a:buNone/>
            </a:pPr>
            <a:endParaRPr lang="en-US" altLang="en-US" sz="1800" b="1"/>
          </a:p>
          <a:p>
            <a:pPr algn="ctr" eaLnBrk="1" hangingPunct="1">
              <a:spcBef>
                <a:spcPct val="0"/>
              </a:spcBef>
              <a:buFontTx/>
              <a:buNone/>
            </a:pPr>
            <a:endParaRPr lang="en-US" altLang="en-US" sz="1800" b="1"/>
          </a:p>
          <a:p>
            <a:pPr algn="ctr" eaLnBrk="1" hangingPunct="1">
              <a:spcBef>
                <a:spcPct val="0"/>
              </a:spcBef>
              <a:buFontTx/>
              <a:buNone/>
            </a:pPr>
            <a:endParaRPr lang="en-US" altLang="en-US" sz="1800"/>
          </a:p>
          <a:p>
            <a:pPr algn="ctr" eaLnBrk="1" hangingPunct="1">
              <a:spcBef>
                <a:spcPct val="0"/>
              </a:spcBef>
              <a:buFontTx/>
              <a:buNone/>
            </a:pPr>
            <a:r>
              <a:rPr lang="en-US" altLang="en-US" sz="1800"/>
              <a:t/>
            </a:r>
            <a:br>
              <a:rPr lang="en-US" altLang="en-US" sz="1800"/>
            </a:br>
            <a:endParaRPr lang="en-US" altLang="en-US" sz="1800"/>
          </a:p>
        </p:txBody>
      </p:sp>
      <p:sp>
        <p:nvSpPr>
          <p:cNvPr id="45066" name="TextBox 22"/>
          <p:cNvSpPr txBox="1">
            <a:spLocks noChangeArrowheads="1"/>
          </p:cNvSpPr>
          <p:nvPr/>
        </p:nvSpPr>
        <p:spPr bwMode="auto">
          <a:xfrm>
            <a:off x="3505200" y="25146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t>Eggs</a:t>
            </a:r>
          </a:p>
        </p:txBody>
      </p:sp>
      <p:sp>
        <p:nvSpPr>
          <p:cNvPr id="24" name="Up Arrow 23"/>
          <p:cNvSpPr/>
          <p:nvPr/>
        </p:nvSpPr>
        <p:spPr>
          <a:xfrm rot="7735665">
            <a:off x="6088856" y="1164432"/>
            <a:ext cx="811213"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pic>
        <p:nvPicPr>
          <p:cNvPr id="13" name="Picture 12"/>
          <p:cNvPicPr>
            <a:picLocks noChangeAspect="1"/>
          </p:cNvPicPr>
          <p:nvPr/>
        </p:nvPicPr>
        <p:blipFill>
          <a:blip r:embed="rId3"/>
          <a:stretch>
            <a:fillRect/>
          </a:stretch>
        </p:blipFill>
        <p:spPr>
          <a:xfrm>
            <a:off x="3733800" y="1066800"/>
            <a:ext cx="1752600" cy="1220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457200" y="2209800"/>
            <a:ext cx="1928813" cy="1477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a:srcRect l="3058" t="12863" r="2185" b="12635"/>
          <a:stretch/>
        </p:blipFill>
        <p:spPr>
          <a:xfrm>
            <a:off x="6400800" y="2362200"/>
            <a:ext cx="2417763"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6"/>
          <a:srcRect l="6647"/>
          <a:stretch/>
        </p:blipFill>
        <p:spPr>
          <a:xfrm>
            <a:off x="3505200" y="3962400"/>
            <a:ext cx="2227263"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Monitoring </a:t>
            </a:r>
          </a:p>
        </p:txBody>
      </p:sp>
      <p:sp>
        <p:nvSpPr>
          <p:cNvPr id="47107" name="TextBox 4"/>
          <p:cNvSpPr txBox="1">
            <a:spLocks noChangeArrowheads="1"/>
          </p:cNvSpPr>
          <p:nvPr/>
        </p:nvSpPr>
        <p:spPr bwMode="auto">
          <a:xfrm>
            <a:off x="152400" y="61722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viburnum borer (</a:t>
            </a:r>
            <a:r>
              <a:rPr lang="en-US" altLang="en-US" sz="800" i="1"/>
              <a:t>Synanthedon viburni</a:t>
            </a:r>
            <a:r>
              <a:rPr lang="en-US" altLang="en-US" sz="800"/>
              <a:t>) Engelhardt - David Parsons, University of Wisconsin - Bugwood.org, #2131007; gypsy moth (</a:t>
            </a:r>
            <a:r>
              <a:rPr lang="en-US" altLang="en-US" sz="800" i="1"/>
              <a:t>Lymantria dispar</a:t>
            </a:r>
            <a:r>
              <a:rPr lang="en-US" altLang="en-US" sz="800"/>
              <a:t>) (Linnaeus) - Terry S. Price, Georgia Forestry Commission - Bugwood.org, #1247237</a:t>
            </a:r>
          </a:p>
          <a:p>
            <a:pPr eaLnBrk="1" hangingPunct="1">
              <a:spcBef>
                <a:spcPct val="0"/>
              </a:spcBef>
              <a:buFontTx/>
              <a:buNone/>
            </a:pPr>
            <a:r>
              <a:rPr lang="en-US" altLang="en-US" sz="800"/>
              <a:t> </a:t>
            </a:r>
          </a:p>
          <a:p>
            <a:pPr eaLnBrk="1" hangingPunct="1">
              <a:spcBef>
                <a:spcPct val="0"/>
              </a:spcBef>
              <a:buFontTx/>
              <a:buNone/>
            </a:pPr>
            <a:endParaRPr lang="en-US" altLang="en-US" sz="800"/>
          </a:p>
        </p:txBody>
      </p:sp>
      <p:sp>
        <p:nvSpPr>
          <p:cNvPr id="47108" name="Content Placeholder 3"/>
          <p:cNvSpPr>
            <a:spLocks noGrp="1"/>
          </p:cNvSpPr>
          <p:nvPr>
            <p:ph idx="1"/>
          </p:nvPr>
        </p:nvSpPr>
        <p:spPr>
          <a:xfrm>
            <a:off x="457200" y="1676400"/>
            <a:ext cx="3962400" cy="4525963"/>
          </a:xfrm>
        </p:spPr>
        <p:txBody>
          <a:bodyPr/>
          <a:lstStyle/>
          <a:p>
            <a:pPr eaLnBrk="1" hangingPunct="1"/>
            <a:r>
              <a:rPr lang="en-US" altLang="en-US" smtClean="0"/>
              <a:t>Wing trap</a:t>
            </a:r>
          </a:p>
          <a:p>
            <a:pPr lvl="1" eaLnBrk="1" hangingPunct="1"/>
            <a:r>
              <a:rPr lang="en-US" altLang="en-US" smtClean="0"/>
              <a:t>“</a:t>
            </a:r>
            <a:r>
              <a:rPr lang="en-US" altLang="en-US" i="1" smtClean="0"/>
              <a:t>Lymantria mathura </a:t>
            </a:r>
            <a:r>
              <a:rPr lang="en-US" altLang="en-US" smtClean="0"/>
              <a:t>Lure”</a:t>
            </a:r>
          </a:p>
          <a:p>
            <a:pPr lvl="1" eaLnBrk="1" hangingPunct="1"/>
            <a:r>
              <a:rPr lang="en-US" altLang="en-US" smtClean="0"/>
              <a:t>Paper or plastic</a:t>
            </a:r>
          </a:p>
          <a:p>
            <a:pPr eaLnBrk="1" hangingPunct="1"/>
            <a:r>
              <a:rPr lang="en-US" altLang="en-US" smtClean="0"/>
              <a:t>Delta sticky traps </a:t>
            </a:r>
          </a:p>
        </p:txBody>
      </p:sp>
      <p:pic>
        <p:nvPicPr>
          <p:cNvPr id="8" name="Picture 7"/>
          <p:cNvPicPr>
            <a:picLocks noChangeAspect="1"/>
          </p:cNvPicPr>
          <p:nvPr/>
        </p:nvPicPr>
        <p:blipFill>
          <a:blip r:embed="rId3"/>
          <a:stretch>
            <a:fillRect/>
          </a:stretch>
        </p:blipFill>
        <p:spPr>
          <a:xfrm>
            <a:off x="5257800" y="1676400"/>
            <a:ext cx="3327400"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4343400" y="3657600"/>
            <a:ext cx="3060700" cy="209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Chemical Control</a:t>
            </a:r>
          </a:p>
        </p:txBody>
      </p:sp>
      <p:sp>
        <p:nvSpPr>
          <p:cNvPr id="49155" name="Content Placeholder 4"/>
          <p:cNvSpPr>
            <a:spLocks noGrp="1"/>
          </p:cNvSpPr>
          <p:nvPr>
            <p:ph idx="1"/>
          </p:nvPr>
        </p:nvSpPr>
        <p:spPr>
          <a:xfrm>
            <a:off x="685800" y="1828800"/>
            <a:ext cx="3581400" cy="4343400"/>
          </a:xfrm>
        </p:spPr>
        <p:txBody>
          <a:bodyPr/>
          <a:lstStyle/>
          <a:p>
            <a:pPr eaLnBrk="1" hangingPunct="1"/>
            <a:r>
              <a:rPr lang="en-US" altLang="en-US" smtClean="0"/>
              <a:t>Diflubenzuron </a:t>
            </a:r>
          </a:p>
          <a:p>
            <a:pPr eaLnBrk="1" hangingPunct="1"/>
            <a:r>
              <a:rPr lang="en-US" altLang="en-US" i="1" smtClean="0"/>
              <a:t>Bacillus thuringiensis </a:t>
            </a:r>
            <a:r>
              <a:rPr lang="en-US" altLang="en-US" smtClean="0"/>
              <a:t>(Bt) </a:t>
            </a:r>
          </a:p>
          <a:p>
            <a:pPr eaLnBrk="1" hangingPunct="1"/>
            <a:r>
              <a:rPr lang="en-US" altLang="en-US" smtClean="0"/>
              <a:t>Broad spectrum insecticides</a:t>
            </a:r>
          </a:p>
          <a:p>
            <a:pPr eaLnBrk="1" hangingPunct="1"/>
            <a:endParaRPr lang="en-US" altLang="en-US" smtClean="0"/>
          </a:p>
        </p:txBody>
      </p:sp>
      <p:pic>
        <p:nvPicPr>
          <p:cNvPr id="3" name="Picture 2"/>
          <p:cNvPicPr>
            <a:picLocks noChangeAspect="1"/>
          </p:cNvPicPr>
          <p:nvPr/>
        </p:nvPicPr>
        <p:blipFill>
          <a:blip r:embed="rId3"/>
          <a:stretch>
            <a:fillRect/>
          </a:stretch>
        </p:blipFill>
        <p:spPr>
          <a:xfrm>
            <a:off x="5029200" y="2362200"/>
            <a:ext cx="3481388"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157" name="TextBox 5"/>
          <p:cNvSpPr txBox="1">
            <a:spLocks noChangeArrowheads="1"/>
          </p:cNvSpPr>
          <p:nvPr/>
        </p:nvSpPr>
        <p:spPr bwMode="auto">
          <a:xfrm>
            <a:off x="152400" y="6400800"/>
            <a:ext cx="601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gypsy moth (</a:t>
            </a:r>
            <a:r>
              <a:rPr lang="en-US" altLang="en-US" sz="800" i="1"/>
              <a:t>Lymantria dispar</a:t>
            </a:r>
            <a:r>
              <a:rPr lang="en-US" altLang="en-US" sz="800"/>
              <a:t>) (Linnaeus) - USDA Forest Service - Region 8 - Southern , USDA Forest Service - Bugwood.org, #1507054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28600"/>
            <a:ext cx="8229600" cy="1143000"/>
          </a:xfrm>
        </p:spPr>
        <p:txBody>
          <a:bodyPr/>
          <a:lstStyle/>
          <a:p>
            <a:pPr eaLnBrk="1" hangingPunct="1"/>
            <a:r>
              <a:rPr lang="en-US" altLang="en-US" smtClean="0"/>
              <a:t>Biological Control</a:t>
            </a:r>
          </a:p>
        </p:txBody>
      </p:sp>
      <p:sp>
        <p:nvSpPr>
          <p:cNvPr id="3" name="Content Placeholder 2"/>
          <p:cNvSpPr>
            <a:spLocks noGrp="1"/>
          </p:cNvSpPr>
          <p:nvPr>
            <p:ph idx="1"/>
          </p:nvPr>
        </p:nvSpPr>
        <p:spPr>
          <a:xfrm>
            <a:off x="304800" y="1447800"/>
            <a:ext cx="4495800" cy="4495800"/>
          </a:xfrm>
        </p:spPr>
        <p:txBody>
          <a:bodyPr/>
          <a:lstStyle/>
          <a:p>
            <a:pPr eaLnBrk="1" hangingPunct="1">
              <a:buFont typeface="Arial" charset="0"/>
              <a:buChar char="•"/>
              <a:defRPr/>
            </a:pPr>
            <a:r>
              <a:rPr lang="en-US" i="1" dirty="0" err="1">
                <a:ea typeface="ＭＳ Ｐゴシック" pitchFamily="33" charset="-128"/>
              </a:rPr>
              <a:t>Beauveria</a:t>
            </a:r>
            <a:r>
              <a:rPr lang="en-US" i="1" dirty="0">
                <a:ea typeface="ＭＳ Ｐゴシック" pitchFamily="33" charset="-128"/>
              </a:rPr>
              <a:t> </a:t>
            </a:r>
          </a:p>
          <a:p>
            <a:pPr eaLnBrk="1" hangingPunct="1">
              <a:buFont typeface="Arial" charset="0"/>
              <a:buChar char="•"/>
              <a:defRPr/>
            </a:pPr>
            <a:r>
              <a:rPr lang="en-US" i="1" dirty="0" err="1">
                <a:ea typeface="ＭＳ Ｐゴシック" pitchFamily="33" charset="-128"/>
              </a:rPr>
              <a:t>Brachymeria</a:t>
            </a:r>
            <a:r>
              <a:rPr lang="en-US" i="1" dirty="0">
                <a:ea typeface="ＭＳ Ｐゴシック" pitchFamily="33" charset="-128"/>
              </a:rPr>
              <a:t> </a:t>
            </a:r>
            <a:r>
              <a:rPr lang="en-US" i="1" dirty="0" err="1">
                <a:ea typeface="ＭＳ Ｐゴシック" pitchFamily="33" charset="-128"/>
              </a:rPr>
              <a:t>lasus</a:t>
            </a:r>
            <a:r>
              <a:rPr lang="en-US" i="1" dirty="0">
                <a:ea typeface="ＭＳ Ｐゴシック" pitchFamily="33" charset="-128"/>
              </a:rPr>
              <a:t> </a:t>
            </a:r>
          </a:p>
          <a:p>
            <a:pPr eaLnBrk="1" hangingPunct="1">
              <a:buFont typeface="Arial" charset="0"/>
              <a:buChar char="•"/>
              <a:defRPr/>
            </a:pPr>
            <a:r>
              <a:rPr lang="en-US" i="1" dirty="0" err="1">
                <a:ea typeface="ＭＳ Ｐゴシック" pitchFamily="33" charset="-128"/>
              </a:rPr>
              <a:t>Carcelia</a:t>
            </a:r>
            <a:r>
              <a:rPr lang="en-US" i="1" dirty="0">
                <a:ea typeface="ＭＳ Ｐゴシック" pitchFamily="33" charset="-128"/>
              </a:rPr>
              <a:t> </a:t>
            </a:r>
            <a:r>
              <a:rPr lang="en-US" i="1" dirty="0" err="1">
                <a:ea typeface="ＭＳ Ｐゴシック" pitchFamily="33" charset="-128"/>
              </a:rPr>
              <a:t>excavata</a:t>
            </a:r>
            <a:endParaRPr lang="en-US" i="1" dirty="0">
              <a:ea typeface="ＭＳ Ｐゴシック" pitchFamily="33" charset="-128"/>
            </a:endParaRPr>
          </a:p>
          <a:p>
            <a:pPr eaLnBrk="1" hangingPunct="1">
              <a:buFont typeface="Arial" charset="0"/>
              <a:buChar char="•"/>
              <a:defRPr/>
            </a:pPr>
            <a:r>
              <a:rPr lang="en-US" i="1" dirty="0" err="1">
                <a:ea typeface="ＭＳ Ｐゴシック" pitchFamily="33" charset="-128"/>
              </a:rPr>
              <a:t>Carcelia</a:t>
            </a:r>
            <a:r>
              <a:rPr lang="en-US" i="1" dirty="0">
                <a:ea typeface="ＭＳ Ｐゴシック" pitchFamily="33" charset="-128"/>
              </a:rPr>
              <a:t> </a:t>
            </a:r>
            <a:r>
              <a:rPr lang="en-US" i="1" dirty="0" err="1">
                <a:ea typeface="ＭＳ Ｐゴシック" pitchFamily="33" charset="-128"/>
              </a:rPr>
              <a:t>gnava</a:t>
            </a:r>
            <a:r>
              <a:rPr lang="en-US" i="1" dirty="0">
                <a:ea typeface="ＭＳ Ｐゴシック" pitchFamily="33" charset="-128"/>
              </a:rPr>
              <a:t> </a:t>
            </a:r>
          </a:p>
          <a:p>
            <a:pPr eaLnBrk="1" hangingPunct="1">
              <a:buFont typeface="Arial" charset="0"/>
              <a:buChar char="•"/>
              <a:defRPr/>
            </a:pPr>
            <a:r>
              <a:rPr lang="en-US" i="1" dirty="0" err="1">
                <a:ea typeface="ＭＳ Ｐゴシック" pitchFamily="33" charset="-128"/>
              </a:rPr>
              <a:t>Compsilura</a:t>
            </a:r>
            <a:r>
              <a:rPr lang="en-US" i="1" dirty="0">
                <a:ea typeface="ＭＳ Ｐゴシック" pitchFamily="33" charset="-128"/>
              </a:rPr>
              <a:t> </a:t>
            </a:r>
            <a:r>
              <a:rPr lang="en-US" i="1" dirty="0" err="1">
                <a:ea typeface="ＭＳ Ｐゴシック" pitchFamily="33" charset="-128"/>
              </a:rPr>
              <a:t>concinnata</a:t>
            </a:r>
            <a:r>
              <a:rPr lang="en-US" i="1" dirty="0">
                <a:ea typeface="ＭＳ Ｐゴシック" pitchFamily="33" charset="-128"/>
              </a:rPr>
              <a:t> </a:t>
            </a:r>
          </a:p>
          <a:p>
            <a:pPr eaLnBrk="1" hangingPunct="1">
              <a:buFont typeface="Arial" charset="0"/>
              <a:buChar char="•"/>
              <a:defRPr/>
            </a:pPr>
            <a:r>
              <a:rPr lang="en-US" i="1" dirty="0" err="1">
                <a:ea typeface="ＭＳ Ｐゴシック" pitchFamily="33" charset="-128"/>
              </a:rPr>
              <a:t>Cotesia</a:t>
            </a:r>
            <a:r>
              <a:rPr lang="en-US" i="1" dirty="0">
                <a:ea typeface="ＭＳ Ｐゴシック" pitchFamily="33" charset="-128"/>
              </a:rPr>
              <a:t> </a:t>
            </a:r>
            <a:r>
              <a:rPr lang="en-US" i="1" dirty="0" err="1">
                <a:ea typeface="ＭＳ Ｐゴシック" pitchFamily="33" charset="-128"/>
              </a:rPr>
              <a:t>melanoscela</a:t>
            </a:r>
            <a:r>
              <a:rPr lang="en-US" i="1" dirty="0">
                <a:ea typeface="ＭＳ Ｐゴシック" pitchFamily="33" charset="-128"/>
              </a:rPr>
              <a:t> </a:t>
            </a:r>
          </a:p>
          <a:p>
            <a:pPr eaLnBrk="1" hangingPunct="1">
              <a:buFont typeface="Arial" charset="0"/>
              <a:buChar char="•"/>
              <a:defRPr/>
            </a:pPr>
            <a:r>
              <a:rPr lang="en-US" i="1" dirty="0">
                <a:ea typeface="ＭＳ Ｐゴシック" pitchFamily="33" charset="-128"/>
              </a:rPr>
              <a:t>Cytoplasmic </a:t>
            </a:r>
            <a:r>
              <a:rPr lang="en-US" i="1" dirty="0" err="1">
                <a:ea typeface="ＭＳ Ｐゴシック" pitchFamily="33" charset="-128"/>
              </a:rPr>
              <a:t>polyhedrosis</a:t>
            </a:r>
            <a:r>
              <a:rPr lang="en-US" i="1" dirty="0">
                <a:ea typeface="ＭＳ Ｐゴシック" pitchFamily="33" charset="-128"/>
              </a:rPr>
              <a:t> virus (CPV) </a:t>
            </a:r>
          </a:p>
          <a:p>
            <a:pPr marL="0" indent="0" eaLnBrk="1" hangingPunct="1">
              <a:buFont typeface="Arial" charset="0"/>
              <a:buNone/>
              <a:defRPr/>
            </a:pPr>
            <a:endParaRPr lang="en-US" dirty="0" smtClean="0">
              <a:ea typeface="ＭＳ Ｐゴシック" pitchFamily="33" charset="-128"/>
            </a:endParaRPr>
          </a:p>
        </p:txBody>
      </p:sp>
      <p:sp>
        <p:nvSpPr>
          <p:cNvPr id="51204" name="Content Placeholder 2"/>
          <p:cNvSpPr txBox="1">
            <a:spLocks/>
          </p:cNvSpPr>
          <p:nvPr/>
        </p:nvSpPr>
        <p:spPr bwMode="auto">
          <a:xfrm>
            <a:off x="4800600" y="14478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r>
              <a:rPr lang="en-US" altLang="en-US" i="1"/>
              <a:t>Entomophaga aulicae </a:t>
            </a:r>
          </a:p>
          <a:p>
            <a:pPr eaLnBrk="1" hangingPunct="1"/>
            <a:r>
              <a:rPr lang="en-US" altLang="en-US" i="1"/>
              <a:t>Hexamermis sp. </a:t>
            </a:r>
          </a:p>
          <a:p>
            <a:pPr eaLnBrk="1" hangingPunct="1"/>
            <a:r>
              <a:rPr lang="en-US" altLang="en-US" i="1"/>
              <a:t>Nucleopolyhedrosis virus </a:t>
            </a:r>
          </a:p>
          <a:p>
            <a:pPr eaLnBrk="1" hangingPunct="1"/>
            <a:r>
              <a:rPr lang="en-US" altLang="en-US" i="1"/>
              <a:t>Winthemia sumatrana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Cultural Control</a:t>
            </a:r>
          </a:p>
        </p:txBody>
      </p:sp>
      <p:sp>
        <p:nvSpPr>
          <p:cNvPr id="3" name="Content Placeholder 2"/>
          <p:cNvSpPr>
            <a:spLocks noGrp="1"/>
          </p:cNvSpPr>
          <p:nvPr>
            <p:ph idx="1"/>
          </p:nvPr>
        </p:nvSpPr>
        <p:spPr>
          <a:xfrm>
            <a:off x="4419600" y="1447800"/>
            <a:ext cx="4191000" cy="4525963"/>
          </a:xfrm>
        </p:spPr>
        <p:txBody>
          <a:bodyPr/>
          <a:lstStyle/>
          <a:p>
            <a:pPr eaLnBrk="1" hangingPunct="1">
              <a:buFont typeface="Arial" charset="0"/>
              <a:buChar char="•"/>
              <a:defRPr/>
            </a:pPr>
            <a:r>
              <a:rPr lang="en-US" dirty="0" smtClean="0">
                <a:ea typeface="ＭＳ Ｐゴシック" pitchFamily="33" charset="-128"/>
              </a:rPr>
              <a:t>Reduced lighting near ports</a:t>
            </a:r>
          </a:p>
          <a:p>
            <a:pPr eaLnBrk="1" hangingPunct="1">
              <a:buFont typeface="Arial" charset="0"/>
              <a:buChar char="•"/>
              <a:defRPr/>
            </a:pPr>
            <a:r>
              <a:rPr lang="en-US" dirty="0">
                <a:ea typeface="ＭＳ Ｐゴシック" pitchFamily="33" charset="-128"/>
              </a:rPr>
              <a:t>Inspection of cargo</a:t>
            </a:r>
          </a:p>
          <a:p>
            <a:pPr eaLnBrk="1" hangingPunct="1">
              <a:buFont typeface="Arial" charset="0"/>
              <a:buChar char="•"/>
              <a:defRPr/>
            </a:pPr>
            <a:r>
              <a:rPr lang="en-US" dirty="0" smtClean="0">
                <a:ea typeface="ＭＳ Ｐゴシック" pitchFamily="33" charset="-128"/>
              </a:rPr>
              <a:t>Heat treat infested wood</a:t>
            </a:r>
          </a:p>
          <a:p>
            <a:pPr eaLnBrk="1" hangingPunct="1">
              <a:buFont typeface="Arial" charset="0"/>
              <a:buChar char="•"/>
              <a:defRPr/>
            </a:pPr>
            <a:r>
              <a:rPr lang="en-US" dirty="0" smtClean="0">
                <a:ea typeface="ＭＳ Ｐゴシック" pitchFamily="33" charset="-128"/>
              </a:rPr>
              <a:t>Visual inspections of hosts</a:t>
            </a:r>
          </a:p>
          <a:p>
            <a:pPr marL="0" indent="0" eaLnBrk="1" hangingPunct="1">
              <a:buFont typeface="Arial" charset="0"/>
              <a:buNone/>
              <a:defRPr/>
            </a:pPr>
            <a:endParaRPr lang="en-US" dirty="0" smtClean="0">
              <a:ea typeface="ＭＳ Ｐゴシック" pitchFamily="33" charset="-128"/>
            </a:endParaRPr>
          </a:p>
        </p:txBody>
      </p:sp>
      <p:sp>
        <p:nvSpPr>
          <p:cNvPr id="53252" name="TextBox 4"/>
          <p:cNvSpPr txBox="1">
            <a:spLocks noChangeArrowheads="1"/>
          </p:cNvSpPr>
          <p:nvPr/>
        </p:nvSpPr>
        <p:spPr bwMode="auto">
          <a:xfrm>
            <a:off x="152400" y="6400800"/>
            <a:ext cx="601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visual tree inspection - Andrew Koeser, International Society of Arboriculture - Bugwood.org, #5375278 </a:t>
            </a:r>
          </a:p>
        </p:txBody>
      </p:sp>
      <p:pic>
        <p:nvPicPr>
          <p:cNvPr id="6" name="Picture 5"/>
          <p:cNvPicPr>
            <a:picLocks noChangeAspect="1"/>
          </p:cNvPicPr>
          <p:nvPr/>
        </p:nvPicPr>
        <p:blipFill>
          <a:blip r:embed="rId3"/>
          <a:stretch>
            <a:fillRect/>
          </a:stretch>
        </p:blipFill>
        <p:spPr>
          <a:xfrm>
            <a:off x="762000" y="1447800"/>
            <a:ext cx="3048000" cy="410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0" y="228600"/>
            <a:ext cx="4419600" cy="1143000"/>
          </a:xfrm>
        </p:spPr>
        <p:txBody>
          <a:bodyPr/>
          <a:lstStyle/>
          <a:p>
            <a:pPr eaLnBrk="1" hangingPunct="1"/>
            <a:r>
              <a:rPr lang="en-US" altLang="en-US" smtClean="0"/>
              <a:t>Suspect Sample Submissions</a:t>
            </a:r>
          </a:p>
        </p:txBody>
      </p:sp>
      <p:sp>
        <p:nvSpPr>
          <p:cNvPr id="3" name="Content Placeholder 2"/>
          <p:cNvSpPr>
            <a:spLocks noGrp="1"/>
          </p:cNvSpPr>
          <p:nvPr>
            <p:ph idx="1"/>
          </p:nvPr>
        </p:nvSpPr>
        <p:spPr>
          <a:xfrm>
            <a:off x="4648200" y="1600200"/>
            <a:ext cx="4343400" cy="4068763"/>
          </a:xfrm>
        </p:spPr>
        <p:txBody>
          <a:bodyPr/>
          <a:lstStyle/>
          <a:p>
            <a:pPr eaLnBrk="1" hangingPunct="1">
              <a:buFont typeface="Arial" charset="0"/>
              <a:buChar char="•"/>
              <a:defRPr/>
            </a:pPr>
            <a:r>
              <a:rPr lang="en-US" sz="2800" dirty="0" smtClean="0">
                <a:ea typeface="ＭＳ Ｐゴシック" pitchFamily="33" charset="-128"/>
              </a:rPr>
              <a:t>Contact your State Department of Agriculture or University Cooperative Extension laboratory </a:t>
            </a:r>
          </a:p>
          <a:p>
            <a:pPr lvl="1" eaLnBrk="1" hangingPunct="1">
              <a:buFont typeface="Arial" charset="0"/>
              <a:buChar char="–"/>
              <a:defRPr/>
            </a:pPr>
            <a:r>
              <a:rPr lang="en-US" sz="1600" dirty="0">
                <a:ea typeface="ＭＳ Ｐゴシック" pitchFamily="33" charset="-128"/>
                <a:hlinkClick r:id="rId3"/>
              </a:rPr>
              <a:t>http://</a:t>
            </a:r>
            <a:r>
              <a:rPr lang="en-US" sz="1600" dirty="0" err="1">
                <a:ea typeface="ＭＳ Ｐゴシック" pitchFamily="33" charset="-128"/>
                <a:hlinkClick r:id="rId3"/>
              </a:rPr>
              <a:t>www.npdn.org</a:t>
            </a:r>
            <a:r>
              <a:rPr lang="en-US" sz="1600" dirty="0">
                <a:ea typeface="ＭＳ Ｐゴシック" pitchFamily="33" charset="-128"/>
                <a:hlinkClick r:id="rId3"/>
              </a:rPr>
              <a:t>/</a:t>
            </a:r>
            <a:r>
              <a:rPr lang="en-US" sz="1600" dirty="0" smtClean="0">
                <a:ea typeface="ＭＳ Ｐゴシック" pitchFamily="33" charset="-128"/>
                <a:hlinkClick r:id="rId3"/>
              </a:rPr>
              <a:t>home</a:t>
            </a:r>
            <a:endParaRPr lang="en-US" sz="1600" dirty="0" smtClean="0">
              <a:ea typeface="ＭＳ Ｐゴシック" pitchFamily="33" charset="-128"/>
            </a:endParaRPr>
          </a:p>
          <a:p>
            <a:pPr eaLnBrk="1" hangingPunct="1">
              <a:buFont typeface="Arial" charset="0"/>
              <a:buChar char="•"/>
              <a:defRPr/>
            </a:pPr>
            <a:r>
              <a:rPr lang="en-US" sz="2800" dirty="0" smtClean="0">
                <a:ea typeface="ＭＳ Ｐゴシック" pitchFamily="33" charset="-128"/>
              </a:rPr>
              <a:t>PPQ </a:t>
            </a:r>
            <a:r>
              <a:rPr lang="en-US" sz="2800" dirty="0">
                <a:ea typeface="ＭＳ Ｐゴシック" pitchFamily="33" charset="-128"/>
              </a:rPr>
              <a:t>form 391, Specimens for </a:t>
            </a:r>
            <a:r>
              <a:rPr lang="en-US" sz="2800" dirty="0" smtClean="0">
                <a:ea typeface="ＭＳ Ｐゴシック" pitchFamily="33" charset="-128"/>
              </a:rPr>
              <a:t>Determination</a:t>
            </a:r>
          </a:p>
          <a:p>
            <a:pPr lvl="1" eaLnBrk="1" hangingPunct="1">
              <a:buFont typeface="Arial" charset="0"/>
              <a:buChar char="–"/>
              <a:defRPr/>
            </a:pPr>
            <a:r>
              <a:rPr lang="en-US" sz="1600" dirty="0">
                <a:ea typeface="ＭＳ Ｐゴシック" pitchFamily="33" charset="-128"/>
                <a:hlinkClick r:id="rId4"/>
              </a:rPr>
              <a:t>https://www.aphis.usda.gov/library/forms/pdf/PPQ_Form_391.pdf </a:t>
            </a:r>
            <a:endParaRPr lang="en-US" sz="1600" dirty="0" smtClean="0">
              <a:ea typeface="ＭＳ Ｐゴシック" pitchFamily="33" charset="-128"/>
            </a:endParaRPr>
          </a:p>
          <a:p>
            <a:pPr marL="0" indent="0" eaLnBrk="1" hangingPunct="1">
              <a:buFont typeface="Arial" charset="0"/>
              <a:buNone/>
              <a:defRPr/>
            </a:pPr>
            <a:endParaRPr lang="en-US" sz="2000" dirty="0">
              <a:ea typeface="ＭＳ Ｐゴシック" pitchFamily="33" charset="-128"/>
            </a:endParaRPr>
          </a:p>
          <a:p>
            <a:pPr marL="0" indent="0" eaLnBrk="1" hangingPunct="1">
              <a:buFont typeface="Arial" charset="0"/>
              <a:buNone/>
              <a:defRPr/>
            </a:pPr>
            <a:endParaRPr lang="en-US" dirty="0">
              <a:ea typeface="ＭＳ Ｐゴシック" pitchFamily="33" charset="-128"/>
            </a:endParaRPr>
          </a:p>
        </p:txBody>
      </p:sp>
      <p:pic>
        <p:nvPicPr>
          <p:cNvPr id="5" name="Picture 4"/>
          <p:cNvPicPr>
            <a:picLocks noChangeAspect="1"/>
          </p:cNvPicPr>
          <p:nvPr/>
        </p:nvPicPr>
        <p:blipFill>
          <a:blip r:embed="rId5"/>
          <a:stretch>
            <a:fillRect/>
          </a:stretch>
        </p:blipFill>
        <p:spPr>
          <a:xfrm>
            <a:off x="304800" y="304800"/>
            <a:ext cx="4267200" cy="5507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6477000"/>
            <a:ext cx="4724400" cy="530225"/>
          </a:xfrm>
          <a:prstGeom prst="rect">
            <a:avLst/>
          </a:prstGeom>
          <a:noFill/>
        </p:spPr>
        <p:txBody>
          <a:bodyPr>
            <a:spAutoFit/>
          </a:bodyPr>
          <a:lstStyle/>
          <a:p>
            <a:pPr marL="0" lvl="1" eaLnBrk="1" fontAlgn="auto" hangingPunct="1">
              <a:spcBef>
                <a:spcPts val="0"/>
              </a:spcBef>
              <a:spcAft>
                <a:spcPts val="0"/>
              </a:spcAft>
              <a:defRPr/>
            </a:pPr>
            <a:r>
              <a:rPr lang="en-US" sz="1050" dirty="0">
                <a:latin typeface="+mn-lt"/>
              </a:rPr>
              <a:t>Image credits: </a:t>
            </a:r>
            <a:r>
              <a:rPr lang="en-US" sz="1000" dirty="0">
                <a:latin typeface="+mn-lt"/>
                <a:hlinkClick r:id="rId4"/>
              </a:rPr>
              <a:t>https://www.aphis.usda.gov/library/forms/pdf/PPQ_Form_391.pdf </a:t>
            </a:r>
            <a:endParaRPr lang="en-US" sz="1000" dirty="0">
              <a:latin typeface="+mn-lt"/>
            </a:endParaRPr>
          </a:p>
          <a:p>
            <a:pPr eaLnBrk="1" fontAlgn="auto" hangingPunct="1">
              <a:spcBef>
                <a:spcPts val="0"/>
              </a:spcBef>
              <a:spcAft>
                <a:spcPts val="0"/>
              </a:spcAft>
              <a:defRPr/>
            </a:pPr>
            <a:endParaRPr lang="en-US" dirty="0">
              <a:latin typeface="+mn-lt"/>
            </a:endParaRPr>
          </a:p>
        </p:txBody>
      </p:sp>
      <p:sp>
        <p:nvSpPr>
          <p:cNvPr id="55302" name="Rectangle 5"/>
          <p:cNvSpPr>
            <a:spLocks noChangeArrowheads="1"/>
          </p:cNvSpPr>
          <p:nvPr/>
        </p:nvSpPr>
        <p:spPr bwMode="auto">
          <a:xfrm>
            <a:off x="33338" y="5867400"/>
            <a:ext cx="457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900"/>
              <a:t>An example of a PPQ form for sample submissions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Communications</a:t>
            </a:r>
          </a:p>
        </p:txBody>
      </p:sp>
      <p:sp>
        <p:nvSpPr>
          <p:cNvPr id="57347" name="Content Placeholder 2"/>
          <p:cNvSpPr>
            <a:spLocks noGrp="1"/>
          </p:cNvSpPr>
          <p:nvPr>
            <p:ph idx="1"/>
          </p:nvPr>
        </p:nvSpPr>
        <p:spPr>
          <a:xfrm>
            <a:off x="3048000" y="1371600"/>
            <a:ext cx="6096000" cy="4525963"/>
          </a:xfrm>
        </p:spPr>
        <p:txBody>
          <a:bodyPr/>
          <a:lstStyle/>
          <a:p>
            <a:pPr eaLnBrk="1" hangingPunct="1"/>
            <a:r>
              <a:rPr lang="en-US" altLang="en-US" smtClean="0"/>
              <a:t>Contact your State Plant Health Director</a:t>
            </a:r>
          </a:p>
          <a:p>
            <a:pPr lvl="1" eaLnBrk="1" hangingPunct="1"/>
            <a:r>
              <a:rPr lang="en-US" altLang="en-US" smtClean="0">
                <a:hlinkClick r:id="rId3"/>
              </a:rPr>
              <a:t>https://www.aphis.usda.gov/aphis/ourfocus/planthealth/ppq-program-overview/ct_sphd</a:t>
            </a:r>
            <a:endParaRPr lang="en-US" altLang="en-US" smtClean="0"/>
          </a:p>
          <a:p>
            <a:pPr eaLnBrk="1" hangingPunct="1"/>
            <a:r>
              <a:rPr lang="en-US" altLang="en-US" smtClean="0"/>
              <a:t>Contact your State Plant Regulatory Official </a:t>
            </a:r>
          </a:p>
          <a:p>
            <a:pPr lvl="1" eaLnBrk="1" hangingPunct="1"/>
            <a:r>
              <a:rPr lang="en-US" altLang="en-US" smtClean="0">
                <a:hlinkClick r:id="rId4"/>
              </a:rPr>
              <a:t>http://nationalplantboard.org/membership/</a:t>
            </a:r>
            <a:endParaRPr lang="en-US" altLang="en-US" smtClean="0"/>
          </a:p>
        </p:txBody>
      </p:sp>
      <p:pic>
        <p:nvPicPr>
          <p:cNvPr id="5734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19600"/>
            <a:ext cx="2489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752600"/>
            <a:ext cx="180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4800" y="6400800"/>
            <a:ext cx="5638800" cy="530225"/>
          </a:xfrm>
          <a:prstGeom prst="rect">
            <a:avLst/>
          </a:prstGeom>
          <a:noFill/>
        </p:spPr>
        <p:txBody>
          <a:bodyPr>
            <a:spAutoFit/>
          </a:bodyPr>
          <a:lstStyle/>
          <a:p>
            <a:pPr marL="0" lvl="1" eaLnBrk="1" fontAlgn="auto" hangingPunct="1">
              <a:spcBef>
                <a:spcPts val="0"/>
              </a:spcBef>
              <a:spcAft>
                <a:spcPts val="0"/>
              </a:spcAft>
              <a:defRPr/>
            </a:pPr>
            <a:r>
              <a:rPr lang="en-US" sz="1050" dirty="0">
                <a:latin typeface="+mn-lt"/>
              </a:rPr>
              <a:t>Image credits: </a:t>
            </a:r>
            <a:r>
              <a:rPr lang="en-US" sz="1050" dirty="0">
                <a:latin typeface="+mn-lt"/>
                <a:hlinkClick r:id="rId7"/>
              </a:rPr>
              <a:t>http://</a:t>
            </a:r>
            <a:r>
              <a:rPr lang="en-US" sz="1050" dirty="0" err="1">
                <a:latin typeface="+mn-lt"/>
                <a:hlinkClick r:id="rId7"/>
              </a:rPr>
              <a:t>www.usda.gov</a:t>
            </a:r>
            <a:r>
              <a:rPr lang="en-US" sz="1050" dirty="0">
                <a:latin typeface="+mn-lt"/>
                <a:hlinkClick r:id="rId7"/>
              </a:rPr>
              <a:t>/</a:t>
            </a:r>
            <a:r>
              <a:rPr lang="en-US" sz="1050" dirty="0" err="1">
                <a:latin typeface="+mn-lt"/>
                <a:hlinkClick r:id="rId7"/>
              </a:rPr>
              <a:t>wps</a:t>
            </a:r>
            <a:r>
              <a:rPr lang="en-US" sz="1050" dirty="0">
                <a:latin typeface="+mn-lt"/>
                <a:hlinkClick r:id="rId7"/>
              </a:rPr>
              <a:t>/portal/</a:t>
            </a:r>
            <a:r>
              <a:rPr lang="en-US" sz="1050" dirty="0" err="1">
                <a:latin typeface="+mn-lt"/>
                <a:hlinkClick r:id="rId7"/>
              </a:rPr>
              <a:t>usda</a:t>
            </a:r>
            <a:r>
              <a:rPr lang="en-US" sz="1050" dirty="0">
                <a:latin typeface="+mn-lt"/>
                <a:hlinkClick r:id="rId7"/>
              </a:rPr>
              <a:t>/</a:t>
            </a:r>
            <a:r>
              <a:rPr lang="en-US" sz="1050" dirty="0" err="1">
                <a:latin typeface="+mn-lt"/>
                <a:hlinkClick r:id="rId7"/>
              </a:rPr>
              <a:t>usdahome</a:t>
            </a:r>
            <a:r>
              <a:rPr lang="en-US" sz="1050" dirty="0">
                <a:latin typeface="+mn-lt"/>
              </a:rPr>
              <a:t>; </a:t>
            </a:r>
            <a:r>
              <a:rPr lang="en-US" sz="1050" dirty="0">
                <a:latin typeface="+mn-lt"/>
                <a:hlinkClick r:id="rId8"/>
              </a:rPr>
              <a:t>http://</a:t>
            </a:r>
            <a:r>
              <a:rPr lang="en-US" sz="1050" dirty="0" err="1">
                <a:latin typeface="+mn-lt"/>
                <a:hlinkClick r:id="rId8"/>
              </a:rPr>
              <a:t>nationalplantboard.org</a:t>
            </a:r>
            <a:r>
              <a:rPr lang="en-US" sz="1050" dirty="0">
                <a:latin typeface="+mn-lt"/>
                <a:hlinkClick r:id="rId8"/>
              </a:rPr>
              <a:t>/</a:t>
            </a:r>
            <a:endParaRPr lang="en-US" sz="1000"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457200" y="76200"/>
            <a:ext cx="8229600" cy="1143000"/>
          </a:xfrm>
        </p:spPr>
        <p:txBody>
          <a:bodyPr/>
          <a:lstStyle/>
          <a:p>
            <a:pPr eaLnBrk="1" hangingPunct="1"/>
            <a:r>
              <a:rPr lang="en-US" altLang="en-US" smtClean="0"/>
              <a:t>Author and Publication Dates</a:t>
            </a:r>
          </a:p>
        </p:txBody>
      </p:sp>
      <p:sp>
        <p:nvSpPr>
          <p:cNvPr id="2" name="Content Placeholder 1"/>
          <p:cNvSpPr>
            <a:spLocks noGrp="1"/>
          </p:cNvSpPr>
          <p:nvPr>
            <p:ph idx="1"/>
          </p:nvPr>
        </p:nvSpPr>
        <p:spPr>
          <a:xfrm>
            <a:off x="457200" y="1295400"/>
            <a:ext cx="8229600" cy="4443413"/>
          </a:xfrm>
        </p:spPr>
        <p:txBody>
          <a:bodyPr>
            <a:normAutofit/>
          </a:bodyPr>
          <a:lstStyle/>
          <a:p>
            <a:pPr eaLnBrk="1" hangingPunct="1">
              <a:buFont typeface="Arial" charset="0"/>
              <a:buChar char="•"/>
              <a:defRPr/>
            </a:pPr>
            <a:r>
              <a:rPr lang="en-US" dirty="0">
                <a:ea typeface="ＭＳ Ｐゴシック" pitchFamily="33" charset="-128"/>
              </a:rPr>
              <a:t>Morgan Pinkerton</a:t>
            </a:r>
          </a:p>
          <a:p>
            <a:pPr lvl="1" eaLnBrk="1" hangingPunct="1">
              <a:buFont typeface="Arial" charset="0"/>
              <a:buChar char="–"/>
              <a:defRPr/>
            </a:pPr>
            <a:r>
              <a:rPr lang="en-US" dirty="0">
                <a:ea typeface="ＭＳ Ｐゴシック" pitchFamily="33" charset="-128"/>
              </a:rPr>
              <a:t>Lab Technician, Department of Entomology and Nematology, </a:t>
            </a:r>
            <a:r>
              <a:rPr lang="en-US" dirty="0" smtClean="0">
                <a:ea typeface="ＭＳ Ｐゴシック" pitchFamily="33" charset="-128"/>
              </a:rPr>
              <a:t>University of Florida</a:t>
            </a:r>
            <a:endParaRPr lang="en-US" dirty="0">
              <a:ea typeface="ＭＳ Ｐゴシック" pitchFamily="33" charset="-128"/>
            </a:endParaRPr>
          </a:p>
          <a:p>
            <a:pPr eaLnBrk="1" hangingPunct="1">
              <a:buFont typeface="Arial" charset="0"/>
              <a:buChar char="•"/>
              <a:defRPr/>
            </a:pPr>
            <a:r>
              <a:rPr lang="en-US" dirty="0" smtClean="0">
                <a:ea typeface="ＭＳ Ｐゴシック" pitchFamily="33" charset="-128"/>
              </a:rPr>
              <a:t> Amanda </a:t>
            </a:r>
            <a:r>
              <a:rPr lang="en-US" dirty="0">
                <a:ea typeface="ＭＳ Ｐゴシック" pitchFamily="33" charset="-128"/>
              </a:rPr>
              <a:t>Hodges, Ph.D.</a:t>
            </a:r>
          </a:p>
          <a:p>
            <a:pPr lvl="1" eaLnBrk="1" hangingPunct="1">
              <a:buFont typeface="Arial" charset="0"/>
              <a:buChar char="–"/>
              <a:defRPr/>
            </a:pPr>
            <a:r>
              <a:rPr lang="en-US" dirty="0">
                <a:ea typeface="ＭＳ Ｐゴシック" pitchFamily="34" charset="-128"/>
                <a:cs typeface="Calibri"/>
              </a:rPr>
              <a:t>Associate Extension Scientist, Department of Entomology and Nematology, University of </a:t>
            </a:r>
            <a:r>
              <a:rPr lang="en-US" dirty="0" smtClean="0">
                <a:ea typeface="ＭＳ Ｐゴシック" pitchFamily="34" charset="-128"/>
                <a:cs typeface="Calibri"/>
              </a:rPr>
              <a:t>Florida</a:t>
            </a:r>
          </a:p>
          <a:p>
            <a:pPr marL="457200" lvl="1" indent="0" eaLnBrk="1" hangingPunct="1">
              <a:buFont typeface="Arial" charset="0"/>
              <a:buNone/>
              <a:defRPr/>
            </a:pPr>
            <a:r>
              <a:rPr lang="en-US" dirty="0" smtClean="0">
                <a:ea typeface="ＭＳ Ｐゴシック" pitchFamily="34" charset="-128"/>
                <a:cs typeface="Calibri"/>
              </a:rPr>
              <a:t>Publication date: October 2016 </a:t>
            </a:r>
            <a:endParaRPr lang="en-US" dirty="0">
              <a:ea typeface="ＭＳ Ｐゴシック" pitchFamily="34" charset="-128"/>
              <a:cs typeface="Calibri"/>
            </a:endParaRPr>
          </a:p>
          <a:p>
            <a:pPr eaLnBrk="1" hangingPunct="1">
              <a:buFont typeface="Arial" charset="0"/>
              <a:buChar char="•"/>
              <a:defRPr/>
            </a:pPr>
            <a:endParaRPr lang="en-US" dirty="0">
              <a:ea typeface="ＭＳ Ｐゴシック" pitchFamily="33"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Rosy Moth</a:t>
            </a:r>
          </a:p>
        </p:txBody>
      </p:sp>
      <p:sp>
        <p:nvSpPr>
          <p:cNvPr id="3" name="Subtitle 2"/>
          <p:cNvSpPr>
            <a:spLocks noGrp="1"/>
          </p:cNvSpPr>
          <p:nvPr>
            <p:ph idx="1"/>
          </p:nvPr>
        </p:nvSpPr>
        <p:spPr>
          <a:xfrm>
            <a:off x="457200" y="1524000"/>
            <a:ext cx="8229600" cy="4525963"/>
          </a:xfrm>
        </p:spPr>
        <p:txBody>
          <a:bodyPr>
            <a:normAutofit lnSpcReduction="10000"/>
          </a:bodyPr>
          <a:lstStyle/>
          <a:p>
            <a:pPr eaLnBrk="1" hangingPunct="1">
              <a:buFont typeface="Arial" charset="0"/>
              <a:buChar char="•"/>
              <a:defRPr/>
            </a:pPr>
            <a:r>
              <a:rPr lang="en-US" dirty="0" smtClean="0">
                <a:ea typeface="ＭＳ Ｐゴシック" pitchFamily="33" charset="-128"/>
              </a:rPr>
              <a:t>Other common names: rosy </a:t>
            </a:r>
            <a:r>
              <a:rPr lang="en-US" dirty="0">
                <a:ea typeface="ＭＳ Ｐゴシック" pitchFamily="33" charset="-128"/>
              </a:rPr>
              <a:t>gypsy </a:t>
            </a:r>
            <a:r>
              <a:rPr lang="en-US" dirty="0" smtClean="0">
                <a:ea typeface="ＭＳ Ｐゴシック" pitchFamily="33" charset="-128"/>
              </a:rPr>
              <a:t>moth, </a:t>
            </a:r>
            <a:r>
              <a:rPr lang="en-US" dirty="0" err="1">
                <a:ea typeface="ＭＳ Ｐゴシック" pitchFamily="33" charset="-128"/>
              </a:rPr>
              <a:t>russian</a:t>
            </a:r>
            <a:r>
              <a:rPr lang="en-US" dirty="0">
                <a:ea typeface="ＭＳ Ｐゴシック" pitchFamily="33" charset="-128"/>
              </a:rPr>
              <a:t> gypsy </a:t>
            </a:r>
            <a:r>
              <a:rPr lang="en-US" dirty="0" smtClean="0">
                <a:ea typeface="ＭＳ Ｐゴシック" pitchFamily="33" charset="-128"/>
              </a:rPr>
              <a:t>moth, </a:t>
            </a:r>
            <a:r>
              <a:rPr lang="en-US" dirty="0" err="1">
                <a:ea typeface="ＭＳ Ｐゴシック" pitchFamily="33" charset="-128"/>
              </a:rPr>
              <a:t>sal</a:t>
            </a:r>
            <a:r>
              <a:rPr lang="en-US" dirty="0">
                <a:ea typeface="ＭＳ Ｐゴシック" pitchFamily="33" charset="-128"/>
              </a:rPr>
              <a:t> </a:t>
            </a:r>
            <a:r>
              <a:rPr lang="en-US" dirty="0" smtClean="0">
                <a:ea typeface="ＭＳ Ｐゴシック" pitchFamily="33" charset="-128"/>
              </a:rPr>
              <a:t>defoliator, pink gypsy moth</a:t>
            </a:r>
          </a:p>
          <a:p>
            <a:pPr eaLnBrk="1" hangingPunct="1">
              <a:buFont typeface="Arial" charset="0"/>
              <a:buChar char="•"/>
              <a:defRPr/>
            </a:pPr>
            <a:r>
              <a:rPr lang="en-US" dirty="0" smtClean="0">
                <a:ea typeface="ＭＳ Ｐゴシック" pitchFamily="33" charset="-128"/>
              </a:rPr>
              <a:t>Major defoliator of deciduous forests, especially oak, in Asia</a:t>
            </a:r>
          </a:p>
          <a:p>
            <a:pPr eaLnBrk="1" hangingPunct="1">
              <a:buFont typeface="Arial" charset="0"/>
              <a:buChar char="•"/>
              <a:defRPr/>
            </a:pPr>
            <a:r>
              <a:rPr lang="en-US" dirty="0" smtClean="0">
                <a:ea typeface="ＭＳ Ｐゴシック" pitchFamily="33" charset="-128"/>
              </a:rPr>
              <a:t>Outbreaks are often followed by wood borer pest problems </a:t>
            </a:r>
          </a:p>
          <a:p>
            <a:pPr eaLnBrk="1" hangingPunct="1">
              <a:buFont typeface="Arial" charset="0"/>
              <a:buChar char="•"/>
              <a:defRPr/>
            </a:pPr>
            <a:r>
              <a:rPr lang="en-US" dirty="0" smtClean="0">
                <a:ea typeface="ＭＳ Ｐゴシック" pitchFamily="33" charset="-128"/>
              </a:rPr>
              <a:t>Considered a high risk for invasion in North America</a:t>
            </a:r>
            <a:endParaRPr lang="en-US" dirty="0">
              <a:ea typeface="ＭＳ Ｐゴシック" pitchFamily="33" charset="-128"/>
            </a:endParaRPr>
          </a:p>
          <a:p>
            <a:pPr eaLnBrk="1" hangingPunct="1">
              <a:buFont typeface="Arial" charset="0"/>
              <a:buChar char="•"/>
              <a:defRPr/>
            </a:pPr>
            <a:endParaRPr lang="en-US" dirty="0" smtClean="0">
              <a:ea typeface="ＭＳ Ｐゴシック" pitchFamily="33"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p:txBody>
          <a:bodyPr/>
          <a:lstStyle/>
          <a:p>
            <a:pPr eaLnBrk="1" hangingPunct="1"/>
            <a:r>
              <a:rPr lang="en-US" altLang="en-US" smtClean="0"/>
              <a:t>Reviewers</a:t>
            </a:r>
          </a:p>
        </p:txBody>
      </p:sp>
      <p:sp>
        <p:nvSpPr>
          <p:cNvPr id="61443" name="Content Placeholder 1"/>
          <p:cNvSpPr>
            <a:spLocks noGrp="1"/>
          </p:cNvSpPr>
          <p:nvPr>
            <p:ph idx="1"/>
          </p:nvPr>
        </p:nvSpPr>
        <p:spPr>
          <a:xfrm>
            <a:off x="457200" y="1295400"/>
            <a:ext cx="8229600" cy="4443413"/>
          </a:xfrm>
        </p:spPr>
        <p:txBody>
          <a:bodyPr/>
          <a:lstStyle/>
          <a:p>
            <a:pPr eaLnBrk="1" hangingPunct="1"/>
            <a:r>
              <a:rPr lang="en-US" altLang="en-US" smtClean="0"/>
              <a:t>Catherine A. Marzolf</a:t>
            </a:r>
          </a:p>
          <a:p>
            <a:pPr lvl="1" eaLnBrk="1" hangingPunct="1"/>
            <a:r>
              <a:rPr lang="en-US" altLang="en-US" smtClean="0"/>
              <a:t>Assistant State Plant Health Director, USDA APHIS PPQ</a:t>
            </a:r>
          </a:p>
          <a:p>
            <a:pPr eaLnBrk="1" hangingPunct="1"/>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lstStyle/>
          <a:p>
            <a:pPr algn="ctr" eaLnBrk="1" fontAlgn="auto" hangingPunct="1">
              <a:spcAft>
                <a:spcPts val="0"/>
              </a:spcAft>
              <a:defRPr/>
            </a:pPr>
            <a:r>
              <a:rPr lang="en-US" sz="4400" dirty="0">
                <a:latin typeface="+mj-lt"/>
                <a:ea typeface="+mj-ea"/>
                <a:cs typeface="+mj-cs"/>
              </a:rPr>
              <a:t>Educational Disclaimer and Citation</a:t>
            </a:r>
          </a:p>
        </p:txBody>
      </p:sp>
      <p:sp>
        <p:nvSpPr>
          <p:cNvPr id="5" name="Content Placeholder 2"/>
          <p:cNvSpPr txBox="1">
            <a:spLocks/>
          </p:cNvSpPr>
          <p:nvPr/>
        </p:nvSpPr>
        <p:spPr>
          <a:xfrm>
            <a:off x="457200" y="1143000"/>
            <a:ext cx="8229600" cy="4754563"/>
          </a:xfrm>
          <a:prstGeom prst="rect">
            <a:avLst/>
          </a:prstGeom>
        </p:spPr>
        <p:txBody>
          <a:bodyPr/>
          <a:lstStyle/>
          <a:p>
            <a:pPr marL="342900" indent="-342900" eaLnBrk="1" fontAlgn="auto" hangingPunct="1">
              <a:spcBef>
                <a:spcPct val="20000"/>
              </a:spcBef>
              <a:spcAft>
                <a:spcPts val="0"/>
              </a:spcAft>
              <a:buFont typeface="Arial" pitchFamily="34" charset="0"/>
              <a:buChar char="•"/>
              <a:defRPr/>
            </a:pPr>
            <a:r>
              <a:rPr lang="en-US" sz="3200" dirty="0">
                <a:latin typeface="+mn-lt"/>
              </a:rPr>
              <a:t>This presentation can be used for educational purposes for NON-PROFIT workshops, trainings, etc.</a:t>
            </a:r>
          </a:p>
          <a:p>
            <a:pPr marL="342900" indent="-342900" eaLnBrk="1" fontAlgn="auto" hangingPunct="1">
              <a:spcBef>
                <a:spcPct val="20000"/>
              </a:spcBef>
              <a:spcAft>
                <a:spcPts val="0"/>
              </a:spcAft>
              <a:buFont typeface="Arial" pitchFamily="34" charset="0"/>
              <a:buChar char="•"/>
              <a:defRPr/>
            </a:pPr>
            <a:r>
              <a:rPr lang="en-US" sz="3200" dirty="0">
                <a:latin typeface="+mn-lt"/>
              </a:rPr>
              <a:t>Citation: Pinkerton, Morgan and Amanda Hodges. 2016. Rosy moth – </a:t>
            </a:r>
            <a:r>
              <a:rPr lang="en-US" sz="3200" i="1" dirty="0" err="1">
                <a:latin typeface="+mn-lt"/>
              </a:rPr>
              <a:t>Lymantria</a:t>
            </a:r>
            <a:r>
              <a:rPr lang="en-US" sz="3200" i="1" dirty="0">
                <a:latin typeface="+mn-lt"/>
              </a:rPr>
              <a:t> </a:t>
            </a:r>
            <a:r>
              <a:rPr lang="en-US" sz="3200" i="1" dirty="0" err="1">
                <a:latin typeface="+mn-lt"/>
              </a:rPr>
              <a:t>dispar</a:t>
            </a:r>
            <a:endParaRPr lang="en-US" sz="3200" i="1" dirty="0">
              <a:latin typeface="+mn-lt"/>
            </a:endParaRPr>
          </a:p>
          <a:p>
            <a:pPr eaLnBrk="1" fontAlgn="auto" hangingPunct="1">
              <a:spcBef>
                <a:spcPct val="20000"/>
              </a:spcBef>
              <a:spcAft>
                <a:spcPts val="0"/>
              </a:spcAft>
              <a:defRPr/>
            </a:pPr>
            <a:r>
              <a:rPr lang="en-US" sz="3200" i="1" dirty="0">
                <a:latin typeface="+mn-lt"/>
              </a:rPr>
              <a:t>    </a:t>
            </a:r>
            <a:r>
              <a:rPr lang="en-US" sz="3200" dirty="0">
                <a:latin typeface="+mn-lt"/>
              </a:rPr>
              <a:t>Accessed (add the date)</a:t>
            </a:r>
          </a:p>
          <a:p>
            <a:pPr eaLnBrk="1" fontAlgn="auto" hangingPunct="1">
              <a:spcBef>
                <a:spcPct val="20000"/>
              </a:spcBef>
              <a:spcAft>
                <a:spcPts val="0"/>
              </a:spcAft>
              <a:defRPr/>
            </a:pPr>
            <a:r>
              <a:rPr lang="en-US" sz="3200" dirty="0">
                <a:latin typeface="+mn-lt"/>
              </a:rPr>
              <a:t>    www.protectingusnow.org</a:t>
            </a:r>
          </a:p>
          <a:p>
            <a:pPr marL="342900" indent="-342900" eaLnBrk="1" fontAlgn="auto" hangingPunct="1">
              <a:spcBef>
                <a:spcPct val="20000"/>
              </a:spcBef>
              <a:spcAft>
                <a:spcPts val="0"/>
              </a:spcAft>
              <a:buFont typeface="Arial" pitchFamily="34" charset="0"/>
              <a:buChar char="•"/>
              <a:defRPr/>
            </a:pPr>
            <a:endParaRPr lang="en-US" sz="32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4" descr="background 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200025"/>
            <a:ext cx="9144000" cy="831850"/>
          </a:xfrm>
          <a:prstGeom prst="rect">
            <a:avLst/>
          </a:prstGeom>
        </p:spPr>
        <p:txBody>
          <a:bodyPr>
            <a:spAutoFit/>
          </a:bodyPr>
          <a:lstStyle/>
          <a:p>
            <a:pPr algn="ctr" eaLnBrk="1" fontAlgn="auto" hangingPunct="1">
              <a:spcBef>
                <a:spcPts val="0"/>
              </a:spcBef>
              <a:spcAft>
                <a:spcPts val="0"/>
              </a:spcAft>
              <a:defRPr/>
            </a:pPr>
            <a:endParaRPr lang="en-US" sz="1600" dirty="0">
              <a:latin typeface="+mj-lt"/>
              <a:ea typeface="ＭＳ Ｐゴシック" pitchFamily="-110" charset="-128"/>
            </a:endParaRPr>
          </a:p>
          <a:p>
            <a:pPr algn="ctr" eaLnBrk="1" fontAlgn="auto" hangingPunct="1">
              <a:spcBef>
                <a:spcPts val="0"/>
              </a:spcBef>
              <a:spcAft>
                <a:spcPts val="0"/>
              </a:spcAft>
              <a:defRPr/>
            </a:pPr>
            <a:endParaRPr lang="en-US" sz="1600" dirty="0">
              <a:latin typeface="+mj-lt"/>
              <a:ea typeface="ＭＳ Ｐゴシック" pitchFamily="-110" charset="-128"/>
            </a:endParaRPr>
          </a:p>
          <a:p>
            <a:pPr algn="ctr" eaLnBrk="1" fontAlgn="auto" hangingPunct="1">
              <a:spcBef>
                <a:spcPts val="0"/>
              </a:spcBef>
              <a:spcAft>
                <a:spcPts val="0"/>
              </a:spcAft>
              <a:defRPr/>
            </a:pPr>
            <a:endParaRPr lang="en-US" sz="1600" dirty="0">
              <a:latin typeface="+mj-lt"/>
              <a:ea typeface="ＭＳ Ｐゴシック" pitchFamily="-110" charset="-128"/>
            </a:endParaRPr>
          </a:p>
        </p:txBody>
      </p:sp>
      <p:sp>
        <p:nvSpPr>
          <p:cNvPr id="65540" name="Title 1"/>
          <p:cNvSpPr>
            <a:spLocks noGrp="1"/>
          </p:cNvSpPr>
          <p:nvPr>
            <p:ph type="title"/>
          </p:nvPr>
        </p:nvSpPr>
        <p:spPr/>
        <p:txBody>
          <a:bodyPr/>
          <a:lstStyle/>
          <a:p>
            <a:pPr eaLnBrk="1" hangingPunct="1"/>
            <a:r>
              <a:rPr lang="en-US" altLang="en-US" smtClean="0"/>
              <a:t>Our Partners</a:t>
            </a:r>
          </a:p>
        </p:txBody>
      </p:sp>
      <p:sp>
        <p:nvSpPr>
          <p:cNvPr id="65541" name="Content Placeholder 4"/>
          <p:cNvSpPr>
            <a:spLocks noGrp="1"/>
          </p:cNvSpPr>
          <p:nvPr>
            <p:ph idx="1"/>
          </p:nvPr>
        </p:nvSpPr>
        <p:spPr>
          <a:xfrm>
            <a:off x="457200" y="1371600"/>
            <a:ext cx="8229600" cy="4525963"/>
          </a:xfrm>
        </p:spPr>
        <p:txBody>
          <a:bodyPr/>
          <a:lstStyle/>
          <a:p>
            <a:pPr eaLnBrk="1" hangingPunct="1"/>
            <a:r>
              <a:rPr lang="en-US" altLang="en-US" sz="2200" smtClean="0"/>
              <a:t>United States Department of Agriculture, National Institute of Food and Agriculture (USDA NIFA)</a:t>
            </a:r>
          </a:p>
          <a:p>
            <a:pPr eaLnBrk="1" hangingPunct="1"/>
            <a:r>
              <a:rPr lang="en-US" altLang="en-US" sz="2200" smtClean="0"/>
              <a:t>United States Department of Agriculture, Animal and Plant Health Inspection Service, Plant Protection and Quarantine (USDA APHIS PPQ)</a:t>
            </a:r>
          </a:p>
          <a:p>
            <a:pPr eaLnBrk="1" hangingPunct="1"/>
            <a:r>
              <a:rPr lang="en-US" altLang="en-US" sz="2200" smtClean="0"/>
              <a:t>Cooperative Agriculture Pest Survey (CAPS) Program</a:t>
            </a:r>
          </a:p>
          <a:p>
            <a:pPr eaLnBrk="1" hangingPunct="1"/>
            <a:r>
              <a:rPr lang="en-US" altLang="en-US" sz="2200" smtClean="0"/>
              <a:t>National Plant Board (NPB)</a:t>
            </a:r>
          </a:p>
          <a:p>
            <a:pPr eaLnBrk="1" hangingPunct="1"/>
            <a:r>
              <a:rPr lang="en-US" altLang="en-US" sz="2200" smtClean="0"/>
              <a:t>States Department of Agriculture</a:t>
            </a:r>
          </a:p>
          <a:p>
            <a:pPr eaLnBrk="1" hangingPunct="1"/>
            <a:r>
              <a:rPr lang="en-US" altLang="en-US" sz="2200" smtClean="0"/>
              <a:t>Extension Disaster Education Network (EDEN)</a:t>
            </a:r>
          </a:p>
          <a:p>
            <a:pPr eaLnBrk="1" hangingPunct="1"/>
            <a:r>
              <a:rPr lang="en-US" altLang="en-US" sz="2200" smtClean="0"/>
              <a:t>Center for Invasive Species and Ecosystem Health (Bugwood)</a:t>
            </a:r>
          </a:p>
          <a:p>
            <a:pPr eaLnBrk="1" hangingPunct="1"/>
            <a:r>
              <a:rPr lang="en-US" altLang="en-US" sz="2200" smtClean="0"/>
              <a:t>National Plant Diagnostic Network (NPDN)</a:t>
            </a:r>
          </a:p>
          <a:p>
            <a:pPr eaLnBrk="1" hangingPunct="1"/>
            <a:r>
              <a:rPr lang="en-US" altLang="en-US" sz="2200" smtClean="0"/>
              <a:t>U.S. Department of Homeland Security (DHS)</a:t>
            </a:r>
          </a:p>
          <a:p>
            <a:pPr eaLnBrk="1" hangingPunct="1"/>
            <a:r>
              <a:rPr lang="en-US" altLang="en-US" sz="2200" smtClean="0"/>
              <a:t>U.S. Forest Service (USFS)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685800"/>
          </a:xfrm>
        </p:spPr>
        <p:txBody>
          <a:bodyPr>
            <a:normAutofit fontScale="90000"/>
          </a:bodyPr>
          <a:lstStyle/>
          <a:p>
            <a:pPr eaLnBrk="1" hangingPunct="1">
              <a:defRPr/>
            </a:pPr>
            <a:r>
              <a:rPr lang="en-US" dirty="0" smtClean="0">
                <a:ea typeface="ＭＳ Ｐゴシック" pitchFamily="33" charset="-128"/>
              </a:rPr>
              <a:t>References</a:t>
            </a:r>
            <a:endParaRPr lang="en-US" dirty="0">
              <a:ea typeface="ＭＳ Ｐゴシック" pitchFamily="33" charset="-128"/>
            </a:endParaRPr>
          </a:p>
        </p:txBody>
      </p:sp>
      <p:sp>
        <p:nvSpPr>
          <p:cNvPr id="67587" name="Content Placeholder 1"/>
          <p:cNvSpPr>
            <a:spLocks noGrp="1"/>
          </p:cNvSpPr>
          <p:nvPr>
            <p:ph idx="1"/>
          </p:nvPr>
        </p:nvSpPr>
        <p:spPr>
          <a:xfrm>
            <a:off x="228600" y="1143000"/>
            <a:ext cx="8610600" cy="4800600"/>
          </a:xfrm>
        </p:spPr>
        <p:txBody>
          <a:bodyPr/>
          <a:lstStyle/>
          <a:p>
            <a:pPr marL="457200" indent="-457200" eaLnBrk="1" hangingPunct="1">
              <a:buFont typeface="Calibri" panose="020F0502020204030204" pitchFamily="34" charset="0"/>
              <a:buAutoNum type="arabicPeriod"/>
            </a:pPr>
            <a:r>
              <a:rPr lang="en-US" altLang="en-US" sz="2000" smtClean="0"/>
              <a:t>Anonymous. 2015. </a:t>
            </a:r>
            <a:r>
              <a:rPr lang="en-US" altLang="en-US" sz="2000" i="1" smtClean="0"/>
              <a:t>Lymantria mathura </a:t>
            </a:r>
            <a:r>
              <a:rPr lang="en-US" altLang="en-US" sz="2000" smtClean="0"/>
              <a:t>(pink gypsy moth). Invasive Species Compendium. Accessed 6/6/2016. </a:t>
            </a:r>
          </a:p>
          <a:p>
            <a:pPr lvl="1" eaLnBrk="1" hangingPunct="1"/>
            <a:r>
              <a:rPr lang="en-US" altLang="en-US" sz="1600" smtClean="0"/>
              <a:t>http://www.cabi.org/isc/datasheet/31809</a:t>
            </a:r>
          </a:p>
          <a:p>
            <a:pPr marL="457200" indent="-457200" eaLnBrk="1" hangingPunct="1">
              <a:buFont typeface="Calibri" panose="020F0502020204030204" pitchFamily="34" charset="0"/>
              <a:buAutoNum type="arabicPeriod"/>
            </a:pPr>
            <a:r>
              <a:rPr lang="en-US" altLang="en-US" sz="2000" smtClean="0"/>
              <a:t>Anonymous. Least Toxic Control of Gypsy Moths. Beyond Pesticides. </a:t>
            </a:r>
          </a:p>
          <a:p>
            <a:pPr lvl="1" eaLnBrk="1" hangingPunct="1"/>
            <a:r>
              <a:rPr lang="en-US" altLang="en-US" sz="1600" smtClean="0"/>
              <a:t>https://www.beyondpesticides.org/assets/media/documents/alternatives/factsheets/Gypsy%20Moth%20Control.pdf</a:t>
            </a:r>
          </a:p>
          <a:p>
            <a:pPr marL="457200" indent="-457200" eaLnBrk="1" hangingPunct="1">
              <a:buFont typeface="Calibri" panose="020F0502020204030204" pitchFamily="34" charset="0"/>
              <a:buAutoNum type="arabicPeriod"/>
            </a:pPr>
            <a:r>
              <a:rPr lang="en-US" altLang="en-US" sz="2000" smtClean="0"/>
              <a:t>Davis, E.E.,  S. French, and R.C. Venette. 2005. Mini Risk Assessment: Pink Gypsy Moth, </a:t>
            </a:r>
            <a:r>
              <a:rPr lang="en-US" altLang="en-US" sz="2000" i="1" smtClean="0"/>
              <a:t>Lymatria mathura</a:t>
            </a:r>
            <a:r>
              <a:rPr lang="en-US" altLang="en-US" sz="2000" smtClean="0"/>
              <a:t> Moore [Lepidoptera: Lymantriidae]. CAPS. Accessed 6/13/2016. </a:t>
            </a:r>
          </a:p>
          <a:p>
            <a:pPr lvl="1" eaLnBrk="1" hangingPunct="1"/>
            <a:r>
              <a:rPr lang="en-US" altLang="en-US" sz="1600" smtClean="0"/>
              <a:t>https://extension.entm.purdue.edu/CAPS/pdf/datasheets/RussianGypsyMoth.pdf</a:t>
            </a:r>
          </a:p>
          <a:p>
            <a:pPr marL="457200" indent="-457200" eaLnBrk="1" hangingPunct="1">
              <a:buFont typeface="Calibri" panose="020F0502020204030204" pitchFamily="34" charset="0"/>
              <a:buAutoNum type="arabicPeriod"/>
            </a:pPr>
            <a:r>
              <a:rPr lang="en-US" altLang="en-US" sz="2000" smtClean="0"/>
              <a:t>Molet, T. 2012. CPHST Pest Datasheet for </a:t>
            </a:r>
            <a:r>
              <a:rPr lang="en-US" altLang="en-US" sz="2000" i="1" smtClean="0"/>
              <a:t>Lymantria mathura </a:t>
            </a:r>
            <a:r>
              <a:rPr lang="en-US" altLang="en-US" sz="2000" smtClean="0"/>
              <a:t>. USDA-APHIS-PPQ-CPHST. Accessed 6/6/2016.</a:t>
            </a:r>
          </a:p>
          <a:p>
            <a:pPr lvl="1" eaLnBrk="1" hangingPunct="1"/>
            <a:r>
              <a:rPr lang="en-US" altLang="en-US" sz="1600" smtClean="0"/>
              <a:t>download.ceris.purdue.edu/file/1844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152400"/>
            <a:ext cx="8229600" cy="1143000"/>
          </a:xfrm>
        </p:spPr>
        <p:txBody>
          <a:bodyPr/>
          <a:lstStyle/>
          <a:p>
            <a:pPr eaLnBrk="1" hangingPunct="1"/>
            <a:r>
              <a:rPr lang="en-US" altLang="en-US" smtClean="0"/>
              <a:t>References</a:t>
            </a:r>
          </a:p>
        </p:txBody>
      </p:sp>
      <p:sp>
        <p:nvSpPr>
          <p:cNvPr id="3" name="Content Placeholder 2"/>
          <p:cNvSpPr>
            <a:spLocks noGrp="1"/>
          </p:cNvSpPr>
          <p:nvPr>
            <p:ph idx="1"/>
          </p:nvPr>
        </p:nvSpPr>
        <p:spPr>
          <a:xfrm>
            <a:off x="152400" y="1143000"/>
            <a:ext cx="8763000" cy="4525963"/>
          </a:xfrm>
        </p:spPr>
        <p:txBody>
          <a:bodyPr/>
          <a:lstStyle/>
          <a:p>
            <a:pPr marL="457200" indent="-457200" eaLnBrk="1" hangingPunct="1">
              <a:buFont typeface="+mj-lt"/>
              <a:buAutoNum type="arabicPeriod" startAt="5"/>
              <a:defRPr/>
            </a:pPr>
            <a:r>
              <a:rPr lang="en-US" sz="2000" dirty="0">
                <a:ea typeface="ＭＳ Ｐゴシック" pitchFamily="33" charset="-128"/>
              </a:rPr>
              <a:t>OEPP/EPPO. 2005. Data sheets on quarantine pests: </a:t>
            </a:r>
            <a:r>
              <a:rPr lang="en-US" sz="2000" i="1" dirty="0" err="1">
                <a:ea typeface="ＭＳ Ｐゴシック" pitchFamily="33" charset="-128"/>
              </a:rPr>
              <a:t>Lymantria</a:t>
            </a:r>
            <a:r>
              <a:rPr lang="en-US" sz="2000" i="1" dirty="0">
                <a:ea typeface="ＭＳ Ｐゴシック" pitchFamily="33" charset="-128"/>
              </a:rPr>
              <a:t> </a:t>
            </a:r>
            <a:r>
              <a:rPr lang="en-US" sz="2000" i="1" dirty="0" err="1">
                <a:ea typeface="ＭＳ Ｐゴシック" pitchFamily="33" charset="-128"/>
              </a:rPr>
              <a:t>mathura</a:t>
            </a:r>
            <a:r>
              <a:rPr lang="en-US" sz="2000" i="1" dirty="0">
                <a:ea typeface="ＭＳ Ｐゴシック" pitchFamily="33" charset="-128"/>
              </a:rPr>
              <a:t>. </a:t>
            </a:r>
            <a:r>
              <a:rPr lang="en-US" sz="2000" dirty="0">
                <a:ea typeface="ＭＳ Ｐゴシック" pitchFamily="33" charset="-128"/>
              </a:rPr>
              <a:t>European and Mediterranean Plant Protection Organization. </a:t>
            </a:r>
            <a:r>
              <a:rPr lang="en-US" sz="2000" i="1" dirty="0">
                <a:ea typeface="ＭＳ Ｐゴシック" pitchFamily="33" charset="-128"/>
              </a:rPr>
              <a:t>Bulletin OEPP/EPPO Bulletin</a:t>
            </a:r>
            <a:r>
              <a:rPr lang="en-US" sz="2000" b="1" i="1" dirty="0">
                <a:ea typeface="ＭＳ Ｐゴシック" pitchFamily="33" charset="-128"/>
              </a:rPr>
              <a:t> </a:t>
            </a:r>
            <a:r>
              <a:rPr lang="en-US" sz="2000" dirty="0">
                <a:ea typeface="ＭＳ Ｐゴシック" pitchFamily="33" charset="-128"/>
              </a:rPr>
              <a:t>35: 464–467. Accessed 6/10/16.</a:t>
            </a:r>
          </a:p>
          <a:p>
            <a:pPr lvl="1" eaLnBrk="1" hangingPunct="1">
              <a:buFont typeface="Arial" charset="0"/>
              <a:buChar char="–"/>
              <a:defRPr/>
            </a:pPr>
            <a:r>
              <a:rPr lang="en-US" sz="1600" dirty="0">
                <a:ea typeface="ＭＳ Ｐゴシック" pitchFamily="33" charset="-128"/>
              </a:rPr>
              <a:t>https://</a:t>
            </a:r>
            <a:r>
              <a:rPr lang="en-US" sz="1600" dirty="0" err="1">
                <a:ea typeface="ＭＳ Ｐゴシック" pitchFamily="33" charset="-128"/>
              </a:rPr>
              <a:t>www.eppo.int</a:t>
            </a:r>
            <a:r>
              <a:rPr lang="en-US" sz="1600" dirty="0">
                <a:ea typeface="ＭＳ Ｐゴシック" pitchFamily="33" charset="-128"/>
              </a:rPr>
              <a:t>/QUARANTINE/</a:t>
            </a:r>
            <a:r>
              <a:rPr lang="en-US" sz="1600" dirty="0" err="1">
                <a:ea typeface="ＭＳ Ｐゴシック" pitchFamily="33" charset="-128"/>
              </a:rPr>
              <a:t>data_sheets</a:t>
            </a:r>
            <a:r>
              <a:rPr lang="en-US" sz="1600" dirty="0">
                <a:ea typeface="ＭＳ Ｐゴシック" pitchFamily="33" charset="-128"/>
              </a:rPr>
              <a:t>/insects/</a:t>
            </a:r>
            <a:r>
              <a:rPr lang="en-US" sz="1600" dirty="0" err="1">
                <a:ea typeface="ＭＳ Ｐゴシック" pitchFamily="33" charset="-128"/>
              </a:rPr>
              <a:t>DS_Lymantria_mathura.pdf</a:t>
            </a:r>
            <a:endParaRPr lang="en-US" sz="1600" dirty="0">
              <a:ea typeface="ＭＳ Ｐゴシック" pitchFamily="33" charset="-128"/>
            </a:endParaRPr>
          </a:p>
          <a:p>
            <a:pPr marL="457200" lvl="1" indent="0" eaLnBrk="1" hangingPunct="1">
              <a:buFont typeface="Arial" charset="0"/>
              <a:buNone/>
              <a:defRPr/>
            </a:pPr>
            <a:endParaRPr lang="en-US" sz="1600" dirty="0">
              <a:ea typeface="ＭＳ Ｐゴシック" pitchFamily="33" charset="-128"/>
            </a:endParaRPr>
          </a:p>
          <a:p>
            <a:pPr marL="457200" lvl="1" indent="0" eaLnBrk="1" hangingPunct="1">
              <a:buFont typeface="Arial" charset="0"/>
              <a:buNone/>
              <a:defRPr/>
            </a:pPr>
            <a:endParaRPr lang="en-US" sz="2000" dirty="0" smtClean="0">
              <a:ea typeface="ＭＳ Ｐゴシック" pitchFamily="33"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
            <a:ext cx="8229600" cy="1143000"/>
          </a:xfrm>
        </p:spPr>
        <p:txBody>
          <a:bodyPr/>
          <a:lstStyle/>
          <a:p>
            <a:pPr eaLnBrk="1" hangingPunct="1"/>
            <a:r>
              <a:rPr lang="en-US" altLang="en-US" smtClean="0"/>
              <a:t>Global Distribution</a:t>
            </a:r>
          </a:p>
        </p:txBody>
      </p:sp>
      <p:sp>
        <p:nvSpPr>
          <p:cNvPr id="26627" name="TextBox 3"/>
          <p:cNvSpPr txBox="1">
            <a:spLocks noChangeArrowheads="1"/>
          </p:cNvSpPr>
          <p:nvPr/>
        </p:nvSpPr>
        <p:spPr bwMode="auto">
          <a:xfrm>
            <a:off x="152400" y="6324600"/>
            <a:ext cx="5638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map created with easymapmakers.com, Background image: NASA, Terrametrics 2016 </a:t>
            </a:r>
          </a:p>
        </p:txBody>
      </p:sp>
      <p:pic>
        <p:nvPicPr>
          <p:cNvPr id="3" name="Picture 2"/>
          <p:cNvPicPr>
            <a:picLocks noChangeAspect="1"/>
          </p:cNvPicPr>
          <p:nvPr/>
        </p:nvPicPr>
        <p:blipFill rotWithShape="1">
          <a:blip r:embed="rId3"/>
          <a:srcRect l="7417" r="8039"/>
          <a:stretch/>
        </p:blipFill>
        <p:spPr>
          <a:xfrm>
            <a:off x="457200" y="1371600"/>
            <a:ext cx="8228013" cy="4144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304800" y="0"/>
            <a:ext cx="8229600" cy="1143000"/>
          </a:xfrm>
        </p:spPr>
        <p:txBody>
          <a:bodyPr/>
          <a:lstStyle/>
          <a:p>
            <a:pPr eaLnBrk="1" hangingPunct="1"/>
            <a:r>
              <a:rPr lang="en-US" altLang="en-US" sz="3600" smtClean="0"/>
              <a:t>Risk Assessment in the United States</a:t>
            </a:r>
          </a:p>
        </p:txBody>
      </p:sp>
      <p:sp>
        <p:nvSpPr>
          <p:cNvPr id="28675" name="TextBox 13"/>
          <p:cNvSpPr txBox="1">
            <a:spLocks noChangeArrowheads="1"/>
          </p:cNvSpPr>
          <p:nvPr/>
        </p:nvSpPr>
        <p:spPr bwMode="auto">
          <a:xfrm>
            <a:off x="152400" y="6324600"/>
            <a:ext cx="5638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USDA-APHIS-PPQ-CPHST </a:t>
            </a:r>
          </a:p>
        </p:txBody>
      </p:sp>
      <p:pic>
        <p:nvPicPr>
          <p:cNvPr id="2" name="Picture 1"/>
          <p:cNvPicPr>
            <a:picLocks noChangeAspect="1"/>
          </p:cNvPicPr>
          <p:nvPr/>
        </p:nvPicPr>
        <p:blipFill rotWithShape="1">
          <a:blip r:embed="rId3"/>
          <a:srcRect l="3877" t="4097" r="1818" b="2011"/>
          <a:stretch/>
        </p:blipFill>
        <p:spPr>
          <a:xfrm>
            <a:off x="-381000" y="1143000"/>
            <a:ext cx="7981950" cy="619125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8677" name="TextBox 2"/>
          <p:cNvSpPr txBox="1">
            <a:spLocks noChangeArrowheads="1"/>
          </p:cNvSpPr>
          <p:nvPr/>
        </p:nvSpPr>
        <p:spPr bwMode="auto">
          <a:xfrm>
            <a:off x="1676400" y="1338263"/>
            <a:ext cx="449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t>Risk Map for </a:t>
            </a:r>
            <a:r>
              <a:rPr lang="en-US" altLang="en-US" b="1" i="1"/>
              <a:t>Lymantria Mathura</a:t>
            </a:r>
            <a:r>
              <a:rPr lang="en-US" altLang="en-US" b="1"/>
              <a:t>, Rosy moth </a:t>
            </a:r>
          </a:p>
        </p:txBody>
      </p:sp>
      <p:pic>
        <p:nvPicPr>
          <p:cNvPr id="2867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46938" y="2298700"/>
            <a:ext cx="15367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57200"/>
            <a:ext cx="8229600" cy="1524000"/>
          </a:xfrm>
        </p:spPr>
        <p:txBody>
          <a:bodyPr/>
          <a:lstStyle/>
          <a:p>
            <a:pPr eaLnBrk="1" hangingPunct="1"/>
            <a:r>
              <a:rPr lang="en-US" altLang="en-US" smtClean="0"/>
              <a:t>Pest of forests and fruit trees </a:t>
            </a:r>
            <a:br>
              <a:rPr lang="en-US" altLang="en-US" smtClean="0"/>
            </a:br>
            <a:endParaRPr lang="en-US" altLang="en-US" smtClean="0"/>
          </a:p>
        </p:txBody>
      </p:sp>
      <p:sp>
        <p:nvSpPr>
          <p:cNvPr id="30723" name="TextBox 6"/>
          <p:cNvSpPr txBox="1">
            <a:spLocks noChangeArrowheads="1"/>
          </p:cNvSpPr>
          <p:nvPr/>
        </p:nvSpPr>
        <p:spPr bwMode="auto">
          <a:xfrm>
            <a:off x="0" y="6149975"/>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bluejack oak (</a:t>
            </a:r>
            <a:r>
              <a:rPr lang="en-US" altLang="en-US" sz="800" i="1"/>
              <a:t>Quercus incana</a:t>
            </a:r>
            <a:r>
              <a:rPr lang="en-US" altLang="en-US" sz="800"/>
              <a:t>) Bartr, Chris Evans, University of Illinois -Bugwood.org, #1378026; Java plum (</a:t>
            </a:r>
            <a:r>
              <a:rPr lang="en-US" altLang="en-US" sz="800" i="1"/>
              <a:t>Syzygium cumini</a:t>
            </a:r>
            <a:r>
              <a:rPr lang="en-US" altLang="en-US" sz="800"/>
              <a:t>) (L.) Skeels - Forest and Kim Starr, Starr Environmental - Bugwood.org, #5420643; fir (</a:t>
            </a:r>
            <a:r>
              <a:rPr lang="en-US" altLang="en-US" sz="800" i="1"/>
              <a:t>Abies spp.</a:t>
            </a:r>
            <a:r>
              <a:rPr lang="en-US" altLang="en-US" sz="800"/>
              <a:t>) P. Mill. - Petr Kapitola, Central Institute for Supervising and Testing in Agriculture -Bugwood.org, #4544003</a:t>
            </a:r>
          </a:p>
        </p:txBody>
      </p:sp>
      <p:pic>
        <p:nvPicPr>
          <p:cNvPr id="5" name="Picture 4"/>
          <p:cNvPicPr>
            <a:picLocks noChangeAspect="1"/>
          </p:cNvPicPr>
          <p:nvPr/>
        </p:nvPicPr>
        <p:blipFill rotWithShape="1">
          <a:blip r:embed="rId3"/>
          <a:srcRect t="2092" r="2260" b="8508"/>
          <a:stretch/>
        </p:blipFill>
        <p:spPr>
          <a:xfrm>
            <a:off x="381000" y="1752600"/>
            <a:ext cx="2590800" cy="3609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l="5330" r="7623"/>
          <a:stretch/>
        </p:blipFill>
        <p:spPr>
          <a:xfrm>
            <a:off x="3252788" y="1600200"/>
            <a:ext cx="2638425"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6172200" y="1676400"/>
            <a:ext cx="2479675"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Damage </a:t>
            </a:r>
          </a:p>
        </p:txBody>
      </p:sp>
      <p:sp>
        <p:nvSpPr>
          <p:cNvPr id="32771" name="TextBox 11"/>
          <p:cNvSpPr txBox="1">
            <a:spLocks noChangeArrowheads="1"/>
          </p:cNvSpPr>
          <p:nvPr/>
        </p:nvSpPr>
        <p:spPr bwMode="auto">
          <a:xfrm>
            <a:off x="0" y="6149975"/>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gypsy moth (</a:t>
            </a:r>
            <a:r>
              <a:rPr lang="en-US" altLang="en-US" sz="800" i="1"/>
              <a:t>Lymantria dispar</a:t>
            </a:r>
            <a:r>
              <a:rPr lang="en-US" altLang="en-US" sz="800"/>
              <a:t>) (Linnaeus) - William M. Ciesla, Forest Health Management International - Bugwood.org, #0758032; gypsy moth (</a:t>
            </a:r>
            <a:r>
              <a:rPr lang="en-US" altLang="en-US" sz="800" i="1"/>
              <a:t>Lymantria dispar</a:t>
            </a:r>
            <a:r>
              <a:rPr lang="en-US" altLang="en-US" sz="800"/>
              <a:t>) (Linnaeus) - USDA APHIS PPQ , USDA APHIS PPQ - Bugwood.org, #2652051; gypsy moth </a:t>
            </a:r>
            <a:r>
              <a:rPr lang="en-US" altLang="en-US" sz="800" i="1"/>
              <a:t>(Lymantria dispar</a:t>
            </a:r>
            <a:r>
              <a:rPr lang="en-US" altLang="en-US" sz="800"/>
              <a:t>) (Linnaeus) - Landesforstpräsidium Sachsen - Bugwood.org, #1259095</a:t>
            </a:r>
          </a:p>
        </p:txBody>
      </p:sp>
      <p:pic>
        <p:nvPicPr>
          <p:cNvPr id="3" name="Picture 2"/>
          <p:cNvPicPr>
            <a:picLocks noChangeAspect="1"/>
          </p:cNvPicPr>
          <p:nvPr/>
        </p:nvPicPr>
        <p:blipFill>
          <a:blip r:embed="rId3"/>
          <a:stretch>
            <a:fillRect/>
          </a:stretch>
        </p:blipFill>
        <p:spPr>
          <a:xfrm>
            <a:off x="685800" y="1719263"/>
            <a:ext cx="2449513" cy="3538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rcRect/>
          <a:stretch>
            <a:fillRect/>
          </a:stretch>
        </p:blipFill>
        <p:spPr bwMode="auto">
          <a:xfrm>
            <a:off x="6324600" y="1752600"/>
            <a:ext cx="2179638" cy="3486150"/>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rcRect/>
          <a:stretch>
            <a:fillRect/>
          </a:stretch>
        </p:blipFill>
        <p:spPr bwMode="auto">
          <a:xfrm>
            <a:off x="3540125" y="1752600"/>
            <a:ext cx="2287588" cy="3524250"/>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76200"/>
            <a:ext cx="8229600" cy="1143000"/>
          </a:xfrm>
        </p:spPr>
        <p:txBody>
          <a:bodyPr/>
          <a:lstStyle/>
          <a:p>
            <a:pPr eaLnBrk="1" hangingPunct="1"/>
            <a:r>
              <a:rPr lang="en-US" altLang="en-US" smtClean="0"/>
              <a:t>Identification </a:t>
            </a:r>
          </a:p>
        </p:txBody>
      </p:sp>
      <p:sp>
        <p:nvSpPr>
          <p:cNvPr id="34819" name="Content Placeholder 2"/>
          <p:cNvSpPr>
            <a:spLocks noGrp="1"/>
          </p:cNvSpPr>
          <p:nvPr>
            <p:ph idx="1"/>
          </p:nvPr>
        </p:nvSpPr>
        <p:spPr>
          <a:xfrm>
            <a:off x="228600" y="990600"/>
            <a:ext cx="5029200" cy="4525963"/>
          </a:xfrm>
        </p:spPr>
        <p:txBody>
          <a:bodyPr/>
          <a:lstStyle/>
          <a:p>
            <a:pPr eaLnBrk="1" hangingPunct="1"/>
            <a:r>
              <a:rPr lang="en-US" altLang="en-US" sz="2800" smtClean="0"/>
              <a:t>Adults</a:t>
            </a:r>
          </a:p>
          <a:p>
            <a:pPr lvl="1" eaLnBrk="1" hangingPunct="1"/>
            <a:r>
              <a:rPr lang="en-US" altLang="en-US" sz="2400" smtClean="0"/>
              <a:t>Males</a:t>
            </a:r>
          </a:p>
          <a:p>
            <a:pPr lvl="2" eaLnBrk="1" hangingPunct="1"/>
            <a:r>
              <a:rPr lang="en-US" altLang="en-US" sz="2000" smtClean="0"/>
              <a:t>Wingspan 3.5-5cm</a:t>
            </a:r>
          </a:p>
          <a:p>
            <a:pPr lvl="2" eaLnBrk="1" hangingPunct="1"/>
            <a:r>
              <a:rPr lang="en-US" altLang="en-US" sz="2000" smtClean="0"/>
              <a:t>Brown forewings</a:t>
            </a:r>
          </a:p>
          <a:p>
            <a:pPr lvl="2" eaLnBrk="1" hangingPunct="1"/>
            <a:r>
              <a:rPr lang="en-US" altLang="en-US" sz="2000" smtClean="0"/>
              <a:t>Yellow hindwings</a:t>
            </a:r>
          </a:p>
          <a:p>
            <a:pPr lvl="2" eaLnBrk="1" hangingPunct="1"/>
            <a:r>
              <a:rPr lang="en-US" altLang="en-US" sz="2000" smtClean="0"/>
              <a:t>Yellow and gray thorax</a:t>
            </a:r>
          </a:p>
          <a:p>
            <a:pPr lvl="2" eaLnBrk="1" hangingPunct="1"/>
            <a:r>
              <a:rPr lang="en-US" altLang="en-US" sz="2000" smtClean="0"/>
              <a:t>Dark colored pattern</a:t>
            </a:r>
          </a:p>
          <a:p>
            <a:pPr lvl="1" eaLnBrk="1" hangingPunct="1"/>
            <a:r>
              <a:rPr lang="en-US" altLang="en-US" sz="2400" smtClean="0"/>
              <a:t>Females</a:t>
            </a:r>
          </a:p>
          <a:p>
            <a:pPr lvl="2" eaLnBrk="1" hangingPunct="1"/>
            <a:r>
              <a:rPr lang="en-US" altLang="en-US" sz="2000" smtClean="0"/>
              <a:t>Wingspan 7.5-9.5cm</a:t>
            </a:r>
          </a:p>
          <a:p>
            <a:pPr lvl="2" eaLnBrk="1" hangingPunct="1"/>
            <a:r>
              <a:rPr lang="en-US" altLang="en-US" sz="2000" smtClean="0"/>
              <a:t>White forewings</a:t>
            </a:r>
          </a:p>
          <a:p>
            <a:pPr lvl="2" eaLnBrk="1" hangingPunct="1"/>
            <a:r>
              <a:rPr lang="en-US" altLang="en-US" sz="2000" smtClean="0"/>
              <a:t>Pink hindwings</a:t>
            </a:r>
          </a:p>
          <a:p>
            <a:pPr lvl="2" eaLnBrk="1" hangingPunct="1"/>
            <a:r>
              <a:rPr lang="en-US" altLang="en-US" sz="2000" smtClean="0"/>
              <a:t>Pink, white and gray thorax</a:t>
            </a:r>
          </a:p>
          <a:p>
            <a:pPr lvl="2" eaLnBrk="1" hangingPunct="1"/>
            <a:r>
              <a:rPr lang="en-US" altLang="en-US" sz="2000" smtClean="0"/>
              <a:t>Dark colored pattern</a:t>
            </a:r>
          </a:p>
          <a:p>
            <a:pPr lvl="2" eaLnBrk="1" hangingPunct="1"/>
            <a:endParaRPr lang="en-US" altLang="en-US" sz="2000" smtClean="0"/>
          </a:p>
          <a:p>
            <a:pPr lvl="2" eaLnBrk="1" hangingPunct="1"/>
            <a:endParaRPr lang="en-US" altLang="en-US" sz="2000" smtClean="0"/>
          </a:p>
          <a:p>
            <a:pPr lvl="2" eaLnBrk="1" hangingPunct="1"/>
            <a:endParaRPr lang="en-US" altLang="en-US" smtClean="0"/>
          </a:p>
        </p:txBody>
      </p:sp>
      <p:sp>
        <p:nvSpPr>
          <p:cNvPr id="34820" name="TextBox 4"/>
          <p:cNvSpPr txBox="1">
            <a:spLocks noChangeArrowheads="1"/>
          </p:cNvSpPr>
          <p:nvPr/>
        </p:nvSpPr>
        <p:spPr bwMode="auto">
          <a:xfrm>
            <a:off x="0" y="6324600"/>
            <a:ext cx="579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rosy gypsy moth (</a:t>
            </a:r>
            <a:r>
              <a:rPr lang="en-US" altLang="en-US" sz="800" i="1"/>
              <a:t>Lymantria mathura</a:t>
            </a:r>
            <a:r>
              <a:rPr lang="en-US" altLang="en-US" sz="800"/>
              <a:t>) Moore - USDA APHIS PPQ , USDA APHIS PPQ - Bugwood.org, #1267107; rosy gypsy moth (</a:t>
            </a:r>
            <a:r>
              <a:rPr lang="en-US" altLang="en-US" sz="800" i="1"/>
              <a:t>Lymantria mathura</a:t>
            </a:r>
            <a:r>
              <a:rPr lang="en-US" altLang="en-US" sz="800"/>
              <a:t>) Moore - USDA APHIS PPQ , USDA APHIS PPQ - Bugwood.org, #1267106  </a:t>
            </a:r>
          </a:p>
        </p:txBody>
      </p:sp>
      <p:pic>
        <p:nvPicPr>
          <p:cNvPr id="8" name="Picture 7"/>
          <p:cNvPicPr>
            <a:picLocks noChangeAspect="1"/>
          </p:cNvPicPr>
          <p:nvPr/>
        </p:nvPicPr>
        <p:blipFill>
          <a:blip r:embed="rId3"/>
          <a:stretch>
            <a:fillRect/>
          </a:stretch>
        </p:blipFill>
        <p:spPr>
          <a:xfrm>
            <a:off x="5486400" y="1066800"/>
            <a:ext cx="2590800" cy="1643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4"/>
          <a:srcRect r="4411"/>
          <a:stretch/>
        </p:blipFill>
        <p:spPr>
          <a:xfrm>
            <a:off x="5181600" y="3657600"/>
            <a:ext cx="3287713"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823" name="TextBox 9"/>
          <p:cNvSpPr txBox="1">
            <a:spLocks noChangeArrowheads="1"/>
          </p:cNvSpPr>
          <p:nvPr/>
        </p:nvSpPr>
        <p:spPr bwMode="auto">
          <a:xfrm>
            <a:off x="6400800" y="2743200"/>
            <a:ext cx="66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Male</a:t>
            </a:r>
          </a:p>
        </p:txBody>
      </p:sp>
      <p:sp>
        <p:nvSpPr>
          <p:cNvPr id="34824" name="TextBox 10"/>
          <p:cNvSpPr txBox="1">
            <a:spLocks noChangeArrowheads="1"/>
          </p:cNvSpPr>
          <p:nvPr/>
        </p:nvSpPr>
        <p:spPr bwMode="auto">
          <a:xfrm>
            <a:off x="6324600" y="3276600"/>
            <a:ext cx="868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Female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pPr eaLnBrk="1" hangingPunct="1"/>
            <a:r>
              <a:rPr lang="en-US" altLang="en-US" smtClean="0"/>
              <a:t>Lookalikes - Adults</a:t>
            </a:r>
          </a:p>
        </p:txBody>
      </p:sp>
      <p:sp>
        <p:nvSpPr>
          <p:cNvPr id="36867" name="TextBox 4"/>
          <p:cNvSpPr txBox="1">
            <a:spLocks noChangeArrowheads="1"/>
          </p:cNvSpPr>
          <p:nvPr/>
        </p:nvSpPr>
        <p:spPr bwMode="auto">
          <a:xfrm>
            <a:off x="152400" y="6096000"/>
            <a:ext cx="609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700"/>
              <a:t>Image credits: rosy gypsy moth (</a:t>
            </a:r>
            <a:r>
              <a:rPr lang="en-US" altLang="en-US" sz="700" i="1"/>
              <a:t>Lymantria mathura</a:t>
            </a:r>
            <a:r>
              <a:rPr lang="en-US" altLang="en-US" sz="700"/>
              <a:t>) Moore - USDA APHIS PPQ , USDA APHIS PPQ - Bugwood.org, #1267107; rosy gypsy moth (</a:t>
            </a:r>
            <a:r>
              <a:rPr lang="en-US" altLang="en-US" sz="700" i="1"/>
              <a:t>Lymantria mathura</a:t>
            </a:r>
            <a:r>
              <a:rPr lang="en-US" altLang="en-US" sz="700"/>
              <a:t>) Moore - USDA APHIS PPQ , USDA APHIS PPQ - Bugwood.org, #1267106 </a:t>
            </a:r>
          </a:p>
        </p:txBody>
      </p:sp>
      <p:sp>
        <p:nvSpPr>
          <p:cNvPr id="36868" name="Rectangle 2"/>
          <p:cNvSpPr>
            <a:spLocks noChangeArrowheads="1"/>
          </p:cNvSpPr>
          <p:nvPr/>
        </p:nvSpPr>
        <p:spPr bwMode="auto">
          <a:xfrm>
            <a:off x="1371600" y="50292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Females: </a:t>
            </a:r>
            <a:r>
              <a:rPr lang="en-US" altLang="en-US" sz="1800" i="1"/>
              <a:t>Lymantria dispar </a:t>
            </a:r>
            <a:r>
              <a:rPr lang="en-US" altLang="en-US" sz="1800"/>
              <a:t>(above),</a:t>
            </a:r>
            <a:r>
              <a:rPr lang="en-US" altLang="en-US" sz="1800" i="1"/>
              <a:t> </a:t>
            </a:r>
            <a:r>
              <a:rPr lang="en-US" altLang="en-US" sz="1800"/>
              <a:t> </a:t>
            </a:r>
            <a:r>
              <a:rPr lang="en-US" altLang="en-US" sz="1800" i="1"/>
              <a:t>Lymantria mathura</a:t>
            </a:r>
            <a:r>
              <a:rPr lang="en-US" altLang="en-US" sz="1800"/>
              <a:t> (below)</a:t>
            </a:r>
          </a:p>
        </p:txBody>
      </p:sp>
      <p:pic>
        <p:nvPicPr>
          <p:cNvPr id="6" name="Picture 5"/>
          <p:cNvPicPr>
            <a:picLocks noChangeAspect="1"/>
          </p:cNvPicPr>
          <p:nvPr/>
        </p:nvPicPr>
        <p:blipFill>
          <a:blip r:embed="rId3"/>
          <a:stretch>
            <a:fillRect/>
          </a:stretch>
        </p:blipFill>
        <p:spPr>
          <a:xfrm>
            <a:off x="1371600" y="1143000"/>
            <a:ext cx="2616200" cy="385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870" name="Rectangle 7"/>
          <p:cNvSpPr>
            <a:spLocks noChangeArrowheads="1"/>
          </p:cNvSpPr>
          <p:nvPr/>
        </p:nvSpPr>
        <p:spPr bwMode="auto">
          <a:xfrm>
            <a:off x="5257800" y="51054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Males: </a:t>
            </a:r>
            <a:r>
              <a:rPr lang="en-US" altLang="en-US" sz="1800" i="1"/>
              <a:t>Lymantria dispar </a:t>
            </a:r>
            <a:r>
              <a:rPr lang="en-US" altLang="en-US" sz="1800"/>
              <a:t>(above),</a:t>
            </a:r>
            <a:r>
              <a:rPr lang="en-US" altLang="en-US" sz="1800" i="1"/>
              <a:t> </a:t>
            </a:r>
            <a:r>
              <a:rPr lang="en-US" altLang="en-US" sz="1800"/>
              <a:t> </a:t>
            </a:r>
            <a:r>
              <a:rPr lang="en-US" altLang="en-US" sz="1800" i="1"/>
              <a:t>Lymantria mathura</a:t>
            </a:r>
            <a:r>
              <a:rPr lang="en-US" altLang="en-US" sz="1800"/>
              <a:t> (below)</a:t>
            </a:r>
          </a:p>
        </p:txBody>
      </p:sp>
      <p:pic>
        <p:nvPicPr>
          <p:cNvPr id="9" name="Picture 8"/>
          <p:cNvPicPr>
            <a:picLocks noChangeAspect="1"/>
          </p:cNvPicPr>
          <p:nvPr/>
        </p:nvPicPr>
        <p:blipFill>
          <a:blip r:embed="rId4"/>
          <a:stretch>
            <a:fillRect/>
          </a:stretch>
        </p:blipFill>
        <p:spPr>
          <a:xfrm>
            <a:off x="5257800" y="1143000"/>
            <a:ext cx="2438400" cy="3887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362200" y="152400"/>
            <a:ext cx="8229600" cy="1143000"/>
          </a:xfrm>
        </p:spPr>
        <p:txBody>
          <a:bodyPr/>
          <a:lstStyle/>
          <a:p>
            <a:pPr eaLnBrk="1" hangingPunct="1"/>
            <a:r>
              <a:rPr lang="en-US" altLang="en-US" smtClean="0"/>
              <a:t>Identification </a:t>
            </a:r>
          </a:p>
        </p:txBody>
      </p:sp>
      <p:sp>
        <p:nvSpPr>
          <p:cNvPr id="38915" name="Content Placeholder 2"/>
          <p:cNvSpPr>
            <a:spLocks noGrp="1"/>
          </p:cNvSpPr>
          <p:nvPr>
            <p:ph idx="1"/>
          </p:nvPr>
        </p:nvSpPr>
        <p:spPr>
          <a:xfrm>
            <a:off x="533400" y="838200"/>
            <a:ext cx="5562600" cy="5334000"/>
          </a:xfrm>
        </p:spPr>
        <p:txBody>
          <a:bodyPr/>
          <a:lstStyle/>
          <a:p>
            <a:pPr eaLnBrk="1" hangingPunct="1"/>
            <a:r>
              <a:rPr lang="en-US" altLang="en-US" smtClean="0"/>
              <a:t>Pupae</a:t>
            </a:r>
          </a:p>
          <a:p>
            <a:pPr lvl="1" eaLnBrk="1" hangingPunct="1"/>
            <a:r>
              <a:rPr lang="en-US" altLang="en-US" smtClean="0"/>
              <a:t>Females</a:t>
            </a:r>
          </a:p>
          <a:p>
            <a:pPr lvl="2" eaLnBrk="1" hangingPunct="1"/>
            <a:r>
              <a:rPr lang="en-US" altLang="en-US" smtClean="0"/>
              <a:t>Light brown</a:t>
            </a:r>
          </a:p>
          <a:p>
            <a:pPr lvl="2" eaLnBrk="1" hangingPunct="1"/>
            <a:r>
              <a:rPr lang="en-US" altLang="en-US" smtClean="0"/>
              <a:t>3.3cm in length</a:t>
            </a:r>
          </a:p>
          <a:p>
            <a:pPr lvl="2" eaLnBrk="1" hangingPunct="1"/>
            <a:r>
              <a:rPr lang="en-US" altLang="en-US" smtClean="0"/>
              <a:t>0.03oz</a:t>
            </a:r>
          </a:p>
          <a:p>
            <a:pPr lvl="2" eaLnBrk="1" hangingPunct="1"/>
            <a:r>
              <a:rPr lang="en-US" altLang="en-US" smtClean="0"/>
              <a:t>White hair tufts</a:t>
            </a:r>
          </a:p>
          <a:p>
            <a:pPr lvl="1" eaLnBrk="1" hangingPunct="1"/>
            <a:r>
              <a:rPr lang="en-US" altLang="en-US" smtClean="0"/>
              <a:t>Males</a:t>
            </a:r>
          </a:p>
          <a:p>
            <a:pPr lvl="2" eaLnBrk="1" hangingPunct="1"/>
            <a:r>
              <a:rPr lang="en-US" altLang="en-US" smtClean="0"/>
              <a:t>Dark brown</a:t>
            </a:r>
          </a:p>
          <a:p>
            <a:pPr lvl="2" eaLnBrk="1" hangingPunct="1"/>
            <a:r>
              <a:rPr lang="en-US" altLang="en-US" smtClean="0"/>
              <a:t>2cm in length</a:t>
            </a:r>
          </a:p>
          <a:p>
            <a:pPr lvl="2" eaLnBrk="1" hangingPunct="1"/>
            <a:r>
              <a:rPr lang="en-US" altLang="en-US" smtClean="0"/>
              <a:t>0.005oz</a:t>
            </a:r>
          </a:p>
          <a:p>
            <a:pPr lvl="2" eaLnBrk="1" hangingPunct="1"/>
            <a:r>
              <a:rPr lang="en-US" altLang="en-US" smtClean="0"/>
              <a:t>White hair tufts</a:t>
            </a:r>
          </a:p>
          <a:p>
            <a:pPr lvl="1" eaLnBrk="1" hangingPunct="1"/>
            <a:endParaRPr lang="en-US" altLang="en-US" smtClean="0"/>
          </a:p>
          <a:p>
            <a:pPr lvl="2" eaLnBrk="1" hangingPunct="1"/>
            <a:endParaRPr lang="en-US" altLang="en-US" smtClean="0"/>
          </a:p>
          <a:p>
            <a:pPr eaLnBrk="1" hangingPunct="1"/>
            <a:endParaRPr lang="en-US" altLang="en-US" smtClean="0"/>
          </a:p>
          <a:p>
            <a:pPr lvl="1" eaLnBrk="1" hangingPunct="1"/>
            <a:endParaRPr lang="en-US" altLang="en-US" smtClean="0"/>
          </a:p>
        </p:txBody>
      </p:sp>
      <p:sp>
        <p:nvSpPr>
          <p:cNvPr id="38916" name="TextBox 4"/>
          <p:cNvSpPr txBox="1">
            <a:spLocks noChangeArrowheads="1"/>
          </p:cNvSpPr>
          <p:nvPr/>
        </p:nvSpPr>
        <p:spPr bwMode="auto">
          <a:xfrm>
            <a:off x="76200" y="6400800"/>
            <a:ext cx="5554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800"/>
              <a:t>Image credits: rosy gypsy moth (</a:t>
            </a:r>
            <a:r>
              <a:rPr lang="en-US" altLang="en-US" sz="800" i="1"/>
              <a:t>Lymantria mathura</a:t>
            </a:r>
            <a:r>
              <a:rPr lang="en-US" altLang="en-US" sz="800"/>
              <a:t>) Moore - David Mohn, Critters Page (Creatures Great and Small) - Bugwood.org, #1277085</a:t>
            </a:r>
          </a:p>
        </p:txBody>
      </p:sp>
      <p:pic>
        <p:nvPicPr>
          <p:cNvPr id="4" name="Picture 3"/>
          <p:cNvPicPr>
            <a:picLocks noChangeAspect="1"/>
          </p:cNvPicPr>
          <p:nvPr/>
        </p:nvPicPr>
        <p:blipFill>
          <a:blip r:embed="rId3"/>
          <a:stretch>
            <a:fillRect/>
          </a:stretch>
        </p:blipFill>
        <p:spPr>
          <a:xfrm>
            <a:off x="4495800" y="2057400"/>
            <a:ext cx="4114800" cy="2978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example">
  <a:themeElements>
    <a:clrScheme name="Custom 1">
      <a:dk1>
        <a:srgbClr val="FFFFFF"/>
      </a:dk1>
      <a:lt1>
        <a:sysClr val="window" lastClr="FFFFFF"/>
      </a:lt1>
      <a:dk2>
        <a:srgbClr val="FFFFF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otect US PP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Template>
  <TotalTime>42172</TotalTime>
  <Words>3794</Words>
  <Application>Microsoft Office PowerPoint</Application>
  <PresentationFormat>On-screen Show (4:3)</PresentationFormat>
  <Paragraphs>356</Paragraphs>
  <Slides>24</Slides>
  <Notes>24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24</vt:i4>
      </vt:variant>
    </vt:vector>
  </HeadingPairs>
  <TitlesOfParts>
    <vt:vector size="33" baseType="lpstr">
      <vt:lpstr>Calibri</vt:lpstr>
      <vt:lpstr>Arial</vt:lpstr>
      <vt:lpstr>MS PGothic</vt:lpstr>
      <vt:lpstr>template example</vt:lpstr>
      <vt:lpstr>1_template example</vt:lpstr>
      <vt:lpstr>2_template example</vt:lpstr>
      <vt:lpstr>3_template example</vt:lpstr>
      <vt:lpstr>Custom Design</vt:lpstr>
      <vt:lpstr>Protect US PP 4</vt:lpstr>
      <vt:lpstr>Rosy Moth Lymantria mathura</vt:lpstr>
      <vt:lpstr>Rosy Moth</vt:lpstr>
      <vt:lpstr>Global Distribution</vt:lpstr>
      <vt:lpstr>Risk Assessment in the United States</vt:lpstr>
      <vt:lpstr>Pest of forests and fruit trees  </vt:lpstr>
      <vt:lpstr>Damage </vt:lpstr>
      <vt:lpstr>Identification </vt:lpstr>
      <vt:lpstr>Lookalikes - Adults</vt:lpstr>
      <vt:lpstr>Identification </vt:lpstr>
      <vt:lpstr>Identification </vt:lpstr>
      <vt:lpstr>Identification </vt:lpstr>
      <vt:lpstr>Life cycle</vt:lpstr>
      <vt:lpstr>Monitoring </vt:lpstr>
      <vt:lpstr>Chemical Control</vt:lpstr>
      <vt:lpstr>Biological Control</vt:lpstr>
      <vt:lpstr>Cultural Control</vt:lpstr>
      <vt:lpstr>Suspect Sample Submissions</vt:lpstr>
      <vt:lpstr>Communications</vt:lpstr>
      <vt:lpstr>Author and Publication Dates</vt:lpstr>
      <vt:lpstr>Reviewers</vt:lpstr>
      <vt:lpstr>PowerPoint Presentation</vt:lpstr>
      <vt:lpstr>Our Partners</vt:lpstr>
      <vt:lpstr>References</vt:lpstr>
      <vt:lpstr>References</vt:lpstr>
    </vt:vector>
  </TitlesOfParts>
  <Company>UF/IFAS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CARR,JENNIFER C</cp:lastModifiedBy>
  <cp:revision>2582</cp:revision>
  <dcterms:created xsi:type="dcterms:W3CDTF">2011-05-04T16:26:50Z</dcterms:created>
  <dcterms:modified xsi:type="dcterms:W3CDTF">2017-06-16T18:10:11Z</dcterms:modified>
</cp:coreProperties>
</file>