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 id="2147483687" r:id="rId4"/>
    <p:sldMasterId id="2147483696" r:id="rId5"/>
    <p:sldMasterId id="2147483713" r:id="rId6"/>
  </p:sldMasterIdLst>
  <p:notesMasterIdLst>
    <p:notesMasterId r:id="rId45"/>
  </p:notesMasterIdLst>
  <p:sldIdLst>
    <p:sldId id="256" r:id="rId7"/>
    <p:sldId id="257" r:id="rId8"/>
    <p:sldId id="292" r:id="rId9"/>
    <p:sldId id="304" r:id="rId10"/>
    <p:sldId id="259" r:id="rId11"/>
    <p:sldId id="316" r:id="rId12"/>
    <p:sldId id="297" r:id="rId13"/>
    <p:sldId id="299" r:id="rId14"/>
    <p:sldId id="300" r:id="rId15"/>
    <p:sldId id="301" r:id="rId16"/>
    <p:sldId id="261" r:id="rId17"/>
    <p:sldId id="293" r:id="rId18"/>
    <p:sldId id="262" r:id="rId19"/>
    <p:sldId id="296" r:id="rId20"/>
    <p:sldId id="295" r:id="rId21"/>
    <p:sldId id="294" r:id="rId22"/>
    <p:sldId id="267" r:id="rId23"/>
    <p:sldId id="268" r:id="rId24"/>
    <p:sldId id="298" r:id="rId25"/>
    <p:sldId id="306" r:id="rId26"/>
    <p:sldId id="307" r:id="rId27"/>
    <p:sldId id="269" r:id="rId28"/>
    <p:sldId id="270" r:id="rId29"/>
    <p:sldId id="303" r:id="rId30"/>
    <p:sldId id="271" r:id="rId31"/>
    <p:sldId id="273" r:id="rId32"/>
    <p:sldId id="274" r:id="rId33"/>
    <p:sldId id="290" r:id="rId34"/>
    <p:sldId id="305" r:id="rId35"/>
    <p:sldId id="283" r:id="rId36"/>
    <p:sldId id="308" r:id="rId37"/>
    <p:sldId id="309" r:id="rId38"/>
    <p:sldId id="310" r:id="rId39"/>
    <p:sldId id="311" r:id="rId40"/>
    <p:sldId id="312" r:id="rId41"/>
    <p:sldId id="314" r:id="rId42"/>
    <p:sldId id="313" r:id="rId43"/>
    <p:sldId id="315" r:id="rId44"/>
  </p:sldIdLst>
  <p:sldSz cx="9144000" cy="6858000" type="screen4x3"/>
  <p:notesSz cx="6858000" cy="9144000"/>
  <p:custDataLst>
    <p:tags r:id="rId46"/>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A0A"/>
    <a:srgbClr val="FAE164"/>
    <a:srgbClr val="64C8FA"/>
    <a:srgbClr val="000000"/>
    <a:srgbClr val="FF33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9" autoAdjust="0"/>
    <p:restoredTop sz="37637" autoAdjust="0"/>
  </p:normalViewPr>
  <p:slideViewPr>
    <p:cSldViewPr>
      <p:cViewPr varScale="1">
        <p:scale>
          <a:sx n="40" d="100"/>
          <a:sy n="40" d="100"/>
        </p:scale>
        <p:origin x="1512"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D41976D-29DF-48E0-B897-23CFA39A6886}" type="datetimeFigureOut">
              <a:rPr lang="en-US"/>
              <a:pPr>
                <a:defRPr/>
              </a:pPr>
              <a:t>11/8/2017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1FA26810-6DBF-480F-8076-2066918A3177}" type="slidenum">
              <a:rPr lang="en-US"/>
              <a:pPr>
                <a:defRPr/>
              </a:pPr>
              <a:t>‹#›</a:t>
            </a:fld>
            <a:endParaRPr lang="en-US" dirty="0"/>
          </a:p>
        </p:txBody>
      </p:sp>
    </p:spTree>
    <p:extLst>
      <p:ext uri="{BB962C8B-B14F-4D97-AF65-F5344CB8AC3E}">
        <p14:creationId xmlns:p14="http://schemas.microsoft.com/office/powerpoint/2010/main" val="365164378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Good day friends, my name is [Name] from [Organization] and today we will be learning about a relatively new invasive insect pest to the U.S.  </a:t>
            </a:r>
          </a:p>
          <a:p>
            <a:pPr>
              <a:spcBef>
                <a:spcPct val="0"/>
              </a:spcBef>
            </a:pPr>
            <a:endParaRPr lang="en-US" altLang="en-US" smtClean="0"/>
          </a:p>
          <a:p>
            <a:pPr>
              <a:spcBef>
                <a:spcPct val="0"/>
              </a:spcBef>
            </a:pPr>
            <a:r>
              <a:rPr lang="en-US" altLang="en-US" smtClean="0"/>
              <a:t>The kudzu bug is a malodorous insect pest that can occur in extremely large numbers. Its range is rapidly expanding from the southeastern U.S. across the mid-south and up the Atlantic seaboard.  It is well known to anyone who lives in its new home range due to its conspicuous presence as both an urban nuisance and destructive pest of soybean.  </a:t>
            </a:r>
          </a:p>
          <a:p>
            <a:pPr>
              <a:spcBef>
                <a:spcPct val="0"/>
              </a:spcBef>
            </a:pPr>
            <a:endParaRPr lang="en-US" altLang="en-US" smtClean="0"/>
          </a:p>
          <a:p>
            <a:pPr>
              <a:spcBef>
                <a:spcPct val="0"/>
              </a:spcBef>
            </a:pPr>
            <a:r>
              <a:rPr lang="en-US" altLang="en-US" smtClean="0"/>
              <a:t>Kudzu bug is unique in that it is the only representative from this taxonomic family in the western hemisphere.  One of the unusual attributes of the species is that it emits a very pungent odor that is evident anywhere aggregations occur.  Many entomologists report they can smell kudzu bugs before making visual confirmation.  Also, unlike other stink bugs, its scutellum or shield covers the entire abdomen.</a:t>
            </a:r>
          </a:p>
          <a:p>
            <a:pPr>
              <a:spcBef>
                <a:spcPct val="0"/>
              </a:spcBef>
            </a:pPr>
            <a:endParaRPr lang="en-US" altLang="en-US" smtClean="0"/>
          </a:p>
          <a:p>
            <a:pPr>
              <a:spcBef>
                <a:spcPct val="0"/>
              </a:spcBef>
            </a:pPr>
            <a:endParaRPr lang="en-US"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755139E-58FE-49FD-AEF1-DE2AB29C4365}" type="slidenum">
              <a:rPr lang="en-US" altLang="en-US"/>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fontAlgn="auto">
              <a:spcBef>
                <a:spcPts val="0"/>
              </a:spcBef>
              <a:spcAft>
                <a:spcPts val="0"/>
              </a:spcAft>
              <a:defRPr/>
            </a:pPr>
            <a:r>
              <a:rPr lang="en-US" dirty="0" smtClean="0"/>
              <a:t>Since kudzu bug is obviously a serious invasive insect that caught the U.S. by surprise, other countries in the western hemisphere do not want it to establish in their countries. </a:t>
            </a:r>
          </a:p>
          <a:p>
            <a:pPr fontAlgn="auto">
              <a:spcBef>
                <a:spcPts val="0"/>
              </a:spcBef>
              <a:spcAft>
                <a:spcPts val="0"/>
              </a:spcAft>
              <a:defRPr/>
            </a:pPr>
            <a:endParaRPr lang="en-US" dirty="0" smtClean="0"/>
          </a:p>
          <a:p>
            <a:pPr fontAlgn="auto">
              <a:spcBef>
                <a:spcPts val="0"/>
              </a:spcBef>
              <a:spcAft>
                <a:spcPts val="0"/>
              </a:spcAft>
              <a:defRPr/>
            </a:pPr>
            <a:r>
              <a:rPr lang="en-US" dirty="0" smtClean="0"/>
              <a:t>In February 2012, Honduran officials discovered dead kudzu bugs in a shipping container from Georgia. This led the country to step up inspections of cargo from Georgia, South Carolina, North Carolina, Tennessee and Alabama.  At one point, more than 4,000 containers from these states where being held up by Honduran ports! </a:t>
            </a:r>
          </a:p>
          <a:p>
            <a:pPr fontAlgn="auto">
              <a:spcBef>
                <a:spcPts val="0"/>
              </a:spcBef>
              <a:spcAft>
                <a:spcPts val="0"/>
              </a:spcAft>
              <a:defRPr/>
            </a:pPr>
            <a:endParaRPr lang="en-US" dirty="0" smtClean="0"/>
          </a:p>
          <a:p>
            <a:pPr fontAlgn="auto">
              <a:spcBef>
                <a:spcPts val="0"/>
              </a:spcBef>
              <a:spcAft>
                <a:spcPts val="0"/>
              </a:spcAft>
              <a:defRPr/>
            </a:pPr>
            <a:r>
              <a:rPr lang="en-US" dirty="0" smtClean="0"/>
              <a:t>We’ve already established that kudzu bugs are very good hitchhikers on motor vehicles.  To add to the complexity, Guatemala and Honduran government officials intercepted live kudzu bugs in the passenger area and baggage compartments of several passenger flights originating from Atlanta.  </a:t>
            </a:r>
          </a:p>
          <a:p>
            <a:pPr fontAlgn="auto">
              <a:spcBef>
                <a:spcPts val="0"/>
              </a:spcBef>
              <a:spcAft>
                <a:spcPts val="0"/>
              </a:spcAft>
              <a:defRPr/>
            </a:pPr>
            <a:endParaRPr lang="en-US" dirty="0" smtClean="0"/>
          </a:p>
          <a:p>
            <a:pPr fontAlgn="auto">
              <a:spcBef>
                <a:spcPts val="0"/>
              </a:spcBef>
              <a:spcAft>
                <a:spcPts val="0"/>
              </a:spcAft>
              <a:defRPr/>
            </a:pPr>
            <a:r>
              <a:rPr lang="en-US" dirty="0" smtClean="0"/>
              <a:t>In response, USDA Animal and Plant Health Inspection Service worked with airport authorities to develop protocols to mitigate these risks. </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Dowdy, Sharon. 2012. Latin Americans turn to UGA researchers for kudzu bug knowledge. Georgia FACES, University of Georgia, College of Agriculture and Environmental Sciences. Accessed 6/16/2014 – </a:t>
            </a:r>
          </a:p>
          <a:p>
            <a:pPr fontAlgn="auto">
              <a:spcBef>
                <a:spcPts val="0"/>
              </a:spcBef>
              <a:spcAft>
                <a:spcPts val="0"/>
              </a:spcAft>
              <a:defRPr/>
            </a:pPr>
            <a:r>
              <a:rPr lang="en-US" dirty="0" smtClean="0"/>
              <a:t>	http://www.caes.uga.edu/applications/gafaces/?public=viewStory&amp;pk_id=4377</a:t>
            </a:r>
          </a:p>
          <a:p>
            <a:pPr fontAlgn="auto">
              <a:spcBef>
                <a:spcPts val="0"/>
              </a:spcBef>
              <a:spcAft>
                <a:spcPts val="0"/>
              </a:spcAft>
              <a:defRPr/>
            </a:pPr>
            <a:endParaRPr lang="en-US" dirty="0" smtClean="0"/>
          </a:p>
          <a:p>
            <a:pPr fontAlgn="auto">
              <a:spcBef>
                <a:spcPts val="0"/>
              </a:spcBef>
              <a:spcAft>
                <a:spcPts val="0"/>
              </a:spcAft>
              <a:defRPr/>
            </a:pPr>
            <a:r>
              <a:rPr lang="en-US" dirty="0" smtClean="0"/>
              <a:t>National Cotton Council.  2013. Inspections for </a:t>
            </a:r>
            <a:r>
              <a:rPr lang="en-US" i="1" dirty="0" smtClean="0"/>
              <a:t>Megacopta cribraria </a:t>
            </a:r>
            <a:r>
              <a:rPr lang="en-US" dirty="0" smtClean="0"/>
              <a:t>(kudzu bug).  Accessed 6/16/2014 – </a:t>
            </a:r>
          </a:p>
          <a:p>
            <a:pPr fontAlgn="auto">
              <a:spcBef>
                <a:spcPts val="0"/>
              </a:spcBef>
              <a:spcAft>
                <a:spcPts val="0"/>
              </a:spcAft>
              <a:defRPr/>
            </a:pPr>
            <a:r>
              <a:rPr lang="en-US" dirty="0" smtClean="0"/>
              <a:t>	http://www.cotton.org/tech/flow/kudzu-bug-remediation.cfm</a:t>
            </a:r>
          </a:p>
          <a:p>
            <a:pPr fontAlgn="auto">
              <a:spcBef>
                <a:spcPts val="0"/>
              </a:spcBef>
              <a:spcAft>
                <a:spcPts val="0"/>
              </a:spcAft>
              <a:defRPr/>
            </a:pPr>
            <a:endParaRPr lang="en-US" dirty="0"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7A7E41D-620F-4A68-AAD7-573750F9BF02}" type="slidenum">
              <a:rPr lang="en-US" altLang="en-US"/>
              <a:pPr fontAlgn="base">
                <a:spcBef>
                  <a:spcPct val="0"/>
                </a:spcBef>
                <a:spcAft>
                  <a:spcPct val="0"/>
                </a:spcAft>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fontAlgn="auto">
              <a:spcBef>
                <a:spcPts val="0"/>
              </a:spcBef>
              <a:spcAft>
                <a:spcPts val="0"/>
              </a:spcAft>
              <a:defRPr/>
            </a:pPr>
            <a:r>
              <a:rPr lang="en-US" dirty="0" smtClean="0"/>
              <a:t>We’ve established that this is a serious insect pest for a variety of reasons. Let’s spend some time learning about this insect’s biology, identification and pest management.</a:t>
            </a:r>
          </a:p>
          <a:p>
            <a:pPr fontAlgn="auto">
              <a:spcBef>
                <a:spcPts val="0"/>
              </a:spcBef>
              <a:spcAft>
                <a:spcPts val="0"/>
              </a:spcAft>
              <a:defRPr/>
            </a:pPr>
            <a:endParaRPr lang="en-US" dirty="0" smtClean="0"/>
          </a:p>
          <a:p>
            <a:pPr fontAlgn="auto">
              <a:spcBef>
                <a:spcPts val="0"/>
              </a:spcBef>
              <a:spcAft>
                <a:spcPts val="0"/>
              </a:spcAft>
              <a:defRPr/>
            </a:pPr>
            <a:r>
              <a:rPr lang="en-US" dirty="0" smtClean="0"/>
              <a:t>Like other true bugs, stink bugs possess piercing sucking mouthparts that enable them to pierce plant stems and feed on plant sap nutrients intended for supporting growth and reproduction by the plant itself.  When a kudzu bug, or a whole bunch of kudzu bugs, feed on a developing soybean plant, they shunt a fair amount of the nutrients out of the plant making it unavailable for plant growth.  </a:t>
            </a:r>
          </a:p>
          <a:p>
            <a:pPr fontAlgn="auto">
              <a:spcBef>
                <a:spcPts val="0"/>
              </a:spcBef>
              <a:spcAft>
                <a:spcPts val="0"/>
              </a:spcAft>
              <a:defRPr/>
            </a:pPr>
            <a:endParaRPr lang="en-US" dirty="0" smtClean="0"/>
          </a:p>
          <a:p>
            <a:pPr fontAlgn="auto">
              <a:spcBef>
                <a:spcPts val="0"/>
              </a:spcBef>
              <a:spcAft>
                <a:spcPts val="0"/>
              </a:spcAft>
              <a:defRPr/>
            </a:pPr>
            <a:r>
              <a:rPr lang="en-US" dirty="0" smtClean="0"/>
              <a:t>Infested plants are characterized by dark colored purplish lesions on the stems and petioles.  Similar to aphid honeydew, the excess liquid in the diet is passed through the insect and eventually excreted out of the insect and onto the plant exterior where it creates a favorable habitat for secondary plant pathogens like “sooty mold.”</a:t>
            </a:r>
          </a:p>
          <a:p>
            <a:pPr fontAlgn="auto">
              <a:spcBef>
                <a:spcPts val="0"/>
              </a:spcBef>
              <a:spcAft>
                <a:spcPts val="0"/>
              </a:spcAft>
              <a:defRPr/>
            </a:pPr>
            <a:endParaRPr lang="en-US" dirty="0" smtClean="0"/>
          </a:p>
          <a:p>
            <a:pPr fontAlgn="auto">
              <a:spcBef>
                <a:spcPts val="0"/>
              </a:spcBef>
              <a:spcAft>
                <a:spcPts val="0"/>
              </a:spcAft>
              <a:defRPr/>
            </a:pPr>
            <a:r>
              <a:rPr lang="en-US" dirty="0" smtClean="0"/>
              <a:t>Unlike stink bugs that prefer to feed on developing seeds, kudzu bugs do not feed on soybean pods or seeds.</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Kikuchi, A. and H. Kobayashi. 2010. Effect of injury by adult </a:t>
            </a:r>
            <a:r>
              <a:rPr lang="en-US" i="1" dirty="0" smtClean="0"/>
              <a:t>Megacopta punctatissima </a:t>
            </a:r>
            <a:r>
              <a:rPr lang="en-US" dirty="0" smtClean="0"/>
              <a:t>(Montandon) (Hemiptera: Plataspidae) on the growth of soybean during the vegetative stage of growth. Japanese Journal of Applied Entomology and Zoology.  54:37–43 (In Japanese with English summary).</a:t>
            </a:r>
          </a:p>
          <a:p>
            <a:pPr fontAlgn="auto">
              <a:spcBef>
                <a:spcPts val="0"/>
              </a:spcBef>
              <a:spcAft>
                <a:spcPts val="0"/>
              </a:spcAft>
              <a:defRPr/>
            </a:pPr>
            <a:endParaRPr lang="en-US" dirty="0" smtClean="0"/>
          </a:p>
          <a:p>
            <a:pPr fontAlgn="auto">
              <a:spcBef>
                <a:spcPts val="0"/>
              </a:spcBef>
              <a:spcAft>
                <a:spcPts val="0"/>
              </a:spcAft>
              <a:defRPr/>
            </a:pPr>
            <a:r>
              <a:rPr lang="en-US" dirty="0" smtClean="0"/>
              <a:t>Ruberson, J. R., K. Takasu, G. D. Buntin, J. E. Eger, Jr., W. A. Gardner, J. K. Greene, T. M. Jenkins, W. A. Jones, D. M. Olson, P. M. Roberts, D. R. Suiter, and M. D. Toews. 2013. From Asian curiosity to eruptive American pest: </a:t>
            </a:r>
            <a:r>
              <a:rPr lang="en-US" i="1" dirty="0" smtClean="0"/>
              <a:t>Megacopta cribraria</a:t>
            </a:r>
            <a:r>
              <a:rPr lang="en-US" dirty="0" smtClean="0"/>
              <a:t> (Hemiptera: Plataspidae) and prospects for its biological control. Applied Entomology and Zoology 48: 3-13.</a:t>
            </a:r>
          </a:p>
          <a:p>
            <a:pPr fontAlgn="auto">
              <a:spcBef>
                <a:spcPts val="0"/>
              </a:spcBef>
              <a:spcAft>
                <a:spcPts val="0"/>
              </a:spcAft>
              <a:defRPr/>
            </a:pPr>
            <a:endParaRPr lang="en-US" dirty="0" smtClean="0"/>
          </a:p>
          <a:p>
            <a:pPr fontAlgn="auto">
              <a:spcBef>
                <a:spcPts val="0"/>
              </a:spcBef>
              <a:spcAft>
                <a:spcPts val="0"/>
              </a:spcAft>
              <a:defRPr/>
            </a:pPr>
            <a:r>
              <a:rPr lang="en-US" dirty="0" smtClean="0"/>
              <a:t>Zhang, Y., J. L. Hanula, and S. Horn. 2012. The biology and preliminary host range of </a:t>
            </a:r>
            <a:r>
              <a:rPr lang="en-US" i="1" dirty="0" smtClean="0"/>
              <a:t>Megacopta cribraria</a:t>
            </a:r>
            <a:r>
              <a:rPr lang="en-US" dirty="0" smtClean="0"/>
              <a:t> (Heteroptera: Plataspidae) and its impact on kudzu growth. Environmental Entomology 41: 40-50.</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9EE5EF3-72CF-4E2E-B2F6-4AC1C353B80B}" type="slidenum">
              <a:rPr lang="en-US" altLang="en-US"/>
              <a:pPr fontAlgn="base">
                <a:spcBef>
                  <a:spcPct val="0"/>
                </a:spcBef>
                <a:spcAft>
                  <a:spcPct val="0"/>
                </a:spcAft>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fontAlgn="auto">
              <a:spcBef>
                <a:spcPts val="0"/>
              </a:spcBef>
              <a:spcAft>
                <a:spcPts val="0"/>
              </a:spcAft>
              <a:defRPr/>
            </a:pPr>
            <a:r>
              <a:rPr lang="en-US" dirty="0" smtClean="0"/>
              <a:t>Even though kudzu bugs don’t feed directly on the developing soybean pods or seeds, soybean yields are seriously effected by infestations.  </a:t>
            </a:r>
          </a:p>
          <a:p>
            <a:pPr fontAlgn="auto">
              <a:spcBef>
                <a:spcPts val="0"/>
              </a:spcBef>
              <a:spcAft>
                <a:spcPts val="0"/>
              </a:spcAft>
              <a:defRPr/>
            </a:pPr>
            <a:endParaRPr lang="en-US" dirty="0" smtClean="0"/>
          </a:p>
          <a:p>
            <a:pPr fontAlgn="auto">
              <a:spcBef>
                <a:spcPts val="0"/>
              </a:spcBef>
              <a:spcAft>
                <a:spcPts val="0"/>
              </a:spcAft>
              <a:defRPr/>
            </a:pPr>
            <a:r>
              <a:rPr lang="en-US" dirty="0" smtClean="0"/>
              <a:t>By shunting water and nutrients out of the plant, kudzu bugs induce additional environmental stresses on the developing pods that result in unfilled pods, fewer beans per pod, and much smaller beans.  Research studies from Georgia and South Carolina show that kudzu bug infestations average a 20% yield loss, but that number may exceed 50% under severe infestations.</a:t>
            </a:r>
          </a:p>
          <a:p>
            <a:pPr fontAlgn="auto">
              <a:spcBef>
                <a:spcPts val="0"/>
              </a:spcBef>
              <a:spcAft>
                <a:spcPts val="0"/>
              </a:spcAft>
              <a:defRPr/>
            </a:pPr>
            <a:endParaRPr lang="en-US" dirty="0" smtClean="0"/>
          </a:p>
          <a:p>
            <a:pPr fontAlgn="auto">
              <a:spcBef>
                <a:spcPts val="0"/>
              </a:spcBef>
              <a:spcAft>
                <a:spcPts val="0"/>
              </a:spcAft>
              <a:defRPr/>
            </a:pPr>
            <a:r>
              <a:rPr lang="en-US" dirty="0" smtClean="0"/>
              <a:t>In the top photograph, directly compare the beans on the right from a plot appropriately protected using insecticides with the beans on the left from an untreated plot.  In addition to producing fewer beans, some of the beans are so small they will get sifted out of the combine with the plant debris during mechanical harvest.   </a:t>
            </a:r>
          </a:p>
          <a:p>
            <a:pPr fontAlgn="auto">
              <a:spcBef>
                <a:spcPts val="0"/>
              </a:spcBef>
              <a:spcAft>
                <a:spcPts val="0"/>
              </a:spcAft>
              <a:defRPr/>
            </a:pPr>
            <a:endParaRPr lang="en-US" dirty="0" smtClean="0"/>
          </a:p>
          <a:p>
            <a:pPr fontAlgn="auto">
              <a:spcBef>
                <a:spcPts val="0"/>
              </a:spcBef>
              <a:spcAft>
                <a:spcPts val="0"/>
              </a:spcAft>
              <a:defRPr/>
            </a:pPr>
            <a:r>
              <a:rPr lang="en-US" dirty="0" smtClean="0"/>
              <a:t>Another symptom of kudzu bug infestation is “greening” or plants that do not senesce to facilitate mechanical harvest.  This can be a very frustrating phenomenon for growers who are patiently waiting to harvest the cash crop with wet weather and fall storms in the forecast.</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Kikuchi, A. and H. Kobayashi. 2010. Effect of injury by adult </a:t>
            </a:r>
            <a:r>
              <a:rPr lang="en-US" i="1" dirty="0" smtClean="0"/>
              <a:t>Megacopta punctatissima </a:t>
            </a:r>
            <a:r>
              <a:rPr lang="en-US" dirty="0" smtClean="0"/>
              <a:t>(Montandon) (Hemiptera: Plataspidae) on the growth of soybean during the vegetative stage of growth. Japanese Journal of Applied Entomology and Zoology.  54:37–43 (In Japanese with English summary).</a:t>
            </a:r>
          </a:p>
          <a:p>
            <a:pPr fontAlgn="auto">
              <a:spcBef>
                <a:spcPts val="0"/>
              </a:spcBef>
              <a:spcAft>
                <a:spcPts val="0"/>
              </a:spcAft>
              <a:defRPr/>
            </a:pPr>
            <a:endParaRPr lang="en-US" dirty="0" smtClean="0"/>
          </a:p>
          <a:p>
            <a:pPr fontAlgn="auto">
              <a:spcBef>
                <a:spcPts val="0"/>
              </a:spcBef>
              <a:spcAft>
                <a:spcPts val="0"/>
              </a:spcAft>
              <a:defRPr/>
            </a:pPr>
            <a:r>
              <a:rPr lang="en-US" dirty="0" smtClean="0"/>
              <a:t>Ruberson, J. R., K. Takasu, G. D. Buntin, J. E. Eger, Jr., W. A. Gardner, J. K. Greene, T. M. Jenkins, W. A. Jones, D. M. Olson, P. M. Roberts, D. R. Suiter, and M. D. Toews. 2013. From Asian curiosity to eruptive American pest: </a:t>
            </a:r>
            <a:r>
              <a:rPr lang="en-US" i="1" dirty="0" smtClean="0"/>
              <a:t>Megacopta cribraria</a:t>
            </a:r>
            <a:r>
              <a:rPr lang="en-US" dirty="0" smtClean="0"/>
              <a:t> (Hemiptera: Plataspidae) and prospects for its biological control. Applied Entomology and Zoology 48: 3-13.</a:t>
            </a:r>
          </a:p>
          <a:p>
            <a:pPr fontAlgn="auto">
              <a:spcBef>
                <a:spcPts val="0"/>
              </a:spcBef>
              <a:spcAft>
                <a:spcPts val="0"/>
              </a:spcAft>
              <a:defRPr/>
            </a:pPr>
            <a:endParaRPr lang="en-US" dirty="0" smtClean="0"/>
          </a:p>
          <a:p>
            <a:pPr fontAlgn="auto">
              <a:spcBef>
                <a:spcPts val="0"/>
              </a:spcBef>
              <a:spcAft>
                <a:spcPts val="0"/>
              </a:spcAft>
              <a:defRPr/>
            </a:pPr>
            <a:r>
              <a:rPr lang="en-US" dirty="0" smtClean="0"/>
              <a:t>Seiter, N. J., J. K. Greene, and F. P. F. Reay-Jones. 2013a. Reduction of soybean yield components by </a:t>
            </a:r>
            <a:r>
              <a:rPr lang="en-US" i="1" dirty="0" smtClean="0"/>
              <a:t>Megacopta cribraria</a:t>
            </a:r>
            <a:r>
              <a:rPr lang="en-US" dirty="0" smtClean="0"/>
              <a:t> (Hemiptera: Plataspidae). Journal of Economic Entomology 106: 1676-1683.</a:t>
            </a:r>
          </a:p>
          <a:p>
            <a:pPr fontAlgn="auto">
              <a:spcBef>
                <a:spcPts val="0"/>
              </a:spcBef>
              <a:spcAft>
                <a:spcPts val="0"/>
              </a:spcAft>
              <a:defRPr/>
            </a:pPr>
            <a:endParaRPr lang="en-US" dirty="0"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B7233A0-4067-49C4-A38D-CD1F6769F5EF}" type="slidenum">
              <a:rPr lang="en-US" altLang="en-US"/>
              <a:pPr fontAlgn="base">
                <a:spcBef>
                  <a:spcPct val="0"/>
                </a:spcBef>
                <a:spcAft>
                  <a:spcPct val="0"/>
                </a:spcAft>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fontAlgn="auto">
              <a:spcBef>
                <a:spcPts val="0"/>
              </a:spcBef>
              <a:spcAft>
                <a:spcPts val="0"/>
              </a:spcAft>
              <a:defRPr/>
            </a:pPr>
            <a:r>
              <a:rPr lang="en-US" dirty="0" smtClean="0"/>
              <a:t>Eggs are barrel shaped and measure 0.8 to 0.9 mm long by 0.5 mm wide.  They are white immediately after oviposition, but change to a pale salmon color with dark bands horizontal with the length of the egg. They are laid in two parallel rows and always have a ring of spines around the end where the first instar will crawl out when the egg hatches (yellow arrow).  </a:t>
            </a:r>
          </a:p>
          <a:p>
            <a:pPr fontAlgn="auto">
              <a:spcBef>
                <a:spcPts val="0"/>
              </a:spcBef>
              <a:spcAft>
                <a:spcPts val="0"/>
              </a:spcAft>
              <a:defRPr/>
            </a:pPr>
            <a:endParaRPr lang="en-US" dirty="0" smtClean="0"/>
          </a:p>
          <a:p>
            <a:pPr fontAlgn="auto">
              <a:spcBef>
                <a:spcPts val="0"/>
              </a:spcBef>
              <a:spcAft>
                <a:spcPts val="0"/>
              </a:spcAft>
              <a:defRPr/>
            </a:pPr>
            <a:r>
              <a:rPr lang="en-US" dirty="0" smtClean="0"/>
              <a:t>Adult females deposit small brownish particles on the underside of their egg mass (blue arrows). These unique structures are symbiont capsules which contain specific symbiotic bacteria.  Newly emerged nymphs ingest the symbiont capsules thereby facilitating the transfer of the gut symbiont from adult females to their progeny.  The symbiont will enable the individual to feed on a much wider diet than would be possible otherwise.</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Brown, A. M. V., L. Y. Huynh, C. M. Bolender, K. G. Nelson, and J. P. McCutcheon. 2014. Population genomics of a symbiont in the early stages of a pest invasion. Molecular Ecology 23: 1516-1530.</a:t>
            </a:r>
          </a:p>
          <a:p>
            <a:pPr fontAlgn="auto">
              <a:spcBef>
                <a:spcPts val="0"/>
              </a:spcBef>
              <a:spcAft>
                <a:spcPts val="0"/>
              </a:spcAft>
              <a:defRPr/>
            </a:pPr>
            <a:endParaRPr lang="en-US" dirty="0" smtClean="0"/>
          </a:p>
          <a:p>
            <a:pPr fontAlgn="auto">
              <a:spcBef>
                <a:spcPts val="0"/>
              </a:spcBef>
              <a:spcAft>
                <a:spcPts val="0"/>
              </a:spcAft>
              <a:defRPr/>
            </a:pPr>
            <a:r>
              <a:rPr lang="en-US" dirty="0" smtClean="0"/>
              <a:t>Hosokawa, T., Y. Kikuchi, M. Shimada, and T. Fukatsu. 2007. Obligate symbiont involved in pest status of host insect. Proceedings of the Royal Society B-Biological Sciences 274: 1979-1984.</a:t>
            </a:r>
          </a:p>
          <a:p>
            <a:pPr fontAlgn="auto">
              <a:spcBef>
                <a:spcPts val="0"/>
              </a:spcBef>
              <a:spcAft>
                <a:spcPts val="0"/>
              </a:spcAft>
              <a:defRPr/>
            </a:pPr>
            <a:endParaRPr lang="en-US" dirty="0" smtClean="0"/>
          </a:p>
          <a:p>
            <a:pPr fontAlgn="auto">
              <a:spcBef>
                <a:spcPts val="0"/>
              </a:spcBef>
              <a:spcAft>
                <a:spcPts val="0"/>
              </a:spcAft>
              <a:defRPr/>
            </a:pPr>
            <a:r>
              <a:rPr lang="en-US" dirty="0" smtClean="0"/>
              <a:t>Jenkins, T. M., and T. D. Eaton. 2011. Population genetic baseline of the first plataspid stink bug symbiosis (Hemiptera: Heteroptera: Plataspidae) reported in North America. Insects 2: 264-272.</a:t>
            </a:r>
          </a:p>
          <a:p>
            <a:pPr fontAlgn="auto">
              <a:spcBef>
                <a:spcPts val="0"/>
              </a:spcBef>
              <a:spcAft>
                <a:spcPts val="0"/>
              </a:spcAft>
              <a:defRPr/>
            </a:pPr>
            <a:endParaRPr lang="en-US" dirty="0" smtClean="0"/>
          </a:p>
          <a:p>
            <a:pPr fontAlgn="auto">
              <a:spcBef>
                <a:spcPts val="0"/>
              </a:spcBef>
              <a:spcAft>
                <a:spcPts val="0"/>
              </a:spcAft>
              <a:defRPr/>
            </a:pPr>
            <a:r>
              <a:rPr lang="en-US" dirty="0" smtClean="0"/>
              <a:t>Jenkins, T. M., T. D. Eaton, D. R. Suiter, J. E. Eger, Jr., L. M. Ames, and G. D. Buntin. 2010. Preliminary genetic analysis of a recently-discovered invasive true bug (Hemiptera: Heteroptera: Plataspidae) and its bacterial endosymbiont in Georgia, USA. Journal of Entomological Science 45: 62-63.</a:t>
            </a:r>
          </a:p>
          <a:p>
            <a:pPr fontAlgn="auto">
              <a:spcBef>
                <a:spcPts val="0"/>
              </a:spcBef>
              <a:spcAft>
                <a:spcPts val="0"/>
              </a:spcAft>
              <a:defRPr/>
            </a:pPr>
            <a:endParaRPr lang="en-US" dirty="0" smtClean="0"/>
          </a:p>
          <a:p>
            <a:pPr fontAlgn="auto">
              <a:spcBef>
                <a:spcPts val="0"/>
              </a:spcBef>
              <a:spcAft>
                <a:spcPts val="0"/>
              </a:spcAft>
              <a:defRPr/>
            </a:pPr>
            <a:r>
              <a:rPr lang="en-US" dirty="0" smtClean="0"/>
              <a:t>National Center for Biotechnology Information. 2013. Ishikawaella symbiont of </a:t>
            </a:r>
            <a:r>
              <a:rPr lang="en-US" i="1" dirty="0" smtClean="0"/>
              <a:t>Megacopta cribraria</a:t>
            </a:r>
            <a:r>
              <a:rPr lang="en-US" dirty="0" smtClean="0"/>
              <a:t> overview. European Nucleotide Archive.</a:t>
            </a:r>
          </a:p>
          <a:p>
            <a:pPr fontAlgn="auto">
              <a:spcBef>
                <a:spcPts val="0"/>
              </a:spcBef>
              <a:spcAft>
                <a:spcPts val="0"/>
              </a:spcAft>
              <a:defRPr/>
            </a:pPr>
            <a:endParaRPr lang="en-US" dirty="0" smtClean="0"/>
          </a:p>
          <a:p>
            <a:pPr fontAlgn="auto">
              <a:spcBef>
                <a:spcPts val="0"/>
              </a:spcBef>
              <a:spcAft>
                <a:spcPts val="0"/>
              </a:spcAft>
              <a:defRPr/>
            </a:pPr>
            <a:r>
              <a:rPr lang="en-US" dirty="0" smtClean="0"/>
              <a:t>Ren, S. 1984. Studies on the fine structure of eggshells and the biology of </a:t>
            </a:r>
            <a:r>
              <a:rPr lang="en-US" i="1" dirty="0" smtClean="0"/>
              <a:t>Megacopta cribraria</a:t>
            </a:r>
            <a:r>
              <a:rPr lang="en-US" dirty="0" smtClean="0"/>
              <a:t> from China Hemiptera Plataspidae. Entomotaxonomia. 6: 327-332.</a:t>
            </a:r>
          </a:p>
          <a:p>
            <a:pPr fontAlgn="auto">
              <a:spcBef>
                <a:spcPts val="0"/>
              </a:spcBef>
              <a:spcAft>
                <a:spcPts val="0"/>
              </a:spcAft>
              <a:defRPr/>
            </a:pPr>
            <a:endParaRPr 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7D9AFA8-F5F4-40C9-B797-62668F442315}" type="slidenum">
              <a:rPr lang="en-US" altLang="en-US"/>
              <a:pPr fontAlgn="base">
                <a:spcBef>
                  <a:spcPct val="0"/>
                </a:spcBef>
                <a:spcAft>
                  <a:spcPct val="0"/>
                </a:spcAft>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n-US" dirty="0" smtClean="0"/>
              <a:t>Nymphs start out yellow and darken in color as they mature; bodies are pubescent and long white hairs are very evident. Differences between instars can often be seen in altered body proportions, colors, patterns, or changes in the number of body segments. Later instars range from green to brown and move about plant. Similar to adults, nymphs are gregarious and likely develop on the same host where they hatched as first instars. </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Kudzu Bug Website. Identification.  The University of Georgia - Center for Invasive Species and Ecosystem Health.  Accessed 6/16/2014 – </a:t>
            </a:r>
          </a:p>
          <a:p>
            <a:pPr fontAlgn="auto">
              <a:spcBef>
                <a:spcPts val="0"/>
              </a:spcBef>
              <a:spcAft>
                <a:spcPts val="0"/>
              </a:spcAft>
              <a:defRPr/>
            </a:pPr>
            <a:r>
              <a:rPr lang="en-US" dirty="0" smtClean="0"/>
              <a:t>	http://www.kudzubug.org/identification.html</a:t>
            </a:r>
            <a:endParaRPr 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82F35FE-45EC-4F92-92A0-FC24652F07AC}" type="slidenum">
              <a:rPr lang="en-US" altLang="en-US"/>
              <a:pPr fontAlgn="base">
                <a:spcBef>
                  <a:spcPct val="0"/>
                </a:spcBef>
                <a:spcAft>
                  <a:spcPct val="0"/>
                </a:spcAft>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fontAlgn="auto">
              <a:spcBef>
                <a:spcPts val="0"/>
              </a:spcBef>
              <a:spcAft>
                <a:spcPts val="0"/>
              </a:spcAft>
              <a:defRPr/>
            </a:pPr>
            <a:r>
              <a:rPr lang="en-US" dirty="0" smtClean="0"/>
              <a:t>Kudzu bugs are a member of the </a:t>
            </a:r>
            <a:r>
              <a:rPr lang="en-US" dirty="0" err="1" smtClean="0"/>
              <a:t>Plataspidae</a:t>
            </a:r>
            <a:r>
              <a:rPr lang="en-US" dirty="0" smtClean="0"/>
              <a:t>; they are known as one of the more distinctive shield bugs because of the large </a:t>
            </a:r>
            <a:r>
              <a:rPr lang="en-US" dirty="0" err="1" smtClean="0"/>
              <a:t>scutellum</a:t>
            </a:r>
            <a:r>
              <a:rPr lang="en-US" dirty="0" smtClean="0"/>
              <a:t> (a hardened extension of the thorax over the abdomen).</a:t>
            </a:r>
          </a:p>
          <a:p>
            <a:pPr fontAlgn="auto">
              <a:spcBef>
                <a:spcPts val="0"/>
              </a:spcBef>
              <a:spcAft>
                <a:spcPts val="0"/>
              </a:spcAft>
              <a:defRPr/>
            </a:pPr>
            <a:endParaRPr lang="en-US" dirty="0" smtClean="0"/>
          </a:p>
          <a:p>
            <a:pPr fontAlgn="auto">
              <a:spcBef>
                <a:spcPts val="0"/>
              </a:spcBef>
              <a:spcAft>
                <a:spcPts val="0"/>
              </a:spcAft>
              <a:defRPr/>
            </a:pPr>
            <a:r>
              <a:rPr lang="en-US" dirty="0" smtClean="0"/>
              <a:t>Adults are 3.5 to 6 mm long, oblong, and olive-green colored with brown speckles.  They produce an offensive odor when disturbed. </a:t>
            </a:r>
          </a:p>
          <a:p>
            <a:pPr fontAlgn="auto">
              <a:spcBef>
                <a:spcPts val="0"/>
              </a:spcBef>
              <a:spcAft>
                <a:spcPts val="0"/>
              </a:spcAft>
              <a:defRPr/>
            </a:pPr>
            <a:endParaRPr lang="en-US" dirty="0" smtClean="0"/>
          </a:p>
          <a:p>
            <a:pPr fontAlgn="auto">
              <a:spcBef>
                <a:spcPts val="0"/>
              </a:spcBef>
              <a:spcAft>
                <a:spcPts val="0"/>
              </a:spcAft>
              <a:defRPr/>
            </a:pPr>
            <a:r>
              <a:rPr lang="en-US" dirty="0" smtClean="0"/>
              <a:t>In the United States, characteristics that separate the kudzu bug from other stink bugs include: a round body shape as opposed to triangular to semi-elliptical body shape, distinctive head shape, and a scutellum that is much wider than it is long.  The </a:t>
            </a:r>
            <a:r>
              <a:rPr lang="en-US" dirty="0" err="1" smtClean="0"/>
              <a:t>scutellum</a:t>
            </a:r>
            <a:r>
              <a:rPr lang="en-US" dirty="0" smtClean="0"/>
              <a:t> covers the entire abdomen and a false </a:t>
            </a:r>
            <a:r>
              <a:rPr lang="en-US" dirty="0" err="1" smtClean="0"/>
              <a:t>scutellum</a:t>
            </a:r>
            <a:r>
              <a:rPr lang="en-US" dirty="0" smtClean="0"/>
              <a:t> is readily apparent at the anterior region of the abdomen which is easily confused with being a true </a:t>
            </a:r>
            <a:r>
              <a:rPr lang="en-US" dirty="0" err="1" smtClean="0"/>
              <a:t>scutellum</a:t>
            </a:r>
            <a:r>
              <a:rPr lang="en-US" dirty="0" smtClean="0"/>
              <a:t>, but it actually an important taxonomic feature of this insect. There appears to be a seam (pseudosuture – red  arrows) running across the front end of the center </a:t>
            </a:r>
            <a:r>
              <a:rPr lang="en-US" dirty="0" err="1" smtClean="0"/>
              <a:t>scutellum</a:t>
            </a:r>
            <a:r>
              <a:rPr lang="en-US" dirty="0" smtClean="0"/>
              <a:t>. The tarsi are 2-segmented. </a:t>
            </a:r>
          </a:p>
          <a:p>
            <a:pPr fontAlgn="auto">
              <a:spcBef>
                <a:spcPts val="0"/>
              </a:spcBef>
              <a:spcAft>
                <a:spcPts val="0"/>
              </a:spcAft>
              <a:defRPr/>
            </a:pPr>
            <a:endParaRPr lang="en-US" dirty="0" smtClean="0"/>
          </a:p>
          <a:p>
            <a:pPr fontAlgn="auto">
              <a:spcBef>
                <a:spcPts val="0"/>
              </a:spcBef>
              <a:spcAft>
                <a:spcPts val="0"/>
              </a:spcAft>
              <a:defRPr/>
            </a:pPr>
            <a:r>
              <a:rPr lang="en-US" dirty="0" smtClean="0"/>
              <a:t>A comparison among commonly confused stink bugs and the kudzu bug is available at http://www.kudzubug.org/identification.html</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Eger, J. E., Jr., L. M. Ames, D. R. Suiter, T. M. Jenkins, D. A. Rider, and S. E. Halbert. 2010. Occurrence of the old world bug </a:t>
            </a:r>
            <a:r>
              <a:rPr lang="en-US" i="1" dirty="0" smtClean="0"/>
              <a:t>Megacopta cribraria</a:t>
            </a:r>
            <a:r>
              <a:rPr lang="en-US" dirty="0" smtClean="0"/>
              <a:t> (Fabricius) (Heteroptera: Plataspidae) in Georgia: a serious home invader and potential legume pest. Insecta Mundi 0121: 1-11.</a:t>
            </a:r>
          </a:p>
          <a:p>
            <a:pPr fontAlgn="auto">
              <a:spcBef>
                <a:spcPts val="0"/>
              </a:spcBef>
              <a:spcAft>
                <a:spcPts val="0"/>
              </a:spcAft>
              <a:defRPr/>
            </a:pPr>
            <a:endParaRPr lang="en-US" dirty="0" smtClean="0"/>
          </a:p>
          <a:p>
            <a:pPr fontAlgn="auto">
              <a:spcBef>
                <a:spcPts val="0"/>
              </a:spcBef>
              <a:spcAft>
                <a:spcPts val="0"/>
              </a:spcAft>
              <a:defRPr/>
            </a:pPr>
            <a:r>
              <a:rPr lang="en-US" dirty="0" smtClean="0"/>
              <a:t>Kudzu Bug Website. Identification.  The University of Georgia - Center for Invasive Species and Ecosystem Health.  Accessed 6/16/2014 – </a:t>
            </a:r>
          </a:p>
          <a:p>
            <a:pPr fontAlgn="auto">
              <a:spcBef>
                <a:spcPts val="0"/>
              </a:spcBef>
              <a:spcAft>
                <a:spcPts val="0"/>
              </a:spcAft>
              <a:defRPr/>
            </a:pPr>
            <a:r>
              <a:rPr lang="en-US" dirty="0" smtClean="0"/>
              <a:t>	http://www.kudzubug.org/identification.html</a:t>
            </a:r>
          </a:p>
          <a:p>
            <a:pPr fontAlgn="auto">
              <a:spcBef>
                <a:spcPts val="0"/>
              </a:spcBef>
              <a:spcAft>
                <a:spcPts val="0"/>
              </a:spcAft>
              <a:defRPr/>
            </a:pPr>
            <a:endParaRPr 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A4B4EEA-6F0C-461D-9B8E-9D9918E70F6A}" type="slidenum">
              <a:rPr lang="en-US" altLang="en-US"/>
              <a:pPr fontAlgn="base">
                <a:spcBef>
                  <a:spcPct val="0"/>
                </a:spcBef>
                <a:spcAft>
                  <a:spcPct val="0"/>
                </a:spcAft>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a:t>
            </a:r>
            <a:r>
              <a:rPr lang="en-US" dirty="0" err="1" smtClean="0"/>
              <a:t>heteropterans</a:t>
            </a:r>
            <a:r>
              <a:rPr lang="en-US" dirty="0" smtClean="0"/>
              <a:t> (true bugs) undergo incomplete metamorphosis.  The immature stages are termed nymphs (there are 5 instars) and have a similar diet to the adults.  Instars 1 through 5 look like the adults, but are hairy and do not have wings.  The fifth instar will have wing pads though. </a:t>
            </a:r>
          </a:p>
          <a:p>
            <a:pPr fontAlgn="auto">
              <a:spcBef>
                <a:spcPts val="0"/>
              </a:spcBef>
              <a:spcAft>
                <a:spcPts val="0"/>
              </a:spcAft>
              <a:defRPr/>
            </a:pPr>
            <a:endParaRPr lang="en-US" dirty="0" smtClean="0"/>
          </a:p>
          <a:p>
            <a:pPr fontAlgn="auto">
              <a:spcBef>
                <a:spcPts val="0"/>
              </a:spcBef>
              <a:spcAft>
                <a:spcPts val="0"/>
              </a:spcAft>
              <a:defRPr/>
            </a:pPr>
            <a:r>
              <a:rPr lang="en-US" dirty="0" smtClean="0"/>
              <a:t>In Asia, there are up to three generations per year.  U.S. scientists believe there are only two generations in the western hemisphere.</a:t>
            </a:r>
          </a:p>
          <a:p>
            <a:pPr fontAlgn="auto">
              <a:spcBef>
                <a:spcPts val="0"/>
              </a:spcBef>
              <a:spcAft>
                <a:spcPts val="0"/>
              </a:spcAft>
              <a:defRPr/>
            </a:pPr>
            <a:endParaRPr lang="en-US" dirty="0" smtClean="0"/>
          </a:p>
          <a:p>
            <a:pPr fontAlgn="auto">
              <a:spcBef>
                <a:spcPts val="0"/>
              </a:spcBef>
              <a:spcAft>
                <a:spcPts val="0"/>
              </a:spcAft>
              <a:defRPr/>
            </a:pPr>
            <a:r>
              <a:rPr lang="en-US" dirty="0" smtClean="0"/>
              <a:t>The kudzu life cycle (time from egg to adult) is dependent on ambient temperature.  The spring generation (April-May) takes about 8 weeks since spring conditions frequently include cool nights and lower daytime highs.  </a:t>
            </a:r>
          </a:p>
          <a:p>
            <a:pPr fontAlgn="auto">
              <a:spcBef>
                <a:spcPts val="0"/>
              </a:spcBef>
              <a:spcAft>
                <a:spcPts val="0"/>
              </a:spcAft>
              <a:defRPr/>
            </a:pPr>
            <a:endParaRPr lang="en-US" dirty="0" smtClean="0"/>
          </a:p>
          <a:p>
            <a:pPr fontAlgn="auto">
              <a:spcBef>
                <a:spcPts val="0"/>
              </a:spcBef>
              <a:spcAft>
                <a:spcPts val="0"/>
              </a:spcAft>
              <a:defRPr/>
            </a:pPr>
            <a:r>
              <a:rPr lang="en-US" dirty="0" smtClean="0"/>
              <a:t>The summer generation (June-July) will complete development in about 6 weeks due to more favorable conditions.</a:t>
            </a:r>
          </a:p>
          <a:p>
            <a:pPr fontAlgn="auto">
              <a:spcBef>
                <a:spcPts val="0"/>
              </a:spcBef>
              <a:spcAft>
                <a:spcPts val="0"/>
              </a:spcAft>
              <a:defRPr/>
            </a:pPr>
            <a:endParaRPr lang="en-US" dirty="0" smtClean="0"/>
          </a:p>
          <a:p>
            <a:pPr fontAlgn="auto">
              <a:spcBef>
                <a:spcPts val="0"/>
              </a:spcBef>
              <a:spcAft>
                <a:spcPts val="0"/>
              </a:spcAft>
              <a:defRPr/>
            </a:pPr>
            <a:r>
              <a:rPr lang="en-US" dirty="0" smtClean="0"/>
              <a:t>At 28°C or 82°F on soybeans, eggs hatch in about 8 days, </a:t>
            </a:r>
            <a:r>
              <a:rPr lang="en-US" baseline="0" dirty="0" smtClean="0"/>
              <a:t>each nymphal instar takes 7 to 8 days to develop, and </a:t>
            </a:r>
            <a:r>
              <a:rPr lang="en-US" dirty="0" smtClean="0"/>
              <a:t>adults live about 7 </a:t>
            </a:r>
            <a:r>
              <a:rPr lang="en-US" baseline="0" dirty="0" smtClean="0"/>
              <a:t>days.   </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Del </a:t>
            </a:r>
            <a:r>
              <a:rPr lang="en-US" dirty="0" err="1" smtClean="0"/>
              <a:t>Pozo</a:t>
            </a:r>
            <a:r>
              <a:rPr lang="en-US" dirty="0" smtClean="0"/>
              <a:t>-Valdivia, A.I. and D.D. </a:t>
            </a:r>
            <a:r>
              <a:rPr lang="en-US" dirty="0" err="1" smtClean="0"/>
              <a:t>Reisig</a:t>
            </a:r>
            <a:r>
              <a:rPr lang="en-US" dirty="0" smtClean="0"/>
              <a:t>.  2013. First-Generation Megacopta cribraria (Hemiptera: </a:t>
            </a:r>
            <a:r>
              <a:rPr lang="en-US" dirty="0" err="1" smtClean="0"/>
              <a:t>Plataspidae</a:t>
            </a:r>
            <a:r>
              <a:rPr lang="en-US" dirty="0" smtClean="0"/>
              <a:t>) Can Develop on Soybeans.  Journal of Economic Entomology, vol. 106, no. 2:</a:t>
            </a:r>
            <a:r>
              <a:rPr lang="en-US" baseline="0" dirty="0" smtClean="0"/>
              <a:t> 533-535.</a:t>
            </a: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Ren, S. 1984. Studies on the fine structure of eggshells and the biology of </a:t>
            </a:r>
            <a:r>
              <a:rPr lang="en-US" i="1" dirty="0" smtClean="0"/>
              <a:t>Megacopta cribraria</a:t>
            </a:r>
            <a:r>
              <a:rPr lang="en-US" dirty="0" smtClean="0"/>
              <a:t> from China Hemiptera Plataspidae. Entomotaxonomia 6: 327-332.</a:t>
            </a:r>
          </a:p>
          <a:p>
            <a:pPr fontAlgn="auto">
              <a:spcBef>
                <a:spcPts val="0"/>
              </a:spcBef>
              <a:spcAft>
                <a:spcPts val="0"/>
              </a:spcAft>
              <a:defRPr/>
            </a:pPr>
            <a:endParaRPr lang="en-US" dirty="0" smtClean="0"/>
          </a:p>
          <a:p>
            <a:pPr fontAlgn="auto">
              <a:spcBef>
                <a:spcPts val="0"/>
              </a:spcBef>
              <a:spcAft>
                <a:spcPts val="0"/>
              </a:spcAft>
              <a:defRPr/>
            </a:pPr>
            <a:r>
              <a:rPr lang="en-US" dirty="0" smtClean="0"/>
              <a:t>Ruberson, J. R., K. Takasu, G. D. Buntin, J. E. Eger, Jr., W. A. Gardner, J. K. Greene, T. M. Jenkins, W. A. Jones, D. M. Olson, P. M. Roberts, D. R. Suiter, and M. D. Toews. 2013. From Asian curiosity to eruptive American pest: </a:t>
            </a:r>
            <a:r>
              <a:rPr lang="en-US" i="1" dirty="0" smtClean="0"/>
              <a:t>Megacopta cribraria</a:t>
            </a:r>
            <a:r>
              <a:rPr lang="en-US" dirty="0" smtClean="0"/>
              <a:t> (Hemiptera: Plataspidae) and prospects for its biological control. Applied Entomology and Zoology 48: 3-13.</a:t>
            </a:r>
          </a:p>
          <a:p>
            <a:pPr fontAlgn="auto">
              <a:spcBef>
                <a:spcPts val="0"/>
              </a:spcBef>
              <a:spcAft>
                <a:spcPts val="0"/>
              </a:spcAft>
              <a:defRPr/>
            </a:pPr>
            <a:endParaRPr lang="en-US" dirty="0" smtClean="0"/>
          </a:p>
          <a:p>
            <a:pPr fontAlgn="auto">
              <a:spcBef>
                <a:spcPts val="0"/>
              </a:spcBef>
              <a:spcAft>
                <a:spcPts val="0"/>
              </a:spcAft>
              <a:defRPr/>
            </a:pPr>
            <a:r>
              <a:rPr lang="en-US" dirty="0" smtClean="0"/>
              <a:t>Zhang, Y., J. L. Hanula, and S. Horn. 2012. The biology and preliminary host range of </a:t>
            </a:r>
            <a:r>
              <a:rPr lang="en-US" i="1" dirty="0" smtClean="0"/>
              <a:t>Megacopta cribraria</a:t>
            </a:r>
            <a:r>
              <a:rPr lang="en-US" dirty="0" smtClean="0"/>
              <a:t> (Heteroptera: Plataspidae) and its impact on kudzu growth. Environmental Entomology 41: 40-50.</a:t>
            </a:r>
          </a:p>
          <a:p>
            <a:pPr fontAlgn="auto">
              <a:spcBef>
                <a:spcPts val="0"/>
              </a:spcBef>
              <a:spcAft>
                <a:spcPts val="0"/>
              </a:spcAft>
              <a:defRPr/>
            </a:pPr>
            <a:endParaRPr lang="en-US" dirty="0"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8A83ABE-A70B-4730-AA78-2C671B5983D6}" type="slidenum">
              <a:rPr lang="en-US" altLang="en-US"/>
              <a:pPr fontAlgn="base">
                <a:spcBef>
                  <a:spcPct val="0"/>
                </a:spcBef>
                <a:spcAft>
                  <a:spcPct val="0"/>
                </a:spcAft>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fontAlgn="auto">
              <a:spcBef>
                <a:spcPts val="0"/>
              </a:spcBef>
              <a:spcAft>
                <a:spcPts val="0"/>
              </a:spcAft>
              <a:defRPr/>
            </a:pPr>
            <a:r>
              <a:rPr lang="en-US" dirty="0" smtClean="0"/>
              <a:t>Hibernation and reproductive diapause occurs in the fall and winter.  Kudzu bugs hibernate as adults.</a:t>
            </a:r>
          </a:p>
          <a:p>
            <a:pPr fontAlgn="auto">
              <a:spcBef>
                <a:spcPts val="0"/>
              </a:spcBef>
              <a:spcAft>
                <a:spcPts val="0"/>
              </a:spcAft>
              <a:defRPr/>
            </a:pPr>
            <a:endParaRPr lang="en-US" dirty="0" smtClean="0"/>
          </a:p>
          <a:p>
            <a:pPr fontAlgn="auto">
              <a:spcBef>
                <a:spcPts val="0"/>
              </a:spcBef>
              <a:spcAft>
                <a:spcPts val="0"/>
              </a:spcAft>
              <a:defRPr/>
            </a:pPr>
            <a:r>
              <a:rPr lang="en-US" dirty="0" smtClean="0"/>
              <a:t>Fall dispersal of the second generation adults correlates with numerous urban complaints.  Bug populations are dispersing from senescing hosts and therefore searching for shelter to survive the upcoming winter.  In addition to tree bark (primarily pine trees), kudzu bug</a:t>
            </a:r>
            <a:r>
              <a:rPr lang="en-US" i="1" dirty="0" smtClean="0"/>
              <a:t> </a:t>
            </a:r>
            <a:r>
              <a:rPr lang="en-US" dirty="0" smtClean="0"/>
              <a:t>overwinters in secluded crevices associated with domestic structures.  To eliminate large populations from overwintering in structures such as homes, owners should ensure that soffit, ridge, and gable vents are properly screened.  Specialized caulking that makes a hardened seal can also be use to close gaps where utilities enter the house.</a:t>
            </a:r>
          </a:p>
          <a:p>
            <a:pPr fontAlgn="auto">
              <a:spcBef>
                <a:spcPts val="0"/>
              </a:spcBef>
              <a:spcAft>
                <a:spcPts val="0"/>
              </a:spcAft>
              <a:defRPr/>
            </a:pPr>
            <a:endParaRPr lang="en-US" dirty="0" smtClean="0"/>
          </a:p>
          <a:p>
            <a:pPr fontAlgn="auto">
              <a:spcBef>
                <a:spcPts val="0"/>
              </a:spcBef>
              <a:spcAft>
                <a:spcPts val="0"/>
              </a:spcAft>
              <a:defRPr/>
            </a:pPr>
            <a:r>
              <a:rPr lang="en-US" dirty="0" smtClean="0"/>
              <a:t>In the early spring, overwintering kudzu bugs may be evident sunning themselves at the overwintering site on sunny days.  It is not known if these individuals actually leave the tree or just crawl out far enough to absorb sunlight.  With warm March days, the adults initiate an active dispersal phase as the bugs are searching for new hosts. This dispersal phase also triggers many urban complaints and observations of bugs aggregating on non-reproductive hosts.</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Del Pozo-Valdivia, A. I., and D. D. Reisig. 2013. First-generation </a:t>
            </a:r>
            <a:r>
              <a:rPr lang="en-US" i="1" dirty="0" smtClean="0"/>
              <a:t>Megacopta cribraria</a:t>
            </a:r>
            <a:r>
              <a:rPr lang="en-US" dirty="0" smtClean="0"/>
              <a:t> (Hemiptera: Plataspidae) can develop on soybeans. Journal of Economic Entomology 106: 533-535.</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1333414-0CE0-4AE7-8FF1-53FA57494DAB}" type="slidenum">
              <a:rPr lang="en-US" altLang="en-US"/>
              <a:pPr fontAlgn="base">
                <a:spcBef>
                  <a:spcPct val="0"/>
                </a:spcBef>
                <a:spcAft>
                  <a:spcPct val="0"/>
                </a:spcAft>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n-US" dirty="0" smtClean="0"/>
              <a:t>The active dispersal phase is a boon for detection and monitoring with traps.  Kudzu bugs are attracted to any type of upright light colored trap, primarily white and yellow.  Although there are no commercially available pheromones for monitoring purposes, inexpensive traps can be fabricated using corrugated cardboard cross veins mounted on top of a bucket containing soapy water, or sticky paper (</a:t>
            </a:r>
            <a:r>
              <a:rPr lang="en-US" smtClean="0"/>
              <a:t>also known </a:t>
            </a:r>
            <a:r>
              <a:rPr lang="en-US" dirty="0" smtClean="0"/>
              <a:t>as stable fly paper) on any shape or surface.  </a:t>
            </a:r>
          </a:p>
          <a:p>
            <a:pPr fontAlgn="auto">
              <a:spcBef>
                <a:spcPts val="0"/>
              </a:spcBef>
              <a:spcAft>
                <a:spcPts val="0"/>
              </a:spcAft>
              <a:defRPr/>
            </a:pPr>
            <a:endParaRPr lang="en-US" dirty="0" smtClean="0"/>
          </a:p>
          <a:p>
            <a:pPr fontAlgn="auto">
              <a:spcBef>
                <a:spcPts val="0"/>
              </a:spcBef>
              <a:spcAft>
                <a:spcPts val="0"/>
              </a:spcAft>
              <a:defRPr/>
            </a:pPr>
            <a:r>
              <a:rPr lang="en-US" dirty="0" smtClean="0"/>
              <a:t>Studies are currently being conducted to assess flight distance and frequency as a function of developmental diet, age, sex, and mating status.</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Horn, S., and J. L. Hanula. 2011. Influence of trap color on collection of the recently-introduced bean plataspid, </a:t>
            </a:r>
            <a:r>
              <a:rPr lang="en-US" i="1" dirty="0" smtClean="0"/>
              <a:t>Megacopta cribraria</a:t>
            </a:r>
            <a:r>
              <a:rPr lang="en-US" dirty="0" smtClean="0"/>
              <a:t> (Hemiptera: Plataspidae). Journal of Entomological Science 46: 85-87.</a:t>
            </a:r>
          </a:p>
          <a:p>
            <a:pPr fontAlgn="auto">
              <a:spcBef>
                <a:spcPts val="0"/>
              </a:spcBef>
              <a:spcAft>
                <a:spcPts val="0"/>
              </a:spcAft>
              <a:defRPr/>
            </a:pPr>
            <a:endParaRPr lang="en-US" dirty="0"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38F11B1-B0CE-46BE-BBF5-7406CB0DA31E}" type="slidenum">
              <a:rPr lang="en-US" altLang="en-US"/>
              <a:pPr fontAlgn="base">
                <a:spcBef>
                  <a:spcPct val="0"/>
                </a:spcBef>
                <a:spcAft>
                  <a:spcPct val="0"/>
                </a:spcAft>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fontAlgn="auto">
              <a:spcBef>
                <a:spcPts val="0"/>
              </a:spcBef>
              <a:spcAft>
                <a:spcPts val="0"/>
              </a:spcAft>
              <a:defRPr/>
            </a:pPr>
            <a:r>
              <a:rPr lang="en-US" dirty="0" smtClean="0"/>
              <a:t>The preferred method for rapidly assessing presence of kudzu bugs in commercial soybean is 10 single row sweeps with a sweep net. </a:t>
            </a:r>
          </a:p>
          <a:p>
            <a:pPr fontAlgn="auto">
              <a:spcBef>
                <a:spcPts val="0"/>
              </a:spcBef>
              <a:spcAft>
                <a:spcPts val="0"/>
              </a:spcAft>
              <a:defRPr/>
            </a:pPr>
            <a:endParaRPr lang="en-US" dirty="0" smtClean="0"/>
          </a:p>
          <a:p>
            <a:pPr fontAlgn="auto">
              <a:spcBef>
                <a:spcPts val="0"/>
              </a:spcBef>
              <a:spcAft>
                <a:spcPts val="0"/>
              </a:spcAft>
              <a:defRPr/>
            </a:pPr>
            <a:r>
              <a:rPr lang="en-US" dirty="0" smtClean="0"/>
              <a:t>If you do not have access</a:t>
            </a:r>
            <a:r>
              <a:rPr lang="en-US" baseline="0" dirty="0" smtClean="0"/>
              <a:t> to the internet, the images above walk you through sweep net sampling in a soybean field.  As you can see, there is an empty net in image 1.  Then, after 10 sweeps (image 2), the researcher shows the sheer number of kudzu bugs caught (images 3 and 4).  These images were taken </a:t>
            </a:r>
            <a:r>
              <a:rPr lang="en-US" dirty="0" smtClean="0"/>
              <a:t>in Dr. </a:t>
            </a:r>
            <a:r>
              <a:rPr lang="en-US" dirty="0" err="1" smtClean="0"/>
              <a:t>Towes</a:t>
            </a:r>
            <a:r>
              <a:rPr lang="en-US" dirty="0" smtClean="0"/>
              <a:t> (rhymes with Dave’s) soybean research plots located in Burke County, Georgia</a:t>
            </a:r>
          </a:p>
          <a:p>
            <a:pPr fontAlgn="auto">
              <a:spcBef>
                <a:spcPts val="0"/>
              </a:spcBef>
              <a:spcAft>
                <a:spcPts val="0"/>
              </a:spcAft>
              <a:defRPr/>
            </a:pPr>
            <a:endParaRPr lang="en-US" dirty="0" smtClean="0"/>
          </a:p>
          <a:p>
            <a:pPr fontAlgn="auto">
              <a:spcBef>
                <a:spcPts val="0"/>
              </a:spcBef>
              <a:spcAft>
                <a:spcPts val="0"/>
              </a:spcAft>
              <a:defRPr/>
            </a:pPr>
            <a:r>
              <a:rPr lang="en-US" b="1" dirty="0" smtClean="0"/>
              <a:t>Note to Speaker:  There</a:t>
            </a:r>
            <a:r>
              <a:rPr lang="en-US" b="1" baseline="0" dirty="0" smtClean="0"/>
              <a:t> is a video that can be played here if you have internet connection.  It is found at http://www.kudzubug.org/video.html in the upper left of the screen and named </a:t>
            </a:r>
            <a:r>
              <a:rPr lang="en-US" sz="1200" b="1" i="0" kern="1200" dirty="0" smtClean="0">
                <a:solidFill>
                  <a:schemeClr val="tx1"/>
                </a:solidFill>
                <a:effectLst/>
                <a:latin typeface="+mn-lt"/>
                <a:ea typeface="+mn-ea"/>
                <a:cs typeface="+mn-cs"/>
              </a:rPr>
              <a:t>Sweep netting for Kudzu bug and measuring the catch</a:t>
            </a:r>
            <a:r>
              <a:rPr lang="en-US" b="1" baseline="0" dirty="0" smtClean="0"/>
              <a:t>.  </a:t>
            </a:r>
          </a:p>
          <a:p>
            <a:pPr fontAlgn="auto">
              <a:spcBef>
                <a:spcPts val="0"/>
              </a:spcBef>
              <a:spcAft>
                <a:spcPts val="0"/>
              </a:spcAf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use the video, be sure and note that the sweep net is completely empty at the beginning of the clip.  When he begins walking back toward the photographer, note the sheer number of kudzu bugs that are crawling on his shirt and hat. You will also notice a fair number of bugs flying out of the net as he begins to sift through some of the soybean leaves. Despite only sampling a single kudzu bug the previous year, these plots were so heavily infested that the researchers estimated kudzu bug counts by volume in a plastic cup.</a:t>
            </a:r>
          </a:p>
          <a:p>
            <a:pPr fontAlgn="auto">
              <a:spcBef>
                <a:spcPts val="0"/>
              </a:spcBef>
              <a:spcAft>
                <a:spcPts val="0"/>
              </a:spcAft>
              <a:defRPr/>
            </a:pPr>
            <a:endParaRPr lang="en-US" b="1"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Greene, J.K., P.M. Roberts, W.A. Gardner, F. Reay-Jones, N. Seiter.  2012.  Kudzu Bug Identification and Control in Soybeans, accessed 6/16/2014 -  </a:t>
            </a:r>
          </a:p>
          <a:p>
            <a:pPr fontAlgn="auto">
              <a:spcBef>
                <a:spcPts val="0"/>
              </a:spcBef>
              <a:spcAft>
                <a:spcPts val="0"/>
              </a:spcAft>
              <a:defRPr/>
            </a:pPr>
            <a:r>
              <a:rPr lang="en-US" dirty="0" smtClean="0"/>
              <a:t>	http://digital.turn-page.com/i/87846   </a:t>
            </a:r>
          </a:p>
          <a:p>
            <a:pPr fontAlgn="auto">
              <a:spcBef>
                <a:spcPts val="0"/>
              </a:spcBef>
              <a:spcAft>
                <a:spcPts val="0"/>
              </a:spcAft>
              <a:defRPr/>
            </a:pPr>
            <a:endParaRPr lang="en-US" dirty="0"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448A6B0-D597-4360-9EF5-EA98F8A8621E}" type="slidenum">
              <a:rPr lang="en-US" altLang="en-US"/>
              <a:pPr fontAlgn="base">
                <a:spcBef>
                  <a:spcPct val="0"/>
                </a:spcBef>
                <a:spcAft>
                  <a:spcPct val="0"/>
                </a:spcAft>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0000" lnSpcReduction="20000"/>
          </a:bodyPr>
          <a:lstStyle/>
          <a:p>
            <a:pPr fontAlgn="auto">
              <a:spcBef>
                <a:spcPts val="0"/>
              </a:spcBef>
              <a:spcAft>
                <a:spcPts val="0"/>
              </a:spcAft>
              <a:defRPr/>
            </a:pPr>
            <a:r>
              <a:rPr lang="en-US" i="1" dirty="0" smtClean="0"/>
              <a:t>Megacopta cribraria </a:t>
            </a:r>
            <a:r>
              <a:rPr lang="en-US" dirty="0" smtClean="0"/>
              <a:t>(Heteroptera: Plataspidae), is a native insect to Asia (Australia, China, India, Indonesia, Japan, Korea, Malaysia, Myanmar, New Caledonia, Pakistan, Sri Lanka, Taiwan, Thailand, and Vietnam).  </a:t>
            </a:r>
          </a:p>
          <a:p>
            <a:pPr fontAlgn="auto">
              <a:spcBef>
                <a:spcPts val="0"/>
              </a:spcBef>
              <a:spcAft>
                <a:spcPts val="0"/>
              </a:spcAft>
              <a:defRPr/>
            </a:pPr>
            <a:endParaRPr lang="en-US" dirty="0" smtClean="0"/>
          </a:p>
          <a:p>
            <a:pPr fontAlgn="auto">
              <a:spcBef>
                <a:spcPts val="0"/>
              </a:spcBef>
              <a:spcAft>
                <a:spcPts val="0"/>
              </a:spcAft>
              <a:defRPr/>
            </a:pPr>
            <a:r>
              <a:rPr lang="en-US" dirty="0" smtClean="0"/>
              <a:t>In October 2009, large aggregations of the insect were discovered on the exterior of light colored houses in nine northeast Georgia Counties located in the Atlanta, Georgia metro area. North American taxonomists quickly realized they were dealing with a foreign introduction and classified the insect as a member of the Plataspidae, an insect family completely unknown in the new world.  Interestingly, the entire U.S. population is thought to have originated from a single introduction.   </a:t>
            </a:r>
          </a:p>
          <a:p>
            <a:pPr fontAlgn="auto">
              <a:spcBef>
                <a:spcPts val="0"/>
              </a:spcBef>
              <a:spcAft>
                <a:spcPts val="0"/>
              </a:spcAft>
              <a:defRPr/>
            </a:pPr>
            <a:endParaRPr lang="en-US" dirty="0" smtClean="0"/>
          </a:p>
          <a:p>
            <a:pPr fontAlgn="auto">
              <a:spcBef>
                <a:spcPts val="0"/>
              </a:spcBef>
              <a:spcAft>
                <a:spcPts val="0"/>
              </a:spcAft>
              <a:defRPr/>
            </a:pPr>
            <a:r>
              <a:rPr lang="en-US" dirty="0" smtClean="0"/>
              <a:t>The taxonomy and naming of the insect initially proved to be difficult as there were many scientific names in the literature that seemed to described the same species.  For example, the insect was described as </a:t>
            </a:r>
            <a:r>
              <a:rPr lang="en-US" i="1" dirty="0" smtClean="0"/>
              <a:t>Cimex cribraria</a:t>
            </a:r>
            <a:r>
              <a:rPr lang="en-US" dirty="0" smtClean="0"/>
              <a:t> from Indian in 1798, </a:t>
            </a:r>
            <a:r>
              <a:rPr lang="en-US" i="1" dirty="0" smtClean="0"/>
              <a:t>Tetyra cribraria</a:t>
            </a:r>
            <a:r>
              <a:rPr lang="en-US" dirty="0" smtClean="0"/>
              <a:t> in 1803, </a:t>
            </a:r>
            <a:r>
              <a:rPr lang="en-US" i="1" dirty="0" smtClean="0"/>
              <a:t>Thyreocoris cribrarius</a:t>
            </a:r>
            <a:r>
              <a:rPr lang="en-US" dirty="0" smtClean="0"/>
              <a:t> in 1835, </a:t>
            </a:r>
            <a:r>
              <a:rPr lang="en-US" i="1" dirty="0" smtClean="0"/>
              <a:t>Coptosoma cribrarius</a:t>
            </a:r>
            <a:r>
              <a:rPr lang="en-US" dirty="0" smtClean="0"/>
              <a:t> in 1843, </a:t>
            </a:r>
            <a:r>
              <a:rPr lang="en-US" i="1" dirty="0" smtClean="0"/>
              <a:t>Coptosoma xanthochlora</a:t>
            </a:r>
            <a:r>
              <a:rPr lang="en-US" dirty="0" smtClean="0"/>
              <a:t> in 1867.  In Japan the insect was known as </a:t>
            </a:r>
            <a:r>
              <a:rPr lang="en-US" i="1" dirty="0" smtClean="0"/>
              <a:t>Megacopta punctatissima. </a:t>
            </a:r>
          </a:p>
          <a:p>
            <a:pPr fontAlgn="auto">
              <a:spcBef>
                <a:spcPts val="0"/>
              </a:spcBef>
              <a:spcAft>
                <a:spcPts val="0"/>
              </a:spcAft>
              <a:defRPr/>
            </a:pPr>
            <a:endParaRPr lang="en-US" i="1" dirty="0" smtClean="0"/>
          </a:p>
          <a:p>
            <a:pPr fontAlgn="auto">
              <a:spcBef>
                <a:spcPts val="0"/>
              </a:spcBef>
              <a:spcAft>
                <a:spcPts val="0"/>
              </a:spcAft>
              <a:defRPr/>
            </a:pPr>
            <a:r>
              <a:rPr lang="en-US" dirty="0" smtClean="0"/>
              <a:t>Analyses of these specimens as far back as 1934 showed no morphological differences between species described as </a:t>
            </a:r>
            <a:r>
              <a:rPr lang="en-US" i="1" dirty="0" smtClean="0"/>
              <a:t>Megacopta punctatissima</a:t>
            </a:r>
            <a:r>
              <a:rPr lang="en-US" dirty="0" smtClean="0"/>
              <a:t> and a separate species known as </a:t>
            </a:r>
            <a:r>
              <a:rPr lang="en-US" i="1" dirty="0" smtClean="0"/>
              <a:t>Megacopta cribraria.</a:t>
            </a:r>
            <a:r>
              <a:rPr lang="en-US" dirty="0" smtClean="0"/>
              <a:t>   In addition to revisiting these comparisons from a morphological context, modern phylogenetic studies do not support separate species in each country.  Most taxonomists are coalescing around a single scientific name, </a:t>
            </a:r>
            <a:r>
              <a:rPr lang="en-US" i="1" dirty="0" smtClean="0"/>
              <a:t>Megacopta cribraria</a:t>
            </a:r>
            <a:r>
              <a:rPr lang="en-US" dirty="0" smtClean="0"/>
              <a:t> . </a:t>
            </a:r>
            <a:r>
              <a:rPr lang="en-US" i="1" dirty="0" smtClean="0"/>
              <a:t>  </a:t>
            </a:r>
            <a:r>
              <a:rPr lang="en-US" dirty="0" smtClean="0"/>
              <a:t>    </a:t>
            </a:r>
          </a:p>
          <a:p>
            <a:pPr fontAlgn="auto">
              <a:spcBef>
                <a:spcPts val="0"/>
              </a:spcBef>
              <a:spcAft>
                <a:spcPts val="0"/>
              </a:spcAft>
              <a:defRPr/>
            </a:pPr>
            <a:endParaRPr lang="en-US" dirty="0" smtClean="0"/>
          </a:p>
          <a:p>
            <a:pPr fontAlgn="auto">
              <a:spcBef>
                <a:spcPts val="0"/>
              </a:spcBef>
              <a:spcAft>
                <a:spcPts val="0"/>
              </a:spcAft>
              <a:defRPr/>
            </a:pPr>
            <a:r>
              <a:rPr lang="en-US" dirty="0" smtClean="0"/>
              <a:t>Similarly, many different common names and English translations of common names have been used worldwide.  In the U.S., official common names are sanctioned by the Entomological Society of America. There is presently no established common name for this insect as there has never been a successful proposal submitted to the ESA Common Names committee.  Since the ambiguity of the proper scientific name is abating, taxonomic experts and researchers in the southeastern U.S. are in agreement that there is an abundant validation/history of "kudzu bug" to support a proposal recognizing this name as the accepted common name. </a:t>
            </a:r>
          </a:p>
          <a:p>
            <a:pPr fontAlgn="auto">
              <a:spcBef>
                <a:spcPts val="0"/>
              </a:spcBef>
              <a:spcAft>
                <a:spcPts val="0"/>
              </a:spcAft>
              <a:defRPr/>
            </a:pPr>
            <a:endParaRPr lang="en-US" dirty="0" smtClean="0"/>
          </a:p>
          <a:p>
            <a:pPr fontAlgn="auto">
              <a:spcBef>
                <a:spcPts val="0"/>
              </a:spcBef>
              <a:spcAft>
                <a:spcPts val="0"/>
              </a:spcAft>
              <a:defRPr/>
            </a:pPr>
            <a:r>
              <a:rPr lang="en-US" dirty="0" smtClean="0"/>
              <a:t>Admittedly, these processes are slow and deliberate, but that is good from the standpoint of not mucking up a complex situation that has a history dating back several hundred years.  By their nature and training, research scientists tend to be deliberate with their decision making as their contributions to the scientific literature will likely outlive their own careers!     </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Dai, J.-x., and Z.-m. Zheng. 2004. Discussion on the phylogenetic relationships of partial pentatomidae insects based on sequences of cytochrome b gene. Zoological Research 25: 397-402.</a:t>
            </a:r>
          </a:p>
          <a:p>
            <a:pPr fontAlgn="auto">
              <a:spcBef>
                <a:spcPts val="0"/>
              </a:spcBef>
              <a:spcAft>
                <a:spcPts val="0"/>
              </a:spcAft>
              <a:defRPr/>
            </a:pPr>
            <a:endParaRPr lang="en-US" dirty="0" smtClean="0"/>
          </a:p>
          <a:p>
            <a:pPr fontAlgn="auto">
              <a:spcBef>
                <a:spcPts val="0"/>
              </a:spcBef>
              <a:spcAft>
                <a:spcPts val="0"/>
              </a:spcAft>
              <a:defRPr/>
            </a:pPr>
            <a:r>
              <a:rPr lang="en-US" dirty="0" smtClean="0"/>
              <a:t>Dai, J.-X., and Z.-M. Zheng. 2005a. Phylogenetic relationships of eleven species of Pentatominae based on sequences of cytochrome b gene. Chinese Bulletin of Entomology 42: 395-399.</a:t>
            </a:r>
          </a:p>
          <a:p>
            <a:pPr fontAlgn="auto">
              <a:spcBef>
                <a:spcPts val="0"/>
              </a:spcBef>
              <a:spcAft>
                <a:spcPts val="0"/>
              </a:spcAft>
              <a:defRPr/>
            </a:pPr>
            <a:endParaRPr lang="en-US" dirty="0" smtClean="0"/>
          </a:p>
          <a:p>
            <a:pPr fontAlgn="auto">
              <a:spcBef>
                <a:spcPts val="0"/>
              </a:spcBef>
              <a:spcAft>
                <a:spcPts val="0"/>
              </a:spcAft>
              <a:defRPr/>
            </a:pPr>
            <a:r>
              <a:rPr lang="en-US" dirty="0" smtClean="0"/>
              <a:t>Dai, J.-X., and Z.-M. Zheng. 2005b. Phylogenetic relationships of eleven species of Pentatominae based on sequences of cytochrome b gene. Kunchong Zhishi 42: 395-399.</a:t>
            </a:r>
          </a:p>
          <a:p>
            <a:pPr fontAlgn="auto">
              <a:spcBef>
                <a:spcPts val="0"/>
              </a:spcBef>
              <a:spcAft>
                <a:spcPts val="0"/>
              </a:spcAft>
              <a:defRPr/>
            </a:pPr>
            <a:endParaRPr lang="en-US" dirty="0" smtClean="0"/>
          </a:p>
          <a:p>
            <a:pPr fontAlgn="auto">
              <a:spcBef>
                <a:spcPts val="0"/>
              </a:spcBef>
              <a:spcAft>
                <a:spcPts val="0"/>
              </a:spcAft>
              <a:defRPr/>
            </a:pPr>
            <a:r>
              <a:rPr lang="en-US" dirty="0" smtClean="0"/>
              <a:t>Eger, J. E., Jr., L. M. Ames, D. R. Suiter, T. M. Jenkins, D. A. Rider, and S. E. Halbert. 2010. Occurrence of the Old World bug </a:t>
            </a:r>
            <a:r>
              <a:rPr lang="en-US" i="1" dirty="0" smtClean="0"/>
              <a:t>Megacopta cribraria</a:t>
            </a:r>
            <a:r>
              <a:rPr lang="en-US" dirty="0" smtClean="0"/>
              <a:t> (Fabricius) (Heteroptera: Plataspidae) in Georgia: a serious home invader and potential legume pest. Insecta Mundi 0121: 1-11.</a:t>
            </a:r>
          </a:p>
          <a:p>
            <a:pPr fontAlgn="auto">
              <a:spcBef>
                <a:spcPts val="0"/>
              </a:spcBef>
              <a:spcAft>
                <a:spcPts val="0"/>
              </a:spcAft>
              <a:defRPr/>
            </a:pPr>
            <a:endParaRPr lang="en-US" dirty="0" smtClean="0"/>
          </a:p>
          <a:p>
            <a:pPr fontAlgn="auto">
              <a:spcBef>
                <a:spcPts val="0"/>
              </a:spcBef>
              <a:spcAft>
                <a:spcPts val="0"/>
              </a:spcAft>
              <a:defRPr/>
            </a:pPr>
            <a:r>
              <a:rPr lang="en-US" dirty="0" smtClean="0"/>
              <a:t>Gardner, W. A., H. B. Peeler, J. LaForest, P. M. Roberts, A. N. Sparks, Jr., J. K. Greene, D. Reisig, D. R. Suiter, J. S. Bacheler, K. Kidd, C. H. Ray, X. P. Hu, R. C. Kemerait, E. A. Scocco, J. E. Eger, Jr., J. R. Ruberson, E. J. Sikora, D. A. Herbert, Jr., C. Campana, S. Halbert, S. D. Stewart, G. D. Buntin, M. D. Toews, and C. T. Bargeron. 2013b. Confirmed distribution and occurrence of </a:t>
            </a:r>
            <a:r>
              <a:rPr lang="en-US" i="1" dirty="0" smtClean="0"/>
              <a:t>Megacopta cribraria</a:t>
            </a:r>
            <a:r>
              <a:rPr lang="en-US" dirty="0" smtClean="0"/>
              <a:t> (F.) (Hemiptera: Heteroptera: Plataspidae) in the southeastern United States. Journal of Entomological Science 48: 118-127.</a:t>
            </a:r>
          </a:p>
          <a:p>
            <a:pPr fontAlgn="auto">
              <a:spcBef>
                <a:spcPts val="0"/>
              </a:spcBef>
              <a:spcAft>
                <a:spcPts val="0"/>
              </a:spcAft>
              <a:defRPr/>
            </a:pPr>
            <a:endParaRPr lang="en-US" dirty="0" smtClean="0"/>
          </a:p>
          <a:p>
            <a:pPr fontAlgn="auto">
              <a:spcBef>
                <a:spcPts val="0"/>
              </a:spcBef>
              <a:spcAft>
                <a:spcPts val="0"/>
              </a:spcAft>
              <a:defRPr/>
            </a:pPr>
            <a:r>
              <a:rPr lang="en-US" dirty="0" smtClean="0"/>
              <a:t>Hosokawa, T., N. Nikoh, and T. Fukatsu. 2014. Fine-scale geographical origin of an insect pest invading North America. Plos One 9.</a:t>
            </a:r>
          </a:p>
          <a:p>
            <a:pPr fontAlgn="auto">
              <a:spcBef>
                <a:spcPts val="0"/>
              </a:spcBef>
              <a:spcAft>
                <a:spcPts val="0"/>
              </a:spcAft>
              <a:defRPr/>
            </a:pPr>
            <a:endParaRPr lang="en-US" dirty="0" smtClean="0"/>
          </a:p>
          <a:p>
            <a:pPr fontAlgn="auto">
              <a:spcBef>
                <a:spcPts val="0"/>
              </a:spcBef>
              <a:spcAft>
                <a:spcPts val="0"/>
              </a:spcAft>
              <a:defRPr/>
            </a:pPr>
            <a:r>
              <a:rPr lang="en-US" dirty="0" smtClean="0"/>
              <a:t>Hsiao, T. y., L. y. Zheng, S. z. Ren, and et al. 1977. A handbook for the determination of the Chinese Hemiptera-Heteroptera. Volume 1.</a:t>
            </a:r>
          </a:p>
          <a:p>
            <a:pPr fontAlgn="auto">
              <a:spcBef>
                <a:spcPts val="0"/>
              </a:spcBef>
              <a:spcAft>
                <a:spcPts val="0"/>
              </a:spcAft>
              <a:defRPr/>
            </a:pPr>
            <a:endParaRPr lang="en-US" dirty="0" smtClean="0"/>
          </a:p>
          <a:p>
            <a:pPr fontAlgn="auto">
              <a:spcBef>
                <a:spcPts val="0"/>
              </a:spcBef>
              <a:spcAft>
                <a:spcPts val="0"/>
              </a:spcAft>
              <a:defRPr/>
            </a:pPr>
            <a:r>
              <a:rPr lang="en-US" dirty="0" smtClean="0"/>
              <a:t>Jenkins, T. M., T. D. Eaton, D. R. Suiter, J. E. Eger, Jr., L. M. Ames, and G. D. Buntin. 2010. Preliminary genetic analysis of a recently-discovered invasive true bug (Hemiptera: Heteroptera: Plataspidae) and its bacterial endosymbiont in Georgia, USA. Journal of Entomological Science 45: 62-63.</a:t>
            </a:r>
          </a:p>
          <a:p>
            <a:pPr fontAlgn="auto">
              <a:spcBef>
                <a:spcPts val="0"/>
              </a:spcBef>
              <a:spcAft>
                <a:spcPts val="0"/>
              </a:spcAft>
              <a:defRPr/>
            </a:pPr>
            <a:endParaRPr lang="en-US" dirty="0" smtClean="0"/>
          </a:p>
          <a:p>
            <a:pPr fontAlgn="auto">
              <a:spcBef>
                <a:spcPts val="0"/>
              </a:spcBef>
              <a:spcAft>
                <a:spcPts val="0"/>
              </a:spcAft>
              <a:defRPr/>
            </a:pPr>
            <a:r>
              <a:rPr lang="en-US" dirty="0" smtClean="0"/>
              <a:t>Ruberson, J. R., K. Takasu, G. D. Buntin, J. E. Eger, Jr., W. A. Gardner, J. K. Greene, T. M. Jenkins, W. A. Jones, D. M. Olson, P. M. Roberts, D. R. Suiter, and M. D. Toews. 2013. From Asian curiosity to eruptive American pest: </a:t>
            </a:r>
            <a:r>
              <a:rPr lang="en-US" i="1" dirty="0" smtClean="0"/>
              <a:t>Megacopta cribraria</a:t>
            </a:r>
            <a:r>
              <a:rPr lang="en-US" dirty="0" smtClean="0"/>
              <a:t> (Hemiptera: Plataspidae) and prospects for its biological control. Applied Entomology and Zoology 48: 3-13.</a:t>
            </a:r>
          </a:p>
          <a:p>
            <a:pPr fontAlgn="auto">
              <a:spcBef>
                <a:spcPts val="0"/>
              </a:spcBef>
              <a:spcAft>
                <a:spcPts val="0"/>
              </a:spcAft>
              <a:defRPr/>
            </a:pPr>
            <a:endParaRPr lang="en-US" dirty="0" smtClean="0"/>
          </a:p>
          <a:p>
            <a:pPr fontAlgn="auto">
              <a:spcBef>
                <a:spcPts val="0"/>
              </a:spcBef>
              <a:spcAft>
                <a:spcPts val="0"/>
              </a:spcAft>
              <a:defRPr/>
            </a:pPr>
            <a:r>
              <a:rPr lang="en-US" dirty="0" smtClean="0"/>
              <a:t>Suiter, D.R., J.E. Eger, Jr., W.A. Gardner, R.C. Kemerait, J.N. All, P.M. Roberts, J.K. Greene, L.M. Ames, G.D. Buntin, T.M. Jenkins and G.K. Douce. 2010. Discovery and distribution of </a:t>
            </a:r>
            <a:r>
              <a:rPr lang="en-US" i="1" dirty="0" smtClean="0"/>
              <a:t>Megacopta cribraria </a:t>
            </a:r>
            <a:r>
              <a:rPr lang="en-US" dirty="0" smtClean="0"/>
              <a:t>(Hemiptera: Heteroptera: Plataspidae) in Northeast Georgia. Journal of Integrated Pest Management. 1: 1-4. </a:t>
            </a:r>
          </a:p>
          <a:p>
            <a:pPr fontAlgn="auto">
              <a:spcBef>
                <a:spcPts val="0"/>
              </a:spcBef>
              <a:spcAft>
                <a:spcPts val="0"/>
              </a:spcAft>
              <a:defRPr/>
            </a:pPr>
            <a:endParaRPr lang="en-US" dirty="0" smtClean="0"/>
          </a:p>
          <a:p>
            <a:pPr fontAlgn="auto">
              <a:spcBef>
                <a:spcPts val="0"/>
              </a:spcBef>
              <a:spcAft>
                <a:spcPts val="0"/>
              </a:spcAft>
              <a:defRPr/>
            </a:pPr>
            <a:r>
              <a:rPr lang="en-US" dirty="0" smtClean="0"/>
              <a:t>Suiter, D. R., L. M. Ames, J. E. Eger, Jr., and W. A. Gardner. 2010. </a:t>
            </a:r>
            <a:r>
              <a:rPr lang="en-US" i="1" dirty="0" smtClean="0"/>
              <a:t>Megacopta cribraria</a:t>
            </a:r>
            <a:r>
              <a:rPr lang="en-US" dirty="0" smtClean="0"/>
              <a:t> as a nuisance pest. UGA-CAES Extension Circular No. 991. University of Georgia, Athens.</a:t>
            </a:r>
          </a:p>
          <a:p>
            <a:pPr fontAlgn="auto">
              <a:spcBef>
                <a:spcPts val="0"/>
              </a:spcBef>
              <a:spcAft>
                <a:spcPts val="0"/>
              </a:spcAf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FD4528F-7B82-4A8E-B571-BF7F85D85067}" type="slidenum">
              <a:rPr lang="en-US" altLang="en-US"/>
              <a:pPr fontAlgn="base">
                <a:spcBef>
                  <a:spcPct val="0"/>
                </a:spcBef>
                <a:spcAft>
                  <a:spcPct val="0"/>
                </a:spcAft>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Because kudzu bugs are frequently present in large numbers, visual inspection of soybean plants may be sufficient for making treatment decisions.  Spread the canopy and look at the stems toward the base of the plant for evidence of kudzu bug aggregations.  It is important to differentiate the presence of immature kudzu bugs as opposed to adults only.  Immatures are much harder to see due to their lack of movement, small size and better camouflage.        </a:t>
            </a:r>
          </a:p>
          <a:p>
            <a:pPr>
              <a:spcBef>
                <a:spcPct val="0"/>
              </a:spcBef>
            </a:pPr>
            <a:endParaRPr lang="en-US" altLang="en-US" dirty="0" smtClean="0"/>
          </a:p>
          <a:p>
            <a:pPr>
              <a:spcBef>
                <a:spcPct val="0"/>
              </a:spcBef>
            </a:pPr>
            <a:endParaRPr lang="en-US" altLang="en-US" dirty="0" smtClean="0"/>
          </a:p>
          <a:p>
            <a:pPr>
              <a:spcBef>
                <a:spcPct val="0"/>
              </a:spcBef>
            </a:pPr>
            <a:r>
              <a:rPr lang="en-US" altLang="en-US" dirty="0" smtClean="0"/>
              <a:t>Information sources:</a:t>
            </a:r>
          </a:p>
          <a:p>
            <a:pPr>
              <a:spcBef>
                <a:spcPct val="0"/>
              </a:spcBef>
            </a:pPr>
            <a:endParaRPr lang="en-US" altLang="en-US" dirty="0" smtClean="0"/>
          </a:p>
          <a:p>
            <a:pPr>
              <a:spcBef>
                <a:spcPct val="0"/>
              </a:spcBef>
            </a:pPr>
            <a:r>
              <a:rPr lang="en-US" altLang="en-US" dirty="0" smtClean="0"/>
              <a:t>Greene, J.K., P.M. Roberts, W.A. Gardner, F. </a:t>
            </a:r>
            <a:r>
              <a:rPr lang="en-US" altLang="en-US" dirty="0" err="1" smtClean="0"/>
              <a:t>Reay</a:t>
            </a:r>
            <a:r>
              <a:rPr lang="en-US" altLang="en-US" dirty="0" smtClean="0"/>
              <a:t>-Jones, N. </a:t>
            </a:r>
            <a:r>
              <a:rPr lang="en-US" altLang="en-US" dirty="0" err="1" smtClean="0"/>
              <a:t>Seiter</a:t>
            </a:r>
            <a:r>
              <a:rPr lang="en-US" altLang="en-US" dirty="0" smtClean="0"/>
              <a:t>.  2012.  Kudzu Bug Identification and Control in Soybeans, accessed 6/16/2014 -  </a:t>
            </a:r>
          </a:p>
          <a:p>
            <a:pPr>
              <a:spcBef>
                <a:spcPct val="0"/>
              </a:spcBef>
            </a:pPr>
            <a:r>
              <a:rPr lang="en-US" altLang="en-US" dirty="0" smtClean="0"/>
              <a:t>	http://digital.turn-page.com/i/87846   </a:t>
            </a:r>
          </a:p>
          <a:p>
            <a:pPr>
              <a:spcBef>
                <a:spcPct val="0"/>
              </a:spcBef>
            </a:pPr>
            <a:endParaRPr lang="en-US" altLang="en-US" dirty="0"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09CF49E-E3C9-4FB3-867C-F09D864A7B10}" type="slidenum">
              <a:rPr lang="en-US" altLang="en-US"/>
              <a:pPr fontAlgn="base">
                <a:spcBef>
                  <a:spcPct val="0"/>
                </a:spcBef>
                <a:spcAft>
                  <a:spcPct val="0"/>
                </a:spcAft>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dirty="0" smtClean="0"/>
              <a:t>Treatment thresholds are being vigorously researched to assist growers with making economically wise treatment decisions.  Research data and grower experience suggests that spraying adults on vegetative stage soybean will not provide lasting protection and will not preserve yield.  Nevertheless, it can be difficult to convince growers not to spray when large numbers of kudzu bugs are present.  </a:t>
            </a:r>
          </a:p>
          <a:p>
            <a:pPr fontAlgn="auto">
              <a:spcBef>
                <a:spcPts val="0"/>
              </a:spcBef>
              <a:spcAft>
                <a:spcPts val="0"/>
              </a:spcAft>
              <a:defRPr/>
            </a:pPr>
            <a:r>
              <a:rPr lang="en-US" dirty="0" smtClean="0"/>
              <a:t>  </a:t>
            </a:r>
          </a:p>
          <a:p>
            <a:pPr fontAlgn="auto">
              <a:spcBef>
                <a:spcPts val="0"/>
              </a:spcBef>
              <a:spcAft>
                <a:spcPts val="0"/>
              </a:spcAft>
              <a:defRPr/>
            </a:pPr>
            <a:r>
              <a:rPr lang="en-US" dirty="0" smtClean="0"/>
              <a:t>Current research results support two types of thresholds.  For growers who scout their fields each week, treatment is advised when adults are present and a minimum density of 1 nymph per sweep (example: 10 nymphs in a 10 sweep sample).  For growers who do not scout weekly, spraying is advised when the crop reaches the R4 developmental state (generally mid-July).  By waiting until mid-July, the kudzu bug dispersal phase has ended and a single spray will provide adequate suppression for the remainder of the season.  </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r>
              <a:rPr lang="en-US" dirty="0" smtClean="0"/>
              <a:t>Greene, J.K., P.M. Roberts, W.A. Gardner, F. Reay-Jones, N. Seiter.  2012.  Kudzu Bug Identification and Control in Soybeans, accessed 6/16/2014 -  </a:t>
            </a:r>
          </a:p>
          <a:p>
            <a:pPr fontAlgn="auto">
              <a:spcBef>
                <a:spcPts val="0"/>
              </a:spcBef>
              <a:spcAft>
                <a:spcPts val="0"/>
              </a:spcAft>
              <a:defRPr/>
            </a:pPr>
            <a:r>
              <a:rPr lang="en-US" dirty="0" smtClean="0"/>
              <a:t>	http://digital.turn-page.com/i/87846   </a:t>
            </a:r>
          </a:p>
          <a:p>
            <a:pPr fontAlgn="auto">
              <a:spcBef>
                <a:spcPts val="0"/>
              </a:spcBef>
              <a:spcAft>
                <a:spcPts val="0"/>
              </a:spcAft>
              <a:defRPr/>
            </a:pPr>
            <a:endParaRPr lang="en-US" dirty="0" smtClean="0"/>
          </a:p>
          <a:p>
            <a:pPr fontAlgn="auto">
              <a:spcBef>
                <a:spcPts val="0"/>
              </a:spcBef>
              <a:spcAft>
                <a:spcPts val="0"/>
              </a:spcAft>
              <a:defRPr/>
            </a:pPr>
            <a:r>
              <a:rPr lang="en-US" dirty="0" smtClean="0"/>
              <a:t>Horton, D. editor.  2014. 2014 Georgia Pest Management Handbook - Commercial Edition.  University of Georgia.  Special Bulletin 28.  accessed 6/16/2014-</a:t>
            </a:r>
          </a:p>
          <a:p>
            <a:pPr fontAlgn="auto">
              <a:spcBef>
                <a:spcPts val="0"/>
              </a:spcBef>
              <a:spcAft>
                <a:spcPts val="0"/>
              </a:spcAft>
              <a:defRPr/>
            </a:pPr>
            <a:r>
              <a:rPr lang="en-US" dirty="0" smtClean="0"/>
              <a:t>	http://www.ent.uga.edu/pmh/</a:t>
            </a:r>
            <a:endParaRPr lang="en-US" dirty="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511F739-BF5E-40A8-AB81-774271A88AEA}" type="slidenum">
              <a:rPr lang="en-US" altLang="en-US"/>
              <a:pPr fontAlgn="base">
                <a:spcBef>
                  <a:spcPct val="0"/>
                </a:spcBef>
                <a:spcAft>
                  <a:spcPct val="0"/>
                </a:spcAft>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n-US" dirty="0" smtClean="0"/>
              <a:t>Kudzu bugs are easy to kill with readily available broad spectrum insecticides.  The most efficacious compounds are pyrethroids (i.e. bifenthrin), organophosphates (i.e. acephate) or carbamates (i.e. carbaryl).  Insect growth regulators (i.e. diflubenzuron), lepidopteran specific materials (spinosad, flubendiamide, indoxacarb), and diamide class chemistries do not provide adequate control.  Premix insecticides that include a pyrethroid or organophosphate will likely provide good to excellent control.  </a:t>
            </a:r>
          </a:p>
          <a:p>
            <a:pPr fontAlgn="auto">
              <a:spcBef>
                <a:spcPts val="0"/>
              </a:spcBef>
              <a:spcAft>
                <a:spcPts val="0"/>
              </a:spcAft>
              <a:defRPr/>
            </a:pPr>
            <a:endParaRPr lang="en-US" dirty="0" smtClean="0"/>
          </a:p>
          <a:p>
            <a:pPr fontAlgn="auto">
              <a:spcBef>
                <a:spcPts val="0"/>
              </a:spcBef>
              <a:spcAft>
                <a:spcPts val="0"/>
              </a:spcAft>
              <a:defRPr/>
            </a:pPr>
            <a:r>
              <a:rPr lang="en-US" b="1" dirty="0" smtClean="0"/>
              <a:t>Keep in mind that insecticide labels may be state specific, so stakeholders should contact their local Extension office for appropriate recommendations in your area. </a:t>
            </a:r>
          </a:p>
          <a:p>
            <a:pPr fontAlgn="auto">
              <a:spcBef>
                <a:spcPts val="0"/>
              </a:spcBef>
              <a:spcAft>
                <a:spcPts val="0"/>
              </a:spcAft>
              <a:defRPr/>
            </a:pPr>
            <a:endParaRPr lang="en-US" dirty="0" smtClean="0"/>
          </a:p>
          <a:p>
            <a:pPr fontAlgn="auto">
              <a:spcBef>
                <a:spcPts val="0"/>
              </a:spcBef>
              <a:spcAft>
                <a:spcPts val="0"/>
              </a:spcAft>
              <a:defRPr/>
            </a:pPr>
            <a:r>
              <a:rPr lang="en-US" dirty="0" smtClean="0"/>
              <a:t>Trials in Georgia and North Carolina have not uncovered any organic labelled insecticides that provide satisfactory control in multiple trials.  These trials are ongoing; please contact your county Extension office for the most recent research findings.</a:t>
            </a:r>
          </a:p>
          <a:p>
            <a:pPr fontAlgn="auto">
              <a:spcBef>
                <a:spcPts val="0"/>
              </a:spcBef>
              <a:spcAft>
                <a:spcPts val="0"/>
              </a:spcAft>
              <a:defRPr/>
            </a:pPr>
            <a:endParaRPr lang="en-US" dirty="0" smtClean="0"/>
          </a:p>
          <a:p>
            <a:pPr marL="0" lvl="1" fontAlgn="auto">
              <a:spcBef>
                <a:spcPts val="0"/>
              </a:spcBef>
              <a:spcAft>
                <a:spcPts val="0"/>
              </a:spcAft>
              <a:defRPr/>
            </a:pPr>
            <a:endParaRPr lang="en-US" dirty="0" smtClean="0"/>
          </a:p>
          <a:p>
            <a:pPr marL="0" lvl="1" fontAlgn="auto">
              <a:spcBef>
                <a:spcPts val="0"/>
              </a:spcBef>
              <a:spcAft>
                <a:spcPts val="0"/>
              </a:spcAft>
              <a:defRPr/>
            </a:pPr>
            <a:r>
              <a:rPr lang="en-US" dirty="0" smtClean="0"/>
              <a:t>Information sources:</a:t>
            </a:r>
          </a:p>
          <a:p>
            <a:pPr marL="0" lvl="1" fontAlgn="auto">
              <a:spcBef>
                <a:spcPts val="0"/>
              </a:spcBef>
              <a:spcAft>
                <a:spcPts val="0"/>
              </a:spcAft>
              <a:defRPr/>
            </a:pPr>
            <a:endParaRPr lang="en-US" dirty="0" smtClean="0"/>
          </a:p>
          <a:p>
            <a:pPr fontAlgn="auto">
              <a:spcBef>
                <a:spcPts val="0"/>
              </a:spcBef>
              <a:spcAft>
                <a:spcPts val="0"/>
              </a:spcAft>
              <a:defRPr/>
            </a:pPr>
            <a:r>
              <a:rPr lang="en-US" dirty="0" smtClean="0"/>
              <a:t>Horton, D. editor.  2014. 2014 Georgia Pest Management Handbook - Commercial Edition.  University of Georgia.  Special Bulletin 28.  accessed 6/16/2014-</a:t>
            </a:r>
          </a:p>
          <a:p>
            <a:pPr fontAlgn="auto">
              <a:spcBef>
                <a:spcPts val="0"/>
              </a:spcBef>
              <a:spcAft>
                <a:spcPts val="0"/>
              </a:spcAft>
              <a:defRPr/>
            </a:pPr>
            <a:r>
              <a:rPr lang="en-US" dirty="0" smtClean="0"/>
              <a:t>	http://www.ent.uga.edu/pmh/</a:t>
            </a:r>
            <a:endParaRPr lang="en-US" dirty="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03A149A-B90F-4716-B6B7-DC79362FBE07}" type="slidenum">
              <a:rPr lang="en-US" altLang="en-US"/>
              <a:pPr fontAlgn="base">
                <a:spcBef>
                  <a:spcPct val="0"/>
                </a:spcBef>
                <a:spcAft>
                  <a:spcPct val="0"/>
                </a:spcAft>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fontAlgn="auto">
              <a:spcBef>
                <a:spcPts val="0"/>
              </a:spcBef>
              <a:spcAft>
                <a:spcPts val="0"/>
              </a:spcAft>
              <a:defRPr/>
            </a:pPr>
            <a:r>
              <a:rPr lang="en-US" dirty="0" smtClean="0"/>
              <a:t>Ironically, </a:t>
            </a:r>
            <a:r>
              <a:rPr lang="en-US" i="1" dirty="0" smtClean="0"/>
              <a:t>M. cribraria </a:t>
            </a:r>
            <a:r>
              <a:rPr lang="en-US" dirty="0" smtClean="0"/>
              <a:t>is only an occasional pest in Asia, likely the result of effective natural enemies including egg parasitoids.  Until summer 2013, there were only isolated accounts of any North American biological control agents (pathogens, predators, or parasitoids) attacking kudzu bugs.  </a:t>
            </a:r>
          </a:p>
          <a:p>
            <a:pPr fontAlgn="auto">
              <a:spcBef>
                <a:spcPts val="0"/>
              </a:spcBef>
              <a:spcAft>
                <a:spcPts val="0"/>
              </a:spcAft>
              <a:defRPr/>
            </a:pPr>
            <a:endParaRPr lang="en-US" dirty="0" smtClean="0"/>
          </a:p>
          <a:p>
            <a:pPr fontAlgn="auto">
              <a:spcBef>
                <a:spcPts val="0"/>
              </a:spcBef>
              <a:spcAft>
                <a:spcPts val="0"/>
              </a:spcAft>
              <a:defRPr/>
            </a:pPr>
            <a:r>
              <a:rPr lang="en-US" dirty="0" smtClean="0"/>
              <a:t>Research conducted at the USDA-ARS National Biological Control Laboratory in Stoneville, Mississippi, conﬁrmed that </a:t>
            </a:r>
            <a:r>
              <a:rPr lang="en-US" i="1" dirty="0" smtClean="0"/>
              <a:t>M. cribraria</a:t>
            </a:r>
            <a:r>
              <a:rPr lang="en-US" dirty="0" smtClean="0"/>
              <a:t> eggs were </a:t>
            </a:r>
            <a:r>
              <a:rPr lang="en-US" b="1" dirty="0" smtClean="0"/>
              <a:t>not</a:t>
            </a:r>
            <a:r>
              <a:rPr lang="en-US" dirty="0" smtClean="0"/>
              <a:t> attacked by 11 species of native egg parasitoids (8 from Pentatomidae and 1 each from Coreidae, Reduviidae, and Rhopalidae) plus 4 species of exotic egg parasitoids that were being assessed for control of the brown marmorated stink bug. </a:t>
            </a:r>
          </a:p>
          <a:p>
            <a:pPr fontAlgn="auto">
              <a:spcBef>
                <a:spcPts val="0"/>
              </a:spcBef>
              <a:spcAft>
                <a:spcPts val="0"/>
              </a:spcAft>
              <a:defRPr/>
            </a:pPr>
            <a:endParaRPr lang="en-US" dirty="0" smtClean="0"/>
          </a:p>
          <a:p>
            <a:pPr fontAlgn="auto">
              <a:spcBef>
                <a:spcPts val="0"/>
              </a:spcBef>
              <a:spcAft>
                <a:spcPts val="0"/>
              </a:spcAft>
              <a:defRPr/>
            </a:pPr>
            <a:r>
              <a:rPr lang="en-US" dirty="0" smtClean="0"/>
              <a:t>Isolated kudzu bug specimens from both Georgia and South Carolina showed evidence of </a:t>
            </a:r>
            <a:r>
              <a:rPr lang="en-US" i="1" dirty="0" smtClean="0"/>
              <a:t>Beauveria bassiana</a:t>
            </a:r>
            <a:r>
              <a:rPr lang="en-US" dirty="0" smtClean="0"/>
              <a:t> infestation in 2010.  </a:t>
            </a:r>
          </a:p>
          <a:p>
            <a:pPr fontAlgn="auto">
              <a:spcBef>
                <a:spcPts val="0"/>
              </a:spcBef>
              <a:spcAft>
                <a:spcPts val="0"/>
              </a:spcAft>
              <a:defRPr/>
            </a:pPr>
            <a:endParaRPr lang="en-US" dirty="0" smtClean="0"/>
          </a:p>
          <a:p>
            <a:pPr fontAlgn="auto">
              <a:spcBef>
                <a:spcPts val="0"/>
              </a:spcBef>
              <a:spcAft>
                <a:spcPts val="0"/>
              </a:spcAft>
              <a:defRPr/>
            </a:pPr>
            <a:r>
              <a:rPr lang="en-US" dirty="0" smtClean="0"/>
              <a:t>A single tachinid fly, </a:t>
            </a:r>
            <a:r>
              <a:rPr lang="en-US" i="1" dirty="0" smtClean="0"/>
              <a:t>Phasia robertsonii</a:t>
            </a:r>
            <a:r>
              <a:rPr lang="en-US" dirty="0" smtClean="0"/>
              <a:t>, was observed emerging from an adult kudzu bug in Georgia in April 2012.  Likewise, in early 2013, research scientists at Auburn University observed a second tachinid fly, </a:t>
            </a:r>
            <a:r>
              <a:rPr lang="en-US" i="1" dirty="0" smtClean="0"/>
              <a:t>Strongygaster triangulifer</a:t>
            </a:r>
            <a:r>
              <a:rPr lang="en-US" dirty="0" smtClean="0"/>
              <a:t>, parasitizing kudzu bug adults.</a:t>
            </a:r>
          </a:p>
          <a:p>
            <a:pPr fontAlgn="auto">
              <a:spcBef>
                <a:spcPts val="0"/>
              </a:spcBef>
              <a:spcAft>
                <a:spcPts val="0"/>
              </a:spcAft>
              <a:defRPr/>
            </a:pPr>
            <a:endParaRPr lang="en-US" dirty="0" smtClean="0"/>
          </a:p>
          <a:p>
            <a:pPr fontAlgn="auto">
              <a:spcBef>
                <a:spcPts val="0"/>
              </a:spcBef>
              <a:spcAft>
                <a:spcPts val="0"/>
              </a:spcAft>
              <a:defRPr/>
            </a:pPr>
            <a:r>
              <a:rPr lang="en-US" dirty="0" smtClean="0"/>
              <a:t>Several generalist predators, such as the spined soldier bug and the Florida stink bug, are known to feed on kudzu bugs, but they appear unable to exert any population control as the rate of prey consumption is very low. Molecular gut content analyses confirm feeding on kudzu bugs by the following species: </a:t>
            </a:r>
          </a:p>
          <a:p>
            <a:pPr fontAlgn="auto">
              <a:spcBef>
                <a:spcPts val="0"/>
              </a:spcBef>
              <a:spcAft>
                <a:spcPts val="0"/>
              </a:spcAft>
              <a:defRPr/>
            </a:pPr>
            <a:endParaRPr lang="en-US" i="1" dirty="0" smtClean="0"/>
          </a:p>
          <a:p>
            <a:pPr fontAlgn="auto">
              <a:spcBef>
                <a:spcPts val="0"/>
              </a:spcBef>
              <a:spcAft>
                <a:spcPts val="0"/>
              </a:spcAft>
              <a:defRPr/>
            </a:pPr>
            <a:r>
              <a:rPr lang="en-US" i="0" dirty="0" smtClean="0"/>
              <a:t>big-eyed bugs </a:t>
            </a:r>
            <a:r>
              <a:rPr lang="en-US" i="1" dirty="0" smtClean="0"/>
              <a:t>(</a:t>
            </a:r>
            <a:r>
              <a:rPr lang="en-US" i="1" dirty="0" err="1" smtClean="0"/>
              <a:t>Geocoris</a:t>
            </a:r>
            <a:r>
              <a:rPr lang="en-US" i="1" dirty="0" smtClean="0"/>
              <a:t> </a:t>
            </a:r>
            <a:r>
              <a:rPr lang="en-US" i="1" dirty="0" err="1" smtClean="0"/>
              <a:t>punctipes</a:t>
            </a:r>
            <a:r>
              <a:rPr lang="en-US" i="1" dirty="0" smtClean="0"/>
              <a:t> and  </a:t>
            </a:r>
            <a:r>
              <a:rPr lang="en-US" i="1" dirty="0" err="1" smtClean="0"/>
              <a:t>Geocoris</a:t>
            </a:r>
            <a:r>
              <a:rPr lang="en-US" i="1" dirty="0" smtClean="0"/>
              <a:t> </a:t>
            </a:r>
            <a:r>
              <a:rPr lang="en-US" i="1" dirty="0" err="1" smtClean="0"/>
              <a:t>uliginosus</a:t>
            </a:r>
            <a:r>
              <a:rPr lang="en-US" i="1" dirty="0" smtClean="0"/>
              <a:t>)</a:t>
            </a:r>
          </a:p>
          <a:p>
            <a:pPr fontAlgn="auto">
              <a:spcBef>
                <a:spcPts val="0"/>
              </a:spcBef>
              <a:spcAft>
                <a:spcPts val="0"/>
              </a:spcAft>
              <a:defRPr/>
            </a:pPr>
            <a:r>
              <a:rPr lang="en-US" i="0" dirty="0" smtClean="0"/>
              <a:t>minute pirate bug</a:t>
            </a:r>
            <a:r>
              <a:rPr lang="en-US" i="1" dirty="0" smtClean="0"/>
              <a:t> (</a:t>
            </a:r>
            <a:r>
              <a:rPr lang="en-US" i="1" dirty="0" err="1" smtClean="0"/>
              <a:t>Orius</a:t>
            </a:r>
            <a:r>
              <a:rPr lang="en-US" i="1" dirty="0" smtClean="0"/>
              <a:t> </a:t>
            </a:r>
            <a:r>
              <a:rPr lang="en-US" i="1" dirty="0" err="1" smtClean="0"/>
              <a:t>insidiosus</a:t>
            </a:r>
            <a:r>
              <a:rPr lang="en-US" i="1" dirty="0" smtClean="0"/>
              <a:t>)</a:t>
            </a:r>
          </a:p>
          <a:p>
            <a:pPr fontAlgn="auto">
              <a:spcBef>
                <a:spcPts val="0"/>
              </a:spcBef>
              <a:spcAft>
                <a:spcPts val="0"/>
              </a:spcAft>
              <a:defRPr/>
            </a:pPr>
            <a:r>
              <a:rPr lang="en-US" i="0" dirty="0" err="1" smtClean="0"/>
              <a:t>spined</a:t>
            </a:r>
            <a:r>
              <a:rPr lang="en-US" i="0" dirty="0" smtClean="0"/>
              <a:t> soldier bug </a:t>
            </a:r>
            <a:r>
              <a:rPr lang="en-US" i="1" dirty="0" smtClean="0"/>
              <a:t>(</a:t>
            </a:r>
            <a:r>
              <a:rPr lang="en-US" i="1" dirty="0" err="1" smtClean="0"/>
              <a:t>Podisus</a:t>
            </a:r>
            <a:r>
              <a:rPr lang="en-US" i="1" dirty="0" smtClean="0"/>
              <a:t> </a:t>
            </a:r>
            <a:r>
              <a:rPr lang="en-US" i="1" dirty="0" err="1" smtClean="0"/>
              <a:t>maculiventris</a:t>
            </a:r>
            <a:r>
              <a:rPr lang="en-US" i="1" dirty="0" smtClean="0"/>
              <a:t>)</a:t>
            </a:r>
          </a:p>
          <a:p>
            <a:pPr fontAlgn="auto">
              <a:spcBef>
                <a:spcPts val="0"/>
              </a:spcBef>
              <a:spcAft>
                <a:spcPts val="0"/>
              </a:spcAft>
              <a:defRPr/>
            </a:pPr>
            <a:r>
              <a:rPr lang="en-US" i="0" dirty="0" smtClean="0"/>
              <a:t>convergent lady beetle </a:t>
            </a:r>
            <a:r>
              <a:rPr lang="en-US" i="1" dirty="0" smtClean="0"/>
              <a:t>(</a:t>
            </a:r>
            <a:r>
              <a:rPr lang="en-US" i="1" dirty="0" err="1" smtClean="0"/>
              <a:t>Hippodamia</a:t>
            </a:r>
            <a:r>
              <a:rPr lang="en-US" i="1" dirty="0" smtClean="0"/>
              <a:t> </a:t>
            </a:r>
            <a:r>
              <a:rPr lang="en-US" i="1" dirty="0" err="1" smtClean="0"/>
              <a:t>convergens</a:t>
            </a:r>
            <a:r>
              <a:rPr lang="en-US" i="1" dirty="0" smtClean="0"/>
              <a:t>)</a:t>
            </a:r>
          </a:p>
          <a:p>
            <a:pPr fontAlgn="auto">
              <a:spcBef>
                <a:spcPts val="0"/>
              </a:spcBef>
              <a:spcAft>
                <a:spcPts val="0"/>
              </a:spcAft>
              <a:defRPr/>
            </a:pPr>
            <a:r>
              <a:rPr lang="en-US" i="0" dirty="0" err="1" smtClean="0"/>
              <a:t>ana</a:t>
            </a:r>
            <a:r>
              <a:rPr lang="en-US" i="0" dirty="0" smtClean="0"/>
              <a:t> </a:t>
            </a:r>
            <a:r>
              <a:rPr lang="en-US" i="0" dirty="0" err="1" smtClean="0"/>
              <a:t>ssassin</a:t>
            </a:r>
            <a:r>
              <a:rPr lang="en-US" i="0" dirty="0" smtClean="0"/>
              <a:t> bug </a:t>
            </a:r>
            <a:r>
              <a:rPr lang="en-US" i="1" dirty="0" smtClean="0"/>
              <a:t>(Zelus </a:t>
            </a:r>
            <a:r>
              <a:rPr lang="en-US" i="1" dirty="0" err="1" smtClean="0"/>
              <a:t>renardii</a:t>
            </a:r>
            <a:r>
              <a:rPr lang="en-US" i="1" dirty="0" smtClean="0"/>
              <a:t>)</a:t>
            </a:r>
          </a:p>
          <a:p>
            <a:pPr fontAlgn="auto">
              <a:spcBef>
                <a:spcPts val="0"/>
              </a:spcBef>
              <a:spcAft>
                <a:spcPts val="0"/>
              </a:spcAft>
              <a:defRPr/>
            </a:pPr>
            <a:r>
              <a:rPr lang="en-US" i="0" dirty="0" smtClean="0"/>
              <a:t>spiders </a:t>
            </a:r>
            <a:r>
              <a:rPr lang="en-US" i="1" dirty="0" smtClean="0"/>
              <a:t>(</a:t>
            </a:r>
            <a:r>
              <a:rPr lang="en-US" i="1" dirty="0" err="1" smtClean="0"/>
              <a:t>Oxyopes</a:t>
            </a:r>
            <a:r>
              <a:rPr lang="en-US" i="1" dirty="0" smtClean="0"/>
              <a:t> spp., </a:t>
            </a:r>
            <a:r>
              <a:rPr lang="en-US" i="1" dirty="0" err="1" smtClean="0"/>
              <a:t>Salticus</a:t>
            </a:r>
            <a:r>
              <a:rPr lang="en-US" i="1" dirty="0" smtClean="0"/>
              <a:t> spp., and </a:t>
            </a:r>
            <a:r>
              <a:rPr lang="en-US" i="1" dirty="0" err="1" smtClean="0"/>
              <a:t>Peucetia</a:t>
            </a:r>
            <a:r>
              <a:rPr lang="en-US" i="1" dirty="0" smtClean="0"/>
              <a:t> </a:t>
            </a:r>
            <a:r>
              <a:rPr lang="en-US" i="1" dirty="0" err="1" smtClean="0"/>
              <a:t>viridans</a:t>
            </a:r>
            <a:r>
              <a:rPr lang="en-US" i="1" dirty="0" smtClean="0"/>
              <a:t>)</a:t>
            </a:r>
          </a:p>
          <a:p>
            <a:pPr fontAlgn="auto">
              <a:spcBef>
                <a:spcPts val="0"/>
              </a:spcBef>
              <a:spcAft>
                <a:spcPts val="0"/>
              </a:spcAft>
              <a:defRPr/>
            </a:pPr>
            <a:r>
              <a:rPr lang="en-US" i="0" dirty="0" smtClean="0"/>
              <a:t>red imported fire ant </a:t>
            </a:r>
            <a:r>
              <a:rPr lang="en-US" i="1" dirty="0" smtClean="0"/>
              <a:t>(</a:t>
            </a:r>
            <a:r>
              <a:rPr lang="en-US" i="1" dirty="0" err="1" smtClean="0"/>
              <a:t>Solenopsis</a:t>
            </a:r>
            <a:r>
              <a:rPr lang="en-US" i="1" dirty="0" smtClean="0"/>
              <a:t> </a:t>
            </a:r>
            <a:r>
              <a:rPr lang="en-US" i="1" dirty="0" err="1" smtClean="0"/>
              <a:t>invicta</a:t>
            </a:r>
            <a:r>
              <a:rPr lang="en-US" i="1" dirty="0" smtClean="0"/>
              <a:t>) </a:t>
            </a:r>
          </a:p>
          <a:p>
            <a:pPr fontAlgn="auto">
              <a:spcBef>
                <a:spcPts val="0"/>
              </a:spcBef>
              <a:spcAft>
                <a:spcPts val="0"/>
              </a:spcAft>
              <a:defRPr/>
            </a:pPr>
            <a:endParaRPr lang="en-US" i="1"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Gardner, W. A., J. L. Blount, J. R. Golec, W. A. Jones, X. P. Hu, E. J. Talamas, R. M. Evans, X. Dong, C. H. Ray, Jr., G. D. Buntin, N. M. Gerardo, and J. Couret. 2013a. Discovery of </a:t>
            </a:r>
            <a:r>
              <a:rPr lang="en-US" i="1" dirty="0" smtClean="0"/>
              <a:t>Paratelenomus saccharalis</a:t>
            </a:r>
            <a:r>
              <a:rPr lang="en-US" dirty="0" smtClean="0"/>
              <a:t> (Dodd) (Hymenoptera: Platygastridae), an egg parasitoid of </a:t>
            </a:r>
            <a:r>
              <a:rPr lang="en-US" i="1" dirty="0" smtClean="0"/>
              <a:t>Megacopta cribraria</a:t>
            </a:r>
            <a:r>
              <a:rPr lang="en-US" dirty="0" smtClean="0"/>
              <a:t> F. (Hemiptera: Plataspidae) in its expanded North American range. Journal of Entomological Science 48: 355-359.</a:t>
            </a:r>
          </a:p>
          <a:p>
            <a:pPr fontAlgn="auto">
              <a:spcBef>
                <a:spcPts val="0"/>
              </a:spcBef>
              <a:spcAft>
                <a:spcPts val="0"/>
              </a:spcAft>
              <a:defRPr/>
            </a:pPr>
            <a:endParaRPr lang="en-US" dirty="0" smtClean="0"/>
          </a:p>
          <a:p>
            <a:pPr fontAlgn="auto">
              <a:spcBef>
                <a:spcPts val="0"/>
              </a:spcBef>
              <a:spcAft>
                <a:spcPts val="0"/>
              </a:spcAft>
              <a:defRPr/>
            </a:pPr>
            <a:r>
              <a:rPr lang="en-US" dirty="0" smtClean="0"/>
              <a:t>Greenstone, M. H., P. G. Tillman, and J.S. Hu. 2014. Predation of the newly invasive pest </a:t>
            </a:r>
            <a:r>
              <a:rPr lang="en-US" i="1" dirty="0" smtClean="0"/>
              <a:t>Megacopta cribraria</a:t>
            </a:r>
            <a:r>
              <a:rPr lang="en-US" dirty="0" smtClean="0"/>
              <a:t> (Hemiptera: Plataspidae) in soybean habitats adjacent to cotton by a complex of predators. Journal of Economic Entomology, 107: 947-954.</a:t>
            </a:r>
          </a:p>
          <a:p>
            <a:pPr fontAlgn="auto">
              <a:spcBef>
                <a:spcPts val="0"/>
              </a:spcBef>
              <a:spcAft>
                <a:spcPts val="0"/>
              </a:spcAft>
              <a:defRPr/>
            </a:pPr>
            <a:endParaRPr lang="en-US" dirty="0" smtClean="0"/>
          </a:p>
          <a:p>
            <a:pPr fontAlgn="auto">
              <a:spcBef>
                <a:spcPts val="0"/>
              </a:spcBef>
              <a:spcAft>
                <a:spcPts val="0"/>
              </a:spcAft>
              <a:defRPr/>
            </a:pPr>
            <a:r>
              <a:rPr lang="en-US" dirty="0" smtClean="0"/>
              <a:t>Golec, J. R., X. P. Hu, C. Ray, and N. E. Woodley. 2013. </a:t>
            </a:r>
            <a:r>
              <a:rPr lang="en-US" i="1" dirty="0" smtClean="0"/>
              <a:t>Strongygaster triangulifera</a:t>
            </a:r>
            <a:r>
              <a:rPr lang="en-US" dirty="0" smtClean="0"/>
              <a:t> (Diptera: Tachinidae) as a parasitoid of Adults of the invasive </a:t>
            </a:r>
            <a:r>
              <a:rPr lang="en-US" i="1" dirty="0" smtClean="0"/>
              <a:t>Megacopta cribraria</a:t>
            </a:r>
            <a:r>
              <a:rPr lang="en-US" dirty="0" smtClean="0"/>
              <a:t> (Heteroptera: Plataspidae) in Alabama. Journal of Entomological Science 48: 352-354.</a:t>
            </a:r>
          </a:p>
          <a:p>
            <a:pPr fontAlgn="auto">
              <a:spcBef>
                <a:spcPts val="0"/>
              </a:spcBef>
              <a:spcAft>
                <a:spcPts val="0"/>
              </a:spcAft>
              <a:defRPr/>
            </a:pPr>
            <a:endParaRPr lang="en-US" dirty="0" smtClean="0"/>
          </a:p>
          <a:p>
            <a:pPr fontAlgn="auto">
              <a:spcBef>
                <a:spcPts val="0"/>
              </a:spcBef>
              <a:spcAft>
                <a:spcPts val="0"/>
              </a:spcAft>
              <a:defRPr/>
            </a:pPr>
            <a:r>
              <a:rPr lang="en-US" dirty="0" smtClean="0"/>
              <a:t>Ruberson, J. R., K. Takasu, G. D. Buntin, J. E. Eger, Jr., W. A. Gardner, J. K. Greene, T. M. Jenkins, W. A. Jones, D. M. Olson, P. M. Roberts, D. R. Suiter, and M. D. Toews. 2013. From Asian curiosity to eruptive American pest: </a:t>
            </a:r>
            <a:r>
              <a:rPr lang="en-US" i="1" dirty="0" smtClean="0"/>
              <a:t>Megacopta cribraria</a:t>
            </a:r>
            <a:r>
              <a:rPr lang="en-US" dirty="0" smtClean="0"/>
              <a:t> (Hemiptera: Plataspidae) and prospects for its biological control. Applied Entomology and Zoology 48: 3-13.</a:t>
            </a:r>
          </a:p>
          <a:p>
            <a:pPr fontAlgn="auto">
              <a:spcBef>
                <a:spcPts val="0"/>
              </a:spcBef>
              <a:spcAft>
                <a:spcPts val="0"/>
              </a:spcAft>
              <a:defRPr/>
            </a:pPr>
            <a:endParaRPr lang="en-US" dirty="0" smtClean="0"/>
          </a:p>
          <a:p>
            <a:pPr fontAlgn="auto">
              <a:spcBef>
                <a:spcPts val="0"/>
              </a:spcBef>
              <a:spcAft>
                <a:spcPts val="0"/>
              </a:spcAft>
              <a:defRPr/>
            </a:pPr>
            <a:r>
              <a:rPr lang="en-US" dirty="0" smtClean="0"/>
              <a:t>Takasu, K., Y. Hirose. 1986. Kudzu-vine community as a breeding site of </a:t>
            </a:r>
            <a:r>
              <a:rPr lang="en-US" i="1" dirty="0" smtClean="0"/>
              <a:t>Ooencyrtus nezarae</a:t>
            </a:r>
            <a:r>
              <a:rPr lang="en-US" dirty="0" smtClean="0"/>
              <a:t> Ishii (Hymenoptera: Encyrtidae), an egg parasitoid of bugs attached soybean.  Japanese Journal of Applied Entomology and Zoology, 30:302-304.</a:t>
            </a:r>
          </a:p>
          <a:p>
            <a:pPr fontAlgn="auto">
              <a:spcBef>
                <a:spcPts val="0"/>
              </a:spcBef>
              <a:spcAft>
                <a:spcPts val="0"/>
              </a:spcAft>
              <a:defRPr/>
            </a:pPr>
            <a:endParaRPr lang="en-US" dirty="0" smtClean="0"/>
          </a:p>
          <a:p>
            <a:pPr fontAlgn="auto">
              <a:spcBef>
                <a:spcPts val="0"/>
              </a:spcBef>
              <a:spcAft>
                <a:spcPts val="0"/>
              </a:spcAft>
              <a:defRPr/>
            </a:pPr>
            <a:r>
              <a:rPr lang="en-US" dirty="0" smtClean="0"/>
              <a:t>Zhang, Y.-T., X.-G. Du, M. Dong, and W. Shao. 2003. A preliminary investigation of egg parasitoids of </a:t>
            </a:r>
            <a:r>
              <a:rPr lang="en-US" i="1" dirty="0" smtClean="0"/>
              <a:t>Megacopta cribraria</a:t>
            </a:r>
            <a:r>
              <a:rPr lang="en-US" dirty="0" smtClean="0"/>
              <a:t> in soybean fields. Entomological Knowledge 40: 443-445.</a:t>
            </a:r>
          </a:p>
          <a:p>
            <a:pPr fontAlgn="auto">
              <a:spcBef>
                <a:spcPts val="0"/>
              </a:spcBef>
              <a:spcAft>
                <a:spcPts val="0"/>
              </a:spcAft>
              <a:defRPr/>
            </a:pPr>
            <a:endParaRPr lang="en-US" dirty="0" smtClean="0"/>
          </a:p>
          <a:p>
            <a:pPr algn="r" fontAlgn="auto">
              <a:spcBef>
                <a:spcPts val="0"/>
              </a:spcBef>
              <a:spcAft>
                <a:spcPts val="0"/>
              </a:spcAft>
              <a:defRPr/>
            </a:pPr>
            <a:endParaRPr lang="en-US" dirty="0" smtClean="0"/>
          </a:p>
          <a:p>
            <a:pPr fontAlgn="auto">
              <a:spcBef>
                <a:spcPts val="0"/>
              </a:spcBef>
              <a:spcAft>
                <a:spcPts val="0"/>
              </a:spcAft>
              <a:defRPr/>
            </a:pPr>
            <a:endParaRPr lang="en-US" dirty="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B020F34-4135-4603-BE00-C76947F74E9B}" type="slidenum">
              <a:rPr lang="en-US" altLang="en-US"/>
              <a:pPr fontAlgn="base">
                <a:spcBef>
                  <a:spcPct val="0"/>
                </a:spcBef>
                <a:spcAft>
                  <a:spcPct val="0"/>
                </a:spcAft>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In May 2013, kudzu bug egg masses collected off kudzu near Atlanta, Georgia were found to have been parasitized by an egg parasitoid.  In June, the same parasitoid was picked up from kudzu bug eggs near the Auburn University campus in Alabama.  This parasitoid was identified as </a:t>
            </a:r>
            <a:r>
              <a:rPr lang="en-US" i="1" dirty="0" err="1" smtClean="0"/>
              <a:t>Paratelenomus</a:t>
            </a:r>
            <a:r>
              <a:rPr lang="en-US" i="1" dirty="0" smtClean="0"/>
              <a:t> </a:t>
            </a:r>
            <a:r>
              <a:rPr lang="en-US" i="1" dirty="0" err="1" smtClean="0"/>
              <a:t>saccharalis</a:t>
            </a:r>
            <a:r>
              <a:rPr lang="en-US" dirty="0" smtClean="0"/>
              <a:t>, a species that exerts 43 to 100% control over kudzu bug in Japan.</a:t>
            </a:r>
          </a:p>
          <a:p>
            <a:pPr fontAlgn="auto">
              <a:spcBef>
                <a:spcPts val="0"/>
              </a:spcBef>
              <a:spcAft>
                <a:spcPts val="0"/>
              </a:spcAft>
              <a:defRPr/>
            </a:pPr>
            <a:endParaRPr lang="en-US" dirty="0" smtClean="0"/>
          </a:p>
          <a:p>
            <a:pPr fontAlgn="auto">
              <a:spcBef>
                <a:spcPts val="0"/>
              </a:spcBef>
              <a:spcAft>
                <a:spcPts val="0"/>
              </a:spcAft>
              <a:defRPr/>
            </a:pPr>
            <a:r>
              <a:rPr lang="en-US" dirty="0" smtClean="0"/>
              <a:t>Further investigation of the </a:t>
            </a:r>
            <a:r>
              <a:rPr lang="en-US" i="1" dirty="0" smtClean="0"/>
              <a:t>P. saccharalis</a:t>
            </a:r>
            <a:r>
              <a:rPr lang="en-US" dirty="0" smtClean="0"/>
              <a:t> populations in Georgia and Alabama showed that they were exerting many times more control on kudzu bugs than any previously known North American parasitoid species.  </a:t>
            </a:r>
          </a:p>
          <a:p>
            <a:pPr fontAlgn="auto">
              <a:spcBef>
                <a:spcPts val="0"/>
              </a:spcBef>
              <a:spcAft>
                <a:spcPts val="0"/>
              </a:spcAft>
              <a:defRPr/>
            </a:pPr>
            <a:endParaRPr lang="en-US" dirty="0" smtClean="0"/>
          </a:p>
          <a:p>
            <a:pPr fontAlgn="auto">
              <a:spcBef>
                <a:spcPts val="0"/>
              </a:spcBef>
              <a:spcAft>
                <a:spcPts val="0"/>
              </a:spcAft>
              <a:defRPr/>
            </a:pPr>
            <a:r>
              <a:rPr lang="en-US" dirty="0" smtClean="0"/>
              <a:t>By late summer 2013, wasp populations were detected in southern Georgia.  Genetic analyses showed the North American strain was an identical match to the strain found in Japan and was distinct from the strain being maintained under quarantine at a USDA ARS Research Facility in Mississippi to support a USDA permit for importation and release against kudzu bug in the U.S.  </a:t>
            </a:r>
          </a:p>
          <a:p>
            <a:pPr fontAlgn="auto">
              <a:spcBef>
                <a:spcPts val="0"/>
              </a:spcBef>
              <a:spcAft>
                <a:spcPts val="0"/>
              </a:spcAft>
              <a:defRPr/>
            </a:pPr>
            <a:endParaRPr lang="en-US" dirty="0" smtClean="0"/>
          </a:p>
          <a:p>
            <a:pPr fontAlgn="auto">
              <a:spcBef>
                <a:spcPts val="0"/>
              </a:spcBef>
              <a:spcAft>
                <a:spcPts val="0"/>
              </a:spcAft>
              <a:defRPr/>
            </a:pPr>
            <a:r>
              <a:rPr lang="en-US" dirty="0" smtClean="0"/>
              <a:t>Kudzu bug eggs that have been parasitized by this species appear much darker in color than non-parasitized eggs. </a:t>
            </a:r>
            <a:r>
              <a:rPr lang="en-US" i="1" dirty="0" smtClean="0"/>
              <a:t>P. saccharalis </a:t>
            </a:r>
            <a:r>
              <a:rPr lang="en-US" dirty="0" smtClean="0"/>
              <a:t>has been conﬁrmed parasitizing </a:t>
            </a:r>
            <a:r>
              <a:rPr lang="en-US" i="1" dirty="0" smtClean="0"/>
              <a:t>M. cribraria </a:t>
            </a:r>
            <a:r>
              <a:rPr lang="en-US" dirty="0" smtClean="0"/>
              <a:t>eggs in 17 additional counties in Georgia, 8 additional counties in Alabama, and 1 county in Mississippi.  Researchers expect that </a:t>
            </a:r>
            <a:r>
              <a:rPr lang="en-US" i="1" dirty="0" smtClean="0"/>
              <a:t>P. saccharalis </a:t>
            </a:r>
            <a:r>
              <a:rPr lang="en-US" dirty="0" smtClean="0"/>
              <a:t>populations will rapidly expand as they fill an ecological niche unfilled by any other species at this time.</a:t>
            </a:r>
          </a:p>
          <a:p>
            <a:pPr fontAlgn="auto">
              <a:spcBef>
                <a:spcPts val="0"/>
              </a:spcBef>
              <a:spcAft>
                <a:spcPts val="0"/>
              </a:spcAft>
              <a:defRPr/>
            </a:pPr>
            <a:endParaRPr lang="en-US" dirty="0" smtClean="0"/>
          </a:p>
          <a:p>
            <a:pPr fontAlgn="auto">
              <a:spcBef>
                <a:spcPts val="0"/>
              </a:spcBef>
              <a:spcAft>
                <a:spcPts val="0"/>
              </a:spcAft>
              <a:defRPr/>
            </a:pPr>
            <a:r>
              <a:rPr lang="en-US" dirty="0" smtClean="0"/>
              <a:t>This species is widely distributed in the Eastern hemisphere and has a very high host specificity to four species in the family Plataspidae.  The appearance of the parasitized eggs, percent parasitism, and timing of parasitism are very similar to observations of </a:t>
            </a:r>
            <a:r>
              <a:rPr lang="en-US" i="1" dirty="0" smtClean="0"/>
              <a:t>P. saccharalis </a:t>
            </a:r>
            <a:r>
              <a:rPr lang="en-US" dirty="0" smtClean="0"/>
              <a:t>in its native range.</a:t>
            </a:r>
          </a:p>
          <a:p>
            <a:pPr fontAlgn="auto">
              <a:spcBef>
                <a:spcPts val="0"/>
              </a:spcBef>
              <a:spcAft>
                <a:spcPts val="0"/>
              </a:spcAft>
              <a:defRPr/>
            </a:pPr>
            <a:endParaRPr lang="en-US" dirty="0" smtClean="0"/>
          </a:p>
          <a:p>
            <a:pPr marL="0" lvl="1" fontAlgn="auto">
              <a:spcBef>
                <a:spcPts val="0"/>
              </a:spcBef>
              <a:spcAft>
                <a:spcPts val="0"/>
              </a:spcAft>
              <a:defRPr/>
            </a:pPr>
            <a:endParaRPr lang="en-US" dirty="0" smtClean="0"/>
          </a:p>
          <a:p>
            <a:pPr marL="0" lvl="1" fontAlgn="auto">
              <a:spcBef>
                <a:spcPts val="0"/>
              </a:spcBef>
              <a:spcAft>
                <a:spcPts val="0"/>
              </a:spcAft>
              <a:defRPr/>
            </a:pPr>
            <a:r>
              <a:rPr lang="en-US" dirty="0" smtClean="0"/>
              <a:t>Information sources:</a:t>
            </a:r>
          </a:p>
          <a:p>
            <a:pPr marL="0" lvl="1" fontAlgn="auto">
              <a:spcBef>
                <a:spcPts val="0"/>
              </a:spcBef>
              <a:spcAft>
                <a:spcPts val="0"/>
              </a:spcAft>
              <a:defRPr/>
            </a:pPr>
            <a:endParaRPr lang="en-US" dirty="0" smtClean="0"/>
          </a:p>
          <a:p>
            <a:pPr fontAlgn="auto">
              <a:spcBef>
                <a:spcPts val="0"/>
              </a:spcBef>
              <a:spcAft>
                <a:spcPts val="0"/>
              </a:spcAft>
              <a:defRPr/>
            </a:pPr>
            <a:r>
              <a:rPr lang="en-US" dirty="0" smtClean="0"/>
              <a:t>Gardner, W. A., J. L. Blount, J. R. Golec, W. A. Jones, X. P. Hu, E. J. Talamas, R. M. Evans, X. Dong, C. H. Ray, Jr., G. D. Buntin, N. M. Gerardo, and J. Couret. 2013a. Discovery of </a:t>
            </a:r>
            <a:r>
              <a:rPr lang="en-US" i="1" dirty="0" smtClean="0"/>
              <a:t>Paratelenomus saccharalis</a:t>
            </a:r>
            <a:r>
              <a:rPr lang="en-US" dirty="0" smtClean="0"/>
              <a:t> (Dodd) (Hymenoptera: Platygastridae), an egg parasitoid of </a:t>
            </a:r>
            <a:r>
              <a:rPr lang="en-US" i="1" dirty="0" smtClean="0"/>
              <a:t>Megacopta cribraria</a:t>
            </a:r>
            <a:r>
              <a:rPr lang="en-US" dirty="0" smtClean="0"/>
              <a:t> F. (Hemiptera: Plataspidae) in its expanded North American range. Journal of Entomological Science 48: 355-359.</a:t>
            </a:r>
          </a:p>
          <a:p>
            <a:pPr fontAlgn="auto">
              <a:spcBef>
                <a:spcPts val="0"/>
              </a:spcBef>
              <a:spcAft>
                <a:spcPts val="0"/>
              </a:spcAft>
              <a:defRPr/>
            </a:pPr>
            <a:endParaRPr lang="en-US" dirty="0" smtClean="0"/>
          </a:p>
          <a:p>
            <a:pPr fontAlgn="auto">
              <a:spcBef>
                <a:spcPts val="0"/>
              </a:spcBef>
              <a:spcAft>
                <a:spcPts val="0"/>
              </a:spcAft>
              <a:defRPr/>
            </a:pPr>
            <a:r>
              <a:rPr lang="en-US" dirty="0" smtClean="0"/>
              <a:t>Takasu, K., Y. Hirose. 1986. Kudzu-vine community as a breeding site of </a:t>
            </a:r>
            <a:r>
              <a:rPr lang="en-US" i="1" dirty="0" smtClean="0"/>
              <a:t>Ooencyrtus nezarae</a:t>
            </a:r>
            <a:r>
              <a:rPr lang="en-US" dirty="0" smtClean="0"/>
              <a:t> Ishii (Hymenoptera: Encyrtidae), an egg parasitoid of bugs attached soybean. Japanese Journal of Applied Entomology and Zoology, 30:302-304.</a:t>
            </a:r>
            <a:endParaRPr lang="en-US"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B1C515B-D9F0-42EA-A3FC-2FAD6134F669}" type="slidenum">
              <a:rPr lang="en-US" altLang="en-US"/>
              <a:pPr fontAlgn="base">
                <a:spcBef>
                  <a:spcPct val="0"/>
                </a:spcBef>
                <a:spcAft>
                  <a:spcPct val="0"/>
                </a:spcAft>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n-US" dirty="0" smtClean="0"/>
              <a:t>To date, there is very limited data available on host plant resistance within specific crop species.  However, earlier soybean planting dates are highly correlated with population development and kudzu bug oviposition rates.  </a:t>
            </a:r>
          </a:p>
          <a:p>
            <a:pPr fontAlgn="auto">
              <a:spcBef>
                <a:spcPts val="0"/>
              </a:spcBef>
              <a:spcAft>
                <a:spcPts val="0"/>
              </a:spcAft>
              <a:defRPr/>
            </a:pPr>
            <a:endParaRPr lang="en-US" dirty="0" smtClean="0"/>
          </a:p>
          <a:p>
            <a:pPr fontAlgn="auto">
              <a:spcBef>
                <a:spcPts val="0"/>
              </a:spcBef>
              <a:spcAft>
                <a:spcPts val="0"/>
              </a:spcAft>
              <a:defRPr/>
            </a:pPr>
            <a:r>
              <a:rPr lang="en-US" dirty="0" smtClean="0"/>
              <a:t>For example, soybean planted in April experienced nearly two times more egg masses at the same growth stage (R2) as May planted soybeans.  Similarly, June planted soybeans experienced less than half the number of eggs observed in the May planted beans.  Finally, there were very few egg masses detected in July planted soybeans.</a:t>
            </a:r>
          </a:p>
          <a:p>
            <a:pPr fontAlgn="auto">
              <a:spcBef>
                <a:spcPts val="0"/>
              </a:spcBef>
              <a:spcAft>
                <a:spcPts val="0"/>
              </a:spcAft>
              <a:defRPr/>
            </a:pPr>
            <a:endParaRPr lang="en-US" dirty="0" smtClean="0"/>
          </a:p>
          <a:p>
            <a:pPr fontAlgn="auto">
              <a:spcBef>
                <a:spcPts val="0"/>
              </a:spcBef>
              <a:spcAft>
                <a:spcPts val="0"/>
              </a:spcAft>
              <a:defRPr/>
            </a:pPr>
            <a:r>
              <a:rPr lang="en-US" dirty="0" smtClean="0"/>
              <a:t>Limited data from Clemson University suggests that kudzu bug populations may be heavier on the edges of fields than in the center.  It is important that growers scout the entire field to avoid treating the entire field when only a small portion is heavily infested.  This observation may suggest that field edge targeted insecticide applications could be appropriate for this pest.</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marL="0" lvl="1"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Seiter, N. J., F. P. F. Reay-Jones, and J. K. Greene. 2013b. Within-field spatial distribution of </a:t>
            </a:r>
            <a:r>
              <a:rPr lang="en-US" i="1" dirty="0" smtClean="0"/>
              <a:t>Megacopta cribraria</a:t>
            </a:r>
            <a:r>
              <a:rPr lang="en-US" dirty="0" smtClean="0"/>
              <a:t> (Hemiptera: Plataspidae) in soybean (Fabales: Fabaceae). Environmental Entomology 42: 1363-1374.</a:t>
            </a:r>
            <a:endParaRPr 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BEB79FE-DF3B-4E4F-8841-6D5CE9271B32}" type="slidenum">
              <a:rPr lang="en-US" altLang="en-US"/>
              <a:pPr fontAlgn="base">
                <a:spcBef>
                  <a:spcPct val="0"/>
                </a:spcBef>
                <a:spcAft>
                  <a:spcPct val="0"/>
                </a:spcAft>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E454B56-B88B-4061-8DBC-5B5BFCD54574}" type="slidenum">
              <a:rPr lang="en-US" altLang="en-US"/>
              <a:pPr fontAlgn="base">
                <a:spcBef>
                  <a:spcPct val="0"/>
                </a:spcBef>
                <a:spcAft>
                  <a:spcPct val="0"/>
                </a:spcAft>
              </a:pPr>
              <a:t>27</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2C3504C-5B56-4E93-A428-7E5247C998AD}" type="slidenum">
              <a:rPr lang="en-US" altLang="en-US">
                <a:ea typeface="ＭＳ Ｐゴシック" pitchFamily="34" charset="-128"/>
              </a:rPr>
              <a:pPr fontAlgn="base">
                <a:spcBef>
                  <a:spcPct val="0"/>
                </a:spcBef>
                <a:spcAft>
                  <a:spcPct val="0"/>
                </a:spcAft>
              </a:pPr>
              <a:t>29</a:t>
            </a:fld>
            <a:endParaRPr lang="en-US" altLang="en-US">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DEFB096-C4E8-460E-B255-20FD2CD45072}" type="slidenum">
              <a:rPr lang="en-US" altLang="en-US"/>
              <a:pPr fontAlgn="base">
                <a:spcBef>
                  <a:spcPct val="0"/>
                </a:spcBef>
                <a:spcAft>
                  <a:spcPct val="0"/>
                </a:spcAft>
              </a:pPr>
              <a:t>30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FA26810-6DBF-480F-8076-2066918A3177}" type="slidenum">
              <a:rPr lang="en-US" smtClean="0"/>
              <a:pPr>
                <a:defRPr/>
              </a:pPr>
              <a:t>35</a:t>
            </a:fld>
            <a:endParaRPr lang="en-US" dirty="0"/>
          </a:p>
        </p:txBody>
      </p:sp>
    </p:spTree>
    <p:extLst>
      <p:ext uri="{BB962C8B-B14F-4D97-AF65-F5344CB8AC3E}">
        <p14:creationId xmlns:p14="http://schemas.microsoft.com/office/powerpoint/2010/main" val="425082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0000" lnSpcReduction="20000"/>
          </a:bodyPr>
          <a:lstStyle/>
          <a:p>
            <a:pPr fontAlgn="auto">
              <a:spcBef>
                <a:spcPts val="0"/>
              </a:spcBef>
              <a:spcAft>
                <a:spcPts val="0"/>
              </a:spcAft>
              <a:defRPr/>
            </a:pPr>
            <a:r>
              <a:rPr lang="en-US" dirty="0" smtClean="0"/>
              <a:t>Since its initial discovery in northeastern Georgia in 2009, credible surveys through June 2014 confirm this new invasive species in numerous southeastern U.S. counties located in at least twelve U.S. states and the District of Columbia including: Alabama, Delaware, Florida, Georgia, Kentucky, Louisiana, Maryland, Mississippi, North Carolina, South </a:t>
            </a:r>
            <a:r>
              <a:rPr lang="it-IT" dirty="0" smtClean="0"/>
              <a:t>Carolina, Tennessee, and Virginia.  The species crossed the Mississippi River in 2013.  </a:t>
            </a:r>
            <a:r>
              <a:rPr lang="en-US" dirty="0" smtClean="0"/>
              <a:t>Range expansion appears to be facilitated by an abundance of kudzu in the landscape, a plant that covers approximately 2.8 M ha in the southern and southeastern U.S.</a:t>
            </a:r>
          </a:p>
          <a:p>
            <a:pPr fontAlgn="auto">
              <a:spcBef>
                <a:spcPts val="0"/>
              </a:spcBef>
              <a:spcAft>
                <a:spcPts val="0"/>
              </a:spcAft>
              <a:defRPr/>
            </a:pPr>
            <a:endParaRPr lang="en-US" dirty="0" smtClean="0"/>
          </a:p>
          <a:p>
            <a:pPr fontAlgn="auto">
              <a:spcBef>
                <a:spcPts val="0"/>
              </a:spcBef>
              <a:spcAft>
                <a:spcPts val="0"/>
              </a:spcAft>
              <a:defRPr/>
            </a:pPr>
            <a:r>
              <a:rPr lang="en-US" dirty="0" smtClean="0"/>
              <a:t>Kudzu bug is a strong flier, but it is also an excellent hitchhiker.  Researchers commonly report finding bugs in their vehicles and on their clothing after making field visits to infested areas.  Experts believe that such rapid range expansion has no doubt been assisted by motorists travelling around the country with hidden bugs hitching a ride inside or under passenger cars and trucks. </a:t>
            </a:r>
          </a:p>
          <a:p>
            <a:pPr fontAlgn="auto">
              <a:spcBef>
                <a:spcPts val="0"/>
              </a:spcBef>
              <a:spcAft>
                <a:spcPts val="0"/>
              </a:spcAft>
              <a:defRPr/>
            </a:pPr>
            <a:endParaRPr lang="en-US" dirty="0" smtClean="0"/>
          </a:p>
          <a:p>
            <a:pPr fontAlgn="auto">
              <a:spcBef>
                <a:spcPts val="0"/>
              </a:spcBef>
              <a:spcAft>
                <a:spcPts val="0"/>
              </a:spcAft>
              <a:defRPr/>
            </a:pPr>
            <a:r>
              <a:rPr lang="en-US" dirty="0" smtClean="0"/>
              <a:t>Next time you smell something unpleasant in the office, don’t be so quick to assume the guy in adjacent cubicle forgot to put on deodorant; perhaps he is unsuspectingly harboring dispersing kudzu bugs!</a:t>
            </a:r>
          </a:p>
          <a:p>
            <a:pPr fontAlgn="auto">
              <a:spcBef>
                <a:spcPts val="0"/>
              </a:spcBef>
              <a:spcAft>
                <a:spcPts val="0"/>
              </a:spcAft>
              <a:defRPr/>
            </a:pPr>
            <a:endParaRPr lang="en-US" dirty="0" smtClean="0"/>
          </a:p>
          <a:p>
            <a:pPr fontAlgn="auto">
              <a:spcBef>
                <a:spcPts val="0"/>
              </a:spcBef>
              <a:spcAft>
                <a:spcPts val="0"/>
              </a:spcAft>
              <a:defRPr/>
            </a:pPr>
            <a:endParaRPr lang="en-US" b="1"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b="1" dirty="0" smtClean="0"/>
          </a:p>
          <a:p>
            <a:pPr fontAlgn="auto">
              <a:spcBef>
                <a:spcPts val="0"/>
              </a:spcBef>
              <a:spcAft>
                <a:spcPts val="0"/>
              </a:spcAft>
              <a:defRPr/>
            </a:pPr>
            <a:r>
              <a:rPr lang="en-US" dirty="0" smtClean="0"/>
              <a:t>Eger, J. E., Jr., L. M. Ames, D. R. Suiter, T. M. Jenkins, D. A. Rider, and S. E. Halbert. 2010. Occurrence of the old world bug </a:t>
            </a:r>
            <a:r>
              <a:rPr lang="en-US" i="1" dirty="0" smtClean="0"/>
              <a:t>Megacopta cribraria</a:t>
            </a:r>
            <a:r>
              <a:rPr lang="en-US" dirty="0" smtClean="0"/>
              <a:t> (Fabricius) (Heteroptera: Plataspidae) in Georgia: a serious home invader and potential legume pest. Insecta Mundi 0121: 1-11.</a:t>
            </a:r>
          </a:p>
          <a:p>
            <a:pPr fontAlgn="auto">
              <a:spcBef>
                <a:spcPts val="0"/>
              </a:spcBef>
              <a:spcAft>
                <a:spcPts val="0"/>
              </a:spcAft>
              <a:defRPr/>
            </a:pPr>
            <a:endParaRPr lang="en-US" dirty="0" smtClean="0"/>
          </a:p>
          <a:p>
            <a:pPr fontAlgn="auto">
              <a:spcBef>
                <a:spcPts val="0"/>
              </a:spcBef>
              <a:spcAft>
                <a:spcPts val="0"/>
              </a:spcAft>
              <a:defRPr/>
            </a:pPr>
            <a:r>
              <a:rPr lang="en-US" dirty="0" smtClean="0"/>
              <a:t>Gardner, W. A., J. L. Blount, J. R. Golec, W. A. Jones, X. P. Hu, E. J. Talamas, R. M. Evans, X. Dong, C. H. Ray, Jr., G. D. Buntin, N. M. Gerardo, and J. Couret. 2013a. Discovery of </a:t>
            </a:r>
            <a:r>
              <a:rPr lang="en-US" i="1" dirty="0" smtClean="0"/>
              <a:t>Paratelenomus saccharalis</a:t>
            </a:r>
            <a:r>
              <a:rPr lang="en-US" dirty="0" smtClean="0"/>
              <a:t> (Dodd) (Hymenoptera: Platygastridae), an egg parasitoid of </a:t>
            </a:r>
            <a:r>
              <a:rPr lang="en-US" i="1" dirty="0" smtClean="0"/>
              <a:t>Megacopta cribraria</a:t>
            </a:r>
            <a:r>
              <a:rPr lang="en-US" dirty="0" smtClean="0"/>
              <a:t> F. (Hemiptera: Plataspidae) in its expanded North American range. Journal of Entomological Science 48: 355-359.</a:t>
            </a:r>
          </a:p>
          <a:p>
            <a:pPr fontAlgn="auto">
              <a:spcBef>
                <a:spcPts val="0"/>
              </a:spcBef>
              <a:spcAft>
                <a:spcPts val="0"/>
              </a:spcAft>
              <a:defRPr/>
            </a:pPr>
            <a:endParaRPr lang="en-US" dirty="0" smtClean="0"/>
          </a:p>
          <a:p>
            <a:pPr fontAlgn="auto">
              <a:spcBef>
                <a:spcPts val="0"/>
              </a:spcBef>
              <a:spcAft>
                <a:spcPts val="0"/>
              </a:spcAft>
              <a:defRPr/>
            </a:pPr>
            <a:r>
              <a:rPr lang="en-US" dirty="0" smtClean="0"/>
              <a:t>Gardner, W. A., H. B. Peeler, J. LaForest, P. M. Roberts, A. N. Sparks, Jr., J. K. Greene, D. Reisig, D. R. Suiter, J. S. Bacheler, K. Kidd, C. H. Ray, X. P. Hu, R. C. Kemerait, E. A. Scocco, J. E. Eger, Jr., J. R. Ruberson, E. J. Sikora, D. A. Herbert, Jr., C. Campana, S. Halbert, S. D. Stewart, G. D. Buntin, M. D. Toews, and C. T. Bargeron. 2013b. Confirmed distribution and occurrence of </a:t>
            </a:r>
            <a:r>
              <a:rPr lang="en-US" i="1" dirty="0" smtClean="0"/>
              <a:t>Megacopta cribraria</a:t>
            </a:r>
            <a:r>
              <a:rPr lang="en-US" dirty="0" smtClean="0"/>
              <a:t> (F.) (Hemiptera: Heteroptera: Plataspidae) in the southeastern United States. Journal of Entomological Science 48: 118-127.</a:t>
            </a:r>
          </a:p>
          <a:p>
            <a:pPr fontAlgn="auto">
              <a:spcBef>
                <a:spcPts val="0"/>
              </a:spcBef>
              <a:spcAft>
                <a:spcPts val="0"/>
              </a:spcAft>
              <a:defRPr/>
            </a:pPr>
            <a:endParaRPr lang="en-US" dirty="0" smtClean="0"/>
          </a:p>
          <a:p>
            <a:pPr fontAlgn="auto">
              <a:spcBef>
                <a:spcPts val="0"/>
              </a:spcBef>
              <a:spcAft>
                <a:spcPts val="0"/>
              </a:spcAft>
              <a:defRPr/>
            </a:pPr>
            <a:r>
              <a:rPr lang="en-US" dirty="0" smtClean="0"/>
              <a:t>Ruberson, J. R., K. Takasu, G. D. Buntin, J. E. Eger, Jr., W. A. Gardner, J. K. Greene, T. M. Jenkins, W. A. Jones, D. M. Olson, P. M. Roberts, D. R. Suiter, and M. D. Toews. 2013. From Asian curiosity to eruptive American pest: </a:t>
            </a:r>
            <a:r>
              <a:rPr lang="en-US" i="1" dirty="0" smtClean="0"/>
              <a:t>Megacopta cribraria</a:t>
            </a:r>
            <a:r>
              <a:rPr lang="en-US" dirty="0" smtClean="0"/>
              <a:t> (Hemiptera: Plataspidae) and prospects for its biological control. Applied Entomology and Zoology 48: 3-13.</a:t>
            </a:r>
          </a:p>
          <a:p>
            <a:pPr fontAlgn="auto">
              <a:spcBef>
                <a:spcPts val="0"/>
              </a:spcBef>
              <a:spcAft>
                <a:spcPts val="0"/>
              </a:spcAft>
              <a:defRPr/>
            </a:pPr>
            <a:endParaRPr lang="en-US" dirty="0" smtClean="0"/>
          </a:p>
          <a:p>
            <a:pPr fontAlgn="auto">
              <a:spcBef>
                <a:spcPts val="0"/>
              </a:spcBef>
              <a:spcAft>
                <a:spcPts val="0"/>
              </a:spcAft>
              <a:defRPr/>
            </a:pPr>
            <a:r>
              <a:rPr lang="en-US" dirty="0" smtClean="0"/>
              <a:t>Suiter, D.R., J.E. Eger, Jr., W.A. Gardner, R.C. Kemerait, J.N. All, P.M. Roberts, J.K. Greene, L.M. Ames, G.D. Buntin, T.M. Jenkins and G.K. Douce. 2010. Discovery and distribution of </a:t>
            </a:r>
            <a:r>
              <a:rPr lang="en-US" i="1" dirty="0" smtClean="0"/>
              <a:t>Megacopta cribraria </a:t>
            </a:r>
            <a:r>
              <a:rPr lang="en-US" dirty="0" smtClean="0"/>
              <a:t>(Hemiptera: Heteroptera: Plataspidae) in Northeast Georgia. Journal of Integrated Pest Management. 1: 1-4.</a:t>
            </a:r>
          </a:p>
          <a:p>
            <a:pPr fontAlgn="auto">
              <a:spcBef>
                <a:spcPts val="0"/>
              </a:spcBef>
              <a:spcAft>
                <a:spcPts val="0"/>
              </a:spcAft>
              <a:defRPr/>
            </a:pPr>
            <a:endParaRPr lang="en-US" dirty="0" smtClean="0"/>
          </a:p>
          <a:p>
            <a:pPr fontAlgn="auto">
              <a:spcBef>
                <a:spcPts val="0"/>
              </a:spcBef>
              <a:spcAft>
                <a:spcPts val="0"/>
              </a:spcAft>
              <a:defRPr/>
            </a:pPr>
            <a:r>
              <a:rPr lang="en-US" dirty="0" smtClean="0"/>
              <a:t>Suiter, D. R., L. M. Ames, J. E. Eger, Jr., and W. A. Gardner. 2010. </a:t>
            </a:r>
            <a:r>
              <a:rPr lang="en-US" i="1" dirty="0" smtClean="0"/>
              <a:t>Megacopta cribraria</a:t>
            </a:r>
            <a:r>
              <a:rPr lang="en-US" dirty="0" smtClean="0"/>
              <a:t> as a nuisance pest. UGA-CAES Extension Circular No. 991. University of Georgia, Athens.</a:t>
            </a:r>
          </a:p>
          <a:p>
            <a:pPr fontAlgn="auto">
              <a:spcBef>
                <a:spcPts val="0"/>
              </a:spcBef>
              <a:spcAft>
                <a:spcPts val="0"/>
              </a:spcAft>
              <a:defRPr/>
            </a:pPr>
            <a:endParaRPr lang="en-US" dirty="0" smtClean="0"/>
          </a:p>
          <a:p>
            <a:pPr fontAlgn="auto">
              <a:spcBef>
                <a:spcPts val="0"/>
              </a:spcBef>
              <a:spcAft>
                <a:spcPts val="0"/>
              </a:spcAft>
              <a:defRPr/>
            </a:pPr>
            <a:r>
              <a:rPr lang="en-US" dirty="0" smtClean="0"/>
              <a:t>Zhang, Y., J. L. Hanula, and S. Horn. 2012. The biology and preliminary host range of </a:t>
            </a:r>
            <a:r>
              <a:rPr lang="en-US" i="1" dirty="0" smtClean="0"/>
              <a:t>Megacopta cribraria</a:t>
            </a:r>
            <a:r>
              <a:rPr lang="en-US" dirty="0" smtClean="0"/>
              <a:t> (Heteroptera: Plataspidae) and its impact on kudzu growth. Environmental Entomology 41: 40-50.</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Map verification through the SPRO of states</a:t>
            </a:r>
            <a:r>
              <a:rPr lang="en-US" baseline="0" dirty="0" smtClean="0"/>
              <a:t> with interceptions or sampled but not found</a:t>
            </a:r>
            <a:r>
              <a:rPr lang="en-US" dirty="0" smtClean="0"/>
              <a:t>:</a:t>
            </a:r>
          </a:p>
          <a:p>
            <a:pPr fontAlgn="auto">
              <a:spcBef>
                <a:spcPts val="0"/>
              </a:spcBef>
              <a:spcAft>
                <a:spcPts val="0"/>
              </a:spcAft>
              <a:defRPr/>
            </a:pPr>
            <a:r>
              <a:rPr lang="en-US" dirty="0" smtClean="0"/>
              <a:t>Pennsylvania</a:t>
            </a:r>
            <a:r>
              <a:rPr lang="en-US" baseline="0" dirty="0" smtClean="0"/>
              <a:t> - Sven-Erik </a:t>
            </a:r>
            <a:r>
              <a:rPr lang="en-US" baseline="0" dirty="0" err="1" smtClean="0"/>
              <a:t>Spichiger</a:t>
            </a:r>
            <a:r>
              <a:rPr lang="en-US" baseline="0" dirty="0" smtClean="0"/>
              <a:t>, Entomology Program Manager, Pennsylvania Department of Agriculture, Bureau of Plant Industry</a:t>
            </a:r>
          </a:p>
          <a:p>
            <a:pPr fontAlgn="auto">
              <a:spcBef>
                <a:spcPts val="0"/>
              </a:spcBef>
              <a:spcAft>
                <a:spcPts val="0"/>
              </a:spcAft>
              <a:defRPr/>
            </a:pPr>
            <a:r>
              <a:rPr lang="en-US" dirty="0" smtClean="0"/>
              <a:t>Indiana- </a:t>
            </a:r>
            <a:r>
              <a:rPr lang="en-US" sz="1200" kern="1200" dirty="0" smtClean="0">
                <a:solidFill>
                  <a:schemeClr val="tx1"/>
                </a:solidFill>
                <a:effectLst/>
                <a:latin typeface="+mn-lt"/>
                <a:ea typeface="+mn-ea"/>
                <a:cs typeface="+mn-cs"/>
              </a:rPr>
              <a:t>Larry W. Bledsoe, State Survey Coordinator, Indiana Cooperative Ag Pest Survey, Dept. of Entomology, Purdue University</a:t>
            </a:r>
            <a:endParaRPr lang="en-US" dirty="0" smtClean="0"/>
          </a:p>
          <a:p>
            <a:pPr fontAlgn="auto">
              <a:spcBef>
                <a:spcPts val="0"/>
              </a:spcBef>
              <a:spcAft>
                <a:spcPts val="0"/>
              </a:spcAft>
              <a:defRPr/>
            </a:pPr>
            <a:r>
              <a:rPr lang="en-US" dirty="0" smtClean="0"/>
              <a:t>Missouri – Wayne Baily,</a:t>
            </a:r>
            <a:r>
              <a:rPr lang="en-US" baseline="0" dirty="0" smtClean="0"/>
              <a:t> University of Missouri</a:t>
            </a:r>
          </a:p>
          <a:p>
            <a:r>
              <a:rPr lang="en-US" baseline="0" dirty="0" smtClean="0"/>
              <a:t>West Virginia – Eric Ewing, </a:t>
            </a:r>
            <a:r>
              <a:rPr lang="en-US" sz="1200" b="0" i="0" kern="1200" dirty="0" smtClean="0">
                <a:solidFill>
                  <a:schemeClr val="tx1"/>
                </a:solidFill>
                <a:effectLst/>
                <a:latin typeface="+mn-lt"/>
                <a:ea typeface="+mn-ea"/>
                <a:cs typeface="+mn-cs"/>
              </a:rPr>
              <a:t>Director Plant Industries Division, WV Department of Agriculture</a:t>
            </a:r>
          </a:p>
          <a:p>
            <a:r>
              <a:rPr lang="en-US" baseline="0" dirty="0" smtClean="0"/>
              <a:t>Illinois - </a:t>
            </a:r>
            <a:r>
              <a:rPr lang="en-US" sz="1200" kern="1200" dirty="0" smtClean="0">
                <a:solidFill>
                  <a:schemeClr val="tx1"/>
                </a:solidFill>
                <a:effectLst/>
                <a:latin typeface="+mn-lt"/>
                <a:ea typeface="+mn-ea"/>
                <a:cs typeface="+mn-cs"/>
              </a:rPr>
              <a:t>Kelly Estes, State Survey Coordinator,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Illinois Cooperative Agricultural Pest Survey, Illinois Natural History Survey </a:t>
            </a:r>
          </a:p>
          <a:p>
            <a:r>
              <a:rPr lang="en-US" baseline="0" dirty="0" smtClean="0"/>
              <a:t>Kentucky - </a:t>
            </a:r>
            <a:r>
              <a:rPr lang="en-US" sz="1200" kern="1200" dirty="0" smtClean="0">
                <a:solidFill>
                  <a:schemeClr val="tx1"/>
                </a:solidFill>
                <a:effectLst/>
                <a:latin typeface="+mn-lt"/>
                <a:ea typeface="+mn-ea"/>
                <a:cs typeface="+mn-cs"/>
              </a:rPr>
              <a:t>Douglas W. Johnson, Extension Entomologist, University of Kentucky </a:t>
            </a:r>
          </a:p>
          <a:p>
            <a:r>
              <a:rPr lang="en-US" sz="1200" kern="1200" baseline="0" dirty="0" smtClean="0">
                <a:solidFill>
                  <a:schemeClr val="tx1"/>
                </a:solidFill>
                <a:effectLst/>
                <a:latin typeface="+mn-lt"/>
                <a:ea typeface="+mn-ea"/>
                <a:cs typeface="+mn-cs"/>
              </a:rPr>
              <a:t>Delaware - </a:t>
            </a:r>
            <a:r>
              <a:rPr lang="en-US" sz="1200" kern="1200" dirty="0" smtClean="0">
                <a:solidFill>
                  <a:schemeClr val="tx1"/>
                </a:solidFill>
                <a:effectLst/>
                <a:latin typeface="+mn-lt"/>
                <a:ea typeface="+mn-ea"/>
                <a:cs typeface="+mn-cs"/>
              </a:rPr>
              <a:t>Faith B. Kuehn, Environmental Program Administrator, Delaware Department of Agriculture</a:t>
            </a:r>
          </a:p>
          <a:p>
            <a:r>
              <a:rPr lang="en-US" baseline="0" dirty="0" smtClean="0"/>
              <a:t>Mississippi - John Campbell, State Entomologist, Bureau of Plant Industry, Mississippi Department of Agriculture and Commerce </a:t>
            </a:r>
          </a:p>
          <a:p>
            <a:r>
              <a:rPr lang="en-US" dirty="0" smtClean="0"/>
              <a:t>Texas - </a:t>
            </a:r>
            <a:r>
              <a:rPr lang="en-US" sz="1200" kern="1200" dirty="0" err="1" smtClean="0">
                <a:solidFill>
                  <a:schemeClr val="tx1"/>
                </a:solidFill>
                <a:effectLst/>
                <a:latin typeface="+mn-lt"/>
                <a:ea typeface="+mn-ea"/>
                <a:cs typeface="+mn-cs"/>
              </a:rPr>
              <a:t>Awinash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Bhatkar</a:t>
            </a:r>
            <a:r>
              <a:rPr lang="en-US" sz="1200" kern="1200" dirty="0" smtClean="0">
                <a:solidFill>
                  <a:schemeClr val="tx1"/>
                </a:solidFill>
                <a:effectLst/>
                <a:latin typeface="+mn-lt"/>
                <a:ea typeface="+mn-ea"/>
                <a:cs typeface="+mn-cs"/>
              </a:rPr>
              <a:t>, SPRO &amp; Coordinator for Biosecurity &amp;  Agriculture Resource Management, Texas Department of Agriculture</a:t>
            </a:r>
          </a:p>
          <a:p>
            <a:r>
              <a:rPr lang="en-US" sz="1200" kern="1200" dirty="0" smtClean="0">
                <a:solidFill>
                  <a:schemeClr val="tx1"/>
                </a:solidFill>
                <a:effectLst/>
                <a:latin typeface="+mn-lt"/>
                <a:ea typeface="+mn-ea"/>
                <a:cs typeface="+mn-cs"/>
              </a:rPr>
              <a:t>Ohio – Andrew Michel, Assistant Professor of Entomology, Ohio State University</a:t>
            </a:r>
          </a:p>
          <a:p>
            <a:r>
              <a:rPr lang="en-US" sz="1200" kern="1200" dirty="0" smtClean="0">
                <a:solidFill>
                  <a:schemeClr val="tx1"/>
                </a:solidFill>
                <a:effectLst/>
                <a:latin typeface="+mn-lt"/>
                <a:ea typeface="+mn-ea"/>
                <a:cs typeface="+mn-cs"/>
              </a:rPr>
              <a:t>Alabama – John Crayton, </a:t>
            </a:r>
            <a:r>
              <a:rPr lang="en-US" sz="1200" b="0" i="0" kern="1200" dirty="0" smtClean="0">
                <a:solidFill>
                  <a:schemeClr val="tx1"/>
                </a:solidFill>
                <a:effectLst/>
                <a:latin typeface="+mn-lt"/>
                <a:ea typeface="+mn-ea"/>
                <a:cs typeface="+mn-cs"/>
              </a:rPr>
              <a:t>Alabama Dept. of Agriculture &amp; Industries</a:t>
            </a:r>
            <a:endParaRPr lang="en-US" sz="1200" kern="1200" dirty="0" smtClean="0">
              <a:solidFill>
                <a:schemeClr val="tx1"/>
              </a:solidFill>
              <a:effectLst/>
              <a:latin typeface="+mn-lt"/>
              <a:ea typeface="+mn-ea"/>
              <a:cs typeface="+mn-cs"/>
            </a:endParaRPr>
          </a:p>
          <a:p>
            <a:pPr fontAlgn="auto">
              <a:spcBef>
                <a:spcPts val="0"/>
              </a:spcBef>
              <a:spcAft>
                <a:spcPts val="0"/>
              </a:spcAft>
              <a:defRPr/>
            </a:pPr>
            <a:endParaRPr 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0688A85-F889-44C7-8661-4184B7BD01CF}" type="slidenum">
              <a:rPr lang="en-US" altLang="en-US"/>
              <a:pPr fontAlgn="base">
                <a:spcBef>
                  <a:spcPct val="0"/>
                </a:spcBef>
                <a:spcAft>
                  <a:spcPct val="0"/>
                </a:spcAft>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fontAlgn="auto">
              <a:spcBef>
                <a:spcPts val="0"/>
              </a:spcBef>
              <a:spcAft>
                <a:spcPts val="0"/>
              </a:spcAft>
              <a:defRPr/>
            </a:pPr>
            <a:r>
              <a:rPr lang="en-US" dirty="0" smtClean="0"/>
              <a:t>The recent rate and distribution of kudzu bug population expansion suggests that a major proportion of the soybean growing areas in the U.S. are likely to see kudzu bugs in the future.  </a:t>
            </a:r>
            <a:endParaRPr lang="en-US" b="1" dirty="0" smtClean="0"/>
          </a:p>
          <a:p>
            <a:pPr fontAlgn="auto">
              <a:spcBef>
                <a:spcPts val="0"/>
              </a:spcBef>
              <a:spcAft>
                <a:spcPts val="0"/>
              </a:spcAft>
              <a:defRPr/>
            </a:pPr>
            <a:endParaRPr lang="en-US" b="1" dirty="0" smtClean="0"/>
          </a:p>
          <a:p>
            <a:pPr fontAlgn="auto">
              <a:spcBef>
                <a:spcPts val="0"/>
              </a:spcBef>
              <a:spcAft>
                <a:spcPts val="0"/>
              </a:spcAft>
              <a:defRPr/>
            </a:pPr>
            <a:r>
              <a:rPr lang="en-US" b="1" dirty="0" smtClean="0"/>
              <a:t>NOTE TO SPEAKER:  Be sure to check that you are using the most updated county map.  Click here to access it - http://www.kudzubug.org/distribution_map.cfm.  </a:t>
            </a:r>
          </a:p>
          <a:p>
            <a:pPr fontAlgn="auto">
              <a:spcBef>
                <a:spcPts val="0"/>
              </a:spcBef>
              <a:spcAft>
                <a:spcPts val="0"/>
              </a:spcAft>
              <a:defRPr/>
            </a:pPr>
            <a:endParaRPr lang="en-US" b="1"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b="1" dirty="0" smtClean="0"/>
          </a:p>
          <a:p>
            <a:pPr fontAlgn="auto">
              <a:spcBef>
                <a:spcPts val="0"/>
              </a:spcBef>
              <a:spcAft>
                <a:spcPts val="0"/>
              </a:spcAft>
              <a:defRPr/>
            </a:pPr>
            <a:r>
              <a:rPr lang="en-US" dirty="0" smtClean="0"/>
              <a:t>Eger, J. E., Jr., L. M. Ames, D. R. Suiter, T. M. Jenkins, D. A. Rider, and S. E. Halbert. 2010. Occurrence of the old world bug </a:t>
            </a:r>
            <a:r>
              <a:rPr lang="en-US" i="1" dirty="0" smtClean="0"/>
              <a:t>Megacopta cribraria</a:t>
            </a:r>
            <a:r>
              <a:rPr lang="en-US" dirty="0" smtClean="0"/>
              <a:t> (Fabricius) (Heteroptera: Plataspidae) in Georgia: a serious home invader and potential legume pest. Insecta Mundi 0121: 1-11.</a:t>
            </a:r>
          </a:p>
          <a:p>
            <a:pPr fontAlgn="auto">
              <a:spcBef>
                <a:spcPts val="0"/>
              </a:spcBef>
              <a:spcAft>
                <a:spcPts val="0"/>
              </a:spcAft>
              <a:defRPr/>
            </a:pPr>
            <a:endParaRPr lang="en-US" dirty="0" smtClean="0"/>
          </a:p>
          <a:p>
            <a:pPr fontAlgn="auto">
              <a:spcBef>
                <a:spcPts val="0"/>
              </a:spcBef>
              <a:spcAft>
                <a:spcPts val="0"/>
              </a:spcAft>
              <a:defRPr/>
            </a:pPr>
            <a:r>
              <a:rPr lang="en-US" dirty="0" smtClean="0"/>
              <a:t>Gardner, W. A., J. L. Blount, J. R. Golec, W. A. Jones, X. P. Hu, E. J. Talamas, R. M. Evans, X. Dong, C. H. Ray, Jr., G. D. Buntin, N. M. Gerardo, and J. Couret. 2013a. Discovery of </a:t>
            </a:r>
            <a:r>
              <a:rPr lang="en-US" i="1" dirty="0" smtClean="0"/>
              <a:t>Paratelenomus saccharalis</a:t>
            </a:r>
            <a:r>
              <a:rPr lang="en-US" dirty="0" smtClean="0"/>
              <a:t> (Dodd) (Hymenoptera: Platygastridae), an egg parasitoid of </a:t>
            </a:r>
            <a:r>
              <a:rPr lang="en-US" i="1" dirty="0" smtClean="0"/>
              <a:t>Megacopta cribraria</a:t>
            </a:r>
            <a:r>
              <a:rPr lang="en-US" dirty="0" smtClean="0"/>
              <a:t> F. (Hemiptera: Plataspidae) in its expanded North American range. Journal of Entomological Science 48: 355-359.</a:t>
            </a:r>
          </a:p>
          <a:p>
            <a:pPr fontAlgn="auto">
              <a:spcBef>
                <a:spcPts val="0"/>
              </a:spcBef>
              <a:spcAft>
                <a:spcPts val="0"/>
              </a:spcAft>
              <a:defRPr/>
            </a:pPr>
            <a:endParaRPr lang="en-US" dirty="0" smtClean="0"/>
          </a:p>
          <a:p>
            <a:pPr fontAlgn="auto">
              <a:spcBef>
                <a:spcPts val="0"/>
              </a:spcBef>
              <a:spcAft>
                <a:spcPts val="0"/>
              </a:spcAft>
              <a:defRPr/>
            </a:pPr>
            <a:r>
              <a:rPr lang="en-US" dirty="0" smtClean="0"/>
              <a:t>Gardner, W. A., H. B. Peeler, J. LaForest, P. M. Roberts, A. N. Sparks, Jr., J. K. Greene, D. Reisig, D. R. Suiter, J. S. Bacheler, K. Kidd, C. H. Ray, X. P. Hu, R. C. Kemerait, E. A. Scocco, J. E. Eger, Jr., J. R. Ruberson, E. J. Sikora, D. A. Herbert, Jr., C. Campana, S. Halbert, S. D. Stewart, G. D. Buntin, M. D. Toews, and C. T. Bargeron. 2013b. Confirmed distribution and occurrence of </a:t>
            </a:r>
            <a:r>
              <a:rPr lang="en-US" i="1" dirty="0" smtClean="0"/>
              <a:t>Megacopta cribraria</a:t>
            </a:r>
            <a:r>
              <a:rPr lang="en-US" dirty="0" smtClean="0"/>
              <a:t> (F.) (Hemiptera: Heteroptera: Plataspidae) in the southeastern United States. Journal of Entomological Science 48: 118-127.</a:t>
            </a:r>
          </a:p>
          <a:p>
            <a:pPr fontAlgn="auto">
              <a:spcBef>
                <a:spcPts val="0"/>
              </a:spcBef>
              <a:spcAft>
                <a:spcPts val="0"/>
              </a:spcAft>
              <a:defRPr/>
            </a:pPr>
            <a:endParaRPr lang="en-US" dirty="0" smtClean="0"/>
          </a:p>
          <a:p>
            <a:pPr fontAlgn="auto">
              <a:spcBef>
                <a:spcPts val="0"/>
              </a:spcBef>
              <a:spcAft>
                <a:spcPts val="0"/>
              </a:spcAft>
              <a:defRPr/>
            </a:pPr>
            <a:r>
              <a:rPr lang="en-US" dirty="0" smtClean="0"/>
              <a:t>Ruberson, J. R., K. Takasu, G. D. Buntin, J. E. Eger, Jr., W. A. Gardner, J. K. Greene, T. M. Jenkins, W. A. Jones, D. M. Olson, P. M. Roberts, D. R. Suiter, and M. D. Toews. 2013. From Asian curiosity to eruptive American pest: </a:t>
            </a:r>
            <a:r>
              <a:rPr lang="en-US" i="1" dirty="0" smtClean="0"/>
              <a:t>Megacopta cribraria</a:t>
            </a:r>
            <a:r>
              <a:rPr lang="en-US" dirty="0" smtClean="0"/>
              <a:t> (Hemiptera: Plataspidae) and prospects for its biological control. Applied Entomology and Zoology 48: 3-13.</a:t>
            </a:r>
          </a:p>
          <a:p>
            <a:pPr fontAlgn="auto">
              <a:spcBef>
                <a:spcPts val="0"/>
              </a:spcBef>
              <a:spcAft>
                <a:spcPts val="0"/>
              </a:spcAft>
              <a:defRPr/>
            </a:pPr>
            <a:endParaRPr lang="en-US" dirty="0" smtClean="0"/>
          </a:p>
          <a:p>
            <a:pPr fontAlgn="auto">
              <a:spcBef>
                <a:spcPts val="0"/>
              </a:spcBef>
              <a:spcAft>
                <a:spcPts val="0"/>
              </a:spcAft>
              <a:defRPr/>
            </a:pPr>
            <a:r>
              <a:rPr lang="en-US" dirty="0" smtClean="0"/>
              <a:t>Suiter, D.R., J.E. Eger, Jr., W.A. Gardner, R.C. Kemerait, J.N. All, P.M. Roberts, J.K. Greene, L.M. Ames, G.D. Buntin, T.M. Jenkins and G.K. Douce. 2010. Discovery and distribution of </a:t>
            </a:r>
            <a:r>
              <a:rPr lang="en-US" i="1" dirty="0" smtClean="0"/>
              <a:t>Megacopta cribraria </a:t>
            </a:r>
            <a:r>
              <a:rPr lang="en-US" dirty="0" smtClean="0"/>
              <a:t>(Hemiptera: Heteroptera: Plataspidae) in Northeast Georgia. Journal of Integrated Pest Management. 1: 1-4.</a:t>
            </a:r>
          </a:p>
          <a:p>
            <a:pPr fontAlgn="auto">
              <a:spcBef>
                <a:spcPts val="0"/>
              </a:spcBef>
              <a:spcAft>
                <a:spcPts val="0"/>
              </a:spcAft>
              <a:defRPr/>
            </a:pPr>
            <a:endParaRPr lang="en-US" dirty="0" smtClean="0"/>
          </a:p>
          <a:p>
            <a:pPr fontAlgn="auto">
              <a:spcBef>
                <a:spcPts val="0"/>
              </a:spcBef>
              <a:spcAft>
                <a:spcPts val="0"/>
              </a:spcAft>
              <a:defRPr/>
            </a:pPr>
            <a:r>
              <a:rPr lang="en-US" dirty="0" smtClean="0"/>
              <a:t>Suiter, D. R., L. M. Ames, J. E. Eger, Jr., and W. A. Gardner. 2010. </a:t>
            </a:r>
            <a:r>
              <a:rPr lang="en-US" i="1" dirty="0" smtClean="0"/>
              <a:t>Megacopta cribraria</a:t>
            </a:r>
            <a:r>
              <a:rPr lang="en-US" dirty="0" smtClean="0"/>
              <a:t> as a nuisance pest. UGA-CAES Extension Circular No. 991. University of Georgia, Athens.</a:t>
            </a:r>
          </a:p>
          <a:p>
            <a:pPr fontAlgn="auto">
              <a:spcBef>
                <a:spcPts val="0"/>
              </a:spcBef>
              <a:spcAft>
                <a:spcPts val="0"/>
              </a:spcAft>
              <a:defRPr/>
            </a:pPr>
            <a:endParaRPr lang="en-US" dirty="0" smtClean="0"/>
          </a:p>
          <a:p>
            <a:pPr fontAlgn="auto">
              <a:spcBef>
                <a:spcPts val="0"/>
              </a:spcBef>
              <a:spcAft>
                <a:spcPts val="0"/>
              </a:spcAft>
              <a:defRPr/>
            </a:pPr>
            <a:r>
              <a:rPr lang="en-US" dirty="0" smtClean="0"/>
              <a:t>Zhang, Y., J. L. Hanula, and S. Horn. 2012. The biology and preliminary host range of </a:t>
            </a:r>
            <a:r>
              <a:rPr lang="en-US" i="1" dirty="0" smtClean="0"/>
              <a:t>Megacopta cribraria</a:t>
            </a:r>
            <a:r>
              <a:rPr lang="en-US" dirty="0" smtClean="0"/>
              <a:t> (Heteroptera: Plataspidae) and its impact on kudzu growth. Environmental Entomology 41: 40-50.</a:t>
            </a:r>
          </a:p>
          <a:p>
            <a:pPr fontAlgn="auto">
              <a:spcBef>
                <a:spcPts val="0"/>
              </a:spcBef>
              <a:spcAft>
                <a:spcPts val="0"/>
              </a:spcAft>
              <a:defRPr/>
            </a:pPr>
            <a:endParaRPr 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31ACE1F-092A-445F-8546-23C7CB25B71B}" type="slidenum">
              <a:rPr lang="en-US" altLang="en-US"/>
              <a:pPr fontAlgn="base">
                <a:spcBef>
                  <a:spcPct val="0"/>
                </a:spcBef>
                <a:spcAft>
                  <a:spcPct val="0"/>
                </a:spcAft>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fontAlgn="auto">
              <a:spcBef>
                <a:spcPts val="0"/>
              </a:spcBef>
              <a:spcAft>
                <a:spcPts val="0"/>
              </a:spcAft>
              <a:defRPr/>
            </a:pPr>
            <a:r>
              <a:rPr lang="en-US" dirty="0" smtClean="0"/>
              <a:t>Reproductive hosts, those plants that support development from egg to adult, are very limited in North America.  Kudzu (</a:t>
            </a:r>
            <a:r>
              <a:rPr lang="en-US" i="1" dirty="0" smtClean="0"/>
              <a:t>Pueria montana</a:t>
            </a:r>
            <a:r>
              <a:rPr lang="en-US" dirty="0" smtClean="0"/>
              <a:t> var. </a:t>
            </a:r>
            <a:r>
              <a:rPr lang="en-US" i="1" dirty="0" smtClean="0"/>
              <a:t>lobata</a:t>
            </a:r>
            <a:r>
              <a:rPr lang="en-US" dirty="0" smtClean="0"/>
              <a:t>) and soybean (</a:t>
            </a:r>
            <a:r>
              <a:rPr lang="en-US" i="1" dirty="0" smtClean="0"/>
              <a:t>Glycine max</a:t>
            </a:r>
            <a:r>
              <a:rPr lang="en-US" dirty="0" smtClean="0"/>
              <a:t>) are by far the most important hosts, but research shows that edamame (edible soybean) and pigeon pea (</a:t>
            </a:r>
            <a:r>
              <a:rPr lang="en-US" i="1" dirty="0" smtClean="0"/>
              <a:t>Cajanus cajan</a:t>
            </a:r>
            <a:r>
              <a:rPr lang="en-US" dirty="0" smtClean="0"/>
              <a:t>) will also support kudzu bugs.  Anecdotal observations suggest that wisteria (</a:t>
            </a:r>
            <a:r>
              <a:rPr lang="en-US" i="1" dirty="0" smtClean="0"/>
              <a:t>Wisteria spp.)</a:t>
            </a:r>
            <a:r>
              <a:rPr lang="en-US" dirty="0" smtClean="0"/>
              <a:t> and lablab (</a:t>
            </a:r>
            <a:r>
              <a:rPr lang="en-US" i="1" dirty="0" smtClean="0"/>
              <a:t>Lablab purpureus</a:t>
            </a:r>
            <a:r>
              <a:rPr lang="en-US" dirty="0" smtClean="0"/>
              <a:t>) may also support limited population development.  Although a heavy infestation can significantly decrease kudzu growth rates, it will not kill this invasive plant species, known as “the vine that ate the south.”</a:t>
            </a:r>
          </a:p>
          <a:p>
            <a:pPr fontAlgn="auto">
              <a:spcBef>
                <a:spcPts val="0"/>
              </a:spcBef>
              <a:spcAft>
                <a:spcPts val="0"/>
              </a:spcAft>
              <a:defRPr/>
            </a:pPr>
            <a:endParaRPr lang="en-US" dirty="0" smtClean="0"/>
          </a:p>
          <a:p>
            <a:pPr fontAlgn="auto">
              <a:spcBef>
                <a:spcPts val="0"/>
              </a:spcBef>
              <a:spcAft>
                <a:spcPts val="0"/>
              </a:spcAft>
              <a:defRPr/>
            </a:pPr>
            <a:r>
              <a:rPr lang="en-US" dirty="0" smtClean="0"/>
              <a:t>Hosts that were tested but did not support development of our biotype of immature kudzu bugs in the U.S. included:</a:t>
            </a:r>
          </a:p>
          <a:p>
            <a:pPr fontAlgn="auto">
              <a:spcBef>
                <a:spcPts val="0"/>
              </a:spcBef>
              <a:spcAft>
                <a:spcPts val="0"/>
              </a:spcAft>
              <a:defRPr/>
            </a:pPr>
            <a:endParaRPr lang="en-US" dirty="0" smtClean="0"/>
          </a:p>
          <a:p>
            <a:pPr fontAlgn="auto">
              <a:spcBef>
                <a:spcPts val="0"/>
              </a:spcBef>
              <a:spcAft>
                <a:spcPts val="0"/>
              </a:spcAft>
              <a:defRPr/>
            </a:pPr>
            <a:r>
              <a:rPr lang="en-US" dirty="0" smtClean="0"/>
              <a:t>Pinto bean (</a:t>
            </a:r>
            <a:r>
              <a:rPr lang="en-US" i="1" dirty="0" smtClean="0"/>
              <a:t>Phaseolus vulgaris</a:t>
            </a:r>
            <a:r>
              <a:rPr lang="en-US" dirty="0" smtClean="0"/>
              <a:t>)</a:t>
            </a:r>
          </a:p>
          <a:p>
            <a:pPr fontAlgn="auto">
              <a:spcBef>
                <a:spcPts val="0"/>
              </a:spcBef>
              <a:spcAft>
                <a:spcPts val="0"/>
              </a:spcAft>
              <a:defRPr/>
            </a:pPr>
            <a:r>
              <a:rPr lang="en-US" dirty="0" smtClean="0"/>
              <a:t>Winter pea (</a:t>
            </a:r>
            <a:r>
              <a:rPr lang="en-US" i="1" dirty="0" smtClean="0"/>
              <a:t>Pisum sativum</a:t>
            </a:r>
            <a:r>
              <a:rPr lang="en-US" dirty="0" smtClean="0"/>
              <a:t>)</a:t>
            </a:r>
          </a:p>
          <a:p>
            <a:pPr fontAlgn="auto">
              <a:spcBef>
                <a:spcPts val="0"/>
              </a:spcBef>
              <a:spcAft>
                <a:spcPts val="0"/>
              </a:spcAft>
              <a:defRPr/>
            </a:pPr>
            <a:r>
              <a:rPr lang="en-US" dirty="0" smtClean="0"/>
              <a:t>Chick pea (</a:t>
            </a:r>
            <a:r>
              <a:rPr lang="en-US" i="1" dirty="0" smtClean="0"/>
              <a:t>Cicer arietinum</a:t>
            </a:r>
            <a:r>
              <a:rPr lang="en-US" dirty="0" smtClean="0"/>
              <a:t>)</a:t>
            </a:r>
          </a:p>
          <a:p>
            <a:pPr fontAlgn="auto">
              <a:spcBef>
                <a:spcPts val="0"/>
              </a:spcBef>
              <a:spcAft>
                <a:spcPts val="0"/>
              </a:spcAft>
              <a:defRPr/>
            </a:pPr>
            <a:r>
              <a:rPr lang="en-US" dirty="0" smtClean="0"/>
              <a:t>Fava bean (</a:t>
            </a:r>
            <a:r>
              <a:rPr lang="en-US" i="1" dirty="0" smtClean="0"/>
              <a:t>Vicia faba</a:t>
            </a:r>
            <a:r>
              <a:rPr lang="en-US" dirty="0" smtClean="0"/>
              <a:t>)</a:t>
            </a:r>
          </a:p>
          <a:p>
            <a:pPr fontAlgn="auto">
              <a:spcBef>
                <a:spcPts val="0"/>
              </a:spcBef>
              <a:spcAft>
                <a:spcPts val="0"/>
              </a:spcAft>
              <a:defRPr/>
            </a:pPr>
            <a:r>
              <a:rPr lang="en-US" dirty="0" smtClean="0"/>
              <a:t>Snap bean (</a:t>
            </a:r>
            <a:r>
              <a:rPr lang="en-US" i="1" dirty="0" smtClean="0"/>
              <a:t>Phaseolus vulgaris</a:t>
            </a:r>
            <a:r>
              <a:rPr lang="en-US" dirty="0" smtClean="0"/>
              <a:t>)</a:t>
            </a:r>
          </a:p>
          <a:p>
            <a:pPr fontAlgn="auto">
              <a:spcBef>
                <a:spcPts val="0"/>
              </a:spcBef>
              <a:spcAft>
                <a:spcPts val="0"/>
              </a:spcAft>
              <a:defRPr/>
            </a:pPr>
            <a:r>
              <a:rPr lang="en-US" dirty="0" smtClean="0"/>
              <a:t>Lima bean (</a:t>
            </a:r>
            <a:r>
              <a:rPr lang="en-US" i="1" dirty="0" smtClean="0"/>
              <a:t>Plaseolus </a:t>
            </a:r>
            <a:r>
              <a:rPr lang="en-US" i="1" dirty="0" err="1" smtClean="0"/>
              <a:t>lunatus</a:t>
            </a:r>
            <a:r>
              <a:rPr lang="en-US" dirty="0" smtClean="0"/>
              <a:t>) [reproduction seen in a different test on lima bean variety Ford Hooks 242]</a:t>
            </a:r>
          </a:p>
          <a:p>
            <a:pPr fontAlgn="auto">
              <a:spcBef>
                <a:spcPts val="0"/>
              </a:spcBef>
              <a:spcAft>
                <a:spcPts val="0"/>
              </a:spcAft>
              <a:defRPr/>
            </a:pPr>
            <a:r>
              <a:rPr lang="en-US" dirty="0" smtClean="0"/>
              <a:t>Black-eyed pea/cowpea (</a:t>
            </a:r>
            <a:r>
              <a:rPr lang="en-US" i="1" dirty="0" smtClean="0"/>
              <a:t>Vigna sinensis</a:t>
            </a:r>
            <a:r>
              <a:rPr lang="en-US" dirty="0" smtClean="0"/>
              <a:t>)</a:t>
            </a:r>
            <a:endParaRPr lang="en-US" i="1" dirty="0" smtClean="0"/>
          </a:p>
          <a:p>
            <a:pPr fontAlgn="auto">
              <a:spcBef>
                <a:spcPts val="0"/>
              </a:spcBef>
              <a:spcAft>
                <a:spcPts val="0"/>
              </a:spcAft>
              <a:defRPr/>
            </a:pPr>
            <a:r>
              <a:rPr lang="en-US" dirty="0" smtClean="0"/>
              <a:t>Lablab bean (</a:t>
            </a:r>
            <a:r>
              <a:rPr lang="en-US" i="1" dirty="0" smtClean="0"/>
              <a:t>Lablab purpureus</a:t>
            </a:r>
            <a:r>
              <a:rPr lang="en-US" dirty="0" smtClean="0"/>
              <a:t>)</a:t>
            </a:r>
          </a:p>
          <a:p>
            <a:pPr fontAlgn="auto">
              <a:spcBef>
                <a:spcPts val="0"/>
              </a:spcBef>
              <a:spcAft>
                <a:spcPts val="0"/>
              </a:spcAft>
              <a:defRPr/>
            </a:pPr>
            <a:r>
              <a:rPr lang="en-US" dirty="0" smtClean="0"/>
              <a:t>Mung bean (</a:t>
            </a:r>
            <a:r>
              <a:rPr lang="en-US" i="1" dirty="0" smtClean="0"/>
              <a:t>Phaseolus radiatus</a:t>
            </a:r>
            <a:r>
              <a:rPr lang="en-US" dirty="0" smtClean="0"/>
              <a:t>)</a:t>
            </a:r>
          </a:p>
          <a:p>
            <a:pPr fontAlgn="auto">
              <a:spcBef>
                <a:spcPts val="0"/>
              </a:spcBef>
              <a:spcAft>
                <a:spcPts val="0"/>
              </a:spcAft>
              <a:defRPr/>
            </a:pPr>
            <a:r>
              <a:rPr lang="en-US" dirty="0" smtClean="0"/>
              <a:t>Azuki (red) bean (</a:t>
            </a:r>
            <a:r>
              <a:rPr lang="en-US" i="1" dirty="0" smtClean="0"/>
              <a:t>Vigna angularis</a:t>
            </a:r>
            <a:r>
              <a:rPr lang="en-US" dirty="0" smtClean="0"/>
              <a:t>)</a:t>
            </a:r>
            <a:endParaRPr lang="en-US" i="1" dirty="0" smtClean="0"/>
          </a:p>
          <a:p>
            <a:pPr fontAlgn="auto">
              <a:spcBef>
                <a:spcPts val="0"/>
              </a:spcBef>
              <a:spcAft>
                <a:spcPts val="0"/>
              </a:spcAft>
              <a:defRPr/>
            </a:pPr>
            <a:r>
              <a:rPr lang="en-US" dirty="0" smtClean="0"/>
              <a:t>Peanut (</a:t>
            </a:r>
            <a:r>
              <a:rPr lang="en-US" i="1" dirty="0" smtClean="0"/>
              <a:t>Arachis hypogaea</a:t>
            </a:r>
            <a:r>
              <a:rPr lang="en-US" dirty="0" smtClean="0"/>
              <a:t>)</a:t>
            </a:r>
          </a:p>
          <a:p>
            <a:pPr fontAlgn="auto">
              <a:spcBef>
                <a:spcPts val="0"/>
              </a:spcBef>
              <a:spcAft>
                <a:spcPts val="0"/>
              </a:spcAft>
              <a:defRPr/>
            </a:pPr>
            <a:r>
              <a:rPr lang="en-US" dirty="0" smtClean="0"/>
              <a:t>Tropical kudzu (</a:t>
            </a:r>
            <a:r>
              <a:rPr lang="en-US" i="1" dirty="0" smtClean="0"/>
              <a:t>Pueria phaseoloides</a:t>
            </a:r>
            <a:r>
              <a:rPr lang="en-US" dirty="0" smtClean="0"/>
              <a:t>)</a:t>
            </a:r>
          </a:p>
          <a:p>
            <a:pPr fontAlgn="auto">
              <a:spcBef>
                <a:spcPts val="0"/>
              </a:spcBef>
              <a:spcAft>
                <a:spcPts val="0"/>
              </a:spcAft>
              <a:defRPr/>
            </a:pPr>
            <a:r>
              <a:rPr lang="en-US" dirty="0" smtClean="0"/>
              <a:t>Hog peanut (</a:t>
            </a:r>
            <a:r>
              <a:rPr lang="en-US" i="1" dirty="0" smtClean="0"/>
              <a:t>Amphicarpaea bracteata</a:t>
            </a:r>
            <a:r>
              <a:rPr lang="en-US" dirty="0" smtClean="0"/>
              <a:t>)</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Gardner, W. A., J. L. Blount, J. R. Golec, W. A. Jones, X. P. Hu, E. J. Talamas, R. M. Evans, X. Dong, C. H. Ray, Jr., G. D. Buntin, N. M. Gerardo, and J. Couret. 2013a. Discovery of </a:t>
            </a:r>
            <a:r>
              <a:rPr lang="en-US" i="1" dirty="0" smtClean="0"/>
              <a:t>Paratelenomus saccharalis</a:t>
            </a:r>
            <a:r>
              <a:rPr lang="en-US" dirty="0" smtClean="0"/>
              <a:t> (Dodd) (Hymenoptera: Platygastridae), an egg parasitoid of </a:t>
            </a:r>
            <a:r>
              <a:rPr lang="en-US" i="1" dirty="0" smtClean="0"/>
              <a:t>Megacopta cribraria</a:t>
            </a:r>
            <a:r>
              <a:rPr lang="en-US" dirty="0" smtClean="0"/>
              <a:t> F. (Hemiptera: Plataspidae) in its expanded North American range. Journal of Entomological Science 48: 355-359.</a:t>
            </a:r>
          </a:p>
          <a:p>
            <a:pPr fontAlgn="auto">
              <a:spcBef>
                <a:spcPts val="0"/>
              </a:spcBef>
              <a:spcAft>
                <a:spcPts val="0"/>
              </a:spcAft>
              <a:defRPr/>
            </a:pPr>
            <a:endParaRPr lang="en-US" dirty="0" smtClean="0"/>
          </a:p>
          <a:p>
            <a:pPr fontAlgn="auto">
              <a:spcBef>
                <a:spcPts val="0"/>
              </a:spcBef>
              <a:spcAft>
                <a:spcPts val="0"/>
              </a:spcAft>
              <a:defRPr/>
            </a:pPr>
            <a:r>
              <a:rPr lang="en-US" dirty="0" smtClean="0"/>
              <a:t>Gardner, W. A., H. B. Peeler, J. LaForest, P. M. Roberts, A. N. Sparks, Jr., J. K. Greene, D. Reisig, D. R. Suiter, J. S. Bacheler, K. Kidd, C. H. Ray, X. P. Hu, R. C. Kemerait, E. A. Scocco, J. E. Eger, Jr., J. R. Ruberson, E. J. Sikora, D. A. Herbert, Jr., C. Campana, S. Halbert, S. D. Stewart, G. D. Buntin, M. D. Toews, and C. T. Bargeron. 2013b. Confirmed distribution and occurrence of </a:t>
            </a:r>
            <a:r>
              <a:rPr lang="en-US" i="1" dirty="0" smtClean="0"/>
              <a:t>Megacopta cribraria</a:t>
            </a:r>
            <a:r>
              <a:rPr lang="en-US" dirty="0" smtClean="0"/>
              <a:t> (F.) (Hemiptera: Heteroptera: Plataspidae) in the southeastern United States. Journal of Entomological Science 48: 118-127.</a:t>
            </a:r>
          </a:p>
          <a:p>
            <a:pPr fontAlgn="auto">
              <a:spcBef>
                <a:spcPts val="0"/>
              </a:spcBef>
              <a:spcAft>
                <a:spcPts val="0"/>
              </a:spcAft>
              <a:defRPr/>
            </a:pPr>
            <a:endParaRPr lang="en-US" dirty="0" smtClean="0"/>
          </a:p>
          <a:p>
            <a:pPr fontAlgn="auto">
              <a:spcBef>
                <a:spcPts val="0"/>
              </a:spcBef>
              <a:spcAft>
                <a:spcPts val="0"/>
              </a:spcAft>
              <a:defRPr/>
            </a:pPr>
            <a:r>
              <a:rPr lang="en-US" dirty="0" smtClean="0"/>
              <a:t>Medal, J., S. Halbert, and A. S. Cruz. 2013a. The bean Plataspid, </a:t>
            </a:r>
            <a:r>
              <a:rPr lang="en-US" i="1" dirty="0" smtClean="0"/>
              <a:t>Megacopta cribraria</a:t>
            </a:r>
            <a:r>
              <a:rPr lang="en-US" dirty="0" smtClean="0"/>
              <a:t> (Hemiptera: Plataspidae), a new invader in Florida. Florida Entomologist 96: 258-260.</a:t>
            </a:r>
          </a:p>
          <a:p>
            <a:pPr fontAlgn="auto">
              <a:spcBef>
                <a:spcPts val="0"/>
              </a:spcBef>
              <a:spcAft>
                <a:spcPts val="0"/>
              </a:spcAft>
              <a:defRPr/>
            </a:pPr>
            <a:endParaRPr lang="en-US" dirty="0" smtClean="0"/>
          </a:p>
          <a:p>
            <a:pPr fontAlgn="auto">
              <a:spcBef>
                <a:spcPts val="0"/>
              </a:spcBef>
              <a:spcAft>
                <a:spcPts val="0"/>
              </a:spcAft>
              <a:defRPr/>
            </a:pPr>
            <a:r>
              <a:rPr lang="en-US" dirty="0" smtClean="0"/>
              <a:t>Medal, J., S. Halbert, T. Smith, and A. S. Cruz. 2013b. Suitability of selected plants to the bean plataspid, </a:t>
            </a:r>
            <a:r>
              <a:rPr lang="en-US" i="1" dirty="0" smtClean="0"/>
              <a:t>Megacopta cribraria</a:t>
            </a:r>
            <a:r>
              <a:rPr lang="en-US" dirty="0" smtClean="0"/>
              <a:t> (Hemiptera: Plataspidae) in no-choice tests. Florida Entomologist 96: 631-633.</a:t>
            </a:r>
          </a:p>
          <a:p>
            <a:pPr fontAlgn="auto">
              <a:spcBef>
                <a:spcPts val="0"/>
              </a:spcBef>
              <a:spcAft>
                <a:spcPts val="0"/>
              </a:spcAft>
              <a:defRPr/>
            </a:pPr>
            <a:endParaRPr lang="en-US" dirty="0" smtClean="0"/>
          </a:p>
          <a:p>
            <a:pPr fontAlgn="auto">
              <a:spcBef>
                <a:spcPts val="0"/>
              </a:spcBef>
              <a:spcAft>
                <a:spcPts val="0"/>
              </a:spcAft>
              <a:defRPr/>
            </a:pPr>
            <a:r>
              <a:rPr lang="en-US" dirty="0" smtClean="0"/>
              <a:t>Ruberson, J. R., K. Takasu, G. D. Buntin, J. E. Eger, Jr., W. A. Gardner, J. K. Greene, T. M. Jenkins, W. A. Jones, D. M. Olson, P. M. Roberts, D. R. Suiter, and M. D. Toews. 2013. From Asian curiosity to eruptive American pest: </a:t>
            </a:r>
            <a:r>
              <a:rPr lang="en-US" i="1" dirty="0" smtClean="0"/>
              <a:t>Megacopta cribraria</a:t>
            </a:r>
            <a:r>
              <a:rPr lang="en-US" dirty="0" smtClean="0"/>
              <a:t> (Hemiptera: Plataspidae) and prospects for its biological control. Applied Entomology and Zoology 48: 3-13.</a:t>
            </a:r>
          </a:p>
          <a:p>
            <a:pPr fontAlgn="auto">
              <a:spcBef>
                <a:spcPts val="0"/>
              </a:spcBef>
              <a:spcAft>
                <a:spcPts val="0"/>
              </a:spcAft>
              <a:defRPr/>
            </a:pPr>
            <a:endParaRPr lang="en-US" dirty="0" smtClean="0"/>
          </a:p>
          <a:p>
            <a:pPr fontAlgn="auto">
              <a:spcBef>
                <a:spcPts val="0"/>
              </a:spcBef>
              <a:spcAft>
                <a:spcPts val="0"/>
              </a:spcAft>
              <a:defRPr/>
            </a:pPr>
            <a:r>
              <a:rPr lang="en-US" dirty="0" smtClean="0"/>
              <a:t>Srinivasaperumal, S., P. Samuthiravelu, and J. Muthukrishnan. 1992. Host plant preference and life table of </a:t>
            </a:r>
            <a:r>
              <a:rPr lang="en-US" i="1" dirty="0" smtClean="0"/>
              <a:t>Megacopta cribraria</a:t>
            </a:r>
            <a:r>
              <a:rPr lang="en-US" dirty="0" smtClean="0"/>
              <a:t> (Fab.) (Hemiptera: Plataspidae). Proceedings of the Indian National Science Academy Part B Biological Sciences 58: 333-340.</a:t>
            </a:r>
          </a:p>
          <a:p>
            <a:pPr fontAlgn="auto">
              <a:spcBef>
                <a:spcPts val="0"/>
              </a:spcBef>
              <a:spcAft>
                <a:spcPts val="0"/>
              </a:spcAft>
              <a:defRPr/>
            </a:pPr>
            <a:endParaRPr lang="en-US" dirty="0" smtClean="0"/>
          </a:p>
          <a:p>
            <a:pPr fontAlgn="auto">
              <a:spcBef>
                <a:spcPts val="0"/>
              </a:spcBef>
              <a:spcAft>
                <a:spcPts val="0"/>
              </a:spcAft>
              <a:defRPr/>
            </a:pPr>
            <a:r>
              <a:rPr lang="en-US" dirty="0" smtClean="0"/>
              <a:t>Zhang, Y., J. L. Hanula, and S. Horn. 2012. The biology and preliminary host range of </a:t>
            </a:r>
            <a:r>
              <a:rPr lang="en-US" i="1" dirty="0" smtClean="0"/>
              <a:t>Megacopta cribraria</a:t>
            </a:r>
            <a:r>
              <a:rPr lang="en-US" dirty="0" smtClean="0"/>
              <a:t> (Heteroptera: Plataspidae) and its impact on kudzu growth. Environmental Entomology 41: 40-50.</a:t>
            </a:r>
          </a:p>
          <a:p>
            <a:pPr fontAlgn="auto">
              <a:spcBef>
                <a:spcPts val="0"/>
              </a:spcBef>
              <a:spcAft>
                <a:spcPts val="0"/>
              </a:spcAft>
              <a:defRPr/>
            </a:pPr>
            <a:endParaRPr lang="en-US" dirty="0"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0C60D5E-8730-47B1-AB65-74701231FD4D}" type="slidenum">
              <a:rPr lang="en-US" altLang="en-US"/>
              <a:pPr fontAlgn="base">
                <a:spcBef>
                  <a:spcPct val="0"/>
                </a:spcBef>
                <a:spcAft>
                  <a:spcPct val="0"/>
                </a:spcAft>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Kudzu (</a:t>
            </a:r>
            <a:r>
              <a:rPr lang="en-US" sz="1200" b="0" i="1" kern="1200" dirty="0" err="1" smtClean="0">
                <a:solidFill>
                  <a:schemeClr val="tx1"/>
                </a:solidFill>
                <a:effectLst/>
                <a:latin typeface="+mn-lt"/>
                <a:ea typeface="+mn-ea"/>
                <a:cs typeface="+mn-cs"/>
              </a:rPr>
              <a:t>Pueraria</a:t>
            </a:r>
            <a:r>
              <a:rPr lang="en-US" sz="1200" b="0" i="1" kern="1200" dirty="0" smtClean="0">
                <a:solidFill>
                  <a:schemeClr val="tx1"/>
                </a:solidFill>
                <a:effectLst/>
                <a:latin typeface="+mn-lt"/>
                <a:ea typeface="+mn-ea"/>
                <a:cs typeface="+mn-cs"/>
              </a:rPr>
              <a:t> lobata</a:t>
            </a:r>
            <a:r>
              <a:rPr lang="en-US" sz="1200" b="0" i="0" kern="1200" dirty="0" smtClean="0">
                <a:solidFill>
                  <a:schemeClr val="tx1"/>
                </a:solidFill>
                <a:effectLst/>
                <a:latin typeface="+mn-lt"/>
                <a:ea typeface="+mn-ea"/>
                <a:cs typeface="+mn-cs"/>
              </a:rPr>
              <a:t>) can be found from New York, across to Nebraska, down</a:t>
            </a:r>
            <a:r>
              <a:rPr lang="en-US" sz="1200" b="0" i="0" kern="1200" baseline="0" dirty="0" smtClean="0">
                <a:solidFill>
                  <a:schemeClr val="tx1"/>
                </a:solidFill>
                <a:effectLst/>
                <a:latin typeface="+mn-lt"/>
                <a:ea typeface="+mn-ea"/>
                <a:cs typeface="+mn-cs"/>
              </a:rPr>
              <a:t> to Texas and across to Florida.  It can also be found in Washington and Oregon.  It is an invasive plant from Asia that was introduced in 1986 at the Philadelphia Centennial Exposition.  It was sold as livestock forage and then used to control agricultural erosion by the Soil Conservation Service (then known as the Soil Erosion Service).  It was listed as a weed in 1970.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It is called the “vine that ate the south” because it can grow 60 feet in a year and specializes in disturbed areas with a mild winter and a hot summer and plenty of rainfall.  It covers millions of acres of southern landscape.      </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dirty="0" smtClean="0"/>
              <a:t>Information Sources:</a:t>
            </a:r>
          </a:p>
          <a:p>
            <a:endParaRPr lang="en-US" dirty="0" smtClean="0"/>
          </a:p>
          <a:p>
            <a:pPr eaLnBrk="1" hangingPunct="1">
              <a:spcBef>
                <a:spcPct val="0"/>
              </a:spcBef>
            </a:pPr>
            <a:r>
              <a:rPr lang="en-US" dirty="0" err="1" smtClean="0"/>
              <a:t>Ombrello</a:t>
            </a:r>
            <a:r>
              <a:rPr lang="en-US" dirty="0" smtClean="0"/>
              <a:t>, T.  Plant of the Week – Kudzu.  accessed 9/11/2014</a:t>
            </a:r>
          </a:p>
          <a:p>
            <a:pPr eaLnBrk="1" hangingPunct="1">
              <a:spcBef>
                <a:spcPct val="0"/>
              </a:spcBef>
            </a:pPr>
            <a:r>
              <a:rPr lang="en-US" dirty="0" smtClean="0"/>
              <a:t>	http://faculty.ucc.edu/biology-ombrello/POW/kudzu.htm</a:t>
            </a:r>
          </a:p>
          <a:p>
            <a:endParaRPr lang="en-US" dirty="0" smtClean="0"/>
          </a:p>
          <a:p>
            <a:r>
              <a:rPr lang="en-US" dirty="0" smtClean="0"/>
              <a:t>Southeast Exotic Pest Plant Council Invasive Plant Manual.  Kudzu.</a:t>
            </a:r>
            <a:r>
              <a:rPr lang="en-US" baseline="0" dirty="0" smtClean="0"/>
              <a:t>  </a:t>
            </a:r>
            <a:r>
              <a:rPr lang="en-US" dirty="0" smtClean="0"/>
              <a:t>Southeast Exotic Pest Plant Council.  Accessed 9/11/20104</a:t>
            </a:r>
            <a:endParaRPr lang="en-US" baseline="0" dirty="0" smtClean="0"/>
          </a:p>
          <a:p>
            <a:r>
              <a:rPr lang="en-US" baseline="0" dirty="0" smtClean="0"/>
              <a:t>	http://www.se-eppc.org/manual/kudzu.html</a:t>
            </a:r>
            <a:endParaRPr lang="en-US" dirty="0" smtClean="0"/>
          </a:p>
          <a:p>
            <a:endParaRPr lang="en-US" dirty="0" smtClean="0"/>
          </a:p>
          <a:p>
            <a:r>
              <a:rPr lang="en-US" dirty="0" smtClean="0"/>
              <a:t>USDA Plants</a:t>
            </a:r>
            <a:r>
              <a:rPr lang="en-US" baseline="0" dirty="0" smtClean="0"/>
              <a:t> Database. </a:t>
            </a:r>
            <a:r>
              <a:rPr lang="en-US" sz="1200" b="0" i="1" kern="1200" dirty="0" err="1" smtClean="0">
                <a:solidFill>
                  <a:schemeClr val="tx1"/>
                </a:solidFill>
                <a:effectLst/>
                <a:latin typeface="+mn-lt"/>
                <a:ea typeface="+mn-ea"/>
                <a:cs typeface="+mn-cs"/>
              </a:rPr>
              <a:t>Pueraria</a:t>
            </a:r>
            <a:r>
              <a:rPr lang="en-US" sz="1200" b="0" i="1" kern="1200" dirty="0" smtClean="0">
                <a:solidFill>
                  <a:schemeClr val="tx1"/>
                </a:solidFill>
                <a:effectLst/>
                <a:latin typeface="+mn-lt"/>
                <a:ea typeface="+mn-ea"/>
                <a:cs typeface="+mn-cs"/>
              </a:rPr>
              <a:t> lobata</a:t>
            </a:r>
            <a:r>
              <a:rPr lang="en-US" sz="1200" b="0" i="0" kern="1200" dirty="0" smtClean="0">
                <a:solidFill>
                  <a:schemeClr val="tx1"/>
                </a:solidFill>
                <a:effectLst/>
                <a:latin typeface="+mn-lt"/>
                <a:ea typeface="+mn-ea"/>
                <a:cs typeface="+mn-cs"/>
              </a:rPr>
              <a:t>.  Accessed 9/11/2014</a:t>
            </a:r>
          </a:p>
          <a:p>
            <a:r>
              <a:rPr lang="en-US" sz="1200" b="0" i="0" kern="1200" dirty="0" smtClean="0">
                <a:solidFill>
                  <a:schemeClr val="tx1"/>
                </a:solidFill>
                <a:effectLst/>
                <a:latin typeface="+mn-lt"/>
                <a:ea typeface="+mn-ea"/>
                <a:cs typeface="+mn-cs"/>
              </a:rPr>
              <a:t>	http://plants.usda.gov/core/profile?symbol=PUMOL</a:t>
            </a:r>
            <a:endParaRPr lang="en-US" dirty="0"/>
          </a:p>
        </p:txBody>
      </p:sp>
      <p:sp>
        <p:nvSpPr>
          <p:cNvPr id="4" name="Slide Number Placeholder 3"/>
          <p:cNvSpPr>
            <a:spLocks noGrp="1"/>
          </p:cNvSpPr>
          <p:nvPr>
            <p:ph type="sldNum" sz="quarter" idx="10"/>
          </p:nvPr>
        </p:nvSpPr>
        <p:spPr/>
        <p:txBody>
          <a:bodyPr/>
          <a:lstStyle/>
          <a:p>
            <a:pPr>
              <a:defRPr/>
            </a:pPr>
            <a:fld id="{1FA26810-6DBF-480F-8076-2066918A3177}" type="slidenum">
              <a:rPr lang="en-US" smtClean="0"/>
              <a:pPr>
                <a:defRPr/>
              </a:pPr>
              <a:t>6</a:t>
            </a:fld>
            <a:endParaRPr lang="en-US" dirty="0"/>
          </a:p>
        </p:txBody>
      </p:sp>
    </p:spTree>
    <p:extLst>
      <p:ext uri="{BB962C8B-B14F-4D97-AF65-F5344CB8AC3E}">
        <p14:creationId xmlns:p14="http://schemas.microsoft.com/office/powerpoint/2010/main" val="1565760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fontAlgn="auto">
              <a:spcBef>
                <a:spcPts val="0"/>
              </a:spcBef>
              <a:spcAft>
                <a:spcPts val="0"/>
              </a:spcAft>
              <a:defRPr/>
            </a:pPr>
            <a:r>
              <a:rPr lang="en-US" dirty="0" smtClean="0"/>
              <a:t>The list of cultivated crop species, landscape plants, weedy plants, structures, vehicles, and inanimate (non-living) objects where kudzu bugs have been observed resting is endless.  These aggregations are generally the result of dispersing kudzu bug populations in the early spring and fall. </a:t>
            </a:r>
          </a:p>
          <a:p>
            <a:pPr fontAlgn="auto">
              <a:spcBef>
                <a:spcPts val="0"/>
              </a:spcBef>
              <a:spcAft>
                <a:spcPts val="0"/>
              </a:spcAft>
              <a:defRPr/>
            </a:pPr>
            <a:endParaRPr lang="en-US" dirty="0" smtClean="0"/>
          </a:p>
          <a:p>
            <a:pPr fontAlgn="auto">
              <a:spcBef>
                <a:spcPts val="0"/>
              </a:spcBef>
              <a:spcAft>
                <a:spcPts val="0"/>
              </a:spcAft>
              <a:defRPr/>
            </a:pPr>
            <a:r>
              <a:rPr lang="en-US" dirty="0" smtClean="0"/>
              <a:t>Although these infestations can be unpleasant, it is important to remind urban and rural stakeholders that just because they see a kudzu bug aggregation does not indicate that the bugs are feeding and causing economic damage to the host.  </a:t>
            </a:r>
          </a:p>
          <a:p>
            <a:pPr fontAlgn="auto">
              <a:spcBef>
                <a:spcPts val="0"/>
              </a:spcBef>
              <a:spcAft>
                <a:spcPts val="0"/>
              </a:spcAft>
              <a:defRPr/>
            </a:pPr>
            <a:endParaRPr lang="en-US" dirty="0" smtClean="0"/>
          </a:p>
          <a:p>
            <a:pPr fontAlgn="auto">
              <a:spcBef>
                <a:spcPts val="0"/>
              </a:spcBef>
              <a:spcAft>
                <a:spcPts val="0"/>
              </a:spcAft>
              <a:defRPr/>
            </a:pPr>
            <a:r>
              <a:rPr lang="en-US" dirty="0" smtClean="0"/>
              <a:t>Kudzu bugs have been observed aggregating on commercial buildings, homes, white cars, white tee-shirts and even blond hair.          </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Medal, J., S. Halbert, and A. S. Cruz. 2013a. The bean Plataspid, </a:t>
            </a:r>
            <a:r>
              <a:rPr lang="en-US" i="1" dirty="0" smtClean="0"/>
              <a:t>Megacopta cribraria</a:t>
            </a:r>
            <a:r>
              <a:rPr lang="en-US" dirty="0" smtClean="0"/>
              <a:t> (Hemiptera: Plataspidae), a new invader in Florida. Florida Entomologist 96: 258-260.</a:t>
            </a:r>
          </a:p>
          <a:p>
            <a:pPr fontAlgn="auto">
              <a:spcBef>
                <a:spcPts val="0"/>
              </a:spcBef>
              <a:spcAft>
                <a:spcPts val="0"/>
              </a:spcAft>
              <a:defRPr/>
            </a:pPr>
            <a:endParaRPr lang="en-US" dirty="0" smtClean="0"/>
          </a:p>
          <a:p>
            <a:pPr fontAlgn="auto">
              <a:spcBef>
                <a:spcPts val="0"/>
              </a:spcBef>
              <a:spcAft>
                <a:spcPts val="0"/>
              </a:spcAft>
              <a:defRPr/>
            </a:pPr>
            <a:r>
              <a:rPr lang="en-US" dirty="0" smtClean="0"/>
              <a:t>Medal, J., S. Halbert, T. Smith, and A. S. Cruz. 2013b. Suitability of selected plants to the bean plataspid, </a:t>
            </a:r>
            <a:r>
              <a:rPr lang="en-US" i="1" dirty="0" smtClean="0"/>
              <a:t>Megacopta cribraria</a:t>
            </a:r>
            <a:r>
              <a:rPr lang="en-US" dirty="0" smtClean="0"/>
              <a:t> (Hemiptera: Plataspidae) in no-choice tests. Florida Entomologist 96: 631-633.</a:t>
            </a:r>
          </a:p>
          <a:p>
            <a:pPr fontAlgn="auto">
              <a:spcBef>
                <a:spcPts val="0"/>
              </a:spcBef>
              <a:spcAft>
                <a:spcPts val="0"/>
              </a:spcAft>
              <a:defRPr/>
            </a:pPr>
            <a:endParaRPr lang="en-US" dirty="0" smtClean="0"/>
          </a:p>
          <a:p>
            <a:pPr fontAlgn="auto">
              <a:spcBef>
                <a:spcPts val="0"/>
              </a:spcBef>
              <a:spcAft>
                <a:spcPts val="0"/>
              </a:spcAft>
              <a:defRPr/>
            </a:pPr>
            <a:r>
              <a:rPr lang="en-US" dirty="0" smtClean="0"/>
              <a:t>Ruberson, J. R., K. Takasu, G. D. Buntin, J. E. Eger, Jr., W. A. Gardner, J. K. Greene, T. M. Jenkins, W. A. Jones, D. M. Olson, P. M. Roberts, D. R. Suiter, and M. D. Toews. 2013. From Asian curiosity to eruptive American pest: </a:t>
            </a:r>
            <a:r>
              <a:rPr lang="en-US" i="1" dirty="0" smtClean="0"/>
              <a:t>Megacopta cribraria</a:t>
            </a:r>
            <a:r>
              <a:rPr lang="en-US" dirty="0" smtClean="0"/>
              <a:t> (Hemiptera: Plataspidae) and prospects for its biological control. Applied Entomology and Zoology 48: 3-13.</a:t>
            </a:r>
          </a:p>
          <a:p>
            <a:pPr fontAlgn="auto">
              <a:spcBef>
                <a:spcPts val="0"/>
              </a:spcBef>
              <a:spcAft>
                <a:spcPts val="0"/>
              </a:spcAft>
              <a:defRPr/>
            </a:pPr>
            <a:endParaRPr lang="en-US" dirty="0" smtClean="0"/>
          </a:p>
          <a:p>
            <a:pPr fontAlgn="auto">
              <a:spcBef>
                <a:spcPts val="0"/>
              </a:spcBef>
              <a:spcAft>
                <a:spcPts val="0"/>
              </a:spcAft>
              <a:defRPr/>
            </a:pPr>
            <a:r>
              <a:rPr lang="en-US" dirty="0" smtClean="0"/>
              <a:t>Srinivasaperumal, S., P. Samuthiravelu, and J. Muthukrishnan. 1992. Host plant preference and life table of </a:t>
            </a:r>
            <a:r>
              <a:rPr lang="en-US" i="1" dirty="0" smtClean="0"/>
              <a:t>Megacopta cribraria</a:t>
            </a:r>
            <a:r>
              <a:rPr lang="en-US" dirty="0" smtClean="0"/>
              <a:t> (Fab.) (Hemiptera: Plataspidae). Proceedings of the Indian National Science Academy Part B Biological Sciences 58: 333-340.</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B02B239-0F91-4974-A66E-EA6D61351993}" type="slidenum">
              <a:rPr lang="en-US" altLang="en-US"/>
              <a:pPr fontAlgn="base">
                <a:spcBef>
                  <a:spcPct val="0"/>
                </a:spcBef>
                <a:spcAft>
                  <a:spcPct val="0"/>
                </a:spcAft>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fontAlgn="auto">
              <a:spcBef>
                <a:spcPts val="0"/>
              </a:spcBef>
              <a:spcAft>
                <a:spcPts val="0"/>
              </a:spcAft>
              <a:defRPr/>
            </a:pPr>
            <a:r>
              <a:rPr lang="en-US" dirty="0" smtClean="0"/>
              <a:t>Kudzu bugs were first noticed by homeowners due to large aggregations on the outside of the structures.  Managing these very large populations presents difficult challenges.  Pest Management Professionals and exterminators have found that although individuals are easy to kill using certain insecticides, spraying is unlikely to provide lasting suppression because the residual activity of insecticides is short and the number of insects that are contacted with the spray is miniscule relative to the population present in a given area.  Given a few days, the insects will likely move on to another site.  </a:t>
            </a:r>
          </a:p>
          <a:p>
            <a:pPr fontAlgn="auto">
              <a:spcBef>
                <a:spcPts val="0"/>
              </a:spcBef>
              <a:spcAft>
                <a:spcPts val="0"/>
              </a:spcAft>
              <a:defRPr/>
            </a:pPr>
            <a:endParaRPr lang="en-US" dirty="0" smtClean="0"/>
          </a:p>
          <a:p>
            <a:pPr fontAlgn="auto">
              <a:spcBef>
                <a:spcPts val="0"/>
              </a:spcBef>
              <a:spcAft>
                <a:spcPts val="0"/>
              </a:spcAft>
              <a:defRPr/>
            </a:pPr>
            <a:r>
              <a:rPr lang="en-US" dirty="0" smtClean="0"/>
              <a:t>The exceptions to this rule are structures and plants located adjacent to known reproductive hosts.  For example, non-host crops like cotton growing adjacent to soybean will always harbor a few kudzu bugs near the edges.  Similarly, homeowners with kudzu on their property should consider removing kudzu to alleviate repeated infestations.  Kudzu thrives on disturbed soils such as right of way, ditches, easements, railroad tracks, and transit corridors.</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Seiter, N. J., E. P. Benson, F. P. F. Reay-Jones, J. K. Greene, and P. A. Zungoli. 2013c. Residual efficacy of insecticides applied to exterior building material surfaces for control of nuisance infestations of </a:t>
            </a:r>
            <a:r>
              <a:rPr lang="en-US" i="1" dirty="0" smtClean="0"/>
              <a:t>Megacopta cribraria</a:t>
            </a:r>
            <a:r>
              <a:rPr lang="en-US" dirty="0" smtClean="0"/>
              <a:t> (Hemiptera: Plataspidae). Journal of Economic Entomology 106: 2448-2456.</a:t>
            </a:r>
          </a:p>
          <a:p>
            <a:pPr fontAlgn="auto">
              <a:spcBef>
                <a:spcPts val="0"/>
              </a:spcBef>
              <a:spcAft>
                <a:spcPts val="0"/>
              </a:spcAft>
              <a:defRPr/>
            </a:pPr>
            <a:endParaRPr lang="en-US" dirty="0" smtClean="0"/>
          </a:p>
          <a:p>
            <a:pPr fontAlgn="auto">
              <a:spcBef>
                <a:spcPts val="0"/>
              </a:spcBef>
              <a:spcAft>
                <a:spcPts val="0"/>
              </a:spcAft>
              <a:defRPr/>
            </a:pPr>
            <a:r>
              <a:rPr lang="en-US" dirty="0" smtClean="0"/>
              <a:t>Suiter, D. R., L. M. Ames, J. E. Eger, Jr., and W. A. Gardner. 2010. </a:t>
            </a:r>
            <a:r>
              <a:rPr lang="en-US" i="1" dirty="0" smtClean="0"/>
              <a:t>Megacopta cribraria</a:t>
            </a:r>
            <a:r>
              <a:rPr lang="en-US" dirty="0" smtClean="0"/>
              <a:t> as a nuisance pest. UGA-CAES Extension Circular No. 991. University of Georgia, Athens.</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D39F730-E205-459A-BD74-01CAFFD90FEF}" type="slidenum">
              <a:rPr lang="en-US" altLang="en-US"/>
              <a:pPr fontAlgn="base">
                <a:spcBef>
                  <a:spcPct val="0"/>
                </a:spcBef>
                <a:spcAft>
                  <a:spcPct val="0"/>
                </a:spcAft>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fontAlgn="auto">
              <a:spcBef>
                <a:spcPts val="0"/>
              </a:spcBef>
              <a:spcAft>
                <a:spcPts val="0"/>
              </a:spcAft>
              <a:defRPr/>
            </a:pPr>
            <a:r>
              <a:rPr lang="en-US" dirty="0" smtClean="0"/>
              <a:t>Kudzu bugs cannot bite humans or any other animal and therefore </a:t>
            </a:r>
            <a:r>
              <a:rPr lang="en-US" b="1" dirty="0" smtClean="0"/>
              <a:t>cannot</a:t>
            </a:r>
            <a:r>
              <a:rPr lang="en-US" dirty="0" smtClean="0"/>
              <a:t> transmit any diseases.  Kudzu bug mouthparts are very small and only good for piercing green plant tissues.</a:t>
            </a:r>
          </a:p>
          <a:p>
            <a:pPr fontAlgn="auto">
              <a:spcBef>
                <a:spcPts val="0"/>
              </a:spcBef>
              <a:spcAft>
                <a:spcPts val="0"/>
              </a:spcAft>
              <a:defRPr/>
            </a:pPr>
            <a:endParaRPr lang="en-US" dirty="0" smtClean="0"/>
          </a:p>
          <a:p>
            <a:pPr fontAlgn="auto">
              <a:spcBef>
                <a:spcPts val="0"/>
              </a:spcBef>
              <a:spcAft>
                <a:spcPts val="0"/>
              </a:spcAft>
              <a:defRPr/>
            </a:pPr>
            <a:r>
              <a:rPr lang="en-US" dirty="0" smtClean="0"/>
              <a:t>The images on this slide were taken of a University of Georgia research scientist who scouted his soybean plots while wearing shorts during the summer of 2011.  Before you dismiss the guy as deserving of a painful and unpleasant experience for wearing shorts in the field, keep in mind that working outdoors in July and August in south Georgia is fairly unpleasant by itself!  </a:t>
            </a:r>
          </a:p>
          <a:p>
            <a:pPr fontAlgn="auto">
              <a:spcBef>
                <a:spcPts val="0"/>
              </a:spcBef>
              <a:spcAft>
                <a:spcPts val="0"/>
              </a:spcAft>
              <a:defRPr/>
            </a:pPr>
            <a:endParaRPr lang="en-US" dirty="0" smtClean="0"/>
          </a:p>
          <a:p>
            <a:pPr fontAlgn="auto">
              <a:spcBef>
                <a:spcPts val="0"/>
              </a:spcBef>
              <a:spcAft>
                <a:spcPts val="0"/>
              </a:spcAft>
              <a:defRPr/>
            </a:pPr>
            <a:r>
              <a:rPr lang="en-US" dirty="0" smtClean="0"/>
              <a:t>While walking though each plot, a few kudzu bugs dropped into his boots and got squished between the boots and socks with every step.  After an hour or so, he noticed a distinct burning sensation on his feet.  Based on the pictures, you will note that the haemolymph from the squashed bugs caused an acute reaction on human skin.  The scientist reported that the resulting rash was very itchy and lasted about a week.  </a:t>
            </a:r>
          </a:p>
          <a:p>
            <a:pPr fontAlgn="auto">
              <a:spcBef>
                <a:spcPts val="0"/>
              </a:spcBef>
              <a:spcAft>
                <a:spcPts val="0"/>
              </a:spcAft>
              <a:defRPr/>
            </a:pPr>
            <a:endParaRPr lang="en-US" dirty="0" smtClean="0"/>
          </a:p>
          <a:p>
            <a:pPr fontAlgn="auto">
              <a:spcBef>
                <a:spcPts val="0"/>
              </a:spcBef>
              <a:spcAft>
                <a:spcPts val="0"/>
              </a:spcAft>
              <a:defRPr/>
            </a:pPr>
            <a:r>
              <a:rPr lang="en-US" dirty="0" smtClean="0"/>
              <a:t>Other researchers have reported similar symptoms after accidentally smashing kudzu bugs on their arms and necks.  </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Information sources:</a:t>
            </a:r>
          </a:p>
          <a:p>
            <a:pPr fontAlgn="auto">
              <a:spcBef>
                <a:spcPts val="0"/>
              </a:spcBef>
              <a:spcAft>
                <a:spcPts val="0"/>
              </a:spcAft>
              <a:defRPr/>
            </a:pPr>
            <a:endParaRPr lang="en-US" dirty="0" smtClean="0"/>
          </a:p>
          <a:p>
            <a:pPr fontAlgn="auto">
              <a:spcBef>
                <a:spcPts val="0"/>
              </a:spcBef>
              <a:spcAft>
                <a:spcPts val="0"/>
              </a:spcAft>
              <a:defRPr/>
            </a:pPr>
            <a:r>
              <a:rPr lang="en-US" dirty="0" smtClean="0"/>
              <a:t>Ruberson, J. R., K. Takasu, G. D. Buntin, J. E. Eger, Jr., W. A. Gardner, J. K. Greene, T. M. Jenkins, W. A. Jones, D. M. Olson, P. M. Roberts, D. R. Suiter, and M. D. Toews. 2013. From Asian curiosity to eruptive American pest: Megacopta cribraria (Hemiptera: Plataspidae) and prospects for its biological control. Applied Entomology and Zoology 48: 3-13.</a:t>
            </a:r>
          </a:p>
          <a:p>
            <a:pPr fontAlgn="auto">
              <a:spcBef>
                <a:spcPts val="0"/>
              </a:spcBef>
              <a:spcAft>
                <a:spcPts val="0"/>
              </a:spcAft>
              <a:defRPr/>
            </a:pPr>
            <a:endParaRPr lang="en-US"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FA040E3-AE99-4D93-9D92-C79EE9E8978A}" type="slidenum">
              <a:rPr lang="en-US" altLang="en-US"/>
              <a:pPr fontAlgn="base">
                <a:spcBef>
                  <a:spcPct val="0"/>
                </a:spcBef>
                <a:spcAft>
                  <a:spcPct val="0"/>
                </a:spcAft>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44922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989535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48354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4" name="Picture 3"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7" name="Text Placeholder 5"/>
          <p:cNvSpPr>
            <a:spLocks noGrp="1"/>
          </p:cNvSpPr>
          <p:nvPr>
            <p:ph type="body" sz="quarter" idx="15"/>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Tree>
    <p:extLst>
      <p:ext uri="{BB962C8B-B14F-4D97-AF65-F5344CB8AC3E}">
        <p14:creationId xmlns:p14="http://schemas.microsoft.com/office/powerpoint/2010/main" val="3233255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pPr lvl="0"/>
            <a:r>
              <a:rPr lang="en-US" noProof="0" dirty="0" smtClean="0"/>
              <a:t>Click icon to add picture</a:t>
            </a:r>
            <a:endParaRPr lang="en-US" noProof="0" dirty="0"/>
          </a:p>
        </p:txBody>
      </p:sp>
      <p:sp>
        <p:nvSpPr>
          <p:cNvPr id="6" name="Text Placeholder 3"/>
          <p:cNvSpPr>
            <a:spLocks noGrp="1"/>
          </p:cNvSpPr>
          <p:nvPr>
            <p:ph type="body" sz="quarter" idx="10"/>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461816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pic>
        <p:nvPicPr>
          <p:cNvPr id="4" name="Picture 1" descr="nationalquarantinemap.jpg"/>
          <p:cNvPicPr>
            <a:picLocks noChangeAspect="1"/>
          </p:cNvPicPr>
          <p:nvPr/>
        </p:nvPicPr>
        <p:blipFill>
          <a:blip r:embed="rId2"/>
          <a:stretch>
            <a:fillRect/>
          </a:stretch>
        </p:blipFill>
        <p:spPr bwMode="auto">
          <a:xfrm>
            <a:off x="1639888" y="498475"/>
            <a:ext cx="5895975" cy="4397375"/>
          </a:xfrm>
          <a:prstGeom prst="rect">
            <a:avLst/>
          </a:prstGeom>
          <a:ln w="38100">
            <a:solidFill>
              <a:srgbClr val="003366"/>
            </a:solidFill>
          </a:ln>
          <a:effectLst>
            <a:outerShdw blurRad="292100" dist="139700" dir="2700000" algn="tl" rotWithShape="0">
              <a:srgbClr val="333333">
                <a:alpha val="65000"/>
              </a:srgbClr>
            </a:outerShdw>
          </a:effectLst>
        </p:spPr>
      </p:pic>
      <p:sp>
        <p:nvSpPr>
          <p:cNvPr id="8" name="Text Placeholder 9"/>
          <p:cNvSpPr>
            <a:spLocks noGrp="1"/>
          </p:cNvSpPr>
          <p:nvPr>
            <p:ph type="body" sz="quarter" idx="14"/>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2594716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pPr lvl="0"/>
            <a:r>
              <a:rPr lang="en-US" noProof="0" dirty="0" smtClean="0"/>
              <a:t>Click icon to add picture</a:t>
            </a:r>
            <a:endParaRPr lang="en-US" noProof="0" dirty="0"/>
          </a:p>
        </p:txBody>
      </p:sp>
      <p:sp>
        <p:nvSpPr>
          <p:cNvPr id="5" name="Text Placeholder 3"/>
          <p:cNvSpPr>
            <a:spLocks noGrp="1"/>
          </p:cNvSpPr>
          <p:nvPr>
            <p:ph type="body" sz="quarter" idx="10"/>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6" name="Text Placeholder 9"/>
          <p:cNvSpPr>
            <a:spLocks noGrp="1"/>
          </p:cNvSpPr>
          <p:nvPr>
            <p:ph type="body" sz="quarter" idx="14"/>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56172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3E7F12-4685-4CAE-A446-4300D4E9462D}" type="datetimeFigureOut">
              <a:rPr lang="en-US"/>
              <a:pPr>
                <a:defRPr/>
              </a:pPr>
              <a:t>11/8/2017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618BB1D-F29E-42DA-B6B3-C66AF11CB578}" type="slidenum">
              <a:rPr lang="en-US"/>
              <a:pPr>
                <a:defRPr/>
              </a:pPr>
              <a:t>‹#›</a:t>
            </a:fld>
            <a:endParaRPr lang="en-US" dirty="0"/>
          </a:p>
        </p:txBody>
      </p:sp>
    </p:spTree>
    <p:extLst>
      <p:ext uri="{BB962C8B-B14F-4D97-AF65-F5344CB8AC3E}">
        <p14:creationId xmlns:p14="http://schemas.microsoft.com/office/powerpoint/2010/main" val="1230790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17822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480441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25923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646123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4" name="Picture 3"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7" name="Text Placeholder 5"/>
          <p:cNvSpPr>
            <a:spLocks noGrp="1"/>
          </p:cNvSpPr>
          <p:nvPr>
            <p:ph type="body" sz="quarter" idx="15"/>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Tree>
    <p:extLst>
      <p:ext uri="{BB962C8B-B14F-4D97-AF65-F5344CB8AC3E}">
        <p14:creationId xmlns:p14="http://schemas.microsoft.com/office/powerpoint/2010/main" val="191851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pPr lvl="0"/>
            <a:r>
              <a:rPr lang="en-US" noProof="0" dirty="0" smtClean="0"/>
              <a:t>Click icon to add picture</a:t>
            </a:r>
            <a:endParaRPr lang="en-US" noProof="0" dirty="0"/>
          </a:p>
        </p:txBody>
      </p:sp>
      <p:sp>
        <p:nvSpPr>
          <p:cNvPr id="6" name="Text Placeholder 3"/>
          <p:cNvSpPr>
            <a:spLocks noGrp="1"/>
          </p:cNvSpPr>
          <p:nvPr>
            <p:ph type="body" sz="quarter" idx="10"/>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10608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pic>
        <p:nvPicPr>
          <p:cNvPr id="4" name="Picture 1" descr="nationalquarantinemap.jpg"/>
          <p:cNvPicPr>
            <a:picLocks noChangeAspect="1"/>
          </p:cNvPicPr>
          <p:nvPr/>
        </p:nvPicPr>
        <p:blipFill>
          <a:blip r:embed="rId2"/>
          <a:stretch>
            <a:fillRect/>
          </a:stretch>
        </p:blipFill>
        <p:spPr bwMode="auto">
          <a:xfrm>
            <a:off x="1639888" y="498475"/>
            <a:ext cx="5895975" cy="4397375"/>
          </a:xfrm>
          <a:prstGeom prst="rect">
            <a:avLst/>
          </a:prstGeom>
          <a:ln w="38100">
            <a:solidFill>
              <a:srgbClr val="003366"/>
            </a:solidFill>
          </a:ln>
          <a:effectLst>
            <a:outerShdw blurRad="292100" dist="139700" dir="2700000" algn="tl" rotWithShape="0">
              <a:srgbClr val="333333">
                <a:alpha val="65000"/>
              </a:srgbClr>
            </a:outerShdw>
          </a:effectLst>
        </p:spPr>
      </p:pic>
      <p:sp>
        <p:nvSpPr>
          <p:cNvPr id="8" name="Text Placeholder 9"/>
          <p:cNvSpPr>
            <a:spLocks noGrp="1"/>
          </p:cNvSpPr>
          <p:nvPr>
            <p:ph type="body" sz="quarter" idx="14"/>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429251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pPr lvl="0"/>
            <a:r>
              <a:rPr lang="en-US" noProof="0" dirty="0" smtClean="0"/>
              <a:t>Click icon to add picture</a:t>
            </a:r>
            <a:endParaRPr lang="en-US" noProof="0" dirty="0"/>
          </a:p>
        </p:txBody>
      </p:sp>
      <p:sp>
        <p:nvSpPr>
          <p:cNvPr id="5" name="Text Placeholder 3"/>
          <p:cNvSpPr>
            <a:spLocks noGrp="1"/>
          </p:cNvSpPr>
          <p:nvPr>
            <p:ph type="body" sz="quarter" idx="10"/>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6" name="Text Placeholder 9"/>
          <p:cNvSpPr>
            <a:spLocks noGrp="1"/>
          </p:cNvSpPr>
          <p:nvPr>
            <p:ph type="body" sz="quarter" idx="14"/>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943943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3D4EEA3-B861-4D98-871E-770901CD6F4D}" type="datetimeFigureOut">
              <a:rPr lang="en-US"/>
              <a:pPr>
                <a:defRPr/>
              </a:pPr>
              <a:t>11/8/2017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A2B54CA-3190-454A-A153-815EFAAF7E97}" type="slidenum">
              <a:rPr lang="en-US"/>
              <a:pPr>
                <a:defRPr/>
              </a:pPr>
              <a:t>‹#›</a:t>
            </a:fld>
            <a:endParaRPr lang="en-US" dirty="0"/>
          </a:p>
        </p:txBody>
      </p:sp>
    </p:spTree>
    <p:extLst>
      <p:ext uri="{BB962C8B-B14F-4D97-AF65-F5344CB8AC3E}">
        <p14:creationId xmlns:p14="http://schemas.microsoft.com/office/powerpoint/2010/main" val="2920136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267520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4122695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64712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4" name="Picture 3"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7" name="Text Placeholder 5"/>
          <p:cNvSpPr>
            <a:spLocks noGrp="1"/>
          </p:cNvSpPr>
          <p:nvPr>
            <p:ph type="body" sz="quarter" idx="15"/>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Tree>
    <p:extLst>
      <p:ext uri="{BB962C8B-B14F-4D97-AF65-F5344CB8AC3E}">
        <p14:creationId xmlns:p14="http://schemas.microsoft.com/office/powerpoint/2010/main" val="1301075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
        <p:nvSpPr>
          <p:cNvPr id="7" name="Picture Placeholder 6"/>
          <p:cNvSpPr>
            <a:spLocks noGrp="1"/>
          </p:cNvSpPr>
          <p:nvPr>
            <p:ph type="pic" sz="quarter" idx="16"/>
          </p:nvPr>
        </p:nvSpPr>
        <p:spPr>
          <a:xfrm>
            <a:off x="1274348" y="542640"/>
            <a:ext cx="6705423" cy="4188354"/>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6" name="Text Placeholder 3"/>
          <p:cNvSpPr>
            <a:spLocks noGrp="1"/>
          </p:cNvSpPr>
          <p:nvPr>
            <p:ph type="body" sz="quarter" idx="10"/>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433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222004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pic>
        <p:nvPicPr>
          <p:cNvPr id="4" name="Picture 1" descr="nationalquarantinemap.jpg"/>
          <p:cNvPicPr>
            <a:picLocks noChangeAspect="1"/>
          </p:cNvPicPr>
          <p:nvPr/>
        </p:nvPicPr>
        <p:blipFill>
          <a:blip r:embed="rId2"/>
          <a:stretch>
            <a:fillRect/>
          </a:stretch>
        </p:blipFill>
        <p:spPr bwMode="auto">
          <a:xfrm>
            <a:off x="1639888" y="498475"/>
            <a:ext cx="5895975" cy="4397375"/>
          </a:xfrm>
          <a:prstGeom prst="rect">
            <a:avLst/>
          </a:prstGeom>
          <a:ln w="38100">
            <a:solidFill>
              <a:srgbClr val="003366"/>
            </a:solidFill>
          </a:ln>
          <a:effectLst>
            <a:outerShdw blurRad="292100" dist="139700" dir="2700000" algn="tl" rotWithShape="0">
              <a:srgbClr val="333333">
                <a:alpha val="65000"/>
              </a:srgbClr>
            </a:outerShdw>
          </a:effectLst>
        </p:spPr>
      </p:pic>
      <p:sp>
        <p:nvSpPr>
          <p:cNvPr id="8" name="Text Placeholder 9"/>
          <p:cNvSpPr>
            <a:spLocks noGrp="1"/>
          </p:cNvSpPr>
          <p:nvPr>
            <p:ph type="body" sz="quarter" idx="14"/>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573446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5" name="Text Placeholder 3"/>
          <p:cNvSpPr>
            <a:spLocks noGrp="1"/>
          </p:cNvSpPr>
          <p:nvPr>
            <p:ph type="body" sz="quarter" idx="10"/>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6" name="Text Placeholder 9"/>
          <p:cNvSpPr>
            <a:spLocks noGrp="1"/>
          </p:cNvSpPr>
          <p:nvPr>
            <p:ph type="body" sz="quarter" idx="14"/>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32741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4D98FF-3FE5-435B-A257-1E81D5B9388B}" type="datetimeFigureOut">
              <a:rPr lang="en-US"/>
              <a:pPr>
                <a:defRPr/>
              </a:pPr>
              <a:t>11/8/2017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C72192C-371C-49CA-9623-D0AA8ACE2223}" type="slidenum">
              <a:rPr lang="en-US"/>
              <a:pPr>
                <a:defRPr/>
              </a:pPr>
              <a:t>‹#›</a:t>
            </a:fld>
            <a:endParaRPr lang="en-US" dirty="0"/>
          </a:p>
        </p:txBody>
      </p:sp>
    </p:spTree>
    <p:extLst>
      <p:ext uri="{BB962C8B-B14F-4D97-AF65-F5344CB8AC3E}">
        <p14:creationId xmlns:p14="http://schemas.microsoft.com/office/powerpoint/2010/main" val="3240558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92880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09154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307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33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12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0644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9173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696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67654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4" name="Picture 3"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7" name="Text Placeholder 5"/>
          <p:cNvSpPr>
            <a:spLocks noGrp="1"/>
          </p:cNvSpPr>
          <p:nvPr>
            <p:ph type="body" sz="quarter" idx="15"/>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Tree>
    <p:extLst>
      <p:ext uri="{BB962C8B-B14F-4D97-AF65-F5344CB8AC3E}">
        <p14:creationId xmlns:p14="http://schemas.microsoft.com/office/powerpoint/2010/main" val="1949919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603049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p:nvPr>
        </p:nvSpPr>
        <p:spPr>
          <a:xfrm>
            <a:off x="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294525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ample photo slide">
    <p:spTree>
      <p:nvGrpSpPr>
        <p:cNvPr id="1" name=""/>
        <p:cNvGrpSpPr/>
        <p:nvPr/>
      </p:nvGrpSpPr>
      <p:grpSpPr>
        <a:xfrm>
          <a:off x="0" y="0"/>
          <a:ext cx="0" cy="0"/>
          <a:chOff x="0" y="0"/>
          <a:chExt cx="0" cy="0"/>
        </a:xfrm>
      </p:grpSpPr>
      <p:pic>
        <p:nvPicPr>
          <p:cNvPr id="4" name="Picture 3"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p:nvPr>
        </p:nvSpPr>
        <p:spPr>
          <a:xfrm>
            <a:off x="0"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7" name="Text Placeholder 5"/>
          <p:cNvSpPr>
            <a:spLocks noGrp="1"/>
          </p:cNvSpPr>
          <p:nvPr>
            <p:ph type="body" sz="quarter" idx="15"/>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Tree>
    <p:extLst>
      <p:ext uri="{BB962C8B-B14F-4D97-AF65-F5344CB8AC3E}">
        <p14:creationId xmlns:p14="http://schemas.microsoft.com/office/powerpoint/2010/main" val="2453284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p:nvPr>
        </p:nvSpPr>
        <p:spPr>
          <a:xfrm>
            <a:off x="1291565" y="4735407"/>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
        <p:nvSpPr>
          <p:cNvPr id="7" name="Picture Placeholder 6"/>
          <p:cNvSpPr>
            <a:spLocks noGrp="1"/>
          </p:cNvSpPr>
          <p:nvPr>
            <p:ph type="pic" sz="quarter" idx="16"/>
          </p:nvPr>
        </p:nvSpPr>
        <p:spPr>
          <a:xfrm>
            <a:off x="1274348" y="542640"/>
            <a:ext cx="6705423" cy="4188354"/>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6" name="Text Placeholder 3"/>
          <p:cNvSpPr>
            <a:spLocks noGrp="1"/>
          </p:cNvSpPr>
          <p:nvPr>
            <p:ph type="body" sz="quarter" idx="10"/>
          </p:nvPr>
        </p:nvSpPr>
        <p:spPr>
          <a:xfrm>
            <a:off x="0"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4038603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ample layout">
    <p:spTree>
      <p:nvGrpSpPr>
        <p:cNvPr id="1" name=""/>
        <p:cNvGrpSpPr/>
        <p:nvPr/>
      </p:nvGrpSpPr>
      <p:grpSpPr>
        <a:xfrm>
          <a:off x="0" y="0"/>
          <a:ext cx="0" cy="0"/>
          <a:chOff x="0" y="0"/>
          <a:chExt cx="0" cy="0"/>
        </a:xfrm>
      </p:grpSpPr>
      <p:pic>
        <p:nvPicPr>
          <p:cNvPr id="4" name="Picture 1" descr="nationalquarantinemap.jpg"/>
          <p:cNvPicPr>
            <a:picLocks noChangeAspect="1"/>
          </p:cNvPicPr>
          <p:nvPr/>
        </p:nvPicPr>
        <p:blipFill>
          <a:blip r:embed="rId2"/>
          <a:stretch>
            <a:fillRect/>
          </a:stretch>
        </p:blipFill>
        <p:spPr bwMode="auto">
          <a:xfrm>
            <a:off x="1639888" y="498475"/>
            <a:ext cx="5895975" cy="4397375"/>
          </a:xfrm>
          <a:prstGeom prst="rect">
            <a:avLst/>
          </a:prstGeom>
          <a:ln w="38100">
            <a:solidFill>
              <a:srgbClr val="003366"/>
            </a:solidFill>
          </a:ln>
          <a:effectLst>
            <a:outerShdw blurRad="292100" dist="139700" dir="2700000" algn="tl" rotWithShape="0">
              <a:srgbClr val="333333">
                <a:alpha val="65000"/>
              </a:srgbClr>
            </a:outerShdw>
          </a:effectLst>
        </p:spPr>
      </p:pic>
      <p:sp>
        <p:nvSpPr>
          <p:cNvPr id="8" name="Text Placeholder 9"/>
          <p:cNvSpPr>
            <a:spLocks noGrp="1"/>
          </p:cNvSpPr>
          <p:nvPr>
            <p:ph type="body" sz="quarter" idx="14"/>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0"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086305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rtlCol="0">
            <a:normAutofit/>
          </a:bodyPr>
          <a:lstStyle>
            <a:lvl1pPr>
              <a:defRPr>
                <a:solidFill>
                  <a:schemeClr val="bg1"/>
                </a:solidFill>
              </a:defRPr>
            </a:lvl1pPr>
          </a:lstStyle>
          <a:p>
            <a:pPr lvl="0"/>
            <a:r>
              <a:rPr lang="en-US" noProof="0" dirty="0" smtClean="0"/>
              <a:t>Click icon to add picture</a:t>
            </a:r>
            <a:endParaRPr lang="en-US" noProof="0" dirty="0"/>
          </a:p>
        </p:txBody>
      </p:sp>
      <p:sp>
        <p:nvSpPr>
          <p:cNvPr id="5" name="Text Placeholder 3"/>
          <p:cNvSpPr>
            <a:spLocks noGrp="1"/>
          </p:cNvSpPr>
          <p:nvPr>
            <p:ph type="body" sz="quarter" idx="10"/>
          </p:nvPr>
        </p:nvSpPr>
        <p:spPr>
          <a:xfrm>
            <a:off x="0"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6" name="Text Placeholder 9"/>
          <p:cNvSpPr>
            <a:spLocks noGrp="1"/>
          </p:cNvSpPr>
          <p:nvPr>
            <p:ph type="body" sz="quarter" idx="14"/>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14244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767933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552699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353181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04728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smtClean="0"/>
              <a:t>Click to edit Master text styles</a:t>
            </a:r>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pPr lvl="0"/>
            <a:r>
              <a:rPr lang="en-US" noProof="0" dirty="0" smtClean="0"/>
              <a:t>Click icon to add picture</a:t>
            </a:r>
            <a:endParaRPr lang="en-US" noProof="0" dirty="0"/>
          </a:p>
        </p:txBody>
      </p:sp>
      <p:sp>
        <p:nvSpPr>
          <p:cNvPr id="6" name="Text Placeholder 3"/>
          <p:cNvSpPr>
            <a:spLocks noGrp="1"/>
          </p:cNvSpPr>
          <p:nvPr>
            <p:ph type="body" sz="quarter" idx="10"/>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659331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16407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9337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9921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5594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6684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2865222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90292" y="237003"/>
            <a:ext cx="8363415" cy="7551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3"/>
          </p:nvPr>
        </p:nvSpPr>
        <p:spPr>
          <a:xfrm>
            <a:off x="901148" y="5452129"/>
            <a:ext cx="7315199" cy="501651"/>
          </a:xfrm>
          <a:prstGeom prst="rect">
            <a:avLst/>
          </a:prstGeom>
        </p:spPr>
        <p:txBody>
          <a:bodyPr/>
          <a:lstStyle>
            <a:lvl1pPr>
              <a:buFontTx/>
              <a:buNone/>
              <a:defRPr sz="12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3297308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pic>
        <p:nvPicPr>
          <p:cNvPr id="4" name="Picture 1" descr="nationalquarantinemap.jpg"/>
          <p:cNvPicPr>
            <a:picLocks noChangeAspect="1"/>
          </p:cNvPicPr>
          <p:nvPr/>
        </p:nvPicPr>
        <p:blipFill>
          <a:blip r:embed="rId2"/>
          <a:stretch>
            <a:fillRect/>
          </a:stretch>
        </p:blipFill>
        <p:spPr bwMode="auto">
          <a:xfrm>
            <a:off x="1639888" y="498475"/>
            <a:ext cx="5895975" cy="4397375"/>
          </a:xfrm>
          <a:prstGeom prst="rect">
            <a:avLst/>
          </a:prstGeom>
          <a:ln w="38100">
            <a:solidFill>
              <a:srgbClr val="003366"/>
            </a:solidFill>
          </a:ln>
          <a:effectLst>
            <a:outerShdw blurRad="292100" dist="139700" dir="2700000" algn="tl" rotWithShape="0">
              <a:srgbClr val="333333">
                <a:alpha val="65000"/>
              </a:srgbClr>
            </a:outerShdw>
          </a:effectLst>
        </p:spPr>
      </p:pic>
      <p:sp>
        <p:nvSpPr>
          <p:cNvPr id="8" name="Text Placeholder 9"/>
          <p:cNvSpPr>
            <a:spLocks noGrp="1"/>
          </p:cNvSpPr>
          <p:nvPr>
            <p:ph type="body" sz="quarter" idx="14"/>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
        <p:nvSpPr>
          <p:cNvPr id="6" name="Text Placeholder 3"/>
          <p:cNvSpPr>
            <a:spLocks noGrp="1"/>
          </p:cNvSpPr>
          <p:nvPr>
            <p:ph type="body" sz="quarter" idx="10"/>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Tree>
    <p:extLst>
      <p:ext uri="{BB962C8B-B14F-4D97-AF65-F5344CB8AC3E}">
        <p14:creationId xmlns:p14="http://schemas.microsoft.com/office/powerpoint/2010/main" val="1585910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pPr lvl="0"/>
            <a:r>
              <a:rPr lang="en-US" noProof="0" dirty="0" smtClean="0"/>
              <a:t>Click icon to add picture</a:t>
            </a:r>
            <a:endParaRPr lang="en-US" noProof="0" dirty="0"/>
          </a:p>
        </p:txBody>
      </p:sp>
      <p:sp>
        <p:nvSpPr>
          <p:cNvPr id="5" name="Text Placeholder 3"/>
          <p:cNvSpPr>
            <a:spLocks noGrp="1"/>
          </p:cNvSpPr>
          <p:nvPr>
            <p:ph type="body" sz="quarter" idx="10"/>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smtClean="0"/>
              <a:t>Click to edit Master text styles</a:t>
            </a:r>
          </a:p>
        </p:txBody>
      </p:sp>
      <p:sp>
        <p:nvSpPr>
          <p:cNvPr id="6" name="Text Placeholder 9"/>
          <p:cNvSpPr>
            <a:spLocks noGrp="1"/>
          </p:cNvSpPr>
          <p:nvPr>
            <p:ph type="body" sz="quarter" idx="14"/>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577159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C329A42-E210-4043-B5C8-FA13B3567857}" type="datetimeFigureOut">
              <a:rPr lang="en-US"/>
              <a:pPr>
                <a:defRPr/>
              </a:pPr>
              <a:t>11/8/2017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59A7900-242F-4039-BBB9-AC5C62BB758A}" type="slidenum">
              <a:rPr lang="en-US"/>
              <a:pPr>
                <a:defRPr/>
              </a:pPr>
              <a:t>‹#›</a:t>
            </a:fld>
            <a:endParaRPr lang="en-US" dirty="0"/>
          </a:p>
        </p:txBody>
      </p:sp>
    </p:spTree>
    <p:extLst>
      <p:ext uri="{BB962C8B-B14F-4D97-AF65-F5344CB8AC3E}">
        <p14:creationId xmlns:p14="http://schemas.microsoft.com/office/powerpoint/2010/main" val="519990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970785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4.jpeg"/><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0"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 Placeholder 10"/>
          <p:cNvSpPr txBox="1">
            <a:spLocks/>
          </p:cNvSpPr>
          <p:nvPr/>
        </p:nvSpPr>
        <p:spPr>
          <a:xfrm>
            <a:off x="0" y="6276975"/>
            <a:ext cx="6581775" cy="581025"/>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indent="-342900" fontAlgn="auto">
              <a:spcBef>
                <a:spcPct val="20000"/>
              </a:spcBef>
              <a:spcAft>
                <a:spcPts val="0"/>
              </a:spcAft>
              <a:defRPr/>
            </a:pPr>
            <a:endParaRPr lang="en-US" dirty="0">
              <a:solidFill>
                <a:schemeClr val="tx1"/>
              </a:solidFill>
              <a:latin typeface="+mn-lt"/>
              <a:cs typeface="+mn-cs"/>
            </a:endParaRPr>
          </a:p>
        </p:txBody>
      </p:sp>
      <p:sp>
        <p:nvSpPr>
          <p:cNvPr id="10" name="Rectangle 9"/>
          <p:cNvSpPr/>
          <p:nvPr/>
        </p:nvSpPr>
        <p:spPr>
          <a:xfrm>
            <a:off x="0" y="892175"/>
            <a:ext cx="9144000" cy="5965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29" name="Picture 11" descr="orange ifas logo.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9375" y="6108700"/>
            <a:ext cx="21002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6988" y="5976938"/>
            <a:ext cx="9117012" cy="52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78" r:id="rId4"/>
    <p:sldLayoutId id="2147483739" r:id="rId5"/>
    <p:sldLayoutId id="2147483779" r:id="rId6"/>
    <p:sldLayoutId id="2147483740" r:id="rId7"/>
    <p:sldLayoutId id="2147483780" r:id="rId8"/>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0"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 Placeholder 10"/>
          <p:cNvSpPr txBox="1">
            <a:spLocks/>
          </p:cNvSpPr>
          <p:nvPr/>
        </p:nvSpPr>
        <p:spPr>
          <a:xfrm>
            <a:off x="0" y="6276975"/>
            <a:ext cx="6581775" cy="581025"/>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indent="-342900" fontAlgn="auto">
              <a:spcBef>
                <a:spcPct val="20000"/>
              </a:spcBef>
              <a:spcAft>
                <a:spcPts val="0"/>
              </a:spcAft>
              <a:defRPr/>
            </a:pPr>
            <a:endParaRPr lang="en-US" dirty="0">
              <a:solidFill>
                <a:schemeClr val="tx1"/>
              </a:solidFill>
              <a:latin typeface="+mn-lt"/>
              <a:cs typeface="+mn-cs"/>
            </a:endParaRPr>
          </a:p>
        </p:txBody>
      </p:sp>
      <p:sp>
        <p:nvSpPr>
          <p:cNvPr id="10" name="Rectangle 9"/>
          <p:cNvSpPr/>
          <p:nvPr/>
        </p:nvSpPr>
        <p:spPr>
          <a:xfrm>
            <a:off x="0" y="892175"/>
            <a:ext cx="9144000" cy="5965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053" name="Picture 11" descr="orange ifas logo.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77063" y="6069013"/>
            <a:ext cx="21002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6988" y="5910263"/>
            <a:ext cx="9117012"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81" r:id="rId4"/>
    <p:sldLayoutId id="2147483744" r:id="rId5"/>
    <p:sldLayoutId id="2147483782" r:id="rId6"/>
    <p:sldLayoutId id="2147483745" r:id="rId7"/>
    <p:sldLayoutId id="2147483783" r:id="rId8"/>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0"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 Placeholder 10"/>
          <p:cNvSpPr txBox="1">
            <a:spLocks/>
          </p:cNvSpPr>
          <p:nvPr/>
        </p:nvSpPr>
        <p:spPr>
          <a:xfrm>
            <a:off x="0" y="6276975"/>
            <a:ext cx="6581775" cy="581025"/>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indent="-342900" fontAlgn="auto">
              <a:spcBef>
                <a:spcPct val="20000"/>
              </a:spcBef>
              <a:spcAft>
                <a:spcPts val="0"/>
              </a:spcAft>
              <a:defRPr/>
            </a:pPr>
            <a:endParaRPr lang="en-US" dirty="0">
              <a:solidFill>
                <a:schemeClr val="tx1"/>
              </a:solidFill>
              <a:latin typeface="+mn-lt"/>
              <a:cs typeface="+mn-cs"/>
            </a:endParaRPr>
          </a:p>
        </p:txBody>
      </p:sp>
      <p:sp>
        <p:nvSpPr>
          <p:cNvPr id="10" name="Rectangle 9"/>
          <p:cNvSpPr/>
          <p:nvPr/>
        </p:nvSpPr>
        <p:spPr>
          <a:xfrm>
            <a:off x="0" y="892175"/>
            <a:ext cx="9144000" cy="5965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077" name="Picture 11" descr="orange ifas logo.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77063" y="6069013"/>
            <a:ext cx="21002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6988" y="5910263"/>
            <a:ext cx="9117012"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79" name="Title Placeholder 6"/>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84" r:id="rId4"/>
    <p:sldLayoutId id="2147483749" r:id="rId5"/>
    <p:sldLayoutId id="2147483785" r:id="rId6"/>
    <p:sldLayoutId id="2147483750" r:id="rId7"/>
    <p:sldLayoutId id="2147483786" r:id="rId8"/>
  </p:sldLayoutIdLst>
  <p:txStyles>
    <p:titleStyle>
      <a:lvl1pPr algn="ctr" rtl="0" fontAlgn="base">
        <a:spcBef>
          <a:spcPct val="0"/>
        </a:spcBef>
        <a:spcAft>
          <a:spcPct val="0"/>
        </a:spcAft>
        <a:defRPr sz="4400" kern="1200">
          <a:solidFill>
            <a:schemeClr val="bg1"/>
          </a:solidFill>
          <a:latin typeface="+mj-lt"/>
          <a:ea typeface="+mj-ea"/>
          <a:cs typeface="+mj-cs"/>
        </a:defRPr>
      </a:lvl1pPr>
      <a:lvl2pPr algn="ctr" rtl="0" fontAlgn="base">
        <a:spcBef>
          <a:spcPct val="0"/>
        </a:spcBef>
        <a:spcAft>
          <a:spcPct val="0"/>
        </a:spcAft>
        <a:defRPr sz="4400">
          <a:solidFill>
            <a:schemeClr val="bg1"/>
          </a:solidFill>
          <a:latin typeface="Calibri" pitchFamily="34" charset="0"/>
        </a:defRPr>
      </a:lvl2pPr>
      <a:lvl3pPr algn="ctr" rtl="0" fontAlgn="base">
        <a:spcBef>
          <a:spcPct val="0"/>
        </a:spcBef>
        <a:spcAft>
          <a:spcPct val="0"/>
        </a:spcAft>
        <a:defRPr sz="4400">
          <a:solidFill>
            <a:schemeClr val="bg1"/>
          </a:solidFill>
          <a:latin typeface="Calibri" pitchFamily="34" charset="0"/>
        </a:defRPr>
      </a:lvl3pPr>
      <a:lvl4pPr algn="ctr" rtl="0" fontAlgn="base">
        <a:spcBef>
          <a:spcPct val="0"/>
        </a:spcBef>
        <a:spcAft>
          <a:spcPct val="0"/>
        </a:spcAft>
        <a:defRPr sz="4400">
          <a:solidFill>
            <a:schemeClr val="bg1"/>
          </a:solidFill>
          <a:latin typeface="Calibri" pitchFamily="34" charset="0"/>
        </a:defRPr>
      </a:lvl4pPr>
      <a:lvl5pPr algn="ctr" rtl="0" fontAlgn="base">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0"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 Placeholder 10"/>
          <p:cNvSpPr txBox="1">
            <a:spLocks/>
          </p:cNvSpPr>
          <p:nvPr/>
        </p:nvSpPr>
        <p:spPr>
          <a:xfrm>
            <a:off x="0" y="6276975"/>
            <a:ext cx="6581775" cy="581025"/>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indent="-342900" fontAlgn="auto">
              <a:spcBef>
                <a:spcPct val="20000"/>
              </a:spcBef>
              <a:spcAft>
                <a:spcPts val="0"/>
              </a:spcAft>
              <a:defRPr/>
            </a:pPr>
            <a:endParaRPr lang="en-US" dirty="0">
              <a:solidFill>
                <a:schemeClr val="tx1"/>
              </a:solidFill>
              <a:latin typeface="+mn-lt"/>
              <a:cs typeface="+mn-cs"/>
            </a:endParaRPr>
          </a:p>
        </p:txBody>
      </p:sp>
      <p:sp>
        <p:nvSpPr>
          <p:cNvPr id="10" name="Rectangle 9"/>
          <p:cNvSpPr/>
          <p:nvPr/>
        </p:nvSpPr>
        <p:spPr>
          <a:xfrm>
            <a:off x="0" y="892175"/>
            <a:ext cx="9144000" cy="5965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101" name="Picture 11" descr="orange ifas logo.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77063" y="6069013"/>
            <a:ext cx="21002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6988" y="5910263"/>
            <a:ext cx="9117012"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103" name="Title Placeholder 6"/>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4" name="Text Placeholder 10"/>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87" r:id="rId4"/>
    <p:sldLayoutId id="2147483754" r:id="rId5"/>
    <p:sldLayoutId id="2147483788" r:id="rId6"/>
    <p:sldLayoutId id="2147483755" r:id="rId7"/>
    <p:sldLayoutId id="2147483789" r:id="rId8"/>
  </p:sldLayoutIdLst>
  <p:txStyles>
    <p:titleStyle>
      <a:lvl1pPr algn="ctr" rtl="0" fontAlgn="base">
        <a:spcBef>
          <a:spcPct val="0"/>
        </a:spcBef>
        <a:spcAft>
          <a:spcPct val="0"/>
        </a:spcAft>
        <a:defRPr sz="4400" kern="1200">
          <a:solidFill>
            <a:schemeClr val="bg1"/>
          </a:solidFill>
          <a:latin typeface="+mj-lt"/>
          <a:ea typeface="+mj-ea"/>
          <a:cs typeface="+mj-cs"/>
        </a:defRPr>
      </a:lvl1pPr>
      <a:lvl2pPr algn="ctr" rtl="0" fontAlgn="base">
        <a:spcBef>
          <a:spcPct val="0"/>
        </a:spcBef>
        <a:spcAft>
          <a:spcPct val="0"/>
        </a:spcAft>
        <a:defRPr sz="4400">
          <a:solidFill>
            <a:schemeClr val="bg1"/>
          </a:solidFill>
          <a:latin typeface="Calibri" pitchFamily="34" charset="0"/>
        </a:defRPr>
      </a:lvl2pPr>
      <a:lvl3pPr algn="ctr" rtl="0" fontAlgn="base">
        <a:spcBef>
          <a:spcPct val="0"/>
        </a:spcBef>
        <a:spcAft>
          <a:spcPct val="0"/>
        </a:spcAft>
        <a:defRPr sz="4400">
          <a:solidFill>
            <a:schemeClr val="bg1"/>
          </a:solidFill>
          <a:latin typeface="Calibri" pitchFamily="34" charset="0"/>
        </a:defRPr>
      </a:lvl3pPr>
      <a:lvl4pPr algn="ctr" rtl="0" fontAlgn="base">
        <a:spcBef>
          <a:spcPct val="0"/>
        </a:spcBef>
        <a:spcAft>
          <a:spcPct val="0"/>
        </a:spcAft>
        <a:defRPr sz="4400">
          <a:solidFill>
            <a:schemeClr val="bg1"/>
          </a:solidFill>
          <a:latin typeface="Calibri" pitchFamily="34" charset="0"/>
        </a:defRPr>
      </a:lvl4pPr>
      <a:lvl5pPr algn="ctr" rtl="0" fontAlgn="base">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5124" name="Picture 6" descr="orange ifas logo.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977063" y="6069013"/>
            <a:ext cx="21002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6988" y="5910263"/>
            <a:ext cx="9117012" cy="53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90" r:id="rId10"/>
    <p:sldLayoutId id="2147483765" r:id="rId11"/>
    <p:sldLayoutId id="2147483791" r:id="rId12"/>
    <p:sldLayoutId id="2147483766" r:id="rId13"/>
    <p:sldLayoutId id="2147483767" r:id="rId14"/>
    <p:sldLayoutId id="2147483768" r:id="rId15"/>
    <p:sldLayoutId id="2147483769" r:id="rId16"/>
  </p:sldLayoutIdLst>
  <p:txStyles>
    <p:titleStyle>
      <a:lvl1pPr algn="ctr" rtl="0" fontAlgn="base">
        <a:spcBef>
          <a:spcPct val="0"/>
        </a:spcBef>
        <a:spcAft>
          <a:spcPct val="0"/>
        </a:spcAft>
        <a:defRPr sz="4400" kern="1200">
          <a:solidFill>
            <a:schemeClr val="bg1"/>
          </a:solidFill>
          <a:latin typeface="+mj-lt"/>
          <a:ea typeface="+mj-ea"/>
          <a:cs typeface="+mj-cs"/>
        </a:defRPr>
      </a:lvl1pPr>
      <a:lvl2pPr algn="ctr" rtl="0" fontAlgn="base">
        <a:spcBef>
          <a:spcPct val="0"/>
        </a:spcBef>
        <a:spcAft>
          <a:spcPct val="0"/>
        </a:spcAft>
        <a:defRPr sz="4400">
          <a:solidFill>
            <a:schemeClr val="bg1"/>
          </a:solidFill>
          <a:latin typeface="Calibri" pitchFamily="34" charset="0"/>
        </a:defRPr>
      </a:lvl2pPr>
      <a:lvl3pPr algn="ctr" rtl="0" fontAlgn="base">
        <a:spcBef>
          <a:spcPct val="0"/>
        </a:spcBef>
        <a:spcAft>
          <a:spcPct val="0"/>
        </a:spcAft>
        <a:defRPr sz="4400">
          <a:solidFill>
            <a:schemeClr val="bg1"/>
          </a:solidFill>
          <a:latin typeface="Calibri" pitchFamily="34" charset="0"/>
        </a:defRPr>
      </a:lvl3pPr>
      <a:lvl4pPr algn="ctr" rtl="0" fontAlgn="base">
        <a:spcBef>
          <a:spcPct val="0"/>
        </a:spcBef>
        <a:spcAft>
          <a:spcPct val="0"/>
        </a:spcAft>
        <a:defRPr sz="4400">
          <a:solidFill>
            <a:schemeClr val="bg1"/>
          </a:solidFill>
          <a:latin typeface="Calibri" pitchFamily="34" charset="0"/>
        </a:defRPr>
      </a:lvl4pPr>
      <a:lvl5pPr algn="ctr" rtl="0" fontAlgn="base">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6" descr="Picture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Lst>
  <p:txStyles>
    <p:titleStyle>
      <a:lvl1pPr algn="ctr" defTabSz="457200" rtl="0" fontAlgn="base">
        <a:spcBef>
          <a:spcPct val="0"/>
        </a:spcBef>
        <a:spcAft>
          <a:spcPct val="0"/>
        </a:spcAft>
        <a:defRPr sz="4400" kern="1200">
          <a:solidFill>
            <a:schemeClr val="tx1"/>
          </a:solidFill>
          <a:latin typeface="+mj-lt"/>
          <a:ea typeface="ＭＳ Ｐゴシック" pitchFamily="33" charset="-128"/>
          <a:cs typeface="ＭＳ Ｐゴシック" pitchFamily="33" charset="-128"/>
        </a:defRPr>
      </a:lvl1pPr>
      <a:lvl2pPr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2pPr>
      <a:lvl3pPr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3pPr>
      <a:lvl4pPr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4pPr>
      <a:lvl5pPr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5pPr>
      <a:lvl6pPr marL="4572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6pPr>
      <a:lvl7pPr marL="9144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7pPr>
      <a:lvl8pPr marL="13716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8pPr>
      <a:lvl9pPr marL="18288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pitchFamily="33" charset="-128"/>
          <a:cs typeface="ＭＳ Ｐゴシック" pitchFamily="33"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pitchFamily="33"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pitchFamily="33"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9.xml"/><Relationship Id="rId1" Type="http://schemas.openxmlformats.org/officeDocument/2006/relationships/tags" Target="../tags/tag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1.xml"/><Relationship Id="rId1" Type="http://schemas.openxmlformats.org/officeDocument/2006/relationships/tags" Target="../tags/tag11.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3.xml"/><Relationship Id="rId1" Type="http://schemas.openxmlformats.org/officeDocument/2006/relationships/tags" Target="../tags/tag1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3.xml"/><Relationship Id="rId1" Type="http://schemas.openxmlformats.org/officeDocument/2006/relationships/tags" Target="../tags/tag13.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3.xml"/><Relationship Id="rId1" Type="http://schemas.openxmlformats.org/officeDocument/2006/relationships/tags" Target="../tags/tag14.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3.xml"/><Relationship Id="rId1" Type="http://schemas.openxmlformats.org/officeDocument/2006/relationships/tags" Target="../tags/tag15.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3.xml"/><Relationship Id="rId1" Type="http://schemas.openxmlformats.org/officeDocument/2006/relationships/tags" Target="../tags/tag16.xml"/><Relationship Id="rId6" Type="http://schemas.openxmlformats.org/officeDocument/2006/relationships/hyperlink" Target="http://www.kudzubug.org/identification.html" TargetMode="Externa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3.xml"/><Relationship Id="rId1" Type="http://schemas.openxmlformats.org/officeDocument/2006/relationships/tags" Target="../tags/tag1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0.xml"/><Relationship Id="rId1" Type="http://schemas.openxmlformats.org/officeDocument/2006/relationships/tags" Target="../tags/tag18.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1.xml"/><Relationship Id="rId1" Type="http://schemas.openxmlformats.org/officeDocument/2006/relationships/tags" Target="../tags/tag19.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4.png"/><Relationship Id="rId2" Type="http://schemas.openxmlformats.org/officeDocument/2006/relationships/slideLayout" Target="../slideLayouts/slideLayout51.xml"/><Relationship Id="rId1" Type="http://schemas.openxmlformats.org/officeDocument/2006/relationships/tags" Target="../tags/tag2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0.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4.xml"/><Relationship Id="rId1" Type="http://schemas.openxmlformats.org/officeDocument/2006/relationships/tags" Target="../tags/tag21.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4.xml"/><Relationship Id="rId1" Type="http://schemas.openxmlformats.org/officeDocument/2006/relationships/tags" Target="../tags/tag2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0.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0.xml"/><Relationship Id="rId1" Type="http://schemas.openxmlformats.org/officeDocument/2006/relationships/tags" Target="../tags/tag24.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0.xml"/><Relationship Id="rId1" Type="http://schemas.openxmlformats.org/officeDocument/2006/relationships/tags" Target="../tags/tag25.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0.xml"/><Relationship Id="rId1" Type="http://schemas.openxmlformats.org/officeDocument/2006/relationships/tags" Target="../tags/tag26.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0.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0.xml"/><Relationship Id="rId1" Type="http://schemas.openxmlformats.org/officeDocument/2006/relationships/tags" Target="../tags/tag30.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3.xml"/><Relationship Id="rId1" Type="http://schemas.openxmlformats.org/officeDocument/2006/relationships/tags" Target="../tags/tag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0.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0.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1.jpeg"/><Relationship Id="rId2" Type="http://schemas.openxmlformats.org/officeDocument/2006/relationships/slideLayout" Target="../slideLayouts/slideLayout53.xml"/><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0.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1.xml"/><Relationship Id="rId1" Type="http://schemas.openxmlformats.org/officeDocument/2006/relationships/tags" Target="../tags/tag8.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1.xml"/><Relationship Id="rId1" Type="http://schemas.openxmlformats.org/officeDocument/2006/relationships/tags" Target="../tags/tag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1.xml"/><Relationship Id="rId1" Type="http://schemas.openxmlformats.org/officeDocument/2006/relationships/tags" Target="../tags/tag10.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0" y="15875"/>
            <a:ext cx="9144000" cy="2895600"/>
          </a:xfrm>
        </p:spPr>
        <p:txBody>
          <a:bodyPr/>
          <a:lstStyle/>
          <a:p>
            <a:r>
              <a:rPr lang="en-US" altLang="en-US" sz="5400" i="1" smtClean="0">
                <a:ea typeface="ＭＳ Ｐゴシック" pitchFamily="34" charset="-128"/>
              </a:rPr>
              <a:t>Megacopta cribraria </a:t>
            </a:r>
            <a:br>
              <a:rPr lang="en-US" altLang="en-US" sz="5400" i="1" smtClean="0">
                <a:ea typeface="ＭＳ Ｐゴシック" pitchFamily="34" charset="-128"/>
              </a:rPr>
            </a:br>
            <a:r>
              <a:rPr lang="en-US" altLang="en-US" sz="5400" smtClean="0">
                <a:ea typeface="ＭＳ Ｐゴシック" pitchFamily="34" charset="-128"/>
              </a:rPr>
              <a:t>(Heteroptera: Plataspidae)</a:t>
            </a:r>
            <a:br>
              <a:rPr lang="en-US" altLang="en-US" sz="5400" smtClean="0">
                <a:ea typeface="ＭＳ Ｐゴシック" pitchFamily="34" charset="-128"/>
              </a:rPr>
            </a:br>
            <a:r>
              <a:rPr lang="en-US" altLang="en-US" sz="5400" smtClean="0">
                <a:ea typeface="ＭＳ Ｐゴシック" pitchFamily="34" charset="-128"/>
              </a:rPr>
              <a:t>the “Kudzu Bug”</a:t>
            </a:r>
            <a:endParaRPr lang="en-US" altLang="en-US" sz="5400" i="1" smtClean="0">
              <a:ea typeface="ＭＳ Ｐゴシック" pitchFamily="34" charset="-128"/>
            </a:endParaRPr>
          </a:p>
        </p:txBody>
      </p:sp>
      <p:pic>
        <p:nvPicPr>
          <p:cNvPr id="9218" name="Picture 2" descr="C:\Users\mtoews\Pictures\Kudzu bug\pictures\kudzu bug pair M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547" b="6244"/>
          <a:stretch/>
        </p:blipFill>
        <p:spPr bwMode="auto">
          <a:xfrm>
            <a:off x="2207687" y="2971800"/>
            <a:ext cx="4726513" cy="2743200"/>
          </a:xfrm>
          <a:prstGeom prst="roundRect">
            <a:avLst>
              <a:gd name="adj" fmla="val 8594"/>
            </a:avLst>
          </a:prstGeom>
          <a:solidFill>
            <a:srgbClr val="FFFFFF">
              <a:shade val="85000"/>
            </a:srgbClr>
          </a:solidFill>
          <a:ln w="38100">
            <a:solidFill>
              <a:schemeClr val="tx1"/>
            </a:solidFill>
          </a:ln>
          <a:effectLst/>
          <a:extLst/>
        </p:spPr>
      </p:pic>
      <p:sp>
        <p:nvSpPr>
          <p:cNvPr id="21508" name="TextBox 3"/>
          <p:cNvSpPr txBox="1">
            <a:spLocks noChangeArrowheads="1"/>
          </p:cNvSpPr>
          <p:nvPr/>
        </p:nvSpPr>
        <p:spPr bwMode="auto">
          <a:xfrm>
            <a:off x="381000" y="6149975"/>
            <a:ext cx="5867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a:t>
            </a:r>
          </a:p>
          <a:p>
            <a:r>
              <a:rPr lang="en-US" altLang="en-US" sz="800"/>
              <a:t>Marlin Rice, DuPont Pioneer, used with permission of the author</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533400" y="6149975"/>
            <a:ext cx="624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t>
            </a:r>
          </a:p>
          <a:p>
            <a:r>
              <a:rPr lang="en-US" altLang="en-US" sz="800"/>
              <a:t>Top- Manfred Mielke, U.S.DA Forest Service, Bugwood.org, # 1399194</a:t>
            </a:r>
          </a:p>
          <a:p>
            <a:r>
              <a:rPr lang="en-US" altLang="en-US" sz="800"/>
              <a:t>Bottom-Public domain, all-free-download.com</a:t>
            </a:r>
          </a:p>
        </p:txBody>
      </p:sp>
      <p:sp>
        <p:nvSpPr>
          <p:cNvPr id="29699" name="Title 9"/>
          <p:cNvSpPr>
            <a:spLocks noGrp="1"/>
          </p:cNvSpPr>
          <p:nvPr>
            <p:ph type="title"/>
          </p:nvPr>
        </p:nvSpPr>
        <p:spPr/>
        <p:txBody>
          <a:bodyPr/>
          <a:lstStyle/>
          <a:p>
            <a:r>
              <a:rPr lang="en-US" altLang="en-US" smtClean="0">
                <a:ea typeface="ＭＳ Ｐゴシック" pitchFamily="34" charset="-128"/>
              </a:rPr>
              <a:t>International Trade Implications</a:t>
            </a:r>
          </a:p>
        </p:txBody>
      </p:sp>
      <p:sp>
        <p:nvSpPr>
          <p:cNvPr id="12" name="Content Placeholder 10"/>
          <p:cNvSpPr>
            <a:spLocks noGrp="1"/>
          </p:cNvSpPr>
          <p:nvPr>
            <p:ph sz="half" idx="1"/>
          </p:nvPr>
        </p:nvSpPr>
        <p:spPr/>
        <p:txBody>
          <a:bodyPr>
            <a:normAutofit fontScale="92500" lnSpcReduction="10000"/>
          </a:bodyPr>
          <a:lstStyle/>
          <a:p>
            <a:pPr>
              <a:defRPr/>
            </a:pPr>
            <a:r>
              <a:rPr lang="en-US" dirty="0" smtClean="0"/>
              <a:t>In Spring 2012, containerized cargo from the southeastern U.S. was banned at Honduran ports over “kudzu bug” presence</a:t>
            </a:r>
          </a:p>
          <a:p>
            <a:pPr>
              <a:defRPr/>
            </a:pPr>
            <a:r>
              <a:rPr lang="en-US" dirty="0" smtClean="0"/>
              <a:t>Honduras also reported that 3 live bugs were collected on commercial passenger jets originating from Atlanta, Georgia </a:t>
            </a:r>
            <a:endParaRPr lang="en-US" dirty="0"/>
          </a:p>
        </p:txBody>
      </p:sp>
      <p:pic>
        <p:nvPicPr>
          <p:cNvPr id="13" name="Picture 2" descr="C:\Users\mtoews\Desktop\139919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630"/>
          <a:stretch/>
        </p:blipFill>
        <p:spPr bwMode="auto">
          <a:xfrm>
            <a:off x="5038380" y="1600199"/>
            <a:ext cx="3231796" cy="2011680"/>
          </a:xfrm>
          <a:prstGeom prst="roundRect">
            <a:avLst>
              <a:gd name="adj" fmla="val 8594"/>
            </a:avLst>
          </a:prstGeom>
          <a:solidFill>
            <a:srgbClr val="FFFFFF">
              <a:shade val="85000"/>
            </a:srgbClr>
          </a:solidFill>
          <a:ln w="38100">
            <a:solidFill>
              <a:schemeClr val="tx1"/>
            </a:solidFill>
          </a:ln>
          <a:effectLst/>
          <a:extLst/>
        </p:spPr>
      </p:pic>
      <p:pic>
        <p:nvPicPr>
          <p:cNvPr id="2051" name="Picture 3" descr="C:\Users\mtoews\Desktop\aircraft_flyin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901" r="21541" b="13001"/>
          <a:stretch/>
        </p:blipFill>
        <p:spPr bwMode="auto">
          <a:xfrm>
            <a:off x="5038380" y="3800294"/>
            <a:ext cx="3215252" cy="2011680"/>
          </a:xfrm>
          <a:prstGeom prst="roundRect">
            <a:avLst>
              <a:gd name="adj" fmla="val 8594"/>
            </a:avLst>
          </a:prstGeom>
          <a:solidFill>
            <a:srgbClr val="FFFFFF">
              <a:shade val="85000"/>
            </a:srgbClr>
          </a:solidFill>
          <a:ln w="38100">
            <a:solidFill>
              <a:schemeClr val="tx1"/>
            </a:solidFill>
          </a:ln>
          <a:effectLst/>
          <a:extLst/>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5"/>
          <p:cNvSpPr txBox="1">
            <a:spLocks noChangeArrowheads="1"/>
          </p:cNvSpPr>
          <p:nvPr/>
        </p:nvSpPr>
        <p:spPr bwMode="auto">
          <a:xfrm>
            <a:off x="381000" y="6172200"/>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dirty="0"/>
              <a:t>Image credits: </a:t>
            </a:r>
          </a:p>
          <a:p>
            <a:r>
              <a:rPr lang="en-US" altLang="en-US" sz="800" dirty="0"/>
              <a:t>Top-Phillip Roberts, University of Georgia</a:t>
            </a:r>
          </a:p>
          <a:p>
            <a:r>
              <a:rPr lang="en-US" altLang="en-US" sz="800" dirty="0"/>
              <a:t>Bottom-Marlin Rice, DuPont Pioneer, used with permission of the author</a:t>
            </a:r>
          </a:p>
        </p:txBody>
      </p:sp>
      <p:pic>
        <p:nvPicPr>
          <p:cNvPr id="3075" name="Picture 3" descr="C:\Users\mtoews\Pictures\Kudzu bug\pictures\kudzu bug soybean injury 1 M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143242"/>
            <a:ext cx="3643408" cy="2732387"/>
          </a:xfrm>
          <a:prstGeom prst="roundRect">
            <a:avLst>
              <a:gd name="adj" fmla="val 8594"/>
            </a:avLst>
          </a:prstGeom>
          <a:solidFill>
            <a:srgbClr val="FFFFFF">
              <a:shade val="85000"/>
            </a:srgbClr>
          </a:solidFill>
          <a:ln w="38100">
            <a:solidFill>
              <a:schemeClr val="tx1"/>
            </a:solidFill>
          </a:ln>
          <a:effectLst/>
          <a:extLst/>
        </p:spPr>
      </p:pic>
      <p:pic>
        <p:nvPicPr>
          <p:cNvPr id="27" name="Picture 4" descr="C:\2011\zprImages2011\Midville Sept 8 2011\DSC03835.JPG"/>
          <p:cNvPicPr>
            <a:picLocks noChangeAspect="1" noChangeArrowheads="1"/>
          </p:cNvPicPr>
          <p:nvPr/>
        </p:nvPicPr>
        <p:blipFill rotWithShape="1">
          <a:blip r:embed="rId5"/>
          <a:srcRect t="6676"/>
          <a:stretch/>
        </p:blipFill>
        <p:spPr bwMode="auto">
          <a:xfrm>
            <a:off x="4953000" y="478810"/>
            <a:ext cx="3643407" cy="2550139"/>
          </a:xfrm>
          <a:prstGeom prst="roundRect">
            <a:avLst>
              <a:gd name="adj" fmla="val 8594"/>
            </a:avLst>
          </a:prstGeom>
          <a:solidFill>
            <a:srgbClr val="FFFFFF">
              <a:shade val="85000"/>
            </a:srgbClr>
          </a:solidFill>
          <a:ln w="38100">
            <a:solidFill>
              <a:schemeClr val="tx1"/>
            </a:solidFill>
          </a:ln>
          <a:effectLst/>
        </p:spPr>
      </p:pic>
      <p:sp>
        <p:nvSpPr>
          <p:cNvPr id="30725" name="Title 2"/>
          <p:cNvSpPr>
            <a:spLocks noGrp="1"/>
          </p:cNvSpPr>
          <p:nvPr>
            <p:ph type="title"/>
          </p:nvPr>
        </p:nvSpPr>
        <p:spPr>
          <a:xfrm>
            <a:off x="457200" y="274638"/>
            <a:ext cx="4114800" cy="1143000"/>
          </a:xfrm>
        </p:spPr>
        <p:txBody>
          <a:bodyPr/>
          <a:lstStyle/>
          <a:p>
            <a:r>
              <a:rPr lang="en-US" altLang="en-US" smtClean="0">
                <a:ea typeface="ＭＳ Ｐゴシック" pitchFamily="34" charset="-128"/>
              </a:rPr>
              <a:t>Feeding</a:t>
            </a:r>
          </a:p>
        </p:txBody>
      </p:sp>
      <p:sp>
        <p:nvSpPr>
          <p:cNvPr id="30" name="Content Placeholder 1"/>
          <p:cNvSpPr txBox="1">
            <a:spLocks/>
          </p:cNvSpPr>
          <p:nvPr/>
        </p:nvSpPr>
        <p:spPr>
          <a:xfrm>
            <a:off x="304800" y="1371600"/>
            <a:ext cx="4495800" cy="4495800"/>
          </a:xfrm>
          <a:prstGeom prst="rect">
            <a:avLst/>
          </a:prstGeom>
        </p:spPr>
        <p:txBody>
          <a:bodyPr>
            <a:normAutofit fontScale="92500" lnSpcReduction="20000"/>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33" charset="-128"/>
                <a:cs typeface="ＭＳ Ｐゴシック" pitchFamily="3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33"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33"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“Kudzu bugs” have piercing-sucking mouthparts and feed on stems and petioles </a:t>
            </a:r>
          </a:p>
          <a:p>
            <a:pPr>
              <a:defRPr/>
            </a:pPr>
            <a:r>
              <a:rPr lang="en-US" dirty="0" smtClean="0"/>
              <a:t>Damaged stems exhibit purple lesions and often develop sooty mold</a:t>
            </a:r>
          </a:p>
          <a:p>
            <a:pPr>
              <a:defRPr/>
            </a:pPr>
            <a:r>
              <a:rPr lang="en-US" dirty="0" smtClean="0"/>
              <a:t>“Kudzu bugs” do </a:t>
            </a:r>
            <a:r>
              <a:rPr lang="en-US" dirty="0"/>
              <a:t>not feed on pods like </a:t>
            </a:r>
            <a:r>
              <a:rPr lang="en-US" dirty="0" smtClean="0"/>
              <a:t>our native and other exotic </a:t>
            </a:r>
            <a:r>
              <a:rPr lang="en-US" dirty="0"/>
              <a:t>stink bugs</a:t>
            </a:r>
          </a:p>
          <a:p>
            <a:pPr>
              <a:defRPr/>
            </a:pPr>
            <a:endParaRPr lang="en-US" dirty="0" smtClean="0"/>
          </a:p>
        </p:txBody>
      </p:sp>
      <p:cxnSp>
        <p:nvCxnSpPr>
          <p:cNvPr id="3" name="Straight Arrow Connector 2"/>
          <p:cNvCxnSpPr/>
          <p:nvPr/>
        </p:nvCxnSpPr>
        <p:spPr>
          <a:xfrm flipH="1">
            <a:off x="7632700" y="3992563"/>
            <a:ext cx="846138" cy="4445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5"/>
          <p:cNvSpPr txBox="1">
            <a:spLocks noChangeArrowheads="1"/>
          </p:cNvSpPr>
          <p:nvPr/>
        </p:nvSpPr>
        <p:spPr bwMode="auto">
          <a:xfrm>
            <a:off x="381000" y="6170613"/>
            <a:ext cx="3048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(all images): </a:t>
            </a:r>
          </a:p>
          <a:p>
            <a:r>
              <a:rPr lang="en-US" altLang="en-US" sz="800"/>
              <a:t>Phillip Roberts, University of Georgia </a:t>
            </a:r>
          </a:p>
          <a:p>
            <a:endParaRPr lang="en-US" altLang="en-US" sz="800"/>
          </a:p>
        </p:txBody>
      </p:sp>
      <p:sp>
        <p:nvSpPr>
          <p:cNvPr id="31747" name="Title 2"/>
          <p:cNvSpPr>
            <a:spLocks noGrp="1"/>
          </p:cNvSpPr>
          <p:nvPr>
            <p:ph type="title"/>
          </p:nvPr>
        </p:nvSpPr>
        <p:spPr>
          <a:xfrm>
            <a:off x="457200" y="274638"/>
            <a:ext cx="4114800" cy="1143000"/>
          </a:xfrm>
        </p:spPr>
        <p:txBody>
          <a:bodyPr/>
          <a:lstStyle/>
          <a:p>
            <a:r>
              <a:rPr lang="en-US" altLang="en-US" smtClean="0">
                <a:ea typeface="ＭＳ Ｐゴシック" pitchFamily="34" charset="-128"/>
              </a:rPr>
              <a:t>Soybean Damage</a:t>
            </a:r>
          </a:p>
        </p:txBody>
      </p:sp>
      <p:sp>
        <p:nvSpPr>
          <p:cNvPr id="30" name="Content Placeholder 1"/>
          <p:cNvSpPr txBox="1">
            <a:spLocks/>
          </p:cNvSpPr>
          <p:nvPr/>
        </p:nvSpPr>
        <p:spPr>
          <a:xfrm>
            <a:off x="304800" y="1371600"/>
            <a:ext cx="4495800" cy="4495800"/>
          </a:xfrm>
          <a:prstGeom prst="rect">
            <a:avLst/>
          </a:prstGeom>
        </p:spPr>
        <p:txBody>
          <a:bodyPr>
            <a:normAutofit fontScale="92500" lnSpcReduction="10000"/>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33" charset="-128"/>
                <a:cs typeface="ＭＳ Ｐゴシック" pitchFamily="3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33"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33"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“Kudzu bugs” are a stress inducing pest</a:t>
            </a:r>
          </a:p>
          <a:p>
            <a:pPr>
              <a:defRPr/>
            </a:pPr>
            <a:r>
              <a:rPr lang="en-US" dirty="0" smtClean="0"/>
              <a:t>Pods may not fill and the beans are much smaller</a:t>
            </a:r>
          </a:p>
          <a:p>
            <a:pPr>
              <a:defRPr/>
            </a:pPr>
            <a:r>
              <a:rPr lang="en-US" dirty="0" smtClean="0"/>
              <a:t>Soybean yield losses average 20%, but can reach 60%</a:t>
            </a:r>
          </a:p>
          <a:p>
            <a:pPr>
              <a:defRPr/>
            </a:pPr>
            <a:r>
              <a:rPr lang="en-US" dirty="0"/>
              <a:t>“Greening” or plants that do not senesce </a:t>
            </a:r>
            <a:r>
              <a:rPr lang="en-US" dirty="0" smtClean="0"/>
              <a:t>for timely harvest are common</a:t>
            </a:r>
          </a:p>
          <a:p>
            <a:pPr>
              <a:defRPr/>
            </a:pPr>
            <a:endParaRPr lang="en-US" dirty="0" smtClean="0"/>
          </a:p>
        </p:txBody>
      </p:sp>
      <p:pic>
        <p:nvPicPr>
          <p:cNvPr id="7" name="Picture 3" descr="C:\Users\proberts\Documents\2012\zprImages 2012\Kudzu Bug Greening Oct 30 Tifton\DSC04949.JPG"/>
          <p:cNvPicPr>
            <a:picLocks noChangeAspect="1" noChangeArrowheads="1"/>
          </p:cNvPicPr>
          <p:nvPr/>
        </p:nvPicPr>
        <p:blipFill rotWithShape="1">
          <a:blip r:embed="rId4"/>
          <a:srcRect t="34379" r="23334" b="1"/>
          <a:stretch/>
        </p:blipFill>
        <p:spPr bwMode="auto">
          <a:xfrm>
            <a:off x="4994910" y="3461123"/>
            <a:ext cx="3749040" cy="2406277"/>
          </a:xfrm>
          <a:prstGeom prst="roundRect">
            <a:avLst>
              <a:gd name="adj" fmla="val 8594"/>
            </a:avLst>
          </a:prstGeom>
          <a:solidFill>
            <a:srgbClr val="FFFFFF">
              <a:shade val="85000"/>
            </a:srgbClr>
          </a:solidFill>
          <a:ln w="38100">
            <a:solidFill>
              <a:schemeClr val="tx1"/>
            </a:solidFill>
          </a:ln>
          <a:effectLst/>
        </p:spPr>
      </p:pic>
      <p:pic>
        <p:nvPicPr>
          <p:cNvPr id="5121" name="Picture 1" descr="C:\Users\mtoews\Pictures\Kudzu bug\pictures\seed size and kudzu bu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55" t="15750" r="3557" b="16827"/>
          <a:stretch/>
        </p:blipFill>
        <p:spPr bwMode="auto">
          <a:xfrm>
            <a:off x="5013960" y="844033"/>
            <a:ext cx="3749040" cy="2014902"/>
          </a:xfrm>
          <a:prstGeom prst="roundRect">
            <a:avLst>
              <a:gd name="adj" fmla="val 8594"/>
            </a:avLst>
          </a:prstGeom>
          <a:solidFill>
            <a:srgbClr val="FFFFFF">
              <a:shade val="85000"/>
            </a:srgbClr>
          </a:solidFill>
          <a:ln w="38100">
            <a:solidFill>
              <a:schemeClr val="tx1"/>
            </a:solidFill>
          </a:ln>
          <a:effectLst/>
          <a:extLst/>
        </p:spPr>
      </p:pic>
      <p:sp>
        <p:nvSpPr>
          <p:cNvPr id="31751" name="TextBox 1"/>
          <p:cNvSpPr txBox="1">
            <a:spLocks noChangeArrowheads="1"/>
          </p:cNvSpPr>
          <p:nvPr/>
        </p:nvSpPr>
        <p:spPr bwMode="auto">
          <a:xfrm>
            <a:off x="5257800" y="2906713"/>
            <a:ext cx="137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Unprotected</a:t>
            </a:r>
          </a:p>
        </p:txBody>
      </p:sp>
      <p:sp>
        <p:nvSpPr>
          <p:cNvPr id="31752" name="TextBox 2"/>
          <p:cNvSpPr txBox="1">
            <a:spLocks noChangeArrowheads="1"/>
          </p:cNvSpPr>
          <p:nvPr/>
        </p:nvSpPr>
        <p:spPr bwMode="auto">
          <a:xfrm>
            <a:off x="7391400" y="29067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Protected</a:t>
            </a: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p:txBody>
          <a:bodyPr/>
          <a:lstStyle/>
          <a:p>
            <a:r>
              <a:rPr lang="en-US" altLang="en-US" smtClean="0">
                <a:ea typeface="ＭＳ Ｐゴシック" pitchFamily="34" charset="-128"/>
              </a:rPr>
              <a:t>Identification</a:t>
            </a:r>
          </a:p>
        </p:txBody>
      </p:sp>
      <p:sp>
        <p:nvSpPr>
          <p:cNvPr id="33795" name="TextBox 3"/>
          <p:cNvSpPr txBox="1">
            <a:spLocks noChangeArrowheads="1"/>
          </p:cNvSpPr>
          <p:nvPr/>
        </p:nvSpPr>
        <p:spPr bwMode="auto">
          <a:xfrm>
            <a:off x="381000" y="6172200"/>
            <a:ext cx="6096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t>
            </a:r>
          </a:p>
          <a:p>
            <a:r>
              <a:rPr lang="en-US" altLang="en-US" sz="800"/>
              <a:t>Top- Joe Eger, Dow AgroSciences, Bugwood.org, # 5471829</a:t>
            </a:r>
          </a:p>
          <a:p>
            <a:r>
              <a:rPr lang="en-US" altLang="en-US" sz="800"/>
              <a:t>Bottom-</a:t>
            </a:r>
            <a:r>
              <a:rPr lang="en-US" altLang="en-US" sz="800">
                <a:solidFill>
                  <a:srgbClr val="000000"/>
                </a:solidFill>
              </a:rPr>
              <a:t> Yasmin Cardoza, North Carolina State University, Bugwood.org #5472911</a:t>
            </a:r>
            <a:endParaRPr lang="en-US" altLang="en-US" sz="800"/>
          </a:p>
        </p:txBody>
      </p:sp>
      <p:pic>
        <p:nvPicPr>
          <p:cNvPr id="6147" name="Picture 3" descr="C:\Users\mtoews\Desktop\5471829-PP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16" t="26849" r="11735" b="27557"/>
          <a:stretch/>
        </p:blipFill>
        <p:spPr bwMode="auto">
          <a:xfrm>
            <a:off x="152400" y="1371600"/>
            <a:ext cx="5788150" cy="2468880"/>
          </a:xfrm>
          <a:prstGeom prst="roundRect">
            <a:avLst>
              <a:gd name="adj" fmla="val 8594"/>
            </a:avLst>
          </a:prstGeom>
          <a:solidFill>
            <a:srgbClr val="FFFFFF">
              <a:shade val="85000"/>
            </a:srgbClr>
          </a:solidFill>
          <a:ln w="38100">
            <a:solidFill>
              <a:schemeClr val="tx1"/>
            </a:solidFill>
          </a:ln>
          <a:effectLst/>
          <a:extLst/>
        </p:spPr>
      </p:pic>
      <p:pic>
        <p:nvPicPr>
          <p:cNvPr id="7"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265" r="7055" b="20570"/>
          <a:stretch/>
        </p:blipFill>
        <p:spPr bwMode="auto">
          <a:xfrm>
            <a:off x="4419600" y="3429000"/>
            <a:ext cx="4596281" cy="2377440"/>
          </a:xfrm>
          <a:prstGeom prst="roundRect">
            <a:avLst/>
          </a:prstGeom>
          <a:noFill/>
          <a:ln w="38100" cmpd="sng">
            <a:solidFill>
              <a:srgbClr val="000000"/>
            </a:solidFill>
          </a:ln>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5213350" y="4191000"/>
            <a:ext cx="495300" cy="0"/>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1933575" y="3429000"/>
            <a:ext cx="428625" cy="411163"/>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861050" y="4618038"/>
            <a:ext cx="493713" cy="0"/>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p:txBody>
          <a:bodyPr/>
          <a:lstStyle/>
          <a:p>
            <a:r>
              <a:rPr lang="en-US" altLang="en-US" smtClean="0">
                <a:ea typeface="ＭＳ Ｐゴシック" pitchFamily="34" charset="-128"/>
              </a:rPr>
              <a:t>Identification</a:t>
            </a:r>
          </a:p>
        </p:txBody>
      </p:sp>
      <p:sp>
        <p:nvSpPr>
          <p:cNvPr id="34819" name="TextBox 3"/>
          <p:cNvSpPr txBox="1">
            <a:spLocks noChangeArrowheads="1"/>
          </p:cNvSpPr>
          <p:nvPr/>
        </p:nvSpPr>
        <p:spPr bwMode="auto">
          <a:xfrm>
            <a:off x="381000" y="6172200"/>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a:t>
            </a:r>
          </a:p>
          <a:p>
            <a:r>
              <a:rPr lang="en-US" altLang="en-US" sz="800"/>
              <a:t>Top-Joe Eger, Dow AgroSciences</a:t>
            </a:r>
          </a:p>
          <a:p>
            <a:r>
              <a:rPr lang="en-US" altLang="en-US" sz="800"/>
              <a:t>Bottom-Phillip Roberts, University of Georgia, Bugwood.org</a:t>
            </a:r>
          </a:p>
          <a:p>
            <a:endParaRPr lang="en-US" altLang="en-US" sz="800"/>
          </a:p>
        </p:txBody>
      </p:sp>
      <p:pic>
        <p:nvPicPr>
          <p:cNvPr id="9" name="Picture 23" descr="C:\Users\zyz\Desktop\Megacopta cribraria\Bug's picture\Megacopta cribraria nymphs.tif"/>
          <p:cNvPicPr>
            <a:picLocks noChangeAspect="1" noChangeArrowheads="1"/>
          </p:cNvPicPr>
          <p:nvPr/>
        </p:nvPicPr>
        <p:blipFill rotWithShape="1">
          <a:blip r:embed="rId4" cstate="screen"/>
          <a:srcRect t="23767"/>
          <a:stretch/>
        </p:blipFill>
        <p:spPr bwMode="auto">
          <a:xfrm>
            <a:off x="4419600" y="1767840"/>
            <a:ext cx="4606866" cy="3108960"/>
          </a:xfrm>
          <a:prstGeom prst="roundRect">
            <a:avLst>
              <a:gd name="adj" fmla="val 8594"/>
            </a:avLst>
          </a:prstGeom>
          <a:solidFill>
            <a:srgbClr val="FFFFFF">
              <a:shade val="85000"/>
            </a:srgbClr>
          </a:solidFill>
          <a:ln w="38100">
            <a:solidFill>
              <a:schemeClr val="tx1"/>
            </a:solidFill>
          </a:ln>
          <a:effectLst/>
        </p:spPr>
      </p:pic>
      <p:pic>
        <p:nvPicPr>
          <p:cNvPr id="1026" name="Picture 2" descr="http://www.kudzubug.org/images/Instar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14" y="1758467"/>
            <a:ext cx="4129088" cy="3108960"/>
          </a:xfrm>
          <a:prstGeom prst="roundRect">
            <a:avLst>
              <a:gd name="adj" fmla="val 8594"/>
            </a:avLst>
          </a:prstGeom>
          <a:solidFill>
            <a:srgbClr val="FFFFFF">
              <a:shade val="85000"/>
            </a:srgbClr>
          </a:solidFill>
          <a:ln w="38100">
            <a:solidFill>
              <a:schemeClr val="tx1"/>
            </a:solidFill>
          </a:ln>
          <a:effectLst/>
          <a:extLst/>
        </p:spPr>
      </p:pic>
      <p:sp>
        <p:nvSpPr>
          <p:cNvPr id="34822" name="TextBox 1"/>
          <p:cNvSpPr txBox="1">
            <a:spLocks noChangeArrowheads="1"/>
          </p:cNvSpPr>
          <p:nvPr/>
        </p:nvSpPr>
        <p:spPr bwMode="auto">
          <a:xfrm>
            <a:off x="288925" y="4933950"/>
            <a:ext cx="3733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lvl="1"/>
            <a:r>
              <a:rPr lang="en-US" altLang="en-US"/>
              <a:t>First instars remain close to egg cases</a:t>
            </a:r>
          </a:p>
          <a:p>
            <a:endParaRPr lang="en-US" altLang="en-US"/>
          </a:p>
        </p:txBody>
      </p:sp>
      <p:sp>
        <p:nvSpPr>
          <p:cNvPr id="34823" name="TextBox 4"/>
          <p:cNvSpPr txBox="1">
            <a:spLocks noChangeArrowheads="1"/>
          </p:cNvSpPr>
          <p:nvPr/>
        </p:nvSpPr>
        <p:spPr bwMode="auto">
          <a:xfrm>
            <a:off x="4546600" y="493395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lvl="1"/>
            <a:r>
              <a:rPr lang="en-US" altLang="en-US"/>
              <a:t>External wing buds develop on late instars</a:t>
            </a:r>
          </a:p>
        </p:txBody>
      </p:sp>
      <p:cxnSp>
        <p:nvCxnSpPr>
          <p:cNvPr id="10" name="Straight Arrow Connector 9"/>
          <p:cNvCxnSpPr/>
          <p:nvPr/>
        </p:nvCxnSpPr>
        <p:spPr>
          <a:xfrm>
            <a:off x="7086600" y="2286000"/>
            <a:ext cx="457200" cy="4572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p:txBody>
          <a:bodyPr/>
          <a:lstStyle/>
          <a:p>
            <a:r>
              <a:rPr lang="en-US" altLang="en-US" smtClean="0">
                <a:ea typeface="ＭＳ Ｐゴシック" pitchFamily="34" charset="-128"/>
              </a:rPr>
              <a:t>Identification</a:t>
            </a:r>
          </a:p>
        </p:txBody>
      </p:sp>
      <p:sp>
        <p:nvSpPr>
          <p:cNvPr id="35843" name="TextBox 3"/>
          <p:cNvSpPr txBox="1">
            <a:spLocks noChangeArrowheads="1"/>
          </p:cNvSpPr>
          <p:nvPr/>
        </p:nvSpPr>
        <p:spPr bwMode="auto">
          <a:xfrm>
            <a:off x="457200" y="6172200"/>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(all images):</a:t>
            </a:r>
          </a:p>
          <a:p>
            <a:r>
              <a:rPr lang="en-US" altLang="en-US" sz="800"/>
              <a:t>Marlin Rice, DuPont Pioneer, used with permission of the author</a:t>
            </a:r>
          </a:p>
        </p:txBody>
      </p:sp>
      <p:pic>
        <p:nvPicPr>
          <p:cNvPr id="7" name="Picture 4" descr="Plataspid dorsal femaleMont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2" r="3702"/>
          <a:stretch/>
        </p:blipFill>
        <p:spPr bwMode="auto">
          <a:xfrm>
            <a:off x="152400" y="1798320"/>
            <a:ext cx="4357914" cy="3108960"/>
          </a:xfrm>
          <a:prstGeom prst="roundRect">
            <a:avLst>
              <a:gd name="adj" fmla="val 8594"/>
            </a:avLst>
          </a:prstGeom>
          <a:solidFill>
            <a:srgbClr val="FFFFFF">
              <a:shade val="85000"/>
            </a:srgbClr>
          </a:solidFill>
          <a:ln w="38100">
            <a:solidFill>
              <a:schemeClr val="tx1"/>
            </a:solidFill>
          </a:ln>
          <a:effectLst/>
          <a:extLst/>
        </p:spPr>
      </p:pic>
      <p:pic>
        <p:nvPicPr>
          <p:cNvPr id="8" name="Picture 5" descr="Plataspid dorsal maleMont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190"/>
          <a:stretch/>
        </p:blipFill>
        <p:spPr bwMode="auto">
          <a:xfrm>
            <a:off x="5943600" y="1676400"/>
            <a:ext cx="3049116" cy="3108960"/>
          </a:xfrm>
          <a:prstGeom prst="roundRect">
            <a:avLst>
              <a:gd name="adj" fmla="val 8594"/>
            </a:avLst>
          </a:prstGeom>
          <a:solidFill>
            <a:srgbClr val="FFFFFF">
              <a:shade val="85000"/>
            </a:srgbClr>
          </a:solidFill>
          <a:ln w="38100">
            <a:solidFill>
              <a:schemeClr val="tx1"/>
            </a:solidFill>
          </a:ln>
          <a:effectLst/>
          <a:extLst/>
        </p:spPr>
      </p:pic>
      <p:sp>
        <p:nvSpPr>
          <p:cNvPr id="35846" name="TextBox 8"/>
          <p:cNvSpPr txBox="1">
            <a:spLocks noChangeArrowheads="1"/>
          </p:cNvSpPr>
          <p:nvPr/>
        </p:nvSpPr>
        <p:spPr bwMode="auto">
          <a:xfrm>
            <a:off x="228600" y="132715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Female</a:t>
            </a:r>
          </a:p>
        </p:txBody>
      </p:sp>
      <p:sp>
        <p:nvSpPr>
          <p:cNvPr id="35847" name="TextBox 9"/>
          <p:cNvSpPr txBox="1">
            <a:spLocks noChangeArrowheads="1"/>
          </p:cNvSpPr>
          <p:nvPr/>
        </p:nvSpPr>
        <p:spPr bwMode="auto">
          <a:xfrm>
            <a:off x="8307388" y="1282700"/>
            <a:ext cx="68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Male</a:t>
            </a:r>
          </a:p>
        </p:txBody>
      </p:sp>
      <p:sp>
        <p:nvSpPr>
          <p:cNvPr id="35848" name="TextBox 1"/>
          <p:cNvSpPr txBox="1">
            <a:spLocks noChangeArrowheads="1"/>
          </p:cNvSpPr>
          <p:nvPr/>
        </p:nvSpPr>
        <p:spPr bwMode="auto">
          <a:xfrm>
            <a:off x="228600" y="5110163"/>
            <a:ext cx="8764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a:t>The scutellum or “shield” over the wings covers the entire abdomen </a:t>
            </a:r>
          </a:p>
        </p:txBody>
      </p:sp>
      <p:sp>
        <p:nvSpPr>
          <p:cNvPr id="35849" name="Rectangle 4"/>
          <p:cNvSpPr>
            <a:spLocks noChangeArrowheads="1"/>
          </p:cNvSpPr>
          <p:nvPr/>
        </p:nvSpPr>
        <p:spPr bwMode="auto">
          <a:xfrm>
            <a:off x="457200" y="5580063"/>
            <a:ext cx="4518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dirty="0">
                <a:hlinkClick r:id="rId6"/>
              </a:rPr>
              <a:t>http://www.kudzubug.org/identification.html</a:t>
            </a:r>
            <a:r>
              <a:rPr lang="en-US" altLang="en-US" dirty="0"/>
              <a:t> </a:t>
            </a:r>
          </a:p>
        </p:txBody>
      </p:sp>
      <p:cxnSp>
        <p:nvCxnSpPr>
          <p:cNvPr id="13" name="Straight Arrow Connector 12"/>
          <p:cNvCxnSpPr>
            <a:stCxn id="35851" idx="3"/>
          </p:cNvCxnSpPr>
          <p:nvPr/>
        </p:nvCxnSpPr>
        <p:spPr>
          <a:xfrm>
            <a:off x="5867400" y="3370263"/>
            <a:ext cx="838200" cy="0"/>
          </a:xfrm>
          <a:prstGeom prst="straightConnector1">
            <a:avLst/>
          </a:prstGeom>
          <a:ln w="28575">
            <a:solidFill>
              <a:srgbClr val="FA0A0A"/>
            </a:solidFill>
            <a:tailEnd type="arrow"/>
          </a:ln>
        </p:spPr>
        <p:style>
          <a:lnRef idx="2">
            <a:schemeClr val="accent1"/>
          </a:lnRef>
          <a:fillRef idx="0">
            <a:schemeClr val="accent1"/>
          </a:fillRef>
          <a:effectRef idx="1">
            <a:schemeClr val="accent1"/>
          </a:effectRef>
          <a:fontRef idx="minor">
            <a:schemeClr val="tx1"/>
          </a:fontRef>
        </p:style>
      </p:cxnSp>
      <p:sp>
        <p:nvSpPr>
          <p:cNvPr id="35851" name="TextBox 14"/>
          <p:cNvSpPr txBox="1">
            <a:spLocks noChangeArrowheads="1"/>
          </p:cNvSpPr>
          <p:nvPr/>
        </p:nvSpPr>
        <p:spPr bwMode="auto">
          <a:xfrm>
            <a:off x="4537075" y="3200400"/>
            <a:ext cx="1330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a:t>Pseudosuture</a:t>
            </a:r>
          </a:p>
        </p:txBody>
      </p:sp>
      <p:cxnSp>
        <p:nvCxnSpPr>
          <p:cNvPr id="16" name="Straight Arrow Connector 15"/>
          <p:cNvCxnSpPr/>
          <p:nvPr/>
        </p:nvCxnSpPr>
        <p:spPr>
          <a:xfrm flipH="1" flipV="1">
            <a:off x="3124200" y="3117850"/>
            <a:ext cx="1447800" cy="252413"/>
          </a:xfrm>
          <a:prstGeom prst="straightConnector1">
            <a:avLst/>
          </a:prstGeom>
          <a:ln w="28575">
            <a:solidFill>
              <a:srgbClr val="FA0A0A"/>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35854" idx="3"/>
          </p:cNvCxnSpPr>
          <p:nvPr/>
        </p:nvCxnSpPr>
        <p:spPr>
          <a:xfrm>
            <a:off x="5695950" y="3833813"/>
            <a:ext cx="1162050" cy="0"/>
          </a:xfrm>
          <a:prstGeom prst="straightConnector1">
            <a:avLst/>
          </a:prstGeom>
          <a:ln w="2857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5854" name="TextBox 17"/>
          <p:cNvSpPr txBox="1">
            <a:spLocks noChangeArrowheads="1"/>
          </p:cNvSpPr>
          <p:nvPr/>
        </p:nvSpPr>
        <p:spPr bwMode="auto">
          <a:xfrm>
            <a:off x="4689475" y="3663950"/>
            <a:ext cx="1006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a:t>Scutellum</a:t>
            </a:r>
          </a:p>
        </p:txBody>
      </p:sp>
      <p:cxnSp>
        <p:nvCxnSpPr>
          <p:cNvPr id="19" name="Straight Arrow Connector 18"/>
          <p:cNvCxnSpPr/>
          <p:nvPr/>
        </p:nvCxnSpPr>
        <p:spPr>
          <a:xfrm flipH="1" flipV="1">
            <a:off x="3276600" y="3581400"/>
            <a:ext cx="1447800" cy="252413"/>
          </a:xfrm>
          <a:prstGeom prst="straightConnector1">
            <a:avLst/>
          </a:prstGeom>
          <a:ln w="28575">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695950" y="4525963"/>
            <a:ext cx="1314450" cy="131762"/>
          </a:xfrm>
          <a:prstGeom prst="straightConnector1">
            <a:avLst/>
          </a:prstGeom>
          <a:ln w="28575">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35857" name="TextBox 20"/>
          <p:cNvSpPr txBox="1">
            <a:spLocks noChangeArrowheads="1"/>
          </p:cNvSpPr>
          <p:nvPr/>
        </p:nvSpPr>
        <p:spPr bwMode="auto">
          <a:xfrm>
            <a:off x="4841875" y="4233863"/>
            <a:ext cx="102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600"/>
              <a:t>Truncated end</a:t>
            </a:r>
          </a:p>
        </p:txBody>
      </p:sp>
      <p:cxnSp>
        <p:nvCxnSpPr>
          <p:cNvPr id="22" name="Straight Arrow Connector 21"/>
          <p:cNvCxnSpPr/>
          <p:nvPr/>
        </p:nvCxnSpPr>
        <p:spPr>
          <a:xfrm flipH="1" flipV="1">
            <a:off x="2971800" y="4233863"/>
            <a:ext cx="1905000" cy="168275"/>
          </a:xfrm>
          <a:prstGeom prst="straightConnector1">
            <a:avLst/>
          </a:prstGeom>
          <a:ln w="28575">
            <a:solidFill>
              <a:srgbClr val="7030A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51885" y="62285"/>
            <a:ext cx="2623072" cy="1737360"/>
          </a:xfrm>
          <a:prstGeom prst="roundRect">
            <a:avLst>
              <a:gd name="adj" fmla="val 8594"/>
            </a:avLst>
          </a:prstGeom>
          <a:solidFill>
            <a:srgbClr val="FFFFFF">
              <a:shade val="85000"/>
            </a:srgbClr>
          </a:solidFill>
          <a:ln w="38100">
            <a:solidFill>
              <a:schemeClr val="tx1"/>
            </a:solidFill>
          </a:ln>
          <a:effectLst/>
          <a:extLst/>
        </p:spPr>
      </p:pic>
      <p:sp>
        <p:nvSpPr>
          <p:cNvPr id="32771" name="TextBox 5"/>
          <p:cNvSpPr txBox="1">
            <a:spLocks noChangeArrowheads="1"/>
          </p:cNvSpPr>
          <p:nvPr/>
        </p:nvSpPr>
        <p:spPr bwMode="auto">
          <a:xfrm>
            <a:off x="457200" y="6181725"/>
            <a:ext cx="327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dirty="0"/>
              <a:t>Image credits: </a:t>
            </a:r>
          </a:p>
          <a:p>
            <a:r>
              <a:rPr lang="en-US" altLang="en-US" sz="800" dirty="0" smtClean="0"/>
              <a:t>Top-</a:t>
            </a:r>
            <a:r>
              <a:rPr lang="en-US" altLang="en-US" sz="800" dirty="0"/>
              <a:t> </a:t>
            </a:r>
            <a:r>
              <a:rPr lang="en-US" altLang="en-US" sz="800" dirty="0" smtClean="0"/>
              <a:t>Lyle Buss, University of Florida</a:t>
            </a:r>
          </a:p>
          <a:p>
            <a:r>
              <a:rPr lang="en-US" altLang="en-US" sz="800" dirty="0" smtClean="0"/>
              <a:t>Middle- </a:t>
            </a:r>
            <a:r>
              <a:rPr lang="en-US" altLang="en-US" sz="800" dirty="0"/>
              <a:t>John </a:t>
            </a:r>
            <a:r>
              <a:rPr lang="en-US" altLang="en-US" sz="800" dirty="0" err="1"/>
              <a:t>Ruberson</a:t>
            </a:r>
            <a:r>
              <a:rPr lang="en-US" altLang="en-US" sz="800" dirty="0"/>
              <a:t>, University of Georgia</a:t>
            </a:r>
          </a:p>
          <a:p>
            <a:r>
              <a:rPr lang="en-US" altLang="en-US" sz="800" dirty="0"/>
              <a:t>Bottom-Jeremy </a:t>
            </a:r>
            <a:r>
              <a:rPr lang="en-US" altLang="en-US" sz="800" dirty="0" smtClean="0"/>
              <a:t>Greene, </a:t>
            </a:r>
            <a:r>
              <a:rPr lang="en-US" altLang="en-US" sz="800" dirty="0"/>
              <a:t>Clemson University, Bugwood.org, # 5426299</a:t>
            </a:r>
          </a:p>
          <a:p>
            <a:endParaRPr lang="en-US" altLang="en-US" sz="800" dirty="0"/>
          </a:p>
        </p:txBody>
      </p:sp>
      <p:sp>
        <p:nvSpPr>
          <p:cNvPr id="32772" name="Title 2"/>
          <p:cNvSpPr>
            <a:spLocks noGrp="1"/>
          </p:cNvSpPr>
          <p:nvPr>
            <p:ph type="title"/>
          </p:nvPr>
        </p:nvSpPr>
        <p:spPr>
          <a:xfrm>
            <a:off x="457200" y="274638"/>
            <a:ext cx="4114800" cy="1143000"/>
          </a:xfrm>
        </p:spPr>
        <p:txBody>
          <a:bodyPr/>
          <a:lstStyle/>
          <a:p>
            <a:r>
              <a:rPr lang="en-US" altLang="en-US" smtClean="0">
                <a:ea typeface="ＭＳ Ｐゴシック" pitchFamily="34" charset="-128"/>
              </a:rPr>
              <a:t>Life Cycle</a:t>
            </a:r>
          </a:p>
        </p:txBody>
      </p:sp>
      <p:sp>
        <p:nvSpPr>
          <p:cNvPr id="30" name="Content Placeholder 1"/>
          <p:cNvSpPr txBox="1">
            <a:spLocks/>
          </p:cNvSpPr>
          <p:nvPr/>
        </p:nvSpPr>
        <p:spPr>
          <a:xfrm>
            <a:off x="304800" y="1524000"/>
            <a:ext cx="4191000" cy="4657725"/>
          </a:xfrm>
          <a:prstGeom prst="rect">
            <a:avLst/>
          </a:prstGeom>
        </p:spPr>
        <p:txBody>
          <a:bodyPr>
            <a:normAutofit fontScale="85000" lnSpcReduction="20000"/>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33" charset="-128"/>
                <a:cs typeface="ＭＳ Ｐゴシック" pitchFamily="3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33"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33"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“Kudzu bugs” have incomplete (or simple) metamorphosis </a:t>
            </a:r>
          </a:p>
          <a:p>
            <a:pPr>
              <a:defRPr/>
            </a:pPr>
            <a:r>
              <a:rPr lang="en-US" dirty="0" smtClean="0"/>
              <a:t>Life stages include egg, nymph (5 instars) and adult</a:t>
            </a:r>
          </a:p>
          <a:p>
            <a:pPr>
              <a:defRPr/>
            </a:pPr>
            <a:r>
              <a:rPr lang="en-US" dirty="0" smtClean="0"/>
              <a:t>Nymphs appear similar to adults, but they are hairy and do not have wings</a:t>
            </a:r>
          </a:p>
          <a:p>
            <a:pPr>
              <a:defRPr/>
            </a:pPr>
            <a:r>
              <a:rPr lang="en-US" dirty="0" smtClean="0"/>
              <a:t>There are 2 generations per year (spring and summer)</a:t>
            </a:r>
          </a:p>
        </p:txBody>
      </p:sp>
      <p:pic>
        <p:nvPicPr>
          <p:cNvPr id="4098" name="Picture 2" descr="http://images.bugwood.org/images/768x512/5440285.jpg"/>
          <p:cNvPicPr>
            <a:picLocks noChangeAspect="1" noChangeArrowheads="1"/>
          </p:cNvPicPr>
          <p:nvPr/>
        </p:nvPicPr>
        <p:blipFill rotWithShape="1">
          <a:blip r:embed="rId5">
            <a:extLst>
              <a:ext uri="{28A0092B-C50C-407E-A947-70E740481C1C}">
                <a14:useLocalDpi xmlns:a14="http://schemas.microsoft.com/office/drawing/2010/main" val="0"/>
              </a:ext>
            </a:extLst>
          </a:blip>
          <a:srcRect l="18399" r="26850"/>
          <a:stretch/>
        </p:blipFill>
        <p:spPr bwMode="auto">
          <a:xfrm>
            <a:off x="6849374" y="1524000"/>
            <a:ext cx="2294626" cy="2788544"/>
          </a:xfrm>
          <a:prstGeom prst="roundRect">
            <a:avLst>
              <a:gd name="adj" fmla="val 8594"/>
            </a:avLst>
          </a:prstGeom>
          <a:solidFill>
            <a:srgbClr val="FFFFFF">
              <a:shade val="85000"/>
            </a:srgbClr>
          </a:solidFill>
          <a:ln w="38100">
            <a:solidFill>
              <a:schemeClr val="tx1"/>
            </a:solidFill>
          </a:ln>
          <a:effectLst/>
          <a:extLst/>
        </p:spPr>
      </p:pic>
      <p:sp>
        <p:nvSpPr>
          <p:cNvPr id="32775" name="TextBox 1"/>
          <p:cNvSpPr txBox="1">
            <a:spLocks noChangeArrowheads="1"/>
          </p:cNvSpPr>
          <p:nvPr/>
        </p:nvSpPr>
        <p:spPr bwMode="auto">
          <a:xfrm>
            <a:off x="8153400" y="533400"/>
            <a:ext cx="68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dirty="0"/>
              <a:t>Eggs</a:t>
            </a:r>
          </a:p>
        </p:txBody>
      </p:sp>
      <p:sp>
        <p:nvSpPr>
          <p:cNvPr id="32776" name="TextBox 11"/>
          <p:cNvSpPr txBox="1">
            <a:spLocks noChangeArrowheads="1"/>
          </p:cNvSpPr>
          <p:nvPr/>
        </p:nvSpPr>
        <p:spPr bwMode="auto">
          <a:xfrm>
            <a:off x="5697538" y="2743200"/>
            <a:ext cx="1084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a:t>Nymphs</a:t>
            </a:r>
          </a:p>
        </p:txBody>
      </p:sp>
      <p:pic>
        <p:nvPicPr>
          <p:cNvPr id="4102" name="Picture 6" descr="C:\Users\mtoews\Desktop\5426299-PP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255"/>
          <a:stretch/>
        </p:blipFill>
        <p:spPr bwMode="auto">
          <a:xfrm>
            <a:off x="4495800" y="3505201"/>
            <a:ext cx="3251390" cy="2286000"/>
          </a:xfrm>
          <a:prstGeom prst="roundRect">
            <a:avLst>
              <a:gd name="adj" fmla="val 8594"/>
            </a:avLst>
          </a:prstGeom>
          <a:solidFill>
            <a:srgbClr val="FFFFFF">
              <a:shade val="85000"/>
            </a:srgbClr>
          </a:solidFill>
          <a:ln w="38100">
            <a:solidFill>
              <a:schemeClr val="tx1"/>
            </a:solidFill>
          </a:ln>
          <a:effectLst/>
          <a:extLst/>
        </p:spPr>
      </p:pic>
      <p:sp>
        <p:nvSpPr>
          <p:cNvPr id="32778" name="TextBox 10"/>
          <p:cNvSpPr txBox="1">
            <a:spLocks noChangeArrowheads="1"/>
          </p:cNvSpPr>
          <p:nvPr/>
        </p:nvSpPr>
        <p:spPr bwMode="auto">
          <a:xfrm>
            <a:off x="7848600" y="5105400"/>
            <a:ext cx="822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Adults</a:t>
            </a:r>
          </a:p>
        </p:txBody>
      </p:sp>
      <p:cxnSp>
        <p:nvCxnSpPr>
          <p:cNvPr id="14" name="Straight Arrow Connector 13"/>
          <p:cNvCxnSpPr/>
          <p:nvPr/>
        </p:nvCxnSpPr>
        <p:spPr>
          <a:xfrm flipV="1">
            <a:off x="6222655" y="1143000"/>
            <a:ext cx="228600" cy="3810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315200" y="1947530"/>
            <a:ext cx="228600" cy="3810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8578850" y="2187243"/>
            <a:ext cx="412750" cy="44608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76200"/>
            <a:ext cx="8229600" cy="1143000"/>
          </a:xfrm>
        </p:spPr>
        <p:txBody>
          <a:bodyPr/>
          <a:lstStyle/>
          <a:p>
            <a:r>
              <a:rPr lang="en-US" altLang="en-US" smtClean="0">
                <a:ea typeface="ＭＳ Ｐゴシック" pitchFamily="34" charset="-128"/>
              </a:rPr>
              <a:t>Hibernation and Dispersal</a:t>
            </a:r>
          </a:p>
        </p:txBody>
      </p:sp>
      <p:sp>
        <p:nvSpPr>
          <p:cNvPr id="3" name="Subtitle 2"/>
          <p:cNvSpPr>
            <a:spLocks noGrp="1"/>
          </p:cNvSpPr>
          <p:nvPr>
            <p:ph idx="1"/>
          </p:nvPr>
        </p:nvSpPr>
        <p:spPr>
          <a:xfrm>
            <a:off x="457200" y="1219200"/>
            <a:ext cx="4114800" cy="4648200"/>
          </a:xfrm>
        </p:spPr>
        <p:txBody>
          <a:bodyPr>
            <a:normAutofit fontScale="92500" lnSpcReduction="20000"/>
          </a:bodyPr>
          <a:lstStyle/>
          <a:p>
            <a:pPr>
              <a:defRPr/>
            </a:pPr>
            <a:r>
              <a:rPr lang="en-US" dirty="0" smtClean="0"/>
              <a:t>Hibernation</a:t>
            </a:r>
          </a:p>
          <a:p>
            <a:pPr lvl="1">
              <a:defRPr/>
            </a:pPr>
            <a:r>
              <a:rPr lang="en-US" dirty="0" smtClean="0"/>
              <a:t>Overwinter as adults under tree bark and in leaf litter</a:t>
            </a:r>
          </a:p>
          <a:p>
            <a:pPr lvl="1">
              <a:defRPr/>
            </a:pPr>
            <a:r>
              <a:rPr lang="en-US" dirty="0" smtClean="0"/>
              <a:t>Bugs can be seen on tree bark on warm days during the winter</a:t>
            </a:r>
          </a:p>
          <a:p>
            <a:pPr>
              <a:defRPr/>
            </a:pPr>
            <a:r>
              <a:rPr lang="en-US" dirty="0" smtClean="0"/>
              <a:t>Dispersal</a:t>
            </a:r>
          </a:p>
          <a:p>
            <a:pPr lvl="1">
              <a:defRPr/>
            </a:pPr>
            <a:r>
              <a:rPr lang="en-US" dirty="0" smtClean="0"/>
              <a:t>Kudzu bugs disperse to kudzu in early spring and vegetative soybean when available </a:t>
            </a:r>
          </a:p>
        </p:txBody>
      </p:sp>
      <p:pic>
        <p:nvPicPr>
          <p:cNvPr id="4" name="Picture 4" descr="C:\2011\zprImages2011\Kudzu Bug Feb 23 2011\DSC0324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38800" y="3657600"/>
            <a:ext cx="2946400" cy="2209800"/>
          </a:xfrm>
          <a:prstGeom prst="roundRect">
            <a:avLst>
              <a:gd name="adj" fmla="val 8594"/>
            </a:avLst>
          </a:prstGeom>
          <a:solidFill>
            <a:srgbClr val="FFFFFF">
              <a:shade val="85000"/>
            </a:srgbClr>
          </a:solidFill>
          <a:ln w="38100">
            <a:solidFill>
              <a:schemeClr val="tx1"/>
            </a:solidFill>
          </a:ln>
          <a:effectLst/>
          <a:extLst/>
        </p:spPr>
      </p:pic>
      <p:pic>
        <p:nvPicPr>
          <p:cNvPr id="5" name="Picture 2" descr="C:\2011\zprImages2011\ruberson OW Kudzu Bug\2011-02-09_17-01-42_8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1295400"/>
            <a:ext cx="2892634" cy="2169476"/>
          </a:xfrm>
          <a:prstGeom prst="roundRect">
            <a:avLst>
              <a:gd name="adj" fmla="val 8594"/>
            </a:avLst>
          </a:prstGeom>
          <a:solidFill>
            <a:srgbClr val="FFFFFF">
              <a:shade val="85000"/>
            </a:srgbClr>
          </a:solidFill>
          <a:ln w="38100">
            <a:solidFill>
              <a:schemeClr val="tx1"/>
            </a:solidFill>
          </a:ln>
          <a:effectLst/>
          <a:extLst/>
        </p:spPr>
      </p:pic>
      <p:sp>
        <p:nvSpPr>
          <p:cNvPr id="36870" name="TextBox 6"/>
          <p:cNvSpPr txBox="1">
            <a:spLocks noChangeArrowheads="1"/>
          </p:cNvSpPr>
          <p:nvPr/>
        </p:nvSpPr>
        <p:spPr bwMode="auto">
          <a:xfrm>
            <a:off x="4114800" y="54864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Late February</a:t>
            </a:r>
          </a:p>
        </p:txBody>
      </p:sp>
      <p:sp>
        <p:nvSpPr>
          <p:cNvPr id="36871" name="TextBox 7"/>
          <p:cNvSpPr txBox="1">
            <a:spLocks noChangeArrowheads="1"/>
          </p:cNvSpPr>
          <p:nvPr/>
        </p:nvSpPr>
        <p:spPr bwMode="auto">
          <a:xfrm>
            <a:off x="4724400" y="328771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January</a:t>
            </a:r>
          </a:p>
        </p:txBody>
      </p:sp>
      <p:sp>
        <p:nvSpPr>
          <p:cNvPr id="36872" name="TextBox 8"/>
          <p:cNvSpPr txBox="1">
            <a:spLocks noChangeArrowheads="1"/>
          </p:cNvSpPr>
          <p:nvPr/>
        </p:nvSpPr>
        <p:spPr bwMode="auto">
          <a:xfrm>
            <a:off x="457200" y="61722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(all images):</a:t>
            </a:r>
          </a:p>
          <a:p>
            <a:r>
              <a:rPr lang="en-US" altLang="en-US" sz="800"/>
              <a:t>Phillip Roberts, University of Georgia, Bugwood.org</a:t>
            </a:r>
          </a:p>
          <a:p>
            <a:endParaRPr lang="en-US" altLang="en-US" sz="800"/>
          </a:p>
        </p:txBody>
      </p:sp>
      <p:cxnSp>
        <p:nvCxnSpPr>
          <p:cNvPr id="10" name="Straight Arrow Connector 9"/>
          <p:cNvCxnSpPr/>
          <p:nvPr/>
        </p:nvCxnSpPr>
        <p:spPr>
          <a:xfrm flipV="1">
            <a:off x="6618288" y="2819400"/>
            <a:ext cx="246062" cy="646113"/>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7112000" y="4038600"/>
            <a:ext cx="431800" cy="45720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ea typeface="ＭＳ Ｐゴシック" pitchFamily="34" charset="-128"/>
              </a:rPr>
              <a:t>Monitoring with Traps</a:t>
            </a:r>
          </a:p>
        </p:txBody>
      </p:sp>
      <p:sp>
        <p:nvSpPr>
          <p:cNvPr id="37891" name="Content Placeholder 2"/>
          <p:cNvSpPr>
            <a:spLocks noGrp="1"/>
          </p:cNvSpPr>
          <p:nvPr>
            <p:ph sz="half" idx="1"/>
          </p:nvPr>
        </p:nvSpPr>
        <p:spPr>
          <a:xfrm>
            <a:off x="457200" y="1493838"/>
            <a:ext cx="4648200" cy="4525962"/>
          </a:xfrm>
        </p:spPr>
        <p:txBody>
          <a:bodyPr/>
          <a:lstStyle/>
          <a:p>
            <a:r>
              <a:rPr lang="en-US" altLang="en-US" smtClean="0">
                <a:ea typeface="ＭＳ Ｐゴシック" pitchFamily="34" charset="-128"/>
              </a:rPr>
              <a:t>Kudzu bugs are attracted to virtually any upright light colored surface</a:t>
            </a:r>
          </a:p>
          <a:p>
            <a:pPr lvl="1"/>
            <a:r>
              <a:rPr lang="en-US" altLang="en-US" smtClean="0">
                <a:ea typeface="ＭＳ Ｐゴシック" pitchFamily="34" charset="-128"/>
              </a:rPr>
              <a:t>Inexpensive traps can be fashioned with flight intercept veins above soapy water or using sticky paper</a:t>
            </a:r>
          </a:p>
          <a:p>
            <a:pPr lvl="1"/>
            <a:r>
              <a:rPr lang="en-US" altLang="en-US" smtClean="0">
                <a:ea typeface="ＭＳ Ｐゴシック" pitchFamily="34" charset="-128"/>
              </a:rPr>
              <a:t> There are no commercially available pheromone lures</a:t>
            </a:r>
          </a:p>
          <a:p>
            <a:pPr lvl="1"/>
            <a:endParaRPr lang="en-US" altLang="en-US" smtClean="0">
              <a:ea typeface="ＭＳ Ｐゴシック" pitchFamily="34" charset="-128"/>
            </a:endParaRPr>
          </a:p>
        </p:txBody>
      </p:sp>
      <p:pic>
        <p:nvPicPr>
          <p:cNvPr id="11" name="Picture 3" descr="C:\Users\proberts\Documents\2012\zprImages 2012\Midville and Monsanto Soy Sept 21\101MSDCF\DSC04887.JPG"/>
          <p:cNvPicPr>
            <a:picLocks noChangeAspect="1" noChangeArrowheads="1"/>
          </p:cNvPicPr>
          <p:nvPr/>
        </p:nvPicPr>
        <p:blipFill rotWithShape="1">
          <a:blip r:embed="rId4"/>
          <a:srcRect r="12656" b="11231"/>
          <a:stretch/>
        </p:blipFill>
        <p:spPr bwMode="auto">
          <a:xfrm>
            <a:off x="5387606" y="1447800"/>
            <a:ext cx="2822944" cy="2151731"/>
          </a:xfrm>
          <a:prstGeom prst="roundRect">
            <a:avLst>
              <a:gd name="adj" fmla="val 8594"/>
            </a:avLst>
          </a:prstGeom>
          <a:solidFill>
            <a:srgbClr val="FFFFFF">
              <a:shade val="85000"/>
            </a:srgbClr>
          </a:solidFill>
          <a:ln w="38100">
            <a:solidFill>
              <a:schemeClr val="tx1"/>
            </a:solidFill>
          </a:ln>
          <a:effectLst/>
        </p:spPr>
      </p:pic>
      <p:pic>
        <p:nvPicPr>
          <p:cNvPr id="10242" name="Picture 2" descr="C:\Users\mtoews\Desktop\IMG_13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2906" y="3733800"/>
            <a:ext cx="2822944" cy="2108937"/>
          </a:xfrm>
          <a:prstGeom prst="roundRect">
            <a:avLst>
              <a:gd name="adj" fmla="val 8594"/>
            </a:avLst>
          </a:prstGeom>
          <a:solidFill>
            <a:srgbClr val="FFFFFF">
              <a:shade val="85000"/>
            </a:srgbClr>
          </a:solidFill>
          <a:ln w="38100">
            <a:solidFill>
              <a:schemeClr val="tx1"/>
            </a:solidFill>
          </a:ln>
          <a:effectLst/>
          <a:extLst/>
        </p:spPr>
      </p:pic>
      <p:sp>
        <p:nvSpPr>
          <p:cNvPr id="37894" name="TextBox 11"/>
          <p:cNvSpPr txBox="1">
            <a:spLocks noChangeArrowheads="1"/>
          </p:cNvSpPr>
          <p:nvPr/>
        </p:nvSpPr>
        <p:spPr bwMode="auto">
          <a:xfrm>
            <a:off x="381000" y="61722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(all images):</a:t>
            </a:r>
          </a:p>
          <a:p>
            <a:r>
              <a:rPr lang="en-US" altLang="en-US" sz="800"/>
              <a:t>Michael Toews, University of Georgia</a:t>
            </a:r>
          </a:p>
          <a:p>
            <a:endParaRPr lang="en-US" altLang="en-US" sz="800"/>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152400"/>
            <a:ext cx="8229600" cy="1143000"/>
          </a:xfrm>
        </p:spPr>
        <p:txBody>
          <a:bodyPr/>
          <a:lstStyle/>
          <a:p>
            <a:r>
              <a:rPr lang="en-US" altLang="en-US" smtClean="0">
                <a:ea typeface="ＭＳ Ｐゴシック" pitchFamily="34" charset="-128"/>
              </a:rPr>
              <a:t>Monitoring in Soybean</a:t>
            </a:r>
          </a:p>
        </p:txBody>
      </p:sp>
      <p:sp>
        <p:nvSpPr>
          <p:cNvPr id="38915" name="TextBox 11"/>
          <p:cNvSpPr txBox="1">
            <a:spLocks noChangeArrowheads="1"/>
          </p:cNvSpPr>
          <p:nvPr/>
        </p:nvSpPr>
        <p:spPr bwMode="auto">
          <a:xfrm>
            <a:off x="76200" y="6400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dirty="0"/>
              <a:t>Video credit:</a:t>
            </a:r>
          </a:p>
          <a:p>
            <a:r>
              <a:rPr lang="en-US" altLang="en-US" sz="800" dirty="0"/>
              <a:t>Michael </a:t>
            </a:r>
            <a:r>
              <a:rPr lang="en-US" altLang="en-US" sz="800" dirty="0" err="1"/>
              <a:t>Toews</a:t>
            </a:r>
            <a:r>
              <a:rPr lang="en-US" altLang="en-US" sz="800" dirty="0"/>
              <a:t>, University of Georgia, http://www.kudzubug.org/video.html</a:t>
            </a:r>
          </a:p>
          <a:p>
            <a:endParaRPr lang="en-US" altLang="en-US" sz="800"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000" t="43651" r="51282" b="24313"/>
          <a:stretch/>
        </p:blipFill>
        <p:spPr bwMode="auto">
          <a:xfrm>
            <a:off x="683577" y="3599329"/>
            <a:ext cx="3278823" cy="2286000"/>
          </a:xfrm>
          <a:prstGeom prst="roundRect">
            <a:avLst>
              <a:gd name="adj" fmla="val 8594"/>
            </a:avLst>
          </a:prstGeom>
          <a:solidFill>
            <a:srgbClr val="FFFFFF">
              <a:shade val="85000"/>
            </a:srgbClr>
          </a:solidFill>
          <a:ln w="38100">
            <a:solidFill>
              <a:schemeClr val="tx1"/>
            </a:solidFill>
            <a:miter lim="800000"/>
            <a:headEnd/>
            <a:tailEnd/>
          </a:ln>
          <a:effectLs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0000" t="43487" r="51282" b="25307"/>
          <a:stretch/>
        </p:blipFill>
        <p:spPr bwMode="auto">
          <a:xfrm>
            <a:off x="667406" y="1158240"/>
            <a:ext cx="3366032" cy="2286000"/>
          </a:xfrm>
          <a:prstGeom prst="roundRect">
            <a:avLst>
              <a:gd name="adj" fmla="val 8594"/>
            </a:avLst>
          </a:prstGeom>
          <a:solidFill>
            <a:srgbClr val="FFFFFF">
              <a:shade val="85000"/>
            </a:srgbClr>
          </a:solidFill>
          <a:ln w="38100">
            <a:solidFill>
              <a:schemeClr val="tx1"/>
            </a:solidFill>
            <a:miter lim="800000"/>
            <a:headEnd/>
            <a:tailEnd/>
          </a:ln>
          <a:effectLs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9897" t="43651" r="51282" b="25307"/>
          <a:stretch/>
        </p:blipFill>
        <p:spPr bwMode="auto">
          <a:xfrm>
            <a:off x="5111979" y="1124243"/>
            <a:ext cx="3395913" cy="2286000"/>
          </a:xfrm>
          <a:prstGeom prst="roundRect">
            <a:avLst>
              <a:gd name="adj" fmla="val 8594"/>
            </a:avLst>
          </a:prstGeom>
          <a:solidFill>
            <a:srgbClr val="FFFFFF">
              <a:shade val="85000"/>
            </a:srgbClr>
          </a:solidFill>
          <a:ln w="38100">
            <a:solidFill>
              <a:schemeClr val="tx1"/>
            </a:solidFill>
            <a:miter lim="800000"/>
            <a:headEnd/>
            <a:tailEnd/>
          </a:ln>
          <a:effectLst/>
          <a:extLst/>
        </p:spPr>
      </p:pic>
      <p:sp>
        <p:nvSpPr>
          <p:cNvPr id="38919" name="TextBox 2"/>
          <p:cNvSpPr txBox="1">
            <a:spLocks noChangeArrowheads="1"/>
          </p:cNvSpPr>
          <p:nvPr/>
        </p:nvSpPr>
        <p:spPr bwMode="auto">
          <a:xfrm>
            <a:off x="213878" y="1195555"/>
            <a:ext cx="35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1.</a:t>
            </a:r>
          </a:p>
        </p:txBody>
      </p:sp>
      <p:sp>
        <p:nvSpPr>
          <p:cNvPr id="38920" name="TextBox 7"/>
          <p:cNvSpPr txBox="1">
            <a:spLocks noChangeArrowheads="1"/>
          </p:cNvSpPr>
          <p:nvPr/>
        </p:nvSpPr>
        <p:spPr bwMode="auto">
          <a:xfrm>
            <a:off x="4648200" y="1219200"/>
            <a:ext cx="360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2.</a:t>
            </a:r>
          </a:p>
        </p:txBody>
      </p:sp>
      <p:sp>
        <p:nvSpPr>
          <p:cNvPr id="38921" name="TextBox 8"/>
          <p:cNvSpPr txBox="1">
            <a:spLocks noChangeArrowheads="1"/>
          </p:cNvSpPr>
          <p:nvPr/>
        </p:nvSpPr>
        <p:spPr bwMode="auto">
          <a:xfrm>
            <a:off x="258652" y="3622896"/>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dirty="0"/>
              <a:t>3.</a:t>
            </a:r>
          </a:p>
        </p:txBody>
      </p:sp>
      <p:sp>
        <p:nvSpPr>
          <p:cNvPr id="10" name="TextBox 8"/>
          <p:cNvSpPr txBox="1">
            <a:spLocks noChangeArrowheads="1"/>
          </p:cNvSpPr>
          <p:nvPr/>
        </p:nvSpPr>
        <p:spPr bwMode="auto">
          <a:xfrm>
            <a:off x="4648200" y="3634219"/>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dirty="0" smtClean="0"/>
              <a:t>4.</a:t>
            </a:r>
            <a:endParaRPr lang="en-US" altLang="en-US" dirty="0"/>
          </a:p>
        </p:txBody>
      </p:sp>
      <p:pic>
        <p:nvPicPr>
          <p:cNvPr id="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8823" t="37204" r="50785" b="37778"/>
          <a:stretch/>
        </p:blipFill>
        <p:spPr bwMode="auto">
          <a:xfrm>
            <a:off x="5062351" y="3581400"/>
            <a:ext cx="3312558" cy="2286000"/>
          </a:xfrm>
          <a:prstGeom prst="roundRect">
            <a:avLst>
              <a:gd name="adj" fmla="val 8594"/>
            </a:avLst>
          </a:prstGeom>
          <a:solidFill>
            <a:srgbClr val="FFFFFF">
              <a:shade val="85000"/>
            </a:srgbClr>
          </a:solidFill>
          <a:ln w="38100">
            <a:solidFill>
              <a:schemeClr val="tx1"/>
            </a:solidFill>
            <a:miter lim="800000"/>
            <a:headEnd/>
            <a:tailEnd/>
          </a:ln>
          <a:effectLst/>
          <a:extLst/>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ea typeface="ＭＳ Ｐゴシック" pitchFamily="34" charset="-128"/>
              </a:rPr>
              <a:t>“Kudzu Bug”</a:t>
            </a:r>
          </a:p>
        </p:txBody>
      </p:sp>
      <p:sp>
        <p:nvSpPr>
          <p:cNvPr id="3" name="Subtitle 2"/>
          <p:cNvSpPr>
            <a:spLocks noGrp="1"/>
          </p:cNvSpPr>
          <p:nvPr>
            <p:ph idx="1"/>
          </p:nvPr>
        </p:nvSpPr>
        <p:spPr/>
        <p:txBody>
          <a:bodyPr>
            <a:normAutofit lnSpcReduction="10000"/>
          </a:bodyPr>
          <a:lstStyle/>
          <a:p>
            <a:pPr>
              <a:defRPr/>
            </a:pPr>
            <a:r>
              <a:rPr lang="en-US" dirty="0" smtClean="0"/>
              <a:t>Native to southeastern Asian countries including China, India and Japan</a:t>
            </a:r>
          </a:p>
          <a:p>
            <a:pPr>
              <a:defRPr/>
            </a:pPr>
            <a:r>
              <a:rPr lang="en-US" dirty="0" smtClean="0"/>
              <a:t>First detection in the western hemisphere occurred October 2009 from the metropolitan Atlanta area</a:t>
            </a:r>
          </a:p>
          <a:p>
            <a:pPr>
              <a:defRPr/>
            </a:pPr>
            <a:r>
              <a:rPr lang="en-US" dirty="0" smtClean="0"/>
              <a:t>aka </a:t>
            </a:r>
            <a:r>
              <a:rPr lang="en-US" i="1" dirty="0" smtClean="0"/>
              <a:t>M. punctatissima</a:t>
            </a:r>
            <a:r>
              <a:rPr lang="en-US" dirty="0" smtClean="0"/>
              <a:t>, bean plataspid, lablab bug, or globular stink bug</a:t>
            </a:r>
          </a:p>
          <a:p>
            <a:pPr>
              <a:defRPr/>
            </a:pPr>
            <a:r>
              <a:rPr lang="en-US" dirty="0" smtClean="0"/>
              <a:t>Does not have an officially accepted common name in the U.S., but “kudzu bug” is pending </a:t>
            </a:r>
          </a:p>
          <a:p>
            <a:pPr>
              <a:defRPr/>
            </a:pPr>
            <a:endParaRPr lang="en-US" dirty="0"/>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txBox="1">
            <a:spLocks/>
          </p:cNvSpPr>
          <p:nvPr/>
        </p:nvSpPr>
        <p:spPr bwMode="auto">
          <a:xfrm>
            <a:off x="228600" y="152400"/>
            <a:ext cx="861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defTabSz="45720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defTabSz="4572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defTabSz="4572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defTabSz="4572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4400"/>
              <a:t>Visual Inspection in Soybean</a:t>
            </a:r>
          </a:p>
        </p:txBody>
      </p:sp>
      <p:sp>
        <p:nvSpPr>
          <p:cNvPr id="39939" name="TextBox 4"/>
          <p:cNvSpPr txBox="1">
            <a:spLocks noChangeArrowheads="1"/>
          </p:cNvSpPr>
          <p:nvPr/>
        </p:nvSpPr>
        <p:spPr bwMode="auto">
          <a:xfrm>
            <a:off x="411163" y="6184900"/>
            <a:ext cx="617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(all images)</a:t>
            </a:r>
          </a:p>
          <a:p>
            <a:r>
              <a:rPr lang="en-US" altLang="en-US" sz="800"/>
              <a:t>Phillip Roberts, University of Georgia</a:t>
            </a:r>
          </a:p>
        </p:txBody>
      </p:sp>
      <p:pic>
        <p:nvPicPr>
          <p:cNvPr id="6" name="Picture 2" descr="C:\a2010\zprImages2010\Kudzu Bug\M. cribraria GA July 2, 2010\DSC0267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1657793"/>
            <a:ext cx="4343400" cy="3257550"/>
          </a:xfrm>
          <a:prstGeom prst="roundRect">
            <a:avLst>
              <a:gd name="adj" fmla="val 8594"/>
            </a:avLst>
          </a:prstGeom>
          <a:solidFill>
            <a:srgbClr val="FFFFFF">
              <a:shade val="85000"/>
            </a:srgbClr>
          </a:solidFill>
          <a:ln w="38100">
            <a:solidFill>
              <a:schemeClr val="tx1"/>
            </a:solidFill>
          </a:ln>
          <a:effectLst/>
          <a:extLst/>
        </p:spPr>
      </p:pic>
      <p:sp>
        <p:nvSpPr>
          <p:cNvPr id="39941" name="TextBox 6"/>
          <p:cNvSpPr txBox="1">
            <a:spLocks noChangeArrowheads="1"/>
          </p:cNvSpPr>
          <p:nvPr/>
        </p:nvSpPr>
        <p:spPr bwMode="auto">
          <a:xfrm>
            <a:off x="411163" y="4938713"/>
            <a:ext cx="367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Adults are gregarious and easy to see</a:t>
            </a:r>
          </a:p>
        </p:txBody>
      </p:sp>
      <p:sp>
        <p:nvSpPr>
          <p:cNvPr id="39942" name="TextBox 7"/>
          <p:cNvSpPr txBox="1">
            <a:spLocks noChangeArrowheads="1"/>
          </p:cNvSpPr>
          <p:nvPr/>
        </p:nvSpPr>
        <p:spPr bwMode="auto">
          <a:xfrm>
            <a:off x="4699000" y="4937125"/>
            <a:ext cx="429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Small nymphs can be more difficult, but are evident when closely examining stems</a:t>
            </a:r>
          </a:p>
        </p:txBody>
      </p:sp>
      <p:pic>
        <p:nvPicPr>
          <p:cNvPr id="9" name="Picture 2" descr="C:\2011\zprImages2011\Kudzu Bug Midville July 29\DSC03740.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648200" y="1657792"/>
            <a:ext cx="4292009" cy="3257551"/>
          </a:xfrm>
          <a:prstGeom prst="roundRect">
            <a:avLst>
              <a:gd name="adj" fmla="val 8594"/>
            </a:avLst>
          </a:prstGeom>
          <a:solidFill>
            <a:srgbClr val="FFFFFF">
              <a:shade val="85000"/>
            </a:srgbClr>
          </a:solidFill>
          <a:ln w="38100">
            <a:solidFill>
              <a:schemeClr val="tx1"/>
            </a:solidFill>
          </a:ln>
          <a:effectLst/>
          <a:extLst/>
        </p:spPr>
      </p:pic>
      <p:cxnSp>
        <p:nvCxnSpPr>
          <p:cNvPr id="11" name="Straight Arrow Connector 10"/>
          <p:cNvCxnSpPr/>
          <p:nvPr/>
        </p:nvCxnSpPr>
        <p:spPr>
          <a:xfrm>
            <a:off x="1143000" y="3286125"/>
            <a:ext cx="990600"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172200" y="2819400"/>
            <a:ext cx="381000" cy="6096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defTabSz="45720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defTabSz="4572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defTabSz="4572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defTabSz="4572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4400"/>
              <a:t>Treatment Thresholds in Soybean</a:t>
            </a:r>
          </a:p>
        </p:txBody>
      </p:sp>
      <p:sp>
        <p:nvSpPr>
          <p:cNvPr id="40963" name="Content Placeholder 5"/>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defTabSz="45720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defTabSz="4572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defTabSz="4572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defTabSz="4572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fontAlgn="base">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r>
              <a:rPr lang="en-US" altLang="en-US" sz="2800"/>
              <a:t>Spraying adults on vegetative soybean is unlikely to boost yield as immediate re-infestation is common</a:t>
            </a:r>
          </a:p>
          <a:p>
            <a:r>
              <a:rPr lang="en-US" altLang="en-US" sz="2800"/>
              <a:t>Data suggest that growers wait until immatures are present or beans reach the R3 to R4 developmental stage</a:t>
            </a:r>
          </a:p>
        </p:txBody>
      </p:sp>
      <p:pic>
        <p:nvPicPr>
          <p:cNvPr id="6" name="Picture 2" descr="C:\Users\proberts\Desktop\M. cribraria GA July 2, 2010\DSC026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057400"/>
            <a:ext cx="4267200" cy="3200400"/>
          </a:xfrm>
          <a:prstGeom prst="roundRect">
            <a:avLst>
              <a:gd name="adj" fmla="val 8594"/>
            </a:avLst>
          </a:prstGeom>
          <a:solidFill>
            <a:srgbClr val="FFFFFF">
              <a:shade val="85000"/>
            </a:srgbClr>
          </a:solidFill>
          <a:ln w="38100">
            <a:solidFill>
              <a:schemeClr val="tx1"/>
            </a:solidFill>
          </a:ln>
          <a:effectLst/>
          <a:extLst/>
        </p:spPr>
      </p:pic>
      <p:sp>
        <p:nvSpPr>
          <p:cNvPr id="40965" name="TextBox 6"/>
          <p:cNvSpPr txBox="1">
            <a:spLocks noChangeArrowheads="1"/>
          </p:cNvSpPr>
          <p:nvPr/>
        </p:nvSpPr>
        <p:spPr bwMode="auto">
          <a:xfrm>
            <a:off x="342900" y="6418263"/>
            <a:ext cx="6172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t>
            </a:r>
          </a:p>
          <a:p>
            <a:r>
              <a:rPr lang="en-US" altLang="en-US" sz="800"/>
              <a:t>Phillip Roberts, University of Georgia</a:t>
            </a: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914400" y="228600"/>
            <a:ext cx="7315200" cy="1143000"/>
          </a:xfrm>
        </p:spPr>
        <p:txBody>
          <a:bodyPr/>
          <a:lstStyle/>
          <a:p>
            <a:r>
              <a:rPr lang="en-US" altLang="en-US" smtClean="0">
                <a:ea typeface="ＭＳ Ｐゴシック" pitchFamily="34" charset="-128"/>
              </a:rPr>
              <a:t>Chemical Control in Soybean</a:t>
            </a:r>
          </a:p>
        </p:txBody>
      </p:sp>
      <p:graphicFrame>
        <p:nvGraphicFramePr>
          <p:cNvPr id="9" name="Table 8"/>
          <p:cNvGraphicFramePr>
            <a:graphicFrameLocks noGrp="1"/>
          </p:cNvGraphicFramePr>
          <p:nvPr/>
        </p:nvGraphicFramePr>
        <p:xfrm>
          <a:off x="838200" y="1169988"/>
          <a:ext cx="7391400" cy="4614864"/>
        </p:xfrm>
        <a:graphic>
          <a:graphicData uri="http://schemas.openxmlformats.org/drawingml/2006/table">
            <a:tbl>
              <a:tblPr firstRow="1" bandRow="1">
                <a:tableStyleId>{5C22544A-7EE6-4342-B048-85BDC9FD1C3A}</a:tableStyleId>
              </a:tblPr>
              <a:tblGrid>
                <a:gridCol w="1279282">
                  <a:extLst>
                    <a:ext uri="{9D8B030D-6E8A-4147-A177-3AD203B41FA5}">
                      <a16:colId xmlns:a16="http://schemas.microsoft.com/office/drawing/2014/main" val="20000"/>
                    </a:ext>
                  </a:extLst>
                </a:gridCol>
                <a:gridCol w="2573683">
                  <a:extLst>
                    <a:ext uri="{9D8B030D-6E8A-4147-A177-3AD203B41FA5}">
                      <a16:colId xmlns:a16="http://schemas.microsoft.com/office/drawing/2014/main" val="20001"/>
                    </a:ext>
                  </a:extLst>
                </a:gridCol>
                <a:gridCol w="1808533">
                  <a:extLst>
                    <a:ext uri="{9D8B030D-6E8A-4147-A177-3AD203B41FA5}">
                      <a16:colId xmlns:a16="http://schemas.microsoft.com/office/drawing/2014/main" val="20002"/>
                    </a:ext>
                  </a:extLst>
                </a:gridCol>
                <a:gridCol w="1729902">
                  <a:extLst>
                    <a:ext uri="{9D8B030D-6E8A-4147-A177-3AD203B41FA5}">
                      <a16:colId xmlns:a16="http://schemas.microsoft.com/office/drawing/2014/main" val="20003"/>
                    </a:ext>
                  </a:extLst>
                </a:gridCol>
              </a:tblGrid>
              <a:tr h="640171">
                <a:tc>
                  <a:txBody>
                    <a:bodyPr/>
                    <a:lstStyle/>
                    <a:p>
                      <a:endParaRPr lang="en-US" sz="1800" dirty="0" smtClean="0">
                        <a:solidFill>
                          <a:schemeClr val="tx1"/>
                        </a:solidFill>
                      </a:endParaRPr>
                    </a:p>
                    <a:p>
                      <a:r>
                        <a:rPr lang="en-US" sz="1800" dirty="0" smtClean="0">
                          <a:solidFill>
                            <a:schemeClr val="tx1"/>
                          </a:solidFill>
                        </a:rPr>
                        <a:t>PEST</a:t>
                      </a:r>
                      <a:endParaRPr lang="en-US" sz="1800" dirty="0">
                        <a:solidFill>
                          <a:schemeClr val="tx1"/>
                        </a:solidFill>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800" dirty="0" smtClean="0">
                        <a:solidFill>
                          <a:schemeClr val="tx1"/>
                        </a:solidFill>
                      </a:endParaRPr>
                    </a:p>
                    <a:p>
                      <a:r>
                        <a:rPr lang="en-US" sz="1800" dirty="0" smtClean="0">
                          <a:solidFill>
                            <a:schemeClr val="tx1"/>
                          </a:solidFill>
                        </a:rPr>
                        <a:t>INSECTICIDE</a:t>
                      </a:r>
                      <a:endParaRPr lang="en-US" sz="1800" dirty="0">
                        <a:solidFill>
                          <a:schemeClr val="tx1"/>
                        </a:solidFill>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800" dirty="0" smtClean="0">
                          <a:solidFill>
                            <a:schemeClr val="tx1"/>
                          </a:solidFill>
                        </a:rPr>
                        <a:t>FORMULATION</a:t>
                      </a:r>
                      <a:r>
                        <a:rPr lang="en-US" sz="1800" baseline="0" dirty="0" smtClean="0">
                          <a:solidFill>
                            <a:schemeClr val="tx1"/>
                          </a:solidFill>
                        </a:rPr>
                        <a:t> PER ACRE</a:t>
                      </a:r>
                      <a:endParaRPr lang="en-US" sz="1800" dirty="0">
                        <a:solidFill>
                          <a:schemeClr val="tx1"/>
                        </a:solidFill>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800" dirty="0" smtClean="0">
                          <a:solidFill>
                            <a:schemeClr val="tx1"/>
                          </a:solidFill>
                        </a:rPr>
                        <a:t>LBS. ACTIVE PER ACRE</a:t>
                      </a:r>
                      <a:endParaRPr lang="en-US" sz="1800" dirty="0">
                        <a:solidFill>
                          <a:schemeClr val="tx1"/>
                        </a:solidFill>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40171">
                <a:tc rowSpan="6">
                  <a:txBody>
                    <a:bodyPr/>
                    <a:lstStyle/>
                    <a:p>
                      <a:r>
                        <a:rPr lang="en-US" sz="1800" b="1" dirty="0" smtClean="0"/>
                        <a:t>Kudzu</a:t>
                      </a:r>
                      <a:r>
                        <a:rPr lang="en-US" sz="1800" b="1" baseline="0" dirty="0" smtClean="0"/>
                        <a:t> Bug</a:t>
                      </a:r>
                      <a:endParaRPr lang="en-US" sz="1800" b="1"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acephate</a:t>
                      </a:r>
                    </a:p>
                    <a:p>
                      <a:r>
                        <a:rPr lang="en-US" sz="1800" dirty="0" smtClean="0"/>
                        <a:t>  </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0.75-1.0 lb</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0.73-0.97</a:t>
                      </a:r>
                    </a:p>
                    <a:p>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3177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bifenthrin</a:t>
                      </a:r>
                    </a:p>
                    <a:p>
                      <a:r>
                        <a:rPr lang="en-US" sz="1800" dirty="0" smtClean="0"/>
                        <a:t>  </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5.12-6.4 ozs</a:t>
                      </a:r>
                    </a:p>
                    <a:p>
                      <a:r>
                        <a:rPr lang="en-US" sz="1800" dirty="0" smtClean="0"/>
                        <a:t>6.4 ozs</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0.08-0.1</a:t>
                      </a:r>
                    </a:p>
                    <a:p>
                      <a:r>
                        <a:rPr lang="en-US" sz="1800" dirty="0" smtClean="0"/>
                        <a:t>0.1</a:t>
                      </a:r>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8223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clothianadin</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3-4 ozs</a:t>
                      </a:r>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0.05-0.67</a:t>
                      </a:r>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40171">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gamma-cyhalothrin</a:t>
                      </a:r>
                    </a:p>
                    <a:p>
                      <a:r>
                        <a:rPr lang="en-US" sz="1800" dirty="0" smtClean="0"/>
                        <a:t>  </a:t>
                      </a:r>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1.28-1.54 ozs</a:t>
                      </a:r>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0.0125-0.015</a:t>
                      </a:r>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40171">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lambda-cyhalothrin</a:t>
                      </a:r>
                    </a:p>
                    <a:p>
                      <a:r>
                        <a:rPr lang="en-US" sz="1800" baseline="0" dirty="0" smtClean="0"/>
                        <a:t>  </a:t>
                      </a:r>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1.92 ozs</a:t>
                      </a:r>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0.03</a:t>
                      </a:r>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40171">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zeta-cypermethrin</a:t>
                      </a:r>
                    </a:p>
                    <a:p>
                      <a:r>
                        <a:rPr lang="en-US" sz="1800" dirty="0" smtClean="0"/>
                        <a:t>  </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4 ozs</a:t>
                      </a:r>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smtClean="0"/>
                        <a:t>0.025</a:t>
                      </a:r>
                      <a:endParaRPr lang="en-US"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42024" name="TextBox 9"/>
          <p:cNvSpPr txBox="1">
            <a:spLocks noChangeArrowheads="1"/>
          </p:cNvSpPr>
          <p:nvPr/>
        </p:nvSpPr>
        <p:spPr bwMode="auto">
          <a:xfrm>
            <a:off x="692150" y="5768975"/>
            <a:ext cx="3689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*some premixes also have 2(ee) label</a:t>
            </a:r>
          </a:p>
        </p:txBody>
      </p:sp>
      <p:sp>
        <p:nvSpPr>
          <p:cNvPr id="42025" name="TextBox 10"/>
          <p:cNvSpPr txBox="1">
            <a:spLocks noChangeArrowheads="1"/>
          </p:cNvSpPr>
          <p:nvPr/>
        </p:nvSpPr>
        <p:spPr bwMode="auto">
          <a:xfrm>
            <a:off x="304800" y="6350000"/>
            <a:ext cx="617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Recommendation credits: Phillip Roberts, Michael Toews and David Buntin, University of Georgia-2014 Pest Management Handbook</a:t>
            </a:r>
          </a:p>
          <a:p>
            <a:endParaRPr lang="en-US" altLang="en-US" sz="800"/>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914400" y="274638"/>
            <a:ext cx="7315200" cy="1143000"/>
          </a:xfrm>
        </p:spPr>
        <p:txBody>
          <a:bodyPr/>
          <a:lstStyle/>
          <a:p>
            <a:r>
              <a:rPr lang="en-US" altLang="en-US" smtClean="0">
                <a:ea typeface="ＭＳ Ｐゴシック" pitchFamily="34" charset="-128"/>
              </a:rPr>
              <a:t>Biological Control</a:t>
            </a:r>
          </a:p>
        </p:txBody>
      </p:sp>
      <p:sp>
        <p:nvSpPr>
          <p:cNvPr id="43011" name="Content Placeholder 2"/>
          <p:cNvSpPr>
            <a:spLocks noGrp="1"/>
          </p:cNvSpPr>
          <p:nvPr>
            <p:ph idx="1"/>
          </p:nvPr>
        </p:nvSpPr>
        <p:spPr>
          <a:xfrm>
            <a:off x="3810000" y="1524000"/>
            <a:ext cx="5181600" cy="4395788"/>
          </a:xfrm>
        </p:spPr>
        <p:txBody>
          <a:bodyPr/>
          <a:lstStyle/>
          <a:p>
            <a:r>
              <a:rPr lang="en-US" altLang="en-US" sz="2800" smtClean="0">
                <a:ea typeface="ＭＳ Ｐゴシック" pitchFamily="34" charset="-128"/>
              </a:rPr>
              <a:t>An entomopathogenic fungus may exert some control </a:t>
            </a:r>
          </a:p>
          <a:p>
            <a:r>
              <a:rPr lang="en-US" altLang="en-US" sz="2800" smtClean="0">
                <a:ea typeface="ＭＳ Ｐゴシック" pitchFamily="34" charset="-128"/>
              </a:rPr>
              <a:t>Other parasitoids and predators observed include:</a:t>
            </a:r>
          </a:p>
          <a:p>
            <a:pPr lvl="1"/>
            <a:r>
              <a:rPr lang="en-US" altLang="en-US" sz="2400" smtClean="0">
                <a:ea typeface="ＭＳ Ｐゴシック" pitchFamily="34" charset="-128"/>
              </a:rPr>
              <a:t>Tachinid flies</a:t>
            </a:r>
          </a:p>
          <a:p>
            <a:pPr lvl="1"/>
            <a:r>
              <a:rPr lang="en-US" altLang="en-US" sz="2400" smtClean="0">
                <a:ea typeface="ＭＳ Ｐゴシック" pitchFamily="34" charset="-128"/>
              </a:rPr>
              <a:t>Egg specialist, </a:t>
            </a:r>
            <a:r>
              <a:rPr lang="en-US" altLang="en-US" sz="2400" i="1" smtClean="0">
                <a:ea typeface="ＭＳ Ｐゴシック" pitchFamily="34" charset="-128"/>
              </a:rPr>
              <a:t>Paratelenomus saccharalis</a:t>
            </a:r>
          </a:p>
          <a:p>
            <a:pPr lvl="1"/>
            <a:r>
              <a:rPr lang="en-US" altLang="en-US" sz="2400" smtClean="0">
                <a:ea typeface="ＭＳ Ｐゴシック" pitchFamily="34" charset="-128"/>
              </a:rPr>
              <a:t>Generalist predators</a:t>
            </a:r>
          </a:p>
          <a:p>
            <a:pPr lvl="1"/>
            <a:endParaRPr lang="en-US" altLang="en-US" sz="2400" smtClean="0">
              <a:ea typeface="ＭＳ Ｐゴシック" pitchFamily="34" charset="-128"/>
            </a:endParaRPr>
          </a:p>
        </p:txBody>
      </p:sp>
      <p:sp>
        <p:nvSpPr>
          <p:cNvPr id="43012" name="TextBox 3"/>
          <p:cNvSpPr txBox="1">
            <a:spLocks noChangeArrowheads="1"/>
          </p:cNvSpPr>
          <p:nvPr/>
        </p:nvSpPr>
        <p:spPr bwMode="auto">
          <a:xfrm>
            <a:off x="152400" y="6396038"/>
            <a:ext cx="594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a:t>
            </a:r>
          </a:p>
          <a:p>
            <a:r>
              <a:rPr lang="en-US" altLang="en-US" sz="800"/>
              <a:t>Top-Michael Toews, University of Georgia</a:t>
            </a:r>
          </a:p>
          <a:p>
            <a:r>
              <a:rPr lang="en-US" altLang="en-US" sz="800"/>
              <a:t>Bottom-Wayne Gardner, University of Georgia</a:t>
            </a:r>
          </a:p>
        </p:txBody>
      </p:sp>
      <p:pic>
        <p:nvPicPr>
          <p:cNvPr id="14338" name="Picture 2" descr="C:\Users\mtoews\Pictures\Kudzu bug\ParatelenomusMegAll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074" y="3855720"/>
            <a:ext cx="3086436" cy="2468880"/>
          </a:xfrm>
          <a:prstGeom prst="roundRect">
            <a:avLst>
              <a:gd name="adj" fmla="val 8594"/>
            </a:avLst>
          </a:prstGeom>
          <a:solidFill>
            <a:srgbClr val="FFFFFF">
              <a:shade val="85000"/>
            </a:srgbClr>
          </a:solidFill>
          <a:ln w="38100">
            <a:solidFill>
              <a:schemeClr val="tx1"/>
            </a:solidFill>
          </a:ln>
          <a:effectLst/>
          <a:extLst/>
        </p:spPr>
      </p:pic>
      <p:pic>
        <p:nvPicPr>
          <p:cNvPr id="14340" name="Picture 4" descr="C:\Users\mtoews\Desktop\IMG_4566[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7997" b="13207"/>
          <a:stretch/>
        </p:blipFill>
        <p:spPr bwMode="auto">
          <a:xfrm>
            <a:off x="425296" y="1264920"/>
            <a:ext cx="3070738" cy="2468880"/>
          </a:xfrm>
          <a:prstGeom prst="roundRect">
            <a:avLst>
              <a:gd name="adj" fmla="val 8594"/>
            </a:avLst>
          </a:prstGeom>
          <a:solidFill>
            <a:srgbClr val="FFFFFF">
              <a:shade val="85000"/>
            </a:srgbClr>
          </a:solidFill>
          <a:ln w="38100">
            <a:solidFill>
              <a:schemeClr val="tx1"/>
            </a:solidFill>
          </a:ln>
          <a:effectLst/>
          <a:extLst/>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914400" y="274638"/>
            <a:ext cx="7315200" cy="1143000"/>
          </a:xfrm>
        </p:spPr>
        <p:txBody>
          <a:bodyPr/>
          <a:lstStyle/>
          <a:p>
            <a:r>
              <a:rPr lang="en-US" altLang="en-US" smtClean="0">
                <a:ea typeface="ＭＳ Ｐゴシック" pitchFamily="34" charset="-128"/>
              </a:rPr>
              <a:t>Biological Control</a:t>
            </a:r>
          </a:p>
        </p:txBody>
      </p:sp>
      <p:sp>
        <p:nvSpPr>
          <p:cNvPr id="44035" name="Content Placeholder 2"/>
          <p:cNvSpPr>
            <a:spLocks noGrp="1"/>
          </p:cNvSpPr>
          <p:nvPr>
            <p:ph idx="1"/>
          </p:nvPr>
        </p:nvSpPr>
        <p:spPr>
          <a:xfrm>
            <a:off x="5105400" y="1752600"/>
            <a:ext cx="3962400" cy="4202113"/>
          </a:xfrm>
        </p:spPr>
        <p:txBody>
          <a:bodyPr/>
          <a:lstStyle/>
          <a:p>
            <a:r>
              <a:rPr lang="en-US" altLang="en-US" smtClean="0">
                <a:ea typeface="ＭＳ Ｐゴシック" pitchFamily="34" charset="-128"/>
              </a:rPr>
              <a:t>Eggs parasitized by </a:t>
            </a:r>
            <a:r>
              <a:rPr lang="en-US" altLang="en-US" i="1" smtClean="0">
                <a:ea typeface="ＭＳ Ｐゴシック" pitchFamily="34" charset="-128"/>
              </a:rPr>
              <a:t>P. saccharalis </a:t>
            </a:r>
            <a:r>
              <a:rPr lang="en-US" altLang="en-US" smtClean="0">
                <a:ea typeface="ＭＳ Ｐゴシック" pitchFamily="34" charset="-128"/>
              </a:rPr>
              <a:t>appear abnormally dark-colored</a:t>
            </a:r>
          </a:p>
          <a:p>
            <a:r>
              <a:rPr lang="en-US" altLang="en-US" smtClean="0">
                <a:ea typeface="ＭＳ Ｐゴシック" pitchFamily="34" charset="-128"/>
              </a:rPr>
              <a:t>Parasitism rates range from 55 to 95%, most commonly &gt;75% </a:t>
            </a:r>
          </a:p>
          <a:p>
            <a:endParaRPr lang="en-US" altLang="en-US" smtClean="0">
              <a:ea typeface="ＭＳ Ｐゴシック" pitchFamily="34" charset="-128"/>
            </a:endParaRPr>
          </a:p>
        </p:txBody>
      </p:sp>
      <p:sp>
        <p:nvSpPr>
          <p:cNvPr id="44036" name="TextBox 3"/>
          <p:cNvSpPr txBox="1">
            <a:spLocks noChangeArrowheads="1"/>
          </p:cNvSpPr>
          <p:nvPr/>
        </p:nvSpPr>
        <p:spPr bwMode="auto">
          <a:xfrm>
            <a:off x="152400" y="6443663"/>
            <a:ext cx="594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a:t>
            </a:r>
          </a:p>
          <a:p>
            <a:r>
              <a:rPr lang="en-US" altLang="en-US" sz="800"/>
              <a:t>J. Golec, Auburn University</a:t>
            </a:r>
          </a:p>
        </p:txBody>
      </p:sp>
      <p:sp>
        <p:nvSpPr>
          <p:cNvPr id="44037" name="TextBox 4"/>
          <p:cNvSpPr txBox="1">
            <a:spLocks noChangeArrowheads="1"/>
          </p:cNvSpPr>
          <p:nvPr/>
        </p:nvSpPr>
        <p:spPr bwMode="auto">
          <a:xfrm>
            <a:off x="2613025" y="1604963"/>
            <a:ext cx="2263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Non-parasitized eggs</a:t>
            </a:r>
          </a:p>
        </p:txBody>
      </p:sp>
      <p:sp>
        <p:nvSpPr>
          <p:cNvPr id="44038" name="TextBox 5"/>
          <p:cNvSpPr txBox="1">
            <a:spLocks noChangeArrowheads="1"/>
          </p:cNvSpPr>
          <p:nvPr/>
        </p:nvSpPr>
        <p:spPr bwMode="auto">
          <a:xfrm>
            <a:off x="457200" y="16002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Parasitized eggs</a:t>
            </a:r>
          </a:p>
        </p:txBody>
      </p:sp>
      <p:grpSp>
        <p:nvGrpSpPr>
          <p:cNvPr id="44039" name="Group 6"/>
          <p:cNvGrpSpPr>
            <a:grpSpLocks noChangeAspect="1"/>
          </p:cNvGrpSpPr>
          <p:nvPr/>
        </p:nvGrpSpPr>
        <p:grpSpPr bwMode="auto">
          <a:xfrm>
            <a:off x="304800" y="1974850"/>
            <a:ext cx="4164013" cy="4311650"/>
            <a:chOff x="4495800" y="1280691"/>
            <a:chExt cx="4343400" cy="4497582"/>
          </a:xfrm>
        </p:grpSpPr>
        <p:pic>
          <p:nvPicPr>
            <p:cNvPr id="15362" name="Picture 2" descr="C:\Users\mtoews\Desktop\Megacopta Egg Mass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86786"/>
              <a:ext cx="4343400" cy="4291487"/>
            </a:xfrm>
            <a:prstGeom prst="roundRect">
              <a:avLst>
                <a:gd name="adj" fmla="val 8594"/>
              </a:avLst>
            </a:prstGeom>
            <a:solidFill>
              <a:srgbClr val="FFFFFF">
                <a:shade val="85000"/>
              </a:srgbClr>
            </a:solidFill>
            <a:ln w="38100">
              <a:solidFill>
                <a:schemeClr val="tx1"/>
              </a:solidFill>
            </a:ln>
            <a:effectLst/>
            <a:extLst/>
          </p:spPr>
        </p:pic>
        <p:cxnSp>
          <p:nvCxnSpPr>
            <p:cNvPr id="8" name="Straight Arrow Connector 7"/>
            <p:cNvCxnSpPr/>
            <p:nvPr/>
          </p:nvCxnSpPr>
          <p:spPr>
            <a:xfrm flipH="1">
              <a:off x="5790706" y="1280691"/>
              <a:ext cx="1645955" cy="275717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6400074" y="1280691"/>
              <a:ext cx="1036587" cy="390143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cxnSp>
        <p:nvCxnSpPr>
          <p:cNvPr id="17" name="Straight Arrow Connector 16"/>
          <p:cNvCxnSpPr/>
          <p:nvPr/>
        </p:nvCxnSpPr>
        <p:spPr>
          <a:xfrm>
            <a:off x="3124200" y="1974850"/>
            <a:ext cx="152400" cy="122555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246188" y="1878013"/>
            <a:ext cx="290512" cy="1419225"/>
          </a:xfrm>
          <a:prstGeom prst="straightConnector1">
            <a:avLst/>
          </a:prstGeom>
          <a:ln>
            <a:solidFill>
              <a:srgbClr val="FA0A0A"/>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46188" y="1878013"/>
            <a:ext cx="582612" cy="1038225"/>
          </a:xfrm>
          <a:prstGeom prst="straightConnector1">
            <a:avLst/>
          </a:prstGeom>
          <a:ln>
            <a:solidFill>
              <a:srgbClr val="FA0A0A"/>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914400" y="274638"/>
            <a:ext cx="7315200" cy="1143000"/>
          </a:xfrm>
        </p:spPr>
        <p:txBody>
          <a:bodyPr/>
          <a:lstStyle/>
          <a:p>
            <a:r>
              <a:rPr lang="en-US" altLang="en-US" smtClean="0">
                <a:ea typeface="ＭＳ Ｐゴシック" pitchFamily="34" charset="-128"/>
              </a:rPr>
              <a:t>Cultural Control </a:t>
            </a:r>
          </a:p>
        </p:txBody>
      </p:sp>
      <p:sp>
        <p:nvSpPr>
          <p:cNvPr id="45059" name="Content Placeholder 8"/>
          <p:cNvSpPr>
            <a:spLocks noGrp="1"/>
          </p:cNvSpPr>
          <p:nvPr>
            <p:ph idx="1"/>
          </p:nvPr>
        </p:nvSpPr>
        <p:spPr>
          <a:xfrm>
            <a:off x="4114800" y="1477963"/>
            <a:ext cx="4572000" cy="4525962"/>
          </a:xfrm>
        </p:spPr>
        <p:txBody>
          <a:bodyPr/>
          <a:lstStyle/>
          <a:p>
            <a:r>
              <a:rPr lang="en-US" altLang="en-US" smtClean="0">
                <a:ea typeface="ＭＳ Ｐゴシック" pitchFamily="34" charset="-128"/>
              </a:rPr>
              <a:t>Soybean planted in April and May experienced many more bugs and egg masses compared to June and July planting dates</a:t>
            </a:r>
          </a:p>
          <a:p>
            <a:r>
              <a:rPr lang="en-US" altLang="en-US" smtClean="0">
                <a:ea typeface="ＭＳ Ｐゴシック" pitchFamily="34" charset="-128"/>
              </a:rPr>
              <a:t>Infestations are typically greater on field edges</a:t>
            </a:r>
          </a:p>
          <a:p>
            <a:endParaRPr lang="en-US" altLang="en-US" smtClean="0">
              <a:ea typeface="ＭＳ Ｐゴシック" pitchFamily="34" charset="-128"/>
            </a:endParaRPr>
          </a:p>
          <a:p>
            <a:endParaRPr lang="en-US" altLang="en-US" smtClean="0">
              <a:ea typeface="ＭＳ Ｐゴシック" pitchFamily="34" charset="-128"/>
            </a:endParaRPr>
          </a:p>
          <a:p>
            <a:endParaRPr lang="en-US" altLang="en-US" smtClean="0">
              <a:ea typeface="ＭＳ Ｐゴシック" pitchFamily="34" charset="-128"/>
            </a:endParaRPr>
          </a:p>
        </p:txBody>
      </p:sp>
      <p:pic>
        <p:nvPicPr>
          <p:cNvPr id="7" name="Picture 3" descr="C:\a2010\zprImages2010\Kudzu Bug\M. cribraria Sept 29\DSC03104.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1768" y="1447800"/>
            <a:ext cx="3733800" cy="4662511"/>
          </a:xfrm>
          <a:prstGeom prst="roundRect">
            <a:avLst>
              <a:gd name="adj" fmla="val 8594"/>
            </a:avLst>
          </a:prstGeom>
          <a:solidFill>
            <a:srgbClr val="FFFFFF">
              <a:shade val="85000"/>
            </a:srgbClr>
          </a:solidFill>
          <a:ln w="38100">
            <a:solidFill>
              <a:schemeClr val="tx1"/>
            </a:solidFill>
          </a:ln>
          <a:effectLst/>
          <a:extLst/>
        </p:spPr>
      </p:pic>
      <p:sp>
        <p:nvSpPr>
          <p:cNvPr id="45061" name="TextBox 11"/>
          <p:cNvSpPr txBox="1">
            <a:spLocks noChangeArrowheads="1"/>
          </p:cNvSpPr>
          <p:nvPr/>
        </p:nvSpPr>
        <p:spPr bwMode="auto">
          <a:xfrm>
            <a:off x="457200" y="6213475"/>
            <a:ext cx="617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t>
            </a:r>
          </a:p>
          <a:p>
            <a:r>
              <a:rPr lang="en-US" altLang="en-US" sz="800"/>
              <a:t>Phillip Roberts, University of Georgia</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p:cNvSpPr>
            <a:spLocks noGrp="1"/>
          </p:cNvSpPr>
          <p:nvPr>
            <p:ph type="title"/>
          </p:nvPr>
        </p:nvSpPr>
        <p:spPr>
          <a:xfrm>
            <a:off x="457200" y="76200"/>
            <a:ext cx="8229600" cy="1143000"/>
          </a:xfrm>
        </p:spPr>
        <p:txBody>
          <a:bodyPr/>
          <a:lstStyle/>
          <a:p>
            <a:r>
              <a:rPr lang="en-US" altLang="en-US" smtClean="0">
                <a:ea typeface="ＭＳ Ｐゴシック" pitchFamily="34" charset="-128"/>
              </a:rPr>
              <a:t>Author and Publication Dates</a:t>
            </a:r>
          </a:p>
        </p:txBody>
      </p:sp>
      <p:sp>
        <p:nvSpPr>
          <p:cNvPr id="2" name="Content Placeholder 1"/>
          <p:cNvSpPr>
            <a:spLocks noGrp="1"/>
          </p:cNvSpPr>
          <p:nvPr>
            <p:ph idx="1"/>
          </p:nvPr>
        </p:nvSpPr>
        <p:spPr>
          <a:xfrm>
            <a:off x="457200" y="1295400"/>
            <a:ext cx="8229600" cy="4443413"/>
          </a:xfrm>
        </p:spPr>
        <p:txBody>
          <a:bodyPr>
            <a:normAutofit fontScale="70000" lnSpcReduction="20000"/>
          </a:bodyPr>
          <a:lstStyle/>
          <a:p>
            <a:pPr>
              <a:buFont typeface="Arial" panose="020B0604020202020204" pitchFamily="34" charset="0"/>
              <a:buChar char="•"/>
              <a:defRPr/>
            </a:pPr>
            <a:r>
              <a:rPr lang="en-US" sz="4400" dirty="0"/>
              <a:t>Michael </a:t>
            </a:r>
            <a:r>
              <a:rPr lang="en-US" sz="4400" dirty="0" err="1"/>
              <a:t>Toews</a:t>
            </a:r>
            <a:r>
              <a:rPr lang="en-US" sz="4400" dirty="0"/>
              <a:t>, Ph.D. Associate Professor, University of Georgia</a:t>
            </a:r>
          </a:p>
          <a:p>
            <a:pPr>
              <a:buFont typeface="Arial" panose="020B0604020202020204" pitchFamily="34" charset="0"/>
              <a:buChar char="•"/>
              <a:defRPr/>
            </a:pPr>
            <a:r>
              <a:rPr lang="en-US" sz="4400" dirty="0"/>
              <a:t>Phillip Roberts, Ph.D. Professor, University of Georgia</a:t>
            </a:r>
          </a:p>
          <a:p>
            <a:pPr>
              <a:buFont typeface="Arial" panose="020B0604020202020204" pitchFamily="34" charset="0"/>
              <a:buChar char="•"/>
              <a:defRPr/>
            </a:pPr>
            <a:r>
              <a:rPr lang="en-US" sz="4400" dirty="0"/>
              <a:t>Wayne Gardner, Ph.D. Professor, University of Georgia</a:t>
            </a:r>
          </a:p>
          <a:p>
            <a:pPr>
              <a:buFont typeface="Arial" panose="020B0604020202020204" pitchFamily="34" charset="0"/>
              <a:buChar char="•"/>
              <a:defRPr/>
            </a:pPr>
            <a:r>
              <a:rPr lang="en-US" sz="4400" dirty="0"/>
              <a:t>David Riley, Ph.D. Professor, University of Georgia</a:t>
            </a:r>
          </a:p>
          <a:p>
            <a:pPr>
              <a:buFont typeface="Arial" charset="0"/>
              <a:buNone/>
              <a:defRPr/>
            </a:pPr>
            <a:endParaRPr lang="en-US" sz="4400" dirty="0"/>
          </a:p>
          <a:p>
            <a:pPr>
              <a:defRPr/>
            </a:pPr>
            <a:r>
              <a:rPr lang="en-US" sz="4400" dirty="0"/>
              <a:t>Published June 2014</a:t>
            </a:r>
          </a:p>
          <a:p>
            <a:pPr>
              <a:buFont typeface="Arial" charset="0"/>
              <a:buNone/>
              <a:defRPr/>
            </a:pPr>
            <a:endParaRPr lang="en-US" dirty="0"/>
          </a:p>
          <a:p>
            <a:pPr>
              <a:buFont typeface="Arial" charset="0"/>
              <a:buNone/>
              <a:defRPr/>
            </a:pPr>
            <a:endParaRPr lang="en-US" dirty="0" smtClean="0"/>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p:nvPr>
        </p:nvSpPr>
        <p:spPr/>
        <p:txBody>
          <a:bodyPr/>
          <a:lstStyle/>
          <a:p>
            <a:r>
              <a:rPr lang="en-US" altLang="en-US" smtClean="0">
                <a:ea typeface="ＭＳ Ｐゴシック" pitchFamily="34" charset="-128"/>
              </a:rPr>
              <a:t>Reviewers</a:t>
            </a:r>
          </a:p>
        </p:txBody>
      </p:sp>
      <p:sp>
        <p:nvSpPr>
          <p:cNvPr id="2" name="Content Placeholder 1"/>
          <p:cNvSpPr>
            <a:spLocks noGrp="1"/>
          </p:cNvSpPr>
          <p:nvPr>
            <p:ph idx="1"/>
          </p:nvPr>
        </p:nvSpPr>
        <p:spPr>
          <a:xfrm>
            <a:off x="457200" y="1447800"/>
            <a:ext cx="8229600" cy="4572000"/>
          </a:xfrm>
        </p:spPr>
        <p:txBody>
          <a:bodyPr>
            <a:normAutofit fontScale="92500" lnSpcReduction="10000"/>
          </a:bodyPr>
          <a:lstStyle/>
          <a:p>
            <a:pPr>
              <a:defRPr/>
            </a:pPr>
            <a:r>
              <a:rPr lang="en-US" sz="3600" dirty="0" smtClean="0"/>
              <a:t>Jeremy Greene, </a:t>
            </a:r>
            <a:r>
              <a:rPr lang="en-US" sz="3600" dirty="0"/>
              <a:t>Ph.D.</a:t>
            </a:r>
          </a:p>
          <a:p>
            <a:pPr>
              <a:buFont typeface="Arial" charset="0"/>
              <a:buNone/>
              <a:defRPr/>
            </a:pPr>
            <a:r>
              <a:rPr lang="en-US" sz="3600" dirty="0"/>
              <a:t>    </a:t>
            </a:r>
            <a:r>
              <a:rPr lang="en-US" sz="3600" dirty="0" smtClean="0"/>
              <a:t>Professor</a:t>
            </a:r>
            <a:r>
              <a:rPr lang="en-US" sz="3600" dirty="0"/>
              <a:t>, </a:t>
            </a:r>
            <a:r>
              <a:rPr lang="en-US" sz="3600" dirty="0" smtClean="0"/>
              <a:t>Clemson University</a:t>
            </a:r>
          </a:p>
          <a:p>
            <a:pPr>
              <a:buFont typeface="Arial" charset="0"/>
              <a:buNone/>
              <a:defRPr/>
            </a:pPr>
            <a:endParaRPr lang="en-US" sz="3600" dirty="0" smtClean="0"/>
          </a:p>
          <a:p>
            <a:pPr>
              <a:defRPr/>
            </a:pPr>
            <a:r>
              <a:rPr lang="en-US" sz="3600" dirty="0" smtClean="0"/>
              <a:t>Joni Blount, Graduate Research Associate University </a:t>
            </a:r>
            <a:r>
              <a:rPr lang="en-US" sz="3600" dirty="0"/>
              <a:t>of Georgia</a:t>
            </a:r>
          </a:p>
          <a:p>
            <a:pPr>
              <a:buFont typeface="Arial" charset="0"/>
              <a:buNone/>
              <a:defRPr/>
            </a:pPr>
            <a:endParaRPr lang="en-US" dirty="0"/>
          </a:p>
          <a:p>
            <a:pPr>
              <a:defRPr/>
            </a:pPr>
            <a:r>
              <a:rPr lang="en-US" dirty="0"/>
              <a:t>Edited by Stephanie Stocks, M.S., Entomology and Nematology Department, University of Florida </a:t>
            </a:r>
          </a:p>
          <a:p>
            <a:pPr>
              <a:defRPr/>
            </a:pPr>
            <a:endParaRPr lang="en-US" dirty="0"/>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28600"/>
            <a:ext cx="8229600" cy="1143000"/>
          </a:xfrm>
          <a:prstGeom prst="rect">
            <a:avLst/>
          </a:prstGeom>
        </p:spPr>
        <p:txBody>
          <a:bodyPr/>
          <a:lstStyle/>
          <a:p>
            <a:pPr algn="ctr" fontAlgn="auto">
              <a:spcAft>
                <a:spcPts val="0"/>
              </a:spcAft>
              <a:defRPr/>
            </a:pPr>
            <a:r>
              <a:rPr lang="en-US" sz="4400" dirty="0">
                <a:latin typeface="+mj-lt"/>
                <a:ea typeface="+mj-ea"/>
                <a:cs typeface="+mj-cs"/>
              </a:rPr>
              <a:t>Educational Disclaimer and Citation</a:t>
            </a:r>
          </a:p>
        </p:txBody>
      </p:sp>
      <p:sp>
        <p:nvSpPr>
          <p:cNvPr id="48131" name="Content Placeholder 2"/>
          <p:cNvSpPr txBox="1">
            <a:spLocks/>
          </p:cNvSpPr>
          <p:nvPr/>
        </p:nvSpPr>
        <p:spPr bwMode="auto">
          <a:xfrm>
            <a:off x="457200" y="1143000"/>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charset="0"/>
              <a:buChar char="•"/>
            </a:pPr>
            <a:r>
              <a:rPr lang="en-US" altLang="en-US" sz="3200"/>
              <a:t>This presentation can be used for educational purposes for NON-PROFIT workshops, trainings, etc.</a:t>
            </a:r>
          </a:p>
          <a:p>
            <a:pPr>
              <a:spcBef>
                <a:spcPct val="20000"/>
              </a:spcBef>
              <a:buFont typeface="Arial" charset="0"/>
              <a:buChar char="•"/>
            </a:pPr>
            <a:endParaRPr lang="en-US" altLang="en-US" sz="3200"/>
          </a:p>
          <a:p>
            <a:pPr>
              <a:spcBef>
                <a:spcPct val="20000"/>
              </a:spcBef>
              <a:buFont typeface="Arial" charset="0"/>
              <a:buChar char="•"/>
            </a:pPr>
            <a:r>
              <a:rPr lang="en-US" altLang="en-US" sz="3200"/>
              <a:t>Citation:</a:t>
            </a:r>
          </a:p>
          <a:p>
            <a:pPr lvl="1">
              <a:spcBef>
                <a:spcPct val="20000"/>
              </a:spcBef>
              <a:buFont typeface="Arial" charset="0"/>
              <a:buChar char="–"/>
            </a:pPr>
            <a:r>
              <a:rPr lang="en-US" altLang="en-US" sz="2800"/>
              <a:t>Toews, M.,  P. Roberts, W. Gardner, and D. Riley.  2014.  </a:t>
            </a:r>
            <a:r>
              <a:rPr lang="en-US" altLang="en-US" sz="2800" i="1"/>
              <a:t>Megacopta cribraria</a:t>
            </a:r>
            <a:r>
              <a:rPr lang="en-US" altLang="en-US" sz="2800"/>
              <a:t> (Heteroptera: Plataspidae) the “kudzu bug.” June 2014. accessed (add the date) – www.potectingusnow.org</a:t>
            </a: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4" descr="background ima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200025"/>
            <a:ext cx="9144000" cy="831850"/>
          </a:xfrm>
          <a:prstGeom prst="rect">
            <a:avLst/>
          </a:prstGeom>
        </p:spPr>
        <p:txBody>
          <a:bodyPr>
            <a:spAutoFit/>
          </a:bodyPr>
          <a:lstStyle/>
          <a:p>
            <a:pPr algn="ctr" fontAlgn="auto">
              <a:spcBef>
                <a:spcPts val="0"/>
              </a:spcBef>
              <a:spcAft>
                <a:spcPts val="0"/>
              </a:spcAft>
              <a:defRPr/>
            </a:pPr>
            <a:endParaRPr lang="en-US" sz="1600" dirty="0">
              <a:latin typeface="+mj-lt"/>
              <a:ea typeface="ＭＳ Ｐゴシック" pitchFamily="-110" charset="-128"/>
              <a:cs typeface="+mn-cs"/>
            </a:endParaRPr>
          </a:p>
          <a:p>
            <a:pPr algn="ctr" fontAlgn="auto">
              <a:spcBef>
                <a:spcPts val="0"/>
              </a:spcBef>
              <a:spcAft>
                <a:spcPts val="0"/>
              </a:spcAft>
              <a:defRPr/>
            </a:pPr>
            <a:endParaRPr lang="en-US" sz="1600" dirty="0">
              <a:latin typeface="+mj-lt"/>
              <a:ea typeface="ＭＳ Ｐゴシック" pitchFamily="-110" charset="-128"/>
              <a:cs typeface="+mn-cs"/>
            </a:endParaRPr>
          </a:p>
          <a:p>
            <a:pPr algn="ctr" fontAlgn="auto">
              <a:spcBef>
                <a:spcPts val="0"/>
              </a:spcBef>
              <a:spcAft>
                <a:spcPts val="0"/>
              </a:spcAft>
              <a:defRPr/>
            </a:pPr>
            <a:endParaRPr lang="en-US" sz="1600" dirty="0">
              <a:latin typeface="+mj-lt"/>
              <a:ea typeface="ＭＳ Ｐゴシック" pitchFamily="-110" charset="-128"/>
              <a:cs typeface="+mn-cs"/>
            </a:endParaRPr>
          </a:p>
        </p:txBody>
      </p:sp>
      <p:sp>
        <p:nvSpPr>
          <p:cNvPr id="49156" name="Title 1"/>
          <p:cNvSpPr>
            <a:spLocks noGrp="1"/>
          </p:cNvSpPr>
          <p:nvPr>
            <p:ph type="title"/>
          </p:nvPr>
        </p:nvSpPr>
        <p:spPr/>
        <p:txBody>
          <a:bodyPr/>
          <a:lstStyle/>
          <a:p>
            <a:r>
              <a:rPr lang="en-US" altLang="en-US" smtClean="0">
                <a:ea typeface="ＭＳ Ｐゴシック" pitchFamily="34" charset="-128"/>
              </a:rPr>
              <a:t>Our Partners</a:t>
            </a:r>
          </a:p>
        </p:txBody>
      </p:sp>
      <p:sp>
        <p:nvSpPr>
          <p:cNvPr id="49157" name="Content Placeholder 4"/>
          <p:cNvSpPr>
            <a:spLocks noGrp="1"/>
          </p:cNvSpPr>
          <p:nvPr>
            <p:ph idx="1"/>
          </p:nvPr>
        </p:nvSpPr>
        <p:spPr>
          <a:xfrm>
            <a:off x="457200" y="1447800"/>
            <a:ext cx="8229600" cy="4525963"/>
          </a:xfrm>
        </p:spPr>
        <p:txBody>
          <a:bodyPr/>
          <a:lstStyle/>
          <a:p>
            <a:r>
              <a:rPr lang="en-US" altLang="en-US" sz="2200" smtClean="0">
                <a:ea typeface="ＭＳ Ｐゴシック" pitchFamily="34" charset="-128"/>
              </a:rPr>
              <a:t>United States Department of Agriculture, National Institute of Food and Agriculture (USDA NIFA)</a:t>
            </a:r>
          </a:p>
          <a:p>
            <a:r>
              <a:rPr lang="en-US" altLang="en-US" sz="2200" smtClean="0">
                <a:ea typeface="ＭＳ Ｐゴシック" pitchFamily="34" charset="-128"/>
              </a:rPr>
              <a:t>United States Department of Agriculture, Animal and Plant Health Inspection Service, Plant Protection and Quarantine (USDA APHIS PPQ)</a:t>
            </a:r>
          </a:p>
          <a:p>
            <a:r>
              <a:rPr lang="en-US" altLang="en-US" sz="2200" smtClean="0">
                <a:ea typeface="ＭＳ Ｐゴシック" pitchFamily="34" charset="-128"/>
              </a:rPr>
              <a:t>Cooperative Agriculture Pest Survey (CAPS) Program</a:t>
            </a:r>
          </a:p>
          <a:p>
            <a:r>
              <a:rPr lang="en-US" altLang="en-US" sz="2200" smtClean="0">
                <a:ea typeface="ＭＳ Ｐゴシック" pitchFamily="34" charset="-128"/>
              </a:rPr>
              <a:t> National Plant Board (NPB)</a:t>
            </a:r>
          </a:p>
          <a:p>
            <a:r>
              <a:rPr lang="en-US" altLang="en-US" sz="2200" smtClean="0">
                <a:ea typeface="ＭＳ Ｐゴシック" pitchFamily="34" charset="-128"/>
              </a:rPr>
              <a:t>States Department of Agriculture</a:t>
            </a:r>
          </a:p>
          <a:p>
            <a:r>
              <a:rPr lang="en-US" altLang="en-US" sz="2200" smtClean="0">
                <a:ea typeface="ＭＳ Ｐゴシック" pitchFamily="34" charset="-128"/>
              </a:rPr>
              <a:t>Extension Disaster Education Network (EDEN)</a:t>
            </a:r>
          </a:p>
          <a:p>
            <a:r>
              <a:rPr lang="en-US" altLang="en-US" sz="2200" smtClean="0">
                <a:ea typeface="ＭＳ Ｐゴシック" pitchFamily="34" charset="-128"/>
              </a:rPr>
              <a:t>Center for Invasive Species and Ecosystem Health (Bugwood)</a:t>
            </a:r>
          </a:p>
          <a:p>
            <a:r>
              <a:rPr lang="en-US" altLang="en-US" sz="2200" smtClean="0">
                <a:ea typeface="ＭＳ Ｐゴシック" pitchFamily="34" charset="-128"/>
              </a:rPr>
              <a:t>National Plant Diagnostic Network (NPDN)</a:t>
            </a:r>
          </a:p>
          <a:p>
            <a:r>
              <a:rPr lang="en-US" altLang="en-US" sz="2200" smtClean="0">
                <a:ea typeface="ＭＳ Ｐゴシック" pitchFamily="34" charset="-128"/>
              </a:rPr>
              <a:t>U.S. Department of Homeland Security (DHS)</a:t>
            </a:r>
          </a:p>
          <a:p>
            <a:r>
              <a:rPr lang="en-US" altLang="en-US" sz="2200" smtClean="0">
                <a:ea typeface="ＭＳ Ｐゴシック" pitchFamily="34" charset="-128"/>
              </a:rPr>
              <a:t>U.S. Forest Service (USFS)</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152400" y="274638"/>
            <a:ext cx="8763000" cy="1143000"/>
          </a:xfrm>
        </p:spPr>
        <p:txBody>
          <a:bodyPr/>
          <a:lstStyle/>
          <a:p>
            <a:r>
              <a:rPr lang="en-US" altLang="en-US" dirty="0" smtClean="0">
                <a:ea typeface="ＭＳ Ｐゴシック" pitchFamily="34" charset="-128"/>
              </a:rPr>
              <a:t>“Kudzu Bug” Distribution and Spread</a:t>
            </a:r>
            <a:br>
              <a:rPr lang="en-US" altLang="en-US" dirty="0" smtClean="0">
                <a:ea typeface="ＭＳ Ｐゴシック" pitchFamily="34" charset="-128"/>
              </a:rPr>
            </a:br>
            <a:r>
              <a:rPr lang="en-US" altLang="en-US" dirty="0" smtClean="0">
                <a:ea typeface="ＭＳ Ｐゴシック" pitchFamily="34" charset="-128"/>
              </a:rPr>
              <a:t>as of September 2014</a:t>
            </a:r>
          </a:p>
        </p:txBody>
      </p:sp>
      <p:sp>
        <p:nvSpPr>
          <p:cNvPr id="19" name="TextBox 3"/>
          <p:cNvSpPr txBox="1">
            <a:spLocks noChangeArrowheads="1"/>
          </p:cNvSpPr>
          <p:nvPr/>
        </p:nvSpPr>
        <p:spPr bwMode="auto">
          <a:xfrm>
            <a:off x="60325" y="6248400"/>
            <a:ext cx="5548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fontAlgn="auto">
              <a:spcBef>
                <a:spcPts val="0"/>
              </a:spcBef>
              <a:spcAft>
                <a:spcPts val="0"/>
              </a:spcAft>
              <a:defRPr/>
            </a:pPr>
            <a:r>
              <a:rPr lang="en-US" sz="900" dirty="0" smtClean="0">
                <a:latin typeface="+mn-lt"/>
                <a:cs typeface="Calibri" charset="0"/>
              </a:rPr>
              <a:t>Map courtesy of Pest Tracker, National Agricultural Pest Information System (NAPIS), and </a:t>
            </a:r>
            <a:r>
              <a:rPr lang="en-US" sz="900" dirty="0">
                <a:latin typeface="+mn-lt"/>
              </a:rPr>
              <a:t>kudzubug.org– Accessed </a:t>
            </a:r>
            <a:r>
              <a:rPr lang="en-US" sz="900" dirty="0" smtClean="0">
                <a:latin typeface="+mn-lt"/>
              </a:rPr>
              <a:t>9/11/2014 and  </a:t>
            </a:r>
            <a:r>
              <a:rPr lang="en-US" sz="900" dirty="0">
                <a:latin typeface="+mn-lt"/>
              </a:rPr>
              <a:t>http://</a:t>
            </a:r>
            <a:r>
              <a:rPr lang="en-US" sz="900" dirty="0" smtClean="0">
                <a:latin typeface="+mn-lt"/>
              </a:rPr>
              <a:t>www.kudzubug.org/distribution_map.cfm and SPROs and researchers from various states</a:t>
            </a:r>
            <a:endParaRPr lang="en-US" sz="900" dirty="0">
              <a:latin typeface="+mn-lt"/>
            </a:endParaRPr>
          </a:p>
        </p:txBody>
      </p:sp>
      <p:grpSp>
        <p:nvGrpSpPr>
          <p:cNvPr id="11" name="Group 5223"/>
          <p:cNvGrpSpPr>
            <a:grpSpLocks/>
          </p:cNvGrpSpPr>
          <p:nvPr/>
        </p:nvGrpSpPr>
        <p:grpSpPr bwMode="auto">
          <a:xfrm>
            <a:off x="237565" y="3200400"/>
            <a:ext cx="3186952" cy="2400657"/>
            <a:chOff x="426720" y="1520417"/>
            <a:chExt cx="3187361" cy="2400551"/>
          </a:xfrm>
        </p:grpSpPr>
        <p:sp>
          <p:nvSpPr>
            <p:cNvPr id="12" name="TextBox 115"/>
            <p:cNvSpPr txBox="1">
              <a:spLocks noChangeArrowheads="1"/>
            </p:cNvSpPr>
            <p:nvPr/>
          </p:nvSpPr>
          <p:spPr bwMode="auto">
            <a:xfrm>
              <a:off x="609598" y="1520417"/>
              <a:ext cx="3004483" cy="240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300"/>
                </a:spcAft>
              </a:pPr>
              <a:r>
                <a:rPr lang="en-US" altLang="en-US" dirty="0"/>
                <a:t>No sampling</a:t>
              </a:r>
            </a:p>
            <a:p>
              <a:pPr>
                <a:spcAft>
                  <a:spcPts val="300"/>
                </a:spcAft>
              </a:pPr>
              <a:endParaRPr lang="en-US" altLang="en-US" sz="900" dirty="0"/>
            </a:p>
            <a:p>
              <a:pPr>
                <a:spcAft>
                  <a:spcPts val="300"/>
                </a:spcAft>
              </a:pPr>
              <a:r>
                <a:rPr lang="en-US" altLang="en-US" dirty="0"/>
                <a:t>Sampled but not found</a:t>
              </a:r>
            </a:p>
            <a:p>
              <a:pPr>
                <a:spcAft>
                  <a:spcPts val="300"/>
                </a:spcAft>
              </a:pPr>
              <a:endParaRPr lang="en-US" altLang="en-US" sz="900" dirty="0"/>
            </a:p>
            <a:p>
              <a:pPr>
                <a:spcAft>
                  <a:spcPts val="300"/>
                </a:spcAft>
              </a:pPr>
              <a:r>
                <a:rPr lang="en-US" altLang="en-US" dirty="0"/>
                <a:t>Intercepted or detected, but not </a:t>
              </a:r>
              <a:r>
                <a:rPr lang="en-US" altLang="en-US" dirty="0" smtClean="0"/>
                <a:t>considered established</a:t>
              </a:r>
            </a:p>
            <a:p>
              <a:pPr>
                <a:spcAft>
                  <a:spcPts val="300"/>
                </a:spcAft>
              </a:pPr>
              <a:endParaRPr lang="en-US" altLang="en-US" sz="900" dirty="0"/>
            </a:p>
            <a:p>
              <a:pPr>
                <a:spcAft>
                  <a:spcPts val="300"/>
                </a:spcAft>
              </a:pPr>
              <a:r>
                <a:rPr lang="en-US" altLang="en-US" dirty="0" smtClean="0"/>
                <a:t>Considered established by survey or consensus</a:t>
              </a:r>
              <a:endParaRPr lang="en-US" altLang="en-US" dirty="0"/>
            </a:p>
          </p:txBody>
        </p:sp>
        <p:sp>
          <p:nvSpPr>
            <p:cNvPr id="13" name="Rectangle 12"/>
            <p:cNvSpPr/>
            <p:nvPr/>
          </p:nvSpPr>
          <p:spPr>
            <a:xfrm>
              <a:off x="426720" y="1599789"/>
              <a:ext cx="182586" cy="1825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a:off x="426720" y="2103004"/>
              <a:ext cx="182586" cy="182554"/>
            </a:xfrm>
            <a:prstGeom prst="rect">
              <a:avLst/>
            </a:prstGeom>
            <a:solidFill>
              <a:srgbClr val="64C8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p:nvSpPr>
          <p:spPr>
            <a:xfrm>
              <a:off x="426720" y="2600616"/>
              <a:ext cx="182586" cy="182555"/>
            </a:xfrm>
            <a:prstGeom prst="rect">
              <a:avLst/>
            </a:prstGeom>
            <a:solidFill>
              <a:srgbClr val="FAE1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6" name="Rectangle 15"/>
          <p:cNvSpPr/>
          <p:nvPr/>
        </p:nvSpPr>
        <p:spPr bwMode="auto">
          <a:xfrm>
            <a:off x="228600" y="5029200"/>
            <a:ext cx="182563" cy="182563"/>
          </a:xfrm>
          <a:prstGeom prst="rect">
            <a:avLst/>
          </a:prstGeom>
          <a:solidFill>
            <a:srgbClr val="FA0A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1931261"/>
            <a:ext cx="4800600" cy="3269759"/>
          </a:xfrm>
          <a:prstGeom prst="rect">
            <a:avLst/>
          </a:prstGeom>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p:txBody>
          <a:bodyPr/>
          <a:lstStyle/>
          <a:p>
            <a:r>
              <a:rPr lang="en-US" altLang="en-US" smtClean="0">
                <a:ea typeface="ＭＳ Ｐゴシック" pitchFamily="34" charset="-128"/>
              </a:rPr>
              <a:t>References</a:t>
            </a:r>
          </a:p>
        </p:txBody>
      </p:sp>
      <p:sp>
        <p:nvSpPr>
          <p:cNvPr id="50179" name="Content Placeholder 1"/>
          <p:cNvSpPr>
            <a:spLocks noGrp="1"/>
          </p:cNvSpPr>
          <p:nvPr>
            <p:ph idx="1"/>
          </p:nvPr>
        </p:nvSpPr>
        <p:spPr/>
        <p:txBody>
          <a:bodyPr/>
          <a:lstStyle/>
          <a:p>
            <a:r>
              <a:rPr lang="en-US" altLang="en-US" sz="1800" dirty="0" smtClean="0">
                <a:ea typeface="ＭＳ Ｐゴシック" pitchFamily="34" charset="-128"/>
              </a:rPr>
              <a:t>Brown, A. M. V., L. Y. Huynh, C. M. </a:t>
            </a:r>
            <a:r>
              <a:rPr lang="en-US" altLang="en-US" sz="1800" dirty="0" err="1" smtClean="0">
                <a:ea typeface="ＭＳ Ｐゴシック" pitchFamily="34" charset="-128"/>
              </a:rPr>
              <a:t>Bolender</a:t>
            </a:r>
            <a:r>
              <a:rPr lang="en-US" altLang="en-US" sz="1800" dirty="0" smtClean="0">
                <a:ea typeface="ＭＳ Ｐゴシック" pitchFamily="34" charset="-128"/>
              </a:rPr>
              <a:t>, K. G. Nelson, and J. P. McCutcheon. 2014. Population genomics of a symbiont in the early stages of a pest invasion. Molecular Ecology 23: 1516-1530.</a:t>
            </a:r>
          </a:p>
          <a:p>
            <a:r>
              <a:rPr lang="en-US" altLang="en-US" sz="1800" dirty="0" smtClean="0">
                <a:ea typeface="ＭＳ Ｐゴシック" pitchFamily="34" charset="-128"/>
              </a:rPr>
              <a:t>Dai, J.-x., and Z.-m. Zheng. 2004. Discussion on the phylogenetic relationships of partial pentatomidae insects based on sequences of cytochrome b gene. Zoological Research 25: 397-402.</a:t>
            </a:r>
          </a:p>
          <a:p>
            <a:r>
              <a:rPr lang="en-US" altLang="en-US" sz="1800" dirty="0" smtClean="0">
                <a:ea typeface="ＭＳ Ｐゴシック" pitchFamily="34" charset="-128"/>
              </a:rPr>
              <a:t>Dai, J.-X., and Z.-M. Zheng. 2005a. Phylogenetic relationships of eleven species of Pentatominae based on sequences of cytochrome b gene. Chinese Bulletin of Entomology 42: 395-399.</a:t>
            </a:r>
          </a:p>
          <a:p>
            <a:r>
              <a:rPr lang="en-US" altLang="en-US" sz="1800" dirty="0" smtClean="0">
                <a:ea typeface="ＭＳ Ｐゴシック" pitchFamily="34" charset="-128"/>
              </a:rPr>
              <a:t>Dai, J.-X., and Z.-M. Zheng. 2005b. Phylogenetic relationships of eleven species of Pentatominae based on sequences of cytochrome b gene. </a:t>
            </a:r>
            <a:r>
              <a:rPr lang="en-US" altLang="en-US" sz="1800" dirty="0" err="1" smtClean="0">
                <a:ea typeface="ＭＳ Ｐゴシック" pitchFamily="34" charset="-128"/>
              </a:rPr>
              <a:t>Kunchong</a:t>
            </a:r>
            <a:r>
              <a:rPr lang="en-US" altLang="en-US" sz="1800" dirty="0" smtClean="0">
                <a:ea typeface="ＭＳ Ｐゴシック" pitchFamily="34" charset="-128"/>
              </a:rPr>
              <a:t> </a:t>
            </a:r>
            <a:r>
              <a:rPr lang="en-US" altLang="en-US" sz="1800" dirty="0" err="1" smtClean="0">
                <a:ea typeface="ＭＳ Ｐゴシック" pitchFamily="34" charset="-128"/>
              </a:rPr>
              <a:t>Zhishi</a:t>
            </a:r>
            <a:r>
              <a:rPr lang="en-US" altLang="en-US" sz="1800" dirty="0" smtClean="0">
                <a:ea typeface="ＭＳ Ｐゴシック" pitchFamily="34" charset="-128"/>
              </a:rPr>
              <a:t> 42: 395-399.</a:t>
            </a:r>
          </a:p>
          <a:p>
            <a:r>
              <a:rPr lang="en-US" altLang="en-US" sz="1800" dirty="0" smtClean="0">
                <a:ea typeface="ＭＳ Ｐゴシック" pitchFamily="34" charset="-128"/>
              </a:rPr>
              <a:t>Del </a:t>
            </a:r>
            <a:r>
              <a:rPr lang="en-US" altLang="en-US" sz="1800" dirty="0" err="1" smtClean="0">
                <a:ea typeface="ＭＳ Ｐゴシック" pitchFamily="34" charset="-128"/>
              </a:rPr>
              <a:t>Pozo</a:t>
            </a:r>
            <a:r>
              <a:rPr lang="en-US" altLang="en-US" sz="1800" dirty="0" smtClean="0">
                <a:ea typeface="ＭＳ Ｐゴシック" pitchFamily="34" charset="-128"/>
              </a:rPr>
              <a:t>-Valdivia, A. I., and D. D. </a:t>
            </a:r>
            <a:r>
              <a:rPr lang="en-US" altLang="en-US" sz="1800" dirty="0" err="1" smtClean="0">
                <a:ea typeface="ＭＳ Ｐゴシック" pitchFamily="34" charset="-128"/>
              </a:rPr>
              <a:t>Reisig</a:t>
            </a:r>
            <a:r>
              <a:rPr lang="en-US" altLang="en-US" sz="1800" dirty="0" smtClean="0">
                <a:ea typeface="ＭＳ Ｐゴシック" pitchFamily="34" charset="-128"/>
              </a:rPr>
              <a:t>. 2013. First-generation </a:t>
            </a:r>
            <a:r>
              <a:rPr lang="en-US" altLang="en-US" sz="1800" i="1" dirty="0" smtClean="0">
                <a:ea typeface="ＭＳ Ｐゴシック" pitchFamily="34" charset="-128"/>
              </a:rPr>
              <a:t>Megacopta cribraria</a:t>
            </a:r>
            <a:r>
              <a:rPr lang="en-US" altLang="en-US" sz="1800" dirty="0" smtClean="0">
                <a:ea typeface="ＭＳ Ｐゴシック" pitchFamily="34" charset="-128"/>
              </a:rPr>
              <a:t> (Hemiptera: </a:t>
            </a:r>
            <a:r>
              <a:rPr lang="en-US" altLang="en-US" sz="1800" dirty="0" err="1" smtClean="0">
                <a:ea typeface="ＭＳ Ｐゴシック" pitchFamily="34" charset="-128"/>
              </a:rPr>
              <a:t>Plataspidae</a:t>
            </a:r>
            <a:r>
              <a:rPr lang="en-US" altLang="en-US" sz="1800" dirty="0" smtClean="0">
                <a:ea typeface="ＭＳ Ｐゴシック" pitchFamily="34" charset="-128"/>
              </a:rPr>
              <a:t>) can develop on soybeans. Journal of Economic Entomology 106: 533-535.</a:t>
            </a:r>
          </a:p>
          <a:p>
            <a:endParaRPr lang="en-US" altLang="en-US" sz="1800" dirty="0" smtClean="0">
              <a:ea typeface="ＭＳ Ｐゴシック" pitchFamily="34" charset="-128"/>
            </a:endParaRPr>
          </a:p>
          <a:p>
            <a:endParaRPr lang="en-US" altLang="en-US" sz="1800" dirty="0" smtClean="0">
              <a:ea typeface="ＭＳ Ｐゴシック" pitchFamily="34" charset="-128"/>
            </a:endParaRP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ea typeface="ＭＳ Ｐゴシック" pitchFamily="34" charset="-128"/>
              </a:rPr>
              <a:t>References</a:t>
            </a:r>
          </a:p>
        </p:txBody>
      </p:sp>
      <p:sp>
        <p:nvSpPr>
          <p:cNvPr id="51203" name="Content Placeholder 2"/>
          <p:cNvSpPr>
            <a:spLocks noGrp="1"/>
          </p:cNvSpPr>
          <p:nvPr>
            <p:ph idx="1"/>
          </p:nvPr>
        </p:nvSpPr>
        <p:spPr/>
        <p:txBody>
          <a:bodyPr/>
          <a:lstStyle/>
          <a:p>
            <a:r>
              <a:rPr lang="en-US" altLang="en-US" sz="1800" smtClean="0">
                <a:ea typeface="ＭＳ Ｐゴシック" pitchFamily="34" charset="-128"/>
              </a:rPr>
              <a:t>Dowdy, Sharon. 2012. Latin Americans turn to UGA researchers for kudzu bug knowledge. Georgia FACES, University of Georgia, College of Agriculture and Environmental Sciences. Accessed 6/16/2014 – </a:t>
            </a:r>
          </a:p>
          <a:p>
            <a:pPr lvl="1"/>
            <a:r>
              <a:rPr lang="en-US" altLang="en-US" sz="1600" smtClean="0">
                <a:ea typeface="ＭＳ Ｐゴシック" pitchFamily="34" charset="-128"/>
              </a:rPr>
              <a:t>http://www.caes.uga.edu/applications/gafaces/?public=viewStory&amp;pk_id=4377</a:t>
            </a:r>
          </a:p>
          <a:p>
            <a:r>
              <a:rPr lang="en-US" altLang="en-US" sz="1800" smtClean="0">
                <a:ea typeface="ＭＳ Ｐゴシック" pitchFamily="34" charset="-128"/>
              </a:rPr>
              <a:t>Eger, J. E., Jr., L. M. Ames, D. R. Suiter, T. M. Jenkins, D. A. Rider, and S. E. Halbert. 2010. Occurrence of the Old World bug </a:t>
            </a:r>
            <a:r>
              <a:rPr lang="en-US" altLang="en-US" sz="1800" i="1" smtClean="0">
                <a:ea typeface="ＭＳ Ｐゴシック" pitchFamily="34" charset="-128"/>
              </a:rPr>
              <a:t>Megacopta cribraria</a:t>
            </a:r>
            <a:r>
              <a:rPr lang="en-US" altLang="en-US" sz="1800" smtClean="0">
                <a:ea typeface="ＭＳ Ｐゴシック" pitchFamily="34" charset="-128"/>
              </a:rPr>
              <a:t> (Fabricius) (Heteroptera: Plataspidae) in Georgia: a serious home invader and potential legume pest. Insecta Mundi 0121: 1-11.</a:t>
            </a:r>
          </a:p>
          <a:p>
            <a:r>
              <a:rPr lang="en-US" altLang="en-US" sz="1800" smtClean="0">
                <a:ea typeface="ＭＳ Ｐゴシック" pitchFamily="34" charset="-128"/>
              </a:rPr>
              <a:t>Gardner, W. A., J. L. Blount, J. R. Golec, W. A. Jones, X. P. Hu, E. J. Talamas, R. M. Evans, X. Dong, C. H. Ray, Jr., G. D. Buntin, N. M. Gerardo, and J. Couret. 2013a. Discovery of </a:t>
            </a:r>
            <a:r>
              <a:rPr lang="en-US" altLang="en-US" sz="1800" i="1" smtClean="0">
                <a:ea typeface="ＭＳ Ｐゴシック" pitchFamily="34" charset="-128"/>
              </a:rPr>
              <a:t>Paratelenomus saccharalis</a:t>
            </a:r>
            <a:r>
              <a:rPr lang="en-US" altLang="en-US" sz="1800" smtClean="0">
                <a:ea typeface="ＭＳ Ｐゴシック" pitchFamily="34" charset="-128"/>
              </a:rPr>
              <a:t> (Dodd) (Hymenoptera: Platygastridae), an egg parasitoid of </a:t>
            </a:r>
            <a:r>
              <a:rPr lang="en-US" altLang="en-US" sz="1800" i="1" smtClean="0">
                <a:ea typeface="ＭＳ Ｐゴシック" pitchFamily="34" charset="-128"/>
              </a:rPr>
              <a:t>Megacopta cribraria</a:t>
            </a:r>
            <a:r>
              <a:rPr lang="en-US" altLang="en-US" sz="1800" smtClean="0">
                <a:ea typeface="ＭＳ Ｐゴシック" pitchFamily="34" charset="-128"/>
              </a:rPr>
              <a:t> F. (Hemiptera: Plataspidae) in its expanded North American range. Journal of Entomological Science 48: 355-359.</a:t>
            </a:r>
          </a:p>
          <a:p>
            <a:endParaRPr lang="en-US" altLang="en-US" sz="1800" smtClean="0">
              <a:ea typeface="ＭＳ Ｐゴシック" pitchFamily="34" charset="-128"/>
            </a:endParaRPr>
          </a:p>
          <a:p>
            <a:endParaRPr lang="en-US" altLang="en-US" sz="1800" smtClean="0">
              <a:ea typeface="ＭＳ Ｐゴシック" pitchFamily="34" charset="-128"/>
            </a:endParaRP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ea typeface="ＭＳ Ｐゴシック" pitchFamily="34" charset="-128"/>
              </a:rPr>
              <a:t>References</a:t>
            </a:r>
          </a:p>
        </p:txBody>
      </p:sp>
      <p:sp>
        <p:nvSpPr>
          <p:cNvPr id="52227" name="Content Placeholder 2"/>
          <p:cNvSpPr>
            <a:spLocks noGrp="1"/>
          </p:cNvSpPr>
          <p:nvPr>
            <p:ph idx="1"/>
          </p:nvPr>
        </p:nvSpPr>
        <p:spPr/>
        <p:txBody>
          <a:bodyPr/>
          <a:lstStyle/>
          <a:p>
            <a:r>
              <a:rPr lang="en-US" altLang="en-US" sz="1800" smtClean="0">
                <a:ea typeface="ＭＳ Ｐゴシック" pitchFamily="34" charset="-128"/>
              </a:rPr>
              <a:t> Gardner, W. A., H. B. Peeler, J. LaForest, P. M. Roberts, A. N. Sparks, Jr., J. K. Greene, D. Reisig, D. R. Suiter, J. S. Bacheler, K. Kidd, C. H. Ray, X. P. Hu, R. C. Kemerait, E. A. Scocco, J. E. Eger, Jr., J. R. Ruberson, E. J. Sikora, D. A. Herbert, Jr., C. Campana, S. Halbert, S. D. Stewart, G. D. Buntin, M. D. Toews, and C. T. Bargeron. 2013b. Confirmed distribution and occurrence of </a:t>
            </a:r>
            <a:r>
              <a:rPr lang="en-US" altLang="en-US" sz="1800" i="1" smtClean="0">
                <a:ea typeface="ＭＳ Ｐゴシック" pitchFamily="34" charset="-128"/>
              </a:rPr>
              <a:t>Megacopta cribraria</a:t>
            </a:r>
            <a:r>
              <a:rPr lang="en-US" altLang="en-US" sz="1800" smtClean="0">
                <a:ea typeface="ＭＳ Ｐゴシック" pitchFamily="34" charset="-128"/>
              </a:rPr>
              <a:t> (F.) (Hemiptera: Heteroptera: Plataspidae) in the southeastern United States. Journal of Entomological Science 48: 118-127.</a:t>
            </a:r>
          </a:p>
          <a:p>
            <a:r>
              <a:rPr lang="en-US" altLang="en-US" sz="1800" smtClean="0">
                <a:ea typeface="ＭＳ Ｐゴシック" pitchFamily="34" charset="-128"/>
              </a:rPr>
              <a:t>Greene, J.K., P.M. Roberts, W.A. Gardner, F. Reay-Jones, N. Seiter.  2012.  Kudzu Bug Identification and Control in Soybeans, accessed 6/16/2014 -  </a:t>
            </a:r>
          </a:p>
          <a:p>
            <a:pPr lvl="1"/>
            <a:r>
              <a:rPr lang="en-US" altLang="en-US" sz="1600" smtClean="0">
                <a:ea typeface="ＭＳ Ｐゴシック" pitchFamily="34" charset="-128"/>
              </a:rPr>
              <a:t>http://digital.turn-page.com/i/87846   </a:t>
            </a:r>
          </a:p>
          <a:p>
            <a:r>
              <a:rPr lang="en-US" altLang="en-US" sz="1800" smtClean="0">
                <a:ea typeface="ＭＳ Ｐゴシック" pitchFamily="34" charset="-128"/>
              </a:rPr>
              <a:t>Greenstone, M. H., P. G. Tillman, and J.S. Hu. 2014. Predation of the newly invasive pest </a:t>
            </a:r>
            <a:r>
              <a:rPr lang="en-US" altLang="en-US" sz="1800" i="1" smtClean="0">
                <a:ea typeface="ＭＳ Ｐゴシック" pitchFamily="34" charset="-128"/>
              </a:rPr>
              <a:t>Megacopta cribraria</a:t>
            </a:r>
            <a:r>
              <a:rPr lang="en-US" altLang="en-US" sz="1800" smtClean="0">
                <a:ea typeface="ＭＳ Ｐゴシック" pitchFamily="34" charset="-128"/>
              </a:rPr>
              <a:t> (Hemiptera: Plataspidae) in soybean habitats adjacent to cotton by a complex of predators. Journal of Economic Entomology, 107: 947-954.</a:t>
            </a:r>
          </a:p>
          <a:p>
            <a:endParaRPr lang="en-US" altLang="en-US" sz="1800" smtClean="0">
              <a:ea typeface="ＭＳ Ｐゴシック" pitchFamily="34" charset="-128"/>
            </a:endParaRP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ea typeface="ＭＳ Ｐゴシック" pitchFamily="34" charset="-128"/>
              </a:rPr>
              <a:t>References</a:t>
            </a:r>
          </a:p>
        </p:txBody>
      </p:sp>
      <p:sp>
        <p:nvSpPr>
          <p:cNvPr id="53251" name="Content Placeholder 2"/>
          <p:cNvSpPr>
            <a:spLocks noGrp="1"/>
          </p:cNvSpPr>
          <p:nvPr>
            <p:ph idx="1"/>
          </p:nvPr>
        </p:nvSpPr>
        <p:spPr/>
        <p:txBody>
          <a:bodyPr/>
          <a:lstStyle/>
          <a:p>
            <a:r>
              <a:rPr lang="en-US" altLang="en-US" sz="1800" smtClean="0">
                <a:ea typeface="ＭＳ Ｐゴシック" pitchFamily="34" charset="-128"/>
              </a:rPr>
              <a:t>Golec, J. R., X. P. Hu, C. Ray, and N. E. Woodley. 2013. </a:t>
            </a:r>
            <a:r>
              <a:rPr lang="en-US" altLang="en-US" sz="1800" i="1" smtClean="0">
                <a:ea typeface="ＭＳ Ｐゴシック" pitchFamily="34" charset="-128"/>
              </a:rPr>
              <a:t>Strongygaster triangulifera</a:t>
            </a:r>
            <a:r>
              <a:rPr lang="en-US" altLang="en-US" sz="1800" smtClean="0">
                <a:ea typeface="ＭＳ Ｐゴシック" pitchFamily="34" charset="-128"/>
              </a:rPr>
              <a:t> (Diptera: Tachinidae) as a parasitoid of Adults of the invasive </a:t>
            </a:r>
            <a:r>
              <a:rPr lang="en-US" altLang="en-US" sz="1800" i="1" smtClean="0">
                <a:ea typeface="ＭＳ Ｐゴシック" pitchFamily="34" charset="-128"/>
              </a:rPr>
              <a:t>Megacopta cribraria</a:t>
            </a:r>
            <a:r>
              <a:rPr lang="en-US" altLang="en-US" sz="1800" smtClean="0">
                <a:ea typeface="ＭＳ Ｐゴシック" pitchFamily="34" charset="-128"/>
              </a:rPr>
              <a:t> (Heteroptera: Plataspidae) in Alabama. Journal of Entomological Science 48: 352-354.</a:t>
            </a:r>
          </a:p>
          <a:p>
            <a:r>
              <a:rPr lang="en-US" altLang="en-US" sz="1800" smtClean="0">
                <a:ea typeface="ＭＳ Ｐゴシック" pitchFamily="34" charset="-128"/>
              </a:rPr>
              <a:t>Horn, S., and J. L. Hanula. 2011. Influence of trap color on collection of the recently-introduced bean plataspid, </a:t>
            </a:r>
            <a:r>
              <a:rPr lang="en-US" altLang="en-US" sz="1800" i="1" smtClean="0">
                <a:ea typeface="ＭＳ Ｐゴシック" pitchFamily="34" charset="-128"/>
              </a:rPr>
              <a:t>Megacopta cribraria</a:t>
            </a:r>
            <a:r>
              <a:rPr lang="en-US" altLang="en-US" sz="1800" smtClean="0">
                <a:ea typeface="ＭＳ Ｐゴシック" pitchFamily="34" charset="-128"/>
              </a:rPr>
              <a:t> (Hemiptera: Plataspidae). Journal of Entomological Science 46: 85-87.</a:t>
            </a:r>
          </a:p>
          <a:p>
            <a:r>
              <a:rPr lang="en-US" altLang="en-US" sz="1800" smtClean="0">
                <a:ea typeface="ＭＳ Ｐゴシック" pitchFamily="34" charset="-128"/>
              </a:rPr>
              <a:t>Horton, D. editor.  2014. 2014 Georgia Pest Management Handbook - Commercial Edition.  University of Georgia.  Special Bulletin 28.  accessed 6/16/2014-</a:t>
            </a:r>
          </a:p>
          <a:p>
            <a:pPr lvl="1"/>
            <a:r>
              <a:rPr lang="en-US" altLang="en-US" sz="1600" smtClean="0">
                <a:ea typeface="ＭＳ Ｐゴシック" pitchFamily="34" charset="-128"/>
              </a:rPr>
              <a:t>http://www.ent.uga.edu/pmh/</a:t>
            </a:r>
          </a:p>
          <a:p>
            <a:r>
              <a:rPr lang="en-US" altLang="en-US" sz="1800" smtClean="0">
                <a:ea typeface="ＭＳ Ｐゴシック" pitchFamily="34" charset="-128"/>
              </a:rPr>
              <a:t>Hosokawa, T., Y. Kikuchi, M. Shimada, and T. Fukatsu. 2007. Obligate symbiont involved in pest status of host insect. Proceedings of the Royal Society B-Biological Sciences 274: 1979-1984.</a:t>
            </a:r>
          </a:p>
          <a:p>
            <a:r>
              <a:rPr lang="en-US" altLang="en-US" sz="1800" smtClean="0">
                <a:ea typeface="ＭＳ Ｐゴシック" pitchFamily="34" charset="-128"/>
              </a:rPr>
              <a:t>Hosokawa, T., N. Nikoh, and T. Fukatsu. 2014. Fine-scale geographical origin of an insect pest invading North America. Plos One 9.</a:t>
            </a:r>
          </a:p>
          <a:p>
            <a:endParaRPr lang="en-US" altLang="en-US" sz="1800" smtClean="0">
              <a:ea typeface="ＭＳ Ｐゴシック" pitchFamily="34" charset="-128"/>
            </a:endParaRPr>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ea typeface="ＭＳ Ｐゴシック" pitchFamily="34" charset="-128"/>
              </a:rPr>
              <a:t>References</a:t>
            </a:r>
          </a:p>
        </p:txBody>
      </p:sp>
      <p:sp>
        <p:nvSpPr>
          <p:cNvPr id="54275" name="Content Placeholder 2"/>
          <p:cNvSpPr>
            <a:spLocks noGrp="1"/>
          </p:cNvSpPr>
          <p:nvPr>
            <p:ph idx="1"/>
          </p:nvPr>
        </p:nvSpPr>
        <p:spPr>
          <a:xfrm>
            <a:off x="457200" y="1600200"/>
            <a:ext cx="8229600" cy="4724400"/>
          </a:xfrm>
        </p:spPr>
        <p:txBody>
          <a:bodyPr/>
          <a:lstStyle/>
          <a:p>
            <a:r>
              <a:rPr lang="en-US" altLang="en-US" sz="1800" smtClean="0">
                <a:ea typeface="ＭＳ Ｐゴシック" pitchFamily="34" charset="-128"/>
              </a:rPr>
              <a:t>Hsiao, T. y., L. y. Zheng, S. z. Ren, and et al. 1977. A handbook for the determination of the Chinese Hemiptera-Heteroptera. Volume 1.</a:t>
            </a:r>
          </a:p>
          <a:p>
            <a:r>
              <a:rPr lang="en-US" altLang="en-US" sz="1800" smtClean="0">
                <a:ea typeface="ＭＳ Ｐゴシック" pitchFamily="34" charset="-128"/>
              </a:rPr>
              <a:t>Jenkins, T. M., T. D. Eaton, D. R. Suiter, J. E. Eger, Jr., L. M. Ames, and G. D. Buntin. 2010. Preliminary genetic analysis of a recently-discovered invasive true bug (Hemiptera: Heteroptera: Plataspidae) and its bacterial endosymbiont in Georgia, USA. Journal of Entomological Science 45: 62-63.</a:t>
            </a:r>
          </a:p>
          <a:p>
            <a:r>
              <a:rPr lang="en-US" altLang="en-US" sz="1800" smtClean="0">
                <a:ea typeface="ＭＳ Ｐゴシック" pitchFamily="34" charset="-128"/>
              </a:rPr>
              <a:t>Jenkins, T. M., and T. D. Eaton. 2011. Population genetic baseline of the first plataspid stink bug symbiosis (Hemiptera: Heteroptera: Plataspidae) reported in North America. Insects 2: 264-272.</a:t>
            </a:r>
          </a:p>
          <a:p>
            <a:r>
              <a:rPr lang="en-US" altLang="en-US" sz="1800" smtClean="0">
                <a:ea typeface="ＭＳ Ｐゴシック" pitchFamily="34" charset="-128"/>
              </a:rPr>
              <a:t> Kikuchi, A. and H. Kobayashi. 2010. Effect of injury by adult </a:t>
            </a:r>
            <a:r>
              <a:rPr lang="en-US" altLang="en-US" sz="1800" i="1" smtClean="0">
                <a:ea typeface="ＭＳ Ｐゴシック" pitchFamily="34" charset="-128"/>
              </a:rPr>
              <a:t>Megacopta punctatissima </a:t>
            </a:r>
            <a:r>
              <a:rPr lang="en-US" altLang="en-US" sz="1800" smtClean="0">
                <a:ea typeface="ＭＳ Ｐゴシック" pitchFamily="34" charset="-128"/>
              </a:rPr>
              <a:t>(Montandon) (Hemiptera: Plataspidae) on the growth of soybean during the vegetative stage of growth. Japanese Journal of Applied Entomology and Zoology.  54:37–43 (In Japanese with English summary).</a:t>
            </a:r>
          </a:p>
          <a:p>
            <a:r>
              <a:rPr lang="en-US" altLang="en-US" sz="1800" smtClean="0">
                <a:ea typeface="ＭＳ Ｐゴシック" pitchFamily="34" charset="-128"/>
              </a:rPr>
              <a:t>Kudzu Bug Website. Identification.  The University of Georgia - Center for Invasive Species and Ecosystem Health.  Accessed 6/16/2014 – </a:t>
            </a:r>
          </a:p>
          <a:p>
            <a:pPr lvl="1"/>
            <a:r>
              <a:rPr lang="en-US" altLang="en-US" sz="1600" smtClean="0">
                <a:ea typeface="ＭＳ Ｐゴシック" pitchFamily="34" charset="-128"/>
              </a:rPr>
              <a:t>http://www.kudzubug.org/identification.html</a:t>
            </a:r>
          </a:p>
          <a:p>
            <a:endParaRPr lang="en-US" altLang="en-US" sz="1800" smtClean="0">
              <a:ea typeface="ＭＳ Ｐゴシック" pitchFamily="34" charset="-128"/>
            </a:endParaRPr>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ea typeface="ＭＳ Ｐゴシック" pitchFamily="34" charset="-128"/>
              </a:rPr>
              <a:t>References</a:t>
            </a:r>
          </a:p>
        </p:txBody>
      </p:sp>
      <p:sp>
        <p:nvSpPr>
          <p:cNvPr id="55299" name="Content Placeholder 2"/>
          <p:cNvSpPr>
            <a:spLocks noGrp="1"/>
          </p:cNvSpPr>
          <p:nvPr>
            <p:ph idx="1"/>
          </p:nvPr>
        </p:nvSpPr>
        <p:spPr>
          <a:xfrm>
            <a:off x="457200" y="1600200"/>
            <a:ext cx="8229600" cy="4724400"/>
          </a:xfrm>
        </p:spPr>
        <p:txBody>
          <a:bodyPr/>
          <a:lstStyle/>
          <a:p>
            <a:r>
              <a:rPr lang="en-US" altLang="en-US" sz="1800" dirty="0" smtClean="0">
                <a:ea typeface="ＭＳ Ｐゴシック" pitchFamily="34" charset="-128"/>
              </a:rPr>
              <a:t>Medal, J., S. </a:t>
            </a:r>
            <a:r>
              <a:rPr lang="en-US" altLang="en-US" sz="1800" dirty="0" err="1" smtClean="0">
                <a:ea typeface="ＭＳ Ｐゴシック" pitchFamily="34" charset="-128"/>
              </a:rPr>
              <a:t>Halbert</a:t>
            </a:r>
            <a:r>
              <a:rPr lang="en-US" altLang="en-US" sz="1800" dirty="0" smtClean="0">
                <a:ea typeface="ＭＳ Ｐゴシック" pitchFamily="34" charset="-128"/>
              </a:rPr>
              <a:t>, and A. S. Cruz. 2013a. The bean Plataspid, </a:t>
            </a:r>
            <a:r>
              <a:rPr lang="en-US" altLang="en-US" sz="1800" i="1" dirty="0" smtClean="0">
                <a:ea typeface="ＭＳ Ｐゴシック" pitchFamily="34" charset="-128"/>
              </a:rPr>
              <a:t>Megacopta cribraria</a:t>
            </a:r>
            <a:r>
              <a:rPr lang="en-US" altLang="en-US" sz="1800" dirty="0" smtClean="0">
                <a:ea typeface="ＭＳ Ｐゴシック" pitchFamily="34" charset="-128"/>
              </a:rPr>
              <a:t> (Hemiptera: </a:t>
            </a:r>
            <a:r>
              <a:rPr lang="en-US" altLang="en-US" sz="1800" dirty="0" err="1" smtClean="0">
                <a:ea typeface="ＭＳ Ｐゴシック" pitchFamily="34" charset="-128"/>
              </a:rPr>
              <a:t>Plataspidae</a:t>
            </a:r>
            <a:r>
              <a:rPr lang="en-US" altLang="en-US" sz="1800" dirty="0" smtClean="0">
                <a:ea typeface="ＭＳ Ｐゴシック" pitchFamily="34" charset="-128"/>
              </a:rPr>
              <a:t>), a new invader in Florida. Florida Entomologist 96: 258-260.</a:t>
            </a:r>
          </a:p>
          <a:p>
            <a:r>
              <a:rPr lang="en-US" altLang="en-US" sz="1800" dirty="0" smtClean="0">
                <a:ea typeface="ＭＳ Ｐゴシック" pitchFamily="34" charset="-128"/>
              </a:rPr>
              <a:t>Medal, J., S. </a:t>
            </a:r>
            <a:r>
              <a:rPr lang="en-US" altLang="en-US" sz="1800" dirty="0" err="1" smtClean="0">
                <a:ea typeface="ＭＳ Ｐゴシック" pitchFamily="34" charset="-128"/>
              </a:rPr>
              <a:t>Halbert</a:t>
            </a:r>
            <a:r>
              <a:rPr lang="en-US" altLang="en-US" sz="1800" dirty="0" smtClean="0">
                <a:ea typeface="ＭＳ Ｐゴシック" pitchFamily="34" charset="-128"/>
              </a:rPr>
              <a:t>, T. Smith, and A. S. Cruz. 2013b. Suitability of selected plants to the bean plataspid, </a:t>
            </a:r>
            <a:r>
              <a:rPr lang="en-US" altLang="en-US" sz="1800" i="1" dirty="0" smtClean="0">
                <a:ea typeface="ＭＳ Ｐゴシック" pitchFamily="34" charset="-128"/>
              </a:rPr>
              <a:t>Megacopta cribraria</a:t>
            </a:r>
            <a:r>
              <a:rPr lang="en-US" altLang="en-US" sz="1800" dirty="0" smtClean="0">
                <a:ea typeface="ＭＳ Ｐゴシック" pitchFamily="34" charset="-128"/>
              </a:rPr>
              <a:t> (Hemiptera: </a:t>
            </a:r>
            <a:r>
              <a:rPr lang="en-US" altLang="en-US" sz="1800" dirty="0" err="1" smtClean="0">
                <a:ea typeface="ＭＳ Ｐゴシック" pitchFamily="34" charset="-128"/>
              </a:rPr>
              <a:t>Plataspidae</a:t>
            </a:r>
            <a:r>
              <a:rPr lang="en-US" altLang="en-US" sz="1800" dirty="0" smtClean="0">
                <a:ea typeface="ＭＳ Ｐゴシック" pitchFamily="34" charset="-128"/>
              </a:rPr>
              <a:t>) in no-choice tests. Florida Entomologist 96: 631-633.</a:t>
            </a:r>
          </a:p>
          <a:p>
            <a:r>
              <a:rPr lang="en-US" altLang="en-US" sz="1800" dirty="0" smtClean="0">
                <a:ea typeface="ＭＳ Ｐゴシック" pitchFamily="34" charset="-128"/>
              </a:rPr>
              <a:t>National Center for Biotechnology Information. 2013. </a:t>
            </a:r>
            <a:r>
              <a:rPr lang="en-US" altLang="en-US" sz="1800" dirty="0" err="1" smtClean="0">
                <a:ea typeface="ＭＳ Ｐゴシック" pitchFamily="34" charset="-128"/>
              </a:rPr>
              <a:t>Ishikawaella</a:t>
            </a:r>
            <a:r>
              <a:rPr lang="en-US" altLang="en-US" sz="1800" dirty="0" smtClean="0">
                <a:ea typeface="ＭＳ Ｐゴシック" pitchFamily="34" charset="-128"/>
              </a:rPr>
              <a:t> symbiont of </a:t>
            </a:r>
            <a:r>
              <a:rPr lang="en-US" altLang="en-US" sz="1800" i="1" dirty="0" smtClean="0">
                <a:ea typeface="ＭＳ Ｐゴシック" pitchFamily="34" charset="-128"/>
              </a:rPr>
              <a:t>Megacopta cribraria</a:t>
            </a:r>
            <a:r>
              <a:rPr lang="en-US" altLang="en-US" sz="1800" dirty="0" smtClean="0">
                <a:ea typeface="ＭＳ Ｐゴシック" pitchFamily="34" charset="-128"/>
              </a:rPr>
              <a:t> overview. European Nucleotide Archive.</a:t>
            </a:r>
          </a:p>
          <a:p>
            <a:r>
              <a:rPr lang="en-US" altLang="en-US" sz="1800" dirty="0" smtClean="0">
                <a:ea typeface="ＭＳ Ｐゴシック" pitchFamily="34" charset="-128"/>
              </a:rPr>
              <a:t> National Cotton Council.  2013. Inspections for </a:t>
            </a:r>
            <a:r>
              <a:rPr lang="en-US" altLang="en-US" sz="1800" i="1" dirty="0" smtClean="0">
                <a:ea typeface="ＭＳ Ｐゴシック" pitchFamily="34" charset="-128"/>
              </a:rPr>
              <a:t>Megacopta cribraria </a:t>
            </a:r>
            <a:r>
              <a:rPr lang="en-US" altLang="en-US" sz="1800" dirty="0" smtClean="0">
                <a:ea typeface="ＭＳ Ｐゴシック" pitchFamily="34" charset="-128"/>
              </a:rPr>
              <a:t>(kudzu bug).  Accessed 6/16/2014 – </a:t>
            </a:r>
          </a:p>
          <a:p>
            <a:pPr lvl="1"/>
            <a:r>
              <a:rPr lang="en-US" altLang="en-US" sz="1600" dirty="0" smtClean="0">
                <a:ea typeface="ＭＳ Ｐゴシック" pitchFamily="34" charset="-128"/>
              </a:rPr>
              <a:t>http://www.cotton.org/tech/flow/kudzu-bug-remediation.cfm</a:t>
            </a:r>
          </a:p>
          <a:p>
            <a:pPr eaLnBrk="1" hangingPunct="1">
              <a:spcBef>
                <a:spcPct val="0"/>
              </a:spcBef>
            </a:pPr>
            <a:r>
              <a:rPr lang="en-US" sz="1800" dirty="0" err="1"/>
              <a:t>Ombrello</a:t>
            </a:r>
            <a:r>
              <a:rPr lang="en-US" sz="1800" dirty="0"/>
              <a:t>, T.  Plant of the Week </a:t>
            </a:r>
            <a:r>
              <a:rPr lang="en-US" sz="1800" dirty="0" smtClean="0"/>
              <a:t>– Kudzu.  Accessed 9/11/2014</a:t>
            </a:r>
            <a:endParaRPr lang="en-US" sz="1800" dirty="0"/>
          </a:p>
          <a:p>
            <a:pPr lvl="1">
              <a:spcBef>
                <a:spcPct val="0"/>
              </a:spcBef>
            </a:pPr>
            <a:r>
              <a:rPr lang="en-US" sz="1600" dirty="0" smtClean="0"/>
              <a:t>http</a:t>
            </a:r>
            <a:r>
              <a:rPr lang="en-US" sz="1600" dirty="0"/>
              <a:t>://faculty.ucc.edu/biology-ombrello/POW/kudzu.htm</a:t>
            </a:r>
          </a:p>
          <a:p>
            <a:r>
              <a:rPr lang="en-US" altLang="en-US" sz="1800" dirty="0" smtClean="0">
                <a:ea typeface="ＭＳ Ｐゴシック" pitchFamily="34" charset="-128"/>
              </a:rPr>
              <a:t>Ren, S. 1984. Studies on the fine structure of eggshells and the biology of </a:t>
            </a:r>
            <a:r>
              <a:rPr lang="en-US" altLang="en-US" sz="1800" i="1" dirty="0" smtClean="0">
                <a:ea typeface="ＭＳ Ｐゴシック" pitchFamily="34" charset="-128"/>
              </a:rPr>
              <a:t>Megacopta cribraria</a:t>
            </a:r>
            <a:r>
              <a:rPr lang="en-US" altLang="en-US" sz="1800" dirty="0" smtClean="0">
                <a:ea typeface="ＭＳ Ｐゴシック" pitchFamily="34" charset="-128"/>
              </a:rPr>
              <a:t> from China Hemiptera </a:t>
            </a:r>
            <a:r>
              <a:rPr lang="en-US" altLang="en-US" sz="1800" dirty="0" err="1" smtClean="0">
                <a:ea typeface="ＭＳ Ｐゴシック" pitchFamily="34" charset="-128"/>
              </a:rPr>
              <a:t>Plataspidae</a:t>
            </a:r>
            <a:r>
              <a:rPr lang="en-US" altLang="en-US" sz="1800" dirty="0" smtClean="0">
                <a:ea typeface="ＭＳ Ｐゴシック" pitchFamily="34" charset="-128"/>
              </a:rPr>
              <a:t>. </a:t>
            </a:r>
            <a:r>
              <a:rPr lang="en-US" altLang="en-US" sz="1800" dirty="0" err="1" smtClean="0">
                <a:ea typeface="ＭＳ Ｐゴシック" pitchFamily="34" charset="-128"/>
              </a:rPr>
              <a:t>Entomotaxonomia</a:t>
            </a:r>
            <a:r>
              <a:rPr lang="en-US" altLang="en-US" sz="1800" dirty="0" smtClean="0">
                <a:ea typeface="ＭＳ Ｐゴシック" pitchFamily="34" charset="-128"/>
              </a:rPr>
              <a:t> 6: 327-332.</a:t>
            </a:r>
          </a:p>
          <a:p>
            <a:endParaRPr lang="en-US" altLang="en-US" sz="1800" dirty="0" smtClean="0">
              <a:ea typeface="ＭＳ Ｐゴシック" pitchFamily="34" charset="-128"/>
            </a:endParaRP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ea typeface="ＭＳ Ｐゴシック" pitchFamily="34" charset="-128"/>
              </a:rPr>
              <a:t>References</a:t>
            </a:r>
          </a:p>
        </p:txBody>
      </p:sp>
      <p:sp>
        <p:nvSpPr>
          <p:cNvPr id="56323" name="Content Placeholder 2"/>
          <p:cNvSpPr>
            <a:spLocks noGrp="1"/>
          </p:cNvSpPr>
          <p:nvPr>
            <p:ph idx="1"/>
          </p:nvPr>
        </p:nvSpPr>
        <p:spPr>
          <a:xfrm>
            <a:off x="457200" y="1600200"/>
            <a:ext cx="8229600" cy="4724400"/>
          </a:xfrm>
        </p:spPr>
        <p:txBody>
          <a:bodyPr/>
          <a:lstStyle/>
          <a:p>
            <a:r>
              <a:rPr lang="en-US" altLang="en-US" sz="1800" smtClean="0">
                <a:ea typeface="ＭＳ Ｐゴシック" pitchFamily="34" charset="-128"/>
              </a:rPr>
              <a:t>Ruberson, J. R., K. Takasu, G. D. Buntin, J. E. Eger, Jr., W. A. Gardner, J. K. Greene, T. M. Jenkins, W. A. Jones, D. M. Olson, P. M. Roberts, D. R. Suiter, and M. D. Toews. 2013. From Asian curiosity to eruptive American pest: </a:t>
            </a:r>
            <a:r>
              <a:rPr lang="en-US" altLang="en-US" sz="1800" i="1" smtClean="0">
                <a:ea typeface="ＭＳ Ｐゴシック" pitchFamily="34" charset="-128"/>
              </a:rPr>
              <a:t>Megacopta cribraria</a:t>
            </a:r>
            <a:r>
              <a:rPr lang="en-US" altLang="en-US" sz="1800" smtClean="0">
                <a:ea typeface="ＭＳ Ｐゴシック" pitchFamily="34" charset="-128"/>
              </a:rPr>
              <a:t> (Hemiptera: Plataspidae) and prospects for its biological control. Applied Entomology and Zoology 48: 3-13.</a:t>
            </a:r>
          </a:p>
          <a:p>
            <a:r>
              <a:rPr lang="en-US" altLang="en-US" sz="1800" smtClean="0">
                <a:ea typeface="ＭＳ Ｐゴシック" pitchFamily="34" charset="-128"/>
              </a:rPr>
              <a:t>Seiter, N. J., J. K. Greene, and F. P. F. Reay-Jones. 2013a. Reduction of soybean yield components by </a:t>
            </a:r>
            <a:r>
              <a:rPr lang="en-US" altLang="en-US" sz="1800" i="1" smtClean="0">
                <a:ea typeface="ＭＳ Ｐゴシック" pitchFamily="34" charset="-128"/>
              </a:rPr>
              <a:t>Megacopta cribraria</a:t>
            </a:r>
            <a:r>
              <a:rPr lang="en-US" altLang="en-US" sz="1800" smtClean="0">
                <a:ea typeface="ＭＳ Ｐゴシック" pitchFamily="34" charset="-128"/>
              </a:rPr>
              <a:t> (Hemiptera: Plataspidae). Journal of Economic Entomology 106: 1676-1683.</a:t>
            </a:r>
          </a:p>
          <a:p>
            <a:r>
              <a:rPr lang="en-US" altLang="en-US" sz="1800" smtClean="0">
                <a:ea typeface="ＭＳ Ｐゴシック" pitchFamily="34" charset="-128"/>
              </a:rPr>
              <a:t> Seiter, N. J., F. P. F. Reay-Jones, and J. K. Greene. 2013b. Within-field spatial distribution of </a:t>
            </a:r>
            <a:r>
              <a:rPr lang="en-US" altLang="en-US" sz="1800" i="1" smtClean="0">
                <a:ea typeface="ＭＳ Ｐゴシック" pitchFamily="34" charset="-128"/>
              </a:rPr>
              <a:t>Megacopta cribraria</a:t>
            </a:r>
            <a:r>
              <a:rPr lang="en-US" altLang="en-US" sz="1800" smtClean="0">
                <a:ea typeface="ＭＳ Ｐゴシック" pitchFamily="34" charset="-128"/>
              </a:rPr>
              <a:t> (Hemiptera: Plataspidae) in soybean (Fabales: Fabaceae). Environmental Entomology 42: 1363-1374.</a:t>
            </a:r>
          </a:p>
          <a:p>
            <a:r>
              <a:rPr lang="en-US" altLang="en-US" sz="1800" smtClean="0">
                <a:ea typeface="ＭＳ Ｐゴシック" pitchFamily="34" charset="-128"/>
              </a:rPr>
              <a:t>Seiter, N. J., E. P. Benson, F. P. F. Reay-Jones, J. K. Greene, and P. A. Zungoli. 2013c. Residual efficacy of insecticides applied to exterior building material surfaces for control of nuisance infestations of </a:t>
            </a:r>
            <a:r>
              <a:rPr lang="en-US" altLang="en-US" sz="1800" i="1" smtClean="0">
                <a:ea typeface="ＭＳ Ｐゴシック" pitchFamily="34" charset="-128"/>
              </a:rPr>
              <a:t>Megacopta cribraria</a:t>
            </a:r>
            <a:r>
              <a:rPr lang="en-US" altLang="en-US" sz="1800" smtClean="0">
                <a:ea typeface="ＭＳ Ｐゴシック" pitchFamily="34" charset="-128"/>
              </a:rPr>
              <a:t> (Hemiptera: Plataspidae). Journal of Economic Entomology 106: 2448-2456. </a:t>
            </a:r>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ea typeface="ＭＳ Ｐゴシック" pitchFamily="34" charset="-128"/>
              </a:rPr>
              <a:t>References</a:t>
            </a:r>
          </a:p>
        </p:txBody>
      </p:sp>
      <p:sp>
        <p:nvSpPr>
          <p:cNvPr id="57347" name="Content Placeholder 2"/>
          <p:cNvSpPr>
            <a:spLocks noGrp="1"/>
          </p:cNvSpPr>
          <p:nvPr>
            <p:ph idx="1"/>
          </p:nvPr>
        </p:nvSpPr>
        <p:spPr>
          <a:xfrm>
            <a:off x="457200" y="1600200"/>
            <a:ext cx="8229600" cy="4724400"/>
          </a:xfrm>
        </p:spPr>
        <p:txBody>
          <a:bodyPr/>
          <a:lstStyle/>
          <a:p>
            <a:r>
              <a:rPr lang="en-US" sz="1800" dirty="0"/>
              <a:t>Southeast Exotic Pest Plant Council Invasive Plant Manual.  Kudzu.  Southeast Exotic Pest Plant Council.  Accessed 9/11/20104</a:t>
            </a:r>
          </a:p>
          <a:p>
            <a:pPr lvl="1"/>
            <a:r>
              <a:rPr lang="en-US" sz="1600" dirty="0" smtClean="0"/>
              <a:t>http</a:t>
            </a:r>
            <a:r>
              <a:rPr lang="en-US" sz="1600" dirty="0"/>
              <a:t>://www.se-eppc.org/manual/kudzu.html</a:t>
            </a:r>
          </a:p>
          <a:p>
            <a:r>
              <a:rPr lang="en-US" altLang="en-US" sz="1800" dirty="0" err="1" smtClean="0">
                <a:ea typeface="ＭＳ Ｐゴシック" pitchFamily="34" charset="-128"/>
              </a:rPr>
              <a:t>Srinivasaperumal</a:t>
            </a:r>
            <a:r>
              <a:rPr lang="en-US" altLang="en-US" sz="1800" dirty="0" smtClean="0">
                <a:ea typeface="ＭＳ Ｐゴシック" pitchFamily="34" charset="-128"/>
              </a:rPr>
              <a:t>, S., P. </a:t>
            </a:r>
            <a:r>
              <a:rPr lang="en-US" altLang="en-US" sz="1800" dirty="0" err="1" smtClean="0">
                <a:ea typeface="ＭＳ Ｐゴシック" pitchFamily="34" charset="-128"/>
              </a:rPr>
              <a:t>Samuthiravelu</a:t>
            </a:r>
            <a:r>
              <a:rPr lang="en-US" altLang="en-US" sz="1800" dirty="0" smtClean="0">
                <a:ea typeface="ＭＳ Ｐゴシック" pitchFamily="34" charset="-128"/>
              </a:rPr>
              <a:t>, and J. </a:t>
            </a:r>
            <a:r>
              <a:rPr lang="en-US" altLang="en-US" sz="1800" dirty="0" err="1" smtClean="0">
                <a:ea typeface="ＭＳ Ｐゴシック" pitchFamily="34" charset="-128"/>
              </a:rPr>
              <a:t>Muthukrishnan</a:t>
            </a:r>
            <a:r>
              <a:rPr lang="en-US" altLang="en-US" sz="1800" dirty="0" smtClean="0">
                <a:ea typeface="ＭＳ Ｐゴシック" pitchFamily="34" charset="-128"/>
              </a:rPr>
              <a:t>. 1992. Host plant preference and life table of </a:t>
            </a:r>
            <a:r>
              <a:rPr lang="en-US" altLang="en-US" sz="1800" i="1" dirty="0" smtClean="0">
                <a:ea typeface="ＭＳ Ｐゴシック" pitchFamily="34" charset="-128"/>
              </a:rPr>
              <a:t>Megacopta cribraria</a:t>
            </a:r>
            <a:r>
              <a:rPr lang="en-US" altLang="en-US" sz="1800" dirty="0" smtClean="0">
                <a:ea typeface="ＭＳ Ｐゴシック" pitchFamily="34" charset="-128"/>
              </a:rPr>
              <a:t> (Fab.) (Hemiptera: </a:t>
            </a:r>
            <a:r>
              <a:rPr lang="en-US" altLang="en-US" sz="1800" dirty="0" err="1" smtClean="0">
                <a:ea typeface="ＭＳ Ｐゴシック" pitchFamily="34" charset="-128"/>
              </a:rPr>
              <a:t>Plataspidae</a:t>
            </a:r>
            <a:r>
              <a:rPr lang="en-US" altLang="en-US" sz="1800" dirty="0" smtClean="0">
                <a:ea typeface="ＭＳ Ｐゴシック" pitchFamily="34" charset="-128"/>
              </a:rPr>
              <a:t>). Proceedings of the Indian National Science Academy Part B Biological Sciences 58: 333-340.</a:t>
            </a:r>
          </a:p>
          <a:p>
            <a:r>
              <a:rPr lang="en-US" altLang="en-US" sz="1800" dirty="0" err="1" smtClean="0">
                <a:ea typeface="ＭＳ Ｐゴシック" pitchFamily="34" charset="-128"/>
              </a:rPr>
              <a:t>Suiter</a:t>
            </a:r>
            <a:r>
              <a:rPr lang="en-US" altLang="en-US" sz="1800" dirty="0" smtClean="0">
                <a:ea typeface="ＭＳ Ｐゴシック" pitchFamily="34" charset="-128"/>
              </a:rPr>
              <a:t>, D.R., J.E. Eger, Jr., W.A. Gardner, R.C. </a:t>
            </a:r>
            <a:r>
              <a:rPr lang="en-US" altLang="en-US" sz="1800" dirty="0" err="1" smtClean="0">
                <a:ea typeface="ＭＳ Ｐゴシック" pitchFamily="34" charset="-128"/>
              </a:rPr>
              <a:t>Kemerait</a:t>
            </a:r>
            <a:r>
              <a:rPr lang="en-US" altLang="en-US" sz="1800" dirty="0" smtClean="0">
                <a:ea typeface="ＭＳ Ｐゴシック" pitchFamily="34" charset="-128"/>
              </a:rPr>
              <a:t>, J.N. All, P.M. Roberts, J.K. Greene, L.M. Ames, G.D. </a:t>
            </a:r>
            <a:r>
              <a:rPr lang="en-US" altLang="en-US" sz="1800" dirty="0" err="1" smtClean="0">
                <a:ea typeface="ＭＳ Ｐゴシック" pitchFamily="34" charset="-128"/>
              </a:rPr>
              <a:t>Buntin</a:t>
            </a:r>
            <a:r>
              <a:rPr lang="en-US" altLang="en-US" sz="1800" dirty="0" smtClean="0">
                <a:ea typeface="ＭＳ Ｐゴシック" pitchFamily="34" charset="-128"/>
              </a:rPr>
              <a:t>, T.M. Jenkins and G.K. </a:t>
            </a:r>
            <a:r>
              <a:rPr lang="en-US" altLang="en-US" sz="1800" dirty="0" err="1" smtClean="0">
                <a:ea typeface="ＭＳ Ｐゴシック" pitchFamily="34" charset="-128"/>
              </a:rPr>
              <a:t>Douce</a:t>
            </a:r>
            <a:r>
              <a:rPr lang="en-US" altLang="en-US" sz="1800" dirty="0" smtClean="0">
                <a:ea typeface="ＭＳ Ｐゴシック" pitchFamily="34" charset="-128"/>
              </a:rPr>
              <a:t>. 2010. Discovery and distribution of </a:t>
            </a:r>
            <a:r>
              <a:rPr lang="en-US" altLang="en-US" sz="1800" i="1" dirty="0" smtClean="0">
                <a:ea typeface="ＭＳ Ｐゴシック" pitchFamily="34" charset="-128"/>
              </a:rPr>
              <a:t>Megacopta cribraria </a:t>
            </a:r>
            <a:r>
              <a:rPr lang="en-US" altLang="en-US" sz="1800" dirty="0" smtClean="0">
                <a:ea typeface="ＭＳ Ｐゴシック" pitchFamily="34" charset="-128"/>
              </a:rPr>
              <a:t>(Hemiptera: Heteroptera: </a:t>
            </a:r>
            <a:r>
              <a:rPr lang="en-US" altLang="en-US" sz="1800" dirty="0" err="1" smtClean="0">
                <a:ea typeface="ＭＳ Ｐゴシック" pitchFamily="34" charset="-128"/>
              </a:rPr>
              <a:t>Plataspidae</a:t>
            </a:r>
            <a:r>
              <a:rPr lang="en-US" altLang="en-US" sz="1800" dirty="0" smtClean="0">
                <a:ea typeface="ＭＳ Ｐゴシック" pitchFamily="34" charset="-128"/>
              </a:rPr>
              <a:t>) in Northeast Georgia. Journal of Integrated Pest Management. 1: 1-4. </a:t>
            </a:r>
          </a:p>
          <a:p>
            <a:r>
              <a:rPr lang="en-US" altLang="en-US" sz="1800" dirty="0" err="1" smtClean="0">
                <a:ea typeface="ＭＳ Ｐゴシック" pitchFamily="34" charset="-128"/>
              </a:rPr>
              <a:t>Suiter</a:t>
            </a:r>
            <a:r>
              <a:rPr lang="en-US" altLang="en-US" sz="1800" dirty="0" smtClean="0">
                <a:ea typeface="ＭＳ Ｐゴシック" pitchFamily="34" charset="-128"/>
              </a:rPr>
              <a:t>, D. R., L. M. Ames, J. E. Eger, Jr., and W. A. Gardner. 2010. </a:t>
            </a:r>
            <a:r>
              <a:rPr lang="en-US" altLang="en-US" sz="1800" i="1" dirty="0" smtClean="0">
                <a:ea typeface="ＭＳ Ｐゴシック" pitchFamily="34" charset="-128"/>
              </a:rPr>
              <a:t>Megacopta cribraria</a:t>
            </a:r>
            <a:r>
              <a:rPr lang="en-US" altLang="en-US" sz="1800" dirty="0" smtClean="0">
                <a:ea typeface="ＭＳ Ｐゴシック" pitchFamily="34" charset="-128"/>
              </a:rPr>
              <a:t> as a nuisance pest. UGA-CAES Extension Circular No. 991. University of Georgia, Athens.</a:t>
            </a:r>
          </a:p>
          <a:p>
            <a:endParaRPr lang="en-US" altLang="en-US" sz="1800" dirty="0" smtClean="0">
              <a:ea typeface="ＭＳ Ｐゴシック" pitchFamily="34" charset="-128"/>
            </a:endParaRPr>
          </a:p>
          <a:p>
            <a:endParaRPr lang="en-US" altLang="en-US" sz="1800" dirty="0" smtClean="0">
              <a:ea typeface="ＭＳ Ｐゴシック" pitchFamily="34" charset="-128"/>
            </a:endParaRPr>
          </a:p>
        </p:txBody>
      </p:sp>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ea typeface="ＭＳ Ｐゴシック" pitchFamily="34" charset="-128"/>
              </a:rPr>
              <a:t>References</a:t>
            </a:r>
          </a:p>
        </p:txBody>
      </p:sp>
      <p:sp>
        <p:nvSpPr>
          <p:cNvPr id="58371" name="Content Placeholder 2"/>
          <p:cNvSpPr>
            <a:spLocks noGrp="1"/>
          </p:cNvSpPr>
          <p:nvPr>
            <p:ph idx="1"/>
          </p:nvPr>
        </p:nvSpPr>
        <p:spPr>
          <a:xfrm>
            <a:off x="457200" y="1600200"/>
            <a:ext cx="8229600" cy="4724400"/>
          </a:xfrm>
        </p:spPr>
        <p:txBody>
          <a:bodyPr/>
          <a:lstStyle/>
          <a:p>
            <a:r>
              <a:rPr lang="en-US" altLang="en-US" sz="1800" dirty="0" err="1">
                <a:ea typeface="ＭＳ Ｐゴシック" pitchFamily="34" charset="-128"/>
              </a:rPr>
              <a:t>Takasu</a:t>
            </a:r>
            <a:r>
              <a:rPr lang="en-US" altLang="en-US" sz="1800" dirty="0">
                <a:ea typeface="ＭＳ Ｐゴシック" pitchFamily="34" charset="-128"/>
              </a:rPr>
              <a:t>, K., Y. Hirose. 1986. Kudzu-vine community as a breeding site of </a:t>
            </a:r>
            <a:r>
              <a:rPr lang="en-US" altLang="en-US" sz="1800" i="1" dirty="0" err="1">
                <a:ea typeface="ＭＳ Ｐゴシック" pitchFamily="34" charset="-128"/>
              </a:rPr>
              <a:t>Ooencyrtus</a:t>
            </a:r>
            <a:r>
              <a:rPr lang="en-US" altLang="en-US" sz="1800" i="1" dirty="0">
                <a:ea typeface="ＭＳ Ｐゴシック" pitchFamily="34" charset="-128"/>
              </a:rPr>
              <a:t> </a:t>
            </a:r>
            <a:r>
              <a:rPr lang="en-US" altLang="en-US" sz="1800" i="1" dirty="0" err="1">
                <a:ea typeface="ＭＳ Ｐゴシック" pitchFamily="34" charset="-128"/>
              </a:rPr>
              <a:t>nezarae</a:t>
            </a:r>
            <a:r>
              <a:rPr lang="en-US" altLang="en-US" sz="1800" dirty="0">
                <a:ea typeface="ＭＳ Ｐゴシック" pitchFamily="34" charset="-128"/>
              </a:rPr>
              <a:t> Ishii (Hymenoptera: </a:t>
            </a:r>
            <a:r>
              <a:rPr lang="en-US" altLang="en-US" sz="1800" dirty="0" err="1">
                <a:ea typeface="ＭＳ Ｐゴシック" pitchFamily="34" charset="-128"/>
              </a:rPr>
              <a:t>Encyrtidae</a:t>
            </a:r>
            <a:r>
              <a:rPr lang="en-US" altLang="en-US" sz="1800" dirty="0">
                <a:ea typeface="ＭＳ Ｐゴシック" pitchFamily="34" charset="-128"/>
              </a:rPr>
              <a:t>), an egg parasitoid of bugs attached soybean.  Japanese Journal of Applied Entomology and Zoology, </a:t>
            </a:r>
            <a:r>
              <a:rPr lang="en-US" altLang="en-US" sz="1800" dirty="0" smtClean="0">
                <a:ea typeface="ＭＳ Ｐゴシック" pitchFamily="34" charset="-128"/>
              </a:rPr>
              <a:t>30:302-304.</a:t>
            </a:r>
          </a:p>
          <a:p>
            <a:r>
              <a:rPr lang="en-US" sz="1800" dirty="0"/>
              <a:t>USDA Plants Database</a:t>
            </a:r>
            <a:r>
              <a:rPr lang="en-US" sz="1800" i="1" dirty="0"/>
              <a:t>. </a:t>
            </a:r>
            <a:r>
              <a:rPr lang="en-US" sz="1800" i="1" dirty="0" err="1"/>
              <a:t>Pueraria</a:t>
            </a:r>
            <a:r>
              <a:rPr lang="en-US" sz="1800" i="1" dirty="0"/>
              <a:t> lobata</a:t>
            </a:r>
            <a:r>
              <a:rPr lang="en-US" sz="1800" dirty="0"/>
              <a:t>.  Accessed 9/11/2014</a:t>
            </a:r>
          </a:p>
          <a:p>
            <a:pPr lvl="1"/>
            <a:r>
              <a:rPr lang="en-US" sz="1600" dirty="0" smtClean="0"/>
              <a:t>http</a:t>
            </a:r>
            <a:r>
              <a:rPr lang="en-US" sz="1600" dirty="0"/>
              <a:t>://plants.usda.gov/core/profile?symbol=PUMOL</a:t>
            </a:r>
          </a:p>
          <a:p>
            <a:r>
              <a:rPr lang="en-US" altLang="en-US" sz="1800" dirty="0" smtClean="0">
                <a:ea typeface="ＭＳ Ｐゴシック" pitchFamily="34" charset="-128"/>
              </a:rPr>
              <a:t>Zhang, Y., J. L. </a:t>
            </a:r>
            <a:r>
              <a:rPr lang="en-US" altLang="en-US" sz="1800" dirty="0" err="1" smtClean="0">
                <a:ea typeface="ＭＳ Ｐゴシック" pitchFamily="34" charset="-128"/>
              </a:rPr>
              <a:t>Hanula</a:t>
            </a:r>
            <a:r>
              <a:rPr lang="en-US" altLang="en-US" sz="1800" dirty="0" smtClean="0">
                <a:ea typeface="ＭＳ Ｐゴシック" pitchFamily="34" charset="-128"/>
              </a:rPr>
              <a:t>, and S. Horn. 2012. The biology and preliminary host range of </a:t>
            </a:r>
            <a:r>
              <a:rPr lang="en-US" altLang="en-US" sz="1800" i="1" dirty="0" smtClean="0">
                <a:ea typeface="ＭＳ Ｐゴシック" pitchFamily="34" charset="-128"/>
              </a:rPr>
              <a:t>Megacopta cribraria</a:t>
            </a:r>
            <a:r>
              <a:rPr lang="en-US" altLang="en-US" sz="1800" dirty="0" smtClean="0">
                <a:ea typeface="ＭＳ Ｐゴシック" pitchFamily="34" charset="-128"/>
              </a:rPr>
              <a:t> (Heteroptera: </a:t>
            </a:r>
            <a:r>
              <a:rPr lang="en-US" altLang="en-US" sz="1800" dirty="0" err="1" smtClean="0">
                <a:ea typeface="ＭＳ Ｐゴシック" pitchFamily="34" charset="-128"/>
              </a:rPr>
              <a:t>Plataspidae</a:t>
            </a:r>
            <a:r>
              <a:rPr lang="en-US" altLang="en-US" sz="1800" dirty="0" smtClean="0">
                <a:ea typeface="ＭＳ Ｐゴシック" pitchFamily="34" charset="-128"/>
              </a:rPr>
              <a:t>) and its impact on kudzu growth. Environmental Entomology 41: 40-50.</a:t>
            </a: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152400" y="274638"/>
            <a:ext cx="8763000" cy="1143000"/>
          </a:xfrm>
        </p:spPr>
        <p:txBody>
          <a:bodyPr/>
          <a:lstStyle/>
          <a:p>
            <a:r>
              <a:rPr lang="en-US" altLang="en-US" smtClean="0">
                <a:ea typeface="ＭＳ Ｐゴシック" pitchFamily="34" charset="-128"/>
              </a:rPr>
              <a:t>Potential for spread in the U.S.</a:t>
            </a:r>
          </a:p>
        </p:txBody>
      </p:sp>
      <p:sp>
        <p:nvSpPr>
          <p:cNvPr id="24579" name="Rectangle 19"/>
          <p:cNvSpPr>
            <a:spLocks noChangeArrowheads="1"/>
          </p:cNvSpPr>
          <p:nvPr/>
        </p:nvSpPr>
        <p:spPr bwMode="auto">
          <a:xfrm>
            <a:off x="76200" y="6553200"/>
            <a:ext cx="57848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900" dirty="0">
                <a:ea typeface="Calibri" pitchFamily="34" charset="0"/>
                <a:cs typeface="Calibri" pitchFamily="34" charset="0"/>
              </a:rPr>
              <a:t>Map courtesy of http://www.kudzubug.org/distribution_map.cfm - accessed 6/19/2014</a:t>
            </a:r>
            <a:endParaRPr lang="en-US" altLang="en-US" sz="900" dirty="0">
              <a:solidFill>
                <a:srgbClr val="000000"/>
              </a:solidFill>
            </a:endParaRPr>
          </a:p>
        </p:txBody>
      </p:sp>
      <p:pic>
        <p:nvPicPr>
          <p:cNvPr id="2458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1447800"/>
            <a:ext cx="4535487" cy="491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TextBox 1"/>
          <p:cNvSpPr txBox="1">
            <a:spLocks noChangeArrowheads="1"/>
          </p:cNvSpPr>
          <p:nvPr/>
        </p:nvSpPr>
        <p:spPr bwMode="auto">
          <a:xfrm>
            <a:off x="6019800" y="1447800"/>
            <a:ext cx="2743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a:t>The recent rate and distribution of kudzu bug population expansion suggests that a major proportion of the soybean growing areas in the U.S. are likely to see kudzu bugs in the future</a:t>
            </a: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ea typeface="ＭＳ Ｐゴシック" pitchFamily="34" charset="-128"/>
              </a:rPr>
              <a:t>Known Reproductive Hosts in the Western Hemisphere</a:t>
            </a:r>
          </a:p>
        </p:txBody>
      </p:sp>
      <p:sp>
        <p:nvSpPr>
          <p:cNvPr id="25603" name="TextBox 6"/>
          <p:cNvSpPr txBox="1">
            <a:spLocks noChangeArrowheads="1"/>
          </p:cNvSpPr>
          <p:nvPr/>
        </p:nvSpPr>
        <p:spPr bwMode="auto">
          <a:xfrm>
            <a:off x="290513" y="6137275"/>
            <a:ext cx="624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t>
            </a:r>
          </a:p>
          <a:p>
            <a:r>
              <a:rPr lang="en-US" altLang="en-US" sz="800"/>
              <a:t>Kudzu-Phillip Roberts, University of Georgia</a:t>
            </a:r>
          </a:p>
          <a:p>
            <a:r>
              <a:rPr lang="en-US" altLang="en-US" sz="800"/>
              <a:t>Soybean-Phillip Roberts, University of Georgia</a:t>
            </a:r>
          </a:p>
          <a:p>
            <a:r>
              <a:rPr lang="en-US" altLang="en-US" sz="800"/>
              <a:t>Edamame-Michael Toews, University of Georgia</a:t>
            </a:r>
          </a:p>
          <a:p>
            <a:r>
              <a:rPr lang="en-US" altLang="en-US" sz="800"/>
              <a:t>Pigeon Pea-Joni Blount, University of Georgia</a:t>
            </a:r>
          </a:p>
        </p:txBody>
      </p:sp>
      <p:pic>
        <p:nvPicPr>
          <p:cNvPr id="15" name="Picture 2" descr="F:\Pictures\Pictures\2013\146___07\IMG_37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121" y="2426037"/>
            <a:ext cx="2080814" cy="2743200"/>
          </a:xfrm>
          <a:prstGeom prst="roundRect">
            <a:avLst>
              <a:gd name="adj" fmla="val 8594"/>
            </a:avLst>
          </a:prstGeom>
          <a:solidFill>
            <a:srgbClr val="FFFFFF">
              <a:shade val="85000"/>
            </a:srgbClr>
          </a:solidFill>
          <a:ln w="38100">
            <a:solidFill>
              <a:schemeClr val="tx1"/>
            </a:solidFill>
          </a:ln>
          <a:effectLst/>
          <a:extLst/>
        </p:spPr>
      </p:pic>
      <p:pic>
        <p:nvPicPr>
          <p:cNvPr id="20" name="Picture 4"/>
          <p:cNvPicPr>
            <a:picLocks noChangeAspect="1"/>
          </p:cNvPicPr>
          <p:nvPr/>
        </p:nvPicPr>
        <p:blipFill rotWithShape="1">
          <a:blip r:embed="rId5"/>
          <a:srcRect l="42656"/>
          <a:stretch/>
        </p:blipFill>
        <p:spPr bwMode="auto">
          <a:xfrm>
            <a:off x="2437670" y="2426685"/>
            <a:ext cx="2106165" cy="2743200"/>
          </a:xfrm>
          <a:prstGeom prst="roundRect">
            <a:avLst>
              <a:gd name="adj" fmla="val 8594"/>
            </a:avLst>
          </a:prstGeom>
          <a:solidFill>
            <a:srgbClr val="FFFFFF">
              <a:shade val="85000"/>
            </a:srgbClr>
          </a:solidFill>
          <a:ln w="38100">
            <a:solidFill>
              <a:schemeClr val="tx1"/>
            </a:solidFill>
          </a:ln>
          <a:effectLst/>
        </p:spPr>
      </p:pic>
      <p:pic>
        <p:nvPicPr>
          <p:cNvPr id="2050" name="Picture 2" descr="C:\Users\mtoews\Desktop\phot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149" r="18292"/>
          <a:stretch/>
        </p:blipFill>
        <p:spPr bwMode="auto">
          <a:xfrm>
            <a:off x="4644949" y="2426037"/>
            <a:ext cx="1968868" cy="2743200"/>
          </a:xfrm>
          <a:prstGeom prst="roundRect">
            <a:avLst>
              <a:gd name="adj" fmla="val 8594"/>
            </a:avLst>
          </a:prstGeom>
          <a:solidFill>
            <a:srgbClr val="FFFFFF">
              <a:shade val="85000"/>
            </a:srgbClr>
          </a:solidFill>
          <a:ln w="38100">
            <a:solidFill>
              <a:schemeClr val="tx1"/>
            </a:solidFill>
          </a:ln>
          <a:effectLst/>
          <a:extLst/>
        </p:spPr>
      </p:pic>
      <p:pic>
        <p:nvPicPr>
          <p:cNvPr id="2051" name="Picture 3" descr="C:\Users\mtoews\Pictures\Kudzu bug\eaqrly spring\photo 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6395" y="2770906"/>
            <a:ext cx="2743200" cy="2054759"/>
          </a:xfrm>
          <a:prstGeom prst="roundRect">
            <a:avLst>
              <a:gd name="adj" fmla="val 8594"/>
            </a:avLst>
          </a:prstGeom>
          <a:solidFill>
            <a:srgbClr val="FFFFFF">
              <a:shade val="85000"/>
            </a:srgbClr>
          </a:solidFill>
          <a:ln w="38100">
            <a:solidFill>
              <a:schemeClr val="tx1"/>
            </a:solidFill>
          </a:ln>
          <a:effectLst/>
          <a:extLst/>
        </p:spPr>
      </p:pic>
      <p:sp>
        <p:nvSpPr>
          <p:cNvPr id="25608" name="TextBox 2"/>
          <p:cNvSpPr txBox="1">
            <a:spLocks noChangeArrowheads="1"/>
          </p:cNvSpPr>
          <p:nvPr/>
        </p:nvSpPr>
        <p:spPr bwMode="auto">
          <a:xfrm>
            <a:off x="838200" y="19558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a:t>Kudzu</a:t>
            </a:r>
          </a:p>
        </p:txBody>
      </p:sp>
      <p:sp>
        <p:nvSpPr>
          <p:cNvPr id="25609" name="TextBox 20"/>
          <p:cNvSpPr txBox="1">
            <a:spLocks noChangeArrowheads="1"/>
          </p:cNvSpPr>
          <p:nvPr/>
        </p:nvSpPr>
        <p:spPr bwMode="auto">
          <a:xfrm>
            <a:off x="2971800" y="1951038"/>
            <a:ext cx="1004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a:t>Soybean</a:t>
            </a:r>
          </a:p>
        </p:txBody>
      </p:sp>
      <p:sp>
        <p:nvSpPr>
          <p:cNvPr id="25610" name="TextBox 21"/>
          <p:cNvSpPr txBox="1">
            <a:spLocks noChangeArrowheads="1"/>
          </p:cNvSpPr>
          <p:nvPr/>
        </p:nvSpPr>
        <p:spPr bwMode="auto">
          <a:xfrm>
            <a:off x="5072063" y="1949450"/>
            <a:ext cx="1169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a:t>Edamame</a:t>
            </a:r>
          </a:p>
        </p:txBody>
      </p:sp>
      <p:sp>
        <p:nvSpPr>
          <p:cNvPr id="25611" name="TextBox 22"/>
          <p:cNvSpPr txBox="1">
            <a:spLocks noChangeArrowheads="1"/>
          </p:cNvSpPr>
          <p:nvPr/>
        </p:nvSpPr>
        <p:spPr bwMode="auto">
          <a:xfrm>
            <a:off x="7129463" y="1949450"/>
            <a:ext cx="1290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a:t>Pigeon Pea</a:t>
            </a: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Kudzu </a:t>
            </a:r>
            <a:br>
              <a:rPr lang="en-US" dirty="0" smtClean="0"/>
            </a:br>
            <a:r>
              <a:rPr lang="en-US" dirty="0" smtClean="0"/>
              <a:t>“</a:t>
            </a:r>
            <a:r>
              <a:rPr lang="en-US" dirty="0"/>
              <a:t>t</a:t>
            </a:r>
            <a:r>
              <a:rPr lang="en-US" dirty="0" smtClean="0"/>
              <a:t>he vine that ate the south”</a:t>
            </a:r>
            <a:endParaRPr lang="en-US" dirty="0"/>
          </a:p>
        </p:txBody>
      </p:sp>
      <p:sp>
        <p:nvSpPr>
          <p:cNvPr id="5" name="Content Placeholder 4"/>
          <p:cNvSpPr>
            <a:spLocks noGrp="1"/>
          </p:cNvSpPr>
          <p:nvPr>
            <p:ph idx="1"/>
          </p:nvPr>
        </p:nvSpPr>
        <p:spPr>
          <a:xfrm>
            <a:off x="457200" y="1874837"/>
            <a:ext cx="6177842" cy="4525963"/>
          </a:xfrm>
        </p:spPr>
        <p:txBody>
          <a:bodyPr/>
          <a:lstStyle/>
          <a:p>
            <a:r>
              <a:rPr lang="en-US" sz="2400" dirty="0"/>
              <a:t>Introduced for </a:t>
            </a:r>
            <a:r>
              <a:rPr lang="en-US" sz="2400" dirty="0" smtClean="0"/>
              <a:t>forage then </a:t>
            </a:r>
            <a:r>
              <a:rPr lang="en-US" sz="2400" dirty="0"/>
              <a:t>erosion control </a:t>
            </a:r>
            <a:endParaRPr lang="en-US" sz="2400" dirty="0" smtClean="0"/>
          </a:p>
          <a:p>
            <a:r>
              <a:rPr lang="en-US" sz="2400" dirty="0" smtClean="0"/>
              <a:t>Covers millions of acres in the south</a:t>
            </a:r>
            <a:endParaRPr lang="en-US" sz="2400" dirty="0"/>
          </a:p>
          <a:p>
            <a:r>
              <a:rPr lang="en-US" sz="2400" dirty="0" smtClean="0"/>
              <a:t>An invasive weed</a:t>
            </a:r>
            <a:endParaRPr lang="en-US" sz="2400" dirty="0"/>
          </a:p>
          <a:p>
            <a:r>
              <a:rPr lang="en-US" sz="2400" dirty="0"/>
              <a:t>Perennial vine in the legume family</a:t>
            </a:r>
          </a:p>
          <a:p>
            <a:endParaRPr lang="en-US" sz="2400" dirty="0"/>
          </a:p>
        </p:txBody>
      </p:sp>
      <p:sp>
        <p:nvSpPr>
          <p:cNvPr id="4" name="TextBox 3"/>
          <p:cNvSpPr txBox="1"/>
          <p:nvPr/>
        </p:nvSpPr>
        <p:spPr>
          <a:xfrm>
            <a:off x="0" y="6295630"/>
            <a:ext cx="6248400" cy="461665"/>
          </a:xfrm>
          <a:prstGeom prst="rect">
            <a:avLst/>
          </a:prstGeom>
          <a:noFill/>
        </p:spPr>
        <p:txBody>
          <a:bodyPr wrap="square" rtlCol="0">
            <a:spAutoFit/>
          </a:bodyPr>
          <a:lstStyle/>
          <a:p>
            <a:r>
              <a:rPr lang="en-US" sz="800" dirty="0" smtClean="0"/>
              <a:t>Image credits:</a:t>
            </a:r>
          </a:p>
          <a:p>
            <a:r>
              <a:rPr lang="en-US" sz="800" dirty="0" smtClean="0"/>
              <a:t>Left - Leslie </a:t>
            </a:r>
            <a:r>
              <a:rPr lang="en-US" sz="800" dirty="0"/>
              <a:t>J. </a:t>
            </a:r>
            <a:r>
              <a:rPr lang="en-US" sz="800" dirty="0" err="1"/>
              <a:t>Mehrhoff</a:t>
            </a:r>
            <a:r>
              <a:rPr lang="en-US" sz="800" dirty="0"/>
              <a:t>, University of Connecticut, </a:t>
            </a:r>
            <a:r>
              <a:rPr lang="en-US" sz="800" dirty="0" smtClean="0"/>
              <a:t>Bugwood.org, #5483285; middle –  </a:t>
            </a:r>
            <a:r>
              <a:rPr lang="en-US" sz="800" dirty="0"/>
              <a:t>Leslie J. </a:t>
            </a:r>
            <a:r>
              <a:rPr lang="en-US" sz="800" dirty="0" err="1"/>
              <a:t>Mehrhoff</a:t>
            </a:r>
            <a:r>
              <a:rPr lang="en-US" sz="800" dirty="0"/>
              <a:t>, University of Connecticut, </a:t>
            </a:r>
            <a:r>
              <a:rPr lang="en-US" sz="800" dirty="0" smtClean="0"/>
              <a:t>Bugwood.org, #5483454; right- Leslie </a:t>
            </a:r>
            <a:r>
              <a:rPr lang="en-US" sz="800" dirty="0"/>
              <a:t>J. </a:t>
            </a:r>
            <a:r>
              <a:rPr lang="en-US" sz="800" dirty="0" err="1"/>
              <a:t>Mehrhoff</a:t>
            </a:r>
            <a:r>
              <a:rPr lang="en-US" sz="800" dirty="0"/>
              <a:t>, University of Connecticut, </a:t>
            </a:r>
            <a:r>
              <a:rPr lang="en-US" sz="800" dirty="0" smtClean="0"/>
              <a:t>Bugwood.org, #5483459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6629"/>
          <a:stretch/>
        </p:blipFill>
        <p:spPr>
          <a:xfrm>
            <a:off x="3352800" y="3733800"/>
            <a:ext cx="3133836" cy="2194560"/>
          </a:xfrm>
          <a:prstGeom prst="roundRect">
            <a:avLst>
              <a:gd name="adj" fmla="val 8594"/>
            </a:avLst>
          </a:prstGeom>
          <a:solidFill>
            <a:srgbClr val="FFFFFF">
              <a:shade val="85000"/>
            </a:srgbClr>
          </a:solidFill>
          <a:ln w="38100">
            <a:solidFill>
              <a:schemeClr val="tx1"/>
            </a:solidFill>
          </a:ln>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5058"/>
          <a:stretch/>
        </p:blipFill>
        <p:spPr>
          <a:xfrm>
            <a:off x="6629396" y="2362200"/>
            <a:ext cx="2430375" cy="3474720"/>
          </a:xfrm>
          <a:prstGeom prst="roundRect">
            <a:avLst>
              <a:gd name="adj" fmla="val 8594"/>
            </a:avLst>
          </a:prstGeom>
          <a:solidFill>
            <a:srgbClr val="FFFFFF">
              <a:shade val="85000"/>
            </a:srgbClr>
          </a:solidFill>
          <a:ln w="38100">
            <a:solidFill>
              <a:schemeClr val="tx1"/>
            </a:solidFill>
          </a:ln>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5664"/>
          <a:stretch/>
        </p:blipFill>
        <p:spPr>
          <a:xfrm>
            <a:off x="76201" y="3704685"/>
            <a:ext cx="3101739" cy="2194560"/>
          </a:xfrm>
          <a:prstGeom prst="roundRect">
            <a:avLst>
              <a:gd name="adj" fmla="val 8594"/>
            </a:avLst>
          </a:prstGeom>
          <a:solidFill>
            <a:srgbClr val="FFFFFF">
              <a:shade val="85000"/>
            </a:srgbClr>
          </a:solidFill>
          <a:ln w="38100">
            <a:solidFill>
              <a:schemeClr val="tx1"/>
            </a:solidFill>
          </a:ln>
          <a:effectLst/>
        </p:spPr>
      </p:pic>
    </p:spTree>
    <p:custDataLst>
      <p:tags r:id="rId1"/>
    </p:custDataLst>
    <p:extLst>
      <p:ext uri="{BB962C8B-B14F-4D97-AF65-F5344CB8AC3E}">
        <p14:creationId xmlns:p14="http://schemas.microsoft.com/office/powerpoint/2010/main" val="2237191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pPr>
              <a:defRPr/>
            </a:pPr>
            <a:r>
              <a:rPr lang="en-US" dirty="0" smtClean="0"/>
              <a:t>Non-Reproductive Hosts or “Resting Places” Include Just About Everywhere!</a:t>
            </a:r>
            <a:endParaRPr lang="en-US" dirty="0"/>
          </a:p>
        </p:txBody>
      </p:sp>
      <p:sp>
        <p:nvSpPr>
          <p:cNvPr id="26627" name="Content Placeholder 8"/>
          <p:cNvSpPr>
            <a:spLocks noGrp="1"/>
          </p:cNvSpPr>
          <p:nvPr>
            <p:ph sz="half" idx="1"/>
          </p:nvPr>
        </p:nvSpPr>
        <p:spPr>
          <a:xfrm>
            <a:off x="457200" y="1600200"/>
            <a:ext cx="4343400" cy="4525963"/>
          </a:xfrm>
        </p:spPr>
        <p:txBody>
          <a:bodyPr/>
          <a:lstStyle/>
          <a:p>
            <a:r>
              <a:rPr lang="en-US" altLang="en-US" smtClean="0">
                <a:ea typeface="ＭＳ Ｐゴシック" pitchFamily="34" charset="-128"/>
              </a:rPr>
              <a:t>Bug presence alone does not indicate damage or feeding</a:t>
            </a:r>
          </a:p>
          <a:p>
            <a:r>
              <a:rPr lang="en-US" altLang="en-US" smtClean="0">
                <a:ea typeface="ＭＳ Ｐゴシック" pitchFamily="34" charset="-128"/>
              </a:rPr>
              <a:t>Bugs are commonly observed on landscape plants, wooden poles, wheat, corn, cotton, pecans, peanut, figs, wisteria, snap beans, and many others</a:t>
            </a:r>
          </a:p>
        </p:txBody>
      </p:sp>
      <p:sp>
        <p:nvSpPr>
          <p:cNvPr id="26628" name="TextBox 6"/>
          <p:cNvSpPr txBox="1">
            <a:spLocks noChangeArrowheads="1"/>
          </p:cNvSpPr>
          <p:nvPr/>
        </p:nvSpPr>
        <p:spPr bwMode="auto">
          <a:xfrm>
            <a:off x="304800" y="6149975"/>
            <a:ext cx="624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t>
            </a:r>
          </a:p>
          <a:p>
            <a:r>
              <a:rPr lang="en-US" altLang="en-US" sz="800"/>
              <a:t>Top- Jeremy Greene, Clemson University, Bugwood.org, #5426337 </a:t>
            </a:r>
          </a:p>
          <a:p>
            <a:r>
              <a:rPr lang="en-US" altLang="en-US" sz="800"/>
              <a:t>Bottom-Phillip Roberts, University of Georgia</a:t>
            </a:r>
          </a:p>
        </p:txBody>
      </p:sp>
      <p:pic>
        <p:nvPicPr>
          <p:cNvPr id="18" name="Picture 4" descr="http://images.bugwood.org/images/768x512/5426337.jpg"/>
          <p:cNvPicPr>
            <a:picLocks noChangeAspect="1" noChangeArrowheads="1"/>
          </p:cNvPicPr>
          <p:nvPr/>
        </p:nvPicPr>
        <p:blipFill rotWithShape="1">
          <a:blip r:embed="rId4">
            <a:extLst>
              <a:ext uri="{28A0092B-C50C-407E-A947-70E740481C1C}">
                <a14:useLocalDpi xmlns:a14="http://schemas.microsoft.com/office/drawing/2010/main" val="0"/>
              </a:ext>
            </a:extLst>
          </a:blip>
          <a:srcRect t="20965" b="5366"/>
          <a:stretch/>
        </p:blipFill>
        <p:spPr bwMode="auto">
          <a:xfrm>
            <a:off x="4961860" y="1676400"/>
            <a:ext cx="3429000" cy="1894573"/>
          </a:xfrm>
          <a:prstGeom prst="roundRect">
            <a:avLst>
              <a:gd name="adj" fmla="val 8594"/>
            </a:avLst>
          </a:prstGeom>
          <a:solidFill>
            <a:srgbClr val="FFFFFF">
              <a:shade val="85000"/>
            </a:srgbClr>
          </a:solidFill>
          <a:ln w="38100">
            <a:solidFill>
              <a:schemeClr val="tx1"/>
            </a:solidFill>
          </a:ln>
          <a:effectLst/>
          <a:extLst/>
        </p:spPr>
      </p:pic>
      <p:pic>
        <p:nvPicPr>
          <p:cNvPr id="11266" name="Picture 2" descr="C:\Users\mtoews\Pictures\Kudzu bug\photo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224"/>
          <a:stretch/>
        </p:blipFill>
        <p:spPr bwMode="auto">
          <a:xfrm>
            <a:off x="4965405" y="3733800"/>
            <a:ext cx="3425455" cy="2117848"/>
          </a:xfrm>
          <a:prstGeom prst="roundRect">
            <a:avLst>
              <a:gd name="adj" fmla="val 8594"/>
            </a:avLst>
          </a:prstGeom>
          <a:solidFill>
            <a:srgbClr val="FFFFFF">
              <a:shade val="85000"/>
            </a:srgbClr>
          </a:solidFill>
          <a:ln w="38100">
            <a:solidFill>
              <a:schemeClr val="tx1"/>
            </a:solidFill>
          </a:ln>
          <a:effectLst/>
          <a:extLst/>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274638"/>
            <a:ext cx="8610600" cy="1143000"/>
          </a:xfrm>
        </p:spPr>
        <p:txBody>
          <a:bodyPr/>
          <a:lstStyle/>
          <a:p>
            <a:r>
              <a:rPr lang="en-US" altLang="en-US" smtClean="0">
                <a:ea typeface="ＭＳ Ｐゴシック" pitchFamily="34" charset="-128"/>
              </a:rPr>
              <a:t>Urban Nuisance</a:t>
            </a:r>
          </a:p>
        </p:txBody>
      </p:sp>
      <p:sp>
        <p:nvSpPr>
          <p:cNvPr id="27651" name="TextBox 6"/>
          <p:cNvSpPr txBox="1">
            <a:spLocks noChangeArrowheads="1"/>
          </p:cNvSpPr>
          <p:nvPr/>
        </p:nvSpPr>
        <p:spPr bwMode="auto">
          <a:xfrm>
            <a:off x="381000" y="6149975"/>
            <a:ext cx="624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(all images): </a:t>
            </a:r>
          </a:p>
          <a:p>
            <a:r>
              <a:rPr lang="en-US" altLang="en-US" sz="800"/>
              <a:t>Dan Suiter, University of Georgia, (Bugwood.org, # 5407722 &amp; 5407730)</a:t>
            </a:r>
          </a:p>
        </p:txBody>
      </p:sp>
      <p:pic>
        <p:nvPicPr>
          <p:cNvPr id="12290" name="Picture 2" descr="http://images.bugwood.org/images/768x512/54077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673"/>
          <a:stretch/>
        </p:blipFill>
        <p:spPr bwMode="auto">
          <a:xfrm>
            <a:off x="914400" y="1267045"/>
            <a:ext cx="3060407" cy="2165088"/>
          </a:xfrm>
          <a:prstGeom prst="roundRect">
            <a:avLst>
              <a:gd name="adj" fmla="val 8594"/>
            </a:avLst>
          </a:prstGeom>
          <a:solidFill>
            <a:srgbClr val="FFFFFF">
              <a:shade val="85000"/>
            </a:srgbClr>
          </a:solidFill>
          <a:ln w="38100">
            <a:solidFill>
              <a:schemeClr val="tx1"/>
            </a:solidFill>
          </a:ln>
          <a:effectLst/>
          <a:extLst/>
        </p:spPr>
      </p:pic>
      <p:pic>
        <p:nvPicPr>
          <p:cNvPr id="12291" name="Picture 3" descr="C:\Users\mtoews\Desktop\5407730-PP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602"/>
          <a:stretch/>
        </p:blipFill>
        <p:spPr bwMode="auto">
          <a:xfrm>
            <a:off x="914401" y="3676651"/>
            <a:ext cx="3047999" cy="2180811"/>
          </a:xfrm>
          <a:prstGeom prst="roundRect">
            <a:avLst>
              <a:gd name="adj" fmla="val 8594"/>
            </a:avLst>
          </a:prstGeom>
          <a:solidFill>
            <a:srgbClr val="FFFFFF">
              <a:shade val="85000"/>
            </a:srgbClr>
          </a:solidFill>
          <a:ln w="38100">
            <a:solidFill>
              <a:schemeClr val="tx1"/>
            </a:solidFill>
          </a:ln>
          <a:effectLst/>
          <a:extLst/>
        </p:spPr>
      </p:pic>
      <p:pic>
        <p:nvPicPr>
          <p:cNvPr id="11"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267045"/>
            <a:ext cx="3429000" cy="4590417"/>
          </a:xfrm>
          <a:prstGeom prst="roundRect">
            <a:avLst>
              <a:gd name="adj" fmla="val 8594"/>
            </a:avLst>
          </a:prstGeom>
          <a:solidFill>
            <a:srgbClr val="FFFFFF">
              <a:shade val="85000"/>
            </a:srgbClr>
          </a:solidFill>
          <a:ln w="38100">
            <a:solidFill>
              <a:schemeClr val="tx1"/>
            </a:solidFill>
          </a:ln>
          <a:effectLst/>
          <a:extLst/>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274638"/>
            <a:ext cx="8610600" cy="1143000"/>
          </a:xfrm>
        </p:spPr>
        <p:txBody>
          <a:bodyPr/>
          <a:lstStyle/>
          <a:p>
            <a:r>
              <a:rPr lang="en-US" altLang="en-US" smtClean="0">
                <a:ea typeface="ＭＳ Ｐゴシック" pitchFamily="34" charset="-128"/>
              </a:rPr>
              <a:t>Human Health Concern?</a:t>
            </a:r>
          </a:p>
        </p:txBody>
      </p:sp>
      <p:sp>
        <p:nvSpPr>
          <p:cNvPr id="28675" name="TextBox 6"/>
          <p:cNvSpPr txBox="1">
            <a:spLocks noChangeArrowheads="1"/>
          </p:cNvSpPr>
          <p:nvPr/>
        </p:nvSpPr>
        <p:spPr bwMode="auto">
          <a:xfrm>
            <a:off x="366713" y="6156325"/>
            <a:ext cx="624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t>Image credits: </a:t>
            </a:r>
          </a:p>
          <a:p>
            <a:r>
              <a:rPr lang="en-US" altLang="en-US" sz="800"/>
              <a:t>Michael Toews, University of Georgia</a:t>
            </a:r>
          </a:p>
        </p:txBody>
      </p:sp>
      <p:pic>
        <p:nvPicPr>
          <p:cNvPr id="8" name="Picture 7" descr="IMG_1663.JPG"/>
          <p:cNvPicPr>
            <a:picLocks noChangeAspect="1"/>
          </p:cNvPicPr>
          <p:nvPr/>
        </p:nvPicPr>
        <p:blipFill rotWithShape="1">
          <a:blip r:embed="rId4" cstate="screen"/>
          <a:srcRect r="17971"/>
          <a:stretch/>
        </p:blipFill>
        <p:spPr>
          <a:xfrm>
            <a:off x="457200" y="1431920"/>
            <a:ext cx="3839737" cy="3510708"/>
          </a:xfrm>
          <a:prstGeom prst="roundRect">
            <a:avLst>
              <a:gd name="adj" fmla="val 8594"/>
            </a:avLst>
          </a:prstGeom>
          <a:solidFill>
            <a:srgbClr val="FFFFFF">
              <a:shade val="85000"/>
            </a:srgbClr>
          </a:solidFill>
          <a:ln w="38100">
            <a:solidFill>
              <a:schemeClr val="tx1"/>
            </a:solidFill>
          </a:ln>
          <a:effectLst/>
        </p:spPr>
      </p:pic>
      <p:pic>
        <p:nvPicPr>
          <p:cNvPr id="9" name="Picture 8" descr="IMG_1661.JPG"/>
          <p:cNvPicPr>
            <a:picLocks noChangeAspect="1"/>
          </p:cNvPicPr>
          <p:nvPr/>
        </p:nvPicPr>
        <p:blipFill rotWithShape="1">
          <a:blip r:embed="rId5" cstate="screen"/>
          <a:srcRect l="5861" r="7999"/>
          <a:stretch/>
        </p:blipFill>
        <p:spPr>
          <a:xfrm>
            <a:off x="4847172" y="1431920"/>
            <a:ext cx="4044067" cy="3510708"/>
          </a:xfrm>
          <a:prstGeom prst="roundRect">
            <a:avLst>
              <a:gd name="adj" fmla="val 8594"/>
            </a:avLst>
          </a:prstGeom>
          <a:solidFill>
            <a:srgbClr val="FFFFFF">
              <a:shade val="85000"/>
            </a:srgbClr>
          </a:solidFill>
          <a:ln w="38100">
            <a:solidFill>
              <a:schemeClr val="tx1"/>
            </a:solidFill>
          </a:ln>
          <a:effectLst/>
        </p:spPr>
      </p:pic>
      <p:sp>
        <p:nvSpPr>
          <p:cNvPr id="28678" name="TextBox 9"/>
          <p:cNvSpPr txBox="1">
            <a:spLocks noChangeArrowheads="1"/>
          </p:cNvSpPr>
          <p:nvPr/>
        </p:nvSpPr>
        <p:spPr bwMode="auto">
          <a:xfrm>
            <a:off x="457200" y="4953000"/>
            <a:ext cx="85042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Images taken 2 h after sampling in heavily infested soybean plots.  “Kudzu bug” nymphs dropped between boots and socks and were squished by walking.   The resulting rash was itchy and lasted about 7 d.</a:t>
            </a: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Megacopta cribraria &amp;#x0D;&amp;#x0A;(Heteroptera: Plataspidae)&amp;#x0D;&amp;#x0A;the “Kudzu Bug”&amp;quot;&quot;/&gt;&lt;property id=&quot;20307&quot; value=&quot;256&quot;/&gt;&lt;/object&gt;&lt;object type=&quot;3&quot; unique_id=&quot;10004&quot;&gt;&lt;property id=&quot;20148&quot; value=&quot;5&quot;/&gt;&lt;property id=&quot;20300&quot; value=&quot;Slide 2 - &amp;quot;“Kudzu Bug”&amp;quot;&quot;/&gt;&lt;property id=&quot;20307&quot; value=&quot;257&quot;/&gt;&lt;/object&gt;&lt;object type=&quot;3&quot; unique_id=&quot;10005&quot;&gt;&lt;property id=&quot;20148&quot; value=&quot;5&quot;/&gt;&lt;property id=&quot;20300&quot; value=&quot;Slide 3 - &amp;quot;“Kudzu Bug” Distribution and Spread&amp;#x0D;&amp;#x0A;as of June 2014&amp;quot;&quot;/&gt;&lt;property id=&quot;20307&quot; value=&quot;292&quot;/&gt;&lt;/object&gt;&lt;object type=&quot;3&quot; unique_id=&quot;10006&quot;&gt;&lt;property id=&quot;20148&quot; value=&quot;5&quot;/&gt;&lt;property id=&quot;20300&quot; value=&quot;Slide 5 - &amp;quot;Known Reproductive Hosts in the Western Hemisphere&amp;quot;&quot;/&gt;&lt;property id=&quot;20307&quot; value=&quot;259&quot;/&gt;&lt;/object&gt;&lt;object type=&quot;3&quot; unique_id=&quot;10007&quot;&gt;&lt;property id=&quot;20148&quot; value=&quot;5&quot;/&gt;&lt;property id=&quot;20300&quot; value=&quot;Slide 10 - &amp;quot;Feeding&amp;quot;&quot;/&gt;&lt;property id=&quot;20307&quot; value=&quot;261&quot;/&gt;&lt;/object&gt;&lt;object type=&quot;3&quot; unique_id=&quot;10008&quot;&gt;&lt;property id=&quot;20148&quot; value=&quot;5&quot;/&gt;&lt;property id=&quot;20300&quot; value=&quot;Slide 13 - &amp;quot;Identification&amp;quot;&quot;/&gt;&lt;property id=&quot;20307&quot; value=&quot;262&quot;/&gt;&lt;/object&gt;&lt;object type=&quot;3&quot; unique_id=&quot;10013&quot;&gt;&lt;property id=&quot;20148&quot; value=&quot;5&quot;/&gt;&lt;property id=&quot;20300&quot; value=&quot;Slide 16 - &amp;quot;Hibernation and Dispersal&amp;quot;&quot;/&gt;&lt;property id=&quot;20307&quot; value=&quot;267&quot;/&gt;&lt;/object&gt;&lt;object type=&quot;3&quot; unique_id=&quot;10014&quot;&gt;&lt;property id=&quot;20148&quot; value=&quot;5&quot;/&gt;&lt;property id=&quot;20300&quot; value=&quot;Slide 17 - &amp;quot;Monitoring with Traps&amp;quot;&quot;/&gt;&lt;property id=&quot;20307&quot; value=&quot;268&quot;/&gt;&lt;/object&gt;&lt;object type=&quot;3&quot; unique_id=&quot;10018&quot;&gt;&lt;property id=&quot;20148&quot; value=&quot;5&quot;/&gt;&lt;property id=&quot;20300&quot; value=&quot;Slide 21 - &amp;quot;Chemical Control in Soybean&amp;quot;&quot;/&gt;&lt;property id=&quot;20307&quot; value=&quot;269&quot;/&gt;&lt;/object&gt;&lt;object type=&quot;3&quot; unique_id=&quot;10019&quot;&gt;&lt;property id=&quot;20148&quot; value=&quot;5&quot;/&gt;&lt;property id=&quot;20300&quot; value=&quot;Slide 22 - &amp;quot;Biological Control&amp;quot;&quot;/&gt;&lt;property id=&quot;20307&quot; value=&quot;270&quot;/&gt;&lt;/object&gt;&lt;object type=&quot;3&quot; unique_id=&quot;10020&quot;&gt;&lt;property id=&quot;20148&quot; value=&quot;5&quot;/&gt;&lt;property id=&quot;20300&quot; value=&quot;Slide 24 - &amp;quot;Cultural Control &amp;quot;&quot;/&gt;&lt;property id=&quot;20307&quot; value=&quot;271&quot;/&gt;&lt;/object&gt;&lt;object type=&quot;3&quot; unique_id=&quot;10022&quot;&gt;&lt;property id=&quot;20148&quot; value=&quot;5&quot;/&gt;&lt;property id=&quot;20300&quot; value=&quot;Slide 25 - &amp;quot;Author and Publication Dates&amp;quot;&quot;/&gt;&lt;property id=&quot;20307&quot; value=&quot;273&quot;/&gt;&lt;/object&gt;&lt;object type=&quot;3&quot; unique_id=&quot;10023&quot;&gt;&lt;property id=&quot;20148&quot; value=&quot;5&quot;/&gt;&lt;property id=&quot;20300&quot; value=&quot;Slide 26 - &amp;quot;Reviewers&amp;quot;&quot;/&gt;&lt;property id=&quot;20307&quot; value=&quot;274&quot;/&gt;&lt;/object&gt;&lt;object type=&quot;3&quot; unique_id=&quot;10025&quot;&gt;&lt;property id=&quot;20148&quot; value=&quot;5&quot;/&gt;&lt;property id=&quot;20300&quot; value=&quot;Slide 27&quot;/&gt;&lt;property id=&quot;20307&quot; value=&quot;290&quot;/&gt;&lt;/object&gt;&lt;object type=&quot;3&quot; unique_id=&quot;10026&quot;&gt;&lt;property id=&quot;20148&quot; value=&quot;5&quot;/&gt;&lt;property id=&quot;20300&quot; value=&quot;Slide 29 - &amp;quot;References&amp;quot;&quot;/&gt;&lt;property id=&quot;20307&quot; value=&quot;283&quot;/&gt;&lt;/object&gt;&lt;object type=&quot;3&quot; unique_id=&quot;10094&quot;&gt;&lt;property id=&quot;20148&quot; value=&quot;5&quot;/&gt;&lt;property id=&quot;20300&quot; value=&quot;Slide 4 - &amp;quot;Potential for spread in the U.S.&amp;quot;&quot;/&gt;&lt;property id=&quot;20307&quot; value=&quot;304&quot;/&gt;&lt;/object&gt;&lt;object type=&quot;3&quot; unique_id=&quot;10095&quot;&gt;&lt;property id=&quot;20148&quot; value=&quot;5&quot;/&gt;&lt;property id=&quot;20300&quot; value=&quot;Slide 6 - &amp;quot;Non-Reproductive Hosts or “Resting Places” Include Just About Everywhere!&amp;quot;&quot;/&gt;&lt;property id=&quot;20307&quot; value=&quot;297&quot;/&gt;&lt;/object&gt;&lt;object type=&quot;3&quot; unique_id=&quot;10096&quot;&gt;&lt;property id=&quot;20148&quot; value=&quot;5&quot;/&gt;&lt;property id=&quot;20300&quot; value=&quot;Slide 7 - &amp;quot;Urban Nuisance&amp;quot;&quot;/&gt;&lt;property id=&quot;20307&quot; value=&quot;299&quot;/&gt;&lt;/object&gt;&lt;object type=&quot;3&quot; unique_id=&quot;10097&quot;&gt;&lt;property id=&quot;20148&quot; value=&quot;5&quot;/&gt;&lt;property id=&quot;20300&quot; value=&quot;Slide 8 - &amp;quot;Human Health Concern?&amp;quot;&quot;/&gt;&lt;property id=&quot;20307&quot; value=&quot;300&quot;/&gt;&lt;/object&gt;&lt;object type=&quot;3&quot; unique_id=&quot;10098&quot;&gt;&lt;property id=&quot;20148&quot; value=&quot;5&quot;/&gt;&lt;property id=&quot;20300&quot; value=&quot;Slide 9 - &amp;quot;International Trade Implications&amp;quot;&quot;/&gt;&lt;property id=&quot;20307&quot; value=&quot;301&quot;/&gt;&lt;/object&gt;&lt;object type=&quot;3&quot; unique_id=&quot;10099&quot;&gt;&lt;property id=&quot;20148&quot; value=&quot;5&quot;/&gt;&lt;property id=&quot;20300&quot; value=&quot;Slide 11 - &amp;quot;Soybean Damage&amp;quot;&quot;/&gt;&lt;property id=&quot;20307&quot; value=&quot;293&quot;/&gt;&lt;/object&gt;&lt;object type=&quot;3&quot; unique_id=&quot;10100&quot;&gt;&lt;property id=&quot;20148&quot; value=&quot;5&quot;/&gt;&lt;property id=&quot;20300&quot; value=&quot;Slide 12 - &amp;quot;Life Cycle&amp;quot;&quot;/&gt;&lt;property id=&quot;20307&quot; value=&quot;294&quot;/&gt;&lt;/object&gt;&lt;object type=&quot;3&quot; unique_id=&quot;10101&quot;&gt;&lt;property id=&quot;20148&quot; value=&quot;5&quot;/&gt;&lt;property id=&quot;20300&quot; value=&quot;Slide 14 - &amp;quot;Identification&amp;quot;&quot;/&gt;&lt;property id=&quot;20307&quot; value=&quot;296&quot;/&gt;&lt;/object&gt;&lt;object type=&quot;3&quot; unique_id=&quot;10102&quot;&gt;&lt;property id=&quot;20148&quot; value=&quot;5&quot;/&gt;&lt;property id=&quot;20300&quot; value=&quot;Slide 15 - &amp;quot;Identification&amp;quot;&quot;/&gt;&lt;property id=&quot;20307&quot; value=&quot;295&quot;/&gt;&lt;/object&gt;&lt;object type=&quot;3&quot; unique_id=&quot;10103&quot;&gt;&lt;property id=&quot;20148&quot; value=&quot;5&quot;/&gt;&lt;property id=&quot;20300&quot; value=&quot;Slide 18 - &amp;quot;Monitoring in Soybean&amp;quot;&quot;/&gt;&lt;property id=&quot;20307&quot; value=&quot;298&quot;/&gt;&lt;/object&gt;&lt;object type=&quot;3&quot; unique_id=&quot;10104&quot;&gt;&lt;property id=&quot;20148&quot; value=&quot;5&quot;/&gt;&lt;property id=&quot;20300&quot; value=&quot;Slide 19&quot;/&gt;&lt;property id=&quot;20307&quot; value=&quot;306&quot;/&gt;&lt;/object&gt;&lt;object type=&quot;3&quot; unique_id=&quot;10105&quot;&gt;&lt;property id=&quot;20148&quot; value=&quot;5&quot;/&gt;&lt;property id=&quot;20300&quot; value=&quot;Slide 20&quot;/&gt;&lt;property id=&quot;20307&quot; value=&quot;307&quot;/&gt;&lt;/object&gt;&lt;object type=&quot;3&quot; unique_id=&quot;10106&quot;&gt;&lt;property id=&quot;20148&quot; value=&quot;5&quot;/&gt;&lt;property id=&quot;20300&quot; value=&quot;Slide 23 - &amp;quot;Biological Control&amp;quot;&quot;/&gt;&lt;property id=&quot;20307&quot; value=&quot;303&quot;/&gt;&lt;/object&gt;&lt;object type=&quot;3&quot; unique_id=&quot;10107&quot;&gt;&lt;property id=&quot;20148&quot; value=&quot;5&quot;/&gt;&lt;property id=&quot;20300&quot; value=&quot;Slide 28 - &amp;quot;Our Partners&amp;quot;&quot;/&gt;&lt;property id=&quot;20307&quot; value=&quot;305&quot;/&gt;&lt;/object&gt;&lt;object type=&quot;3&quot; unique_id=&quot;10108&quot;&gt;&lt;property id=&quot;20148&quot; value=&quot;5&quot;/&gt;&lt;property id=&quot;20300&quot; value=&quot;Slide 30 - &amp;quot;References&amp;quot;&quot;/&gt;&lt;property id=&quot;20307&quot; value=&quot;308&quot;/&gt;&lt;/object&gt;&lt;object type=&quot;3&quot; unique_id=&quot;10109&quot;&gt;&lt;property id=&quot;20148&quot; value=&quot;5&quot;/&gt;&lt;property id=&quot;20300&quot; value=&quot;Slide 31 - &amp;quot;References&amp;quot;&quot;/&gt;&lt;property id=&quot;20307&quot; value=&quot;309&quot;/&gt;&lt;/object&gt;&lt;object type=&quot;3&quot; unique_id=&quot;10110&quot;&gt;&lt;property id=&quot;20148&quot; value=&quot;5&quot;/&gt;&lt;property id=&quot;20300&quot; value=&quot;Slide 32 - &amp;quot;References&amp;quot;&quot;/&gt;&lt;property id=&quot;20307&quot; value=&quot;310&quot;/&gt;&lt;/object&gt;&lt;object type=&quot;3&quot; unique_id=&quot;10111&quot;&gt;&lt;property id=&quot;20148&quot; value=&quot;5&quot;/&gt;&lt;property id=&quot;20300&quot; value=&quot;Slide 33 - &amp;quot;References&amp;quot;&quot;/&gt;&lt;property id=&quot;20307&quot; value=&quot;311&quot;/&gt;&lt;/object&gt;&lt;object type=&quot;3&quot; unique_id=&quot;10112&quot;&gt;&lt;property id=&quot;20148&quot; value=&quot;5&quot;/&gt;&lt;property id=&quot;20300&quot; value=&quot;Slide 34 - &amp;quot;References&amp;quot;&quot;/&gt;&lt;property id=&quot;20307&quot; value=&quot;312&quot;/&gt;&lt;/object&gt;&lt;object type=&quot;3&quot; unique_id=&quot;10113&quot;&gt;&lt;property id=&quot;20148&quot; value=&quot;5&quot;/&gt;&lt;property id=&quot;20300&quot; value=&quot;Slide 35 - &amp;quot;References&amp;quot;&quot;/&gt;&lt;property id=&quot;20307&quot; value=&quot;314&quot;/&gt;&lt;/object&gt;&lt;object type=&quot;3&quot; unique_id=&quot;10114&quot;&gt;&lt;property id=&quot;20148&quot; value=&quot;5&quot;/&gt;&lt;property id=&quot;20300&quot; value=&quot;Slide 36 - &amp;quot;References&amp;quot;&quot;/&gt;&lt;property id=&quot;20307&quot; value=&quot;313&quot;/&gt;&lt;/object&gt;&lt;object type=&quot;3&quot; unique_id=&quot;10115&quot;&gt;&lt;property id=&quot;20148&quot; value=&quot;5&quot;/&gt;&lt;property id=&quot;20300&quot; value=&quot;Slide 37 - &amp;quot;References&amp;quot;&quot;/&gt;&lt;property id=&quot;20307&quot; value=&quot;315&quot;/&gt;&lt;/object&gt;&lt;/object&gt;&lt;object type=&quot;8&quot; unique_id=&quot;10062&quot;&gt;&lt;/object&gt;&lt;/object&gt;&lt;/database&gt;"/>
  <p:tag name="SECTOMILLISECCONVERTED" val="1"/>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plate example">
  <a:themeElements>
    <a:clrScheme name="Custom 1">
      <a:dk1>
        <a:srgbClr val="FFFFFF"/>
      </a:dk1>
      <a:lt1>
        <a:sysClr val="window" lastClr="FFFFFF"/>
      </a:lt1>
      <a:dk2>
        <a:srgbClr val="FFFFFF"/>
      </a:dk2>
      <a:lt2>
        <a:srgbClr val="FFFFFF"/>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 exampl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plate exampl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plate exampl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otect US PP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UF ppt template</Template>
  <TotalTime>45486</TotalTime>
  <Words>12221</Words>
  <Application>Microsoft Office PowerPoint</Application>
  <PresentationFormat>On-screen Show (4:3)</PresentationFormat>
  <Paragraphs>726</Paragraphs>
  <Slides>38</Slides>
  <Notes>29</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38</vt:i4>
      </vt:variant>
    </vt:vector>
  </HeadingPairs>
  <TitlesOfParts>
    <vt:vector size="47" baseType="lpstr">
      <vt:lpstr>MS PGothic</vt:lpstr>
      <vt:lpstr>Arial</vt:lpstr>
      <vt:lpstr>Calibri</vt:lpstr>
      <vt:lpstr>template example</vt:lpstr>
      <vt:lpstr>1_template example</vt:lpstr>
      <vt:lpstr>2_template example</vt:lpstr>
      <vt:lpstr>3_template example</vt:lpstr>
      <vt:lpstr>Custom Design</vt:lpstr>
      <vt:lpstr>Protect US PP 4</vt:lpstr>
      <vt:lpstr>Megacopta cribraria  (Heteroptera: Plataspidae) the “Kudzu Bug”</vt:lpstr>
      <vt:lpstr>“Kudzu Bug”</vt:lpstr>
      <vt:lpstr>“Kudzu Bug” Distribution and Spread as of September 2014</vt:lpstr>
      <vt:lpstr>Potential for spread in the U.S.</vt:lpstr>
      <vt:lpstr>Known Reproductive Hosts in the Western Hemisphere</vt:lpstr>
      <vt:lpstr>Kudzu  “the vine that ate the south”</vt:lpstr>
      <vt:lpstr>Non-Reproductive Hosts or “Resting Places” Include Just About Everywhere!</vt:lpstr>
      <vt:lpstr>Urban Nuisance</vt:lpstr>
      <vt:lpstr>Human Health Concern?</vt:lpstr>
      <vt:lpstr>International Trade Implications</vt:lpstr>
      <vt:lpstr>Feeding</vt:lpstr>
      <vt:lpstr>Soybean Damage</vt:lpstr>
      <vt:lpstr>Identification</vt:lpstr>
      <vt:lpstr>Identification</vt:lpstr>
      <vt:lpstr>Identification</vt:lpstr>
      <vt:lpstr>Life Cycle</vt:lpstr>
      <vt:lpstr>Hibernation and Dispersal</vt:lpstr>
      <vt:lpstr>Monitoring with Traps</vt:lpstr>
      <vt:lpstr>Monitoring in Soybean</vt:lpstr>
      <vt:lpstr>PowerPoint Presentation</vt:lpstr>
      <vt:lpstr>PowerPoint Presentation</vt:lpstr>
      <vt:lpstr>Chemical Control in Soybean</vt:lpstr>
      <vt:lpstr>Biological Control</vt:lpstr>
      <vt:lpstr>Biological Control</vt:lpstr>
      <vt:lpstr>Cultural Control </vt:lpstr>
      <vt:lpstr>Author and Publication Dates</vt:lpstr>
      <vt:lpstr>Reviewers</vt:lpstr>
      <vt:lpstr>PowerPoint Presentation</vt:lpstr>
      <vt:lpstr>Our Partners</vt:lpstr>
      <vt:lpstr>References</vt:lpstr>
      <vt:lpstr>References</vt:lpstr>
      <vt:lpstr>References</vt:lpstr>
      <vt:lpstr>References</vt:lpstr>
      <vt:lpstr>References</vt:lpstr>
      <vt:lpstr>References</vt:lpstr>
      <vt:lpstr>References</vt:lpstr>
      <vt:lpstr>References</vt:lpstr>
      <vt:lpstr>References</vt:lpstr>
    </vt:vector>
  </TitlesOfParts>
  <Company>UF/IFAS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CARR,JENNIFER C</cp:lastModifiedBy>
  <cp:revision>2690</cp:revision>
  <dcterms:created xsi:type="dcterms:W3CDTF">2011-05-04T16:26:50Z</dcterms:created>
  <dcterms:modified xsi:type="dcterms:W3CDTF">2017-11-08T19:23:42Z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2E3A964C-1058-4B52-B667-C48B13C15F15</vt:lpwstr>
  </property>
  <property fmtid="{D5CDD505-2E9C-101B-9397-08002B2CF9AE}" pid="3" name="ArticulatePath">
    <vt:lpwstr>Megacopta_cribraria</vt:lpwstr>
  </property>
</Properties>
</file>