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8" r:id="rId3"/>
    <p:sldMasterId id="2147483687" r:id="rId4"/>
    <p:sldMasterId id="2147483696" r:id="rId5"/>
    <p:sldMasterId id="2147483713" r:id="rId6"/>
  </p:sldMasterIdLst>
  <p:notesMasterIdLst>
    <p:notesMasterId r:id="rId33"/>
  </p:notesMasterIdLst>
  <p:sldIdLst>
    <p:sldId id="256" r:id="rId7"/>
    <p:sldId id="257" r:id="rId8"/>
    <p:sldId id="302" r:id="rId9"/>
    <p:sldId id="259" r:id="rId10"/>
    <p:sldId id="292" r:id="rId11"/>
    <p:sldId id="294" r:id="rId12"/>
    <p:sldId id="304" r:id="rId13"/>
    <p:sldId id="309" r:id="rId14"/>
    <p:sldId id="266" r:id="rId15"/>
    <p:sldId id="301" r:id="rId16"/>
    <p:sldId id="297" r:id="rId17"/>
    <p:sldId id="308" r:id="rId18"/>
    <p:sldId id="305" r:id="rId19"/>
    <p:sldId id="312" r:id="rId20"/>
    <p:sldId id="311" r:id="rId21"/>
    <p:sldId id="273" r:id="rId22"/>
    <p:sldId id="274" r:id="rId23"/>
    <p:sldId id="290" r:id="rId24"/>
    <p:sldId id="293" r:id="rId25"/>
    <p:sldId id="300" r:id="rId26"/>
    <p:sldId id="319" r:id="rId27"/>
    <p:sldId id="320" r:id="rId28"/>
    <p:sldId id="316" r:id="rId29"/>
    <p:sldId id="317" r:id="rId30"/>
    <p:sldId id="318" r:id="rId31"/>
    <p:sldId id="32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8657"/>
    <a:srgbClr val="FA0A0A"/>
    <a:srgbClr val="64C8FA"/>
    <a:srgbClr val="000000"/>
    <a:srgbClr val="FF3399"/>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58" autoAdjust="0"/>
    <p:restoredTop sz="73597" autoAdjust="0"/>
  </p:normalViewPr>
  <p:slideViewPr>
    <p:cSldViewPr>
      <p:cViewPr varScale="1">
        <p:scale>
          <a:sx n="85" d="100"/>
          <a:sy n="85" d="100"/>
        </p:scale>
        <p:origin x="198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B6CE7E-2346-44EA-A853-E3DD20734842}" type="datetimeFigureOut">
              <a:rPr lang="en-US" smtClean="0"/>
              <a:pPr/>
              <a:t>1/31/2017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CA90EC-84E6-4F64-9E23-D2D711A03EA1}" type="slidenum">
              <a:rPr lang="en-US" smtClean="0"/>
              <a:pPr/>
              <a:t>‹#›</a:t>
            </a:fld>
            <a:endParaRPr lang="en-US" dirty="0"/>
          </a:p>
        </p:txBody>
      </p:sp>
    </p:spTree>
    <p:extLst>
      <p:ext uri="{BB962C8B-B14F-4D97-AF65-F5344CB8AC3E}">
        <p14:creationId xmlns:p14="http://schemas.microsoft.com/office/powerpoint/2010/main" val="2475959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npdn.org/home"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aphis.usda.gov/library/forms/pdf/PPQ_Form_391.pdf"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CA90EC-84E6-4F64-9E23-D2D711A03EA1}"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Routine inspections for signs of beetle infestations is an important tool for monitoring the spread of both the vector and the disease. Take note of any boring dust and frass on foliage surrounding oak trees and fallen logs (2). Entry and exit holes in the bark may be indicative of beetles developing within the oak tree (2). Look for any evidence of decline, dieback, or foliar wilt symptoms as this may be a sign of plant stress or possible infection (22).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Overall, scouting for Japanese Oak Wilt is primarily conducted by plant regulatory officials via detection, delimiting, and monitoring surveys (22). Detection Surveys are used to determine whether or not Japanese Oak Wilt is present in an area in which it was previously not known to occur. Detection Surveys may be broad in scope and consider multiple pests/pathogens or they may be more restricted to a smaller area where a pest has potential to occur (22). However, it is important to note that a negative Detection Survey does not necessarily guarantee the absence of a pest or disease.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a new detection is confirmed in the US, or if a detection in a new area where the pest was not previously found is confirmed, regulatory officials will form a Technical Working Group (TWG) to outline the procedure for conducting a Delimiting Survey (22). Delimiting Surveys define the extent, geographic range, and possible rate of spread of the newly detected disease</a:t>
            </a:r>
            <a:r>
              <a:rPr lang="en-US" b="1" baseline="0" dirty="0" smtClean="0"/>
              <a:t> </a:t>
            </a:r>
            <a:r>
              <a:rPr lang="en-US" b="0" baseline="0" dirty="0" smtClean="0"/>
              <a:t>(22).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After regulatory officials determine any necessary and appropriate control options, implementation follows. Monitoring Surveys are used to measure the effectiveness of control efforts (22).</a:t>
            </a:r>
            <a:endParaRPr lang="en-US" b="1" dirty="0" smtClean="0"/>
          </a:p>
        </p:txBody>
      </p:sp>
      <p:sp>
        <p:nvSpPr>
          <p:cNvPr id="4" name="Slide Number Placeholder 3"/>
          <p:cNvSpPr>
            <a:spLocks noGrp="1"/>
          </p:cNvSpPr>
          <p:nvPr>
            <p:ph type="sldNum" sz="quarter" idx="10"/>
          </p:nvPr>
        </p:nvSpPr>
        <p:spPr/>
        <p:txBody>
          <a:bodyPr/>
          <a:lstStyle/>
          <a:p>
            <a:fld id="{5CCA90EC-84E6-4F64-9E23-D2D711A03EA1}" type="slidenum">
              <a:rPr lang="en-US" smtClean="0"/>
              <a:pPr/>
              <a:t>10</a:t>
            </a:fld>
            <a:endParaRPr lang="en-US" dirty="0"/>
          </a:p>
        </p:txBody>
      </p:sp>
    </p:spTree>
    <p:extLst>
      <p:ext uri="{BB962C8B-B14F-4D97-AF65-F5344CB8AC3E}">
        <p14:creationId xmlns:p14="http://schemas.microsoft.com/office/powerpoint/2010/main" val="2457963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the moment, no known cure for Japanese Oak Wilt exists once an infection has occurred</a:t>
            </a:r>
            <a:r>
              <a:rPr lang="en-US" b="0" baseline="0" dirty="0" smtClean="0"/>
              <a:t>(2). </a:t>
            </a:r>
            <a:r>
              <a:rPr lang="en-US" baseline="0" dirty="0" smtClean="0"/>
              <a:t>However, preventative fungicide injections with </a:t>
            </a:r>
            <a:r>
              <a:rPr lang="en-US" baseline="0" dirty="0" err="1" smtClean="0"/>
              <a:t>benomyl</a:t>
            </a:r>
            <a:r>
              <a:rPr lang="en-US" baseline="0" dirty="0" smtClean="0"/>
              <a:t> (since canceled by the EPA) or </a:t>
            </a:r>
            <a:r>
              <a:rPr lang="en-US" baseline="0" dirty="0" err="1" smtClean="0"/>
              <a:t>triforine</a:t>
            </a:r>
            <a:r>
              <a:rPr lang="en-US" baseline="0" dirty="0" smtClean="0"/>
              <a:t> are used in Japan </a:t>
            </a:r>
            <a:r>
              <a:rPr lang="en-US" b="0" baseline="0" dirty="0" smtClean="0"/>
              <a:t>(7, 22)</a:t>
            </a:r>
            <a:r>
              <a:rPr lang="en-US" baseline="0" dirty="0" smtClean="0"/>
              <a:t>. These compounds are injected into healthy tree trunks (22).</a:t>
            </a:r>
          </a:p>
          <a:p>
            <a:endParaRPr lang="en-US" baseline="0" dirty="0" smtClean="0"/>
          </a:p>
          <a:p>
            <a:r>
              <a:rPr lang="en-US" baseline="0" dirty="0" smtClean="0"/>
              <a:t>Additionally, research aimed at reducing the mortality of infected trees is underway. Scientists observed control of the beetle vector as a result of host stem injections with </a:t>
            </a:r>
            <a:r>
              <a:rPr lang="en-US" baseline="0" dirty="0" err="1" smtClean="0"/>
              <a:t>metam</a:t>
            </a:r>
            <a:r>
              <a:rPr lang="en-US" baseline="0" dirty="0" smtClean="0"/>
              <a:t>-ammonium </a:t>
            </a:r>
            <a:r>
              <a:rPr lang="en-US" b="0" baseline="0" dirty="0" smtClean="0"/>
              <a:t>(22)</a:t>
            </a:r>
            <a:r>
              <a:rPr lang="en-US" baseline="0" dirty="0" smtClean="0"/>
              <a:t>. Control of the beetle vector is a primary focus of managing this disease. Insecticidal trunk sprays, adhesive applications, and plastic wrapping trunks are other techniques used to deter beetle boring (7).</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event that a proposed</a:t>
            </a:r>
            <a:r>
              <a:rPr lang="en-US" baseline="0" dirty="0" smtClean="0"/>
              <a:t> compound is an approved effective control method at time of pest detection but is not yet labeled for the specific use site or target host, a quarantine exemption request may be submitted to the EPA under FIFRA Section 18. For additional information regarding this procedure visit: https://www.epa.gov/pesticide-registration/pesticide-emergency-exemptions#info </a:t>
            </a:r>
            <a:r>
              <a:rPr lang="en-US" b="0" baseline="0" dirty="0" smtClean="0"/>
              <a:t>(22).</a:t>
            </a:r>
          </a:p>
        </p:txBody>
      </p:sp>
      <p:sp>
        <p:nvSpPr>
          <p:cNvPr id="4" name="Slide Number Placeholder 3"/>
          <p:cNvSpPr>
            <a:spLocks noGrp="1"/>
          </p:cNvSpPr>
          <p:nvPr>
            <p:ph type="sldNum" sz="quarter" idx="10"/>
          </p:nvPr>
        </p:nvSpPr>
        <p:spPr/>
        <p:txBody>
          <a:bodyPr/>
          <a:lstStyle/>
          <a:p>
            <a:fld id="{5CCA90EC-84E6-4F64-9E23-D2D711A03EA1}" type="slidenum">
              <a:rPr lang="en-US" smtClean="0"/>
              <a:pPr/>
              <a:t>11</a:t>
            </a:fld>
            <a:endParaRPr lang="en-US" dirty="0"/>
          </a:p>
        </p:txBody>
      </p:sp>
    </p:spTree>
    <p:extLst>
      <p:ext uri="{BB962C8B-B14F-4D97-AF65-F5344CB8AC3E}">
        <p14:creationId xmlns:p14="http://schemas.microsoft.com/office/powerpoint/2010/main" val="2088197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Maintaining the health and vigor of oak trees may deter beetle infestations.  Oak Ambrosia Beetle can still attack healthy trees, however, stressed trees may be more susceptible. </a:t>
            </a:r>
          </a:p>
          <a:p>
            <a:endParaRPr lang="en-US" baseline="0" dirty="0" smtClean="0"/>
          </a:p>
          <a:p>
            <a:r>
              <a:rPr lang="en-US" dirty="0" smtClean="0"/>
              <a:t>Sanitation</a:t>
            </a:r>
            <a:r>
              <a:rPr lang="en-US" baseline="0" dirty="0" smtClean="0"/>
              <a:t> is a key component of any disease management program. </a:t>
            </a:r>
            <a:r>
              <a:rPr lang="en-US" dirty="0" smtClean="0"/>
              <a:t>In the fall and winter,</a:t>
            </a:r>
            <a:r>
              <a:rPr lang="en-US" baseline="0" dirty="0" smtClean="0"/>
              <a:t> l</a:t>
            </a:r>
            <a:r>
              <a:rPr lang="en-US" dirty="0" smtClean="0"/>
              <a:t>ogs infected</a:t>
            </a:r>
            <a:r>
              <a:rPr lang="en-US" baseline="0" dirty="0" smtClean="0"/>
              <a:t> with Japanese Oak Wilt are fumigated with N-methyl-N-(m-</a:t>
            </a:r>
            <a:r>
              <a:rPr lang="en-US" baseline="0" dirty="0" err="1" smtClean="0"/>
              <a:t>tolyl</a:t>
            </a:r>
            <a:r>
              <a:rPr lang="en-US" baseline="0" dirty="0" smtClean="0"/>
              <a:t>)</a:t>
            </a:r>
            <a:r>
              <a:rPr lang="en-US" baseline="0" dirty="0" err="1" smtClean="0"/>
              <a:t>dithiocarbamic</a:t>
            </a:r>
            <a:r>
              <a:rPr lang="en-US" baseline="0" dirty="0" smtClean="0"/>
              <a:t> acid sodium salt (19). Clear cutting can also help prevent disease proliferation and spread (7).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It is important to remember state specific pesticide and control regulations do exist. Specific management strategies for newly invasive pests and diseases will be determined by regulatory officials.</a:t>
            </a:r>
            <a:endParaRPr lang="en-US" dirty="0" smtClean="0"/>
          </a:p>
        </p:txBody>
      </p:sp>
      <p:sp>
        <p:nvSpPr>
          <p:cNvPr id="4" name="Slide Number Placeholder 3"/>
          <p:cNvSpPr>
            <a:spLocks noGrp="1"/>
          </p:cNvSpPr>
          <p:nvPr>
            <p:ph type="sldNum" sz="quarter" idx="10"/>
          </p:nvPr>
        </p:nvSpPr>
        <p:spPr/>
        <p:txBody>
          <a:bodyPr/>
          <a:lstStyle/>
          <a:p>
            <a:fld id="{5CCA90EC-84E6-4F64-9E23-D2D711A03EA1}" type="slidenum">
              <a:rPr lang="en-US" smtClean="0"/>
              <a:pPr/>
              <a:t>12</a:t>
            </a:fld>
            <a:endParaRPr lang="en-US" dirty="0"/>
          </a:p>
        </p:txBody>
      </p:sp>
    </p:spTree>
    <p:extLst>
      <p:ext uri="{BB962C8B-B14F-4D97-AF65-F5344CB8AC3E}">
        <p14:creationId xmlns:p14="http://schemas.microsoft.com/office/powerpoint/2010/main" val="2088197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Oaks are susceptible</a:t>
            </a:r>
            <a:r>
              <a:rPr lang="en-US" baseline="0" dirty="0" smtClean="0"/>
              <a:t> to a few other diseases which may resemble Japanese Oak Wilt.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Oak Wilt (</a:t>
            </a:r>
            <a:r>
              <a:rPr lang="en-US" sz="1200" i="1" dirty="0" err="1" smtClean="0"/>
              <a:t>Ceratocystis</a:t>
            </a:r>
            <a:r>
              <a:rPr lang="en-US" sz="1200" i="1" dirty="0" smtClean="0"/>
              <a:t> </a:t>
            </a:r>
            <a:r>
              <a:rPr lang="en-US" sz="1200" i="1" dirty="0" err="1" smtClean="0"/>
              <a:t>fagacearum</a:t>
            </a:r>
            <a:r>
              <a:rPr lang="en-US" sz="1200" i="0" dirty="0" smtClean="0"/>
              <a:t>)</a:t>
            </a:r>
            <a:r>
              <a:rPr lang="en-US" sz="1200" i="0" baseline="0" dirty="0" smtClean="0"/>
              <a:t> usually infects red oaks, but white oaks may also be affected (21). Wilt symptoms and brown, curled foliage are common in the spring and early summer (5, 21)Tree death is more immediate in red versus white oaks, occurring in 1-2 months and over several years, respectively (5, 21).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baseline="0" dirty="0" smtClean="0"/>
          </a:p>
          <a:p>
            <a:r>
              <a:rPr lang="en-US" sz="1200" i="0" baseline="0" dirty="0" smtClean="0"/>
              <a:t>Oak Anthracnose (</a:t>
            </a:r>
            <a:r>
              <a:rPr lang="en-US" sz="1200" i="1" dirty="0" err="1" smtClean="0"/>
              <a:t>Apiognomonia</a:t>
            </a:r>
            <a:r>
              <a:rPr lang="en-US" sz="1200" i="1" dirty="0" smtClean="0"/>
              <a:t> </a:t>
            </a:r>
            <a:r>
              <a:rPr lang="en-US" sz="1200" i="1" dirty="0" err="1" smtClean="0"/>
              <a:t>errabunda</a:t>
            </a:r>
            <a:r>
              <a:rPr lang="en-US" sz="1200" i="0" dirty="0" smtClean="0"/>
              <a:t>)</a:t>
            </a:r>
            <a:r>
              <a:rPr lang="en-US" sz="1200" i="0" baseline="0" dirty="0" smtClean="0"/>
              <a:t> rarely causes tree death, but affects several species of oak. Typical symptoms include dieback, premature leaf drop and distortion, as well as discoloration (22).</a:t>
            </a:r>
            <a:endParaRPr lang="en-US" sz="1200" b="1" i="1" dirty="0" smtClean="0"/>
          </a:p>
          <a:p>
            <a:endParaRPr lang="en-US" dirty="0" smtClean="0"/>
          </a:p>
          <a:p>
            <a:r>
              <a:rPr lang="en-US" dirty="0" smtClean="0"/>
              <a:t>Bacterial</a:t>
            </a:r>
            <a:r>
              <a:rPr lang="en-US" baseline="0" dirty="0" smtClean="0"/>
              <a:t> Leaf Scorch (</a:t>
            </a:r>
            <a:r>
              <a:rPr lang="en-US" i="1" baseline="0" dirty="0" err="1" smtClean="0"/>
              <a:t>Xyllela</a:t>
            </a:r>
            <a:r>
              <a:rPr lang="en-US" i="1" baseline="0" dirty="0" smtClean="0"/>
              <a:t> </a:t>
            </a:r>
            <a:r>
              <a:rPr lang="en-US" i="1" baseline="0" dirty="0" err="1" smtClean="0"/>
              <a:t>fastidiosa</a:t>
            </a:r>
            <a:r>
              <a:rPr lang="en-US" i="0" baseline="0" dirty="0" smtClean="0"/>
              <a:t>) symptoms appear on leaf margins at first during mid to late summer (3, 22). Leaf curl and premature drop may lead to dieback and overall decline over several years (3, 22).</a:t>
            </a:r>
            <a:endParaRPr lang="en-US" i="1" dirty="0" smtClean="0"/>
          </a:p>
        </p:txBody>
      </p:sp>
      <p:sp>
        <p:nvSpPr>
          <p:cNvPr id="4" name="Slide Number Placeholder 3"/>
          <p:cNvSpPr>
            <a:spLocks noGrp="1"/>
          </p:cNvSpPr>
          <p:nvPr>
            <p:ph type="sldNum" sz="quarter" idx="10"/>
          </p:nvPr>
        </p:nvSpPr>
        <p:spPr/>
        <p:txBody>
          <a:bodyPr/>
          <a:lstStyle/>
          <a:p>
            <a:fld id="{5CCA90EC-84E6-4F64-9E23-D2D711A03EA1}" type="slidenum">
              <a:rPr lang="en-US" smtClean="0"/>
              <a:pPr/>
              <a:t>13</a:t>
            </a:fld>
            <a:endParaRPr lang="en-US" dirty="0"/>
          </a:p>
        </p:txBody>
      </p:sp>
    </p:spTree>
    <p:extLst>
      <p:ext uri="{BB962C8B-B14F-4D97-AF65-F5344CB8AC3E}">
        <p14:creationId xmlns:p14="http://schemas.microsoft.com/office/powerpoint/2010/main" val="518098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If</a:t>
            </a:r>
            <a:r>
              <a:rPr lang="en-US" baseline="0" dirty="0" smtClean="0"/>
              <a:t> a suspect pest has been located in the United States, a sample should be submitted for proper identification. Contact your local diagnostic lab to ship in a sample for identification. Information regarding your local diagnostic lab is available at National Plant Diagnostic Network (NPDN) website. The diagnostic lab information and available contacts are divided by state.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hlinkClick r:id="rId3"/>
              </a:rPr>
              <a:t>http://www.npdn.org/home</a:t>
            </a:r>
            <a:endParaRPr lang="en-US" baseline="0" dirty="0" smtClean="0"/>
          </a:p>
          <a:p>
            <a:endParaRPr lang="en-US" baseline="0" dirty="0" smtClean="0"/>
          </a:p>
          <a:p>
            <a:r>
              <a:rPr lang="en-US" baseline="0" dirty="0" smtClean="0"/>
              <a:t>The sample specimen should be submitted along with accompanying documentation using the PPQ form 391.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hlinkClick r:id="rId4"/>
              </a:rPr>
              <a:t>https://www.aphis.usda.gov/library/forms/pdf/PPQ_Form_391.pdf </a:t>
            </a:r>
            <a:endParaRPr lang="en-US" sz="1600" dirty="0" smtClean="0"/>
          </a:p>
          <a:p>
            <a:endParaRPr lang="en-US" dirty="0" smtClean="0"/>
          </a:p>
          <a:p>
            <a:r>
              <a:rPr lang="en-US" dirty="0" smtClean="0"/>
              <a:t>Your local diagnostic lab is part of your local cooperative</a:t>
            </a:r>
            <a:r>
              <a:rPr lang="en-US" baseline="0" dirty="0" smtClean="0"/>
              <a:t> extension service or your state department of agriculture. Your local lab will also have a specific form. All local labs may not be a member of NPDN. However, all labs should report new pest and pathogen detections to local regulatory officials. </a:t>
            </a:r>
            <a:endParaRPr lang="en-US" dirty="0"/>
          </a:p>
        </p:txBody>
      </p:sp>
      <p:sp>
        <p:nvSpPr>
          <p:cNvPr id="4" name="Slide Number Placeholder 3"/>
          <p:cNvSpPr>
            <a:spLocks noGrp="1"/>
          </p:cNvSpPr>
          <p:nvPr>
            <p:ph type="sldNum" sz="quarter" idx="10"/>
          </p:nvPr>
        </p:nvSpPr>
        <p:spPr/>
        <p:txBody>
          <a:bodyPr/>
          <a:lstStyle/>
          <a:p>
            <a:fld id="{5CCA90EC-84E6-4F64-9E23-D2D711A03EA1}" type="slidenum">
              <a:rPr lang="en-US" smtClean="0"/>
              <a:pPr/>
              <a:t>14</a:t>
            </a:fld>
            <a:endParaRPr lang="en-US" dirty="0"/>
          </a:p>
        </p:txBody>
      </p:sp>
    </p:spTree>
    <p:extLst>
      <p:ext uri="{BB962C8B-B14F-4D97-AF65-F5344CB8AC3E}">
        <p14:creationId xmlns:p14="http://schemas.microsoft.com/office/powerpoint/2010/main" val="2513868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Remember</a:t>
            </a:r>
            <a:r>
              <a:rPr lang="en-US" baseline="0" dirty="0" smtClean="0"/>
              <a:t> that new pest and pathogen records must be reported to your</a:t>
            </a:r>
            <a:r>
              <a:rPr lang="en-US" dirty="0" smtClean="0"/>
              <a:t> State</a:t>
            </a:r>
            <a:r>
              <a:rPr lang="en-US" baseline="0" dirty="0" smtClean="0"/>
              <a:t> Plant Health Director (SPHD) and your </a:t>
            </a:r>
            <a:r>
              <a:rPr lang="en-US" dirty="0" smtClean="0"/>
              <a:t>State Plant Regulatory Official (SPRO)</a:t>
            </a:r>
            <a:r>
              <a:rPr lang="en-US" baseline="0" dirty="0" smtClean="0"/>
              <a:t>. The SPRO is a State Department of Agriculture Employee and the SPHD is a USDA-APHIS-PPQ employee.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link to your SPRO is on the National Plant Board (NPB) website. It has an interactive map and when you click on your state it will take you to another page with contact information. The NPB is a cooperative organization that includes membership from all State Departments of Agriculture.</a:t>
            </a:r>
            <a:endParaRPr lang="en-US" dirty="0" smtClean="0"/>
          </a:p>
          <a:p>
            <a:endParaRPr lang="en-US" dirty="0"/>
          </a:p>
        </p:txBody>
      </p:sp>
      <p:sp>
        <p:nvSpPr>
          <p:cNvPr id="4" name="Slide Number Placeholder 3"/>
          <p:cNvSpPr>
            <a:spLocks noGrp="1"/>
          </p:cNvSpPr>
          <p:nvPr>
            <p:ph type="sldNum" sz="quarter" idx="10"/>
          </p:nvPr>
        </p:nvSpPr>
        <p:spPr/>
        <p:txBody>
          <a:bodyPr/>
          <a:lstStyle/>
          <a:p>
            <a:fld id="{5CCA90EC-84E6-4F64-9E23-D2D711A03EA1}" type="slidenum">
              <a:rPr lang="en-US" smtClean="0"/>
              <a:pPr/>
              <a:t>15</a:t>
            </a:fld>
            <a:endParaRPr lang="en-US" dirty="0"/>
          </a:p>
        </p:txBody>
      </p:sp>
    </p:spTree>
    <p:extLst>
      <p:ext uri="{BB962C8B-B14F-4D97-AF65-F5344CB8AC3E}">
        <p14:creationId xmlns:p14="http://schemas.microsoft.com/office/powerpoint/2010/main" val="1912105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CA90EC-84E6-4F64-9E23-D2D711A03EA1}" type="slidenum">
              <a:rPr lang="en-US" smtClean="0"/>
              <a:pPr/>
              <a:t>16</a:t>
            </a:fld>
            <a:endParaRPr lang="en-US" dirty="0"/>
          </a:p>
        </p:txBody>
      </p:sp>
    </p:spTree>
    <p:extLst>
      <p:ext uri="{BB962C8B-B14F-4D97-AF65-F5344CB8AC3E}">
        <p14:creationId xmlns:p14="http://schemas.microsoft.com/office/powerpoint/2010/main" val="612688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CCA90EC-84E6-4F64-9E23-D2D711A03EA1}"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200D72-8D29-41C9-BD0B-6D9AC2DB1717}" type="slidenum">
              <a:rPr lang="en-US" smtClean="0">
                <a:ea typeface="ＭＳ Ｐゴシック" pitchFamily="34" charset="-128"/>
              </a:rPr>
              <a:pPr/>
              <a:t>19</a:t>
            </a:fld>
            <a:endParaRPr lang="en-US" dirty="0" smtClean="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CA90EC-84E6-4F64-9E23-D2D711A03EA1}"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Japanese Oak</a:t>
            </a:r>
            <a:r>
              <a:rPr lang="en-US" baseline="0" dirty="0" smtClean="0"/>
              <a:t> Wilt (</a:t>
            </a:r>
            <a:r>
              <a:rPr lang="en-US" sz="1200" i="1" dirty="0" err="1" smtClean="0"/>
              <a:t>Raffaelea</a:t>
            </a:r>
            <a:r>
              <a:rPr lang="en-US" sz="1200" i="1" dirty="0" smtClean="0"/>
              <a:t> </a:t>
            </a:r>
            <a:r>
              <a:rPr lang="en-US" sz="1200" i="1" dirty="0" err="1" smtClean="0"/>
              <a:t>quercivora</a:t>
            </a:r>
            <a:r>
              <a:rPr lang="en-US" sz="1200" i="0" dirty="0" smtClean="0"/>
              <a:t>) is a symbiotic ambrosia</a:t>
            </a:r>
            <a:r>
              <a:rPr lang="en-US" sz="1200" i="0" baseline="0" dirty="0" smtClean="0"/>
              <a:t> fungus belonging to the fungal phylum Ascomycota and Family </a:t>
            </a:r>
            <a:r>
              <a:rPr lang="en-US" sz="1200" i="0" baseline="0" dirty="0" err="1" smtClean="0"/>
              <a:t>Ophiostomataceae</a:t>
            </a:r>
            <a:r>
              <a:rPr lang="en-US" sz="1200" i="0" baseline="0" dirty="0" smtClean="0"/>
              <a:t> (17). Japanese Oak Wilt has a mutually symbiotic relationship with the Oak Ambrosia Beetle (</a:t>
            </a:r>
            <a:r>
              <a:rPr lang="en-US" sz="1200" i="1" baseline="0" dirty="0" smtClean="0"/>
              <a:t>Platypus </a:t>
            </a:r>
            <a:r>
              <a:rPr lang="en-US" sz="1200" i="1" baseline="0" dirty="0" err="1" smtClean="0"/>
              <a:t>quercivorus</a:t>
            </a:r>
            <a:r>
              <a:rPr lang="en-US" sz="1200" i="0" baseline="0" dirty="0" smtClean="0"/>
              <a:t>) and the fungus has not been known to occur naturally without this beetle vector (9,22). </a:t>
            </a:r>
          </a:p>
          <a:p>
            <a:endParaRPr lang="en-US" sz="1200" i="0" baseline="0" dirty="0" smtClean="0"/>
          </a:p>
          <a:p>
            <a:r>
              <a:rPr lang="en-US" sz="1200" i="0" baseline="0" dirty="0" smtClean="0"/>
              <a:t>Although Japanese Oak wilt was first observed in 1950 in Japan’s Miyazaki prefecture, this pathogen was not discovered with its vector until 2002 in Honshu, Japan (19). The infected trees were the </a:t>
            </a:r>
            <a:r>
              <a:rPr lang="en-US" sz="1200" i="0" baseline="0" dirty="0" err="1" smtClean="0"/>
              <a:t>Konata</a:t>
            </a:r>
            <a:r>
              <a:rPr lang="en-US" sz="1200" i="0" baseline="0" dirty="0" smtClean="0"/>
              <a:t> Oak (</a:t>
            </a:r>
            <a:r>
              <a:rPr lang="en-US" sz="1200" i="1" baseline="0" dirty="0" err="1" smtClean="0"/>
              <a:t>Quercus</a:t>
            </a:r>
            <a:r>
              <a:rPr lang="en-US" sz="1200" i="1" baseline="0" dirty="0" smtClean="0"/>
              <a:t> </a:t>
            </a:r>
            <a:r>
              <a:rPr lang="en-US" sz="1200" i="1" baseline="0" dirty="0" err="1" smtClean="0"/>
              <a:t>serrata</a:t>
            </a:r>
            <a:r>
              <a:rPr lang="en-US" sz="1200" i="1" baseline="0" dirty="0" smtClean="0"/>
              <a:t> </a:t>
            </a:r>
            <a:r>
              <a:rPr lang="en-US" sz="1200" i="0" baseline="0" dirty="0" smtClean="0"/>
              <a:t>) and the Mongolian Oak (</a:t>
            </a:r>
            <a:r>
              <a:rPr lang="en-US" sz="1200" i="1" baseline="0" dirty="0" smtClean="0"/>
              <a:t>Q. </a:t>
            </a:r>
            <a:r>
              <a:rPr lang="en-US" sz="1200" i="1" baseline="0" dirty="0" err="1" smtClean="0"/>
              <a:t>mongolica</a:t>
            </a:r>
            <a:r>
              <a:rPr lang="en-US" sz="1200" i="0" baseline="0" dirty="0" smtClean="0"/>
              <a:t>) </a:t>
            </a:r>
            <a:r>
              <a:rPr lang="en-US" sz="1200" b="0" i="0" baseline="0" dirty="0" smtClean="0"/>
              <a:t>(13, 22)</a:t>
            </a:r>
            <a:r>
              <a:rPr lang="en-US" sz="1200" i="0" baseline="0" dirty="0" smtClean="0"/>
              <a:t>. This was the first report of an ambrosia beetle-fungus complex killing healthy trees (8).</a:t>
            </a:r>
            <a:endParaRPr lang="en-US" sz="1200" b="1" i="0" baseline="0" dirty="0" smtClean="0"/>
          </a:p>
          <a:p>
            <a:endParaRPr lang="en-US" sz="1200" i="0" baseline="0" dirty="0" smtClean="0"/>
          </a:p>
          <a:p>
            <a:r>
              <a:rPr lang="en-US" sz="1200" i="0" baseline="0" dirty="0" smtClean="0"/>
              <a:t>The white arrows in the photo on the right illustrate examples of oak trees infected by Japanese Oak Wilt </a:t>
            </a:r>
            <a:r>
              <a:rPr lang="en-US" sz="1200" b="0" i="0" baseline="0" dirty="0" smtClean="0"/>
              <a:t>(22)</a:t>
            </a:r>
            <a:r>
              <a:rPr lang="en-US" sz="1200" i="0" baseline="0" dirty="0" smtClean="0"/>
              <a:t>.</a:t>
            </a:r>
            <a:endParaRPr lang="en-US" sz="1600" dirty="0" smtClean="0"/>
          </a:p>
          <a:p>
            <a:endParaRPr lang="en-US" dirty="0" smtClean="0"/>
          </a:p>
        </p:txBody>
      </p:sp>
      <p:sp>
        <p:nvSpPr>
          <p:cNvPr id="4" name="Slide Number Placeholder 3"/>
          <p:cNvSpPr>
            <a:spLocks noGrp="1"/>
          </p:cNvSpPr>
          <p:nvPr>
            <p:ph type="sldNum" sz="quarter" idx="10"/>
          </p:nvPr>
        </p:nvSpPr>
        <p:spPr/>
        <p:txBody>
          <a:bodyPr/>
          <a:lstStyle/>
          <a:p>
            <a:fld id="{5CCA90EC-84E6-4F64-9E23-D2D711A03EA1}"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CA90EC-84E6-4F64-9E23-D2D711A03EA1}" type="slidenum">
              <a:rPr lang="en-US" smtClean="0"/>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CA90EC-84E6-4F64-9E23-D2D711A03EA1}" type="slidenum">
              <a:rPr lang="en-US" smtClean="0"/>
              <a:pPr/>
              <a:t>22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Currently, Japanese Oak Wilt can be found in temperate broadleaf and mixed forests in Japan (6). Since Japanese Oak Wilt is dependent on the Oak Ambrosia Beetle for natural dispersion the pathogen’s distribution is very limited. Thus far, the disease is not known to occur outside of Japan (22). However, as of 2012, Japanese Oak Wilt has been documented in 31 out of 47 Japanese prefectures </a:t>
            </a:r>
            <a:r>
              <a:rPr lang="en-US" b="0" baseline="0" dirty="0" smtClean="0"/>
              <a:t>(16). </a:t>
            </a:r>
            <a:r>
              <a:rPr lang="en-US" baseline="0" dirty="0" smtClean="0"/>
              <a:t>Some scientists in Japan proposed climate change and warmer temperatures as major contributing factors of disease success and rapid expansion northward and to higher altitudes since the 1980s(22).</a:t>
            </a:r>
          </a:p>
        </p:txBody>
      </p:sp>
      <p:sp>
        <p:nvSpPr>
          <p:cNvPr id="4" name="Slide Number Placeholder 3"/>
          <p:cNvSpPr>
            <a:spLocks noGrp="1"/>
          </p:cNvSpPr>
          <p:nvPr>
            <p:ph type="sldNum" sz="quarter" idx="10"/>
          </p:nvPr>
        </p:nvSpPr>
        <p:spPr/>
        <p:txBody>
          <a:bodyPr/>
          <a:lstStyle/>
          <a:p>
            <a:fld id="{5CCA90EC-84E6-4F64-9E23-D2D711A03EA1}" type="slidenum">
              <a:rPr lang="en-US" smtClean="0"/>
              <a:pPr/>
              <a:t>3</a:t>
            </a:fld>
            <a:endParaRPr lang="en-US" dirty="0"/>
          </a:p>
        </p:txBody>
      </p:sp>
    </p:spTree>
    <p:extLst>
      <p:ext uri="{BB962C8B-B14F-4D97-AF65-F5344CB8AC3E}">
        <p14:creationId xmlns:p14="http://schemas.microsoft.com/office/powerpoint/2010/main" val="2645652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aseline="0" dirty="0" smtClean="0"/>
              <a:t>The pathogenicity of Japanese Oak Wilt was originally thought to be limited to white oaks until its host range was studied via seedling inoculation and re-isolation of the pathogen from symptomatic or dead specimens (2, 22). The following species are reported hosts (22):</a:t>
            </a:r>
          </a:p>
          <a:p>
            <a:pPr>
              <a:buFont typeface="Arial" pitchFamily="34" charset="0"/>
              <a:buChar char="•"/>
            </a:pPr>
            <a:r>
              <a:rPr lang="en-US" sz="2400" b="1" dirty="0" smtClean="0"/>
              <a:t> </a:t>
            </a:r>
            <a:r>
              <a:rPr lang="en-US" sz="2400" b="1" dirty="0" err="1" smtClean="0"/>
              <a:t>Konara</a:t>
            </a:r>
            <a:r>
              <a:rPr lang="en-US" sz="2400" b="1" dirty="0" smtClean="0"/>
              <a:t> Oak</a:t>
            </a:r>
            <a:r>
              <a:rPr lang="en-US" sz="2400" dirty="0" smtClean="0"/>
              <a:t>, </a:t>
            </a:r>
            <a:r>
              <a:rPr lang="en-US" sz="2400" i="1" dirty="0" err="1" smtClean="0"/>
              <a:t>Quercus</a:t>
            </a:r>
            <a:r>
              <a:rPr lang="en-US" sz="2400" i="1" dirty="0" smtClean="0"/>
              <a:t> </a:t>
            </a:r>
            <a:r>
              <a:rPr lang="en-US" sz="2400" i="1" dirty="0" err="1" smtClean="0"/>
              <a:t>serrata</a:t>
            </a:r>
            <a:r>
              <a:rPr lang="en-US" sz="2400" i="1" dirty="0" smtClean="0"/>
              <a:t> </a:t>
            </a:r>
            <a:r>
              <a:rPr lang="en-US" sz="2400" dirty="0" smtClean="0"/>
              <a:t>Murray</a:t>
            </a:r>
          </a:p>
          <a:p>
            <a:pPr>
              <a:buFont typeface="Arial" pitchFamily="34" charset="0"/>
              <a:buChar char="•"/>
            </a:pPr>
            <a:r>
              <a:rPr lang="en-US" sz="2400" b="1" dirty="0" smtClean="0"/>
              <a:t> Mongolian Oak</a:t>
            </a:r>
            <a:r>
              <a:rPr lang="en-US" sz="2400" dirty="0" smtClean="0"/>
              <a:t>, </a:t>
            </a:r>
            <a:r>
              <a:rPr lang="en-US" sz="2400" i="1" dirty="0" smtClean="0"/>
              <a:t>Q. </a:t>
            </a:r>
            <a:r>
              <a:rPr lang="en-US" sz="2400" i="1" dirty="0" err="1" smtClean="0"/>
              <a:t>mongolica</a:t>
            </a:r>
            <a:r>
              <a:rPr lang="en-US" sz="2400" i="1" dirty="0" smtClean="0"/>
              <a:t> </a:t>
            </a:r>
            <a:r>
              <a:rPr lang="en-US" sz="2400" dirty="0" err="1" smtClean="0"/>
              <a:t>Fisch</a:t>
            </a:r>
            <a:r>
              <a:rPr lang="en-US" sz="2400" dirty="0" smtClean="0"/>
              <a:t>. ex </a:t>
            </a:r>
            <a:r>
              <a:rPr lang="en-US" sz="2400" dirty="0" err="1" smtClean="0"/>
              <a:t>Ledeb</a:t>
            </a:r>
            <a:r>
              <a:rPr lang="en-US" sz="2400" dirty="0" smtClean="0"/>
              <a:t>.</a:t>
            </a:r>
          </a:p>
          <a:p>
            <a:pPr>
              <a:buFont typeface="Arial" pitchFamily="34" charset="0"/>
              <a:buChar char="•"/>
            </a:pPr>
            <a:r>
              <a:rPr lang="en-US" sz="2400" b="1" dirty="0" smtClean="0"/>
              <a:t> Northern Red Oak</a:t>
            </a:r>
            <a:r>
              <a:rPr lang="en-US" sz="2400" dirty="0" smtClean="0"/>
              <a:t>, </a:t>
            </a:r>
            <a:r>
              <a:rPr lang="en-US" sz="2400" i="1" dirty="0" smtClean="0"/>
              <a:t>Q. </a:t>
            </a:r>
            <a:r>
              <a:rPr lang="en-US" sz="2400" i="1" dirty="0" err="1" smtClean="0"/>
              <a:t>rubra</a:t>
            </a:r>
            <a:r>
              <a:rPr lang="en-US" sz="2400" i="1" dirty="0" smtClean="0"/>
              <a:t> </a:t>
            </a:r>
            <a:r>
              <a:rPr lang="en-US" sz="2400" dirty="0" smtClean="0"/>
              <a:t>L.</a:t>
            </a:r>
          </a:p>
          <a:p>
            <a:pPr>
              <a:buFont typeface="Arial" pitchFamily="34" charset="0"/>
              <a:buChar char="•"/>
            </a:pPr>
            <a:r>
              <a:rPr lang="en-US" sz="2400" b="1" dirty="0" smtClean="0"/>
              <a:t> Pin Oak</a:t>
            </a:r>
            <a:r>
              <a:rPr lang="en-US" sz="2400" dirty="0" smtClean="0"/>
              <a:t>, </a:t>
            </a:r>
            <a:r>
              <a:rPr lang="en-US" sz="2400" i="1" dirty="0" smtClean="0"/>
              <a:t>Q. </a:t>
            </a:r>
            <a:r>
              <a:rPr lang="en-US" sz="2400" i="1" dirty="0" err="1" smtClean="0"/>
              <a:t>palustris</a:t>
            </a:r>
            <a:r>
              <a:rPr lang="en-US" sz="2400" i="1" dirty="0" smtClean="0"/>
              <a:t> </a:t>
            </a:r>
            <a:r>
              <a:rPr lang="en-US" sz="2400" dirty="0" err="1" smtClean="0"/>
              <a:t>Münchh</a:t>
            </a:r>
            <a:r>
              <a:rPr lang="en-US" sz="2400" dirty="0" smtClean="0"/>
              <a:t>.</a:t>
            </a:r>
          </a:p>
          <a:p>
            <a:pPr>
              <a:buFont typeface="Arial" pitchFamily="34" charset="0"/>
              <a:buChar char="•"/>
            </a:pPr>
            <a:r>
              <a:rPr lang="en-US" sz="2400" b="1" dirty="0" smtClean="0"/>
              <a:t> Scarlet Oak</a:t>
            </a:r>
            <a:r>
              <a:rPr lang="en-US" sz="2400" dirty="0" smtClean="0"/>
              <a:t>, </a:t>
            </a:r>
            <a:r>
              <a:rPr lang="en-US" sz="2400" i="1" dirty="0" smtClean="0"/>
              <a:t>Q. </a:t>
            </a:r>
            <a:r>
              <a:rPr lang="en-US" sz="2400" i="1" dirty="0" err="1" smtClean="0"/>
              <a:t>coccinea</a:t>
            </a:r>
            <a:r>
              <a:rPr lang="en-US" sz="2400" i="1" dirty="0" smtClean="0"/>
              <a:t> </a:t>
            </a:r>
            <a:r>
              <a:rPr lang="en-US" sz="2400" dirty="0" err="1" smtClean="0"/>
              <a:t>Münchh</a:t>
            </a:r>
            <a:r>
              <a:rPr lang="en-US" sz="2400" dirty="0" smtClean="0"/>
              <a:t>.</a:t>
            </a:r>
            <a:endParaRPr lang="en-US" baseline="0" dirty="0" smtClean="0"/>
          </a:p>
          <a:p>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b="1" dirty="0" smtClean="0"/>
              <a:t>Japanese Chinquapin</a:t>
            </a:r>
            <a:r>
              <a:rPr lang="en-US" dirty="0" smtClean="0"/>
              <a:t>, </a:t>
            </a:r>
            <a:r>
              <a:rPr lang="en-US" sz="2400" i="1" dirty="0" err="1" smtClean="0"/>
              <a:t>Castanopsis</a:t>
            </a:r>
            <a:r>
              <a:rPr lang="en-US" sz="2400" i="1" dirty="0" smtClean="0"/>
              <a:t> </a:t>
            </a:r>
            <a:r>
              <a:rPr lang="en-US" sz="2400" i="1" dirty="0" err="1" smtClean="0"/>
              <a:t>sieboldii</a:t>
            </a:r>
            <a:r>
              <a:rPr lang="en-US" sz="2400" i="1" dirty="0" smtClean="0"/>
              <a:t> </a:t>
            </a:r>
            <a:r>
              <a:rPr lang="en-US" sz="2400" dirty="0" smtClean="0"/>
              <a:t>(Makino) </a:t>
            </a:r>
            <a:r>
              <a:rPr lang="en-US" sz="2400" dirty="0" err="1" smtClean="0"/>
              <a:t>Hatus</a:t>
            </a:r>
            <a:r>
              <a:rPr lang="en-US" sz="2400" dirty="0" smtClean="0"/>
              <a:t>., and </a:t>
            </a:r>
            <a:r>
              <a:rPr lang="en-US" sz="2400" b="1" dirty="0" smtClean="0"/>
              <a:t>Ring-Cup Oak</a:t>
            </a:r>
            <a:r>
              <a:rPr lang="en-US" sz="2400" dirty="0" smtClean="0"/>
              <a:t>, </a:t>
            </a:r>
            <a:r>
              <a:rPr lang="en-US" sz="2400" i="1" dirty="0" smtClean="0"/>
              <a:t>Q. </a:t>
            </a:r>
            <a:r>
              <a:rPr lang="en-US" sz="2400" i="1" dirty="0" err="1" smtClean="0"/>
              <a:t>glauca</a:t>
            </a:r>
            <a:r>
              <a:rPr lang="en-US" sz="2400" i="1" dirty="0" smtClean="0"/>
              <a:t> </a:t>
            </a:r>
            <a:r>
              <a:rPr lang="en-US" sz="2400" i="1" dirty="0" err="1" smtClean="0"/>
              <a:t>Thunb</a:t>
            </a:r>
            <a:r>
              <a:rPr lang="en-US" sz="2400" i="1" dirty="0" smtClean="0"/>
              <a:t>.</a:t>
            </a:r>
            <a:r>
              <a:rPr lang="en-US" sz="2400" i="0" dirty="0" smtClean="0"/>
              <a:t>,</a:t>
            </a:r>
            <a:r>
              <a:rPr lang="en-US" sz="2400" i="0" baseline="0" dirty="0" smtClean="0"/>
              <a:t> are considered to be susceptible hosts of Japanese Oak Wilt (22).</a:t>
            </a:r>
            <a:endParaRPr lang="en-US" sz="2400" dirty="0" smtClean="0"/>
          </a:p>
        </p:txBody>
      </p:sp>
      <p:sp>
        <p:nvSpPr>
          <p:cNvPr id="4" name="Slide Number Placeholder 3"/>
          <p:cNvSpPr>
            <a:spLocks noGrp="1"/>
          </p:cNvSpPr>
          <p:nvPr>
            <p:ph type="sldNum" sz="quarter" idx="10"/>
          </p:nvPr>
        </p:nvSpPr>
        <p:spPr/>
        <p:txBody>
          <a:bodyPr/>
          <a:lstStyle/>
          <a:p>
            <a:fld id="{5CCA90EC-84E6-4F64-9E23-D2D711A03EA1}"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aforementioned, Japanese Oak Wilt distribution is currently restricted</a:t>
            </a:r>
            <a:r>
              <a:rPr lang="en-US" baseline="0" dirty="0" smtClean="0"/>
              <a:t> </a:t>
            </a:r>
            <a:r>
              <a:rPr lang="en-US" dirty="0" smtClean="0"/>
              <a:t>to Japan </a:t>
            </a:r>
            <a:r>
              <a:rPr lang="en-US" b="0" dirty="0" smtClean="0"/>
              <a:t>(22).</a:t>
            </a:r>
            <a:r>
              <a:rPr lang="en-US" b="0" baseline="0" dirty="0" smtClean="0"/>
              <a:t> </a:t>
            </a:r>
            <a:r>
              <a:rPr lang="en-US" baseline="0" dirty="0" smtClean="0"/>
              <a:t>However, the potential additional parts of the world to which Japanese Oak Wilt and its vector (Oak Ambrosia Beetle) may be introduced is cause for regulatory concern.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Oak Ambrosia Beetle is found in Japan, Bengal (India), Java (Indonesia), Papua New Guinea, and Taiwan </a:t>
            </a:r>
            <a:r>
              <a:rPr lang="en-US" b="0" baseline="0" dirty="0" smtClean="0"/>
              <a:t>(22). </a:t>
            </a:r>
            <a:r>
              <a:rPr lang="en-US" baseline="0" dirty="0" smtClean="0"/>
              <a:t>Despite this, the beetle’s plant-pathogenic </a:t>
            </a:r>
            <a:r>
              <a:rPr lang="en-US" baseline="0" dirty="0" err="1" smtClean="0"/>
              <a:t>symbiont</a:t>
            </a:r>
            <a:r>
              <a:rPr lang="en-US" baseline="0" dirty="0" smtClean="0"/>
              <a:t> does not have the appropriate conditions to thrive in these additional locations. Many aspects of this particular beetle-fungus complex remain obscure (2). Scientists believe Japanese Oak Wilt may eventually broaden its distribution as the beetles populations expand to new territories.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present, the Oak Ambrosia Beetle’s true host range is limited to the family </a:t>
            </a:r>
            <a:r>
              <a:rPr lang="en-US" baseline="0" dirty="0" err="1" smtClean="0"/>
              <a:t>Fagaceae</a:t>
            </a:r>
            <a:r>
              <a:rPr lang="en-US" baseline="0" dirty="0" smtClean="0"/>
              <a:t> (2). This family contains beeches, oaks, and their relatives. Oaks belong to the genus </a:t>
            </a:r>
            <a:r>
              <a:rPr lang="en-US" i="1" baseline="0" dirty="0" err="1" smtClean="0"/>
              <a:t>Quercus</a:t>
            </a:r>
            <a:r>
              <a:rPr lang="en-US" baseline="0" dirty="0" smtClean="0"/>
              <a:t>, a very common group of trees found naturally (and ornamentally) throughout every state in the US. In fact, </a:t>
            </a:r>
            <a:r>
              <a:rPr lang="en-US" i="1" baseline="0" dirty="0" err="1" smtClean="0"/>
              <a:t>Quercus</a:t>
            </a:r>
            <a:r>
              <a:rPr lang="en-US" baseline="0" dirty="0" smtClean="0"/>
              <a:t> spp. rank among the top 10 most common hardwood trees found in the eastern US, comprising nearly 31% of all hardwood production</a:t>
            </a:r>
            <a:r>
              <a:rPr lang="en-US" b="1" baseline="0" dirty="0" smtClean="0"/>
              <a:t> </a:t>
            </a:r>
            <a:r>
              <a:rPr lang="en-US" b="0" baseline="0" dirty="0" smtClean="0"/>
              <a:t>(20). </a:t>
            </a:r>
            <a:r>
              <a:rPr lang="en-US" baseline="0" dirty="0" smtClean="0"/>
              <a:t>Oak trees are part of a lucrative forestry industry.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biome map presented here indicates where suitable temperate forests for the pathogen and its vector exist. Note that the same light green colored biome present in Japan and East Asia is also located in the eastern half of the United States. If the Oak Ambrosia Beetle was introduced to the US through ornamental shipments or other means, the disease could also be unintentionally introduced, devastating landscapes and oak forests, along with the economic value of timber in its wake (2).</a:t>
            </a:r>
          </a:p>
        </p:txBody>
      </p:sp>
      <p:sp>
        <p:nvSpPr>
          <p:cNvPr id="4" name="Slide Number Placeholder 3"/>
          <p:cNvSpPr>
            <a:spLocks noGrp="1"/>
          </p:cNvSpPr>
          <p:nvPr>
            <p:ph type="sldNum" sz="quarter" idx="10"/>
          </p:nvPr>
        </p:nvSpPr>
        <p:spPr/>
        <p:txBody>
          <a:bodyPr/>
          <a:lstStyle/>
          <a:p>
            <a:fld id="{5CCA90EC-84E6-4F64-9E23-D2D711A03EA1}" type="slidenum">
              <a:rPr lang="en-US" smtClean="0"/>
              <a:pPr/>
              <a:t>5</a:t>
            </a:fld>
            <a:endParaRPr lang="en-US" dirty="0"/>
          </a:p>
        </p:txBody>
      </p:sp>
    </p:spTree>
    <p:extLst>
      <p:ext uri="{BB962C8B-B14F-4D97-AF65-F5344CB8AC3E}">
        <p14:creationId xmlns:p14="http://schemas.microsoft.com/office/powerpoint/2010/main" val="1683998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wilt symptoms can</a:t>
            </a:r>
            <a:r>
              <a:rPr lang="en-US" baseline="0" dirty="0" smtClean="0"/>
              <a:t> be seen from a great distance dotting a landscape with dead, reddish-brown crowns (22). The signs and symptoms of Japanese Oak Wilt are more distinct up close. </a:t>
            </a:r>
            <a:r>
              <a:rPr lang="en-US" dirty="0" smtClean="0"/>
              <a:t> </a:t>
            </a:r>
          </a:p>
        </p:txBody>
      </p:sp>
      <p:sp>
        <p:nvSpPr>
          <p:cNvPr id="4" name="Slide Number Placeholder 3"/>
          <p:cNvSpPr>
            <a:spLocks noGrp="1"/>
          </p:cNvSpPr>
          <p:nvPr>
            <p:ph type="sldNum" sz="quarter" idx="10"/>
          </p:nvPr>
        </p:nvSpPr>
        <p:spPr/>
        <p:txBody>
          <a:bodyPr/>
          <a:lstStyle/>
          <a:p>
            <a:fld id="{5CCA90EC-84E6-4F64-9E23-D2D711A03EA1}" type="slidenum">
              <a:rPr lang="en-US" smtClean="0"/>
              <a:pPr/>
              <a:t>6</a:t>
            </a:fld>
            <a:endParaRPr lang="en-US" dirty="0"/>
          </a:p>
        </p:txBody>
      </p:sp>
    </p:spTree>
    <p:extLst>
      <p:ext uri="{BB962C8B-B14F-4D97-AF65-F5344CB8AC3E}">
        <p14:creationId xmlns:p14="http://schemas.microsoft.com/office/powerpoint/2010/main" val="1579438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Japanese Oak Wilt can be characterized</a:t>
            </a:r>
            <a:r>
              <a:rPr lang="en-US" baseline="0" dirty="0" smtClean="0"/>
              <a:t> by typical vascular wilt symptoms in oak trees. The image on the left shows are leaves will appear curled and brittle, changing from the vibrant and healthy green to a rusty brown color</a:t>
            </a:r>
            <a:r>
              <a:rPr lang="en-US" b="1" baseline="0" dirty="0" smtClean="0"/>
              <a:t> </a:t>
            </a:r>
            <a:r>
              <a:rPr lang="en-US" b="0" baseline="0" dirty="0" smtClean="0"/>
              <a:t>(22). </a:t>
            </a:r>
            <a:r>
              <a:rPr lang="en-US" baseline="0" dirty="0" smtClean="0"/>
              <a:t>When the wood is observed in cross-section, the xylem tissue will be noticeable darkened and necrotic </a:t>
            </a:r>
            <a:r>
              <a:rPr lang="en-US" b="0" baseline="0" dirty="0" smtClean="0"/>
              <a:t>(14)</a:t>
            </a:r>
            <a:r>
              <a:rPr lang="en-US" baseline="0" dirty="0" smtClean="0"/>
              <a:t>. Fungal hyphae will be present in Oak Ambrosia Beetle galleries throughout the heart- and sapwood (1, 2, 6). The image on the right is an example of Laurel Wilt (</a:t>
            </a:r>
            <a:r>
              <a:rPr lang="en-US" i="1" baseline="0" dirty="0" err="1" smtClean="0"/>
              <a:t>Raffaelea</a:t>
            </a:r>
            <a:r>
              <a:rPr lang="en-US" i="1" baseline="0" dirty="0" smtClean="0"/>
              <a:t> </a:t>
            </a:r>
            <a:r>
              <a:rPr lang="en-US" i="1" baseline="0" dirty="0" err="1" smtClean="0"/>
              <a:t>lauricola</a:t>
            </a:r>
            <a:r>
              <a:rPr lang="en-US" baseline="0" dirty="0" smtClean="0"/>
              <a:t>), a beetle/fungus complex that causes similar necrotic symptoms in </a:t>
            </a:r>
            <a:r>
              <a:rPr lang="en-US" baseline="0" dirty="0" err="1" smtClean="0"/>
              <a:t>redbay</a:t>
            </a:r>
            <a:r>
              <a:rPr lang="en-US" baseline="0" dirty="0" smtClean="0"/>
              <a:t> and other </a:t>
            </a:r>
            <a:r>
              <a:rPr lang="en-US" baseline="0" dirty="0" err="1" smtClean="0"/>
              <a:t>Lauraceae</a:t>
            </a:r>
            <a:r>
              <a:rPr lang="en-US" baseline="0" dirty="0" smtClean="0"/>
              <a:t> members. </a:t>
            </a:r>
          </a:p>
          <a:p>
            <a:endParaRPr lang="en-US" baseline="0" dirty="0" smtClean="0"/>
          </a:p>
          <a:p>
            <a:r>
              <a:rPr lang="en-US" baseline="0" dirty="0" smtClean="0"/>
              <a:t>Initial wilt symptoms are visible within 2 to 3 months after infection or infestation with the beetles </a:t>
            </a:r>
            <a:r>
              <a:rPr lang="en-US" b="0" baseline="0" dirty="0" smtClean="0"/>
              <a:t>(22). </a:t>
            </a:r>
            <a:r>
              <a:rPr lang="en-US" baseline="0" dirty="0" smtClean="0"/>
              <a:t>Tree death usually occurs within the 1</a:t>
            </a:r>
            <a:r>
              <a:rPr lang="en-US" baseline="30000" dirty="0" smtClean="0"/>
              <a:t>st</a:t>
            </a:r>
            <a:r>
              <a:rPr lang="en-US" baseline="0" dirty="0" smtClean="0"/>
              <a:t> season or subsequent spring (2, 12, 13). The symptoms are more pronounced and more rapidly lead to tree death in those that have a very high population of Oak Ambrosia Beetles (11).</a:t>
            </a:r>
          </a:p>
        </p:txBody>
      </p:sp>
      <p:sp>
        <p:nvSpPr>
          <p:cNvPr id="4" name="Slide Number Placeholder 3"/>
          <p:cNvSpPr>
            <a:spLocks noGrp="1"/>
          </p:cNvSpPr>
          <p:nvPr>
            <p:ph type="sldNum" sz="quarter" idx="10"/>
          </p:nvPr>
        </p:nvSpPr>
        <p:spPr/>
        <p:txBody>
          <a:bodyPr/>
          <a:lstStyle/>
          <a:p>
            <a:fld id="{5CCA90EC-84E6-4F64-9E23-D2D711A03EA1}" type="slidenum">
              <a:rPr lang="en-US" smtClean="0"/>
              <a:pPr/>
              <a:t>7</a:t>
            </a:fld>
            <a:endParaRPr lang="en-US" dirty="0"/>
          </a:p>
        </p:txBody>
      </p:sp>
    </p:spTree>
    <p:extLst>
      <p:ext uri="{BB962C8B-B14F-4D97-AF65-F5344CB8AC3E}">
        <p14:creationId xmlns:p14="http://schemas.microsoft.com/office/powerpoint/2010/main" val="3873365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Japanese</a:t>
            </a:r>
            <a:r>
              <a:rPr lang="en-US" baseline="0" dirty="0" smtClean="0"/>
              <a:t> Oak Wilt can be cultured on PDA within 5 days at temperature range of 20-25C° </a:t>
            </a:r>
            <a:r>
              <a:rPr lang="en-US" b="0" baseline="0" dirty="0" smtClean="0"/>
              <a:t>(13). </a:t>
            </a:r>
            <a:r>
              <a:rPr lang="en-US" baseline="0" dirty="0" smtClean="0"/>
              <a:t>The colonies can reach an 80 mm diameter and have an irregular margin that is white and viscous (13). Initially the colonies are a drab olive color, but after 2 weeks they darken and emit an alcohol odor </a:t>
            </a:r>
            <a:r>
              <a:rPr lang="en-US" b="0" baseline="0" dirty="0" smtClean="0"/>
              <a:t>(13).</a:t>
            </a:r>
            <a:endParaRPr lang="en-US" baseline="0" dirty="0" smtClean="0"/>
          </a:p>
          <a:p>
            <a:endParaRPr lang="en-US" baseline="0" dirty="0" smtClean="0"/>
          </a:p>
          <a:p>
            <a:r>
              <a:rPr lang="en-US" baseline="0" dirty="0" smtClean="0"/>
              <a:t>Aerial mycelia are </a:t>
            </a:r>
            <a:r>
              <a:rPr lang="en-US" baseline="0" dirty="0" err="1" smtClean="0"/>
              <a:t>pilose</a:t>
            </a:r>
            <a:r>
              <a:rPr lang="en-US" baseline="0" dirty="0" smtClean="0"/>
              <a:t> (soft hairy appearance) and comprised of hyphae bundles (13). Hyphae are hyaline, </a:t>
            </a:r>
            <a:r>
              <a:rPr lang="en-US" baseline="0" dirty="0" err="1" smtClean="0"/>
              <a:t>septate</a:t>
            </a:r>
            <a:r>
              <a:rPr lang="en-US" baseline="0" dirty="0" smtClean="0"/>
              <a:t>, smooth, and branched (13).</a:t>
            </a:r>
          </a:p>
          <a:p>
            <a:endParaRPr lang="en-US" baseline="0" dirty="0" smtClean="0"/>
          </a:p>
          <a:p>
            <a:r>
              <a:rPr lang="en-US" baseline="0" dirty="0" smtClean="0"/>
              <a:t>Conidiophores can be formed in </a:t>
            </a:r>
            <a:r>
              <a:rPr lang="en-US" baseline="0" dirty="0" err="1" smtClean="0"/>
              <a:t>sporodochia</a:t>
            </a:r>
            <a:r>
              <a:rPr lang="en-US" baseline="0" dirty="0" smtClean="0"/>
              <a:t> or may be produced separately (13). Multiple </a:t>
            </a:r>
            <a:r>
              <a:rPr lang="en-US" baseline="0" dirty="0" err="1" smtClean="0"/>
              <a:t>sporodochia</a:t>
            </a:r>
            <a:r>
              <a:rPr lang="en-US" baseline="0" dirty="0" smtClean="0"/>
              <a:t> cluster to create a mucus-laden mound (22). Straight conidiophores are either branched or simple. Similar to hyphae, they are hyaline, </a:t>
            </a:r>
            <a:r>
              <a:rPr lang="en-US" baseline="0" dirty="0" err="1" smtClean="0"/>
              <a:t>septate</a:t>
            </a:r>
            <a:r>
              <a:rPr lang="en-US" baseline="0" dirty="0" smtClean="0"/>
              <a:t>, and smooth (13, 18).</a:t>
            </a:r>
          </a:p>
          <a:p>
            <a:endParaRPr lang="en-US" baseline="0" dirty="0" smtClean="0"/>
          </a:p>
          <a:p>
            <a:r>
              <a:rPr lang="en-US" dirty="0" smtClean="0"/>
              <a:t>Conidia</a:t>
            </a:r>
            <a:r>
              <a:rPr lang="en-US" baseline="0" dirty="0" smtClean="0"/>
              <a:t> are short, slimy, and club-shaped (13, 18). They develop </a:t>
            </a:r>
            <a:r>
              <a:rPr lang="en-US" baseline="0" dirty="0" err="1" smtClean="0"/>
              <a:t>acropetally</a:t>
            </a:r>
            <a:r>
              <a:rPr lang="en-US" baseline="0" dirty="0" smtClean="0"/>
              <a:t>, such that the youngest conidia are at the apex of the </a:t>
            </a:r>
            <a:r>
              <a:rPr lang="en-US" baseline="0" dirty="0" err="1" smtClean="0"/>
              <a:t>conidiophore</a:t>
            </a:r>
            <a:r>
              <a:rPr lang="en-US" baseline="0" dirty="0" smtClean="0"/>
              <a:t> and the oldest are at the base (4, 13, 18). No </a:t>
            </a:r>
            <a:r>
              <a:rPr lang="en-US" baseline="0" dirty="0" err="1" smtClean="0"/>
              <a:t>guttules</a:t>
            </a:r>
            <a:r>
              <a:rPr lang="en-US" baseline="0" dirty="0" smtClean="0"/>
              <a:t>, or lipid storing oil droplets, are present (4, 13, 18) Unlike the hyphae and conidiophores, conidia are </a:t>
            </a:r>
            <a:r>
              <a:rPr lang="en-US" baseline="0" dirty="0" err="1" smtClean="0"/>
              <a:t>aseptate</a:t>
            </a:r>
            <a:r>
              <a:rPr lang="en-US" baseline="0" dirty="0" smtClean="0"/>
              <a:t> (13, 18). However, they are also hyaline, smooth, straight, and oblong  (13, 18). Overall shape can be described as </a:t>
            </a:r>
            <a:r>
              <a:rPr lang="en-US" baseline="0" dirty="0" err="1" smtClean="0"/>
              <a:t>obovoid</a:t>
            </a:r>
            <a:r>
              <a:rPr lang="en-US" baseline="0" dirty="0" smtClean="0"/>
              <a:t> (the base is narrow and the apex broadly rounded) or pyriform/pear-shaped (4, 13, 18). Numerous sprout cells form from conidia and asexually generate additional hyphae (13, 18).</a:t>
            </a:r>
          </a:p>
          <a:p>
            <a:endParaRPr lang="en-US" baseline="0" dirty="0" smtClean="0"/>
          </a:p>
          <a:p>
            <a:r>
              <a:rPr lang="en-US" baseline="0" dirty="0" smtClean="0"/>
              <a:t>So far, no sexual stage has been found in any </a:t>
            </a:r>
            <a:r>
              <a:rPr lang="en-US" i="1" baseline="0" dirty="0" err="1" smtClean="0"/>
              <a:t>Raffaelea</a:t>
            </a:r>
            <a:r>
              <a:rPr lang="en-US" i="0" baseline="0" dirty="0" smtClean="0"/>
              <a:t> species (2).</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5CCA90EC-84E6-4F64-9E23-D2D711A03EA1}" type="slidenum">
              <a:rPr lang="en-US" smtClean="0"/>
              <a:pPr/>
              <a:t>8</a:t>
            </a:fld>
            <a:endParaRPr lang="en-US" dirty="0"/>
          </a:p>
        </p:txBody>
      </p:sp>
    </p:spTree>
    <p:extLst>
      <p:ext uri="{BB962C8B-B14F-4D97-AF65-F5344CB8AC3E}">
        <p14:creationId xmlns:p14="http://schemas.microsoft.com/office/powerpoint/2010/main" val="3873365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disease cycle of Japanese</a:t>
            </a:r>
            <a:r>
              <a:rPr lang="en-US" baseline="0" dirty="0" smtClean="0"/>
              <a:t> Oak Wilt is dependent on the life cycle of its vector the Oak Ambrosia Beetle. </a:t>
            </a:r>
          </a:p>
          <a:p>
            <a:endParaRPr lang="en-US" baseline="0" dirty="0" smtClean="0"/>
          </a:p>
          <a:p>
            <a:r>
              <a:rPr lang="en-US" baseline="0" dirty="0" smtClean="0"/>
              <a:t>Adult beetles carry conidia and bore into the wood (heart- and sapwood) of a suitable host tree (10). Adult females lay eggs in galleries where they also deposit fungal c</a:t>
            </a:r>
            <a:r>
              <a:rPr lang="en-US" dirty="0" smtClean="0"/>
              <a:t>onidia. The</a:t>
            </a:r>
            <a:r>
              <a:rPr lang="en-US" baseline="0" dirty="0" smtClean="0"/>
              <a:t> </a:t>
            </a:r>
            <a:r>
              <a:rPr lang="en-US" baseline="0" dirty="0" err="1" smtClean="0"/>
              <a:t>c</a:t>
            </a:r>
            <a:r>
              <a:rPr lang="en-US" dirty="0" err="1" smtClean="0"/>
              <a:t>ondia</a:t>
            </a:r>
            <a:r>
              <a:rPr lang="en-US" baseline="0" dirty="0" smtClean="0"/>
              <a:t> then germinate directly or produce sprout cells which generate fungal hyphae </a:t>
            </a:r>
            <a:r>
              <a:rPr lang="en-US" b="0" baseline="0" dirty="0" smtClean="0"/>
              <a:t>(13)</a:t>
            </a:r>
            <a:r>
              <a:rPr lang="en-US" baseline="0" dirty="0" smtClean="0"/>
              <a:t>. The hyphae develop in the beetle galleries and may form bundle and </a:t>
            </a:r>
            <a:r>
              <a:rPr lang="en-US" baseline="0" dirty="0" err="1" smtClean="0"/>
              <a:t>sporodochia</a:t>
            </a:r>
            <a:r>
              <a:rPr lang="en-US" baseline="0" dirty="0" smtClean="0"/>
              <a:t>  (2). In turn, </a:t>
            </a:r>
            <a:r>
              <a:rPr lang="en-US" baseline="0" dirty="0" err="1" smtClean="0"/>
              <a:t>sporodochia</a:t>
            </a:r>
            <a:r>
              <a:rPr lang="en-US" baseline="0" dirty="0" smtClean="0"/>
              <a:t> (and some hyphae) form conidiophores which produce conidia </a:t>
            </a:r>
            <a:r>
              <a:rPr lang="en-US" b="0" baseline="0" dirty="0" smtClean="0"/>
              <a:t> (2). </a:t>
            </a:r>
            <a:r>
              <a:rPr lang="en-US" baseline="0" dirty="0" smtClean="0"/>
              <a:t>Oak Ambrosia Beetle larvae and adults feed on the fungus growing in the galleries </a:t>
            </a:r>
            <a:r>
              <a:rPr lang="en-US" b="0" baseline="0" dirty="0" smtClean="0"/>
              <a:t>(22). </a:t>
            </a:r>
            <a:r>
              <a:rPr lang="en-US" baseline="0" dirty="0" smtClean="0"/>
              <a:t>The combination of infection and feeding triggers the production of </a:t>
            </a:r>
            <a:r>
              <a:rPr lang="en-US" baseline="0" dirty="0" err="1" smtClean="0"/>
              <a:t>tyloses</a:t>
            </a:r>
            <a:r>
              <a:rPr lang="en-US" baseline="0" dirty="0" smtClean="0"/>
              <a:t>, a plant defensive response involving the enlargement of parenchyma cells to block the spread of pathogens in the xylem (23). Larvae pupate and the newly emerged adults acquire the fungus in their </a:t>
            </a:r>
            <a:r>
              <a:rPr lang="en-US" baseline="0" dirty="0" err="1" smtClean="0"/>
              <a:t>mycangia</a:t>
            </a:r>
            <a:r>
              <a:rPr lang="en-US" baseline="0" dirty="0" smtClean="0"/>
              <a:t> before leaving the tree and dispersing to a new host </a:t>
            </a:r>
            <a:r>
              <a:rPr lang="en-US" b="0" baseline="0" dirty="0" smtClean="0"/>
              <a:t>(10)</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5CCA90EC-84E6-4F64-9E23-D2D711A03EA1}"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717454"/>
            <a:ext cx="7772400" cy="1470025"/>
          </a:xfrm>
          <a:prstGeom prst="rect">
            <a:avLst/>
          </a:prstGeom>
        </p:spPr>
        <p:txBody>
          <a:bodyPr/>
          <a:lstStyle>
            <a:lvl1pPr>
              <a:defRPr b="1">
                <a:solidFill>
                  <a:schemeClr val="bg1"/>
                </a:solidFill>
                <a:latin typeface="+mj-lt"/>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197816" y="226722"/>
            <a:ext cx="8787160" cy="8334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Content Placeholder 2"/>
          <p:cNvSpPr>
            <a:spLocks noGrp="1"/>
          </p:cNvSpPr>
          <p:nvPr>
            <p:ph sz="half" idx="1"/>
          </p:nvPr>
        </p:nvSpPr>
        <p:spPr>
          <a:xfrm>
            <a:off x="457200" y="1242893"/>
            <a:ext cx="4038600" cy="4349042"/>
          </a:xfrm>
          <a:prstGeom prst="rect">
            <a:avLst/>
          </a:prstGeom>
        </p:spPr>
        <p:txBody>
          <a:bodyPr/>
          <a:lstStyle>
            <a:lvl1pPr>
              <a:defRPr sz="2000" b="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3"/>
          <p:cNvSpPr>
            <a:spLocks noGrp="1"/>
          </p:cNvSpPr>
          <p:nvPr>
            <p:ph sz="half" idx="2"/>
          </p:nvPr>
        </p:nvSpPr>
        <p:spPr>
          <a:xfrm>
            <a:off x="4648200" y="1242892"/>
            <a:ext cx="4038600" cy="4405487"/>
          </a:xfrm>
          <a:prstGeom prst="rect">
            <a:avLst/>
          </a:prstGeom>
        </p:spPr>
        <p:txBody>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Text Placeholder 3"/>
          <p:cNvSpPr>
            <a:spLocks noGrp="1"/>
          </p:cNvSpPr>
          <p:nvPr>
            <p:ph type="body" sz="quarter" idx="10" hasCustomPrompt="1"/>
          </p:nvPr>
        </p:nvSpPr>
        <p:spPr>
          <a:xfrm>
            <a:off x="6891130" y="6347103"/>
            <a:ext cx="2252870"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ample photo slide">
    <p:spTree>
      <p:nvGrpSpPr>
        <p:cNvPr id="1" name=""/>
        <p:cNvGrpSpPr/>
        <p:nvPr/>
      </p:nvGrpSpPr>
      <p:grpSpPr>
        <a:xfrm>
          <a:off x="0" y="0"/>
          <a:ext cx="0" cy="0"/>
          <a:chOff x="0" y="0"/>
          <a:chExt cx="0" cy="0"/>
        </a:xfrm>
      </p:grpSpPr>
      <p:pic>
        <p:nvPicPr>
          <p:cNvPr id="3" name="Picture 2" descr="5194045-LGPT.jpg"/>
          <p:cNvPicPr>
            <a:picLocks noChangeAspect="1"/>
          </p:cNvPicPr>
          <p:nvPr/>
        </p:nvPicPr>
        <p:blipFill>
          <a:blip r:embed="rId2" cstate="print"/>
          <a:srcRect l="2285" r="1460" b="6609"/>
          <a:stretch>
            <a:fillRect/>
          </a:stretch>
        </p:blipFill>
        <p:spPr>
          <a:xfrm>
            <a:off x="1326103" y="361390"/>
            <a:ext cx="6581422" cy="4257078"/>
          </a:xfrm>
          <a:prstGeom prst="roundRect">
            <a:avLst/>
          </a:prstGeom>
          <a:ln w="38100">
            <a:solidFill>
              <a:srgbClr val="003366"/>
            </a:solidFill>
          </a:ln>
          <a:effectLst>
            <a:outerShdw blurRad="292100" dist="139700" dir="2700000" algn="tl" rotWithShape="0">
              <a:srgbClr val="333333">
                <a:alpha val="65000"/>
              </a:srgbClr>
            </a:outerShdw>
          </a:effectLst>
        </p:spPr>
      </p:pic>
      <p:sp>
        <p:nvSpPr>
          <p:cNvPr id="5" name="Text Placeholder 3"/>
          <p:cNvSpPr>
            <a:spLocks noGrp="1"/>
          </p:cNvSpPr>
          <p:nvPr>
            <p:ph type="body" sz="quarter" idx="10" hasCustomPrompt="1"/>
          </p:nvPr>
        </p:nvSpPr>
        <p:spPr>
          <a:xfrm>
            <a:off x="7142923" y="6347103"/>
            <a:ext cx="2001078"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7" name="Text Placeholder 5"/>
          <p:cNvSpPr>
            <a:spLocks noGrp="1"/>
          </p:cNvSpPr>
          <p:nvPr>
            <p:ph type="body" sz="quarter" idx="15" hasCustomPrompt="1"/>
          </p:nvPr>
        </p:nvSpPr>
        <p:spPr>
          <a:xfrm>
            <a:off x="1660132" y="4799173"/>
            <a:ext cx="2352675" cy="310319"/>
          </a:xfrm>
          <a:prstGeom prst="rect">
            <a:avLst/>
          </a:prstGeom>
        </p:spPr>
        <p:txBody>
          <a:bodyPr/>
          <a:lstStyle>
            <a:lvl1pPr>
              <a:buFontTx/>
              <a:buNone/>
              <a:defRPr sz="1400">
                <a:solidFill>
                  <a:schemeClr val="bg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Text Placeholder 5"/>
          <p:cNvSpPr>
            <a:spLocks noGrp="1"/>
          </p:cNvSpPr>
          <p:nvPr>
            <p:ph type="body" sz="quarter" idx="15" hasCustomPrompt="1"/>
          </p:nvPr>
        </p:nvSpPr>
        <p:spPr>
          <a:xfrm>
            <a:off x="1198800" y="5782329"/>
            <a:ext cx="2352675" cy="310319"/>
          </a:xfrm>
          <a:prstGeom prst="rect">
            <a:avLst/>
          </a:prstGeom>
        </p:spPr>
        <p:txBody>
          <a:bodyPr/>
          <a:lstStyle>
            <a:lvl1pPr>
              <a:buFontTx/>
              <a:buNone/>
              <a:defRPr sz="1400">
                <a:solidFill>
                  <a:schemeClr val="tx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
        <p:nvSpPr>
          <p:cNvPr id="7" name="Picture Placeholder 6"/>
          <p:cNvSpPr>
            <a:spLocks noGrp="1"/>
          </p:cNvSpPr>
          <p:nvPr>
            <p:ph type="pic" sz="quarter" idx="16"/>
          </p:nvPr>
        </p:nvSpPr>
        <p:spPr>
          <a:xfrm>
            <a:off x="1274348" y="542640"/>
            <a:ext cx="6705423" cy="4188354"/>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6" name="Text Placeholder 3"/>
          <p:cNvSpPr>
            <a:spLocks noGrp="1"/>
          </p:cNvSpPr>
          <p:nvPr>
            <p:ph type="body" sz="quarter" idx="10" hasCustomPrompt="1"/>
          </p:nvPr>
        </p:nvSpPr>
        <p:spPr>
          <a:xfrm>
            <a:off x="6600675" y="6347103"/>
            <a:ext cx="2543325"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mple layout">
    <p:spTree>
      <p:nvGrpSpPr>
        <p:cNvPr id="1" name=""/>
        <p:cNvGrpSpPr/>
        <p:nvPr/>
      </p:nvGrpSpPr>
      <p:grpSpPr>
        <a:xfrm>
          <a:off x="0" y="0"/>
          <a:ext cx="0" cy="0"/>
          <a:chOff x="0" y="0"/>
          <a:chExt cx="0" cy="0"/>
        </a:xfrm>
      </p:grpSpPr>
      <p:sp>
        <p:nvSpPr>
          <p:cNvPr id="8" name="Text Placeholder 9"/>
          <p:cNvSpPr>
            <a:spLocks noGrp="1"/>
          </p:cNvSpPr>
          <p:nvPr>
            <p:ph type="body" sz="quarter" idx="14" hasCustomPrompt="1"/>
          </p:nvPr>
        </p:nvSpPr>
        <p:spPr>
          <a:xfrm>
            <a:off x="1636874" y="4903659"/>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pic>
        <p:nvPicPr>
          <p:cNvPr id="9" name="Picture 1" descr="nationalquarantinemap.jpg"/>
          <p:cNvPicPr>
            <a:picLocks noChangeAspect="1"/>
          </p:cNvPicPr>
          <p:nvPr/>
        </p:nvPicPr>
        <p:blipFill>
          <a:blip r:embed="rId2" cstate="print"/>
          <a:stretch>
            <a:fillRect/>
          </a:stretch>
        </p:blipFill>
        <p:spPr bwMode="auto">
          <a:xfrm>
            <a:off x="1640314" y="498853"/>
            <a:ext cx="5895266" cy="4396804"/>
          </a:xfrm>
          <a:prstGeom prst="rect">
            <a:avLst/>
          </a:prstGeom>
          <a:ln w="38100">
            <a:solidFill>
              <a:srgbClr val="003366"/>
            </a:solidFill>
          </a:ln>
          <a:effectLst>
            <a:outerShdw blurRad="292100" dist="139700" dir="2700000" algn="tl" rotWithShape="0">
              <a:srgbClr val="333333">
                <a:alpha val="65000"/>
              </a:srgbClr>
            </a:outerShdw>
          </a:effectLst>
        </p:spPr>
      </p:pic>
      <p:sp>
        <p:nvSpPr>
          <p:cNvPr id="6" name="Text Placeholder 3"/>
          <p:cNvSpPr>
            <a:spLocks noGrp="1"/>
          </p:cNvSpPr>
          <p:nvPr>
            <p:ph type="body" sz="quarter" idx="10" hasCustomPrompt="1"/>
          </p:nvPr>
        </p:nvSpPr>
        <p:spPr>
          <a:xfrm>
            <a:off x="6547667" y="6347103"/>
            <a:ext cx="2596333"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3" name="Picture Placeholder 12"/>
          <p:cNvSpPr>
            <a:spLocks noGrp="1"/>
          </p:cNvSpPr>
          <p:nvPr>
            <p:ph type="pic" sz="quarter" idx="16"/>
          </p:nvPr>
        </p:nvSpPr>
        <p:spPr>
          <a:xfrm>
            <a:off x="940555" y="525283"/>
            <a:ext cx="7304087" cy="4392612"/>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5" name="Text Placeholder 3"/>
          <p:cNvSpPr>
            <a:spLocks noGrp="1"/>
          </p:cNvSpPr>
          <p:nvPr>
            <p:ph type="body" sz="quarter" idx="10" hasCustomPrompt="1"/>
          </p:nvPr>
        </p:nvSpPr>
        <p:spPr>
          <a:xfrm>
            <a:off x="6904383" y="6347103"/>
            <a:ext cx="2239617"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6" name="Text Placeholder 9"/>
          <p:cNvSpPr>
            <a:spLocks noGrp="1"/>
          </p:cNvSpPr>
          <p:nvPr>
            <p:ph type="body" sz="quarter" idx="14" hasCustomPrompt="1"/>
          </p:nvPr>
        </p:nvSpPr>
        <p:spPr>
          <a:xfrm>
            <a:off x="927653" y="4916911"/>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73FD8-AE2B-4BDC-B9FD-978E748C58AE}" type="datetimeFigureOut">
              <a:rPr lang="en-US" smtClean="0"/>
              <a:pPr/>
              <a:t>1/31/2017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840D704-5E8D-4809-8132-C558ED60D31F}"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717454"/>
            <a:ext cx="7772400" cy="1470025"/>
          </a:xfrm>
          <a:prstGeom prst="rect">
            <a:avLst/>
          </a:prstGeom>
        </p:spPr>
        <p:txBody>
          <a:bodyPr/>
          <a:lstStyle>
            <a:lvl1pPr>
              <a:defRPr b="1">
                <a:solidFill>
                  <a:schemeClr val="bg1"/>
                </a:solidFill>
                <a:latin typeface="+mj-lt"/>
              </a:defRPr>
            </a:lvl1pPr>
          </a:lstStyle>
          <a:p>
            <a:r>
              <a:rPr lang="en-US" smtClean="0"/>
              <a:t>Click to edit Master title style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197816" y="226722"/>
            <a:ext cx="8787160" cy="8334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Content Placeholder 2"/>
          <p:cNvSpPr>
            <a:spLocks noGrp="1"/>
          </p:cNvSpPr>
          <p:nvPr>
            <p:ph sz="half" idx="1"/>
          </p:nvPr>
        </p:nvSpPr>
        <p:spPr>
          <a:xfrm>
            <a:off x="457200" y="1242893"/>
            <a:ext cx="4038600" cy="4349042"/>
          </a:xfrm>
          <a:prstGeom prst="rect">
            <a:avLst/>
          </a:prstGeom>
        </p:spPr>
        <p:txBody>
          <a:bodyPr/>
          <a:lstStyle>
            <a:lvl1pPr>
              <a:defRPr sz="2000" b="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3"/>
          <p:cNvSpPr>
            <a:spLocks noGrp="1"/>
          </p:cNvSpPr>
          <p:nvPr>
            <p:ph sz="half" idx="2"/>
          </p:nvPr>
        </p:nvSpPr>
        <p:spPr>
          <a:xfrm>
            <a:off x="4648200" y="1242892"/>
            <a:ext cx="4038600" cy="4405487"/>
          </a:xfrm>
          <a:prstGeom prst="rect">
            <a:avLst/>
          </a:prstGeom>
        </p:spPr>
        <p:txBody>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Text Placeholder 3"/>
          <p:cNvSpPr>
            <a:spLocks noGrp="1"/>
          </p:cNvSpPr>
          <p:nvPr>
            <p:ph type="body" sz="quarter" idx="10" hasCustomPrompt="1"/>
          </p:nvPr>
        </p:nvSpPr>
        <p:spPr>
          <a:xfrm>
            <a:off x="6891130" y="6347103"/>
            <a:ext cx="2252870"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ample photo slide">
    <p:spTree>
      <p:nvGrpSpPr>
        <p:cNvPr id="1" name=""/>
        <p:cNvGrpSpPr/>
        <p:nvPr/>
      </p:nvGrpSpPr>
      <p:grpSpPr>
        <a:xfrm>
          <a:off x="0" y="0"/>
          <a:ext cx="0" cy="0"/>
          <a:chOff x="0" y="0"/>
          <a:chExt cx="0" cy="0"/>
        </a:xfrm>
      </p:grpSpPr>
      <p:pic>
        <p:nvPicPr>
          <p:cNvPr id="3" name="Picture 2" descr="5194045-LGPT.jpg"/>
          <p:cNvPicPr>
            <a:picLocks noChangeAspect="1"/>
          </p:cNvPicPr>
          <p:nvPr/>
        </p:nvPicPr>
        <p:blipFill>
          <a:blip r:embed="rId2" cstate="print"/>
          <a:srcRect l="2285" r="1460" b="6609"/>
          <a:stretch>
            <a:fillRect/>
          </a:stretch>
        </p:blipFill>
        <p:spPr>
          <a:xfrm>
            <a:off x="1326103" y="361390"/>
            <a:ext cx="6581422" cy="4257078"/>
          </a:xfrm>
          <a:prstGeom prst="roundRect">
            <a:avLst/>
          </a:prstGeom>
          <a:ln w="38100">
            <a:solidFill>
              <a:srgbClr val="003366"/>
            </a:solidFill>
          </a:ln>
          <a:effectLst>
            <a:outerShdw blurRad="292100" dist="139700" dir="2700000" algn="tl" rotWithShape="0">
              <a:srgbClr val="333333">
                <a:alpha val="65000"/>
              </a:srgbClr>
            </a:outerShdw>
          </a:effectLst>
        </p:spPr>
      </p:pic>
      <p:sp>
        <p:nvSpPr>
          <p:cNvPr id="5" name="Text Placeholder 3"/>
          <p:cNvSpPr>
            <a:spLocks noGrp="1"/>
          </p:cNvSpPr>
          <p:nvPr>
            <p:ph type="body" sz="quarter" idx="10" hasCustomPrompt="1"/>
          </p:nvPr>
        </p:nvSpPr>
        <p:spPr>
          <a:xfrm>
            <a:off x="7142923" y="6347103"/>
            <a:ext cx="2001078"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7" name="Text Placeholder 5"/>
          <p:cNvSpPr>
            <a:spLocks noGrp="1"/>
          </p:cNvSpPr>
          <p:nvPr>
            <p:ph type="body" sz="quarter" idx="15" hasCustomPrompt="1"/>
          </p:nvPr>
        </p:nvSpPr>
        <p:spPr>
          <a:xfrm>
            <a:off x="1660132" y="4799173"/>
            <a:ext cx="2352675" cy="310319"/>
          </a:xfrm>
          <a:prstGeom prst="rect">
            <a:avLst/>
          </a:prstGeom>
        </p:spPr>
        <p:txBody>
          <a:bodyPr/>
          <a:lstStyle>
            <a:lvl1pPr>
              <a:buFontTx/>
              <a:buNone/>
              <a:defRPr sz="1400">
                <a:solidFill>
                  <a:schemeClr val="bg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Text Placeholder 5"/>
          <p:cNvSpPr>
            <a:spLocks noGrp="1"/>
          </p:cNvSpPr>
          <p:nvPr>
            <p:ph type="body" sz="quarter" idx="15" hasCustomPrompt="1"/>
          </p:nvPr>
        </p:nvSpPr>
        <p:spPr>
          <a:xfrm>
            <a:off x="1198800" y="5782329"/>
            <a:ext cx="2352675" cy="310319"/>
          </a:xfrm>
          <a:prstGeom prst="rect">
            <a:avLst/>
          </a:prstGeom>
        </p:spPr>
        <p:txBody>
          <a:bodyPr/>
          <a:lstStyle>
            <a:lvl1pPr>
              <a:buFontTx/>
              <a:buNone/>
              <a:defRPr sz="1400">
                <a:solidFill>
                  <a:schemeClr val="tx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
        <p:nvSpPr>
          <p:cNvPr id="7" name="Picture Placeholder 6"/>
          <p:cNvSpPr>
            <a:spLocks noGrp="1"/>
          </p:cNvSpPr>
          <p:nvPr>
            <p:ph type="pic" sz="quarter" idx="16"/>
          </p:nvPr>
        </p:nvSpPr>
        <p:spPr>
          <a:xfrm>
            <a:off x="1274348" y="542640"/>
            <a:ext cx="6705423" cy="4188354"/>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6" name="Text Placeholder 3"/>
          <p:cNvSpPr>
            <a:spLocks noGrp="1"/>
          </p:cNvSpPr>
          <p:nvPr>
            <p:ph type="body" sz="quarter" idx="10" hasCustomPrompt="1"/>
          </p:nvPr>
        </p:nvSpPr>
        <p:spPr>
          <a:xfrm>
            <a:off x="6600675" y="6347103"/>
            <a:ext cx="2543325"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ample layout">
    <p:spTree>
      <p:nvGrpSpPr>
        <p:cNvPr id="1" name=""/>
        <p:cNvGrpSpPr/>
        <p:nvPr/>
      </p:nvGrpSpPr>
      <p:grpSpPr>
        <a:xfrm>
          <a:off x="0" y="0"/>
          <a:ext cx="0" cy="0"/>
          <a:chOff x="0" y="0"/>
          <a:chExt cx="0" cy="0"/>
        </a:xfrm>
      </p:grpSpPr>
      <p:sp>
        <p:nvSpPr>
          <p:cNvPr id="8" name="Text Placeholder 9"/>
          <p:cNvSpPr>
            <a:spLocks noGrp="1"/>
          </p:cNvSpPr>
          <p:nvPr>
            <p:ph type="body" sz="quarter" idx="14" hasCustomPrompt="1"/>
          </p:nvPr>
        </p:nvSpPr>
        <p:spPr>
          <a:xfrm>
            <a:off x="1636874" y="4903659"/>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pic>
        <p:nvPicPr>
          <p:cNvPr id="9" name="Picture 1" descr="nationalquarantinemap.jpg"/>
          <p:cNvPicPr>
            <a:picLocks noChangeAspect="1"/>
          </p:cNvPicPr>
          <p:nvPr/>
        </p:nvPicPr>
        <p:blipFill>
          <a:blip r:embed="rId2" cstate="print"/>
          <a:stretch>
            <a:fillRect/>
          </a:stretch>
        </p:blipFill>
        <p:spPr bwMode="auto">
          <a:xfrm>
            <a:off x="1640314" y="498853"/>
            <a:ext cx="5895266" cy="4396804"/>
          </a:xfrm>
          <a:prstGeom prst="rect">
            <a:avLst/>
          </a:prstGeom>
          <a:ln w="38100">
            <a:solidFill>
              <a:srgbClr val="003366"/>
            </a:solidFill>
          </a:ln>
          <a:effectLst>
            <a:outerShdw blurRad="292100" dist="139700" dir="2700000" algn="tl" rotWithShape="0">
              <a:srgbClr val="333333">
                <a:alpha val="65000"/>
              </a:srgbClr>
            </a:outerShdw>
          </a:effectLst>
        </p:spPr>
      </p:pic>
      <p:sp>
        <p:nvSpPr>
          <p:cNvPr id="6" name="Text Placeholder 3"/>
          <p:cNvSpPr>
            <a:spLocks noGrp="1"/>
          </p:cNvSpPr>
          <p:nvPr>
            <p:ph type="body" sz="quarter" idx="10" hasCustomPrompt="1"/>
          </p:nvPr>
        </p:nvSpPr>
        <p:spPr>
          <a:xfrm>
            <a:off x="6547667" y="6347103"/>
            <a:ext cx="2596333"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3" name="Picture Placeholder 12"/>
          <p:cNvSpPr>
            <a:spLocks noGrp="1"/>
          </p:cNvSpPr>
          <p:nvPr>
            <p:ph type="pic" sz="quarter" idx="16"/>
          </p:nvPr>
        </p:nvSpPr>
        <p:spPr>
          <a:xfrm>
            <a:off x="940555" y="525283"/>
            <a:ext cx="7304087" cy="4392612"/>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5" name="Text Placeholder 3"/>
          <p:cNvSpPr>
            <a:spLocks noGrp="1"/>
          </p:cNvSpPr>
          <p:nvPr>
            <p:ph type="body" sz="quarter" idx="10" hasCustomPrompt="1"/>
          </p:nvPr>
        </p:nvSpPr>
        <p:spPr>
          <a:xfrm>
            <a:off x="6904383" y="6347103"/>
            <a:ext cx="2239617"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6" name="Text Placeholder 9"/>
          <p:cNvSpPr>
            <a:spLocks noGrp="1"/>
          </p:cNvSpPr>
          <p:nvPr>
            <p:ph type="body" sz="quarter" idx="14" hasCustomPrompt="1"/>
          </p:nvPr>
        </p:nvSpPr>
        <p:spPr>
          <a:xfrm>
            <a:off x="927653" y="4916911"/>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73FD8-AE2B-4BDC-B9FD-978E748C58AE}" type="datetimeFigureOut">
              <a:rPr lang="en-US" smtClean="0"/>
              <a:pPr/>
              <a:t>1/31/2017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840D704-5E8D-4809-8132-C558ED60D31F}"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717454"/>
            <a:ext cx="7772400" cy="1470025"/>
          </a:xfrm>
          <a:prstGeom prst="rect">
            <a:avLst/>
          </a:prstGeom>
        </p:spPr>
        <p:txBody>
          <a:bodyPr/>
          <a:lstStyle>
            <a:lvl1pPr>
              <a:defRPr b="1">
                <a:solidFill>
                  <a:schemeClr val="bg1"/>
                </a:solidFill>
                <a:latin typeface="+mj-lt"/>
              </a:defRPr>
            </a:lvl1pPr>
          </a:lstStyle>
          <a:p>
            <a:r>
              <a:rPr lang="en-US" smtClean="0"/>
              <a:t>Click to edit Master title style</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197816" y="226722"/>
            <a:ext cx="8787160" cy="8334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Content Placeholder 2"/>
          <p:cNvSpPr>
            <a:spLocks noGrp="1"/>
          </p:cNvSpPr>
          <p:nvPr>
            <p:ph sz="half" idx="1"/>
          </p:nvPr>
        </p:nvSpPr>
        <p:spPr>
          <a:xfrm>
            <a:off x="457200" y="1242893"/>
            <a:ext cx="4038600" cy="4349042"/>
          </a:xfrm>
          <a:prstGeom prst="rect">
            <a:avLst/>
          </a:prstGeom>
        </p:spPr>
        <p:txBody>
          <a:bodyPr/>
          <a:lstStyle>
            <a:lvl1pPr>
              <a:defRPr sz="2000" b="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3"/>
          <p:cNvSpPr>
            <a:spLocks noGrp="1"/>
          </p:cNvSpPr>
          <p:nvPr>
            <p:ph sz="half" idx="2"/>
          </p:nvPr>
        </p:nvSpPr>
        <p:spPr>
          <a:xfrm>
            <a:off x="4648200" y="1242892"/>
            <a:ext cx="4038600" cy="4405487"/>
          </a:xfrm>
          <a:prstGeom prst="rect">
            <a:avLst/>
          </a:prstGeom>
        </p:spPr>
        <p:txBody>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Text Placeholder 3"/>
          <p:cNvSpPr>
            <a:spLocks noGrp="1"/>
          </p:cNvSpPr>
          <p:nvPr>
            <p:ph type="body" sz="quarter" idx="10" hasCustomPrompt="1"/>
          </p:nvPr>
        </p:nvSpPr>
        <p:spPr>
          <a:xfrm>
            <a:off x="6891130" y="6347103"/>
            <a:ext cx="2252870"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ample photo slide">
    <p:spTree>
      <p:nvGrpSpPr>
        <p:cNvPr id="1" name=""/>
        <p:cNvGrpSpPr/>
        <p:nvPr/>
      </p:nvGrpSpPr>
      <p:grpSpPr>
        <a:xfrm>
          <a:off x="0" y="0"/>
          <a:ext cx="0" cy="0"/>
          <a:chOff x="0" y="0"/>
          <a:chExt cx="0" cy="0"/>
        </a:xfrm>
      </p:grpSpPr>
      <p:pic>
        <p:nvPicPr>
          <p:cNvPr id="3" name="Picture 2" descr="5194045-LGPT.jpg"/>
          <p:cNvPicPr>
            <a:picLocks noChangeAspect="1"/>
          </p:cNvPicPr>
          <p:nvPr/>
        </p:nvPicPr>
        <p:blipFill>
          <a:blip r:embed="rId2" cstate="print"/>
          <a:srcRect l="2285" r="1460" b="6609"/>
          <a:stretch>
            <a:fillRect/>
          </a:stretch>
        </p:blipFill>
        <p:spPr>
          <a:xfrm>
            <a:off x="1326103" y="361390"/>
            <a:ext cx="6581422" cy="4257078"/>
          </a:xfrm>
          <a:prstGeom prst="roundRect">
            <a:avLst/>
          </a:prstGeom>
          <a:ln w="38100">
            <a:solidFill>
              <a:srgbClr val="003366"/>
            </a:solidFill>
          </a:ln>
          <a:effectLst>
            <a:outerShdw blurRad="292100" dist="139700" dir="2700000" algn="tl" rotWithShape="0">
              <a:srgbClr val="333333">
                <a:alpha val="65000"/>
              </a:srgbClr>
            </a:outerShdw>
          </a:effectLst>
        </p:spPr>
      </p:pic>
      <p:sp>
        <p:nvSpPr>
          <p:cNvPr id="5" name="Text Placeholder 3"/>
          <p:cNvSpPr>
            <a:spLocks noGrp="1"/>
          </p:cNvSpPr>
          <p:nvPr>
            <p:ph type="body" sz="quarter" idx="10" hasCustomPrompt="1"/>
          </p:nvPr>
        </p:nvSpPr>
        <p:spPr>
          <a:xfrm>
            <a:off x="7142923" y="6347103"/>
            <a:ext cx="2001078"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7" name="Text Placeholder 5"/>
          <p:cNvSpPr>
            <a:spLocks noGrp="1"/>
          </p:cNvSpPr>
          <p:nvPr>
            <p:ph type="body" sz="quarter" idx="15" hasCustomPrompt="1"/>
          </p:nvPr>
        </p:nvSpPr>
        <p:spPr>
          <a:xfrm>
            <a:off x="1660132" y="4799173"/>
            <a:ext cx="2352675" cy="310319"/>
          </a:xfrm>
          <a:prstGeom prst="rect">
            <a:avLst/>
          </a:prstGeom>
        </p:spPr>
        <p:txBody>
          <a:bodyPr/>
          <a:lstStyle>
            <a:lvl1pPr>
              <a:buFontTx/>
              <a:buNone/>
              <a:defRPr sz="1400">
                <a:solidFill>
                  <a:schemeClr val="bg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Text Placeholder 5"/>
          <p:cNvSpPr>
            <a:spLocks noGrp="1"/>
          </p:cNvSpPr>
          <p:nvPr>
            <p:ph type="body" sz="quarter" idx="15" hasCustomPrompt="1"/>
          </p:nvPr>
        </p:nvSpPr>
        <p:spPr>
          <a:xfrm>
            <a:off x="1198800" y="5782329"/>
            <a:ext cx="2352675" cy="310319"/>
          </a:xfrm>
          <a:prstGeom prst="rect">
            <a:avLst/>
          </a:prstGeom>
        </p:spPr>
        <p:txBody>
          <a:bodyPr/>
          <a:lstStyle>
            <a:lvl1pPr>
              <a:buFontTx/>
              <a:buNone/>
              <a:defRPr sz="1400">
                <a:solidFill>
                  <a:schemeClr val="tx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
        <p:nvSpPr>
          <p:cNvPr id="7" name="Picture Placeholder 6"/>
          <p:cNvSpPr>
            <a:spLocks noGrp="1"/>
          </p:cNvSpPr>
          <p:nvPr>
            <p:ph type="pic" sz="quarter" idx="16"/>
          </p:nvPr>
        </p:nvSpPr>
        <p:spPr>
          <a:xfrm>
            <a:off x="1274348" y="542640"/>
            <a:ext cx="6705423" cy="4188354"/>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6" name="Text Placeholder 3"/>
          <p:cNvSpPr>
            <a:spLocks noGrp="1"/>
          </p:cNvSpPr>
          <p:nvPr>
            <p:ph type="body" sz="quarter" idx="10" hasCustomPrompt="1"/>
          </p:nvPr>
        </p:nvSpPr>
        <p:spPr>
          <a:xfrm>
            <a:off x="6600675" y="6347103"/>
            <a:ext cx="2543325"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197816" y="226722"/>
            <a:ext cx="8787160" cy="8334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Content Placeholder 2"/>
          <p:cNvSpPr>
            <a:spLocks noGrp="1"/>
          </p:cNvSpPr>
          <p:nvPr>
            <p:ph sz="half" idx="1"/>
          </p:nvPr>
        </p:nvSpPr>
        <p:spPr>
          <a:xfrm>
            <a:off x="457200" y="1242893"/>
            <a:ext cx="4038600" cy="4349042"/>
          </a:xfrm>
          <a:prstGeom prst="rect">
            <a:avLst/>
          </a:prstGeom>
        </p:spPr>
        <p:txBody>
          <a:bodyPr/>
          <a:lstStyle>
            <a:lvl1pPr>
              <a:defRPr sz="2000" b="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3"/>
          <p:cNvSpPr>
            <a:spLocks noGrp="1"/>
          </p:cNvSpPr>
          <p:nvPr>
            <p:ph sz="half" idx="2"/>
          </p:nvPr>
        </p:nvSpPr>
        <p:spPr>
          <a:xfrm>
            <a:off x="4648200" y="1242892"/>
            <a:ext cx="4038600" cy="4405487"/>
          </a:xfrm>
          <a:prstGeom prst="rect">
            <a:avLst/>
          </a:prstGeom>
        </p:spPr>
        <p:txBody>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Text Placeholder 3"/>
          <p:cNvSpPr>
            <a:spLocks noGrp="1"/>
          </p:cNvSpPr>
          <p:nvPr>
            <p:ph type="body" sz="quarter" idx="10" hasCustomPrompt="1"/>
          </p:nvPr>
        </p:nvSpPr>
        <p:spPr>
          <a:xfrm>
            <a:off x="6891130" y="6347103"/>
            <a:ext cx="2252870"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ample layout">
    <p:spTree>
      <p:nvGrpSpPr>
        <p:cNvPr id="1" name=""/>
        <p:cNvGrpSpPr/>
        <p:nvPr/>
      </p:nvGrpSpPr>
      <p:grpSpPr>
        <a:xfrm>
          <a:off x="0" y="0"/>
          <a:ext cx="0" cy="0"/>
          <a:chOff x="0" y="0"/>
          <a:chExt cx="0" cy="0"/>
        </a:xfrm>
      </p:grpSpPr>
      <p:sp>
        <p:nvSpPr>
          <p:cNvPr id="8" name="Text Placeholder 9"/>
          <p:cNvSpPr>
            <a:spLocks noGrp="1"/>
          </p:cNvSpPr>
          <p:nvPr>
            <p:ph type="body" sz="quarter" idx="14" hasCustomPrompt="1"/>
          </p:nvPr>
        </p:nvSpPr>
        <p:spPr>
          <a:xfrm>
            <a:off x="1636874" y="4903659"/>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pic>
        <p:nvPicPr>
          <p:cNvPr id="9" name="Picture 1" descr="nationalquarantinemap.jpg"/>
          <p:cNvPicPr>
            <a:picLocks noChangeAspect="1"/>
          </p:cNvPicPr>
          <p:nvPr/>
        </p:nvPicPr>
        <p:blipFill>
          <a:blip r:embed="rId2" cstate="print"/>
          <a:stretch>
            <a:fillRect/>
          </a:stretch>
        </p:blipFill>
        <p:spPr bwMode="auto">
          <a:xfrm>
            <a:off x="1640314" y="498853"/>
            <a:ext cx="5895266" cy="4396804"/>
          </a:xfrm>
          <a:prstGeom prst="rect">
            <a:avLst/>
          </a:prstGeom>
          <a:ln w="38100">
            <a:solidFill>
              <a:srgbClr val="003366"/>
            </a:solidFill>
          </a:ln>
          <a:effectLst>
            <a:outerShdw blurRad="292100" dist="139700" dir="2700000" algn="tl" rotWithShape="0">
              <a:srgbClr val="333333">
                <a:alpha val="65000"/>
              </a:srgbClr>
            </a:outerShdw>
          </a:effectLst>
        </p:spPr>
      </p:pic>
      <p:sp>
        <p:nvSpPr>
          <p:cNvPr id="6" name="Text Placeholder 3"/>
          <p:cNvSpPr>
            <a:spLocks noGrp="1"/>
          </p:cNvSpPr>
          <p:nvPr>
            <p:ph type="body" sz="quarter" idx="10" hasCustomPrompt="1"/>
          </p:nvPr>
        </p:nvSpPr>
        <p:spPr>
          <a:xfrm>
            <a:off x="6547667" y="6347103"/>
            <a:ext cx="2596333"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3" name="Picture Placeholder 12"/>
          <p:cNvSpPr>
            <a:spLocks noGrp="1"/>
          </p:cNvSpPr>
          <p:nvPr>
            <p:ph type="pic" sz="quarter" idx="16"/>
          </p:nvPr>
        </p:nvSpPr>
        <p:spPr>
          <a:xfrm>
            <a:off x="940555" y="525283"/>
            <a:ext cx="7304087" cy="4392612"/>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5" name="Text Placeholder 3"/>
          <p:cNvSpPr>
            <a:spLocks noGrp="1"/>
          </p:cNvSpPr>
          <p:nvPr>
            <p:ph type="body" sz="quarter" idx="10" hasCustomPrompt="1"/>
          </p:nvPr>
        </p:nvSpPr>
        <p:spPr>
          <a:xfrm>
            <a:off x="6904383" y="6347103"/>
            <a:ext cx="2239617"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6" name="Text Placeholder 9"/>
          <p:cNvSpPr>
            <a:spLocks noGrp="1"/>
          </p:cNvSpPr>
          <p:nvPr>
            <p:ph type="body" sz="quarter" idx="14" hasCustomPrompt="1"/>
          </p:nvPr>
        </p:nvSpPr>
        <p:spPr>
          <a:xfrm>
            <a:off x="927653" y="4916911"/>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73FD8-AE2B-4BDC-B9FD-978E748C58AE}" type="datetimeFigureOut">
              <a:rPr lang="en-US" smtClean="0"/>
              <a:pPr/>
              <a:t>1/31/2017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840D704-5E8D-4809-8132-C558ED60D31F}"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3075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2336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57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57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717454"/>
            <a:ext cx="7772400" cy="1470025"/>
          </a:xfrm>
          <a:prstGeom prst="rect">
            <a:avLst/>
          </a:prstGeom>
        </p:spPr>
        <p:txBody>
          <a:bodyPr/>
          <a:lstStyle>
            <a:lvl1pPr>
              <a:defRPr b="1">
                <a:solidFill>
                  <a:schemeClr val="bg1"/>
                </a:solidFill>
                <a:latin typeface="+mj-lt"/>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ample photo slide">
    <p:spTree>
      <p:nvGrpSpPr>
        <p:cNvPr id="1" name=""/>
        <p:cNvGrpSpPr/>
        <p:nvPr/>
      </p:nvGrpSpPr>
      <p:grpSpPr>
        <a:xfrm>
          <a:off x="0" y="0"/>
          <a:ext cx="0" cy="0"/>
          <a:chOff x="0" y="0"/>
          <a:chExt cx="0" cy="0"/>
        </a:xfrm>
      </p:grpSpPr>
      <p:pic>
        <p:nvPicPr>
          <p:cNvPr id="3" name="Picture 2" descr="5194045-LGPT.jpg"/>
          <p:cNvPicPr>
            <a:picLocks noChangeAspect="1"/>
          </p:cNvPicPr>
          <p:nvPr/>
        </p:nvPicPr>
        <p:blipFill>
          <a:blip r:embed="rId2" cstate="print"/>
          <a:srcRect l="2285" r="1460" b="6609"/>
          <a:stretch>
            <a:fillRect/>
          </a:stretch>
        </p:blipFill>
        <p:spPr>
          <a:xfrm>
            <a:off x="1326103" y="361390"/>
            <a:ext cx="6581422" cy="4257078"/>
          </a:xfrm>
          <a:prstGeom prst="roundRect">
            <a:avLst/>
          </a:prstGeom>
          <a:ln w="38100">
            <a:solidFill>
              <a:srgbClr val="003366"/>
            </a:solidFill>
          </a:ln>
          <a:effectLst>
            <a:outerShdw blurRad="292100" dist="139700" dir="2700000" algn="tl" rotWithShape="0">
              <a:srgbClr val="333333">
                <a:alpha val="65000"/>
              </a:srgbClr>
            </a:outerShdw>
          </a:effectLst>
        </p:spPr>
      </p:pic>
      <p:sp>
        <p:nvSpPr>
          <p:cNvPr id="5" name="Text Placeholder 3"/>
          <p:cNvSpPr>
            <a:spLocks noGrp="1"/>
          </p:cNvSpPr>
          <p:nvPr>
            <p:ph type="body" sz="quarter" idx="10" hasCustomPrompt="1"/>
          </p:nvPr>
        </p:nvSpPr>
        <p:spPr>
          <a:xfrm>
            <a:off x="7142923" y="6347103"/>
            <a:ext cx="2001078"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7" name="Text Placeholder 5"/>
          <p:cNvSpPr>
            <a:spLocks noGrp="1"/>
          </p:cNvSpPr>
          <p:nvPr>
            <p:ph type="body" sz="quarter" idx="15" hasCustomPrompt="1"/>
          </p:nvPr>
        </p:nvSpPr>
        <p:spPr>
          <a:xfrm>
            <a:off x="1660132" y="4799173"/>
            <a:ext cx="2352675" cy="310319"/>
          </a:xfrm>
          <a:prstGeom prst="rect">
            <a:avLst/>
          </a:prstGeom>
        </p:spPr>
        <p:txBody>
          <a:bodyPr/>
          <a:lstStyle>
            <a:lvl1pPr>
              <a:buFontTx/>
              <a:buNone/>
              <a:defRPr sz="1400">
                <a:solidFill>
                  <a:schemeClr val="bg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0"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197816" y="226722"/>
            <a:ext cx="8787160" cy="8334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Content Placeholder 2"/>
          <p:cNvSpPr>
            <a:spLocks noGrp="1"/>
          </p:cNvSpPr>
          <p:nvPr>
            <p:ph sz="half" idx="1"/>
          </p:nvPr>
        </p:nvSpPr>
        <p:spPr>
          <a:xfrm>
            <a:off x="457200" y="1242893"/>
            <a:ext cx="4038600" cy="4349042"/>
          </a:xfrm>
          <a:prstGeom prst="rect">
            <a:avLst/>
          </a:prstGeom>
        </p:spPr>
        <p:txBody>
          <a:bodyPr/>
          <a:lstStyle>
            <a:lvl1pPr>
              <a:defRPr sz="2000" b="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3"/>
          <p:cNvSpPr>
            <a:spLocks noGrp="1"/>
          </p:cNvSpPr>
          <p:nvPr>
            <p:ph sz="half" idx="2"/>
          </p:nvPr>
        </p:nvSpPr>
        <p:spPr>
          <a:xfrm>
            <a:off x="4648200" y="1242892"/>
            <a:ext cx="4038600" cy="4405487"/>
          </a:xfrm>
          <a:prstGeom prst="rect">
            <a:avLst/>
          </a:prstGeom>
        </p:spPr>
        <p:txBody>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Text Placeholder 3"/>
          <p:cNvSpPr>
            <a:spLocks noGrp="1"/>
          </p:cNvSpPr>
          <p:nvPr>
            <p:ph type="body" sz="quarter" idx="10" hasCustomPrompt="1"/>
          </p:nvPr>
        </p:nvSpPr>
        <p:spPr>
          <a:xfrm>
            <a:off x="0" y="6347103"/>
            <a:ext cx="2252870"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Sample photo slide">
    <p:spTree>
      <p:nvGrpSpPr>
        <p:cNvPr id="1" name=""/>
        <p:cNvGrpSpPr/>
        <p:nvPr/>
      </p:nvGrpSpPr>
      <p:grpSpPr>
        <a:xfrm>
          <a:off x="0" y="0"/>
          <a:ext cx="0" cy="0"/>
          <a:chOff x="0" y="0"/>
          <a:chExt cx="0" cy="0"/>
        </a:xfrm>
      </p:grpSpPr>
      <p:pic>
        <p:nvPicPr>
          <p:cNvPr id="3" name="Picture 2" descr="5194045-LGPT.jpg"/>
          <p:cNvPicPr>
            <a:picLocks noChangeAspect="1"/>
          </p:cNvPicPr>
          <p:nvPr/>
        </p:nvPicPr>
        <p:blipFill>
          <a:blip r:embed="rId2" cstate="print"/>
          <a:srcRect l="2285" r="1460" b="6609"/>
          <a:stretch>
            <a:fillRect/>
          </a:stretch>
        </p:blipFill>
        <p:spPr>
          <a:xfrm>
            <a:off x="1326103" y="361390"/>
            <a:ext cx="6581422" cy="4257078"/>
          </a:xfrm>
          <a:prstGeom prst="roundRect">
            <a:avLst/>
          </a:prstGeom>
          <a:ln w="38100">
            <a:solidFill>
              <a:srgbClr val="003366"/>
            </a:solidFill>
          </a:ln>
          <a:effectLst>
            <a:outerShdw blurRad="292100" dist="139700" dir="2700000" algn="tl" rotWithShape="0">
              <a:srgbClr val="333333">
                <a:alpha val="65000"/>
              </a:srgbClr>
            </a:outerShdw>
          </a:effectLst>
        </p:spPr>
      </p:pic>
      <p:sp>
        <p:nvSpPr>
          <p:cNvPr id="5" name="Text Placeholder 3"/>
          <p:cNvSpPr>
            <a:spLocks noGrp="1"/>
          </p:cNvSpPr>
          <p:nvPr>
            <p:ph type="body" sz="quarter" idx="10" hasCustomPrompt="1"/>
          </p:nvPr>
        </p:nvSpPr>
        <p:spPr>
          <a:xfrm>
            <a:off x="0" y="6347103"/>
            <a:ext cx="2001078"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7" name="Text Placeholder 5"/>
          <p:cNvSpPr>
            <a:spLocks noGrp="1"/>
          </p:cNvSpPr>
          <p:nvPr>
            <p:ph type="body" sz="quarter" idx="15" hasCustomPrompt="1"/>
          </p:nvPr>
        </p:nvSpPr>
        <p:spPr>
          <a:xfrm>
            <a:off x="1660132" y="4799173"/>
            <a:ext cx="2352675" cy="310319"/>
          </a:xfrm>
          <a:prstGeom prst="rect">
            <a:avLst/>
          </a:prstGeom>
        </p:spPr>
        <p:txBody>
          <a:bodyPr/>
          <a:lstStyle>
            <a:lvl1pPr>
              <a:buFontTx/>
              <a:buNone/>
              <a:defRPr sz="1400">
                <a:solidFill>
                  <a:schemeClr val="bg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5" name="Text Placeholder 5"/>
          <p:cNvSpPr>
            <a:spLocks noGrp="1"/>
          </p:cNvSpPr>
          <p:nvPr>
            <p:ph type="body" sz="quarter" idx="15" hasCustomPrompt="1"/>
          </p:nvPr>
        </p:nvSpPr>
        <p:spPr>
          <a:xfrm>
            <a:off x="1291565" y="4735407"/>
            <a:ext cx="2352675" cy="310319"/>
          </a:xfrm>
          <a:prstGeom prst="rect">
            <a:avLst/>
          </a:prstGeom>
        </p:spPr>
        <p:txBody>
          <a:bodyPr/>
          <a:lstStyle>
            <a:lvl1pPr>
              <a:buFontTx/>
              <a:buNone/>
              <a:defRPr sz="1400">
                <a:solidFill>
                  <a:schemeClr val="bg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
        <p:nvSpPr>
          <p:cNvPr id="7" name="Picture Placeholder 6"/>
          <p:cNvSpPr>
            <a:spLocks noGrp="1"/>
          </p:cNvSpPr>
          <p:nvPr>
            <p:ph type="pic" sz="quarter" idx="16"/>
          </p:nvPr>
        </p:nvSpPr>
        <p:spPr>
          <a:xfrm>
            <a:off x="1274348" y="542640"/>
            <a:ext cx="6705423" cy="4188354"/>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6" name="Text Placeholder 3"/>
          <p:cNvSpPr>
            <a:spLocks noGrp="1"/>
          </p:cNvSpPr>
          <p:nvPr>
            <p:ph type="body" sz="quarter" idx="10" hasCustomPrompt="1"/>
          </p:nvPr>
        </p:nvSpPr>
        <p:spPr>
          <a:xfrm>
            <a:off x="0" y="6347103"/>
            <a:ext cx="2543325"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sample layout">
    <p:spTree>
      <p:nvGrpSpPr>
        <p:cNvPr id="1" name=""/>
        <p:cNvGrpSpPr/>
        <p:nvPr/>
      </p:nvGrpSpPr>
      <p:grpSpPr>
        <a:xfrm>
          <a:off x="0" y="0"/>
          <a:ext cx="0" cy="0"/>
          <a:chOff x="0" y="0"/>
          <a:chExt cx="0" cy="0"/>
        </a:xfrm>
      </p:grpSpPr>
      <p:sp>
        <p:nvSpPr>
          <p:cNvPr id="8" name="Text Placeholder 9"/>
          <p:cNvSpPr>
            <a:spLocks noGrp="1"/>
          </p:cNvSpPr>
          <p:nvPr>
            <p:ph type="body" sz="quarter" idx="14" hasCustomPrompt="1"/>
          </p:nvPr>
        </p:nvSpPr>
        <p:spPr>
          <a:xfrm>
            <a:off x="1636874" y="4903659"/>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pic>
        <p:nvPicPr>
          <p:cNvPr id="9" name="Picture 1" descr="nationalquarantinemap.jpg"/>
          <p:cNvPicPr>
            <a:picLocks noChangeAspect="1"/>
          </p:cNvPicPr>
          <p:nvPr/>
        </p:nvPicPr>
        <p:blipFill>
          <a:blip r:embed="rId2" cstate="print"/>
          <a:stretch>
            <a:fillRect/>
          </a:stretch>
        </p:blipFill>
        <p:spPr bwMode="auto">
          <a:xfrm>
            <a:off x="1640314" y="498853"/>
            <a:ext cx="5895266" cy="4396804"/>
          </a:xfrm>
          <a:prstGeom prst="rect">
            <a:avLst/>
          </a:prstGeom>
          <a:ln w="38100">
            <a:solidFill>
              <a:srgbClr val="003366"/>
            </a:solidFill>
          </a:ln>
          <a:effectLst>
            <a:outerShdw blurRad="292100" dist="139700" dir="2700000" algn="tl" rotWithShape="0">
              <a:srgbClr val="333333">
                <a:alpha val="65000"/>
              </a:srgbClr>
            </a:outerShdw>
          </a:effectLst>
        </p:spPr>
      </p:pic>
      <p:sp>
        <p:nvSpPr>
          <p:cNvPr id="6" name="Text Placeholder 3"/>
          <p:cNvSpPr>
            <a:spLocks noGrp="1"/>
          </p:cNvSpPr>
          <p:nvPr>
            <p:ph type="body" sz="quarter" idx="10" hasCustomPrompt="1"/>
          </p:nvPr>
        </p:nvSpPr>
        <p:spPr>
          <a:xfrm>
            <a:off x="0" y="6347103"/>
            <a:ext cx="2596333"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13" name="Picture Placeholder 12"/>
          <p:cNvSpPr>
            <a:spLocks noGrp="1"/>
          </p:cNvSpPr>
          <p:nvPr>
            <p:ph type="pic" sz="quarter" idx="16"/>
          </p:nvPr>
        </p:nvSpPr>
        <p:spPr>
          <a:xfrm>
            <a:off x="940555" y="525283"/>
            <a:ext cx="7304087" cy="4392612"/>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5" name="Text Placeholder 3"/>
          <p:cNvSpPr>
            <a:spLocks noGrp="1"/>
          </p:cNvSpPr>
          <p:nvPr>
            <p:ph type="body" sz="quarter" idx="10" hasCustomPrompt="1"/>
          </p:nvPr>
        </p:nvSpPr>
        <p:spPr>
          <a:xfrm>
            <a:off x="0" y="6347103"/>
            <a:ext cx="2239617"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6" name="Text Placeholder 9"/>
          <p:cNvSpPr>
            <a:spLocks noGrp="1"/>
          </p:cNvSpPr>
          <p:nvPr>
            <p:ph type="body" sz="quarter" idx="14" hasCustomPrompt="1"/>
          </p:nvPr>
        </p:nvSpPr>
        <p:spPr>
          <a:xfrm>
            <a:off x="927653" y="4916911"/>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756971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Text Placeholder 5"/>
          <p:cNvSpPr>
            <a:spLocks noGrp="1"/>
          </p:cNvSpPr>
          <p:nvPr>
            <p:ph type="body" sz="quarter" idx="15" hasCustomPrompt="1"/>
          </p:nvPr>
        </p:nvSpPr>
        <p:spPr>
          <a:xfrm>
            <a:off x="1198800" y="5782329"/>
            <a:ext cx="2352675" cy="310319"/>
          </a:xfrm>
          <a:prstGeom prst="rect">
            <a:avLst/>
          </a:prstGeom>
        </p:spPr>
        <p:txBody>
          <a:bodyPr/>
          <a:lstStyle>
            <a:lvl1pPr>
              <a:buFontTx/>
              <a:buNone/>
              <a:defRPr sz="1400">
                <a:solidFill>
                  <a:schemeClr val="tx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
        <p:nvSpPr>
          <p:cNvPr id="7" name="Picture Placeholder 6"/>
          <p:cNvSpPr>
            <a:spLocks noGrp="1"/>
          </p:cNvSpPr>
          <p:nvPr>
            <p:ph type="pic" sz="quarter" idx="16"/>
          </p:nvPr>
        </p:nvSpPr>
        <p:spPr>
          <a:xfrm>
            <a:off x="1274348" y="542640"/>
            <a:ext cx="6705423" cy="4188354"/>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6" name="Text Placeholder 3"/>
          <p:cNvSpPr>
            <a:spLocks noGrp="1"/>
          </p:cNvSpPr>
          <p:nvPr>
            <p:ph type="body" sz="quarter" idx="10" hasCustomPrompt="1"/>
          </p:nvPr>
        </p:nvSpPr>
        <p:spPr>
          <a:xfrm>
            <a:off x="6600675" y="6347103"/>
            <a:ext cx="2543325"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16149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98548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28496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384614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94655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ample layout">
    <p:spTree>
      <p:nvGrpSpPr>
        <p:cNvPr id="1" name=""/>
        <p:cNvGrpSpPr/>
        <p:nvPr/>
      </p:nvGrpSpPr>
      <p:grpSpPr>
        <a:xfrm>
          <a:off x="0" y="0"/>
          <a:ext cx="0" cy="0"/>
          <a:chOff x="0" y="0"/>
          <a:chExt cx="0" cy="0"/>
        </a:xfrm>
      </p:grpSpPr>
      <p:sp>
        <p:nvSpPr>
          <p:cNvPr id="8" name="Text Placeholder 9"/>
          <p:cNvSpPr>
            <a:spLocks noGrp="1"/>
          </p:cNvSpPr>
          <p:nvPr>
            <p:ph type="body" sz="quarter" idx="14" hasCustomPrompt="1"/>
          </p:nvPr>
        </p:nvSpPr>
        <p:spPr>
          <a:xfrm>
            <a:off x="1636874" y="4903659"/>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pic>
        <p:nvPicPr>
          <p:cNvPr id="9" name="Picture 1" descr="nationalquarantinemap.jpg"/>
          <p:cNvPicPr>
            <a:picLocks noChangeAspect="1"/>
          </p:cNvPicPr>
          <p:nvPr/>
        </p:nvPicPr>
        <p:blipFill>
          <a:blip r:embed="rId2" cstate="print"/>
          <a:stretch>
            <a:fillRect/>
          </a:stretch>
        </p:blipFill>
        <p:spPr bwMode="auto">
          <a:xfrm>
            <a:off x="1640314" y="498853"/>
            <a:ext cx="5895266" cy="4396804"/>
          </a:xfrm>
          <a:prstGeom prst="rect">
            <a:avLst/>
          </a:prstGeom>
          <a:ln w="38100">
            <a:solidFill>
              <a:srgbClr val="003366"/>
            </a:solidFill>
          </a:ln>
          <a:effectLst>
            <a:outerShdw blurRad="292100" dist="139700" dir="2700000" algn="tl" rotWithShape="0">
              <a:srgbClr val="333333">
                <a:alpha val="65000"/>
              </a:srgbClr>
            </a:outerShdw>
          </a:effectLst>
        </p:spPr>
      </p:pic>
      <p:sp>
        <p:nvSpPr>
          <p:cNvPr id="6" name="Text Placeholder 3"/>
          <p:cNvSpPr>
            <a:spLocks noGrp="1"/>
          </p:cNvSpPr>
          <p:nvPr>
            <p:ph type="body" sz="quarter" idx="10" hasCustomPrompt="1"/>
          </p:nvPr>
        </p:nvSpPr>
        <p:spPr>
          <a:xfrm>
            <a:off x="6547667" y="6347103"/>
            <a:ext cx="2596333"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3" name="Picture Placeholder 12"/>
          <p:cNvSpPr>
            <a:spLocks noGrp="1"/>
          </p:cNvSpPr>
          <p:nvPr>
            <p:ph type="pic" sz="quarter" idx="16"/>
          </p:nvPr>
        </p:nvSpPr>
        <p:spPr>
          <a:xfrm>
            <a:off x="940555" y="525283"/>
            <a:ext cx="7304087" cy="4392612"/>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5" name="Text Placeholder 3"/>
          <p:cNvSpPr>
            <a:spLocks noGrp="1"/>
          </p:cNvSpPr>
          <p:nvPr>
            <p:ph type="body" sz="quarter" idx="10" hasCustomPrompt="1"/>
          </p:nvPr>
        </p:nvSpPr>
        <p:spPr>
          <a:xfrm>
            <a:off x="6904383" y="6347103"/>
            <a:ext cx="2239617"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6" name="Text Placeholder 9"/>
          <p:cNvSpPr>
            <a:spLocks noGrp="1"/>
          </p:cNvSpPr>
          <p:nvPr>
            <p:ph type="body" sz="quarter" idx="14" hasCustomPrompt="1"/>
          </p:nvPr>
        </p:nvSpPr>
        <p:spPr>
          <a:xfrm>
            <a:off x="927653" y="4916911"/>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73FD8-AE2B-4BDC-B9FD-978E748C58AE}" type="datetimeFigureOut">
              <a:rPr lang="en-US" smtClean="0"/>
              <a:pPr/>
              <a:t>1/31/2017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840D704-5E8D-4809-8132-C558ED60D31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717454"/>
            <a:ext cx="7772400" cy="1470025"/>
          </a:xfrm>
          <a:prstGeom prst="rect">
            <a:avLst/>
          </a:prstGeom>
        </p:spPr>
        <p:txBody>
          <a:bodyPr/>
          <a:lstStyle>
            <a:lvl1pPr>
              <a:defRPr b="1">
                <a:solidFill>
                  <a:schemeClr val="bg1"/>
                </a:solidFill>
                <a:latin typeface="+mj-lt"/>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1.png"/><Relationship Id="rId4" Type="http://schemas.openxmlformats.org/officeDocument/2006/relationships/slideLayout" Target="../slideLayouts/slideLayout2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5.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10" Type="http://schemas.openxmlformats.org/officeDocument/2006/relationships/image" Target="../media/image4.jpeg"/><Relationship Id="rId4" Type="http://schemas.openxmlformats.org/officeDocument/2006/relationships/slideLayout" Target="../slideLayouts/slideLayout52.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1A5"/>
        </a:solidFill>
        <a:effectLst/>
      </p:bgPr>
    </p:bg>
    <p:spTree>
      <p:nvGrpSpPr>
        <p:cNvPr id="1" name=""/>
        <p:cNvGrpSpPr/>
        <p:nvPr/>
      </p:nvGrpSpPr>
      <p:grpSpPr>
        <a:xfrm>
          <a:off x="0" y="0"/>
          <a:ext cx="0" cy="0"/>
          <a:chOff x="0" y="0"/>
          <a:chExt cx="0" cy="0"/>
        </a:xfrm>
      </p:grpSpPr>
      <p:sp>
        <p:nvSpPr>
          <p:cNvPr id="9" name="Rectangle 8"/>
          <p:cNvSpPr/>
          <p:nvPr/>
        </p:nvSpPr>
        <p:spPr>
          <a:xfrm flipH="1">
            <a:off x="-1" y="914400"/>
            <a:ext cx="9144000" cy="594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10"/>
          <p:cNvSpPr txBox="1">
            <a:spLocks/>
          </p:cNvSpPr>
          <p:nvPr/>
        </p:nvSpPr>
        <p:spPr>
          <a:xfrm>
            <a:off x="0" y="6276622"/>
            <a:ext cx="6581422" cy="581379"/>
          </a:xfrm>
          <a:prstGeom prst="rect">
            <a:avLst/>
          </a:prstGeom>
        </p:spPr>
        <p:txBody>
          <a:bodyPr/>
          <a:lstStyle>
            <a:lvl1pPr>
              <a:buFontTx/>
              <a:buNone/>
              <a:defRPr sz="1100">
                <a:solidFill>
                  <a:schemeClr val="bg1"/>
                </a:solidFill>
              </a:defRPr>
            </a:lvl1pPr>
            <a:lvl2pPr>
              <a:defRPr sz="1100"/>
            </a:lvl2pPr>
            <a:lvl3pPr>
              <a:defRPr sz="1100"/>
            </a:lvl3pPr>
            <a:lvl4pPr>
              <a:defRPr sz="1100"/>
            </a:lvl4pPr>
            <a:lvl5pPr>
              <a:defRPr sz="1100"/>
            </a:lvl5p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Rectangle 9"/>
          <p:cNvSpPr/>
          <p:nvPr/>
        </p:nvSpPr>
        <p:spPr>
          <a:xfrm>
            <a:off x="0" y="892366"/>
            <a:ext cx="9144000" cy="5965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orange ifas logo.png"/>
          <p:cNvPicPr>
            <a:picLocks noChangeAspect="1"/>
          </p:cNvPicPr>
          <p:nvPr/>
        </p:nvPicPr>
        <p:blipFill>
          <a:blip r:embed="rId10" cstate="print"/>
          <a:stretch>
            <a:fillRect/>
          </a:stretch>
        </p:blipFill>
        <p:spPr>
          <a:xfrm>
            <a:off x="79512" y="6109251"/>
            <a:ext cx="2099960" cy="682487"/>
          </a:xfrm>
          <a:prstGeom prst="rect">
            <a:avLst/>
          </a:prstGeom>
        </p:spPr>
      </p:pic>
      <p:sp>
        <p:nvSpPr>
          <p:cNvPr id="14" name="Rectangle 13"/>
          <p:cNvSpPr/>
          <p:nvPr/>
        </p:nvSpPr>
        <p:spPr>
          <a:xfrm>
            <a:off x="27432" y="5976728"/>
            <a:ext cx="9116568" cy="53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1A5"/>
        </a:solidFill>
        <a:effectLst/>
      </p:bgPr>
    </p:bg>
    <p:spTree>
      <p:nvGrpSpPr>
        <p:cNvPr id="1" name=""/>
        <p:cNvGrpSpPr/>
        <p:nvPr/>
      </p:nvGrpSpPr>
      <p:grpSpPr>
        <a:xfrm>
          <a:off x="0" y="0"/>
          <a:ext cx="0" cy="0"/>
          <a:chOff x="0" y="0"/>
          <a:chExt cx="0" cy="0"/>
        </a:xfrm>
      </p:grpSpPr>
      <p:sp>
        <p:nvSpPr>
          <p:cNvPr id="9" name="Rectangle 8"/>
          <p:cNvSpPr/>
          <p:nvPr/>
        </p:nvSpPr>
        <p:spPr>
          <a:xfrm flipH="1">
            <a:off x="-1" y="914400"/>
            <a:ext cx="9144000" cy="594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10"/>
          <p:cNvSpPr txBox="1">
            <a:spLocks/>
          </p:cNvSpPr>
          <p:nvPr/>
        </p:nvSpPr>
        <p:spPr>
          <a:xfrm>
            <a:off x="0" y="6276622"/>
            <a:ext cx="6581422" cy="581379"/>
          </a:xfrm>
          <a:prstGeom prst="rect">
            <a:avLst/>
          </a:prstGeom>
        </p:spPr>
        <p:txBody>
          <a:bodyPr/>
          <a:lstStyle>
            <a:lvl1pPr>
              <a:buFontTx/>
              <a:buNone/>
              <a:defRPr sz="1100">
                <a:solidFill>
                  <a:schemeClr val="bg1"/>
                </a:solidFill>
              </a:defRPr>
            </a:lvl1pPr>
            <a:lvl2pPr>
              <a:defRPr sz="1100"/>
            </a:lvl2pPr>
            <a:lvl3pPr>
              <a:defRPr sz="1100"/>
            </a:lvl3pPr>
            <a:lvl4pPr>
              <a:defRPr sz="1100"/>
            </a:lvl4pPr>
            <a:lvl5pPr>
              <a:defRPr sz="1100"/>
            </a:lvl5p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Rectangle 9"/>
          <p:cNvSpPr/>
          <p:nvPr/>
        </p:nvSpPr>
        <p:spPr>
          <a:xfrm>
            <a:off x="0" y="892366"/>
            <a:ext cx="9144000" cy="5965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orange ifas logo.png"/>
          <p:cNvPicPr>
            <a:picLocks noChangeAspect="1"/>
          </p:cNvPicPr>
          <p:nvPr/>
        </p:nvPicPr>
        <p:blipFill>
          <a:blip r:embed="rId10" cstate="print"/>
          <a:stretch>
            <a:fillRect/>
          </a:stretch>
        </p:blipFill>
        <p:spPr>
          <a:xfrm>
            <a:off x="6977780" y="6069497"/>
            <a:ext cx="2099960" cy="682487"/>
          </a:xfrm>
          <a:prstGeom prst="rect">
            <a:avLst/>
          </a:prstGeom>
        </p:spPr>
      </p:pic>
      <p:sp>
        <p:nvSpPr>
          <p:cNvPr id="14" name="Rectangle 13"/>
          <p:cNvSpPr/>
          <p:nvPr/>
        </p:nvSpPr>
        <p:spPr>
          <a:xfrm>
            <a:off x="27432" y="5910468"/>
            <a:ext cx="9116568" cy="53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21A5"/>
        </a:solidFill>
        <a:effectLst/>
      </p:bgPr>
    </p:bg>
    <p:spTree>
      <p:nvGrpSpPr>
        <p:cNvPr id="1" name=""/>
        <p:cNvGrpSpPr/>
        <p:nvPr/>
      </p:nvGrpSpPr>
      <p:grpSpPr>
        <a:xfrm>
          <a:off x="0" y="0"/>
          <a:ext cx="0" cy="0"/>
          <a:chOff x="0" y="0"/>
          <a:chExt cx="0" cy="0"/>
        </a:xfrm>
      </p:grpSpPr>
      <p:sp>
        <p:nvSpPr>
          <p:cNvPr id="9" name="Rectangle 8"/>
          <p:cNvSpPr/>
          <p:nvPr/>
        </p:nvSpPr>
        <p:spPr>
          <a:xfrm flipH="1">
            <a:off x="-1" y="914400"/>
            <a:ext cx="9144000" cy="594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10"/>
          <p:cNvSpPr txBox="1">
            <a:spLocks/>
          </p:cNvSpPr>
          <p:nvPr/>
        </p:nvSpPr>
        <p:spPr>
          <a:xfrm>
            <a:off x="0" y="6276622"/>
            <a:ext cx="6581422" cy="581379"/>
          </a:xfrm>
          <a:prstGeom prst="rect">
            <a:avLst/>
          </a:prstGeom>
        </p:spPr>
        <p:txBody>
          <a:bodyPr/>
          <a:lstStyle>
            <a:lvl1pPr>
              <a:buFontTx/>
              <a:buNone/>
              <a:defRPr sz="1100">
                <a:solidFill>
                  <a:schemeClr val="bg1"/>
                </a:solidFill>
              </a:defRPr>
            </a:lvl1pPr>
            <a:lvl2pPr>
              <a:defRPr sz="1100"/>
            </a:lvl2pPr>
            <a:lvl3pPr>
              <a:defRPr sz="1100"/>
            </a:lvl3pPr>
            <a:lvl4pPr>
              <a:defRPr sz="1100"/>
            </a:lvl4pPr>
            <a:lvl5pPr>
              <a:defRPr sz="1100"/>
            </a:lvl5p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Rectangle 9"/>
          <p:cNvSpPr/>
          <p:nvPr/>
        </p:nvSpPr>
        <p:spPr>
          <a:xfrm>
            <a:off x="0" y="892366"/>
            <a:ext cx="9144000" cy="5965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orange ifas logo.png"/>
          <p:cNvPicPr>
            <a:picLocks noChangeAspect="1"/>
          </p:cNvPicPr>
          <p:nvPr/>
        </p:nvPicPr>
        <p:blipFill>
          <a:blip r:embed="rId10" cstate="print"/>
          <a:stretch>
            <a:fillRect/>
          </a:stretch>
        </p:blipFill>
        <p:spPr>
          <a:xfrm>
            <a:off x="6977780" y="6069497"/>
            <a:ext cx="2099960" cy="682487"/>
          </a:xfrm>
          <a:prstGeom prst="rect">
            <a:avLst/>
          </a:prstGeom>
        </p:spPr>
      </p:pic>
      <p:sp>
        <p:nvSpPr>
          <p:cNvPr id="14" name="Rectangle 13"/>
          <p:cNvSpPr/>
          <p:nvPr/>
        </p:nvSpPr>
        <p:spPr>
          <a:xfrm>
            <a:off x="27432" y="5910468"/>
            <a:ext cx="9116568" cy="53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6"/>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21A5"/>
        </a:solidFill>
        <a:effectLst/>
      </p:bgPr>
    </p:bg>
    <p:spTree>
      <p:nvGrpSpPr>
        <p:cNvPr id="1" name=""/>
        <p:cNvGrpSpPr/>
        <p:nvPr/>
      </p:nvGrpSpPr>
      <p:grpSpPr>
        <a:xfrm>
          <a:off x="0" y="0"/>
          <a:ext cx="0" cy="0"/>
          <a:chOff x="0" y="0"/>
          <a:chExt cx="0" cy="0"/>
        </a:xfrm>
      </p:grpSpPr>
      <p:sp>
        <p:nvSpPr>
          <p:cNvPr id="9" name="Rectangle 8"/>
          <p:cNvSpPr/>
          <p:nvPr/>
        </p:nvSpPr>
        <p:spPr>
          <a:xfrm flipH="1">
            <a:off x="-1" y="914400"/>
            <a:ext cx="9144000" cy="594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10"/>
          <p:cNvSpPr txBox="1">
            <a:spLocks/>
          </p:cNvSpPr>
          <p:nvPr/>
        </p:nvSpPr>
        <p:spPr>
          <a:xfrm>
            <a:off x="0" y="6276622"/>
            <a:ext cx="6581422" cy="581379"/>
          </a:xfrm>
          <a:prstGeom prst="rect">
            <a:avLst/>
          </a:prstGeom>
        </p:spPr>
        <p:txBody>
          <a:bodyPr/>
          <a:lstStyle>
            <a:lvl1pPr>
              <a:buFontTx/>
              <a:buNone/>
              <a:defRPr sz="1100">
                <a:solidFill>
                  <a:schemeClr val="bg1"/>
                </a:solidFill>
              </a:defRPr>
            </a:lvl1pPr>
            <a:lvl2pPr>
              <a:defRPr sz="1100"/>
            </a:lvl2pPr>
            <a:lvl3pPr>
              <a:defRPr sz="1100"/>
            </a:lvl3pPr>
            <a:lvl4pPr>
              <a:defRPr sz="1100"/>
            </a:lvl4pPr>
            <a:lvl5pPr>
              <a:defRPr sz="1100"/>
            </a:lvl5p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Rectangle 9"/>
          <p:cNvSpPr/>
          <p:nvPr/>
        </p:nvSpPr>
        <p:spPr>
          <a:xfrm>
            <a:off x="0" y="892366"/>
            <a:ext cx="9144000" cy="5965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orange ifas logo.png"/>
          <p:cNvPicPr>
            <a:picLocks noChangeAspect="1"/>
          </p:cNvPicPr>
          <p:nvPr/>
        </p:nvPicPr>
        <p:blipFill>
          <a:blip r:embed="rId10" cstate="print"/>
          <a:stretch>
            <a:fillRect/>
          </a:stretch>
        </p:blipFill>
        <p:spPr>
          <a:xfrm>
            <a:off x="6977780" y="6069497"/>
            <a:ext cx="2099960" cy="682487"/>
          </a:xfrm>
          <a:prstGeom prst="rect">
            <a:avLst/>
          </a:prstGeom>
        </p:spPr>
      </p:pic>
      <p:sp>
        <p:nvSpPr>
          <p:cNvPr id="14" name="Rectangle 13"/>
          <p:cNvSpPr/>
          <p:nvPr/>
        </p:nvSpPr>
        <p:spPr>
          <a:xfrm>
            <a:off x="27432" y="5910468"/>
            <a:ext cx="9116568" cy="53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6"/>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11" name="Text Placeholder 10"/>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21A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1379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descr="orange ifas logo.png"/>
          <p:cNvPicPr>
            <a:picLocks noChangeAspect="1"/>
          </p:cNvPicPr>
          <p:nvPr/>
        </p:nvPicPr>
        <p:blipFill>
          <a:blip r:embed="rId18" cstate="print"/>
          <a:stretch>
            <a:fillRect/>
          </a:stretch>
        </p:blipFill>
        <p:spPr>
          <a:xfrm>
            <a:off x="6977780" y="6069497"/>
            <a:ext cx="2099960" cy="682487"/>
          </a:xfrm>
          <a:prstGeom prst="rect">
            <a:avLst/>
          </a:prstGeom>
        </p:spPr>
      </p:pic>
      <p:sp>
        <p:nvSpPr>
          <p:cNvPr id="8" name="Rectangle 7"/>
          <p:cNvSpPr/>
          <p:nvPr/>
        </p:nvSpPr>
        <p:spPr>
          <a:xfrm>
            <a:off x="27432" y="5910468"/>
            <a:ext cx="9116568" cy="53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Picture1.jp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33" charset="-128"/>
          <a:cs typeface="ＭＳ Ｐゴシック" pitchFamily="33" charset="-128"/>
        </a:defRPr>
      </a:lvl1pPr>
      <a:lvl2pPr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2pPr>
      <a:lvl3pPr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3pPr>
      <a:lvl4pPr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4pPr>
      <a:lvl5pPr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5pPr>
      <a:lvl6pPr marL="457200"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6pPr>
      <a:lvl7pPr marL="914400"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7pPr>
      <a:lvl8pPr marL="1371600"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8pPr>
      <a:lvl9pPr marL="1828800"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33" charset="-128"/>
          <a:cs typeface="ＭＳ Ｐゴシック" pitchFamily="3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33"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33"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33"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3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50.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hyperlink" Target="https://www.epa.gov/pesticide-registration/pesticide-emergency-exemptions" TargetMode="External"/><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50.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hyperlink" Target="http://www.npdn.org/home" TargetMode="External"/><Relationship Id="rId2" Type="http://schemas.openxmlformats.org/officeDocument/2006/relationships/notesSlide" Target="../notesSlides/notesSlide14.xml"/><Relationship Id="rId1" Type="http://schemas.openxmlformats.org/officeDocument/2006/relationships/slideLayout" Target="../slideLayouts/slideLayout50.xml"/><Relationship Id="rId5" Type="http://schemas.openxmlformats.org/officeDocument/2006/relationships/image" Target="../media/image21.png"/><Relationship Id="rId4" Type="http://schemas.openxmlformats.org/officeDocument/2006/relationships/hyperlink" Target="https://www.aphis.usda.gov/library/forms/pdf/PPQ_Form_391.pdf"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nationalplantboard.org/" TargetMode="External"/><Relationship Id="rId3" Type="http://schemas.openxmlformats.org/officeDocument/2006/relationships/hyperlink" Target="https://www.aphis.usda.gov/aphis/ourfocus/planthealth/ppq-program-overview/ct_sphd" TargetMode="External"/><Relationship Id="rId7" Type="http://schemas.openxmlformats.org/officeDocument/2006/relationships/hyperlink" Target="http://www.usda.gov/wps/portal/usda/usdahome" TargetMode="External"/><Relationship Id="rId2" Type="http://schemas.openxmlformats.org/officeDocument/2006/relationships/notesSlide" Target="../notesSlides/notesSlide15.xml"/><Relationship Id="rId1" Type="http://schemas.openxmlformats.org/officeDocument/2006/relationships/slideLayout" Target="../slideLayouts/slideLayout5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nationalplantboard.org/membership/"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3" Type="http://schemas.openxmlformats.org/officeDocument/2006/relationships/hyperlink" Target="https://extension.entm.purdue.edu/CAPS/pdf/datasheets/OakAmbrosiaBeetle.pdf" TargetMode="External"/><Relationship Id="rId2" Type="http://schemas.openxmlformats.org/officeDocument/2006/relationships/notesSlide" Target="../notesSlides/notesSlide19.xml"/><Relationship Id="rId1" Type="http://schemas.openxmlformats.org/officeDocument/2006/relationships/slideLayout" Target="../slideLayouts/slideLayout50.xml"/><Relationship Id="rId4" Type="http://schemas.openxmlformats.org/officeDocument/2006/relationships/hyperlink" Target="http://www.apsnet.org/edcenter/illglossary/Pages/default.aspx"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eppo.int/QUARANTINE/data_sheets/fungi/CERAFA_ds.pdf" TargetMode="External"/><Relationship Id="rId2" Type="http://schemas.openxmlformats.org/officeDocument/2006/relationships/notesSlide" Target="../notesSlides/notesSlide20.xml"/><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3" Type="http://schemas.openxmlformats.org/officeDocument/2006/relationships/hyperlink" Target="http://www.uf.a.u-tokyo.ac.jp/~kamatan/symp/iufro2003kanazawa/proceedings/15_1300_Kamata_ABS.pdf" TargetMode="External"/><Relationship Id="rId2" Type="http://schemas.openxmlformats.org/officeDocument/2006/relationships/notesSlide" Target="../notesSlides/notesSlide21.xml"/><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3" Type="http://schemas.openxmlformats.org/officeDocument/2006/relationships/hyperlink" Target="http://link.springer.com/article/10.1007/s102670200037" TargetMode="External"/><Relationship Id="rId2" Type="http://schemas.openxmlformats.org/officeDocument/2006/relationships/hyperlink" Target="http://www.uf.a.u-tokyo.ac.jp/~kamatan/symp/iufro2003kanazawa/proceedings/15_1300_Kamata_ABS.pdf" TargetMode="External"/><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3" Type="http://schemas.openxmlformats.org/officeDocument/2006/relationships/hyperlink" Target="http://www.academicjournals.org/journal/JAERD/article-full-text-pdf/59052AE3635" TargetMode="External"/><Relationship Id="rId2" Type="http://schemas.openxmlformats.org/officeDocument/2006/relationships/hyperlink" Target="http://www.mycobank.org/Biolomics.aspx?Table=Mycobank&amp;Page=200&amp;ViewMode=Basic" TargetMode="External"/><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3" Type="http://schemas.openxmlformats.org/officeDocument/2006/relationships/hyperlink" Target="http://link.springer.com/article/10.1007/s10267-011-0154-z" TargetMode="External"/><Relationship Id="rId2" Type="http://schemas.openxmlformats.org/officeDocument/2006/relationships/hyperlink" Target="http://www.mycobank.org/Biolomics.aspx?Table=Mycobank&amp;Page=200&amp;ViewMode=Basic" TargetMode="External"/><Relationship Id="rId1" Type="http://schemas.openxmlformats.org/officeDocument/2006/relationships/slideLayout" Target="../slideLayouts/slideLayout50.xml"/><Relationship Id="rId5" Type="http://schemas.openxmlformats.org/officeDocument/2006/relationships/hyperlink" Target="http://www.fs.usda.gov/Internet/FSE_DOCUMENTS/stelprdb5347329.pdf" TargetMode="External"/><Relationship Id="rId4" Type="http://schemas.openxmlformats.org/officeDocument/2006/relationships/hyperlink" Target="http://www.degruyter.com/dg/viewarticle.fullcontentlink:pdfeventlink/$002fj$002fznb.2013.68.issue-3$002fznb.2013-2289$002fznb.2013-2289.pdf?t:ac=j$002fznb.2013.68.issue-3$002fznb.2013-2289$002fznb.2013-2289.x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aphis.usda.gov/import_export/plants/manuals/emergency/downloads/nprg-r_quercivora.pdf" TargetMode="External"/><Relationship Id="rId2" Type="http://schemas.openxmlformats.org/officeDocument/2006/relationships/hyperlink" Target="http://www.fs.usda.gov/Internet/FSE_DOCUMENTS/stelprdb5347329.pdf" TargetMode="Externa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3" Type="http://schemas.openxmlformats.org/officeDocument/2006/relationships/hyperlink" Target="http://www.nrcs.usda.gov/wps/portal/nrcs/detail/soils/use/?cid=nrcs142p2_054002" TargetMode="External"/><Relationship Id="rId2" Type="http://schemas.openxmlformats.org/officeDocument/2006/relationships/notesSlide" Target="../notesSlides/notesSlide5.xml"/><Relationship Id="rId1" Type="http://schemas.openxmlformats.org/officeDocument/2006/relationships/slideLayout" Target="../slideLayouts/slideLayout5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53.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50.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50.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143000"/>
            <a:ext cx="8839200" cy="4114801"/>
          </a:xfrm>
        </p:spPr>
        <p:txBody>
          <a:bodyPr/>
          <a:lstStyle/>
          <a:p>
            <a:r>
              <a:rPr lang="en-US" sz="6000" dirty="0" smtClean="0"/>
              <a:t>Japanese Oak Wilt</a:t>
            </a:r>
            <a:br>
              <a:rPr lang="en-US" sz="6000" dirty="0" smtClean="0"/>
            </a:br>
            <a:r>
              <a:rPr lang="en-US" sz="4800" i="1" dirty="0" err="1" smtClean="0"/>
              <a:t>Raffaelea</a:t>
            </a:r>
            <a:r>
              <a:rPr lang="en-US" sz="4800" i="1" dirty="0" smtClean="0"/>
              <a:t> </a:t>
            </a:r>
            <a:r>
              <a:rPr lang="en-US" sz="4800" i="1" dirty="0" err="1" smtClean="0"/>
              <a:t>quercivora</a:t>
            </a:r>
            <a:endParaRPr lang="en-US" sz="5400" i="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19600" cy="944562"/>
          </a:xfrm>
        </p:spPr>
        <p:txBody>
          <a:bodyPr/>
          <a:lstStyle/>
          <a:p>
            <a:r>
              <a:rPr lang="en-US" dirty="0" smtClean="0"/>
              <a:t>Monitoring </a:t>
            </a:r>
            <a:endParaRPr lang="en-US" dirty="0"/>
          </a:p>
        </p:txBody>
      </p:sp>
      <p:sp>
        <p:nvSpPr>
          <p:cNvPr id="6" name="Content Placeholder 5"/>
          <p:cNvSpPr>
            <a:spLocks noGrp="1"/>
          </p:cNvSpPr>
          <p:nvPr>
            <p:ph idx="1"/>
          </p:nvPr>
        </p:nvSpPr>
        <p:spPr>
          <a:xfrm>
            <a:off x="457200" y="1295400"/>
            <a:ext cx="4419600" cy="4830763"/>
          </a:xfrm>
        </p:spPr>
        <p:txBody>
          <a:bodyPr/>
          <a:lstStyle/>
          <a:p>
            <a:r>
              <a:rPr lang="en-US" dirty="0" smtClean="0"/>
              <a:t>Scout for signs of OAB</a:t>
            </a:r>
          </a:p>
          <a:p>
            <a:pPr lvl="1"/>
            <a:r>
              <a:rPr lang="en-US" dirty="0" smtClean="0"/>
              <a:t>Take note of any level of infestation, i.e. frass and boring holes</a:t>
            </a:r>
          </a:p>
          <a:p>
            <a:r>
              <a:rPr lang="en-US" dirty="0" smtClean="0"/>
              <a:t>Detection, Delimiting, and Monitoring Surveys conducted as needed by plant regulatory officials</a:t>
            </a:r>
          </a:p>
        </p:txBody>
      </p:sp>
      <p:sp>
        <p:nvSpPr>
          <p:cNvPr id="7" name="TextBox 6"/>
          <p:cNvSpPr txBox="1"/>
          <p:nvPr/>
        </p:nvSpPr>
        <p:spPr>
          <a:xfrm>
            <a:off x="152400" y="6324600"/>
            <a:ext cx="5638800" cy="215444"/>
          </a:xfrm>
          <a:prstGeom prst="rect">
            <a:avLst/>
          </a:prstGeom>
          <a:noFill/>
        </p:spPr>
        <p:txBody>
          <a:bodyPr wrap="square" rtlCol="0">
            <a:spAutoFit/>
          </a:bodyPr>
          <a:lstStyle/>
          <a:p>
            <a:r>
              <a:rPr lang="en-US" sz="800" dirty="0" smtClean="0"/>
              <a:t>Image credits: Frass  and entrance hole by Troy Kimoto, Canadian Food Inspection Agency, Bugwood.org IDs-5518015 &amp; 5518016</a:t>
            </a:r>
            <a:endParaRPr lang="en-US" sz="800" dirty="0"/>
          </a:p>
        </p:txBody>
      </p:sp>
      <p:pic>
        <p:nvPicPr>
          <p:cNvPr id="22530" name="Picture 2" descr="frass"/>
          <p:cNvPicPr>
            <a:picLocks noChangeAspect="1" noChangeArrowheads="1"/>
          </p:cNvPicPr>
          <p:nvPr/>
        </p:nvPicPr>
        <p:blipFill>
          <a:blip r:embed="rId3" cstate="print"/>
          <a:srcRect l="5815" t="43454" r="1014" b="9261"/>
          <a:stretch>
            <a:fillRect/>
          </a:stretch>
        </p:blipFill>
        <p:spPr bwMode="auto">
          <a:xfrm>
            <a:off x="5100459" y="228600"/>
            <a:ext cx="3662541"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Oval 7"/>
          <p:cNvSpPr/>
          <p:nvPr/>
        </p:nvSpPr>
        <p:spPr>
          <a:xfrm>
            <a:off x="5867400" y="533400"/>
            <a:ext cx="2133600" cy="2133600"/>
          </a:xfrm>
          <a:prstGeom prst="ellipse">
            <a:avLst/>
          </a:prstGeom>
          <a:noFill/>
          <a:ln w="571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532" name="Picture 4" descr="https://bugwoodcloud.org/images/768x512/5518016.jpg"/>
          <p:cNvPicPr>
            <a:picLocks noChangeAspect="1" noChangeArrowheads="1"/>
          </p:cNvPicPr>
          <p:nvPr/>
        </p:nvPicPr>
        <p:blipFill>
          <a:blip r:embed="rId4" cstate="print"/>
          <a:srcRect l="28125" t="36659" r="23958" b="33197"/>
          <a:stretch>
            <a:fillRect/>
          </a:stretch>
        </p:blipFill>
        <p:spPr bwMode="auto">
          <a:xfrm>
            <a:off x="5105400" y="4343400"/>
            <a:ext cx="3657600" cy="14709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5410200" y="3267670"/>
            <a:ext cx="3048000" cy="923330"/>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dirty="0" smtClean="0"/>
              <a:t>Above: Whitish frass on leaves </a:t>
            </a:r>
            <a:br>
              <a:rPr lang="en-US" dirty="0" smtClean="0"/>
            </a:br>
            <a:r>
              <a:rPr lang="en-US" dirty="0" smtClean="0"/>
              <a:t>next to an OAB-infested tree</a:t>
            </a:r>
          </a:p>
          <a:p>
            <a:r>
              <a:rPr lang="en-US" dirty="0" smtClean="0"/>
              <a:t>Below: Entrance hole of OAB</a:t>
            </a:r>
            <a:endParaRPr lang="en-US" dirty="0"/>
          </a:p>
        </p:txBody>
      </p:sp>
    </p:spTree>
    <p:extLst>
      <p:ext uri="{BB962C8B-B14F-4D97-AF65-F5344CB8AC3E}">
        <p14:creationId xmlns:p14="http://schemas.microsoft.com/office/powerpoint/2010/main" val="1545396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Chemical Control</a:t>
            </a:r>
            <a:endParaRPr lang="en-US" dirty="0"/>
          </a:p>
        </p:txBody>
      </p:sp>
      <p:sp>
        <p:nvSpPr>
          <p:cNvPr id="5" name="Content Placeholder 4"/>
          <p:cNvSpPr>
            <a:spLocks noGrp="1"/>
          </p:cNvSpPr>
          <p:nvPr>
            <p:ph idx="1"/>
          </p:nvPr>
        </p:nvSpPr>
        <p:spPr>
          <a:xfrm>
            <a:off x="457200" y="1143000"/>
            <a:ext cx="8229600" cy="4906963"/>
          </a:xfrm>
        </p:spPr>
        <p:txBody>
          <a:bodyPr/>
          <a:lstStyle/>
          <a:p>
            <a:r>
              <a:rPr lang="en-US" dirty="0" smtClean="0"/>
              <a:t>No known treatment exists</a:t>
            </a:r>
          </a:p>
          <a:p>
            <a:r>
              <a:rPr lang="en-US" dirty="0" smtClean="0"/>
              <a:t>Inject preventative fungicide into healthy trees</a:t>
            </a:r>
          </a:p>
          <a:p>
            <a:pPr lvl="1"/>
            <a:r>
              <a:rPr lang="en-US" b="1" dirty="0" err="1" smtClean="0"/>
              <a:t>Benomyl</a:t>
            </a:r>
            <a:r>
              <a:rPr lang="en-US" dirty="0" smtClean="0"/>
              <a:t> (cancelled by EPA) and </a:t>
            </a:r>
            <a:r>
              <a:rPr lang="en-US" b="1" dirty="0" err="1" smtClean="0"/>
              <a:t>triforine</a:t>
            </a:r>
            <a:endParaRPr lang="en-US" b="1" dirty="0" smtClean="0"/>
          </a:p>
          <a:p>
            <a:pPr lvl="1"/>
            <a:r>
              <a:rPr lang="en-US" dirty="0" smtClean="0"/>
              <a:t>Potential use of </a:t>
            </a:r>
            <a:r>
              <a:rPr lang="en-US" dirty="0" err="1" smtClean="0"/>
              <a:t>metam</a:t>
            </a:r>
            <a:r>
              <a:rPr lang="en-US" dirty="0" smtClean="0"/>
              <a:t>-ammonium injections to reduce mortality</a:t>
            </a:r>
          </a:p>
          <a:p>
            <a:r>
              <a:rPr lang="en-US" dirty="0" smtClean="0"/>
              <a:t>Insecticidal control of OAB</a:t>
            </a:r>
          </a:p>
          <a:p>
            <a:pPr lvl="1"/>
            <a:r>
              <a:rPr lang="en-US" dirty="0" smtClean="0"/>
              <a:t>Trunk sprays, adhesives, and plastic wraps</a:t>
            </a:r>
          </a:p>
          <a:p>
            <a:r>
              <a:rPr lang="en-US" dirty="0" smtClean="0"/>
              <a:t>If formulation not labeled for necessary use,</a:t>
            </a:r>
          </a:p>
          <a:p>
            <a:pPr lvl="1"/>
            <a:r>
              <a:rPr lang="en-US" dirty="0" smtClean="0">
                <a:hlinkClick r:id="rId3"/>
              </a:rPr>
              <a:t>Emergency Exemption under FIFRA Section 18</a:t>
            </a:r>
            <a:endParaRPr lang="en-US" dirty="0"/>
          </a:p>
        </p:txBody>
      </p:sp>
    </p:spTree>
    <p:extLst>
      <p:ext uri="{BB962C8B-B14F-4D97-AF65-F5344CB8AC3E}">
        <p14:creationId xmlns:p14="http://schemas.microsoft.com/office/powerpoint/2010/main" val="3701042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Control &amp; Sanitation</a:t>
            </a:r>
            <a:endParaRPr lang="en-US" dirty="0"/>
          </a:p>
        </p:txBody>
      </p:sp>
      <p:sp>
        <p:nvSpPr>
          <p:cNvPr id="5" name="Content Placeholder 4"/>
          <p:cNvSpPr>
            <a:spLocks noGrp="1"/>
          </p:cNvSpPr>
          <p:nvPr>
            <p:ph idx="1"/>
          </p:nvPr>
        </p:nvSpPr>
        <p:spPr/>
        <p:txBody>
          <a:bodyPr/>
          <a:lstStyle/>
          <a:p>
            <a:r>
              <a:rPr lang="en-US" dirty="0" smtClean="0"/>
              <a:t>Maintain healthy oaks to deter beetle attacks*</a:t>
            </a:r>
          </a:p>
          <a:p>
            <a:r>
              <a:rPr lang="en-US" dirty="0" smtClean="0"/>
              <a:t>Fumigate infected material with N-methyl-N-(</a:t>
            </a:r>
            <a:r>
              <a:rPr lang="en-US" i="1" dirty="0" smtClean="0"/>
              <a:t>m</a:t>
            </a:r>
            <a:r>
              <a:rPr lang="en-US" dirty="0" smtClean="0"/>
              <a:t>-</a:t>
            </a:r>
            <a:r>
              <a:rPr lang="en-US" dirty="0" err="1" smtClean="0"/>
              <a:t>tolyl</a:t>
            </a:r>
            <a:r>
              <a:rPr lang="en-US" dirty="0" smtClean="0"/>
              <a:t>)</a:t>
            </a:r>
            <a:r>
              <a:rPr lang="en-US" dirty="0" err="1" smtClean="0"/>
              <a:t>dithiocarbamic</a:t>
            </a:r>
            <a:r>
              <a:rPr lang="en-US" dirty="0" smtClean="0"/>
              <a:t> acid sodium salt during fall and winter</a:t>
            </a:r>
          </a:p>
          <a:p>
            <a:r>
              <a:rPr lang="en-US" dirty="0" smtClean="0"/>
              <a:t>Remains to be chipped and burned</a:t>
            </a:r>
          </a:p>
          <a:p>
            <a:r>
              <a:rPr lang="en-US" dirty="0" smtClean="0"/>
              <a:t>Clear cutting as a preventative</a:t>
            </a:r>
          </a:p>
          <a:p>
            <a:pPr>
              <a:buNone/>
            </a:pPr>
            <a:endParaRPr lang="en-US" sz="2400" dirty="0" smtClean="0"/>
          </a:p>
          <a:p>
            <a:pPr marL="0" indent="0">
              <a:buNone/>
            </a:pPr>
            <a:r>
              <a:rPr lang="en-US" sz="2800" i="1" dirty="0" smtClean="0"/>
              <a:t>*OAB still attacks healthy trees, but stressed trees may be more susceptible.*</a:t>
            </a:r>
          </a:p>
        </p:txBody>
      </p:sp>
    </p:spTree>
    <p:extLst>
      <p:ext uri="{BB962C8B-B14F-4D97-AF65-F5344CB8AC3E}">
        <p14:creationId xmlns:p14="http://schemas.microsoft.com/office/powerpoint/2010/main" val="37010425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Lookalikes</a:t>
            </a:r>
            <a:endParaRPr lang="en-US" dirty="0"/>
          </a:p>
        </p:txBody>
      </p:sp>
      <p:sp>
        <p:nvSpPr>
          <p:cNvPr id="4" name="Content Placeholder 3"/>
          <p:cNvSpPr>
            <a:spLocks noGrp="1"/>
          </p:cNvSpPr>
          <p:nvPr>
            <p:ph idx="1"/>
          </p:nvPr>
        </p:nvSpPr>
        <p:spPr>
          <a:xfrm>
            <a:off x="3657600" y="1295400"/>
            <a:ext cx="2057400" cy="914400"/>
          </a:xfrm>
        </p:spPr>
        <p:txBody>
          <a:bodyPr/>
          <a:lstStyle/>
          <a:p>
            <a:pPr marL="0" indent="0" algn="r">
              <a:buNone/>
            </a:pPr>
            <a:r>
              <a:rPr lang="en-US" sz="2400" b="1" dirty="0" smtClean="0"/>
              <a:t>Bacterial Leaf </a:t>
            </a:r>
            <a:br>
              <a:rPr lang="en-US" sz="2400" b="1" dirty="0" smtClean="0"/>
            </a:br>
            <a:r>
              <a:rPr lang="en-US" sz="2400" b="1" dirty="0" smtClean="0"/>
              <a:t>Scorch</a:t>
            </a:r>
            <a:r>
              <a:rPr lang="en-US" sz="2400" b="1" i="1" dirty="0" smtClean="0"/>
              <a:t> </a:t>
            </a:r>
          </a:p>
          <a:p>
            <a:pPr algn="r">
              <a:buNone/>
            </a:pPr>
            <a:r>
              <a:rPr lang="en-US" sz="2000" i="1" dirty="0" err="1" smtClean="0"/>
              <a:t>Xylella</a:t>
            </a:r>
            <a:r>
              <a:rPr lang="en-US" sz="2000" i="1" dirty="0" smtClean="0"/>
              <a:t> </a:t>
            </a:r>
            <a:r>
              <a:rPr lang="en-US" sz="2000" i="1" dirty="0" err="1" smtClean="0"/>
              <a:t>fastidiosa</a:t>
            </a:r>
            <a:endParaRPr lang="en-US" sz="2000" i="1" dirty="0"/>
          </a:p>
        </p:txBody>
      </p:sp>
      <p:sp>
        <p:nvSpPr>
          <p:cNvPr id="6" name="TextBox 5"/>
          <p:cNvSpPr txBox="1"/>
          <p:nvPr/>
        </p:nvSpPr>
        <p:spPr>
          <a:xfrm>
            <a:off x="152400" y="6324600"/>
            <a:ext cx="5638800" cy="461665"/>
          </a:xfrm>
          <a:prstGeom prst="rect">
            <a:avLst/>
          </a:prstGeom>
          <a:noFill/>
        </p:spPr>
        <p:txBody>
          <a:bodyPr wrap="square" rtlCol="0">
            <a:spAutoFit/>
          </a:bodyPr>
          <a:lstStyle/>
          <a:p>
            <a:r>
              <a:rPr lang="en-US" sz="800" dirty="0" smtClean="0"/>
              <a:t>Image credits: Oak Wilt by Steven </a:t>
            </a:r>
            <a:r>
              <a:rPr lang="en-US" sz="800" dirty="0" err="1" smtClean="0"/>
              <a:t>Katovich</a:t>
            </a:r>
            <a:r>
              <a:rPr lang="en-US" sz="800" dirty="0" smtClean="0"/>
              <a:t>, USDA Forest Service, Bugwood.org ID-5506095; Oak Anthracnose by Joseph </a:t>
            </a:r>
            <a:r>
              <a:rPr lang="en-US" sz="800" dirty="0" err="1" smtClean="0"/>
              <a:t>OBrien</a:t>
            </a:r>
            <a:r>
              <a:rPr lang="en-US" sz="800" dirty="0" smtClean="0"/>
              <a:t>, USDA Forest Service, Bugwood.org ID-UGA5030057; Bacterial Leaf Scorch by Nancy Gregory, University of Delaware, Bugwood.org ID-5427648</a:t>
            </a:r>
            <a:endParaRPr lang="en-US" sz="800" i="1" dirty="0" smtClean="0"/>
          </a:p>
        </p:txBody>
      </p:sp>
      <p:pic>
        <p:nvPicPr>
          <p:cNvPr id="14338" name="Picture 2" descr="https://bugwoodcloud.org/images/768x512/5506100.jpg"/>
          <p:cNvPicPr>
            <a:picLocks noChangeAspect="1" noChangeArrowheads="1"/>
          </p:cNvPicPr>
          <p:nvPr/>
        </p:nvPicPr>
        <p:blipFill>
          <a:blip r:embed="rId3" cstate="print"/>
          <a:srcRect l="8705" t="8334" r="10938" b="19792"/>
          <a:stretch>
            <a:fillRect/>
          </a:stretch>
        </p:blipFill>
        <p:spPr bwMode="auto">
          <a:xfrm>
            <a:off x="228600" y="1371600"/>
            <a:ext cx="2953342" cy="396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152401" y="5410200"/>
            <a:ext cx="2971800" cy="769441"/>
          </a:xfrm>
          <a:prstGeom prst="rect">
            <a:avLst/>
          </a:prstGeom>
        </p:spPr>
        <p:txBody>
          <a:bodyPr wrap="square">
            <a:spAutoFit/>
          </a:bodyPr>
          <a:lstStyle/>
          <a:p>
            <a:pPr algn="ctr"/>
            <a:r>
              <a:rPr lang="en-US" sz="2400" b="1" dirty="0" smtClean="0"/>
              <a:t>Oak Wilt</a:t>
            </a:r>
          </a:p>
          <a:p>
            <a:pPr algn="ctr"/>
            <a:r>
              <a:rPr lang="en-US" sz="2000" i="1" dirty="0" err="1" smtClean="0"/>
              <a:t>Ceratocystis</a:t>
            </a:r>
            <a:r>
              <a:rPr lang="en-US" sz="2000" i="1" dirty="0" smtClean="0"/>
              <a:t> </a:t>
            </a:r>
            <a:r>
              <a:rPr lang="en-US" sz="2000" i="1" dirty="0" err="1" smtClean="0"/>
              <a:t>fagacearum</a:t>
            </a:r>
            <a:r>
              <a:rPr lang="en-US" sz="2000" i="1" dirty="0" smtClean="0"/>
              <a:t> </a:t>
            </a:r>
          </a:p>
        </p:txBody>
      </p:sp>
      <p:sp>
        <p:nvSpPr>
          <p:cNvPr id="8" name="Rectangle 7"/>
          <p:cNvSpPr/>
          <p:nvPr/>
        </p:nvSpPr>
        <p:spPr>
          <a:xfrm>
            <a:off x="6553200" y="4713982"/>
            <a:ext cx="2374368" cy="1077218"/>
          </a:xfrm>
          <a:prstGeom prst="rect">
            <a:avLst/>
          </a:prstGeom>
        </p:spPr>
        <p:txBody>
          <a:bodyPr wrap="none">
            <a:spAutoFit/>
          </a:bodyPr>
          <a:lstStyle/>
          <a:p>
            <a:r>
              <a:rPr lang="en-US" sz="2400" b="1" dirty="0" smtClean="0"/>
              <a:t>Oak Anthracnose</a:t>
            </a:r>
          </a:p>
          <a:p>
            <a:r>
              <a:rPr lang="en-US" sz="2000" i="1" dirty="0" err="1" smtClean="0"/>
              <a:t>Apiognomonia</a:t>
            </a:r>
            <a:r>
              <a:rPr lang="en-US" sz="2000" i="1" dirty="0" smtClean="0"/>
              <a:t> </a:t>
            </a:r>
          </a:p>
          <a:p>
            <a:r>
              <a:rPr lang="en-US" sz="2000" i="1" dirty="0" err="1" smtClean="0"/>
              <a:t>errabunda</a:t>
            </a:r>
            <a:endParaRPr lang="en-US" sz="2000" i="1" dirty="0" smtClean="0"/>
          </a:p>
        </p:txBody>
      </p:sp>
      <p:pic>
        <p:nvPicPr>
          <p:cNvPr id="14340" name="Picture 4" descr="https://bugwoodcloud.org/images/768x512/5030057.jpg"/>
          <p:cNvPicPr>
            <a:picLocks noChangeAspect="1" noChangeArrowheads="1"/>
          </p:cNvPicPr>
          <p:nvPr/>
        </p:nvPicPr>
        <p:blipFill>
          <a:blip r:embed="rId4" cstate="print"/>
          <a:srcRect r="1042" b="5556"/>
          <a:stretch>
            <a:fillRect/>
          </a:stretch>
        </p:blipFill>
        <p:spPr bwMode="auto">
          <a:xfrm>
            <a:off x="3429000" y="3581400"/>
            <a:ext cx="3032312" cy="21704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342" name="Picture 6" descr="https://bugwoodcloud.org/images/768x512/5427648.jpg"/>
          <p:cNvPicPr>
            <a:picLocks noChangeAspect="1" noChangeArrowheads="1"/>
          </p:cNvPicPr>
          <p:nvPr/>
        </p:nvPicPr>
        <p:blipFill>
          <a:blip r:embed="rId5" cstate="print"/>
          <a:srcRect l="8333" b="5556"/>
          <a:stretch>
            <a:fillRect/>
          </a:stretch>
        </p:blipFill>
        <p:spPr bwMode="auto">
          <a:xfrm>
            <a:off x="5858435" y="1371600"/>
            <a:ext cx="3056965"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33312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28600"/>
            <a:ext cx="4419600" cy="1143000"/>
          </a:xfrm>
        </p:spPr>
        <p:txBody>
          <a:bodyPr/>
          <a:lstStyle/>
          <a:p>
            <a:r>
              <a:rPr lang="en-US" dirty="0" smtClean="0"/>
              <a:t>Suspect Sample Submissions</a:t>
            </a:r>
            <a:endParaRPr lang="en-US" dirty="0"/>
          </a:p>
        </p:txBody>
      </p:sp>
      <p:sp>
        <p:nvSpPr>
          <p:cNvPr id="3" name="Content Placeholder 2"/>
          <p:cNvSpPr>
            <a:spLocks noGrp="1"/>
          </p:cNvSpPr>
          <p:nvPr>
            <p:ph idx="1"/>
          </p:nvPr>
        </p:nvSpPr>
        <p:spPr>
          <a:xfrm>
            <a:off x="4648200" y="1600200"/>
            <a:ext cx="4343400" cy="4068763"/>
          </a:xfrm>
        </p:spPr>
        <p:txBody>
          <a:bodyPr/>
          <a:lstStyle/>
          <a:p>
            <a:r>
              <a:rPr lang="en-US" sz="2800" dirty="0" smtClean="0"/>
              <a:t>Contact your State Department of Agriculture or University Cooperative Extension laboratory </a:t>
            </a:r>
          </a:p>
          <a:p>
            <a:pPr lvl="1"/>
            <a:r>
              <a:rPr lang="en-US" sz="1600" dirty="0">
                <a:hlinkClick r:id="rId3"/>
              </a:rPr>
              <a:t>http://</a:t>
            </a:r>
            <a:r>
              <a:rPr lang="en-US" sz="1600" dirty="0" err="1">
                <a:hlinkClick r:id="rId3"/>
              </a:rPr>
              <a:t>www.npdn.org</a:t>
            </a:r>
            <a:r>
              <a:rPr lang="en-US" sz="1600" dirty="0">
                <a:hlinkClick r:id="rId3"/>
              </a:rPr>
              <a:t>/</a:t>
            </a:r>
            <a:r>
              <a:rPr lang="en-US" sz="1600" dirty="0" smtClean="0">
                <a:hlinkClick r:id="rId3"/>
              </a:rPr>
              <a:t>home</a:t>
            </a:r>
            <a:endParaRPr lang="en-US" sz="1600" dirty="0" smtClean="0"/>
          </a:p>
          <a:p>
            <a:r>
              <a:rPr lang="en-US" sz="2800" dirty="0" smtClean="0"/>
              <a:t>PPQ </a:t>
            </a:r>
            <a:r>
              <a:rPr lang="en-US" sz="2800" dirty="0"/>
              <a:t>form 391, Specimens for </a:t>
            </a:r>
            <a:r>
              <a:rPr lang="en-US" sz="2800" dirty="0" smtClean="0"/>
              <a:t>Determination</a:t>
            </a:r>
          </a:p>
          <a:p>
            <a:pPr lvl="1"/>
            <a:r>
              <a:rPr lang="en-US" sz="1600" dirty="0">
                <a:hlinkClick r:id="rId4"/>
              </a:rPr>
              <a:t>https://www.aphis.usda.gov/library/forms/pdf/PPQ_Form_391.pdf </a:t>
            </a:r>
            <a:endParaRPr lang="en-US" sz="1600" dirty="0" smtClean="0"/>
          </a:p>
          <a:p>
            <a:pPr marL="0" indent="0">
              <a:buNone/>
            </a:pPr>
            <a:endParaRPr lang="en-US" sz="2000" dirty="0"/>
          </a:p>
          <a:p>
            <a:pPr marL="0" indent="0">
              <a:buNone/>
            </a:pPr>
            <a:endParaRPr lang="en-US" dirty="0"/>
          </a:p>
        </p:txBody>
      </p:sp>
      <p:pic>
        <p:nvPicPr>
          <p:cNvPr id="5" name="Picture 4"/>
          <p:cNvPicPr>
            <a:picLocks noChangeAspect="1"/>
          </p:cNvPicPr>
          <p:nvPr/>
        </p:nvPicPr>
        <p:blipFill>
          <a:blip r:embed="rId5" cstate="print"/>
          <a:stretch>
            <a:fillRect/>
          </a:stretch>
        </p:blipFill>
        <p:spPr>
          <a:xfrm>
            <a:off x="304800" y="304800"/>
            <a:ext cx="4267200" cy="55069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304800" y="6477000"/>
            <a:ext cx="4724400" cy="530915"/>
          </a:xfrm>
          <a:prstGeom prst="rect">
            <a:avLst/>
          </a:prstGeom>
          <a:noFill/>
        </p:spPr>
        <p:txBody>
          <a:bodyPr wrap="square" rtlCol="0">
            <a:spAutoFit/>
          </a:bodyPr>
          <a:lstStyle/>
          <a:p>
            <a:pPr marL="0" lvl="1"/>
            <a:r>
              <a:rPr lang="en-US" sz="1050" dirty="0" smtClean="0"/>
              <a:t>Image credits: </a:t>
            </a:r>
            <a:r>
              <a:rPr lang="en-US" sz="1000" dirty="0" smtClean="0">
                <a:hlinkClick r:id="rId4"/>
              </a:rPr>
              <a:t>https</a:t>
            </a:r>
            <a:r>
              <a:rPr lang="en-US" sz="1000" dirty="0">
                <a:hlinkClick r:id="rId4"/>
              </a:rPr>
              <a:t>://www.aphis.usda.gov/library/forms/pdf/PPQ_Form_391.pdf </a:t>
            </a:r>
            <a:endParaRPr lang="en-US" sz="1000" dirty="0"/>
          </a:p>
          <a:p>
            <a:endParaRPr lang="en-US" dirty="0"/>
          </a:p>
        </p:txBody>
      </p:sp>
      <p:sp>
        <p:nvSpPr>
          <p:cNvPr id="6" name="Rectangle 5"/>
          <p:cNvSpPr/>
          <p:nvPr/>
        </p:nvSpPr>
        <p:spPr>
          <a:xfrm>
            <a:off x="33867" y="5867400"/>
            <a:ext cx="4572000" cy="677108"/>
          </a:xfrm>
          <a:prstGeom prst="rect">
            <a:avLst/>
          </a:prstGeom>
        </p:spPr>
        <p:txBody>
          <a:bodyPr>
            <a:spAutoFit/>
          </a:bodyPr>
          <a:lstStyle/>
          <a:p>
            <a:pPr algn="ctr"/>
            <a:r>
              <a:rPr lang="en-US" sz="1900" dirty="0" smtClean="0"/>
              <a:t>An example of a PPQ form for sample submissions </a:t>
            </a:r>
            <a:endParaRPr lang="en-US" sz="1900" dirty="0"/>
          </a:p>
        </p:txBody>
      </p:sp>
    </p:spTree>
    <p:extLst>
      <p:ext uri="{BB962C8B-B14F-4D97-AF65-F5344CB8AC3E}">
        <p14:creationId xmlns:p14="http://schemas.microsoft.com/office/powerpoint/2010/main" val="3418375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Communications</a:t>
            </a:r>
            <a:endParaRPr lang="en-US" dirty="0"/>
          </a:p>
        </p:txBody>
      </p:sp>
      <p:sp>
        <p:nvSpPr>
          <p:cNvPr id="3" name="Content Placeholder 2"/>
          <p:cNvSpPr>
            <a:spLocks noGrp="1"/>
          </p:cNvSpPr>
          <p:nvPr>
            <p:ph idx="1"/>
          </p:nvPr>
        </p:nvSpPr>
        <p:spPr>
          <a:xfrm>
            <a:off x="3048000" y="1371600"/>
            <a:ext cx="6096000" cy="4525963"/>
          </a:xfrm>
        </p:spPr>
        <p:txBody>
          <a:bodyPr/>
          <a:lstStyle/>
          <a:p>
            <a:r>
              <a:rPr lang="en-US" dirty="0"/>
              <a:t>Contact your State Plant Health Director</a:t>
            </a:r>
          </a:p>
          <a:p>
            <a:pPr lvl="1"/>
            <a:r>
              <a:rPr lang="en-US" dirty="0">
                <a:hlinkClick r:id="rId3"/>
              </a:rPr>
              <a:t>https://www.aphis.usda.gov/aphis/ourfocus/planthealth/ppq-program-overview/ct_sphd</a:t>
            </a:r>
            <a:endParaRPr lang="en-US" dirty="0"/>
          </a:p>
          <a:p>
            <a:r>
              <a:rPr lang="en-US" dirty="0" smtClean="0"/>
              <a:t>Contact </a:t>
            </a:r>
            <a:r>
              <a:rPr lang="en-US" dirty="0"/>
              <a:t>your State Plant Regulatory Official </a:t>
            </a:r>
          </a:p>
          <a:p>
            <a:pPr lvl="1"/>
            <a:r>
              <a:rPr lang="en-US" dirty="0">
                <a:hlinkClick r:id="rId4"/>
              </a:rPr>
              <a:t>http://nationalplantboard.org/membership</a:t>
            </a:r>
            <a:r>
              <a:rPr lang="en-US" dirty="0" smtClean="0">
                <a:hlinkClick r:id="rId4"/>
              </a:rPr>
              <a:t>/</a:t>
            </a:r>
            <a:endParaRPr lang="en-US" dirty="0"/>
          </a:p>
        </p:txBody>
      </p:sp>
      <p:pic>
        <p:nvPicPr>
          <p:cNvPr id="5" name="Picture 4"/>
          <p:cNvPicPr>
            <a:picLocks noChangeAspect="1"/>
          </p:cNvPicPr>
          <p:nvPr/>
        </p:nvPicPr>
        <p:blipFill>
          <a:blip r:embed="rId5" cstate="print"/>
          <a:stretch>
            <a:fillRect/>
          </a:stretch>
        </p:blipFill>
        <p:spPr>
          <a:xfrm>
            <a:off x="381000" y="4419600"/>
            <a:ext cx="2489200" cy="1117600"/>
          </a:xfrm>
          <a:prstGeom prst="rect">
            <a:avLst/>
          </a:prstGeom>
        </p:spPr>
      </p:pic>
      <p:pic>
        <p:nvPicPr>
          <p:cNvPr id="7" name="Picture 6"/>
          <p:cNvPicPr>
            <a:picLocks noChangeAspect="1"/>
          </p:cNvPicPr>
          <p:nvPr/>
        </p:nvPicPr>
        <p:blipFill>
          <a:blip r:embed="rId6" cstate="print"/>
          <a:stretch>
            <a:fillRect/>
          </a:stretch>
        </p:blipFill>
        <p:spPr>
          <a:xfrm>
            <a:off x="685800" y="1752600"/>
            <a:ext cx="1803817" cy="1828800"/>
          </a:xfrm>
          <a:prstGeom prst="rect">
            <a:avLst/>
          </a:prstGeom>
        </p:spPr>
      </p:pic>
      <p:sp>
        <p:nvSpPr>
          <p:cNvPr id="8" name="TextBox 7"/>
          <p:cNvSpPr txBox="1"/>
          <p:nvPr/>
        </p:nvSpPr>
        <p:spPr>
          <a:xfrm>
            <a:off x="304800" y="6400800"/>
            <a:ext cx="5638800" cy="530915"/>
          </a:xfrm>
          <a:prstGeom prst="rect">
            <a:avLst/>
          </a:prstGeom>
          <a:noFill/>
        </p:spPr>
        <p:txBody>
          <a:bodyPr wrap="square" rtlCol="0">
            <a:spAutoFit/>
          </a:bodyPr>
          <a:lstStyle/>
          <a:p>
            <a:pPr marL="0" lvl="1"/>
            <a:r>
              <a:rPr lang="en-US" sz="1050" dirty="0" smtClean="0"/>
              <a:t>Image credits</a:t>
            </a:r>
            <a:r>
              <a:rPr lang="en-US" sz="1050" dirty="0"/>
              <a:t>: </a:t>
            </a:r>
            <a:r>
              <a:rPr lang="en-US" sz="1050" dirty="0">
                <a:hlinkClick r:id="rId7"/>
              </a:rPr>
              <a:t>http://</a:t>
            </a:r>
            <a:r>
              <a:rPr lang="en-US" sz="1050" dirty="0" err="1">
                <a:hlinkClick r:id="rId7"/>
              </a:rPr>
              <a:t>www.usda.gov</a:t>
            </a:r>
            <a:r>
              <a:rPr lang="en-US" sz="1050" dirty="0">
                <a:hlinkClick r:id="rId7"/>
              </a:rPr>
              <a:t>/</a:t>
            </a:r>
            <a:r>
              <a:rPr lang="en-US" sz="1050" dirty="0" err="1">
                <a:hlinkClick r:id="rId7"/>
              </a:rPr>
              <a:t>wps</a:t>
            </a:r>
            <a:r>
              <a:rPr lang="en-US" sz="1050" dirty="0">
                <a:hlinkClick r:id="rId7"/>
              </a:rPr>
              <a:t>/portal/</a:t>
            </a:r>
            <a:r>
              <a:rPr lang="en-US" sz="1050" dirty="0" err="1">
                <a:hlinkClick r:id="rId7"/>
              </a:rPr>
              <a:t>usda</a:t>
            </a:r>
            <a:r>
              <a:rPr lang="en-US" sz="1050" dirty="0">
                <a:hlinkClick r:id="rId7"/>
              </a:rPr>
              <a:t>/</a:t>
            </a:r>
            <a:r>
              <a:rPr lang="en-US" sz="1050" dirty="0" err="1" smtClean="0">
                <a:hlinkClick r:id="rId7"/>
              </a:rPr>
              <a:t>usdahome</a:t>
            </a:r>
            <a:r>
              <a:rPr lang="en-US" sz="1050" dirty="0" smtClean="0"/>
              <a:t>; </a:t>
            </a:r>
            <a:r>
              <a:rPr lang="en-US" sz="1050" dirty="0" smtClean="0">
                <a:hlinkClick r:id="rId8"/>
              </a:rPr>
              <a:t>http://</a:t>
            </a:r>
            <a:r>
              <a:rPr lang="en-US" sz="1050" dirty="0" err="1" smtClean="0">
                <a:hlinkClick r:id="rId8"/>
              </a:rPr>
              <a:t>nationalplantboard.org</a:t>
            </a:r>
            <a:r>
              <a:rPr lang="en-US" sz="1050" dirty="0">
                <a:hlinkClick r:id="rId8"/>
              </a:rPr>
              <a:t>/</a:t>
            </a:r>
            <a:endParaRPr lang="en-US" sz="1000" dirty="0"/>
          </a:p>
          <a:p>
            <a:endParaRPr lang="en-US" dirty="0"/>
          </a:p>
        </p:txBody>
      </p:sp>
    </p:spTree>
    <p:extLst>
      <p:ext uri="{BB962C8B-B14F-4D97-AF65-F5344CB8AC3E}">
        <p14:creationId xmlns:p14="http://schemas.microsoft.com/office/powerpoint/2010/main" val="1030076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lstStyle/>
          <a:p>
            <a:r>
              <a:rPr lang="en-US" dirty="0" smtClean="0"/>
              <a:t>Author and Publication Dates</a:t>
            </a:r>
            <a:endParaRPr lang="en-US" dirty="0"/>
          </a:p>
        </p:txBody>
      </p:sp>
      <p:sp>
        <p:nvSpPr>
          <p:cNvPr id="2" name="Content Placeholder 1"/>
          <p:cNvSpPr>
            <a:spLocks noGrp="1"/>
          </p:cNvSpPr>
          <p:nvPr>
            <p:ph idx="1"/>
          </p:nvPr>
        </p:nvSpPr>
        <p:spPr>
          <a:xfrm>
            <a:off x="457200" y="1295400"/>
            <a:ext cx="8229600" cy="4442791"/>
          </a:xfrm>
        </p:spPr>
        <p:txBody>
          <a:bodyPr>
            <a:normAutofit fontScale="92500" lnSpcReduction="20000"/>
          </a:bodyPr>
          <a:lstStyle/>
          <a:p>
            <a:r>
              <a:rPr lang="en-US" dirty="0" smtClean="0"/>
              <a:t>Nicole Casuso</a:t>
            </a:r>
          </a:p>
          <a:p>
            <a:pPr lvl="1"/>
            <a:r>
              <a:rPr lang="en-US" dirty="0" smtClean="0"/>
              <a:t>Graduate Assistant, DPM Student, Department of Entomology and Nematology, University of Florida,  Gainesville</a:t>
            </a:r>
          </a:p>
          <a:p>
            <a:r>
              <a:rPr lang="en-US" dirty="0" smtClean="0"/>
              <a:t>Eric </a:t>
            </a:r>
            <a:r>
              <a:rPr lang="en-US" dirty="0" err="1" smtClean="0"/>
              <a:t>LeVeen</a:t>
            </a:r>
            <a:r>
              <a:rPr lang="en-US" dirty="0" smtClean="0"/>
              <a:t>, DPM</a:t>
            </a:r>
          </a:p>
          <a:p>
            <a:pPr lvl="1"/>
            <a:r>
              <a:rPr lang="en-US" dirty="0" smtClean="0"/>
              <a:t>State Survey Coordinator, FDACS-DPI CAPS, Gainesville</a:t>
            </a:r>
          </a:p>
          <a:p>
            <a:r>
              <a:rPr lang="en-US" dirty="0" smtClean="0"/>
              <a:t>Amanda Hodges, Ph.D.</a:t>
            </a:r>
          </a:p>
          <a:p>
            <a:pPr lvl="1"/>
            <a:r>
              <a:rPr lang="en-US" dirty="0" smtClean="0"/>
              <a:t>Associate Extension Scientist, Department of Entomology and Nematology, University of Florida,  </a:t>
            </a:r>
            <a:r>
              <a:rPr lang="en-US" dirty="0" smtClean="0"/>
              <a:t>Gainesville</a:t>
            </a:r>
          </a:p>
          <a:p>
            <a:pPr marL="457200" lvl="1" indent="0">
              <a:buNone/>
            </a:pPr>
            <a:r>
              <a:rPr lang="en-US" dirty="0" smtClean="0"/>
              <a:t>Publication date: October 2016</a:t>
            </a: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Reviewers</a:t>
            </a:r>
            <a:endParaRPr lang="en-US" dirty="0"/>
          </a:p>
        </p:txBody>
      </p:sp>
      <p:sp>
        <p:nvSpPr>
          <p:cNvPr id="2" name="Content Placeholder 1"/>
          <p:cNvSpPr>
            <a:spLocks noGrp="1"/>
          </p:cNvSpPr>
          <p:nvPr>
            <p:ph idx="1"/>
          </p:nvPr>
        </p:nvSpPr>
        <p:spPr>
          <a:xfrm>
            <a:off x="457200" y="1295400"/>
            <a:ext cx="8229600" cy="4442791"/>
          </a:xfrm>
        </p:spPr>
        <p:txBody>
          <a:bodyPr>
            <a:normAutofit/>
          </a:bodyPr>
          <a:lstStyle/>
          <a:p>
            <a:r>
              <a:rPr lang="en-US" dirty="0"/>
              <a:t>Catherine A. </a:t>
            </a:r>
            <a:r>
              <a:rPr lang="en-US" dirty="0" err="1"/>
              <a:t>Marzolf</a:t>
            </a:r>
            <a:endParaRPr lang="en-US" dirty="0"/>
          </a:p>
          <a:p>
            <a:pPr lvl="1"/>
            <a:r>
              <a:rPr lang="en-US"/>
              <a:t>Assistant State Plant Health Director, USDA APHIS PPQ</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effectLst/>
                <a:uLnTx/>
                <a:uFillTx/>
                <a:latin typeface="+mj-lt"/>
                <a:ea typeface="+mj-ea"/>
                <a:cs typeface="+mj-cs"/>
              </a:rPr>
              <a:t>Educational Disclaimer and Citation</a:t>
            </a:r>
            <a:endParaRPr kumimoji="0" lang="en-US" sz="4400" b="0" i="0" u="none" strike="noStrike" kern="1200" cap="none" spc="0" normalizeH="0" baseline="0" noProof="0" dirty="0">
              <a:ln>
                <a:noFill/>
              </a:ln>
              <a:effectLst/>
              <a:uLnTx/>
              <a:uFillTx/>
              <a:latin typeface="+mj-lt"/>
              <a:ea typeface="+mj-ea"/>
              <a:cs typeface="+mj-cs"/>
            </a:endParaRPr>
          </a:p>
        </p:txBody>
      </p:sp>
      <p:sp>
        <p:nvSpPr>
          <p:cNvPr id="5" name="Content Placeholder 2"/>
          <p:cNvSpPr txBox="1">
            <a:spLocks/>
          </p:cNvSpPr>
          <p:nvPr/>
        </p:nvSpPr>
        <p:spPr>
          <a:xfrm>
            <a:off x="457200" y="1143000"/>
            <a:ext cx="8229600" cy="47545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effectLst/>
                <a:uLnTx/>
                <a:uFillTx/>
                <a:latin typeface="+mn-lt"/>
                <a:ea typeface="+mn-ea"/>
                <a:cs typeface="+mn-cs"/>
              </a:rPr>
              <a:t>This presentation can be used for educational purposes for NON-PROFIT workshops, trainings, etc.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effectLst/>
                <a:uLnTx/>
                <a:uFillTx/>
                <a:latin typeface="+mn-lt"/>
                <a:ea typeface="+mn-ea"/>
                <a:cs typeface="+mn-cs"/>
              </a:rPr>
              <a:t>Citation</a:t>
            </a:r>
            <a:r>
              <a:rPr kumimoji="0" lang="en-US" sz="3200" b="0" i="0" u="none" strike="noStrike" kern="1200" cap="none" spc="0" normalizeH="0" baseline="0" noProof="0" dirty="0" smtClean="0">
                <a:ln>
                  <a:noFill/>
                </a:ln>
                <a:effectLst/>
                <a:uLnTx/>
                <a:uFillTx/>
                <a:latin typeface="+mn-lt"/>
                <a:ea typeface="+mn-ea"/>
                <a:cs typeface="+mn-cs"/>
              </a:rPr>
              <a:t>: </a:t>
            </a:r>
            <a:r>
              <a:rPr kumimoji="0" lang="en-US" sz="3200" b="0" i="0" u="none" strike="noStrike" kern="1200" cap="none" spc="0" normalizeH="0" baseline="0" noProof="0" dirty="0" err="1" smtClean="0">
                <a:ln>
                  <a:noFill/>
                </a:ln>
                <a:effectLst/>
                <a:uLnTx/>
                <a:uFillTx/>
                <a:latin typeface="+mn-lt"/>
                <a:ea typeface="+mn-ea"/>
                <a:cs typeface="+mn-cs"/>
              </a:rPr>
              <a:t>Casuso</a:t>
            </a:r>
            <a:r>
              <a:rPr kumimoji="0" lang="en-US" sz="3200" b="0" i="0" u="none" strike="noStrike" kern="1200" cap="none" spc="0" normalizeH="0" baseline="0" noProof="0" dirty="0" smtClean="0">
                <a:ln>
                  <a:noFill/>
                </a:ln>
                <a:effectLst/>
                <a:uLnTx/>
                <a:uFillTx/>
                <a:latin typeface="+mn-lt"/>
                <a:ea typeface="+mn-ea"/>
                <a:cs typeface="+mn-cs"/>
              </a:rPr>
              <a:t>, Nicole;</a:t>
            </a:r>
            <a:r>
              <a:rPr kumimoji="0" lang="en-US" sz="3200" b="0" i="0" u="none" strike="noStrike" kern="1200" cap="none" spc="0" normalizeH="0" noProof="0" dirty="0" smtClean="0">
                <a:ln>
                  <a:noFill/>
                </a:ln>
                <a:effectLst/>
                <a:uLnTx/>
                <a:uFillTx/>
                <a:latin typeface="+mn-lt"/>
                <a:ea typeface="+mn-ea"/>
                <a:cs typeface="+mn-cs"/>
              </a:rPr>
              <a:t> Eric </a:t>
            </a:r>
            <a:r>
              <a:rPr kumimoji="0" lang="en-US" sz="3200" b="0" i="0" u="none" strike="noStrike" kern="1200" cap="none" spc="0" normalizeH="0" noProof="0" dirty="0" err="1" smtClean="0">
                <a:ln>
                  <a:noFill/>
                </a:ln>
                <a:effectLst/>
                <a:uLnTx/>
                <a:uFillTx/>
                <a:latin typeface="+mn-lt"/>
                <a:ea typeface="+mn-ea"/>
                <a:cs typeface="+mn-cs"/>
              </a:rPr>
              <a:t>LeVeen</a:t>
            </a:r>
            <a:r>
              <a:rPr lang="en-US" sz="3200" dirty="0" smtClean="0"/>
              <a:t>, Amanda Hodges. 2016. Japanese oak wilt – </a:t>
            </a:r>
            <a:r>
              <a:rPr lang="en-US" sz="3200" i="1" dirty="0" err="1" smtClean="0"/>
              <a:t>Raffaelea</a:t>
            </a:r>
            <a:r>
              <a:rPr lang="en-US" sz="3200" i="1" dirty="0" smtClean="0"/>
              <a:t> </a:t>
            </a:r>
            <a:r>
              <a:rPr lang="en-US" sz="3200" i="1" dirty="0" err="1" smtClean="0"/>
              <a:t>quercivora</a:t>
            </a:r>
            <a:r>
              <a:rPr lang="en-US" sz="3200" i="1" dirty="0" smtClean="0"/>
              <a:t>. </a:t>
            </a:r>
          </a:p>
          <a:p>
            <a:pPr marR="0" lvl="0" algn="l" defTabSz="914400" rtl="0" eaLnBrk="1" fontAlgn="auto" latinLnBrk="0" hangingPunct="1">
              <a:lnSpc>
                <a:spcPct val="100000"/>
              </a:lnSpc>
              <a:spcBef>
                <a:spcPct val="20000"/>
              </a:spcBef>
              <a:spcAft>
                <a:spcPts val="0"/>
              </a:spcAft>
              <a:buClrTx/>
              <a:buSzTx/>
              <a:tabLst/>
              <a:defRPr/>
            </a:pPr>
            <a:r>
              <a:rPr kumimoji="0" lang="en-US" sz="3200" b="0" i="1" u="none" strike="noStrike" kern="1200" cap="none" spc="0" normalizeH="0" noProof="0" dirty="0">
                <a:ln>
                  <a:noFill/>
                </a:ln>
                <a:effectLst/>
                <a:uLnTx/>
                <a:uFillTx/>
                <a:latin typeface="+mn-lt"/>
                <a:ea typeface="+mn-ea"/>
                <a:cs typeface="+mn-cs"/>
              </a:rPr>
              <a:t> </a:t>
            </a:r>
            <a:r>
              <a:rPr kumimoji="0" lang="en-US" sz="3200" b="0" i="1" u="none" strike="noStrike" kern="1200" cap="none" spc="0" normalizeH="0" noProof="0" dirty="0" smtClean="0">
                <a:ln>
                  <a:noFill/>
                </a:ln>
                <a:effectLst/>
                <a:uLnTx/>
                <a:uFillTx/>
                <a:latin typeface="+mn-lt"/>
                <a:ea typeface="+mn-ea"/>
                <a:cs typeface="+mn-cs"/>
              </a:rPr>
              <a:t>   </a:t>
            </a:r>
            <a:r>
              <a:rPr kumimoji="0" lang="en-US" sz="3200" b="0" u="none" strike="noStrike" kern="1200" cap="none" spc="0" normalizeH="0" noProof="0" dirty="0" smtClean="0">
                <a:ln>
                  <a:noFill/>
                </a:ln>
                <a:effectLst/>
                <a:uLnTx/>
                <a:uFillTx/>
                <a:latin typeface="+mn-lt"/>
                <a:ea typeface="+mn-ea"/>
                <a:cs typeface="+mn-cs"/>
              </a:rPr>
              <a:t>Accessed (add a date)</a:t>
            </a:r>
          </a:p>
          <a:p>
            <a:pPr marR="0" lvl="0" algn="l" defTabSz="914400" rtl="0" eaLnBrk="1" fontAlgn="auto" latinLnBrk="0" hangingPunct="1">
              <a:lnSpc>
                <a:spcPct val="100000"/>
              </a:lnSpc>
              <a:spcBef>
                <a:spcPct val="20000"/>
              </a:spcBef>
              <a:spcAft>
                <a:spcPts val="0"/>
              </a:spcAft>
              <a:buClrTx/>
              <a:buSzTx/>
              <a:tabLst/>
              <a:defRPr/>
            </a:pPr>
            <a:r>
              <a:rPr lang="en-US" sz="3200" i="0" dirty="0"/>
              <a:t> </a:t>
            </a:r>
            <a:r>
              <a:rPr lang="en-US" sz="3200" i="0" dirty="0" smtClean="0"/>
              <a:t>   www.protectingusnow.org</a:t>
            </a:r>
            <a:endParaRPr kumimoji="0" lang="en-US" sz="3200" b="0"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background image.jpg"/>
          <p:cNvPicPr>
            <a:picLocks noChangeAspect="1"/>
          </p:cNvPicPr>
          <p:nvPr/>
        </p:nvPicPr>
        <p:blipFill>
          <a:blip r:embed="rId3" cstate="print"/>
          <a:stretch>
            <a:fillRect/>
          </a:stretch>
        </p:blipFill>
        <p:spPr>
          <a:xfrm>
            <a:off x="0" y="0"/>
            <a:ext cx="9144000" cy="6858000"/>
          </a:xfrm>
          <a:prstGeom prst="rect">
            <a:avLst/>
          </a:prstGeom>
        </p:spPr>
      </p:pic>
      <p:sp>
        <p:nvSpPr>
          <p:cNvPr id="4" name="Rectangle 3"/>
          <p:cNvSpPr/>
          <p:nvPr/>
        </p:nvSpPr>
        <p:spPr>
          <a:xfrm>
            <a:off x="0" y="200561"/>
            <a:ext cx="9143999" cy="830997"/>
          </a:xfrm>
          <a:prstGeom prst="rect">
            <a:avLst/>
          </a:prstGeom>
        </p:spPr>
        <p:txBody>
          <a:bodyPr wrap="square">
            <a:spAutoFit/>
          </a:bodyPr>
          <a:lstStyle/>
          <a:p>
            <a:pPr algn="ctr">
              <a:defRPr/>
            </a:pPr>
            <a:endParaRPr lang="en-US" sz="1600" dirty="0" smtClean="0">
              <a:latin typeface="+mj-lt"/>
              <a:ea typeface="ＭＳ Ｐゴシック" pitchFamily="-110" charset="-128"/>
              <a:cs typeface="+mn-cs"/>
            </a:endParaRPr>
          </a:p>
          <a:p>
            <a:pPr algn="ctr">
              <a:defRPr/>
            </a:pPr>
            <a:endParaRPr lang="en-US" sz="1600" dirty="0">
              <a:latin typeface="+mj-lt"/>
              <a:ea typeface="ＭＳ Ｐゴシック" pitchFamily="-110" charset="-128"/>
            </a:endParaRPr>
          </a:p>
          <a:p>
            <a:pPr algn="ctr">
              <a:defRPr/>
            </a:pPr>
            <a:endParaRPr lang="en-US" sz="1600" dirty="0" smtClean="0">
              <a:latin typeface="+mj-lt"/>
              <a:ea typeface="ＭＳ Ｐゴシック" pitchFamily="-110" charset="-128"/>
              <a:cs typeface="+mn-cs"/>
            </a:endParaRPr>
          </a:p>
        </p:txBody>
      </p:sp>
      <p:sp>
        <p:nvSpPr>
          <p:cNvPr id="51203" name="Title 1"/>
          <p:cNvSpPr>
            <a:spLocks noGrp="1"/>
          </p:cNvSpPr>
          <p:nvPr>
            <p:ph type="title"/>
          </p:nvPr>
        </p:nvSpPr>
        <p:spPr/>
        <p:txBody>
          <a:bodyPr/>
          <a:lstStyle/>
          <a:p>
            <a:r>
              <a:rPr lang="en-US" dirty="0" smtClean="0">
                <a:ea typeface="ＭＳ Ｐゴシック" pitchFamily="34" charset="-128"/>
              </a:rPr>
              <a:t>Our Partners</a:t>
            </a:r>
          </a:p>
        </p:txBody>
      </p:sp>
      <p:sp>
        <p:nvSpPr>
          <p:cNvPr id="5" name="Content Placeholder 4"/>
          <p:cNvSpPr>
            <a:spLocks noGrp="1"/>
          </p:cNvSpPr>
          <p:nvPr>
            <p:ph idx="1"/>
          </p:nvPr>
        </p:nvSpPr>
        <p:spPr>
          <a:xfrm>
            <a:off x="457200" y="1371600"/>
            <a:ext cx="8229600" cy="4525963"/>
          </a:xfrm>
        </p:spPr>
        <p:txBody>
          <a:bodyPr/>
          <a:lstStyle/>
          <a:p>
            <a:r>
              <a:rPr lang="en-US" sz="2200" dirty="0"/>
              <a:t>United States Department of </a:t>
            </a:r>
            <a:r>
              <a:rPr lang="en-US" sz="2200" dirty="0" smtClean="0"/>
              <a:t>Agriculture, National </a:t>
            </a:r>
            <a:r>
              <a:rPr lang="en-US" sz="2200" dirty="0"/>
              <a:t>Institute of Food and Agriculture </a:t>
            </a:r>
            <a:r>
              <a:rPr lang="en-US" sz="2200" dirty="0" smtClean="0"/>
              <a:t>(USDA NIFA</a:t>
            </a:r>
            <a:r>
              <a:rPr lang="en-US" sz="2200" dirty="0"/>
              <a:t>)</a:t>
            </a:r>
          </a:p>
          <a:p>
            <a:r>
              <a:rPr lang="en-US" sz="2200" dirty="0"/>
              <a:t>United States Department of Agriculture, Animal and </a:t>
            </a:r>
            <a:r>
              <a:rPr lang="en-US" sz="2200" dirty="0" smtClean="0"/>
              <a:t>Plant </a:t>
            </a:r>
            <a:r>
              <a:rPr lang="en-US" sz="2200" dirty="0"/>
              <a:t>Health Inspection Service, Plant Protection </a:t>
            </a:r>
            <a:r>
              <a:rPr lang="en-US" sz="2200" dirty="0" smtClean="0"/>
              <a:t>and Quarantine (USDA APHIS PPQ)</a:t>
            </a:r>
            <a:endParaRPr lang="en-US" sz="2200" dirty="0"/>
          </a:p>
          <a:p>
            <a:r>
              <a:rPr lang="en-US" sz="2200" dirty="0"/>
              <a:t>Cooperative Agriculture </a:t>
            </a:r>
            <a:r>
              <a:rPr lang="en-US" sz="2200" dirty="0" smtClean="0"/>
              <a:t>Pest </a:t>
            </a:r>
            <a:r>
              <a:rPr lang="en-US" sz="2200" dirty="0"/>
              <a:t>Survey (CAPS) Program</a:t>
            </a:r>
          </a:p>
          <a:p>
            <a:r>
              <a:rPr lang="en-US" sz="2200" smtClean="0"/>
              <a:t>National </a:t>
            </a:r>
            <a:r>
              <a:rPr lang="en-US" sz="2200" dirty="0"/>
              <a:t>Plant Board (</a:t>
            </a:r>
            <a:r>
              <a:rPr lang="en-US" sz="2200" dirty="0" smtClean="0"/>
              <a:t>NPB)</a:t>
            </a:r>
            <a:endParaRPr lang="en-US" sz="2200" dirty="0"/>
          </a:p>
          <a:p>
            <a:r>
              <a:rPr lang="en-US" sz="2200" dirty="0" smtClean="0"/>
              <a:t>States Department </a:t>
            </a:r>
            <a:r>
              <a:rPr lang="en-US" sz="2200" dirty="0"/>
              <a:t>of </a:t>
            </a:r>
            <a:r>
              <a:rPr lang="en-US" sz="2200" dirty="0" smtClean="0"/>
              <a:t>Agriculture</a:t>
            </a:r>
          </a:p>
          <a:p>
            <a:r>
              <a:rPr lang="en-US" sz="2200" dirty="0" smtClean="0"/>
              <a:t>Extension </a:t>
            </a:r>
            <a:r>
              <a:rPr lang="en-US" sz="2200" dirty="0"/>
              <a:t>Disaster </a:t>
            </a:r>
            <a:r>
              <a:rPr lang="en-US" sz="2200" dirty="0" smtClean="0"/>
              <a:t>Education </a:t>
            </a:r>
            <a:r>
              <a:rPr lang="en-US" sz="2200" dirty="0"/>
              <a:t>Network (EDEN</a:t>
            </a:r>
            <a:r>
              <a:rPr lang="en-US" sz="2200" dirty="0" smtClean="0"/>
              <a:t>)</a:t>
            </a:r>
          </a:p>
          <a:p>
            <a:r>
              <a:rPr lang="en-US" sz="2200" dirty="0"/>
              <a:t>Center for Invasive Species </a:t>
            </a:r>
            <a:r>
              <a:rPr lang="en-US" sz="2200" dirty="0" smtClean="0"/>
              <a:t>and </a:t>
            </a:r>
            <a:r>
              <a:rPr lang="en-US" sz="2200" dirty="0"/>
              <a:t>Ecosystem Health (Bugwood</a:t>
            </a:r>
            <a:r>
              <a:rPr lang="en-US" sz="2200" dirty="0" smtClean="0"/>
              <a:t>)</a:t>
            </a:r>
          </a:p>
          <a:p>
            <a:r>
              <a:rPr lang="en-US" sz="2200" dirty="0"/>
              <a:t>National Plant Diagnostic </a:t>
            </a:r>
            <a:r>
              <a:rPr lang="en-US" sz="2200" dirty="0" smtClean="0"/>
              <a:t>Network </a:t>
            </a:r>
            <a:r>
              <a:rPr lang="en-US" sz="2200" dirty="0"/>
              <a:t>(NPDN</a:t>
            </a:r>
            <a:r>
              <a:rPr lang="en-US" sz="2200" dirty="0" smtClean="0"/>
              <a:t>)</a:t>
            </a:r>
          </a:p>
          <a:p>
            <a:r>
              <a:rPr lang="en-US" sz="2200" dirty="0"/>
              <a:t>U.S. Department of </a:t>
            </a:r>
            <a:r>
              <a:rPr lang="en-US" sz="2200" dirty="0" smtClean="0"/>
              <a:t>Homeland </a:t>
            </a:r>
            <a:r>
              <a:rPr lang="en-US" sz="2200" dirty="0"/>
              <a:t>Security (DHS</a:t>
            </a:r>
            <a:r>
              <a:rPr lang="en-US" sz="2200" dirty="0" smtClean="0"/>
              <a:t>)</a:t>
            </a:r>
          </a:p>
          <a:p>
            <a:r>
              <a:rPr lang="en-US" sz="2200" dirty="0"/>
              <a:t>U.S. Forest Service </a:t>
            </a:r>
            <a:r>
              <a:rPr lang="en-US" sz="2200" dirty="0" smtClean="0"/>
              <a:t>(</a:t>
            </a:r>
            <a:r>
              <a:rPr lang="en-US" sz="2200" dirty="0"/>
              <a:t>USFS)</a:t>
            </a:r>
          </a:p>
        </p:txBody>
      </p:sp>
    </p:spTree>
    <p:extLst>
      <p:ext uri="{BB962C8B-B14F-4D97-AF65-F5344CB8AC3E}">
        <p14:creationId xmlns:p14="http://schemas.microsoft.com/office/powerpoint/2010/main" val="41420709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Japanese Oak Wilt (JOW)</a:t>
            </a:r>
            <a:endParaRPr lang="en-US" sz="4400" b="0" dirty="0">
              <a:solidFill>
                <a:schemeClr val="tx1"/>
              </a:solidFill>
            </a:endParaRPr>
          </a:p>
        </p:txBody>
      </p:sp>
      <p:sp>
        <p:nvSpPr>
          <p:cNvPr id="3" name="Subtitle 2"/>
          <p:cNvSpPr>
            <a:spLocks noGrp="1"/>
          </p:cNvSpPr>
          <p:nvPr>
            <p:ph idx="1"/>
          </p:nvPr>
        </p:nvSpPr>
        <p:spPr>
          <a:xfrm>
            <a:off x="457200" y="1600200"/>
            <a:ext cx="4114800" cy="4525963"/>
          </a:xfrm>
        </p:spPr>
        <p:txBody>
          <a:bodyPr>
            <a:normAutofit/>
          </a:bodyPr>
          <a:lstStyle/>
          <a:p>
            <a:r>
              <a:rPr lang="en-US" sz="3000" dirty="0" smtClean="0"/>
              <a:t>Symbiotic ambrosia fungus (</a:t>
            </a:r>
            <a:r>
              <a:rPr lang="en-US" sz="3000" dirty="0" err="1" smtClean="0"/>
              <a:t>Ophiostomataceae</a:t>
            </a:r>
            <a:r>
              <a:rPr lang="en-US" sz="3000" dirty="0" smtClean="0"/>
              <a:t>)</a:t>
            </a:r>
          </a:p>
          <a:p>
            <a:r>
              <a:rPr lang="en-US" sz="3000" b="1" dirty="0" smtClean="0"/>
              <a:t>Vector</a:t>
            </a:r>
            <a:r>
              <a:rPr lang="en-US" sz="3000" dirty="0" smtClean="0"/>
              <a:t>: Oak Ambrosia Beetle (OAB), </a:t>
            </a:r>
            <a:br>
              <a:rPr lang="en-US" sz="3000" dirty="0" smtClean="0"/>
            </a:br>
            <a:r>
              <a:rPr lang="en-US" sz="3000" i="1" dirty="0" smtClean="0"/>
              <a:t>Platypus </a:t>
            </a:r>
            <a:r>
              <a:rPr lang="en-US" sz="3000" i="1" dirty="0" err="1" smtClean="0"/>
              <a:t>quecivorus</a:t>
            </a:r>
            <a:endParaRPr lang="en-US" sz="3000" i="1" dirty="0" smtClean="0"/>
          </a:p>
          <a:p>
            <a:pPr lvl="0"/>
            <a:r>
              <a:rPr lang="en-US" sz="3000" b="1" dirty="0" smtClean="0">
                <a:solidFill>
                  <a:prstClr val="black"/>
                </a:solidFill>
              </a:rPr>
              <a:t>2002</a:t>
            </a:r>
            <a:r>
              <a:rPr lang="en-US" sz="3000" dirty="0" smtClean="0">
                <a:solidFill>
                  <a:prstClr val="black"/>
                </a:solidFill>
              </a:rPr>
              <a:t>: Beetle-vector </a:t>
            </a:r>
            <a:br>
              <a:rPr lang="en-US" sz="3000" dirty="0" smtClean="0">
                <a:solidFill>
                  <a:prstClr val="black"/>
                </a:solidFill>
              </a:rPr>
            </a:br>
            <a:r>
              <a:rPr lang="en-US" sz="3000" dirty="0" smtClean="0">
                <a:solidFill>
                  <a:prstClr val="black"/>
                </a:solidFill>
              </a:rPr>
              <a:t>complex discovered</a:t>
            </a:r>
          </a:p>
          <a:p>
            <a:endParaRPr lang="en-US" sz="3000" i="1" dirty="0" smtClean="0"/>
          </a:p>
        </p:txBody>
      </p:sp>
      <p:pic>
        <p:nvPicPr>
          <p:cNvPr id="1028" name="Picture 4"/>
          <p:cNvPicPr>
            <a:picLocks noChangeAspect="1" noChangeArrowheads="1"/>
          </p:cNvPicPr>
          <p:nvPr/>
        </p:nvPicPr>
        <p:blipFill>
          <a:blip r:embed="rId3" cstate="print"/>
          <a:srcRect/>
          <a:stretch>
            <a:fillRect/>
          </a:stretch>
        </p:blipFill>
        <p:spPr bwMode="auto">
          <a:xfrm>
            <a:off x="4572000" y="2362200"/>
            <a:ext cx="4038600" cy="24478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52400" y="6324600"/>
            <a:ext cx="5638800" cy="338554"/>
          </a:xfrm>
          <a:prstGeom prst="rect">
            <a:avLst/>
          </a:prstGeom>
          <a:noFill/>
        </p:spPr>
        <p:txBody>
          <a:bodyPr wrap="square" rtlCol="0">
            <a:spAutoFit/>
          </a:bodyPr>
          <a:lstStyle/>
          <a:p>
            <a:pPr marL="0" lvl="1"/>
            <a:r>
              <a:rPr lang="en-US" sz="800" dirty="0" smtClean="0"/>
              <a:t>Image credits: https://www.aphis.usda.gov/import_export/plants/manuals/emergency/downloads/nprg-r_quercivora.pdf </a:t>
            </a:r>
          </a:p>
          <a:p>
            <a:pPr marL="0" lvl="1"/>
            <a:endParaRPr lang="en-US" sz="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792162"/>
          </a:xfrm>
        </p:spPr>
        <p:txBody>
          <a:bodyPr/>
          <a:lstStyle/>
          <a:p>
            <a:r>
              <a:rPr lang="en-US" dirty="0" smtClean="0"/>
              <a:t>References</a:t>
            </a:r>
            <a:endParaRPr lang="en-US" dirty="0"/>
          </a:p>
        </p:txBody>
      </p:sp>
      <p:sp>
        <p:nvSpPr>
          <p:cNvPr id="3" name="Content Placeholder 2"/>
          <p:cNvSpPr>
            <a:spLocks noGrp="1"/>
          </p:cNvSpPr>
          <p:nvPr>
            <p:ph idx="1"/>
          </p:nvPr>
        </p:nvSpPr>
        <p:spPr>
          <a:xfrm>
            <a:off x="285750" y="1066800"/>
            <a:ext cx="8572500" cy="4830763"/>
          </a:xfrm>
        </p:spPr>
        <p:txBody>
          <a:bodyPr anchor="ctr"/>
          <a:lstStyle/>
          <a:p>
            <a:pPr marL="461962" indent="-457200">
              <a:buFont typeface="+mj-lt"/>
              <a:buAutoNum type="arabicPeriod"/>
            </a:pPr>
            <a:r>
              <a:rPr lang="en-US" sz="2000" dirty="0" err="1" smtClean="0"/>
              <a:t>Batra</a:t>
            </a:r>
            <a:r>
              <a:rPr lang="en-US" sz="2000" dirty="0" smtClean="0"/>
              <a:t>, L. R. 1967. Ambrosia fungi: a taxonomic revision, and nutritional studies of some species. </a:t>
            </a:r>
            <a:r>
              <a:rPr lang="en-US" sz="2000" dirty="0" err="1" smtClean="0"/>
              <a:t>Mycologia</a:t>
            </a:r>
            <a:r>
              <a:rPr lang="en-US" sz="2000" dirty="0" smtClean="0"/>
              <a:t> 59(6):976-1017. Accessed 6/15/16</a:t>
            </a:r>
          </a:p>
          <a:p>
            <a:pPr marL="681038" lvl="1" indent="-223838"/>
            <a:r>
              <a:rPr lang="en-US" sz="1800" dirty="0" smtClean="0">
                <a:solidFill>
                  <a:prstClr val="black"/>
                </a:solidFill>
                <a:hlinkClick r:id="rId3"/>
              </a:rPr>
              <a:t>http://www.jstor.org/stable/pdf/3757271.pdf?_=1466533422819</a:t>
            </a:r>
          </a:p>
          <a:p>
            <a:pPr marL="461962" indent="-457200">
              <a:buFont typeface="+mj-lt"/>
              <a:buAutoNum type="arabicPeriod"/>
            </a:pPr>
            <a:r>
              <a:rPr lang="en-US" sz="2000" dirty="0" smtClean="0"/>
              <a:t>Davis. E., S. French, and R. C. </a:t>
            </a:r>
            <a:r>
              <a:rPr lang="en-US" sz="2000" dirty="0" err="1" smtClean="0"/>
              <a:t>Venette</a:t>
            </a:r>
            <a:r>
              <a:rPr lang="en-US" sz="2000" dirty="0" smtClean="0"/>
              <a:t>. 2005. Mini Risk Assessment: Ambrosia beetle: </a:t>
            </a:r>
            <a:r>
              <a:rPr lang="en-US" sz="2000" i="1" dirty="0" smtClean="0"/>
              <a:t>Platypus </a:t>
            </a:r>
            <a:r>
              <a:rPr lang="en-US" sz="2000" i="1" dirty="0" err="1" smtClean="0"/>
              <a:t>quercivorus</a:t>
            </a:r>
            <a:r>
              <a:rPr lang="en-US" sz="2000" i="1" dirty="0" smtClean="0"/>
              <a:t> </a:t>
            </a:r>
            <a:r>
              <a:rPr lang="en-US" sz="2000" dirty="0" smtClean="0"/>
              <a:t>Murayama [</a:t>
            </a:r>
            <a:r>
              <a:rPr lang="en-US" sz="2000" dirty="0" err="1" smtClean="0"/>
              <a:t>Coleoptera</a:t>
            </a:r>
            <a:r>
              <a:rPr lang="en-US" sz="2000" dirty="0" smtClean="0"/>
              <a:t>: </a:t>
            </a:r>
            <a:r>
              <a:rPr lang="en-US" sz="2000" dirty="0" err="1" smtClean="0"/>
              <a:t>Platypodidae</a:t>
            </a:r>
            <a:r>
              <a:rPr lang="en-US" sz="2000" dirty="0" smtClean="0"/>
              <a:t>]. University of Minnesota and USDA Forest Service. Accessed 6/15/16. </a:t>
            </a:r>
          </a:p>
          <a:p>
            <a:pPr marL="681038" lvl="1" indent="-223838"/>
            <a:r>
              <a:rPr lang="en-US" sz="1800" dirty="0" smtClean="0">
                <a:solidFill>
                  <a:prstClr val="black"/>
                </a:solidFill>
                <a:hlinkClick r:id="rId3"/>
              </a:rPr>
              <a:t>https://extension.entm.purdue.edu/CAPS/pdf/datasheets/OakAmbrosiaBeetle.pdf</a:t>
            </a:r>
            <a:r>
              <a:rPr lang="en-US" sz="1800" dirty="0" smtClean="0">
                <a:solidFill>
                  <a:prstClr val="black"/>
                </a:solidFill>
              </a:rPr>
              <a:t> </a:t>
            </a:r>
          </a:p>
          <a:p>
            <a:pPr marL="461962" indent="-457200">
              <a:buFont typeface="+mj-lt"/>
              <a:buAutoNum type="arabicPeriod"/>
            </a:pPr>
            <a:r>
              <a:rPr lang="en-US" sz="2000" dirty="0" smtClean="0"/>
              <a:t>Davis, E. E., R. C. </a:t>
            </a:r>
            <a:r>
              <a:rPr lang="en-US" sz="2000" dirty="0" err="1" smtClean="0"/>
              <a:t>Venette</a:t>
            </a:r>
            <a:r>
              <a:rPr lang="en-US" sz="2000" dirty="0" smtClean="0"/>
              <a:t>, and E. M. Albrecht. 2010h. Oak commodity based survey. USDA-APHIS-PPQ-CPHST-CAPS. 1-298 pp. Accessed 6/15/16.</a:t>
            </a:r>
          </a:p>
          <a:p>
            <a:pPr marL="681038" lvl="1" indent="-223838"/>
            <a:r>
              <a:rPr lang="en-US" sz="1800" dirty="0" smtClean="0">
                <a:solidFill>
                  <a:prstClr val="black"/>
                </a:solidFill>
                <a:hlinkClick r:id="rId3"/>
              </a:rPr>
              <a:t>http://download.ceris.purdue.edu/file/604</a:t>
            </a:r>
          </a:p>
          <a:p>
            <a:pPr marL="461962" indent="-457200">
              <a:buFont typeface="+mj-lt"/>
              <a:buAutoNum type="arabicPeriod"/>
            </a:pPr>
            <a:r>
              <a:rPr lang="en-US" sz="2000" dirty="0" smtClean="0"/>
              <a:t>D'Arcy, C. J. , D. M. </a:t>
            </a:r>
            <a:r>
              <a:rPr lang="en-US" sz="2000" dirty="0" err="1" smtClean="0"/>
              <a:t>Eastburn</a:t>
            </a:r>
            <a:r>
              <a:rPr lang="en-US" sz="2000" dirty="0" smtClean="0"/>
              <a:t>, and G. L. Schumann. 2001. Illustrated Glossary of Plant Pathology. The Plant Health Instructor. Accessed 6/15/16</a:t>
            </a:r>
          </a:p>
          <a:p>
            <a:pPr marL="681038" lvl="1" indent="-223838"/>
            <a:r>
              <a:rPr lang="en-US" sz="1800" dirty="0" smtClean="0">
                <a:hlinkClick r:id="rId4"/>
              </a:rPr>
              <a:t>http://www.apsnet.org/edcenter/illglossary/Pages/default.aspx</a:t>
            </a:r>
            <a:r>
              <a:rPr lang="en-US" sz="1800" dirty="0" smtClean="0"/>
              <a:t> </a:t>
            </a:r>
          </a:p>
        </p:txBody>
      </p:sp>
    </p:spTree>
    <p:extLst>
      <p:ext uri="{BB962C8B-B14F-4D97-AF65-F5344CB8AC3E}">
        <p14:creationId xmlns:p14="http://schemas.microsoft.com/office/powerpoint/2010/main" val="3934992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265237"/>
            <a:ext cx="8229600" cy="4525963"/>
          </a:xfrm>
        </p:spPr>
        <p:txBody>
          <a:bodyPr anchor="ctr"/>
          <a:lstStyle/>
          <a:p>
            <a:pPr marL="461962" indent="-457200">
              <a:buFont typeface="+mj-lt"/>
              <a:buAutoNum type="arabicPeriod" startAt="5"/>
            </a:pPr>
            <a:r>
              <a:rPr lang="en-US" sz="2000" dirty="0" smtClean="0"/>
              <a:t>EPPO. 2011. Data sheets on quarantine pests: </a:t>
            </a:r>
            <a:r>
              <a:rPr lang="en-US" sz="2000" i="1" dirty="0" err="1" smtClean="0"/>
              <a:t>Ceratocystis</a:t>
            </a:r>
            <a:r>
              <a:rPr lang="en-US" sz="2000" i="1" dirty="0" smtClean="0"/>
              <a:t> </a:t>
            </a:r>
            <a:r>
              <a:rPr lang="en-US" sz="2000" i="1" dirty="0" err="1" smtClean="0"/>
              <a:t>fagacearum</a:t>
            </a:r>
            <a:r>
              <a:rPr lang="en-US" sz="2000" i="1" dirty="0" smtClean="0"/>
              <a:t> </a:t>
            </a:r>
            <a:r>
              <a:rPr lang="en-US" sz="2000" dirty="0" smtClean="0"/>
              <a:t>and its vectors. Accessed 6/15/16. </a:t>
            </a:r>
          </a:p>
          <a:p>
            <a:pPr marL="681038" lvl="1" indent="-223838"/>
            <a:r>
              <a:rPr lang="en-US" sz="1800" dirty="0" smtClean="0">
                <a:solidFill>
                  <a:prstClr val="black"/>
                </a:solidFill>
                <a:hlinkClick r:id="rId3"/>
              </a:rPr>
              <a:t>https://www.eppo.int/QUARANTINE/data_sheets/fungi/CERAFA_ds.pdf</a:t>
            </a:r>
            <a:r>
              <a:rPr lang="en-US" sz="1800" dirty="0" smtClean="0">
                <a:solidFill>
                  <a:prstClr val="black"/>
                </a:solidFill>
              </a:rPr>
              <a:t> </a:t>
            </a:r>
          </a:p>
          <a:p>
            <a:pPr marL="461962" indent="-457200">
              <a:buFont typeface="+mj-lt"/>
              <a:buAutoNum type="arabicPeriod" startAt="5"/>
            </a:pPr>
            <a:r>
              <a:rPr lang="en-US" sz="2000" dirty="0" smtClean="0"/>
              <a:t>ESRI. 2005. World wildlife fund terrestrial </a:t>
            </a:r>
            <a:r>
              <a:rPr lang="en-US" sz="2000" dirty="0" err="1" smtClean="0"/>
              <a:t>ecoregions</a:t>
            </a:r>
            <a:r>
              <a:rPr lang="en-US" sz="2000" dirty="0" smtClean="0"/>
              <a:t>. Published by ESRI 2005, dataset adapted by USDA-APHIS-PPQ-S&amp;T-CPHST-PERAL, 2011. </a:t>
            </a:r>
          </a:p>
          <a:p>
            <a:pPr marL="461962" indent="-457200">
              <a:buFont typeface="+mj-lt"/>
              <a:buAutoNum type="arabicPeriod" startAt="5"/>
            </a:pPr>
            <a:r>
              <a:rPr lang="en-US" sz="2000" dirty="0" smtClean="0"/>
              <a:t>IUFRO. 2012. Japanese oak wilt and its control. Alien invasive species and international trade, 3rd meeting of International Union of Forest Research Organizations Working Unit (IUFRO) 7.03.12, June 10-16, 2012, Tokyo, Japan.</a:t>
            </a:r>
          </a:p>
          <a:p>
            <a:pPr marL="461962" indent="-457200">
              <a:buFont typeface="+mj-lt"/>
              <a:buAutoNum type="arabicPeriod" startAt="5"/>
            </a:pPr>
            <a:r>
              <a:rPr lang="en-US" sz="2000" dirty="0" err="1" smtClean="0"/>
              <a:t>Kamata</a:t>
            </a:r>
            <a:r>
              <a:rPr lang="en-US" sz="2000" dirty="0" smtClean="0"/>
              <a:t>, N., K. Esaki, K. Kato, H. </a:t>
            </a:r>
            <a:r>
              <a:rPr lang="en-US" sz="2000" dirty="0" err="1" smtClean="0"/>
              <a:t>Oana</a:t>
            </a:r>
            <a:r>
              <a:rPr lang="en-US" sz="2000" dirty="0" smtClean="0"/>
              <a:t>, Y. </a:t>
            </a:r>
            <a:r>
              <a:rPr lang="en-US" sz="2000" dirty="0" err="1" smtClean="0"/>
              <a:t>Igeta</a:t>
            </a:r>
            <a:r>
              <a:rPr lang="en-US" sz="2000" dirty="0" smtClean="0"/>
              <a:t>, and R. Komura. 2007. Japanese oak wilt as a newly emerged forest pest in Japan: Why does a symbiotic ambrosia fungus kill host trees? USDA-APHIS-PPQ. 1-3 pp. Accessed 6/15/16. </a:t>
            </a:r>
          </a:p>
          <a:p>
            <a:pPr marL="681038" lvl="1" indent="-223838"/>
            <a:r>
              <a:rPr lang="en-US" sz="1800" dirty="0" smtClean="0">
                <a:solidFill>
                  <a:prstClr val="black"/>
                </a:solidFill>
                <a:hlinkClick r:id="rId3"/>
              </a:rPr>
              <a:t>http://www.nrs.fs.fed.us/pubs/gtr/gtr_nrs-p-10/gtr_nrs-p-10_001.pdf?</a:t>
            </a:r>
          </a:p>
        </p:txBody>
      </p:sp>
    </p:spTree>
    <p:extLst>
      <p:ext uri="{BB962C8B-B14F-4D97-AF65-F5344CB8AC3E}">
        <p14:creationId xmlns:p14="http://schemas.microsoft.com/office/powerpoint/2010/main" val="3934992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342900" y="1295400"/>
            <a:ext cx="8458200" cy="4525963"/>
          </a:xfrm>
        </p:spPr>
        <p:txBody>
          <a:bodyPr anchor="ctr"/>
          <a:lstStyle/>
          <a:p>
            <a:pPr marL="461962" indent="-457200">
              <a:buFont typeface="+mj-lt"/>
              <a:buAutoNum type="arabicPeriod" startAt="9"/>
            </a:pPr>
            <a:r>
              <a:rPr lang="en-US" sz="2000" dirty="0" smtClean="0"/>
              <a:t>Kato, K., H. </a:t>
            </a:r>
            <a:r>
              <a:rPr lang="en-US" sz="2000" dirty="0" err="1" smtClean="0"/>
              <a:t>Oana</a:t>
            </a:r>
            <a:r>
              <a:rPr lang="en-US" sz="2000" dirty="0" smtClean="0"/>
              <a:t>, N. </a:t>
            </a:r>
            <a:r>
              <a:rPr lang="en-US" sz="2000" dirty="0" err="1" smtClean="0"/>
              <a:t>Kakiuchi</a:t>
            </a:r>
            <a:r>
              <a:rPr lang="en-US" sz="2000" dirty="0" smtClean="0"/>
              <a:t>, M. </a:t>
            </a:r>
            <a:r>
              <a:rPr lang="en-US" sz="2000" dirty="0" err="1" smtClean="0"/>
              <a:t>Mikage</a:t>
            </a:r>
            <a:r>
              <a:rPr lang="en-US" sz="2000" dirty="0" smtClean="0"/>
              <a:t>, N. </a:t>
            </a:r>
            <a:r>
              <a:rPr lang="en-US" sz="2000" dirty="0" err="1" smtClean="0"/>
              <a:t>Kamata</a:t>
            </a:r>
            <a:r>
              <a:rPr lang="en-US" sz="2000" dirty="0" smtClean="0"/>
              <a:t>, and K. Esaki. 2003. Induced response of oak trees to </a:t>
            </a:r>
            <a:r>
              <a:rPr lang="en-US" sz="2000" i="1" dirty="0" err="1" smtClean="0"/>
              <a:t>Raffaelea</a:t>
            </a:r>
            <a:r>
              <a:rPr lang="en-US" sz="2000" i="1" dirty="0" smtClean="0"/>
              <a:t> </a:t>
            </a:r>
            <a:r>
              <a:rPr lang="en-US" sz="2000" i="1" dirty="0" err="1" smtClean="0"/>
              <a:t>quercivora</a:t>
            </a:r>
            <a:r>
              <a:rPr lang="en-US" sz="2000" i="1" dirty="0" smtClean="0"/>
              <a:t> </a:t>
            </a:r>
            <a:r>
              <a:rPr lang="en-US" sz="2000" dirty="0" smtClean="0"/>
              <a:t>as a possible defense against Japanese oak wilt caused by the ambrosia fungus carried by an ambrosia beetle [Abstract]. </a:t>
            </a:r>
            <a:r>
              <a:rPr lang="en-US" sz="2000" dirty="0" err="1" smtClean="0"/>
              <a:t>Proccedings</a:t>
            </a:r>
            <a:r>
              <a:rPr lang="en-US" sz="2000" dirty="0" smtClean="0"/>
              <a:t>: IUFRO Kanazawa 2003 "Forest Insect Population Dynamics and Host Influences":137. Accessed 6/15/16. </a:t>
            </a:r>
          </a:p>
          <a:p>
            <a:pPr marL="681038" lvl="1" indent="-223838"/>
            <a:r>
              <a:rPr lang="en-US" sz="1800" dirty="0" smtClean="0">
                <a:hlinkClick r:id="rId3"/>
              </a:rPr>
              <a:t>http://www.uf.a.u-tokyo.ac.jp/~kamatan/symp/iufro2003kanazawa/</a:t>
            </a:r>
            <a:br>
              <a:rPr lang="en-US" sz="1800" dirty="0" smtClean="0">
                <a:hlinkClick r:id="rId3"/>
              </a:rPr>
            </a:br>
            <a:r>
              <a:rPr lang="en-US" sz="1800" dirty="0" smtClean="0">
                <a:hlinkClick r:id="rId3"/>
              </a:rPr>
              <a:t>proceedings/15_1300_Kamata_ABS.pdf</a:t>
            </a:r>
            <a:r>
              <a:rPr lang="en-US" sz="1800" dirty="0" smtClean="0"/>
              <a:t> </a:t>
            </a:r>
          </a:p>
          <a:p>
            <a:pPr marL="461962" indent="-457200">
              <a:buFont typeface="+mj-lt"/>
              <a:buAutoNum type="arabicPeriod" startAt="9"/>
            </a:pPr>
            <a:r>
              <a:rPr lang="en-US" sz="2000" dirty="0" err="1" smtClean="0"/>
              <a:t>Kinuura</a:t>
            </a:r>
            <a:r>
              <a:rPr lang="en-US" sz="2000" dirty="0" smtClean="0"/>
              <a:t>, H. 2002. Relative dominance of the mold fungus, </a:t>
            </a:r>
            <a:r>
              <a:rPr lang="en-US" sz="2000" i="1" dirty="0" err="1" smtClean="0"/>
              <a:t>Raffaelea</a:t>
            </a:r>
            <a:r>
              <a:rPr lang="en-US" sz="2000" dirty="0" smtClean="0"/>
              <a:t> sp., in the </a:t>
            </a:r>
            <a:r>
              <a:rPr lang="en-US" sz="2000" dirty="0" err="1" smtClean="0"/>
              <a:t>mycangium</a:t>
            </a:r>
            <a:r>
              <a:rPr lang="en-US" sz="2000" dirty="0" smtClean="0"/>
              <a:t> and </a:t>
            </a:r>
            <a:r>
              <a:rPr lang="en-US" sz="2000" dirty="0" err="1" smtClean="0"/>
              <a:t>proventriculus</a:t>
            </a:r>
            <a:r>
              <a:rPr lang="en-US" sz="2000" dirty="0" smtClean="0"/>
              <a:t> in relation to adult stages of the oak </a:t>
            </a:r>
            <a:r>
              <a:rPr lang="en-US" sz="2000" dirty="0" err="1" smtClean="0"/>
              <a:t>platypodid</a:t>
            </a:r>
            <a:r>
              <a:rPr lang="en-US" sz="2000" dirty="0" smtClean="0"/>
              <a:t> beetle, </a:t>
            </a:r>
            <a:r>
              <a:rPr lang="en-US" sz="2000" i="1" dirty="0" smtClean="0"/>
              <a:t>Platypus </a:t>
            </a:r>
            <a:r>
              <a:rPr lang="en-US" sz="2000" i="1" dirty="0" err="1" smtClean="0"/>
              <a:t>quercivorus</a:t>
            </a:r>
            <a:r>
              <a:rPr lang="en-US" sz="2000" i="1" dirty="0" smtClean="0"/>
              <a:t> </a:t>
            </a:r>
            <a:r>
              <a:rPr lang="en-US" sz="2000" dirty="0" smtClean="0"/>
              <a:t>(</a:t>
            </a:r>
            <a:r>
              <a:rPr lang="en-US" sz="2000" dirty="0" err="1" smtClean="0"/>
              <a:t>Coleoptera</a:t>
            </a:r>
            <a:r>
              <a:rPr lang="en-US" sz="2000" dirty="0" smtClean="0"/>
              <a:t>: </a:t>
            </a:r>
            <a:r>
              <a:rPr lang="en-US" sz="2000" dirty="0" err="1" smtClean="0"/>
              <a:t>Platypodidae</a:t>
            </a:r>
            <a:r>
              <a:rPr lang="en-US" sz="2000" dirty="0" smtClean="0"/>
              <a:t>). Journal of Forestry Research 7(1):7-12.  Accessed 6/15/16.</a:t>
            </a:r>
          </a:p>
          <a:p>
            <a:pPr marL="681038" lvl="1" indent="-223838"/>
            <a:r>
              <a:rPr lang="en-US" sz="1800" dirty="0" smtClean="0">
                <a:solidFill>
                  <a:prstClr val="black"/>
                </a:solidFill>
                <a:hlinkClick r:id="rId3"/>
              </a:rPr>
              <a:t>http://link.springer.com/article/10.1007%2FBF02762592</a:t>
            </a:r>
            <a:endParaRPr lang="en-US" sz="2000" dirty="0" smtClean="0"/>
          </a:p>
        </p:txBody>
      </p:sp>
    </p:spTree>
    <p:extLst>
      <p:ext uri="{BB962C8B-B14F-4D97-AF65-F5344CB8AC3E}">
        <p14:creationId xmlns:p14="http://schemas.microsoft.com/office/powerpoint/2010/main" val="3934992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323850" y="1341437"/>
            <a:ext cx="8496300" cy="4525963"/>
          </a:xfrm>
        </p:spPr>
        <p:txBody>
          <a:bodyPr/>
          <a:lstStyle/>
          <a:p>
            <a:pPr marL="461962" indent="-457200">
              <a:buFont typeface="+mj-lt"/>
              <a:buAutoNum type="arabicPeriod" startAt="11"/>
            </a:pPr>
            <a:r>
              <a:rPr lang="en-US" sz="2000" dirty="0" err="1" smtClean="0"/>
              <a:t>Kinuura</a:t>
            </a:r>
            <a:r>
              <a:rPr lang="en-US" sz="2000" dirty="0" smtClean="0"/>
              <a:t>, H., and M. Kobayashi. 2006. Death of </a:t>
            </a:r>
            <a:r>
              <a:rPr lang="en-US" sz="2000" i="1" dirty="0" err="1" smtClean="0"/>
              <a:t>Quercus</a:t>
            </a:r>
            <a:r>
              <a:rPr lang="en-US" sz="2000" i="1" dirty="0" smtClean="0"/>
              <a:t> </a:t>
            </a:r>
            <a:r>
              <a:rPr lang="en-US" sz="2000" i="1" dirty="0" err="1" smtClean="0"/>
              <a:t>crispula</a:t>
            </a:r>
            <a:r>
              <a:rPr lang="en-US" sz="2000" i="1" dirty="0" smtClean="0"/>
              <a:t> </a:t>
            </a:r>
            <a:r>
              <a:rPr lang="en-US" sz="2000" dirty="0" smtClean="0"/>
              <a:t>by inoculation with adult </a:t>
            </a:r>
            <a:r>
              <a:rPr lang="en-US" sz="2000" i="1" dirty="0" smtClean="0"/>
              <a:t>Platypus </a:t>
            </a:r>
            <a:r>
              <a:rPr lang="en-US" sz="2000" i="1" dirty="0" err="1" smtClean="0"/>
              <a:t>quercivorus</a:t>
            </a:r>
            <a:r>
              <a:rPr lang="en-US" sz="2000" i="1" dirty="0" smtClean="0"/>
              <a:t> </a:t>
            </a:r>
            <a:r>
              <a:rPr lang="en-US" sz="2000" dirty="0" smtClean="0"/>
              <a:t>(</a:t>
            </a:r>
            <a:r>
              <a:rPr lang="en-US" sz="2000" dirty="0" err="1" smtClean="0"/>
              <a:t>Coleoptera</a:t>
            </a:r>
            <a:r>
              <a:rPr lang="en-US" sz="2000" dirty="0" smtClean="0"/>
              <a:t>: </a:t>
            </a:r>
            <a:r>
              <a:rPr lang="en-US" sz="2000" dirty="0" err="1" smtClean="0"/>
              <a:t>Platypodidae</a:t>
            </a:r>
            <a:r>
              <a:rPr lang="en-US" sz="2000" dirty="0" smtClean="0"/>
              <a:t>). Applied Entomology and Zoology 41(1):123-128. Accessed 6/15/16. </a:t>
            </a:r>
          </a:p>
          <a:p>
            <a:pPr marL="681038" lvl="1" indent="-223838"/>
            <a:r>
              <a:rPr lang="en-US" sz="1800" dirty="0" smtClean="0">
                <a:solidFill>
                  <a:prstClr val="black"/>
                </a:solidFill>
                <a:hlinkClick r:id="rId2"/>
              </a:rPr>
              <a:t>http://ci.nii.ac.jp/els/110004656433.pdf?id=ART0007381465&amp;type=pdf&amp;lang=en&amp;host=cinii&amp;order_no=&amp;ppv_type=0&amp;lang_sw=&amp;no=1466534450&amp;cp=</a:t>
            </a:r>
          </a:p>
          <a:p>
            <a:pPr marL="461962" indent="-457200">
              <a:buFont typeface="+mj-lt"/>
              <a:buAutoNum type="arabicPeriod" startAt="11"/>
            </a:pPr>
            <a:r>
              <a:rPr lang="en-US" sz="2000" dirty="0" smtClean="0"/>
              <a:t>Kobayashi, M., and A. Ueda. 2003. Observation of mass attack and artificial reproduction in </a:t>
            </a:r>
            <a:r>
              <a:rPr lang="en-US" sz="2000" i="1" dirty="0" smtClean="0"/>
              <a:t>Platypus </a:t>
            </a:r>
            <a:r>
              <a:rPr lang="en-US" sz="2000" i="1" dirty="0" err="1" smtClean="0"/>
              <a:t>quercivorus</a:t>
            </a:r>
            <a:r>
              <a:rPr lang="en-US" sz="2000" i="1" dirty="0" smtClean="0"/>
              <a:t> </a:t>
            </a:r>
            <a:r>
              <a:rPr lang="en-US" sz="2000" dirty="0" smtClean="0"/>
              <a:t>(Murayama) (</a:t>
            </a:r>
            <a:r>
              <a:rPr lang="en-US" sz="2000" dirty="0" err="1" smtClean="0"/>
              <a:t>Coleoptera</a:t>
            </a:r>
            <a:r>
              <a:rPr lang="en-US" sz="2000" dirty="0" smtClean="0"/>
              <a:t>: </a:t>
            </a:r>
            <a:r>
              <a:rPr lang="en-US" sz="2000" dirty="0" err="1" smtClean="0"/>
              <a:t>Platypodidae</a:t>
            </a:r>
            <a:r>
              <a:rPr lang="en-US" sz="2000" dirty="0" smtClean="0"/>
              <a:t>). Japanese Journal of Applied Entomology and Zoology 47(2):53-60. Accessed 6/15/16.</a:t>
            </a:r>
          </a:p>
          <a:p>
            <a:pPr marL="681038" lvl="1" indent="-223838"/>
            <a:r>
              <a:rPr lang="en-US" sz="1800" dirty="0" smtClean="0">
                <a:solidFill>
                  <a:prstClr val="black"/>
                </a:solidFill>
                <a:hlinkClick r:id="rId2"/>
              </a:rPr>
              <a:t>https://www.jstage.jst.go.jp/article/jjaez/47/2/47_2_53/_pdf</a:t>
            </a:r>
          </a:p>
          <a:p>
            <a:pPr marL="461962" indent="-457200">
              <a:buFont typeface="+mj-lt"/>
              <a:buAutoNum type="arabicPeriod" startAt="11"/>
            </a:pPr>
            <a:r>
              <a:rPr lang="en-US" sz="2000" dirty="0" err="1" smtClean="0"/>
              <a:t>Kubono</a:t>
            </a:r>
            <a:r>
              <a:rPr lang="en-US" sz="2000" dirty="0" smtClean="0"/>
              <a:t>, T., and S.-I. Ito. 2002. </a:t>
            </a:r>
            <a:r>
              <a:rPr lang="en-US" sz="2000" i="1" dirty="0" err="1" smtClean="0"/>
              <a:t>Raffaelea</a:t>
            </a:r>
            <a:r>
              <a:rPr lang="en-US" sz="2000" i="1" dirty="0" smtClean="0"/>
              <a:t> </a:t>
            </a:r>
            <a:r>
              <a:rPr lang="en-US" sz="2000" i="1" dirty="0" err="1" smtClean="0"/>
              <a:t>quercivora</a:t>
            </a:r>
            <a:r>
              <a:rPr lang="en-US" sz="2000" i="1" dirty="0" smtClean="0"/>
              <a:t> </a:t>
            </a:r>
            <a:r>
              <a:rPr lang="en-US" sz="2000" dirty="0" smtClean="0"/>
              <a:t>sp. </a:t>
            </a:r>
            <a:r>
              <a:rPr lang="en-US" sz="2000" dirty="0" err="1" smtClean="0"/>
              <a:t>nov</a:t>
            </a:r>
            <a:r>
              <a:rPr lang="en-US" sz="2000" dirty="0" smtClean="0"/>
              <a:t>. associated with mass mortality of Japanese oak, and the ambrosia beetle (</a:t>
            </a:r>
            <a:r>
              <a:rPr lang="en-US" sz="2000" i="1" dirty="0" smtClean="0"/>
              <a:t>Platypus </a:t>
            </a:r>
            <a:r>
              <a:rPr lang="en-US" sz="2000" i="1" dirty="0" err="1" smtClean="0"/>
              <a:t>quercivorus</a:t>
            </a:r>
            <a:r>
              <a:rPr lang="en-US" sz="2000" dirty="0" smtClean="0"/>
              <a:t>). </a:t>
            </a:r>
            <a:r>
              <a:rPr lang="en-US" sz="2000" dirty="0" err="1" smtClean="0"/>
              <a:t>Mycoscience</a:t>
            </a:r>
            <a:r>
              <a:rPr lang="en-US" sz="2000" dirty="0" smtClean="0"/>
              <a:t> 43(3):255-260. Accessed 6/15/16</a:t>
            </a:r>
          </a:p>
          <a:p>
            <a:pPr marL="628650" lvl="1" indent="-223838"/>
            <a:r>
              <a:rPr lang="en-US" sz="1800" dirty="0" smtClean="0">
                <a:solidFill>
                  <a:prstClr val="black"/>
                </a:solidFill>
                <a:hlinkClick r:id="rId3"/>
              </a:rPr>
              <a:t>http://link.springer.com/article/10.1007%2Fs102670200037#page-1</a:t>
            </a:r>
            <a:endParaRPr lang="en-US" sz="1800" dirty="0" smtClean="0">
              <a:solidFill>
                <a:prstClr val="black"/>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228600" y="1341437"/>
            <a:ext cx="8686800" cy="4525963"/>
          </a:xfrm>
        </p:spPr>
        <p:txBody>
          <a:bodyPr/>
          <a:lstStyle/>
          <a:p>
            <a:pPr marL="461962" indent="-457200">
              <a:buFont typeface="+mj-lt"/>
              <a:buAutoNum type="arabicPeriod" startAt="14"/>
            </a:pPr>
            <a:r>
              <a:rPr lang="en-US" sz="2000" dirty="0" smtClean="0"/>
              <a:t>Kuroda, K., Y. </a:t>
            </a:r>
            <a:r>
              <a:rPr lang="en-US" sz="2000" dirty="0" err="1" smtClean="0"/>
              <a:t>Kanbara</a:t>
            </a:r>
            <a:r>
              <a:rPr lang="en-US" sz="2000" dirty="0" smtClean="0"/>
              <a:t>, T. Inoue, and A. Ogawa. 2006. Magnetic resonance micro-imaging of xylem sap distribution and necrotic lesions in tree stems. IAWA Journal 27(1):3-17. Accessed 6/15/16. </a:t>
            </a:r>
          </a:p>
          <a:p>
            <a:pPr marL="628650" lvl="1" indent="-223838"/>
            <a:r>
              <a:rPr lang="en-US" sz="1800" dirty="0" smtClean="0">
                <a:solidFill>
                  <a:prstClr val="black"/>
                </a:solidFill>
                <a:hlinkClick r:id="rId2"/>
              </a:rPr>
              <a:t>http://www2.kobe-u.ac.jp/~kurodak/MRI2006.pdf </a:t>
            </a:r>
          </a:p>
          <a:p>
            <a:pPr marL="461962" indent="-457200">
              <a:buFont typeface="+mj-lt"/>
              <a:buAutoNum type="arabicPeriod" startAt="14"/>
            </a:pPr>
            <a:r>
              <a:rPr lang="en-US" sz="2000" dirty="0" smtClean="0"/>
              <a:t>Kuroda K, K. </a:t>
            </a:r>
            <a:r>
              <a:rPr lang="en-US" sz="2000" dirty="0" err="1" smtClean="0"/>
              <a:t>Osumi</a:t>
            </a:r>
            <a:r>
              <a:rPr lang="en-US" sz="2000" dirty="0" smtClean="0"/>
              <a:t>, and H. Oku. 2011. Reestablishing the health of secondary forests “</a:t>
            </a:r>
            <a:r>
              <a:rPr lang="en-US" sz="2000" i="1" dirty="0" err="1" smtClean="0"/>
              <a:t>Satoyama</a:t>
            </a:r>
            <a:r>
              <a:rPr lang="en-US" sz="2000" dirty="0" smtClean="0"/>
              <a:t>” endangered by Japanese oak wilt: A preliminary report. JAERD. 4(9), pp 192-198. Accessed 6/15/16.</a:t>
            </a:r>
          </a:p>
          <a:p>
            <a:pPr marL="628650" lvl="1" indent="-223838"/>
            <a:r>
              <a:rPr lang="en-US" sz="1800" dirty="0" smtClean="0">
                <a:solidFill>
                  <a:prstClr val="black"/>
                </a:solidFill>
                <a:hlinkClick r:id="rId3"/>
              </a:rPr>
              <a:t>http://www.academicjournals.org/journal/JAERD/article-full-text-pdf/59052AE3635</a:t>
            </a:r>
          </a:p>
          <a:p>
            <a:pPr marL="461962" indent="-457200">
              <a:buFont typeface="+mj-lt"/>
              <a:buAutoNum type="arabicPeriod" startAt="14"/>
            </a:pPr>
            <a:r>
              <a:rPr lang="en-US" sz="2000" dirty="0" smtClean="0"/>
              <a:t>Matsuda, Y., M. Torii, T. Yamada, and S. Ito. 2012. Lessons from fungal inoculation experiments: How oak trees wilt and die by the infection of Japanese oak wilt pathogen? International Symposium on Oak Forest Preservation, Korea Forest Research Institute, Seoul, Korea. pp 1-10.</a:t>
            </a:r>
          </a:p>
          <a:p>
            <a:pPr marL="628650" lvl="1" indent="-223838"/>
            <a:r>
              <a:rPr lang="en-US" sz="1800" dirty="0" smtClean="0">
                <a:solidFill>
                  <a:prstClr val="black"/>
                </a:solidFill>
                <a:hlinkClick r:id="rId2"/>
              </a:rPr>
              <a:t>http://www.bio.mie-u.ac.jp/junkan/busshitsu/lab2/Abstract_matsuda0731_</a:t>
            </a:r>
            <a:br>
              <a:rPr lang="en-US" sz="1800" dirty="0" smtClean="0">
                <a:solidFill>
                  <a:prstClr val="black"/>
                </a:solidFill>
                <a:hlinkClick r:id="rId2"/>
              </a:rPr>
            </a:br>
            <a:r>
              <a:rPr lang="en-US" sz="1800" dirty="0" smtClean="0">
                <a:solidFill>
                  <a:prstClr val="black"/>
                </a:solidFill>
                <a:hlinkClick r:id="rId2"/>
              </a:rPr>
              <a:t>final.pdf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868362"/>
          </a:xfrm>
        </p:spPr>
        <p:txBody>
          <a:bodyPr/>
          <a:lstStyle/>
          <a:p>
            <a:r>
              <a:rPr lang="en-US" dirty="0" smtClean="0"/>
              <a:t>References</a:t>
            </a:r>
            <a:endParaRPr lang="en-US" dirty="0"/>
          </a:p>
        </p:txBody>
      </p:sp>
      <p:sp>
        <p:nvSpPr>
          <p:cNvPr id="3" name="Content Placeholder 2"/>
          <p:cNvSpPr>
            <a:spLocks noGrp="1"/>
          </p:cNvSpPr>
          <p:nvPr>
            <p:ph idx="1"/>
          </p:nvPr>
        </p:nvSpPr>
        <p:spPr>
          <a:xfrm>
            <a:off x="190500" y="990600"/>
            <a:ext cx="8763000" cy="4800600"/>
          </a:xfrm>
        </p:spPr>
        <p:txBody>
          <a:bodyPr/>
          <a:lstStyle/>
          <a:p>
            <a:pPr marL="461962" indent="-457200">
              <a:buFont typeface="+mj-lt"/>
              <a:buAutoNum type="arabicPeriod" startAt="17"/>
            </a:pPr>
            <a:r>
              <a:rPr lang="en-US" sz="2000" dirty="0" err="1" smtClean="0"/>
              <a:t>Mycobank</a:t>
            </a:r>
            <a:r>
              <a:rPr lang="en-US" sz="2000" dirty="0" smtClean="0"/>
              <a:t>. 2016. Accessed 6/15/16. </a:t>
            </a:r>
          </a:p>
          <a:p>
            <a:pPr marL="628650" lvl="1" indent="-223838"/>
            <a:r>
              <a:rPr lang="en-US" sz="1800" dirty="0" smtClean="0">
                <a:solidFill>
                  <a:prstClr val="black"/>
                </a:solidFill>
                <a:hlinkClick r:id="rId2"/>
              </a:rPr>
              <a:t>http://www.mycobank.org/</a:t>
            </a:r>
            <a:endParaRPr lang="en-US" sz="1800" dirty="0" smtClean="0">
              <a:solidFill>
                <a:prstClr val="black"/>
              </a:solidFill>
            </a:endParaRPr>
          </a:p>
          <a:p>
            <a:pPr marL="461962" indent="-457200">
              <a:buFont typeface="+mj-lt"/>
              <a:buAutoNum type="arabicPeriod" startAt="17"/>
            </a:pPr>
            <a:r>
              <a:rPr lang="en-US" sz="2000" dirty="0" err="1" smtClean="0"/>
              <a:t>Seo</a:t>
            </a:r>
            <a:r>
              <a:rPr lang="en-US" sz="2000" dirty="0" smtClean="0"/>
              <a:t>, M. Y., Y. Matsuda, C. Nakashima, and S. Ito. 2012. Taxonomic reevaluation of </a:t>
            </a:r>
            <a:r>
              <a:rPr lang="en-US" sz="2000" i="1" dirty="0" err="1" smtClean="0"/>
              <a:t>Raffaelea</a:t>
            </a:r>
            <a:r>
              <a:rPr lang="en-US" sz="2000" i="1" dirty="0" smtClean="0"/>
              <a:t> </a:t>
            </a:r>
            <a:r>
              <a:rPr lang="en-US" sz="2000" i="1" dirty="0" err="1" smtClean="0"/>
              <a:t>quercivora</a:t>
            </a:r>
            <a:r>
              <a:rPr lang="en-US" sz="2000" i="1" dirty="0" smtClean="0"/>
              <a:t> </a:t>
            </a:r>
            <a:r>
              <a:rPr lang="en-US" sz="2000" dirty="0" smtClean="0"/>
              <a:t>isolates collected from mass mortality of oak trees in Japan. </a:t>
            </a:r>
            <a:r>
              <a:rPr lang="en-US" sz="2000" dirty="0" err="1" smtClean="0"/>
              <a:t>Mycoscience</a:t>
            </a:r>
            <a:r>
              <a:rPr lang="en-US" sz="2000" dirty="0" smtClean="0"/>
              <a:t> 53(3):211-219. Accessed. 6/15/16</a:t>
            </a:r>
          </a:p>
          <a:p>
            <a:pPr marL="628650" lvl="1" indent="-223838"/>
            <a:r>
              <a:rPr lang="en-US" sz="1800" dirty="0" smtClean="0">
                <a:solidFill>
                  <a:prstClr val="black"/>
                </a:solidFill>
                <a:hlinkClick r:id="rId3"/>
              </a:rPr>
              <a:t>http://link.springer.com/article/10.1007%2Fs10267-011-0154-z#page-1</a:t>
            </a:r>
            <a:r>
              <a:rPr lang="en-US" sz="1800" dirty="0" smtClean="0">
                <a:solidFill>
                  <a:prstClr val="black"/>
                </a:solidFill>
              </a:rPr>
              <a:t> </a:t>
            </a:r>
          </a:p>
          <a:p>
            <a:pPr marL="461962" indent="-457200">
              <a:buFont typeface="+mj-lt"/>
              <a:buAutoNum type="arabicPeriod" startAt="17"/>
            </a:pPr>
            <a:r>
              <a:rPr lang="en-US" sz="2000" dirty="0" err="1" smtClean="0"/>
              <a:t>Shiono</a:t>
            </a:r>
            <a:r>
              <a:rPr lang="en-US" sz="2000" dirty="0" smtClean="0"/>
              <a:t>, Y., M. </a:t>
            </a:r>
            <a:r>
              <a:rPr lang="en-US" sz="2000" dirty="0" err="1" smtClean="0"/>
              <a:t>Hagam</a:t>
            </a:r>
            <a:r>
              <a:rPr lang="en-US" sz="2000" dirty="0" smtClean="0"/>
              <a:t>, H. Koyama, T. Murayama, and T. </a:t>
            </a:r>
            <a:r>
              <a:rPr lang="en-US" sz="2000" dirty="0" err="1" smtClean="0"/>
              <a:t>Koseki</a:t>
            </a:r>
            <a:r>
              <a:rPr lang="en-US" sz="2000" dirty="0" smtClean="0"/>
              <a:t>. 2013. Antifungal activity of a </a:t>
            </a:r>
            <a:r>
              <a:rPr lang="en-US" sz="2000" dirty="0" err="1" smtClean="0"/>
              <a:t>polyacetylene</a:t>
            </a:r>
            <a:r>
              <a:rPr lang="en-US" sz="2000" dirty="0" smtClean="0"/>
              <a:t> against the fungal pathogen of Japanese oak from the liquid culture of the edible mushroom, </a:t>
            </a:r>
            <a:r>
              <a:rPr lang="en-US" sz="2000" i="1" dirty="0" err="1" smtClean="0"/>
              <a:t>Hypsizygus</a:t>
            </a:r>
            <a:r>
              <a:rPr lang="en-US" sz="2000" i="1" dirty="0" smtClean="0"/>
              <a:t> </a:t>
            </a:r>
            <a:r>
              <a:rPr lang="en-US" sz="2000" i="1" dirty="0" err="1" smtClean="0"/>
              <a:t>marmoreus</a:t>
            </a:r>
            <a:r>
              <a:rPr lang="en-US" sz="2000" dirty="0" smtClean="0"/>
              <a:t>. </a:t>
            </a:r>
            <a:r>
              <a:rPr lang="en-US" sz="2000" dirty="0" err="1" smtClean="0"/>
              <a:t>Zeitschrift</a:t>
            </a:r>
            <a:r>
              <a:rPr lang="en-US" sz="2000" dirty="0" smtClean="0"/>
              <a:t> </a:t>
            </a:r>
            <a:r>
              <a:rPr lang="en-US" sz="2000" dirty="0" err="1" smtClean="0"/>
              <a:t>für</a:t>
            </a:r>
            <a:r>
              <a:rPr lang="en-US" sz="2000" dirty="0" smtClean="0"/>
              <a:t> </a:t>
            </a:r>
            <a:r>
              <a:rPr lang="en-US" sz="2000" dirty="0" err="1" smtClean="0"/>
              <a:t>Naturforschung</a:t>
            </a:r>
            <a:r>
              <a:rPr lang="en-US" sz="2000" dirty="0" smtClean="0"/>
              <a:t> B 68(3):293-300. Accessed 6/15/16</a:t>
            </a:r>
            <a:endParaRPr lang="en-US" sz="1600" dirty="0" smtClean="0"/>
          </a:p>
          <a:p>
            <a:pPr marL="628650" lvl="1" indent="-223838"/>
            <a:r>
              <a:rPr lang="en-US" sz="1800" dirty="0" smtClean="0">
                <a:solidFill>
                  <a:prstClr val="black"/>
                </a:solidFill>
                <a:hlinkClick r:id="rId4"/>
              </a:rPr>
              <a:t>http://www.degruyter.com/dg/viewarticle.fullcontentlink:pdfeventlink/$002fj$002fznb.2013.68.issue-3$002fznb.2013-2289$002fznb.2013-2289.pdf?t:ac=j</a:t>
            </a:r>
            <a:br>
              <a:rPr lang="en-US" sz="1800" dirty="0" smtClean="0">
                <a:solidFill>
                  <a:prstClr val="black"/>
                </a:solidFill>
                <a:hlinkClick r:id="rId4"/>
              </a:rPr>
            </a:br>
            <a:r>
              <a:rPr lang="en-US" sz="1800" dirty="0" smtClean="0">
                <a:solidFill>
                  <a:prstClr val="black"/>
                </a:solidFill>
                <a:hlinkClick r:id="rId4"/>
              </a:rPr>
              <a:t>$002fznb.2013.68.issue-3$002fznb.2013-2289$002fznb.2013-2289.xml</a:t>
            </a:r>
            <a:r>
              <a:rPr lang="en-US" sz="1800" dirty="0" smtClean="0">
                <a:solidFill>
                  <a:prstClr val="black"/>
                </a:solidFill>
              </a:rPr>
              <a:t> </a:t>
            </a:r>
          </a:p>
          <a:p>
            <a:pPr marL="461962" indent="-457200">
              <a:buFont typeface="+mj-lt"/>
              <a:buAutoNum type="arabicPeriod" startAt="20"/>
            </a:pPr>
            <a:r>
              <a:rPr lang="en-US" sz="2000" dirty="0" smtClean="0"/>
              <a:t>Smith, W. B., P. D. Miles, C. H. Perry, and S. A. Pugh. 2009. Forest Resources of the United States, 2007 (GTR-WO-78), Washington, DC. 1-336 pp. Accessed 6/15/16.</a:t>
            </a:r>
          </a:p>
          <a:p>
            <a:pPr marL="628650" lvl="1" indent="-223838"/>
            <a:r>
              <a:rPr lang="en-US" sz="1800" dirty="0" smtClean="0">
                <a:solidFill>
                  <a:prstClr val="black"/>
                </a:solidFill>
                <a:hlinkClick r:id="rId5"/>
              </a:rPr>
              <a:t>http://www.fs.fed.us/nrs/pubs/gtr/gtr_wo78.pdf </a:t>
            </a:r>
            <a:endParaRPr lang="en-US" sz="1800" dirty="0" smtClean="0">
              <a:solidFill>
                <a:prstClr val="black"/>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References</a:t>
            </a:r>
            <a:endParaRPr lang="en-US" dirty="0"/>
          </a:p>
        </p:txBody>
      </p:sp>
      <p:sp>
        <p:nvSpPr>
          <p:cNvPr id="3" name="Content Placeholder 2"/>
          <p:cNvSpPr>
            <a:spLocks noGrp="1"/>
          </p:cNvSpPr>
          <p:nvPr>
            <p:ph idx="1"/>
          </p:nvPr>
        </p:nvSpPr>
        <p:spPr>
          <a:xfrm>
            <a:off x="266700" y="1066801"/>
            <a:ext cx="8610600" cy="4800600"/>
          </a:xfrm>
        </p:spPr>
        <p:txBody>
          <a:bodyPr/>
          <a:lstStyle/>
          <a:p>
            <a:pPr marL="461962" indent="-457200">
              <a:buFont typeface="+mj-lt"/>
              <a:buAutoNum type="arabicPeriod" startAt="21"/>
            </a:pPr>
            <a:r>
              <a:rPr lang="en-US" sz="2000" dirty="0" smtClean="0"/>
              <a:t>USDA Forest Service. 2011. Oak Wilt: Red oaks die quickly; white oaks may recover. 1-3 pp. Accessed 6/15/16. </a:t>
            </a:r>
          </a:p>
          <a:p>
            <a:pPr marL="628650" lvl="1" indent="-223838"/>
            <a:r>
              <a:rPr lang="en-US" sz="1800" dirty="0" smtClean="0">
                <a:solidFill>
                  <a:prstClr val="black"/>
                </a:solidFill>
                <a:hlinkClick r:id="rId2"/>
              </a:rPr>
              <a:t>http://www.fs.usda.gov/Internet/FSE_DOCUMENTS/stelprdb5347329.pdf</a:t>
            </a:r>
            <a:r>
              <a:rPr lang="en-US" sz="1800" dirty="0" smtClean="0">
                <a:solidFill>
                  <a:prstClr val="black"/>
                </a:solidFill>
              </a:rPr>
              <a:t> </a:t>
            </a:r>
          </a:p>
          <a:p>
            <a:pPr marL="461962" indent="-457200">
              <a:buFont typeface="+mj-lt"/>
              <a:buAutoNum type="arabicPeriod" startAt="21"/>
            </a:pPr>
            <a:r>
              <a:rPr lang="en-US" sz="2000" dirty="0" smtClean="0"/>
              <a:t>USDA-APHIS-PPQ. 2015. New Pest Response Guidelines: </a:t>
            </a:r>
            <a:r>
              <a:rPr lang="en-US" sz="2000" i="1" dirty="0" err="1" smtClean="0"/>
              <a:t>Raffaelea</a:t>
            </a:r>
            <a:r>
              <a:rPr lang="en-US" sz="2000" i="1" dirty="0" smtClean="0"/>
              <a:t> </a:t>
            </a:r>
            <a:r>
              <a:rPr lang="en-US" sz="2000" i="1" dirty="0" err="1" smtClean="0"/>
              <a:t>quercivora</a:t>
            </a:r>
            <a:r>
              <a:rPr lang="en-US" sz="2000" i="1" dirty="0" smtClean="0"/>
              <a:t> </a:t>
            </a:r>
            <a:r>
              <a:rPr lang="en-US" sz="2000" dirty="0" err="1" smtClean="0"/>
              <a:t>Kubono</a:t>
            </a:r>
            <a:r>
              <a:rPr lang="en-US" sz="2000" dirty="0" smtClean="0"/>
              <a:t> &amp; Shin. Ito Japanese Oak Wilt. Accessed 6/15/16.</a:t>
            </a:r>
          </a:p>
          <a:p>
            <a:pPr marL="628650" lvl="1" indent="-223838"/>
            <a:r>
              <a:rPr lang="en-US" sz="1800" dirty="0" smtClean="0">
                <a:solidFill>
                  <a:prstClr val="black"/>
                </a:solidFill>
                <a:hlinkClick r:id="rId3"/>
              </a:rPr>
              <a:t>https://www.aphis.usda.gov/import_export/plants/manuals/emergency/downloads/nprg-r_quercivora.pdf</a:t>
            </a:r>
            <a:r>
              <a:rPr lang="en-US" sz="1800" dirty="0" smtClean="0">
                <a:solidFill>
                  <a:prstClr val="black"/>
                </a:solidFill>
              </a:rPr>
              <a:t> </a:t>
            </a:r>
          </a:p>
          <a:p>
            <a:pPr marL="461962" indent="-457200">
              <a:buFont typeface="+mj-lt"/>
              <a:buAutoNum type="arabicPeriod" startAt="21"/>
            </a:pPr>
            <a:r>
              <a:rPr lang="en-US" sz="2000" dirty="0" smtClean="0"/>
              <a:t>Yamada, T., Y. Ichihara, and K. Hori. 2003. Defense responses of oak trees against the fungus </a:t>
            </a:r>
            <a:r>
              <a:rPr lang="en-US" sz="2000" i="1" dirty="0" err="1" smtClean="0"/>
              <a:t>Raffaelea</a:t>
            </a:r>
            <a:r>
              <a:rPr lang="en-US" sz="2000" i="1" dirty="0" smtClean="0"/>
              <a:t> </a:t>
            </a:r>
            <a:r>
              <a:rPr lang="en-US" sz="2000" i="1" dirty="0" err="1" smtClean="0"/>
              <a:t>quercivora</a:t>
            </a:r>
            <a:r>
              <a:rPr lang="en-US" sz="2000" i="1" dirty="0" smtClean="0"/>
              <a:t> </a:t>
            </a:r>
            <a:r>
              <a:rPr lang="en-US" sz="2000" dirty="0" smtClean="0"/>
              <a:t>vectored by the ambrosia beetle </a:t>
            </a:r>
            <a:r>
              <a:rPr lang="en-US" sz="2000" i="1" dirty="0" smtClean="0"/>
              <a:t>Platypus </a:t>
            </a:r>
            <a:r>
              <a:rPr lang="en-US" sz="2000" i="1" dirty="0" err="1" smtClean="0"/>
              <a:t>quercivorus</a:t>
            </a:r>
            <a:r>
              <a:rPr lang="en-US" sz="2000" dirty="0" smtClean="0"/>
              <a:t>. pp. 132-135 in Proceedings: IUFRO Kanazawa 2003 "Forest Insect Population Dynamics and Host Influences".  Accessed 6/15/16. </a:t>
            </a:r>
          </a:p>
          <a:p>
            <a:pPr marL="628650" lvl="1" indent="-223838"/>
            <a:r>
              <a:rPr lang="en-US" sz="1800" dirty="0" smtClean="0">
                <a:solidFill>
                  <a:prstClr val="black"/>
                </a:solidFill>
                <a:hlinkClick r:id="rId3"/>
              </a:rPr>
              <a:t>http://www.uf.a.u-tokyo.ac.jp/~kamatan/symp/iufro2003kanazawa/</a:t>
            </a:r>
            <a:br>
              <a:rPr lang="en-US" sz="1800" dirty="0" smtClean="0">
                <a:solidFill>
                  <a:prstClr val="black"/>
                </a:solidFill>
                <a:hlinkClick r:id="rId3"/>
              </a:rPr>
            </a:br>
            <a:r>
              <a:rPr lang="en-US" sz="1800" dirty="0" smtClean="0">
                <a:solidFill>
                  <a:prstClr val="black"/>
                </a:solidFill>
                <a:hlinkClick r:id="rId3"/>
              </a:rPr>
              <a:t>proceedings/P30_Yamada.pdf </a:t>
            </a:r>
            <a:endParaRPr lang="en-US" sz="20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 of JOW</a:t>
            </a:r>
            <a:endParaRPr lang="en-US" dirty="0"/>
          </a:p>
        </p:txBody>
      </p:sp>
      <p:sp>
        <p:nvSpPr>
          <p:cNvPr id="6" name="Content Placeholder 5"/>
          <p:cNvSpPr>
            <a:spLocks noGrp="1"/>
          </p:cNvSpPr>
          <p:nvPr>
            <p:ph idx="1"/>
          </p:nvPr>
        </p:nvSpPr>
        <p:spPr/>
        <p:txBody>
          <a:bodyPr/>
          <a:lstStyle/>
          <a:p>
            <a:r>
              <a:rPr lang="en-US" dirty="0" smtClean="0"/>
              <a:t>Vector-limited distribution</a:t>
            </a:r>
          </a:p>
          <a:p>
            <a:r>
              <a:rPr lang="en-US" dirty="0" smtClean="0"/>
              <a:t>Occurs in temperate to broadleaf </a:t>
            </a:r>
            <a:br>
              <a:rPr lang="en-US" dirty="0" smtClean="0"/>
            </a:br>
            <a:r>
              <a:rPr lang="en-US" dirty="0" smtClean="0"/>
              <a:t>mixed forests</a:t>
            </a:r>
          </a:p>
          <a:p>
            <a:r>
              <a:rPr lang="en-US" dirty="0" smtClean="0"/>
              <a:t>Currently isolated to Japan</a:t>
            </a:r>
          </a:p>
        </p:txBody>
      </p:sp>
      <p:sp>
        <p:nvSpPr>
          <p:cNvPr id="4" name="TextBox 3"/>
          <p:cNvSpPr txBox="1"/>
          <p:nvPr/>
        </p:nvSpPr>
        <p:spPr>
          <a:xfrm>
            <a:off x="152400" y="6566356"/>
            <a:ext cx="5638800" cy="215444"/>
          </a:xfrm>
          <a:prstGeom prst="rect">
            <a:avLst/>
          </a:prstGeom>
          <a:noFill/>
        </p:spPr>
        <p:txBody>
          <a:bodyPr wrap="square" rtlCol="0">
            <a:spAutoFit/>
          </a:bodyPr>
          <a:lstStyle/>
          <a:p>
            <a:r>
              <a:rPr lang="en-US" sz="800" dirty="0" smtClean="0"/>
              <a:t>Image credits: </a:t>
            </a:r>
            <a:r>
              <a:rPr lang="en-US" sz="800" dirty="0" err="1" smtClean="0"/>
              <a:t>Tokyoship</a:t>
            </a:r>
            <a:r>
              <a:rPr lang="en-US" sz="800" dirty="0" smtClean="0"/>
              <a:t> - Own work, Public Domain, https://commons.wikimedia.org/w/index.php?curid=15683093</a:t>
            </a:r>
            <a:endParaRPr lang="en-US" sz="800" dirty="0"/>
          </a:p>
        </p:txBody>
      </p:sp>
      <p:pic>
        <p:nvPicPr>
          <p:cNvPr id="36868" name="Picture 4" descr="Regions and Prefectures of Japan 2.svg"/>
          <p:cNvPicPr>
            <a:picLocks noChangeAspect="1" noChangeArrowheads="1"/>
          </p:cNvPicPr>
          <p:nvPr/>
        </p:nvPicPr>
        <p:blipFill>
          <a:blip r:embed="rId3" cstate="print"/>
          <a:srcRect/>
          <a:stretch>
            <a:fillRect/>
          </a:stretch>
        </p:blipFill>
        <p:spPr bwMode="auto">
          <a:xfrm>
            <a:off x="4419600" y="76200"/>
            <a:ext cx="4648200" cy="6156826"/>
          </a:xfrm>
          <a:prstGeom prst="rect">
            <a:avLst/>
          </a:prstGeom>
          <a:noFill/>
        </p:spPr>
      </p:pic>
    </p:spTree>
    <p:extLst>
      <p:ext uri="{BB962C8B-B14F-4D97-AF65-F5344CB8AC3E}">
        <p14:creationId xmlns:p14="http://schemas.microsoft.com/office/powerpoint/2010/main" val="2351251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Reported Host Range of JOW</a:t>
            </a:r>
            <a:endParaRPr lang="en-US" b="0" dirty="0">
              <a:solidFill>
                <a:schemeClr val="tx1"/>
              </a:solidFill>
            </a:endParaRPr>
          </a:p>
        </p:txBody>
      </p:sp>
      <p:sp>
        <p:nvSpPr>
          <p:cNvPr id="5" name="Content Placeholder 4"/>
          <p:cNvSpPr>
            <a:spLocks noGrp="1"/>
          </p:cNvSpPr>
          <p:nvPr>
            <p:ph idx="1"/>
          </p:nvPr>
        </p:nvSpPr>
        <p:spPr>
          <a:xfrm>
            <a:off x="457200" y="1295400"/>
            <a:ext cx="8382000" cy="4830763"/>
          </a:xfrm>
        </p:spPr>
        <p:txBody>
          <a:bodyPr/>
          <a:lstStyle/>
          <a:p>
            <a:r>
              <a:rPr lang="en-US" sz="2800" dirty="0" smtClean="0"/>
              <a:t>Successfully re-isolated from inoculated and symptomatic or dead seedlings of:</a:t>
            </a:r>
            <a:endParaRPr lang="en-US" sz="2800" b="1" dirty="0" smtClean="0"/>
          </a:p>
          <a:p>
            <a:pPr lvl="1"/>
            <a:r>
              <a:rPr lang="en-US" sz="2400" b="1" dirty="0" err="1" smtClean="0"/>
              <a:t>Konara</a:t>
            </a:r>
            <a:r>
              <a:rPr lang="en-US" sz="2400" b="1" dirty="0" smtClean="0"/>
              <a:t> Oak</a:t>
            </a:r>
            <a:r>
              <a:rPr lang="en-US" sz="2400" dirty="0" smtClean="0"/>
              <a:t>, </a:t>
            </a:r>
            <a:r>
              <a:rPr lang="en-US" sz="2400" i="1" dirty="0" err="1" smtClean="0"/>
              <a:t>Quercus</a:t>
            </a:r>
            <a:r>
              <a:rPr lang="en-US" sz="2400" i="1" dirty="0" smtClean="0"/>
              <a:t> </a:t>
            </a:r>
            <a:r>
              <a:rPr lang="en-US" sz="2400" i="1" dirty="0" err="1" smtClean="0"/>
              <a:t>serrata</a:t>
            </a:r>
            <a:endParaRPr lang="en-US" sz="2400" dirty="0" smtClean="0"/>
          </a:p>
          <a:p>
            <a:pPr lvl="1"/>
            <a:r>
              <a:rPr lang="en-US" sz="2400" b="1" dirty="0" smtClean="0"/>
              <a:t>Mongolian Oak</a:t>
            </a:r>
            <a:r>
              <a:rPr lang="en-US" sz="2400" dirty="0" smtClean="0"/>
              <a:t>, </a:t>
            </a:r>
            <a:r>
              <a:rPr lang="en-US" sz="2400" i="1" dirty="0" smtClean="0"/>
              <a:t>Q. </a:t>
            </a:r>
            <a:r>
              <a:rPr lang="en-US" sz="2400" i="1" dirty="0" err="1" smtClean="0"/>
              <a:t>mongolica</a:t>
            </a:r>
            <a:endParaRPr lang="en-US" sz="2400" dirty="0" smtClean="0"/>
          </a:p>
          <a:p>
            <a:pPr lvl="1"/>
            <a:r>
              <a:rPr lang="en-US" sz="2400" b="1" dirty="0" smtClean="0"/>
              <a:t>Northern Red Oak</a:t>
            </a:r>
            <a:r>
              <a:rPr lang="en-US" sz="2400" dirty="0" smtClean="0"/>
              <a:t>, </a:t>
            </a:r>
            <a:r>
              <a:rPr lang="en-US" sz="2400" i="1" dirty="0" smtClean="0"/>
              <a:t>Q. </a:t>
            </a:r>
            <a:r>
              <a:rPr lang="en-US" sz="2400" i="1" dirty="0" err="1" smtClean="0"/>
              <a:t>rubra</a:t>
            </a:r>
            <a:endParaRPr lang="en-US" sz="2400" dirty="0" smtClean="0"/>
          </a:p>
          <a:p>
            <a:pPr lvl="1"/>
            <a:r>
              <a:rPr lang="en-US" sz="2400" b="1" dirty="0" smtClean="0"/>
              <a:t>Pin Oak</a:t>
            </a:r>
            <a:r>
              <a:rPr lang="en-US" sz="2400" dirty="0" smtClean="0"/>
              <a:t>, </a:t>
            </a:r>
            <a:r>
              <a:rPr lang="en-US" sz="2400" i="1" dirty="0" smtClean="0"/>
              <a:t>Q. </a:t>
            </a:r>
            <a:r>
              <a:rPr lang="en-US" sz="2400" i="1" dirty="0" err="1" smtClean="0"/>
              <a:t>palustris</a:t>
            </a:r>
            <a:endParaRPr lang="en-US" sz="2400" dirty="0" smtClean="0"/>
          </a:p>
          <a:p>
            <a:pPr lvl="1"/>
            <a:r>
              <a:rPr lang="en-US" sz="2400" b="1" dirty="0" smtClean="0"/>
              <a:t>Scarlet Oak</a:t>
            </a:r>
            <a:r>
              <a:rPr lang="en-US" sz="2400" dirty="0" smtClean="0"/>
              <a:t>, </a:t>
            </a:r>
            <a:r>
              <a:rPr lang="en-US" sz="2400" i="1" dirty="0" smtClean="0"/>
              <a:t>Q. </a:t>
            </a:r>
            <a:r>
              <a:rPr lang="en-US" sz="2400" i="1" dirty="0" err="1" smtClean="0"/>
              <a:t>coccinea</a:t>
            </a:r>
            <a:endParaRPr lang="en-US" sz="2400" dirty="0" smtClean="0"/>
          </a:p>
          <a:p>
            <a:r>
              <a:rPr lang="en-US" sz="2800" dirty="0" smtClean="0"/>
              <a:t>Potentially susceptible hosts include:</a:t>
            </a:r>
          </a:p>
          <a:p>
            <a:pPr lvl="1"/>
            <a:r>
              <a:rPr lang="en-US" sz="2400" b="1" dirty="0" smtClean="0"/>
              <a:t>Japanese Chinquapin</a:t>
            </a:r>
            <a:r>
              <a:rPr lang="en-US" sz="2400" dirty="0" smtClean="0"/>
              <a:t>, </a:t>
            </a:r>
            <a:r>
              <a:rPr lang="en-US" sz="2400" i="1" dirty="0" err="1" smtClean="0"/>
              <a:t>Castanopsis</a:t>
            </a:r>
            <a:r>
              <a:rPr lang="en-US" sz="2400" i="1" dirty="0" smtClean="0"/>
              <a:t> </a:t>
            </a:r>
            <a:r>
              <a:rPr lang="en-US" sz="2400" i="1" dirty="0" err="1" smtClean="0"/>
              <a:t>sieboldii</a:t>
            </a:r>
            <a:endParaRPr lang="en-US" sz="2400" dirty="0" smtClean="0"/>
          </a:p>
          <a:p>
            <a:pPr lvl="1"/>
            <a:r>
              <a:rPr lang="en-US" sz="2400" b="1" dirty="0" smtClean="0"/>
              <a:t>Ring-Cup Oak</a:t>
            </a:r>
            <a:r>
              <a:rPr lang="en-US" sz="2400" dirty="0" smtClean="0"/>
              <a:t>, </a:t>
            </a:r>
            <a:r>
              <a:rPr lang="en-US" sz="2400" i="1" dirty="0" smtClean="0"/>
              <a:t>Q. </a:t>
            </a:r>
            <a:r>
              <a:rPr lang="en-US" sz="2400" i="1" dirty="0" err="1" smtClean="0"/>
              <a:t>glauca</a:t>
            </a:r>
            <a:endParaRPr lang="en-US" sz="2400" i="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990600"/>
          </a:xfrm>
        </p:spPr>
        <p:txBody>
          <a:bodyPr/>
          <a:lstStyle/>
          <a:p>
            <a:r>
              <a:rPr lang="en-US" dirty="0" smtClean="0"/>
              <a:t>Potential Distribution of JOW</a:t>
            </a:r>
            <a:endParaRPr lang="en-US" dirty="0"/>
          </a:p>
        </p:txBody>
      </p:sp>
      <p:sp>
        <p:nvSpPr>
          <p:cNvPr id="14" name="TextBox 13"/>
          <p:cNvSpPr txBox="1"/>
          <p:nvPr/>
        </p:nvSpPr>
        <p:spPr>
          <a:xfrm>
            <a:off x="152400" y="6477000"/>
            <a:ext cx="5638800" cy="338554"/>
          </a:xfrm>
          <a:prstGeom prst="rect">
            <a:avLst/>
          </a:prstGeom>
          <a:noFill/>
        </p:spPr>
        <p:txBody>
          <a:bodyPr wrap="square" rtlCol="0">
            <a:spAutoFit/>
          </a:bodyPr>
          <a:lstStyle/>
          <a:p>
            <a:r>
              <a:rPr lang="en-US" sz="800" dirty="0" smtClean="0"/>
              <a:t>Image credits: Soil climate map, USDA-NRCS, Soil Science Division, World Soil Resources, Washington D.C., </a:t>
            </a:r>
            <a:r>
              <a:rPr lang="en-US" sz="800" dirty="0" smtClean="0">
                <a:hlinkClick r:id="rId3"/>
              </a:rPr>
              <a:t>http://www.nrcs.usda.gov/wps/portal/nrcs/detail/soils/use/?cid=nrcs142p2_054002</a:t>
            </a:r>
            <a:r>
              <a:rPr lang="en-US" sz="800" dirty="0" smtClean="0"/>
              <a:t> </a:t>
            </a:r>
            <a:endParaRPr lang="en-US" sz="800" dirty="0"/>
          </a:p>
        </p:txBody>
      </p:sp>
      <p:pic>
        <p:nvPicPr>
          <p:cNvPr id="32769" name="Picture 1"/>
          <p:cNvPicPr>
            <a:picLocks noChangeAspect="1" noChangeArrowheads="1"/>
          </p:cNvPicPr>
          <p:nvPr/>
        </p:nvPicPr>
        <p:blipFill>
          <a:blip r:embed="rId4" cstate="print"/>
          <a:srcRect l="1706" t="4067" r="1286" b="2393"/>
          <a:stretch>
            <a:fillRect/>
          </a:stretch>
        </p:blipFill>
        <p:spPr bwMode="auto">
          <a:xfrm>
            <a:off x="114300" y="914400"/>
            <a:ext cx="8915400" cy="5562600"/>
          </a:xfrm>
          <a:prstGeom prst="rect">
            <a:avLst/>
          </a:prstGeom>
          <a:noFill/>
          <a:ln w="9525">
            <a:noFill/>
            <a:miter lim="800000"/>
            <a:headEnd/>
            <a:tailEnd/>
          </a:ln>
          <a:effectLst/>
        </p:spPr>
      </p:pic>
    </p:spTree>
    <p:extLst>
      <p:ext uri="{BB962C8B-B14F-4D97-AF65-F5344CB8AC3E}">
        <p14:creationId xmlns:p14="http://schemas.microsoft.com/office/powerpoint/2010/main" val="4212138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s://bugwoodcloud.org/images/768x512/5518023.jpg"/>
          <p:cNvPicPr>
            <a:picLocks noChangeAspect="1" noChangeArrowheads="1"/>
          </p:cNvPicPr>
          <p:nvPr/>
        </p:nvPicPr>
        <p:blipFill>
          <a:blip r:embed="rId3" cstate="print"/>
          <a:srcRect l="5556" r="24459" b="7685"/>
          <a:stretch>
            <a:fillRect/>
          </a:stretch>
        </p:blipFill>
        <p:spPr bwMode="auto">
          <a:xfrm>
            <a:off x="321469" y="1981200"/>
            <a:ext cx="3972095" cy="33633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lstStyle/>
          <a:p>
            <a:r>
              <a:rPr lang="en-US" dirty="0" smtClean="0"/>
              <a:t>Damage </a:t>
            </a:r>
            <a:endParaRPr lang="en-US" dirty="0"/>
          </a:p>
        </p:txBody>
      </p:sp>
      <p:sp>
        <p:nvSpPr>
          <p:cNvPr id="4" name="TextBox 3"/>
          <p:cNvSpPr txBox="1"/>
          <p:nvPr/>
        </p:nvSpPr>
        <p:spPr>
          <a:xfrm>
            <a:off x="152400" y="6324600"/>
            <a:ext cx="5638800" cy="215444"/>
          </a:xfrm>
          <a:prstGeom prst="rect">
            <a:avLst/>
          </a:prstGeom>
          <a:noFill/>
        </p:spPr>
        <p:txBody>
          <a:bodyPr wrap="square" rtlCol="0">
            <a:spAutoFit/>
          </a:bodyPr>
          <a:lstStyle/>
          <a:p>
            <a:r>
              <a:rPr lang="en-US" sz="800" dirty="0" smtClean="0"/>
              <a:t>Image credits: Photos by Troy Kimoto, Canadian Food Inspection Agency, Bugwood.org  IDs-5518023 &amp; 5518022</a:t>
            </a:r>
          </a:p>
        </p:txBody>
      </p:sp>
      <p:pic>
        <p:nvPicPr>
          <p:cNvPr id="30726" name="Picture 6" descr="https://bugwoodcloud.org/images/768x512/5518019.jpg"/>
          <p:cNvPicPr>
            <a:picLocks noChangeAspect="1" noChangeArrowheads="1"/>
          </p:cNvPicPr>
          <p:nvPr/>
        </p:nvPicPr>
        <p:blipFill>
          <a:blip r:embed="rId4" cstate="print"/>
          <a:srcRect l="8917" r="9047" b="5882"/>
          <a:stretch>
            <a:fillRect/>
          </a:stretch>
        </p:blipFill>
        <p:spPr bwMode="auto">
          <a:xfrm>
            <a:off x="4529211" y="2100761"/>
            <a:ext cx="4250761"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399190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&amp; Symptoms of JOW</a:t>
            </a:r>
            <a:endParaRPr lang="en-US" dirty="0"/>
          </a:p>
        </p:txBody>
      </p:sp>
      <p:sp>
        <p:nvSpPr>
          <p:cNvPr id="3" name="Content Placeholder 2"/>
          <p:cNvSpPr>
            <a:spLocks noGrp="1"/>
          </p:cNvSpPr>
          <p:nvPr>
            <p:ph idx="1"/>
          </p:nvPr>
        </p:nvSpPr>
        <p:spPr>
          <a:xfrm>
            <a:off x="457200" y="1447800"/>
            <a:ext cx="8229600" cy="4525963"/>
          </a:xfrm>
        </p:spPr>
        <p:txBody>
          <a:bodyPr/>
          <a:lstStyle/>
          <a:p>
            <a:r>
              <a:rPr lang="en-US" dirty="0" smtClean="0"/>
              <a:t>Typical wilt symptoms are visible 2-3 months post infection and tree death occurs within 1</a:t>
            </a:r>
            <a:r>
              <a:rPr lang="en-US" baseline="30000" dirty="0" smtClean="0"/>
              <a:t>st</a:t>
            </a:r>
            <a:r>
              <a:rPr lang="en-US" dirty="0" smtClean="0"/>
              <a:t> season or next spring</a:t>
            </a:r>
          </a:p>
        </p:txBody>
      </p:sp>
      <p:sp>
        <p:nvSpPr>
          <p:cNvPr id="4" name="TextBox 3"/>
          <p:cNvSpPr txBox="1"/>
          <p:nvPr/>
        </p:nvSpPr>
        <p:spPr>
          <a:xfrm>
            <a:off x="152400" y="6324600"/>
            <a:ext cx="5638800" cy="338554"/>
          </a:xfrm>
          <a:prstGeom prst="rect">
            <a:avLst/>
          </a:prstGeom>
          <a:noFill/>
        </p:spPr>
        <p:txBody>
          <a:bodyPr wrap="square" rtlCol="0">
            <a:spAutoFit/>
          </a:bodyPr>
          <a:lstStyle/>
          <a:p>
            <a:r>
              <a:rPr lang="en-US" sz="800" dirty="0" smtClean="0"/>
              <a:t>Image credits: Wilted leaves by Troy Kimoto, Canadian Food Inspection Agency, Bugwood.org ID-5518022; Fungus-stained cross-section example of Laurel Wilt by Albert (Bud) Mayfield, USDA Forest Service, Bugwood.org ID-UGA5005056</a:t>
            </a:r>
            <a:endParaRPr lang="en-US" sz="800" dirty="0"/>
          </a:p>
        </p:txBody>
      </p:sp>
      <p:pic>
        <p:nvPicPr>
          <p:cNvPr id="5" name="Picture 2" descr="https://bugwoodcloud.org/images/768x512/5518022.jpg"/>
          <p:cNvPicPr>
            <a:picLocks noChangeAspect="1" noChangeArrowheads="1"/>
          </p:cNvPicPr>
          <p:nvPr/>
        </p:nvPicPr>
        <p:blipFill>
          <a:blip r:embed="rId3" cstate="print"/>
          <a:srcRect l="21993" t="6996" r="11417" b="6400"/>
          <a:stretch>
            <a:fillRect/>
          </a:stretch>
        </p:blipFill>
        <p:spPr bwMode="auto">
          <a:xfrm>
            <a:off x="838200" y="3124200"/>
            <a:ext cx="3505200" cy="29085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7890" name="Picture 2" descr="https://bugwoodcloud.org/images/768x512/5005056.jpg"/>
          <p:cNvPicPr>
            <a:picLocks noChangeAspect="1" noChangeArrowheads="1"/>
          </p:cNvPicPr>
          <p:nvPr/>
        </p:nvPicPr>
        <p:blipFill>
          <a:blip r:embed="rId4" cstate="print"/>
          <a:srcRect l="13542" t="2778" r="12519" b="5556"/>
          <a:stretch>
            <a:fillRect/>
          </a:stretch>
        </p:blipFill>
        <p:spPr bwMode="auto">
          <a:xfrm>
            <a:off x="4876800" y="2667000"/>
            <a:ext cx="3352800" cy="31174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81834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Fungal Morphology</a:t>
            </a:r>
            <a:endParaRPr lang="en-US" dirty="0"/>
          </a:p>
        </p:txBody>
      </p:sp>
      <p:sp>
        <p:nvSpPr>
          <p:cNvPr id="3" name="Content Placeholder 2"/>
          <p:cNvSpPr>
            <a:spLocks noGrp="1"/>
          </p:cNvSpPr>
          <p:nvPr>
            <p:ph idx="1"/>
          </p:nvPr>
        </p:nvSpPr>
        <p:spPr>
          <a:xfrm>
            <a:off x="457200" y="1447800"/>
            <a:ext cx="8229600" cy="4525963"/>
          </a:xfrm>
        </p:spPr>
        <p:txBody>
          <a:bodyPr/>
          <a:lstStyle/>
          <a:p>
            <a:r>
              <a:rPr lang="en-US" dirty="0" smtClean="0"/>
              <a:t>Colonies: pale/brown olive, </a:t>
            </a:r>
            <a:r>
              <a:rPr lang="en-US" u="sng" dirty="0" smtClean="0"/>
              <a:t>&lt;</a:t>
            </a:r>
            <a:r>
              <a:rPr lang="en-US" dirty="0" smtClean="0"/>
              <a:t> 80mm diameter</a:t>
            </a:r>
          </a:p>
          <a:p>
            <a:r>
              <a:rPr lang="en-US" dirty="0" smtClean="0"/>
              <a:t>Hyphae: hyaline, </a:t>
            </a:r>
            <a:r>
              <a:rPr lang="en-US" dirty="0" err="1" smtClean="0"/>
              <a:t>septate</a:t>
            </a:r>
            <a:r>
              <a:rPr lang="en-US" dirty="0" smtClean="0"/>
              <a:t>, smooth, branched</a:t>
            </a:r>
          </a:p>
          <a:p>
            <a:endParaRPr lang="en-US" dirty="0" smtClean="0"/>
          </a:p>
        </p:txBody>
      </p:sp>
      <p:sp>
        <p:nvSpPr>
          <p:cNvPr id="5" name="Rectangle 4"/>
          <p:cNvSpPr/>
          <p:nvPr/>
        </p:nvSpPr>
        <p:spPr>
          <a:xfrm>
            <a:off x="3581400" y="2629150"/>
            <a:ext cx="5334000" cy="3243965"/>
          </a:xfrm>
          <a:prstGeom prst="rect">
            <a:avLst/>
          </a:prstGeom>
        </p:spPr>
        <p:txBody>
          <a:bodyPr wrap="square">
            <a:spAutoFit/>
          </a:bodyPr>
          <a:lstStyle/>
          <a:p>
            <a:pPr marL="342900" lvl="0" indent="-342900" defTabSz="457200" fontAlgn="base">
              <a:spcBef>
                <a:spcPct val="20000"/>
              </a:spcBef>
              <a:spcAft>
                <a:spcPct val="0"/>
              </a:spcAft>
              <a:buFont typeface="Arial" charset="0"/>
              <a:buChar char="•"/>
            </a:pPr>
            <a:r>
              <a:rPr lang="en-US" sz="3200" dirty="0" smtClean="0">
                <a:solidFill>
                  <a:prstClr val="black"/>
                </a:solidFill>
                <a:ea typeface="ＭＳ Ｐゴシック" pitchFamily="33" charset="-128"/>
              </a:rPr>
              <a:t>Conidiophores produced in </a:t>
            </a:r>
            <a:r>
              <a:rPr lang="en-US" sz="3200" dirty="0" err="1" smtClean="0">
                <a:solidFill>
                  <a:prstClr val="black"/>
                </a:solidFill>
                <a:ea typeface="ＭＳ Ｐゴシック" pitchFamily="33" charset="-128"/>
              </a:rPr>
              <a:t>sporodochia</a:t>
            </a:r>
            <a:r>
              <a:rPr lang="en-US" sz="3200" dirty="0" smtClean="0">
                <a:solidFill>
                  <a:prstClr val="black"/>
                </a:solidFill>
                <a:ea typeface="ＭＳ Ｐゴシック" pitchFamily="33" charset="-128"/>
              </a:rPr>
              <a:t> or separately</a:t>
            </a:r>
          </a:p>
          <a:p>
            <a:pPr marL="342900" lvl="0" indent="-342900" defTabSz="457200" fontAlgn="base">
              <a:spcBef>
                <a:spcPct val="20000"/>
              </a:spcBef>
              <a:spcAft>
                <a:spcPct val="0"/>
              </a:spcAft>
              <a:buFont typeface="Arial" charset="0"/>
              <a:buChar char="•"/>
            </a:pPr>
            <a:r>
              <a:rPr lang="en-US" sz="3200" dirty="0" smtClean="0">
                <a:solidFill>
                  <a:prstClr val="black"/>
                </a:solidFill>
                <a:ea typeface="ＭＳ Ｐゴシック" pitchFamily="33" charset="-128"/>
              </a:rPr>
              <a:t>Conidia: short, slimy, club-shaped</a:t>
            </a:r>
          </a:p>
          <a:p>
            <a:pPr marL="342900" lvl="0" indent="-342900" defTabSz="457200" fontAlgn="base">
              <a:spcBef>
                <a:spcPct val="20000"/>
              </a:spcBef>
              <a:spcAft>
                <a:spcPct val="0"/>
              </a:spcAft>
              <a:buFont typeface="Arial" charset="0"/>
              <a:buChar char="•"/>
            </a:pPr>
            <a:r>
              <a:rPr lang="en-US" sz="3200" dirty="0" smtClean="0">
                <a:solidFill>
                  <a:prstClr val="black"/>
                </a:solidFill>
                <a:ea typeface="ＭＳ Ｐゴシック" pitchFamily="33" charset="-128"/>
              </a:rPr>
              <a:t>Genus </a:t>
            </a:r>
            <a:r>
              <a:rPr lang="en-US" sz="3200" i="1" dirty="0" err="1" smtClean="0">
                <a:solidFill>
                  <a:prstClr val="black"/>
                </a:solidFill>
                <a:ea typeface="ＭＳ Ｐゴシック" pitchFamily="33" charset="-128"/>
              </a:rPr>
              <a:t>Raffaelea</a:t>
            </a:r>
            <a:r>
              <a:rPr lang="en-US" sz="3200" dirty="0" smtClean="0">
                <a:solidFill>
                  <a:prstClr val="black"/>
                </a:solidFill>
                <a:ea typeface="ＭＳ Ｐゴシック" pitchFamily="33" charset="-128"/>
              </a:rPr>
              <a:t> lacks a known sexual stage</a:t>
            </a:r>
          </a:p>
        </p:txBody>
      </p:sp>
      <p:pic>
        <p:nvPicPr>
          <p:cNvPr id="1026" name="Picture 2"/>
          <p:cNvPicPr>
            <a:picLocks noChangeAspect="1" noChangeArrowheads="1"/>
          </p:cNvPicPr>
          <p:nvPr/>
        </p:nvPicPr>
        <p:blipFill>
          <a:blip r:embed="rId3" cstate="print"/>
          <a:srcRect l="9148" b="8889"/>
          <a:stretch>
            <a:fillRect/>
          </a:stretch>
        </p:blipFill>
        <p:spPr bwMode="auto">
          <a:xfrm>
            <a:off x="381000" y="2819400"/>
            <a:ext cx="3027003"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152400" y="6324600"/>
            <a:ext cx="5638800" cy="215444"/>
          </a:xfrm>
          <a:prstGeom prst="rect">
            <a:avLst/>
          </a:prstGeom>
          <a:noFill/>
        </p:spPr>
        <p:txBody>
          <a:bodyPr wrap="square" rtlCol="0">
            <a:spAutoFit/>
          </a:bodyPr>
          <a:lstStyle/>
          <a:p>
            <a:r>
              <a:rPr lang="en-US" sz="800" dirty="0" smtClean="0"/>
              <a:t>Image credits: Conidia and conidiophores on PDA by </a:t>
            </a:r>
            <a:r>
              <a:rPr lang="en-US" sz="800" dirty="0" err="1" smtClean="0"/>
              <a:t>Kubono</a:t>
            </a:r>
            <a:r>
              <a:rPr lang="en-US" sz="800" dirty="0" smtClean="0"/>
              <a:t> and Ito 2002</a:t>
            </a:r>
            <a:endParaRPr lang="en-US" sz="800" dirty="0"/>
          </a:p>
        </p:txBody>
      </p:sp>
    </p:spTree>
    <p:extLst>
      <p:ext uri="{BB962C8B-B14F-4D97-AF65-F5344CB8AC3E}">
        <p14:creationId xmlns:p14="http://schemas.microsoft.com/office/powerpoint/2010/main" val="581834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https://bugwoodcloud.org/images/768x512/5518022.jpg"/>
          <p:cNvPicPr>
            <a:picLocks noChangeAspect="1" noChangeArrowheads="1"/>
          </p:cNvPicPr>
          <p:nvPr/>
        </p:nvPicPr>
        <p:blipFill>
          <a:blip r:embed="rId3" cstate="print"/>
          <a:srcRect l="21993" t="6996" r="11417" b="6400"/>
          <a:stretch>
            <a:fillRect/>
          </a:stretch>
        </p:blipFill>
        <p:spPr bwMode="auto">
          <a:xfrm>
            <a:off x="304800" y="2209800"/>
            <a:ext cx="2819400" cy="23395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itle 2"/>
          <p:cNvSpPr>
            <a:spLocks noGrp="1"/>
          </p:cNvSpPr>
          <p:nvPr>
            <p:ph type="title"/>
          </p:nvPr>
        </p:nvSpPr>
        <p:spPr>
          <a:xfrm>
            <a:off x="457200" y="0"/>
            <a:ext cx="8229600" cy="1143000"/>
          </a:xfrm>
        </p:spPr>
        <p:txBody>
          <a:bodyPr/>
          <a:lstStyle/>
          <a:p>
            <a:r>
              <a:rPr lang="en-US" dirty="0" smtClean="0"/>
              <a:t>Disease Cycle</a:t>
            </a:r>
            <a:endParaRPr lang="en-US" dirty="0"/>
          </a:p>
        </p:txBody>
      </p:sp>
      <p:sp>
        <p:nvSpPr>
          <p:cNvPr id="10" name="Up Arrow 9"/>
          <p:cNvSpPr/>
          <p:nvPr/>
        </p:nvSpPr>
        <p:spPr>
          <a:xfrm rot="3142500">
            <a:off x="2353671" y="1315649"/>
            <a:ext cx="810715" cy="7620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Up Arrow 11"/>
          <p:cNvSpPr/>
          <p:nvPr/>
        </p:nvSpPr>
        <p:spPr>
          <a:xfrm rot="19058338">
            <a:off x="2356830" y="4746408"/>
            <a:ext cx="810715" cy="7620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p:cNvSpPr txBox="1"/>
          <p:nvPr/>
        </p:nvSpPr>
        <p:spPr>
          <a:xfrm>
            <a:off x="152400" y="6324600"/>
            <a:ext cx="5638800" cy="461665"/>
          </a:xfrm>
          <a:prstGeom prst="rect">
            <a:avLst/>
          </a:prstGeom>
          <a:noFill/>
        </p:spPr>
        <p:txBody>
          <a:bodyPr wrap="square" rtlCol="0">
            <a:spAutoFit/>
          </a:bodyPr>
          <a:lstStyle/>
          <a:p>
            <a:r>
              <a:rPr lang="en-US" sz="800" dirty="0" smtClean="0"/>
              <a:t>Image credits: Adult Oak Ambrosia Beetle by Joseph </a:t>
            </a:r>
            <a:r>
              <a:rPr lang="en-US" sz="800" dirty="0" err="1" smtClean="0"/>
              <a:t>Benzel</a:t>
            </a:r>
            <a:r>
              <a:rPr lang="en-US" sz="800" dirty="0" smtClean="0"/>
              <a:t>, Screening Aids, USDA APHIS ITP, Bugwood.org  ID-5541203; Bore holes and wilted leaves by Troy Kimoto, Canadian Food Inspection Agency, Bugwood.org IDs-5518018 &amp; 5518022;  </a:t>
            </a:r>
            <a:r>
              <a:rPr lang="en-US" sz="800" i="1" dirty="0" smtClean="0"/>
              <a:t>Platypus</a:t>
            </a:r>
            <a:r>
              <a:rPr lang="en-US" sz="800" dirty="0" smtClean="0"/>
              <a:t> spp. galleries by William Fountain, University of Kentucky, Bugwood.org  ID-5388182</a:t>
            </a:r>
            <a:endParaRPr lang="en-US" sz="800" dirty="0"/>
          </a:p>
        </p:txBody>
      </p:sp>
      <p:pic>
        <p:nvPicPr>
          <p:cNvPr id="23554" name="Picture 2" descr="https://bugwoodcloud.org/images/768x512/5388182.jpg"/>
          <p:cNvPicPr>
            <a:picLocks noChangeAspect="1" noChangeArrowheads="1"/>
          </p:cNvPicPr>
          <p:nvPr/>
        </p:nvPicPr>
        <p:blipFill>
          <a:blip r:embed="rId4" cstate="print"/>
          <a:srcRect l="17357" t="13767" r="13471" b="39387"/>
          <a:stretch>
            <a:fillRect/>
          </a:stretch>
        </p:blipFill>
        <p:spPr bwMode="auto">
          <a:xfrm>
            <a:off x="3352800" y="3657600"/>
            <a:ext cx="2400300"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558" name="Picture 6" descr="https://bugwoodcloud.org/images/768x512/5518018.jpg"/>
          <p:cNvPicPr>
            <a:picLocks noChangeAspect="1" noChangeArrowheads="1"/>
          </p:cNvPicPr>
          <p:nvPr/>
        </p:nvPicPr>
        <p:blipFill>
          <a:blip r:embed="rId5" cstate="print"/>
          <a:srcRect l="33242" t="8496" r="27868" b="30168"/>
          <a:stretch>
            <a:fillRect/>
          </a:stretch>
        </p:blipFill>
        <p:spPr bwMode="auto">
          <a:xfrm>
            <a:off x="6248400" y="2209800"/>
            <a:ext cx="2551044"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4" name="Up Arrow 23"/>
          <p:cNvSpPr/>
          <p:nvPr/>
        </p:nvSpPr>
        <p:spPr>
          <a:xfrm rot="7735665">
            <a:off x="5977745" y="1316741"/>
            <a:ext cx="810715" cy="7620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3556" name="Picture 4" descr="https://bugwoodcloud.org/images/768x512/5541203.jpg"/>
          <p:cNvPicPr>
            <a:picLocks noChangeAspect="1" noChangeArrowheads="1"/>
          </p:cNvPicPr>
          <p:nvPr/>
        </p:nvPicPr>
        <p:blipFill>
          <a:blip r:embed="rId6" cstate="print"/>
          <a:srcRect l="3125" t="31765" b="24706"/>
          <a:stretch>
            <a:fillRect/>
          </a:stretch>
        </p:blipFill>
        <p:spPr bwMode="auto">
          <a:xfrm>
            <a:off x="3276600" y="1066801"/>
            <a:ext cx="2590800" cy="10307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Up Arrow 18"/>
          <p:cNvSpPr/>
          <p:nvPr/>
        </p:nvSpPr>
        <p:spPr>
          <a:xfrm rot="13923581">
            <a:off x="5859348" y="4897340"/>
            <a:ext cx="810715" cy="7620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 example">
  <a:themeElements>
    <a:clrScheme name="Custom 1">
      <a:dk1>
        <a:srgbClr val="FFFFFF"/>
      </a:dk1>
      <a:lt1>
        <a:sysClr val="window" lastClr="FFFFFF"/>
      </a:lt1>
      <a:dk2>
        <a:srgbClr val="FFFFFF"/>
      </a:dk2>
      <a:lt2>
        <a:srgbClr val="FFFFFF"/>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plate exampl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plate exampl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mplate exampl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Protect US PP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UF ppt template</Template>
  <TotalTime>45818</TotalTime>
  <Words>4114</Words>
  <Application>Microsoft Office PowerPoint</Application>
  <PresentationFormat>On-screen Show (4:3)</PresentationFormat>
  <Paragraphs>253</Paragraphs>
  <Slides>26</Slides>
  <Notes>21</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26</vt:i4>
      </vt:variant>
    </vt:vector>
  </HeadingPairs>
  <TitlesOfParts>
    <vt:vector size="35" baseType="lpstr">
      <vt:lpstr>ＭＳ Ｐゴシック</vt:lpstr>
      <vt:lpstr>Arial</vt:lpstr>
      <vt:lpstr>Calibri</vt:lpstr>
      <vt:lpstr>template example</vt:lpstr>
      <vt:lpstr>1_template example</vt:lpstr>
      <vt:lpstr>2_template example</vt:lpstr>
      <vt:lpstr>3_template example</vt:lpstr>
      <vt:lpstr>Custom Design</vt:lpstr>
      <vt:lpstr>Protect US PP 4</vt:lpstr>
      <vt:lpstr>Japanese Oak Wilt Raffaelea quercivora</vt:lpstr>
      <vt:lpstr>Japanese Oak Wilt (JOW)</vt:lpstr>
      <vt:lpstr>Distribution of JOW</vt:lpstr>
      <vt:lpstr>Reported Host Range of JOW</vt:lpstr>
      <vt:lpstr>Potential Distribution of JOW</vt:lpstr>
      <vt:lpstr>Damage </vt:lpstr>
      <vt:lpstr>Signs &amp; Symptoms of JOW</vt:lpstr>
      <vt:lpstr>Fungal Morphology</vt:lpstr>
      <vt:lpstr>Disease Cycle</vt:lpstr>
      <vt:lpstr>Monitoring </vt:lpstr>
      <vt:lpstr>Chemical Control</vt:lpstr>
      <vt:lpstr>Cultural Control &amp; Sanitation</vt:lpstr>
      <vt:lpstr>Lookalikes</vt:lpstr>
      <vt:lpstr>Suspect Sample Submissions</vt:lpstr>
      <vt:lpstr>Communications</vt:lpstr>
      <vt:lpstr>Author and Publication Dates</vt:lpstr>
      <vt:lpstr>Reviewers</vt:lpstr>
      <vt:lpstr>PowerPoint Presentation</vt:lpstr>
      <vt:lpstr>Our Partners</vt:lpstr>
      <vt:lpstr>References</vt:lpstr>
      <vt:lpstr>References</vt:lpstr>
      <vt:lpstr>References</vt:lpstr>
      <vt:lpstr>References</vt:lpstr>
      <vt:lpstr>References</vt:lpstr>
      <vt:lpstr>References</vt:lpstr>
      <vt:lpstr>References</vt:lpstr>
    </vt:vector>
  </TitlesOfParts>
  <Company>UF/IFAS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CARR,JENNIFER C</cp:lastModifiedBy>
  <cp:revision>2639</cp:revision>
  <dcterms:created xsi:type="dcterms:W3CDTF">2011-05-04T16:26:50Z</dcterms:created>
  <dcterms:modified xsi:type="dcterms:W3CDTF">2017-01-31T14:53:47Z</dcterms:modified>
</cp:coreProperties>
</file>