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66" r:id="rId5"/>
    <p:sldId id="285" r:id="rId6"/>
    <p:sldId id="272" r:id="rId7"/>
    <p:sldId id="261" r:id="rId8"/>
    <p:sldId id="287" r:id="rId9"/>
    <p:sldId id="271" r:id="rId10"/>
    <p:sldId id="273" r:id="rId11"/>
    <p:sldId id="275" r:id="rId12"/>
    <p:sldId id="270" r:id="rId13"/>
    <p:sldId id="291" r:id="rId14"/>
    <p:sldId id="293" r:id="rId15"/>
    <p:sldId id="276" r:id="rId16"/>
    <p:sldId id="277" r:id="rId17"/>
    <p:sldId id="292" r:id="rId18"/>
    <p:sldId id="279" r:id="rId19"/>
    <p:sldId id="282" r:id="rId20"/>
    <p:sldId id="284" r:id="rId21"/>
    <p:sldId id="283" r:id="rId22"/>
    <p:sldId id="288" r:id="rId23"/>
    <p:sldId id="289" r:id="rId24"/>
    <p:sldId id="290"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7" autoAdjust="0"/>
    <p:restoredTop sz="49183" autoAdjust="0"/>
  </p:normalViewPr>
  <p:slideViewPr>
    <p:cSldViewPr>
      <p:cViewPr varScale="1">
        <p:scale>
          <a:sx n="51" d="100"/>
          <a:sy n="51" d="100"/>
        </p:scale>
        <p:origin x="-34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1BA5C0-7036-4D66-9EC8-C0556614470B}" type="datetimeFigureOut">
              <a:rPr lang="en-US" smtClean="0"/>
              <a:t>9/1/2013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ADBAB8-CEA2-4598-BC64-3BD9269B8869}" type="slidenum">
              <a:rPr lang="en-US" smtClean="0"/>
              <a:t>‹#›</a:t>
            </a:fld>
            <a:endParaRPr lang="en-US" dirty="0"/>
          </a:p>
        </p:txBody>
      </p:sp>
    </p:spTree>
    <p:extLst>
      <p:ext uri="{BB962C8B-B14F-4D97-AF65-F5344CB8AC3E}">
        <p14:creationId xmlns:p14="http://schemas.microsoft.com/office/powerpoint/2010/main" val="1696724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E0EBE-561E-4A81-969A-7284B9ED585D}" type="datetimeFigureOut">
              <a:rPr lang="en-US" smtClean="0"/>
              <a:pPr/>
              <a:t>9/1/2013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85E92-6E28-4FBC-929C-7F6A2051BC3F}" type="slidenum">
              <a:rPr lang="en-US" smtClean="0"/>
              <a:pPr/>
              <a:t>‹#›</a:t>
            </a:fld>
            <a:endParaRPr lang="en-US" dirty="0"/>
          </a:p>
        </p:txBody>
      </p:sp>
    </p:spTree>
    <p:extLst>
      <p:ext uri="{BB962C8B-B14F-4D97-AF65-F5344CB8AC3E}">
        <p14:creationId xmlns:p14="http://schemas.microsoft.com/office/powerpoint/2010/main" val="32652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a:t>
            </a:r>
            <a:r>
              <a:rPr lang="en-US" baseline="0" dirty="0" smtClean="0"/>
              <a:t> Science Education Life Science Standards: </a:t>
            </a:r>
          </a:p>
          <a:p>
            <a:r>
              <a:rPr lang="en-US" baseline="0" dirty="0" smtClean="0"/>
              <a:t>Grades K-4: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organisms cause changes in the environment where they live. Some of these changes are detrimental to the organism or other organisms, whereas others are beneficial.</a:t>
            </a:r>
          </a:p>
          <a:p>
            <a:endParaRPr lang="en-US" dirty="0" smtClean="0"/>
          </a:p>
          <a:p>
            <a:r>
              <a:rPr lang="en-US" dirty="0" smtClean="0"/>
              <a:t>Sunshine state standards covered:</a:t>
            </a:r>
          </a:p>
          <a:p>
            <a:r>
              <a:rPr lang="en-US" sz="1200" kern="1200" dirty="0" smtClean="0">
                <a:solidFill>
                  <a:schemeClr val="tx1"/>
                </a:solidFill>
                <a:latin typeface="+mn-lt"/>
                <a:ea typeface="+mn-ea"/>
                <a:cs typeface="+mn-cs"/>
              </a:rPr>
              <a:t>SC.4.L.17.4 - Recognize ways </a:t>
            </a:r>
            <a:r>
              <a:rPr lang="en-US" sz="1200" b="1" kern="1200" dirty="0" smtClean="0">
                <a:solidFill>
                  <a:schemeClr val="tx1"/>
                </a:solidFill>
                <a:latin typeface="+mn-lt"/>
                <a:ea typeface="+mn-ea"/>
                <a:cs typeface="+mn-cs"/>
              </a:rPr>
              <a:t>plants and animals</a:t>
            </a:r>
            <a:r>
              <a:rPr lang="en-US" sz="1200" kern="1200" dirty="0" smtClean="0">
                <a:solidFill>
                  <a:schemeClr val="tx1"/>
                </a:solidFill>
                <a:latin typeface="+mn-lt"/>
                <a:ea typeface="+mn-ea"/>
                <a:cs typeface="+mn-cs"/>
              </a:rPr>
              <a:t>, including humans, can impact the environment.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focus of this presentation</a:t>
            </a:r>
            <a:r>
              <a:rPr lang="en-US" sz="1200" kern="1200" baseline="0" dirty="0" smtClean="0">
                <a:solidFill>
                  <a:schemeClr val="tx1"/>
                </a:solidFill>
                <a:latin typeface="+mn-lt"/>
                <a:ea typeface="+mn-ea"/>
                <a:cs typeface="+mn-cs"/>
              </a:rPr>
              <a:t> is how some species (native and introduced) are beneficial to the environment, while others (native and introduced) are actually detrimental (harmful) to the environment.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text provided at the bottom of the slide is meant to aid the presenter.  It is not meant to be read verbatim.  Please feel free to go into more detail or less detail as needed.</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brown marmorated stink bug (</a:t>
            </a:r>
            <a:r>
              <a:rPr lang="en-US" i="1" baseline="0" dirty="0" smtClean="0"/>
              <a:t>Halyomorpha halys</a:t>
            </a:r>
            <a:r>
              <a:rPr lang="en-US" baseline="0" dirty="0" smtClean="0"/>
              <a:t>) is an invasive species that was first detected in Allentown, Pennsylvania in 2001.  It is native to Asia where it is a known pest of many species including apple, cherry, fig, peaches, and pears as well as many ornamental plants.  No one is quite sure how this insect arrived in the United States.  </a:t>
            </a:r>
          </a:p>
          <a:p>
            <a:endParaRPr lang="en-US" baseline="0" dirty="0" smtClean="0"/>
          </a:p>
          <a:p>
            <a:r>
              <a:rPr lang="en-US" baseline="0" dirty="0" smtClean="0"/>
              <a:t>This insect averages 0.5 inches (12 to 17mm) long and has alternating light and dark bands on the antennae and along the outer edge of the body.  It has a long piercing, sucking mouthpart (indicated by the yellow arrow).  It uses its mouthpart to suck plant juices which leads to plant injury and decline, making the plant vulnerable to plant diseases.  When it feeds on fruit in particular, it causes such damage that the fruit cannot be harvested for consumption.</a:t>
            </a:r>
          </a:p>
          <a:p>
            <a:endParaRPr lang="en-US" baseline="0" dirty="0" smtClean="0"/>
          </a:p>
          <a:p>
            <a:r>
              <a:rPr lang="en-US" baseline="0" dirty="0" smtClean="0"/>
              <a:t>It has the potential to become a major pest throughout the United States.  It has already caused problems with apple and peach production in 2010 in the Northeastern U.S.  The distribution of the brown marmorated stink bug in the U.S. continues to spread, but it is not yet considered established in every state.  Your local Cooperative Extension service would have more information in regards to this pest’s establishment. </a:t>
            </a:r>
          </a:p>
          <a:p>
            <a:endParaRPr lang="en-US" baseline="0" dirty="0" smtClean="0"/>
          </a:p>
          <a:p>
            <a:r>
              <a:rPr lang="en-US" baseline="0" dirty="0" smtClean="0"/>
              <a:t>It also has a tendency to overwinter in your home which makes it a nuisance.  It is called a stink bug because of the scent that it produces - it stinks.  </a:t>
            </a:r>
          </a:p>
          <a:p>
            <a:endParaRPr lang="en-US" baseline="0" dirty="0" smtClean="0"/>
          </a:p>
          <a:p>
            <a:r>
              <a:rPr lang="en-US" b="1" baseline="0" dirty="0" smtClean="0"/>
              <a:t>Discussion Questions:</a:t>
            </a:r>
          </a:p>
          <a:p>
            <a:pPr marL="228600" indent="-228600">
              <a:buAutoNum type="arabicParenR"/>
            </a:pPr>
            <a:r>
              <a:rPr lang="en-US" b="1" baseline="0" dirty="0" smtClean="0"/>
              <a:t>How do you think this insect might have arrived in the United States?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Why is this species harmful to the environment?</a:t>
            </a:r>
          </a:p>
          <a:p>
            <a:pPr marL="228600" indent="-228600">
              <a:buAutoNum type="arabicParenR"/>
            </a:pPr>
            <a:r>
              <a:rPr lang="en-US" b="1" baseline="0" dirty="0" smtClean="0"/>
              <a:t>How do you think this insect might be moving from one area to another? (HINT: think about what it eats – how do those plants get moved from one place to another?)</a:t>
            </a:r>
          </a:p>
          <a:p>
            <a:pPr marL="228600" indent="-228600">
              <a:buAutoNum type="arabicParenR"/>
            </a:pPr>
            <a:r>
              <a:rPr lang="en-US" b="1" baseline="0" dirty="0" smtClean="0"/>
              <a:t>How might this insect impact your life?  (HINT: think about what it eats and what you eat.)</a:t>
            </a:r>
          </a:p>
          <a:p>
            <a:pPr marL="228600" indent="-228600">
              <a:buAutoNum type="arabicParenR"/>
            </a:pPr>
            <a:endParaRPr lang="en-US" b="1" baseline="0" dirty="0" smtClean="0"/>
          </a:p>
          <a:p>
            <a:endParaRPr lang="en-US" baseline="0" dirty="0" smtClean="0"/>
          </a:p>
          <a:p>
            <a:r>
              <a:rPr lang="en-US" baseline="0" dirty="0" smtClean="0"/>
              <a:t>Information sources:   </a:t>
            </a:r>
          </a:p>
          <a:p>
            <a:r>
              <a:rPr lang="en-US" baseline="0" dirty="0" smtClean="0"/>
              <a:t>Penn State Entomology.  “Brown Marmorated Stink Bug”.</a:t>
            </a:r>
          </a:p>
          <a:p>
            <a:r>
              <a:rPr lang="en-US" baseline="0" dirty="0" smtClean="0"/>
              <a:t>	accessed June 6, 2012 – </a:t>
            </a:r>
          </a:p>
          <a:p>
            <a:r>
              <a:rPr lang="en-US" baseline="0" dirty="0" smtClean="0"/>
              <a:t>	http://ento.psu.edu/extension/factsheets/brown-marmorated-stink-bug</a:t>
            </a:r>
          </a:p>
          <a:p>
            <a:r>
              <a:rPr lang="en-US" baseline="0" dirty="0" smtClean="0"/>
              <a:t>University of Florida Featured creatures – “Brown Marmorated Stink Bug”.</a:t>
            </a:r>
          </a:p>
          <a:p>
            <a:r>
              <a:rPr lang="en-US" baseline="0" dirty="0" smtClean="0"/>
              <a:t>	Accessed June 6, 2012 – </a:t>
            </a:r>
          </a:p>
          <a:p>
            <a:r>
              <a:rPr lang="en-US" baseline="0" dirty="0" smtClean="0"/>
              <a:t>	http://entnemdept.ufl.edu/creatures/veg/bean/brown_marmorated_stink_bug.htm </a:t>
            </a:r>
          </a:p>
          <a:p>
            <a:r>
              <a:rPr lang="en-US" baseline="0" dirty="0" smtClean="0"/>
              <a:t>USDA News and Events.  “Combating the Brown Marmorated Stink Bug: A New Threat for Agriculture, </a:t>
            </a:r>
          </a:p>
          <a:p>
            <a:r>
              <a:rPr lang="en-US" baseline="0" dirty="0" smtClean="0"/>
              <a:t>a Nuisance for Homeowners”</a:t>
            </a:r>
          </a:p>
          <a:p>
            <a:r>
              <a:rPr lang="en-US" baseline="0" dirty="0" smtClean="0"/>
              <a:t>	accessed June 5, 2012 – </a:t>
            </a:r>
          </a:p>
          <a:p>
            <a:r>
              <a:rPr lang="en-US" baseline="0" dirty="0" smtClean="0"/>
              <a:t>	http://www.ars.usda.gov/is/AR/archive/jul09/bug0709.htm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Laurel wilt is a plant disease that is </a:t>
            </a:r>
            <a:r>
              <a:rPr lang="en-US" baseline="0" dirty="0" smtClean="0"/>
              <a:t>caused by a fungus (</a:t>
            </a:r>
            <a:r>
              <a:rPr lang="en-US" sz="1200" i="1" dirty="0" smtClean="0">
                <a:ea typeface="ＭＳ Ｐゴシック" pitchFamily="34" charset="-128"/>
              </a:rPr>
              <a:t>Raffaelea</a:t>
            </a:r>
            <a:r>
              <a:rPr lang="en-US" sz="1200" dirty="0" smtClean="0">
                <a:ea typeface="ＭＳ Ｐゴシック" pitchFamily="34" charset="-128"/>
              </a:rPr>
              <a:t> </a:t>
            </a:r>
            <a:r>
              <a:rPr lang="en-US" sz="1200" i="1" dirty="0" smtClean="0">
                <a:ea typeface="ＭＳ Ｐゴシック" pitchFamily="34" charset="-128"/>
              </a:rPr>
              <a:t>lauricola</a:t>
            </a:r>
            <a:r>
              <a:rPr lang="en-US" sz="1200" i="0" dirty="0" smtClean="0">
                <a:ea typeface="ＭＳ Ｐゴシック" pitchFamily="34" charset="-128"/>
              </a:rPr>
              <a:t>)</a:t>
            </a:r>
            <a:r>
              <a:rPr lang="en-US" i="0" baseline="0" dirty="0" smtClean="0"/>
              <a:t>.  It is spread by an invasive beetle from Asia called the redbay ambrosia beetle (</a:t>
            </a:r>
            <a:r>
              <a:rPr lang="en-US" sz="1200" i="1" dirty="0" smtClean="0">
                <a:ea typeface="ＭＳ Ｐゴシック" pitchFamily="34" charset="-128"/>
              </a:rPr>
              <a:t>Xyleborus glabratus</a:t>
            </a:r>
            <a:r>
              <a:rPr lang="en-US" sz="1200" i="0" dirty="0" smtClean="0">
                <a:ea typeface="ＭＳ Ｐゴシック" pitchFamily="34" charset="-128"/>
              </a:rPr>
              <a:t>). The beetle (and therefore the fungus that causes the disease) </a:t>
            </a:r>
            <a:r>
              <a:rPr lang="en-US" baseline="0" dirty="0" smtClean="0"/>
              <a:t>came into the U.S. most likely on wood packing material. </a:t>
            </a:r>
            <a:r>
              <a:rPr lang="en-US" sz="1200" i="0" dirty="0" smtClean="0">
                <a:ea typeface="ＭＳ Ｐゴシック" pitchFamily="34" charset="-128"/>
              </a:rPr>
              <a:t> </a:t>
            </a:r>
          </a:p>
          <a:p>
            <a:endParaRPr lang="en-US" sz="1200" i="0" dirty="0" smtClean="0">
              <a:ea typeface="ＭＳ Ｐゴシック" pitchFamily="34" charset="-128"/>
            </a:endParaRPr>
          </a:p>
          <a:p>
            <a:r>
              <a:rPr lang="en-US" sz="1200" i="0" dirty="0" smtClean="0">
                <a:ea typeface="ＭＳ Ｐゴシック" pitchFamily="34" charset="-128"/>
              </a:rPr>
              <a:t>The adult of this beetle is tiny (averaging</a:t>
            </a:r>
            <a:r>
              <a:rPr lang="en-US" sz="1200" i="0" baseline="0" dirty="0" smtClean="0">
                <a:ea typeface="ＭＳ Ｐゴシック" pitchFamily="34" charset="-128"/>
              </a:rPr>
              <a:t> just 1/32inch or 2mm in length) </a:t>
            </a:r>
            <a:r>
              <a:rPr lang="en-US" sz="1200" i="0" dirty="0" smtClean="0">
                <a:ea typeface="ＭＳ Ｐゴシック" pitchFamily="34" charset="-128"/>
              </a:rPr>
              <a:t>and brown.  You will probably never see this beetle,</a:t>
            </a:r>
            <a:r>
              <a:rPr lang="en-US" sz="1200" i="0" baseline="0" dirty="0" smtClean="0">
                <a:ea typeface="ＭＳ Ｐゴシック" pitchFamily="34" charset="-128"/>
              </a:rPr>
              <a:t> just the damage that it causes.</a:t>
            </a:r>
            <a:endParaRPr lang="en-US" sz="1200" i="0" dirty="0" smtClean="0">
              <a:ea typeface="ＭＳ Ｐゴシック" pitchFamily="34" charset="-128"/>
            </a:endParaRPr>
          </a:p>
          <a:p>
            <a:endParaRPr lang="en-US" sz="1200" i="0" dirty="0" smtClean="0">
              <a:ea typeface="ＭＳ Ｐゴシック" pitchFamily="34" charset="-128"/>
            </a:endParaRPr>
          </a:p>
          <a:p>
            <a:r>
              <a:rPr lang="en-US" sz="1200" i="0" dirty="0" smtClean="0">
                <a:ea typeface="ＭＳ Ｐゴシック" pitchFamily="34" charset="-128"/>
              </a:rPr>
              <a:t>This disease attacks</a:t>
            </a:r>
            <a:r>
              <a:rPr lang="en-US" sz="1200" i="0" baseline="0" dirty="0" smtClean="0">
                <a:ea typeface="ＭＳ Ｐゴシック" pitchFamily="34" charset="-128"/>
              </a:rPr>
              <a:t> mostly redbay trees found in the southeastern United States. These trees produce fruit that is a very important source of food for wildlife in the winter.  This disease also kills sassafras, swamp bay, pondspice, pondberry, camphor, and avocado.  </a:t>
            </a:r>
          </a:p>
          <a:p>
            <a:endParaRPr lang="en-US" sz="1200" i="0" baseline="0" dirty="0" smtClean="0">
              <a:ea typeface="ＭＳ Ｐゴシック" pitchFamily="34" charset="-128"/>
            </a:endParaRPr>
          </a:p>
          <a:p>
            <a:r>
              <a:rPr lang="en-US" sz="1200" i="0" baseline="0" dirty="0" smtClean="0">
                <a:ea typeface="ＭＳ Ｐゴシック" pitchFamily="34" charset="-128"/>
              </a:rPr>
              <a:t>The adults tunnel into the tree, bringing with it the fungus which it grows in the tree for food.  This fungus then spreads throughout the tree and kills it.  It was first detected in Georgia and has since spread to Florida, North Carolina, South Carolina, and Mississippi.  Once infected, a stand of mature redbays can be completely killed in 3 to 5 years. </a:t>
            </a:r>
          </a:p>
          <a:p>
            <a:endParaRPr lang="en-US" sz="1200" i="0" baseline="0" dirty="0" smtClean="0">
              <a:ea typeface="ＭＳ Ｐゴシック" pitchFamily="34" charset="-128"/>
            </a:endParaRPr>
          </a:p>
          <a:p>
            <a:r>
              <a:rPr lang="en-US" b="0" dirty="0" smtClean="0"/>
              <a:t>There is currently no cure for</a:t>
            </a:r>
            <a:r>
              <a:rPr lang="en-US" b="0" baseline="0" dirty="0" smtClean="0"/>
              <a:t> the disease.</a:t>
            </a:r>
            <a:endParaRPr lang="en-US" dirty="0" smtClean="0"/>
          </a:p>
          <a:p>
            <a:endParaRPr lang="en-US" dirty="0" smtClean="0"/>
          </a:p>
          <a:p>
            <a:r>
              <a:rPr lang="en-US" b="1" baseline="0" dirty="0" smtClean="0"/>
              <a:t>Discussion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Redbay trees are found throughout the southeastern United States.  What do you think might happen to the animals that depend on these trees for food and shelter?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How might this disease impact your life?  (HINT: think about what trees it affects and what you eat that might come from those trees.)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Why is this species harmful to the environment?</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Information from:</a:t>
            </a:r>
          </a:p>
          <a:p>
            <a:pPr eaLnBrk="1" hangingPunct="1">
              <a:spcBef>
                <a:spcPct val="0"/>
              </a:spcBef>
            </a:pPr>
            <a:r>
              <a:rPr lang="en-US" dirty="0" smtClean="0"/>
              <a:t>Alabama</a:t>
            </a:r>
            <a:r>
              <a:rPr lang="en-US" baseline="0" dirty="0" smtClean="0"/>
              <a:t> Forestry Commission.  “Laurel Wilt Disease”.</a:t>
            </a:r>
          </a:p>
          <a:p>
            <a:pPr eaLnBrk="1" hangingPunct="1">
              <a:spcBef>
                <a:spcPct val="0"/>
              </a:spcBef>
            </a:pPr>
            <a:r>
              <a:rPr lang="en-US" baseline="0" dirty="0" smtClean="0"/>
              <a:t>	accessed June 5, 2012 – </a:t>
            </a:r>
          </a:p>
          <a:p>
            <a:pPr eaLnBrk="1" hangingPunct="1">
              <a:spcBef>
                <a:spcPct val="0"/>
              </a:spcBef>
            </a:pPr>
            <a:r>
              <a:rPr lang="en-US" baseline="0" dirty="0" smtClean="0"/>
              <a:t>	</a:t>
            </a:r>
            <a:r>
              <a:rPr lang="en-US" dirty="0" smtClean="0"/>
              <a:t>http://www.forestry.alabama.gov/LaurelWilt.aspx?bv=3</a:t>
            </a:r>
          </a:p>
          <a:p>
            <a:pPr eaLnBrk="1" hangingPunct="1">
              <a:spcBef>
                <a:spcPct val="0"/>
              </a:spcBef>
              <a:defRPr/>
            </a:pPr>
            <a:r>
              <a:rPr lang="en-US" dirty="0" smtClean="0"/>
              <a:t>Florida</a:t>
            </a:r>
            <a:r>
              <a:rPr lang="en-US" baseline="0" dirty="0" smtClean="0"/>
              <a:t> Department of Agriculture and Consumer Services – Florida Forest Service.  2008.</a:t>
            </a:r>
            <a:endParaRPr lang="en-US" dirty="0" smtClean="0"/>
          </a:p>
          <a:p>
            <a:pPr eaLnBrk="1" hangingPunct="1">
              <a:spcBef>
                <a:spcPct val="0"/>
              </a:spcBef>
              <a:defRPr/>
            </a:pPr>
            <a:r>
              <a:rPr lang="en-US" dirty="0" smtClean="0"/>
              <a:t>	accessed 6/14/2012 – </a:t>
            </a:r>
          </a:p>
          <a:p>
            <a:pPr eaLnBrk="1" hangingPunct="1">
              <a:spcBef>
                <a:spcPct val="0"/>
              </a:spcBef>
              <a:defRPr/>
            </a:pPr>
            <a:r>
              <a:rPr lang="en-US" dirty="0" smtClean="0"/>
              <a:t>	http://www.floridaforestservice.com/publications/fh_pdfs/Laurel_Wilt.pdf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Fraedrich, S.W., T.C. Harrington, R.J. Rabaglia, M.D. Ulyshen, A.E. Mayfield, III, J.L. Hanula, J.M. Eickwort, and D. R. Miller.  2008.  “A Fungal Symbiont of the Redbay Ambrosia Beetle Causes a Lethal Wilt in Redbay and Other Lauraceae in the Southeastern United States”.  Plant Disease, Volume 92, No. 2.   </a:t>
            </a:r>
          </a:p>
          <a:p>
            <a:r>
              <a:rPr lang="en-US" baseline="0" dirty="0" smtClean="0"/>
              <a:t>Protect U.S. e-learning module – Laurel wilt and the Redbay Ambrosia Beetle</a:t>
            </a:r>
          </a:p>
          <a:p>
            <a:r>
              <a:rPr lang="en-US" baseline="0" dirty="0" smtClean="0"/>
              <a:t>	</a:t>
            </a:r>
            <a:r>
              <a:rPr lang="en-US" dirty="0" smtClean="0"/>
              <a:t>accessed</a:t>
            </a:r>
            <a:r>
              <a:rPr lang="en-US" baseline="0" dirty="0" smtClean="0"/>
              <a:t> June 5, 2012 – </a:t>
            </a:r>
          </a:p>
          <a:p>
            <a:r>
              <a:rPr lang="en-US" baseline="0" dirty="0" smtClean="0"/>
              <a:t>	www.protectingusnow.org</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985E92-6E28-4FBC-929C-7F6A2051BC3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13</a:t>
            </a:fld>
            <a:endParaRPr lang="en-US" dirty="0"/>
          </a:p>
        </p:txBody>
      </p:sp>
    </p:spTree>
    <p:extLst>
      <p:ext uri="{BB962C8B-B14F-4D97-AF65-F5344CB8AC3E}">
        <p14:creationId xmlns:p14="http://schemas.microsoft.com/office/powerpoint/2010/main" val="163306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7B1E840-FB3E-493F-9CDF-25B14879CE0F}"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Before we explore the concept</a:t>
            </a:r>
            <a:r>
              <a:rPr lang="en-US" baseline="0" dirty="0" smtClean="0"/>
              <a:t> of invasive species</a:t>
            </a:r>
            <a:r>
              <a:rPr lang="en-US" dirty="0" smtClean="0"/>
              <a:t>, we need to define a few terms.</a:t>
            </a:r>
          </a:p>
          <a:p>
            <a:endParaRPr lang="en-US" dirty="0" smtClean="0"/>
          </a:p>
          <a:p>
            <a:r>
              <a:rPr lang="en-US" b="1" dirty="0" smtClean="0"/>
              <a:t>Species</a:t>
            </a:r>
            <a:r>
              <a:rPr lang="en-US" b="0" dirty="0" smtClean="0"/>
              <a:t> are groups of organisms (such as plants or animals)</a:t>
            </a:r>
            <a:r>
              <a:rPr lang="en-US" b="0" baseline="0" dirty="0" smtClean="0"/>
              <a:t> </a:t>
            </a:r>
            <a:r>
              <a:rPr lang="en-US" b="0" dirty="0" smtClean="0"/>
              <a:t>that resemble one another closely and can potentially reproduce</a:t>
            </a:r>
            <a:r>
              <a:rPr lang="en-US" b="0" baseline="0" dirty="0" smtClean="0"/>
              <a:t> with each other and, in doing so, produce offspring that are also able to reproduce. This definition works for most animals, but not for other groups of organisms such as most bacteria, many fungi, and some plants. </a:t>
            </a:r>
            <a:r>
              <a:rPr lang="en-US" sz="1200" kern="1200" dirty="0" smtClean="0">
                <a:solidFill>
                  <a:schemeClr val="tx1"/>
                </a:solidFill>
                <a:effectLst/>
                <a:latin typeface="+mn-lt"/>
                <a:ea typeface="+mn-ea"/>
                <a:cs typeface="+mn-cs"/>
              </a:rPr>
              <a:t>Those organisms, and many others, reproduce asexually and do not require another member of their species to reproduce. </a:t>
            </a:r>
            <a:r>
              <a:rPr lang="en-US" b="0" baseline="0" dirty="0" smtClean="0"/>
              <a:t>It also does not apply to extinct organisms such as dinosaurs because we cannot definitively say they reproduced using sexual means only.   Species may not be able to reproduce with each other due to a variety of reason such as: physical barriers (mountains, oceans, rivers), not being reproductive at the same time (one reproduces in spring while the other reproduces in fall), or having reproductive parts that are incompatible with each other. Hybridization between species does occur in nature, however, successful hybridization results in offspring that can also reproduce.  Some species that hybridize in “un-natural” settings such as zoos and farms may produce offspring that are unable to reproduce.  Examples of these hybridizations are mules (parents are a donkey and a horse), ligers, and tiglons (parents are tigers and lions).  </a:t>
            </a:r>
          </a:p>
          <a:p>
            <a:endParaRPr lang="en-US" b="1" dirty="0" smtClean="0"/>
          </a:p>
          <a:p>
            <a:r>
              <a:rPr lang="en-US" b="1" dirty="0" smtClean="0"/>
              <a:t>Native species </a:t>
            </a:r>
            <a:r>
              <a:rPr lang="en-US" dirty="0" smtClean="0"/>
              <a:t>are a group of organisms (such as a plants or animals) whose presence in a given area is the result of only natural processes with no human intervention.  Native species normally live and thrive in their particular ecosystem. They can be considered either beneficial or harmful to their environment.</a:t>
            </a:r>
            <a:r>
              <a:rPr lang="en-US" baseline="0" dirty="0" smtClean="0"/>
              <a:t>  E</a:t>
            </a:r>
            <a:r>
              <a:rPr lang="en-US" dirty="0" smtClean="0"/>
              <a:t>xamples of native species to the U.S. include crabapple, wild turkey, and pumpkin.</a:t>
            </a:r>
          </a:p>
          <a:p>
            <a:endParaRPr lang="en-US" dirty="0" smtClean="0"/>
          </a:p>
          <a:p>
            <a:r>
              <a:rPr lang="en-US" b="1" dirty="0" smtClean="0"/>
              <a:t>Introduced species </a:t>
            </a:r>
            <a:r>
              <a:rPr lang="en-US" dirty="0" smtClean="0"/>
              <a:t>(a non-native or exotic species) are a group of organisms (such as a plants or animals) that originate in a different region but have been brought to a new environment</a:t>
            </a:r>
            <a:r>
              <a:rPr lang="en-US" baseline="0" dirty="0" smtClean="0"/>
              <a:t> or habitat </a:t>
            </a:r>
            <a:r>
              <a:rPr lang="en-US" dirty="0" smtClean="0"/>
              <a:t>and can survive in this new</a:t>
            </a:r>
            <a:r>
              <a:rPr lang="en-US" baseline="0" dirty="0" smtClean="0"/>
              <a:t> e</a:t>
            </a:r>
            <a:r>
              <a:rPr lang="en-US" dirty="0" smtClean="0"/>
              <a:t>nvironment.  Introduced species can be considered either beneficial or harmful to their new environment.  These species can be introduced either on purpose (such as by man) or by accident (such as by a hurricane or by man). Examples of introduced species to the U.S. include white potatoes (South America), peaches (China), and zebra mussels (Eastern Europe and Western Asia).  We would consider potatoes and peaches to be beneficial introductions because we use them as food (they were introduced on purpose), but we would consider zebra mussels to be a harmful introduction because they have a negative impact on our native freshwater species (they were introduced by accident).     </a:t>
            </a:r>
          </a:p>
          <a:p>
            <a:r>
              <a:rPr lang="en-US" dirty="0" smtClean="0"/>
              <a:t> </a:t>
            </a:r>
          </a:p>
          <a:p>
            <a:r>
              <a:rPr lang="en-US" b="1" dirty="0" smtClean="0"/>
              <a:t>Invasive species </a:t>
            </a:r>
            <a:r>
              <a:rPr lang="en-US" dirty="0" smtClean="0"/>
              <a:t>are defined by the National Invasive Species Council as any species that is not native to that area (an introduced species) and whose introduction does or is likely to cause economic harm (such as to the environment or to food crops) or harm to human health.  The definition of invasive species also includes any parts from which the species can reproduce.  For example, some amphibians and insects hatch from eggs, plants may grow from seeds, and bacteria and fungi may reproduce from spores.  Some species can also reproduce from parts of their body.  For example, some plants can develop from roots, leaves, or stem cuttings.  Invasive species are usually accidentally introduced through shipping of goods from country to country or the movement of people from country to country, but sometimes they can be intentionally introduced.  You have probably seen some invasive species, but may not have known they were considered invasive.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Pests</a:t>
            </a:r>
            <a:r>
              <a:rPr lang="en-US" b="1" baseline="0" dirty="0" smtClean="0"/>
              <a:t> </a:t>
            </a:r>
            <a:r>
              <a:rPr lang="en-US" b="0" baseline="0" dirty="0" smtClean="0"/>
              <a:t>are </a:t>
            </a:r>
            <a:r>
              <a:rPr lang="en-US" dirty="0" smtClean="0"/>
              <a:t>species (any organism) that competes with humans by consuming or damaging food, fiber or other materials intended for human consumption or use.   A pest can be native to an area or country (such as the Mountain Pine Beetle, </a:t>
            </a:r>
            <a:r>
              <a:rPr lang="en-US" i="1" dirty="0" smtClean="0"/>
              <a:t>Dendroctonus ponderosae</a:t>
            </a:r>
            <a:r>
              <a:rPr lang="en-US" dirty="0" smtClean="0"/>
              <a:t>) or introduced (such as Cogon grass, </a:t>
            </a:r>
            <a:r>
              <a:rPr lang="en-US" i="1" dirty="0" smtClean="0"/>
              <a:t>Imperata cylindrica</a:t>
            </a:r>
            <a:r>
              <a:rPr lang="en-US" dirty="0" smtClean="0"/>
              <a:t>).</a:t>
            </a:r>
          </a:p>
          <a:p>
            <a:endParaRPr lang="en-US" b="1" dirty="0" smtClean="0"/>
          </a:p>
          <a:p>
            <a:r>
              <a:rPr lang="en-US" b="1" dirty="0" smtClean="0"/>
              <a:t>Biological control agents</a:t>
            </a:r>
            <a:r>
              <a:rPr lang="en-US" dirty="0" smtClean="0"/>
              <a:t>  are a method of pest control using</a:t>
            </a:r>
            <a:r>
              <a:rPr lang="en-US" baseline="0" dirty="0" smtClean="0"/>
              <a:t> predators or parasitoids to control the pest population.  Biological control agents can provide long term control of a pest without having to use chemicals.  These are also known as biocontrol agents.   </a:t>
            </a:r>
          </a:p>
          <a:p>
            <a:endParaRPr lang="en-US" baseline="0" dirty="0" smtClean="0"/>
          </a:p>
          <a:p>
            <a:r>
              <a:rPr lang="en-US" b="1" baseline="0" dirty="0" smtClean="0"/>
              <a:t>Predators </a:t>
            </a:r>
            <a:r>
              <a:rPr lang="en-US" baseline="0" dirty="0" smtClean="0"/>
              <a:t>are animals that live by eating </a:t>
            </a:r>
            <a:r>
              <a:rPr lang="en-US" baseline="0" smtClean="0"/>
              <a:t>other organisms.</a:t>
            </a:r>
            <a:endParaRPr lang="en-US" baseline="0" dirty="0" smtClean="0"/>
          </a:p>
          <a:p>
            <a:endParaRPr lang="en-US" baseline="0" dirty="0" smtClean="0"/>
          </a:p>
          <a:p>
            <a:r>
              <a:rPr lang="en-US" b="1" baseline="0" dirty="0" smtClean="0"/>
              <a:t>Parasitoids</a:t>
            </a:r>
            <a:r>
              <a:rPr lang="en-US" baseline="0" dirty="0" smtClean="0"/>
              <a:t> are animals that usually lay their eggs in or on a host.  These eggs then hatch and usually the young parasitoid continues to live off the host, absorbing its food, until it eventually kills the host.  </a:t>
            </a:r>
          </a:p>
          <a:p>
            <a:endParaRPr lang="en-US" dirty="0" smtClean="0"/>
          </a:p>
          <a:p>
            <a:r>
              <a:rPr lang="en-US" b="1" dirty="0" smtClean="0"/>
              <a:t>Organic matter </a:t>
            </a:r>
            <a:r>
              <a:rPr lang="en-US" dirty="0" smtClean="0"/>
              <a:t>is that part of the soil that is made up of organisms</a:t>
            </a:r>
            <a:r>
              <a:rPr lang="en-US" baseline="0" dirty="0" smtClean="0"/>
              <a:t> that were once alive.</a:t>
            </a:r>
          </a:p>
          <a:p>
            <a:endParaRPr lang="en-US" dirty="0" smtClean="0"/>
          </a:p>
          <a:p>
            <a:endParaRPr lang="en-US" dirty="0" smtClean="0"/>
          </a:p>
          <a:p>
            <a:r>
              <a:rPr lang="en-US" dirty="0" smtClean="0"/>
              <a:t>Information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Allaby, M., editor. 1998.  Concise Oxford Dictionary of Ecology.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Hale, W. G. and J.P. Margham.  1991.  The Harper Collins Dictionary of Biology.  Harper Perennial, New York.</a:t>
            </a:r>
          </a:p>
          <a:p>
            <a:r>
              <a:rPr lang="en-US" dirty="0" smtClean="0"/>
              <a:t>National Invasive Species Council</a:t>
            </a:r>
          </a:p>
          <a:p>
            <a:r>
              <a:rPr lang="en-US" dirty="0" smtClean="0"/>
              <a:t>	accessed</a:t>
            </a:r>
            <a:r>
              <a:rPr lang="en-US" baseline="0" dirty="0" smtClean="0"/>
              <a:t> June 4, 2012 – </a:t>
            </a:r>
          </a:p>
          <a:p>
            <a:r>
              <a:rPr lang="en-US" baseline="0" dirty="0" smtClean="0"/>
              <a:t>	</a:t>
            </a:r>
            <a:r>
              <a:rPr lang="en-US" dirty="0" smtClean="0"/>
              <a:t>http://www.invasivespecies.gov/</a:t>
            </a:r>
          </a:p>
          <a:p>
            <a:r>
              <a:rPr lang="en-US" dirty="0" smtClean="0"/>
              <a:t>USDA Natural Resources Conservation Service.  1996.  Soil Quality Indicators:</a:t>
            </a:r>
            <a:r>
              <a:rPr lang="en-US" baseline="0" dirty="0" smtClean="0"/>
              <a:t> Organic Matter.</a:t>
            </a:r>
          </a:p>
          <a:p>
            <a:r>
              <a:rPr lang="en-US" baseline="0" dirty="0" smtClean="0"/>
              <a:t>	accessed June 28, 2012 – </a:t>
            </a:r>
          </a:p>
          <a:p>
            <a:r>
              <a:rPr lang="en-US" baseline="0" dirty="0" smtClean="0"/>
              <a:t>	http://soils.usda.gov/sqi/publications/files/sq_fou_1.pdf</a:t>
            </a:r>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Trees such as the sycamore tree (</a:t>
            </a:r>
            <a:r>
              <a:rPr lang="en-US" i="1" dirty="0" smtClean="0"/>
              <a:t>Platanus occidentalis</a:t>
            </a:r>
            <a:r>
              <a:rPr lang="en-US" dirty="0" smtClean="0"/>
              <a:t>) are</a:t>
            </a:r>
            <a:r>
              <a:rPr lang="en-US" baseline="0" dirty="0" smtClean="0"/>
              <a:t> native to the United States and are beneficial to the environment.  </a:t>
            </a:r>
            <a:r>
              <a:rPr lang="en-US" dirty="0" smtClean="0"/>
              <a:t>Trees produce oxygen that</a:t>
            </a:r>
            <a:r>
              <a:rPr lang="en-US" baseline="0" dirty="0" smtClean="0"/>
              <a:t> other organisms use, they provide shelter for other organisms (including ourselves), they provide shade and help moderate summer temperatures, and when their leaves fall, they provide nutrients to the soil (which have to be released by our next example of a native species that is beneficial to the environment).  The sycamore </a:t>
            </a:r>
            <a:r>
              <a:rPr lang="en-US" dirty="0" smtClean="0"/>
              <a:t>is a flowering tree that averages</a:t>
            </a:r>
            <a:r>
              <a:rPr lang="en-US" baseline="0" dirty="0" smtClean="0"/>
              <a:t> 131 to 170 feet (40 to 50m) in height and has smooth, white bark in the upper branches with darker bark at the base.  It has very large leaves (4 to 9 inches or 10 to 22cm wide) that somewhat resemble the shape of a maple leaf.  Its fruits are known as gumballs in some areas of the country.  </a:t>
            </a:r>
          </a:p>
          <a:p>
            <a:endParaRPr lang="en-US" baseline="0" dirty="0" smtClean="0"/>
          </a:p>
          <a:p>
            <a:r>
              <a:rPr lang="en-US" baseline="0" dirty="0" smtClean="0"/>
              <a:t>While the term fungi usually makes us think of bad things like bread mold, many species of fungi breakdown dead organic matter (particularly plants) which is their food source.  Fungi are able to break down the material in a plant that allows it grow tall (this material is called lignin).  This breakdown is important because it releases the nutrients back into the soil for other organisms such as plants to use again.  Without this fungi, all the nutrients that a new plant would need to grow would never return to the soil when the original plant dies.  Some fungi is also eaten by wildlife which adds another benefit to the environment.  The fungi featured here is a polypore fungi that breaks down dead logs.  </a:t>
            </a:r>
          </a:p>
          <a:p>
            <a:endParaRPr lang="en-US" baseline="0" dirty="0" smtClean="0"/>
          </a:p>
          <a:p>
            <a:r>
              <a:rPr lang="en-US" b="1" baseline="0" dirty="0" smtClean="0"/>
              <a:t>Discussion questions:</a:t>
            </a:r>
          </a:p>
          <a:p>
            <a:pPr marL="228600" indent="-228600">
              <a:buAutoNum type="arabicParenR"/>
            </a:pPr>
            <a:r>
              <a:rPr lang="en-US" b="1" baseline="0" dirty="0" smtClean="0"/>
              <a:t>What are the basic needs of animals and how many of those basic needs are provided by plants?</a:t>
            </a:r>
          </a:p>
          <a:p>
            <a:pPr marL="228600" indent="-228600">
              <a:buAutoNum type="arabicParenR"/>
            </a:pPr>
            <a:r>
              <a:rPr lang="en-US" b="1" baseline="0" dirty="0" smtClean="0"/>
              <a:t>Without fungi, what do you think the world would smell like?  Would we even be around?  Why or why not?</a:t>
            </a:r>
          </a:p>
          <a:p>
            <a:pPr marL="228600" indent="-228600">
              <a:buAutoNum type="arabicParenR"/>
            </a:pPr>
            <a:r>
              <a:rPr lang="en-US" b="1" baseline="0" dirty="0" smtClean="0"/>
              <a:t>How are trees and fungi beneficial to the environment?</a:t>
            </a:r>
          </a:p>
          <a:p>
            <a:endParaRPr lang="en-US" baseline="0" dirty="0" smtClean="0"/>
          </a:p>
          <a:p>
            <a:endParaRPr lang="en-US" baseline="0" dirty="0" smtClean="0"/>
          </a:p>
          <a:p>
            <a:r>
              <a:rPr lang="en-US" baseline="0" dirty="0" smtClean="0"/>
              <a:t>Information sources:</a:t>
            </a:r>
          </a:p>
          <a:p>
            <a:r>
              <a:rPr lang="en-US" baseline="0" dirty="0" smtClean="0"/>
              <a:t>Cafferty, S., editor.  2005.  Firefly Encyclopedia of Trees.  Firefly Books, New York.</a:t>
            </a:r>
          </a:p>
          <a:p>
            <a:r>
              <a:rPr lang="en-US" baseline="0" dirty="0" smtClean="0"/>
              <a:t>Campbell, N.A. 1990.  Biology. Benjamin/Cummings Publishing Company, New York.</a:t>
            </a:r>
          </a:p>
        </p:txBody>
      </p:sp>
      <p:sp>
        <p:nvSpPr>
          <p:cNvPr id="4" name="Slide Number Placeholder 3"/>
          <p:cNvSpPr>
            <a:spLocks noGrp="1"/>
          </p:cNvSpPr>
          <p:nvPr>
            <p:ph type="sldNum" sz="quarter" idx="10"/>
          </p:nvPr>
        </p:nvSpPr>
        <p:spPr/>
        <p:txBody>
          <a:bodyPr/>
          <a:lstStyle/>
          <a:p>
            <a:fld id="{AC985E92-6E28-4FBC-929C-7F6A2051BC3F}"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species of insects are beneficial to the environment because they pollinate plants.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Butterflies are effective pollinators of flowering plants, including ones that are growing in your backyard.  While the adults will visit any blooming flower in search of nectar, they are very specific regarding their choice of host plant on which they lay their eggs.  The common buckeye (</a:t>
            </a:r>
            <a:r>
              <a:rPr lang="en-US" i="1" baseline="0" dirty="0" smtClean="0"/>
              <a:t>Junonia coenia</a:t>
            </a:r>
            <a:r>
              <a:rPr lang="en-US" baseline="0" dirty="0" smtClean="0"/>
              <a:t>) is an example of a common native butterfly.  It has a wingspan of 1.75 to 2.75 inches (45 to 70mm).  The upper surface of the forewing has a broad white band that encircles a large eyespot (the black dot with the yellow ring).  It also has also has 2 orange bars on it.  The hindwing also has two large eyespots on it.          </a:t>
            </a:r>
          </a:p>
          <a:p>
            <a:endParaRPr lang="en-US" baseline="0" dirty="0" smtClean="0"/>
          </a:p>
          <a:p>
            <a:r>
              <a:rPr lang="en-US" baseline="0" dirty="0" smtClean="0"/>
              <a:t>Blue orchard bee (</a:t>
            </a:r>
            <a:r>
              <a:rPr lang="en-US" i="1" baseline="0" dirty="0" smtClean="0"/>
              <a:t>Osmia lignaria</a:t>
            </a:r>
            <a:r>
              <a:rPr lang="en-US" baseline="0" dirty="0" smtClean="0"/>
              <a:t>) is also known as BOB.  This is a native bee species that pollinates many native plants as well as many species of crop plants (including apples, raspberries, blackberries, plums, cranberries, and strawberries).  The bee is a solitary species that is dark metallic blue-green in color.  It averages 0.5 inch (11 to 14mm) in length and is hairy.  If you have a garden, you can build BOB houses for this bee to help ensure the pollination of your plants.        </a:t>
            </a:r>
          </a:p>
          <a:p>
            <a:endParaRPr lang="en-US" baseline="0" dirty="0" smtClean="0"/>
          </a:p>
          <a:p>
            <a:r>
              <a:rPr lang="en-US" b="1" baseline="0" dirty="0" smtClean="0"/>
              <a:t>Discussion questions:</a:t>
            </a:r>
          </a:p>
          <a:p>
            <a:pPr marL="228600" indent="-228600">
              <a:buAutoNum type="arabicParenR"/>
            </a:pPr>
            <a:r>
              <a:rPr lang="en-US" b="1" baseline="0" dirty="0" smtClean="0"/>
              <a:t>Besides using insects, in what other ways can plants be pollinated?</a:t>
            </a:r>
          </a:p>
          <a:p>
            <a:pPr marL="228600" indent="-228600">
              <a:buAutoNum type="arabicParenR"/>
            </a:pPr>
            <a:r>
              <a:rPr lang="en-US" b="1" baseline="0" dirty="0" smtClean="0"/>
              <a:t>Why is plant pollination so important?  How is it beneficial to the environment?</a:t>
            </a:r>
          </a:p>
          <a:p>
            <a:endParaRPr lang="en-US" baseline="0" dirty="0" smtClean="0"/>
          </a:p>
          <a:p>
            <a:endParaRPr lang="en-US" baseline="0" dirty="0" smtClean="0"/>
          </a:p>
          <a:p>
            <a:r>
              <a:rPr lang="en-US" baseline="0" dirty="0" smtClean="0"/>
              <a:t>Information sources:  </a:t>
            </a:r>
          </a:p>
          <a:p>
            <a:r>
              <a:rPr lang="en-US" baseline="0" dirty="0" smtClean="0"/>
              <a:t>British Columbia Ministry of Agriculture.  “Blue Orchard Bee”</a:t>
            </a:r>
          </a:p>
          <a:p>
            <a:r>
              <a:rPr lang="en-US" baseline="0" dirty="0" smtClean="0"/>
              <a:t>	accessed June 6, 2012 – </a:t>
            </a:r>
          </a:p>
          <a:p>
            <a:r>
              <a:rPr lang="en-US" baseline="0" dirty="0" smtClean="0"/>
              <a:t>	http://www.agf.gov.bc.ca/apiculture/factsheets/506_osmia.htm</a:t>
            </a:r>
          </a:p>
          <a:p>
            <a:r>
              <a:rPr lang="en-US" baseline="0" dirty="0" smtClean="0"/>
              <a:t>Greer, L. 1999.  “Alternative Pollinators: Native Bees”.</a:t>
            </a:r>
          </a:p>
          <a:p>
            <a:r>
              <a:rPr lang="en-US" baseline="0" dirty="0" smtClean="0"/>
              <a:t>	accessed June 6, 2012 – </a:t>
            </a:r>
          </a:p>
          <a:p>
            <a:r>
              <a:rPr lang="en-US" baseline="0" dirty="0" smtClean="0"/>
              <a:t>	http://www.jswcd.org/Files/ATTRA%20native%20pollinators.pdf</a:t>
            </a:r>
          </a:p>
          <a:p>
            <a:r>
              <a:rPr lang="en-US" baseline="0" dirty="0" smtClean="0"/>
              <a:t>University of Florida Featured Creatures. “Common Buckeye”.</a:t>
            </a:r>
          </a:p>
          <a:p>
            <a:r>
              <a:rPr lang="en-US" baseline="0" dirty="0" smtClean="0"/>
              <a:t>	accessed June 6, 2012 – </a:t>
            </a:r>
          </a:p>
          <a:p>
            <a:r>
              <a:rPr lang="en-US" baseline="0" dirty="0" smtClean="0"/>
              <a:t>	http://entnemdept.ufl.edu/creatures/bfly/common_buckeye.htm</a:t>
            </a:r>
          </a:p>
          <a:p>
            <a:r>
              <a:rPr lang="en-US" baseline="0" dirty="0" smtClean="0"/>
              <a:t>USDA-Natural Resources Conservation Services. “Native Pollinators”.</a:t>
            </a:r>
          </a:p>
          <a:p>
            <a:r>
              <a:rPr lang="en-US" baseline="0" dirty="0" smtClean="0"/>
              <a:t>	accessed June 6, 2012 – </a:t>
            </a:r>
          </a:p>
          <a:p>
            <a:r>
              <a:rPr lang="en-US" baseline="0" dirty="0" smtClean="0"/>
              <a:t>	http://plants.usda.gov/pollinators/Native_Pollinators.pdf</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C985E92-6E28-4FBC-929C-7F6A2051BC3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discussed before, some plants and animal</a:t>
            </a:r>
            <a:r>
              <a:rPr lang="en-US" baseline="0" dirty="0" smtClean="0"/>
              <a:t>s have been introduced into an area.  These introductions can be on purpose or by accident.  In addition, the introductions can be harmful or beneficial. Let’s take a look at some examples of introductions that are beneficial to the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Examples of species that have</a:t>
            </a:r>
            <a:r>
              <a:rPr lang="en-US" baseline="0" dirty="0" smtClean="0"/>
              <a:t> been </a:t>
            </a:r>
            <a:r>
              <a:rPr lang="en-US" dirty="0" smtClean="0"/>
              <a:t>introduced to the U.S. and are beneficial to the environment include earthworms and honey bees.</a:t>
            </a:r>
          </a:p>
          <a:p>
            <a:endParaRPr lang="en-US" dirty="0" smtClean="0"/>
          </a:p>
          <a:p>
            <a:r>
              <a:rPr lang="en-US" baseline="0" dirty="0" smtClean="0"/>
              <a:t>The earthworm known as a night crawler (</a:t>
            </a:r>
            <a:r>
              <a:rPr lang="en-US" i="1" baseline="0" dirty="0" smtClean="0"/>
              <a:t>Lumbricus terrestris</a:t>
            </a:r>
            <a:r>
              <a:rPr lang="en-US" baseline="0" dirty="0" smtClean="0"/>
              <a:t>) is actually introduced from Europe.  It was introduced for and has spread widely because of its use as bait for fishing.  It is reddish-pink in color and ranges in length from 4 to 10 inches (10 to 25cm).  It consumes leaf litter, breaking it down and aiding in nutrient recycling for the plants in the environment.  It also aerates the soil, keeping it from compacting around plant roots. </a:t>
            </a:r>
          </a:p>
          <a:p>
            <a:endParaRPr lang="en-US" dirty="0" smtClean="0"/>
          </a:p>
          <a:p>
            <a:r>
              <a:rPr lang="en-US" dirty="0" smtClean="0"/>
              <a:t>Honeybees</a:t>
            </a:r>
            <a:r>
              <a:rPr lang="en-US" baseline="0" dirty="0" smtClean="0"/>
              <a:t> (</a:t>
            </a:r>
            <a:r>
              <a:rPr lang="en-US" i="1" baseline="0" dirty="0" smtClean="0"/>
              <a:t>Apis mellifera</a:t>
            </a:r>
            <a:r>
              <a:rPr lang="en-US" baseline="0" dirty="0" smtClean="0"/>
              <a:t>) were brought to the United States from Europe in 1622.  They are fantastic pollinators of many food crops and other plants (both native and introduced).  They also produce honey and wax.  They are 0.5 inch (12mm) long and hairy with a constricted waist and 3 or 5 dark brown bands on its abdomen.  They have 2 pair of wings and pollen baskets on their hind legs.    </a:t>
            </a:r>
            <a:endParaRPr lang="en-US" dirty="0" smtClean="0"/>
          </a:p>
          <a:p>
            <a:endParaRPr lang="en-US" dirty="0" smtClean="0"/>
          </a:p>
          <a:p>
            <a:r>
              <a:rPr lang="en-US" b="1" dirty="0" smtClean="0"/>
              <a:t>Discussion Questions:</a:t>
            </a:r>
          </a:p>
          <a:p>
            <a:pPr marL="228600" indent="-228600">
              <a:buAutoNum type="arabicParenR"/>
            </a:pPr>
            <a:r>
              <a:rPr lang="en-US" b="1" baseline="0" dirty="0" smtClean="0"/>
              <a:t>What could happen to the environment if there were no earthworms?</a:t>
            </a:r>
          </a:p>
          <a:p>
            <a:pPr marL="228600" indent="-228600">
              <a:buAutoNum type="arabicParenR"/>
            </a:pPr>
            <a:r>
              <a:rPr lang="en-US" b="1" baseline="0" dirty="0" smtClean="0"/>
              <a:t>What could happen to the environment if there were no honeybees?</a:t>
            </a:r>
          </a:p>
          <a:p>
            <a:pPr marL="228600" indent="-228600">
              <a:buAutoNum type="arabicParenR"/>
            </a:pPr>
            <a:r>
              <a:rPr lang="en-US" b="1" baseline="0" dirty="0" smtClean="0"/>
              <a:t>Why are these considered beneficial to the environment?</a:t>
            </a:r>
            <a:endParaRPr lang="en-US" b="1" dirty="0" smtClean="0"/>
          </a:p>
          <a:p>
            <a:endParaRPr lang="en-US" dirty="0" smtClean="0"/>
          </a:p>
          <a:p>
            <a:endParaRPr lang="en-US" dirty="0" smtClean="0"/>
          </a:p>
          <a:p>
            <a:r>
              <a:rPr lang="en-US" dirty="0" smtClean="0"/>
              <a:t>Information sources:</a:t>
            </a:r>
          </a:p>
          <a:p>
            <a:r>
              <a:rPr lang="en-US" dirty="0" smtClean="0"/>
              <a:t>Global</a:t>
            </a:r>
            <a:r>
              <a:rPr lang="en-US" baseline="0" dirty="0" smtClean="0"/>
              <a:t> Invasive Species Database. “</a:t>
            </a:r>
            <a:r>
              <a:rPr lang="en-US" i="1" baseline="0" dirty="0" smtClean="0"/>
              <a:t>Lumbricus terrestris”.</a:t>
            </a:r>
          </a:p>
          <a:p>
            <a:r>
              <a:rPr lang="en-US" i="1" baseline="0" dirty="0" smtClean="0"/>
              <a:t>	</a:t>
            </a:r>
            <a:r>
              <a:rPr lang="en-US" i="0" baseline="0" dirty="0" smtClean="0"/>
              <a:t>accessed June 6, 2012 – </a:t>
            </a:r>
          </a:p>
          <a:p>
            <a:r>
              <a:rPr lang="en-US" i="0" baseline="0" dirty="0" smtClean="0"/>
              <a:t>	http://www.issg.org/database/species/ecology.asp?si=1555&amp;fr=1&amp;sts=&amp;lang=EN</a:t>
            </a:r>
            <a:endParaRPr lang="en-US" dirty="0" smtClean="0"/>
          </a:p>
          <a:p>
            <a:r>
              <a:rPr lang="en-US" dirty="0" smtClean="0"/>
              <a:t>Kellar, B. “Honeybees across America”</a:t>
            </a:r>
          </a:p>
          <a:p>
            <a:r>
              <a:rPr lang="en-US" dirty="0" smtClean="0"/>
              <a:t>	accessed June 5, 2012 – </a:t>
            </a:r>
          </a:p>
          <a:p>
            <a:r>
              <a:rPr lang="en-US" dirty="0" smtClean="0"/>
              <a:t>	http://www.orsba.org/htdocs/download/Honey%20Bees%20Across%20America.html</a:t>
            </a:r>
          </a:p>
          <a:p>
            <a:r>
              <a:rPr lang="en-US" dirty="0" smtClean="0"/>
              <a:t>University</a:t>
            </a:r>
            <a:r>
              <a:rPr lang="en-US" baseline="0" dirty="0" smtClean="0"/>
              <a:t> of Rhode Island Landscape Horticulture Program. “Honeybees”.</a:t>
            </a:r>
          </a:p>
          <a:p>
            <a:r>
              <a:rPr lang="en-US" baseline="0" dirty="0" smtClean="0"/>
              <a:t>	accessed June 6, 2012 – </a:t>
            </a:r>
          </a:p>
          <a:p>
            <a:r>
              <a:rPr lang="en-US" baseline="0" dirty="0" smtClean="0"/>
              <a:t>	http://www.uri.edu/ce/factsheets/sheets/honeybee.html</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985E92-6E28-4FBC-929C-7F6A2051BC3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examples of species that have been introduced to the U.S.</a:t>
            </a:r>
            <a:r>
              <a:rPr lang="en-US" baseline="0" dirty="0" smtClean="0"/>
              <a:t> and are beneficial to the environment</a:t>
            </a:r>
            <a:r>
              <a:rPr lang="en-US" dirty="0" smtClean="0"/>
              <a:t> </a:t>
            </a:r>
            <a:r>
              <a:rPr lang="en-US" baseline="0" dirty="0" smtClean="0"/>
              <a:t>include species of ladybugs and tiny parasitoid wasps. </a:t>
            </a:r>
            <a:r>
              <a:rPr lang="en-US" sz="1200" baseline="0" dirty="0" smtClean="0"/>
              <a:t>We introduce these insects because they are predators or parasitoids of species that might be harmful to the environment.  We would rather use these predators and parasitoids than use chemicals (or at least not as many chemicals) that could further harm the environment.  Insects (or other organisms) that are used to control pests are called biological control agents.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Though there</a:t>
            </a:r>
            <a:r>
              <a:rPr lang="en-US" baseline="0" dirty="0" smtClean="0"/>
              <a:t> are many species of native ladybugs in Florida, several additional species have been introduced over the years.  Ladybird beetles in general are valued because they are predators feeding on insect pests that either eat or transmit diseases to our food crops (such as citrus, tomatoes, melons, and beans) and other plants (such as maples, walnuts, roses, and hydrangeas).  Ladybird beetles that have been introduced are usually brought in to feed on invasive species that have come into the country.  For example, the Asian ladybird beetle (</a:t>
            </a:r>
            <a:r>
              <a:rPr lang="en-US" i="1" baseline="0" dirty="0" smtClean="0"/>
              <a:t>Harmonia axyridis</a:t>
            </a:r>
            <a:r>
              <a:rPr lang="en-US" baseline="0" dirty="0" smtClean="0"/>
              <a:t>) eats the Asian citrus psyllid that attacks citrus plants.  The beetle</a:t>
            </a:r>
            <a:r>
              <a:rPr lang="en-US" dirty="0" smtClean="0">
                <a:solidFill>
                  <a:schemeClr val="bg1"/>
                </a:solidFill>
              </a:rPr>
              <a:t> measures about ¼ inch (5 to 8mm) long and is oval in shape.  They have a high degree of variation in their color patterns which range from pale yellow-orange to almost black, with no spots or many black spots.  These are the ladybird beetles that try to overwinter in your house (which can</a:t>
            </a:r>
            <a:r>
              <a:rPr lang="en-US" baseline="0" dirty="0" smtClean="0">
                <a:solidFill>
                  <a:schemeClr val="bg1"/>
                </a:solidFill>
              </a:rPr>
              <a:t> end up being a nuisance to you)</a:t>
            </a:r>
            <a:r>
              <a:rPr lang="en-US" dirty="0" smtClean="0">
                <a:solidFill>
                  <a:schemeClr val="bg1"/>
                </a:solidFill>
              </a:rPr>
              <a:t>.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have also been introductions</a:t>
            </a:r>
            <a:r>
              <a:rPr lang="en-US" baseline="0" dirty="0" smtClean="0"/>
              <a:t> of several parasitoid wasps to help control invasive species populations.  These wasps are tiny (less than </a:t>
            </a:r>
            <a:r>
              <a:rPr lang="en-US" dirty="0" smtClean="0">
                <a:solidFill>
                  <a:srgbClr val="000000"/>
                </a:solidFill>
              </a:rPr>
              <a:t>0.5 inch or 1mm long) and cannot sting you.</a:t>
            </a:r>
            <a:r>
              <a:rPr lang="en-US" baseline="0" dirty="0" smtClean="0">
                <a:solidFill>
                  <a:srgbClr val="000000"/>
                </a:solidFill>
              </a:rPr>
              <a:t>  They will, however, lay their eggs on or in pests such as invasive species that attack food crops and other plants.  For example, many species of </a:t>
            </a:r>
            <a:r>
              <a:rPr lang="en-US" i="1" baseline="0" dirty="0" smtClean="0">
                <a:solidFill>
                  <a:srgbClr val="000000"/>
                </a:solidFill>
              </a:rPr>
              <a:t>Encarsia</a:t>
            </a:r>
            <a:r>
              <a:rPr lang="en-US" baseline="0" dirty="0" smtClean="0">
                <a:solidFill>
                  <a:srgbClr val="000000"/>
                </a:solidFill>
              </a:rPr>
              <a:t> have been brought in to control invasive species that attack plants such as ficus, citrus, and mango.   </a:t>
            </a:r>
            <a:r>
              <a:rPr lang="en-US" dirty="0" smtClean="0">
                <a:solidFill>
                  <a:srgbClr val="000000"/>
                </a:solidFill>
              </a:rPr>
              <a:t>  </a:t>
            </a:r>
            <a:endParaRPr lang="en-US" dirty="0" smtClean="0"/>
          </a:p>
          <a:p>
            <a:endParaRPr lang="en-US" dirty="0" smtClean="0"/>
          </a:p>
          <a:p>
            <a:r>
              <a:rPr lang="en-US" b="1" dirty="0" smtClean="0"/>
              <a:t>Discussion Questions:</a:t>
            </a:r>
          </a:p>
          <a:p>
            <a:pPr marL="228600" indent="-228600">
              <a:buAutoNum type="arabicParenR"/>
            </a:pPr>
            <a:r>
              <a:rPr lang="en-US" b="1" baseline="0" dirty="0" smtClean="0"/>
              <a:t>What would your life be like if these ladybugs were not introduced to the environment? (HINT: what do they help do?)</a:t>
            </a:r>
          </a:p>
          <a:p>
            <a:pPr marL="228600" indent="-228600">
              <a:buAutoNum type="arabicParenR"/>
            </a:pPr>
            <a:r>
              <a:rPr lang="en-US" b="1" baseline="0" dirty="0" smtClean="0"/>
              <a:t>What would your life be like if these parasitic wasps were not introduced? (HINT: what do they help do?)</a:t>
            </a:r>
          </a:p>
          <a:p>
            <a:pPr marL="228600" indent="-228600">
              <a:buAutoNum type="arabicParenR"/>
            </a:pPr>
            <a:r>
              <a:rPr lang="en-US" b="1" baseline="0" dirty="0" smtClean="0"/>
              <a:t>Why are these considered beneficial to the environment?</a:t>
            </a:r>
            <a:endParaRPr lang="en-US" b="1" dirty="0" smtClean="0"/>
          </a:p>
          <a:p>
            <a:endParaRPr lang="en-US" dirty="0" smtClean="0"/>
          </a:p>
          <a:p>
            <a:endParaRPr lang="en-US" dirty="0" smtClean="0"/>
          </a:p>
          <a:p>
            <a:r>
              <a:rPr lang="en-US" dirty="0" smtClean="0"/>
              <a:t>Information sources:</a:t>
            </a:r>
          </a:p>
          <a:p>
            <a:r>
              <a:rPr lang="en-US" dirty="0" smtClean="0"/>
              <a:t>Florida</a:t>
            </a:r>
            <a:r>
              <a:rPr lang="en-US" baseline="0" dirty="0" smtClean="0"/>
              <a:t> Whitefly scripted presentation – Invasive Whitefly pests of Florida </a:t>
            </a:r>
          </a:p>
          <a:p>
            <a:r>
              <a:rPr lang="en-US" baseline="0" dirty="0" smtClean="0"/>
              <a:t>	accessed June 6, 2012 –</a:t>
            </a:r>
          </a:p>
          <a:p>
            <a:r>
              <a:rPr lang="en-US" baseline="0" dirty="0" smtClean="0"/>
              <a:t>	http://www.flwhitefly.org </a:t>
            </a:r>
            <a:endParaRPr lang="en-US" dirty="0" smtClean="0"/>
          </a:p>
          <a:p>
            <a:r>
              <a:rPr lang="en-US" baseline="0" dirty="0" smtClean="0"/>
              <a:t>Protect U.S. </a:t>
            </a:r>
            <a:r>
              <a:rPr lang="en-US" dirty="0" smtClean="0"/>
              <a:t>scripted presentation - Citrus Greening </a:t>
            </a:r>
            <a:r>
              <a:rPr lang="en-US" baseline="0" dirty="0" smtClean="0"/>
              <a:t>and the Asian Citrus Psyllid</a:t>
            </a:r>
          </a:p>
          <a:p>
            <a:r>
              <a:rPr lang="en-US" baseline="0" dirty="0" smtClean="0"/>
              <a:t>	</a:t>
            </a:r>
            <a:r>
              <a:rPr lang="en-US" dirty="0" smtClean="0"/>
              <a:t>accessed</a:t>
            </a:r>
            <a:r>
              <a:rPr lang="en-US" baseline="0" dirty="0" smtClean="0"/>
              <a:t> June 5, 2012 – </a:t>
            </a:r>
          </a:p>
          <a:p>
            <a:r>
              <a:rPr lang="en-US" baseline="0" dirty="0" smtClean="0"/>
              <a:t>	http://www.protectingusnow.org</a:t>
            </a:r>
            <a:endParaRPr lang="en-US" dirty="0" smtClean="0"/>
          </a:p>
          <a:p>
            <a:pPr>
              <a:defRPr/>
            </a:pPr>
            <a:r>
              <a:rPr lang="en-US" dirty="0" smtClean="0"/>
              <a:t>University of Missouri</a:t>
            </a:r>
            <a:r>
              <a:rPr lang="en-US" baseline="0" dirty="0" smtClean="0"/>
              <a:t> Extension – “Aphids, Scales and Mites On Home Garden and Landscape Plants”.</a:t>
            </a:r>
          </a:p>
          <a:p>
            <a:r>
              <a:rPr lang="en-US" baseline="0" dirty="0" smtClean="0"/>
              <a:t>	accessed June 6, 2012 – </a:t>
            </a:r>
          </a:p>
          <a:p>
            <a:r>
              <a:rPr lang="en-US" baseline="0" dirty="0" smtClean="0"/>
              <a:t>	http://extension.missouri.edu/p/g7274</a:t>
            </a:r>
          </a:p>
          <a:p>
            <a:endParaRPr lang="en-US" dirty="0" smtClean="0"/>
          </a:p>
        </p:txBody>
      </p:sp>
      <p:sp>
        <p:nvSpPr>
          <p:cNvPr id="4" name="Slide Number Placeholder 3"/>
          <p:cNvSpPr>
            <a:spLocks noGrp="1"/>
          </p:cNvSpPr>
          <p:nvPr>
            <p:ph type="sldNum" sz="quarter" idx="10"/>
          </p:nvPr>
        </p:nvSpPr>
        <p:spPr/>
        <p:txBody>
          <a:bodyPr/>
          <a:lstStyle/>
          <a:p>
            <a:fld id="{AC985E92-6E28-4FBC-929C-7F6A2051BC3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some species that are native to an area,</a:t>
            </a:r>
            <a:r>
              <a:rPr lang="en-US" baseline="0" dirty="0" smtClean="0"/>
              <a:t> but are harmful to the environment under certain situations or conditions.  </a:t>
            </a:r>
          </a:p>
          <a:p>
            <a:endParaRPr lang="en-US" baseline="0" dirty="0" smtClean="0"/>
          </a:p>
          <a:p>
            <a:r>
              <a:rPr lang="en-US" baseline="0" dirty="0" smtClean="0"/>
              <a:t>Eastern tent caterpillars and the southern pine beetle are both examples of native species that can be harmful to the environment.</a:t>
            </a:r>
          </a:p>
          <a:p>
            <a:endParaRPr lang="en-US" baseline="0" dirty="0" smtClean="0"/>
          </a:p>
          <a:p>
            <a:r>
              <a:rPr lang="en-US" baseline="0" dirty="0" smtClean="0"/>
              <a:t>Eastern tent caterpillars (</a:t>
            </a:r>
            <a:r>
              <a:rPr lang="en-US" i="1" baseline="0" dirty="0" smtClean="0"/>
              <a:t>Malacosoma americanum</a:t>
            </a:r>
            <a:r>
              <a:rPr lang="en-US" baseline="0" dirty="0" smtClean="0"/>
              <a:t>) are a common pest of eastern forests where they feed on trees such as apple, cherry, pecan, beech, willow, and hawthorn.  They construct a “tent” of silk in the forks of a tree where many hundreds will live.  They emerge at night to feed. </a:t>
            </a:r>
            <a:r>
              <a:rPr lang="en-US" sz="1200" kern="1200" dirty="0" smtClean="0">
                <a:solidFill>
                  <a:schemeClr val="tx1"/>
                </a:solidFill>
                <a:effectLst/>
                <a:latin typeface="+mn-lt"/>
                <a:ea typeface="+mn-ea"/>
                <a:cs typeface="+mn-cs"/>
              </a:rPr>
              <a:t>They can be so numerous that they eat all the leaves off the tree.  Although tent caterpillars don’t typically kill the tree directly, they can weaken the tree significantly and make it susceptible to disease</a:t>
            </a:r>
            <a:r>
              <a:rPr lang="en-US" baseline="0" dirty="0" smtClean="0"/>
              <a:t>.  They reach 2 inches (5cm) long and are dark in color with light brown hair.  They also have a white stripe down the middle of its back (which may also be flanked by a thin yellow stripe) with a row of pale blue, oval spots on either side.    </a:t>
            </a:r>
          </a:p>
          <a:p>
            <a:endParaRPr lang="en-US" baseline="0" dirty="0" smtClean="0"/>
          </a:p>
          <a:p>
            <a:r>
              <a:rPr lang="en-US" baseline="0" dirty="0" smtClean="0"/>
              <a:t>Southern pine beetles (</a:t>
            </a:r>
            <a:r>
              <a:rPr lang="en-US" i="1" baseline="0" dirty="0" smtClean="0"/>
              <a:t>Dendroctonus frontalis</a:t>
            </a:r>
            <a:r>
              <a:rPr lang="en-US" baseline="0" dirty="0" smtClean="0"/>
              <a:t>) live just under the bark of pines trees feeding in</a:t>
            </a:r>
            <a:r>
              <a:rPr lang="en-US" dirty="0" smtClean="0"/>
              <a:t> the vascular tissue of the tree (destroying</a:t>
            </a:r>
            <a:r>
              <a:rPr lang="en-US" baseline="0" dirty="0" smtClean="0"/>
              <a:t> </a:t>
            </a:r>
            <a:r>
              <a:rPr lang="en-US" dirty="0" smtClean="0"/>
              <a:t>the parts of the tree that deliver food from the leaves to the roots) essentially starving the tree to death.  They also carry</a:t>
            </a:r>
            <a:r>
              <a:rPr lang="en-US" baseline="0" dirty="0" smtClean="0"/>
              <a:t> a fungus with them that grows in the part of the tree that carries water from the roots to the leaves, effectively preventing the movement of the water.  Once these beetles enter the tree, there is no way to save it.  The adult southern pine beetle is small, about 1/8 of an inch (2 to 4mm) long.  It is black in color with short legs.       </a:t>
            </a:r>
          </a:p>
          <a:p>
            <a:endParaRPr lang="en-US" baseline="0" dirty="0" smtClean="0"/>
          </a:p>
          <a:p>
            <a:r>
              <a:rPr lang="en-US" b="1" dirty="0" smtClean="0"/>
              <a:t>Discussion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What do you think has happened to the animals that depend on these trees for food and shelter?</a:t>
            </a:r>
          </a:p>
          <a:p>
            <a:pPr marL="228600" indent="-228600">
              <a:buAutoNum type="arabicParenR"/>
            </a:pPr>
            <a:r>
              <a:rPr lang="en-US" b="1" baseline="0" dirty="0" smtClean="0"/>
              <a:t>Why are these species considered harmful to the environment?</a:t>
            </a:r>
            <a:endParaRPr lang="en-US" b="1" dirty="0" smtClean="0"/>
          </a:p>
          <a:p>
            <a:endParaRPr lang="en-US" baseline="0" dirty="0" smtClean="0"/>
          </a:p>
          <a:p>
            <a:endParaRPr lang="en-US" baseline="0" dirty="0" smtClean="0"/>
          </a:p>
          <a:p>
            <a:r>
              <a:rPr lang="en-US" baseline="0" dirty="0" smtClean="0"/>
              <a:t>Information sources:</a:t>
            </a:r>
          </a:p>
          <a:p>
            <a:r>
              <a:rPr lang="en-US" baseline="0" dirty="0" smtClean="0"/>
              <a:t> University of Florida – Featured Creatures.  “Southern Pine Beetle”.</a:t>
            </a:r>
          </a:p>
          <a:p>
            <a:r>
              <a:rPr lang="en-US" baseline="0" dirty="0" smtClean="0"/>
              <a:t>	accessed June 7, 2012 – </a:t>
            </a:r>
          </a:p>
          <a:p>
            <a:r>
              <a:rPr lang="en-US" baseline="0" dirty="0" smtClean="0"/>
              <a:t>	http://entnemdept.ufl.edu/creatures/trees/southern_pine_beetle.htm</a:t>
            </a:r>
          </a:p>
          <a:p>
            <a:r>
              <a:rPr lang="en-US" baseline="0" dirty="0" smtClean="0"/>
              <a:t>USDA Forest Service.  “ The Eastern Tent Caterpillar”.</a:t>
            </a:r>
          </a:p>
          <a:p>
            <a:r>
              <a:rPr lang="en-US" baseline="0" dirty="0" smtClean="0"/>
              <a:t>	accessed June 7, 2012 – </a:t>
            </a:r>
          </a:p>
          <a:p>
            <a:r>
              <a:rPr lang="en-US" baseline="0" dirty="0" smtClean="0"/>
              <a:t>	http://na.fs.fed.us/spfo/pubs/pest_al/etc/etc.htm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Wagner, D.A.  2005.  Caterpillars of Eastern North America.  Princeton University Press, Princeton.</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Remember that introductions that are </a:t>
            </a:r>
            <a:r>
              <a:rPr lang="en-US" dirty="0" smtClean="0"/>
              <a:t>likely to cause economic harm (such as to the environment or to food crops) or harm to human health are considered</a:t>
            </a:r>
            <a:r>
              <a:rPr lang="en-US" baseline="0" dirty="0" smtClean="0"/>
              <a:t> invasive species. Let’s take a look at some introductions that are detrimental to the environment (invasive species). </a:t>
            </a:r>
            <a:endParaRPr lang="en-US" dirty="0" smtClean="0"/>
          </a:p>
          <a:p>
            <a:endParaRPr lang="en-US" dirty="0" smtClean="0"/>
          </a:p>
          <a:p>
            <a:r>
              <a:rPr lang="en-US" dirty="0" smtClean="0"/>
              <a:t>The emerald ash borer </a:t>
            </a:r>
            <a:r>
              <a:rPr lang="en-US" baseline="0" dirty="0" smtClean="0"/>
              <a:t>(</a:t>
            </a:r>
            <a:r>
              <a:rPr lang="en-US" i="1" dirty="0" smtClean="0">
                <a:ea typeface="ＭＳ Ｐゴシック" pitchFamily="34" charset="-128"/>
              </a:rPr>
              <a:t>Agrilus planipennis</a:t>
            </a:r>
            <a:r>
              <a:rPr lang="en-US" dirty="0" smtClean="0">
                <a:ea typeface="ＭＳ Ｐゴシック" pitchFamily="34" charset="-128"/>
              </a:rPr>
              <a:t>) is a beetle that is native to Asia.  It </a:t>
            </a:r>
            <a:r>
              <a:rPr lang="en-US" dirty="0" smtClean="0"/>
              <a:t>was first detected in Michigan in the summer of 2002 and has since spread to at least 19 other states (Connecticut, Illinois, Indiana, Iowa, Kansas, Kentucky, Massachusetts, Maryland, Minnesota, Missouri, New Hampshire, New York, North Carolina, Ohio, Pennsylvania, Tennessee, Virginia, West Virginia, and Wisconsin).</a:t>
            </a:r>
            <a:r>
              <a:rPr lang="en-US" baseline="0" dirty="0" smtClean="0"/>
              <a:t>  </a:t>
            </a:r>
            <a:r>
              <a:rPr lang="en-US" dirty="0" smtClean="0"/>
              <a:t>It is thought that they came in by accident on wood packing material made</a:t>
            </a:r>
            <a:r>
              <a:rPr lang="en-US" baseline="0" dirty="0" smtClean="0"/>
              <a:t> from ash trees in its native range</a:t>
            </a:r>
            <a:r>
              <a:rPr lang="en-US" dirty="0" smtClean="0"/>
              <a:t>.  </a:t>
            </a:r>
          </a:p>
          <a:p>
            <a:endParaRPr lang="en-US" dirty="0" smtClean="0"/>
          </a:p>
          <a:p>
            <a:r>
              <a:rPr lang="en-US" dirty="0" smtClean="0"/>
              <a:t>The adults average</a:t>
            </a:r>
            <a:r>
              <a:rPr lang="en-US" baseline="0" dirty="0" smtClean="0"/>
              <a:t> 0.5 inch (1.25cm) long and are metallic green in color.  The larvae reach about 1.5 inches (4cm) long, are creamy white, and are somewhat flattened.  There segments look like a series of nested bells.   </a:t>
            </a:r>
            <a:endParaRPr lang="en-US" dirty="0" smtClean="0"/>
          </a:p>
          <a:p>
            <a:endParaRPr lang="en-US" dirty="0" smtClean="0"/>
          </a:p>
          <a:p>
            <a:r>
              <a:rPr lang="en-US" dirty="0" smtClean="0"/>
              <a:t>The adults feed on the leaves of the ash trees (</a:t>
            </a:r>
            <a:r>
              <a:rPr lang="en-US" i="1" dirty="0" smtClean="0"/>
              <a:t>Fraxinus </a:t>
            </a:r>
            <a:r>
              <a:rPr lang="en-US" dirty="0" smtClean="0"/>
              <a:t>spp.) that grow here with very little damage to the tree itself.  However, its larvae burrow into the vascular tissues of the tree essentially starving the tree to death within a few years. The image above shows typical damage seen after an emerald ash borer infestation.  Millions of</a:t>
            </a:r>
            <a:r>
              <a:rPr lang="en-US" baseline="0" dirty="0" smtClean="0"/>
              <a:t> ash trees have already been killed and millions more will die because of this invasive insect. </a:t>
            </a:r>
          </a:p>
          <a:p>
            <a:endParaRPr lang="en-US" baseline="0" dirty="0" smtClean="0"/>
          </a:p>
          <a:p>
            <a:r>
              <a:rPr lang="en-US" b="1" baseline="0" dirty="0" smtClean="0"/>
              <a:t>Discussion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What do you think has happened to the animals that depend on these trees for food and shelter?</a:t>
            </a:r>
          </a:p>
          <a:p>
            <a:pPr marL="228600" indent="-228600">
              <a:buAutoNum type="arabicParenR"/>
            </a:pPr>
            <a:r>
              <a:rPr lang="en-US" b="1" baseline="0" dirty="0" smtClean="0"/>
              <a:t>Why is this species harmful to the environment?</a:t>
            </a:r>
          </a:p>
          <a:p>
            <a:pPr marL="228600" indent="-228600">
              <a:buAutoNum type="arabicParenR"/>
            </a:pPr>
            <a:r>
              <a:rPr lang="en-US" b="1" baseline="0" dirty="0" smtClean="0"/>
              <a:t>There are four species of ash trees that live in Florida: white ash (</a:t>
            </a:r>
            <a:r>
              <a:rPr lang="en-US" b="1" i="1" baseline="0" dirty="0" smtClean="0"/>
              <a:t>Fraxinus americana</a:t>
            </a:r>
            <a:r>
              <a:rPr lang="en-US" b="1" baseline="0" dirty="0" smtClean="0"/>
              <a:t>), Carolina ash (</a:t>
            </a:r>
            <a:r>
              <a:rPr lang="en-US" b="1" i="1" baseline="0" dirty="0" smtClean="0"/>
              <a:t>Fraxinus caroliniana</a:t>
            </a:r>
            <a:r>
              <a:rPr lang="en-US" b="1" i="0" baseline="0" dirty="0" smtClean="0"/>
              <a:t>)</a:t>
            </a:r>
            <a:r>
              <a:rPr lang="en-US" b="1" baseline="0" dirty="0" smtClean="0"/>
              <a:t>, green ash (</a:t>
            </a:r>
            <a:r>
              <a:rPr lang="en-US" b="1" i="1" baseline="0" dirty="0" smtClean="0"/>
              <a:t>Fraxinus pennsylvanica</a:t>
            </a:r>
            <a:r>
              <a:rPr lang="en-US" b="1" i="0" baseline="0" dirty="0" smtClean="0"/>
              <a:t>)</a:t>
            </a:r>
            <a:r>
              <a:rPr lang="en-US" b="1" baseline="0" dirty="0" smtClean="0"/>
              <a:t>, and pumpkin ash (</a:t>
            </a:r>
            <a:r>
              <a:rPr lang="en-US" b="1" i="1" baseline="0" dirty="0" smtClean="0"/>
              <a:t>Fraxinus profunda</a:t>
            </a:r>
            <a:r>
              <a:rPr lang="en-US" b="1" i="0" baseline="0" dirty="0" smtClean="0"/>
              <a:t>)</a:t>
            </a:r>
            <a:r>
              <a:rPr lang="en-US" b="1" baseline="0" dirty="0" smtClean="0"/>
              <a:t>.  If this species came down to Florida, what do you think might happen to these trees?  What do you think might happen to the animals that depend on these trees for food and shelter?</a:t>
            </a:r>
          </a:p>
          <a:p>
            <a:pPr marL="228600" indent="-228600">
              <a:buAutoNum type="arabicParenR"/>
            </a:pPr>
            <a:r>
              <a:rPr lang="en-US" b="1" baseline="0" dirty="0" smtClean="0"/>
              <a:t>How do you think this invasive insect might get to Florida?  (HINT: because these are wood boring insects, the transport of wood such as firewood and products made form wood such as barrels and planters aids in its spread.  In other words, humans transport this pest without realizing it.)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1" baseline="0" dirty="0" smtClean="0"/>
          </a:p>
          <a:p>
            <a:endParaRPr lang="en-US" baseline="0" dirty="0" smtClean="0"/>
          </a:p>
          <a:p>
            <a:endParaRPr lang="en-US" baseline="0" dirty="0" smtClean="0"/>
          </a:p>
          <a:p>
            <a:r>
              <a:rPr lang="en-US" dirty="0" smtClean="0"/>
              <a:t>Information sources:</a:t>
            </a:r>
          </a:p>
          <a:p>
            <a:r>
              <a:rPr lang="en-US" dirty="0" smtClean="0"/>
              <a:t>Emerald ash borer website.</a:t>
            </a:r>
          </a:p>
          <a:p>
            <a:r>
              <a:rPr lang="en-US" dirty="0" smtClean="0"/>
              <a:t>	accessed</a:t>
            </a:r>
            <a:r>
              <a:rPr lang="en-US" baseline="0" dirty="0" smtClean="0"/>
              <a:t> June 5, 2012 – </a:t>
            </a:r>
          </a:p>
          <a:p>
            <a:r>
              <a:rPr lang="en-US" baseline="0" dirty="0" smtClean="0"/>
              <a:t>	</a:t>
            </a:r>
            <a:r>
              <a:rPr lang="en-US" dirty="0" smtClean="0"/>
              <a:t>http://www.emeraldashborer.info/  </a:t>
            </a:r>
          </a:p>
          <a:p>
            <a:r>
              <a:rPr lang="en-US" baseline="0" dirty="0" smtClean="0"/>
              <a:t>Florida Department of Agriculture and Consumer Service, Division of Forestry.  1999.  Forest Trees of Florida.  Published in house.  </a:t>
            </a:r>
          </a:p>
          <a:p>
            <a:r>
              <a:rPr lang="en-US" baseline="0" dirty="0" smtClean="0"/>
              <a:t>NPDN First Detector Modules - Introduction to the Emerald Ash Borer and Identification and Hosts</a:t>
            </a:r>
          </a:p>
          <a:p>
            <a:r>
              <a:rPr lang="en-US" baseline="0" dirty="0" smtClean="0"/>
              <a:t>	</a:t>
            </a:r>
            <a:r>
              <a:rPr lang="en-US" dirty="0" smtClean="0"/>
              <a:t>accessed</a:t>
            </a:r>
            <a:r>
              <a:rPr lang="en-US" baseline="0" dirty="0" smtClean="0"/>
              <a:t> June 5, 2012 – </a:t>
            </a:r>
          </a:p>
          <a:p>
            <a:r>
              <a:rPr lang="en-US" baseline="0" dirty="0" smtClean="0"/>
              <a:t>	http://www.firstdetector.org</a:t>
            </a:r>
            <a:endParaRPr lang="en-US" dirty="0" smtClean="0"/>
          </a:p>
          <a:p>
            <a:r>
              <a:rPr lang="en-US" dirty="0" smtClean="0"/>
              <a:t>USDA Natura</a:t>
            </a:r>
            <a:r>
              <a:rPr lang="en-US" baseline="0" dirty="0" smtClean="0"/>
              <a:t>l Resources Conservation Service – Plant Database.  “</a:t>
            </a:r>
            <a:r>
              <a:rPr lang="en-US" i="1" baseline="0" dirty="0" smtClean="0"/>
              <a:t>Fraxinus</a:t>
            </a:r>
            <a:r>
              <a:rPr lang="en-US" baseline="0" dirty="0" smtClean="0"/>
              <a:t>”.  </a:t>
            </a:r>
          </a:p>
          <a:p>
            <a:r>
              <a:rPr lang="en-US" baseline="0" dirty="0" smtClean="0"/>
              <a:t>	accessed June 6, 2012 – </a:t>
            </a:r>
          </a:p>
          <a:p>
            <a:r>
              <a:rPr lang="en-US" baseline="0" dirty="0" smtClean="0"/>
              <a:t>	http://plants.usda.gov/</a:t>
            </a:r>
            <a:endParaRPr lang="en-US" dirty="0" smtClean="0"/>
          </a:p>
          <a:p>
            <a:r>
              <a:rPr lang="en-US" dirty="0" smtClean="0"/>
              <a:t>USDA</a:t>
            </a:r>
            <a:r>
              <a:rPr lang="en-US" baseline="0" dirty="0" smtClean="0"/>
              <a:t> Pest Alert.  “Emerald Ash Borer”.</a:t>
            </a:r>
          </a:p>
          <a:p>
            <a:r>
              <a:rPr lang="en-US" dirty="0" smtClean="0"/>
              <a:t>	accessed</a:t>
            </a:r>
            <a:r>
              <a:rPr lang="en-US" baseline="0" dirty="0" smtClean="0"/>
              <a:t> June 5, 2012 – </a:t>
            </a:r>
          </a:p>
          <a:p>
            <a:r>
              <a:rPr lang="en-US" baseline="0" dirty="0" smtClean="0"/>
              <a:t>	</a:t>
            </a:r>
            <a:r>
              <a:rPr lang="en-US" dirty="0" smtClean="0"/>
              <a:t>http://www.na.fs.fed.us/spfo/pubs/pest_al/eab/eab04.htm</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 an invasive species is t</a:t>
            </a:r>
            <a:r>
              <a:rPr lang="en-US" baseline="0" dirty="0" smtClean="0"/>
              <a:t>he Asian long horned beetle (</a:t>
            </a:r>
            <a:r>
              <a:rPr lang="en-US" i="1" baseline="0" dirty="0" smtClean="0"/>
              <a:t>Anoplophora glabripennis</a:t>
            </a:r>
            <a:r>
              <a:rPr lang="en-US" baseline="0" dirty="0" smtClean="0"/>
              <a:t>).  This species is also a native of China and was first detected in New York in </a:t>
            </a:r>
            <a:r>
              <a:rPr lang="en-US" baseline="0" dirty="0" smtClean="0"/>
              <a:t>1996.  </a:t>
            </a:r>
            <a:r>
              <a:rPr lang="en-US" baseline="0" dirty="0" smtClean="0"/>
              <a:t>It </a:t>
            </a:r>
            <a:r>
              <a:rPr lang="en-US" baseline="0" dirty="0" smtClean="0"/>
              <a:t>then </a:t>
            </a:r>
            <a:r>
              <a:rPr lang="en-US" baseline="0" dirty="0" smtClean="0"/>
              <a:t>spread to </a:t>
            </a:r>
            <a:r>
              <a:rPr lang="en-US" baseline="0" dirty="0" smtClean="0"/>
              <a:t>areas in Illinois, </a:t>
            </a:r>
            <a:r>
              <a:rPr lang="en-US" baseline="0" dirty="0" smtClean="0"/>
              <a:t>New Jersey, </a:t>
            </a:r>
            <a:r>
              <a:rPr lang="en-US" baseline="0" dirty="0" smtClean="0"/>
              <a:t>Massachusetts, and </a:t>
            </a:r>
            <a:r>
              <a:rPr lang="en-US" baseline="0" dirty="0" smtClean="0"/>
              <a:t>Ohio.  It also probably came in accidently on wood packing material</a:t>
            </a:r>
            <a:r>
              <a:rPr lang="en-US" baseline="0" dirty="0" smtClean="0"/>
              <a:t>.  Because there are isolated detections of this pest, an eradication effort is underway.  As of September 1, 2013, this pest has been eradicated from Illinois and New Jersey, but populations remain in Ohio, New York, and Massachusetts (NAPPO September 2013). </a:t>
            </a:r>
            <a:endParaRPr lang="en-US" baseline="0" dirty="0" smtClean="0"/>
          </a:p>
          <a:p>
            <a:endParaRPr lang="en-US" baseline="0" dirty="0" smtClean="0"/>
          </a:p>
          <a:p>
            <a:r>
              <a:rPr lang="en-US" baseline="0" dirty="0" smtClean="0"/>
              <a:t>The adults range between 1 to 1.5 inches (25 and 35mm) in length with long antennae that is 2.5 times the length of the body in males, and 1.3 times the length of the body in females.  They are black with white spots.  The larvae average 2 inches (50mm) long, are creamy white in color, and quite round in profile.</a:t>
            </a:r>
          </a:p>
          <a:p>
            <a:endParaRPr lang="en-US" baseline="0" dirty="0" smtClean="0"/>
          </a:p>
          <a:p>
            <a:r>
              <a:rPr lang="en-US" baseline="0" dirty="0" smtClean="0"/>
              <a:t>The larvae of this beetle tunnel into the tree where they feed in the </a:t>
            </a:r>
            <a:r>
              <a:rPr lang="en-US" dirty="0" smtClean="0"/>
              <a:t>vascular tissues of the tree </a:t>
            </a:r>
            <a:r>
              <a:rPr lang="en-US" baseline="0" dirty="0" smtClean="0"/>
              <a:t>causing the tree to die.  They prefer maple (</a:t>
            </a:r>
            <a:r>
              <a:rPr lang="en-US" i="1" baseline="0" dirty="0" smtClean="0"/>
              <a:t>Acer</a:t>
            </a:r>
            <a:r>
              <a:rPr lang="en-US" baseline="0" dirty="0" smtClean="0"/>
              <a:t> spp.), but will also attack birches (</a:t>
            </a:r>
            <a:r>
              <a:rPr lang="en-US" i="1" dirty="0" err="1" smtClean="0"/>
              <a:t>Betula</a:t>
            </a:r>
            <a:r>
              <a:rPr lang="en-US" i="1" dirty="0" smtClean="0"/>
              <a:t> </a:t>
            </a:r>
            <a:r>
              <a:rPr lang="en-US" i="0" dirty="0" smtClean="0"/>
              <a:t>spp.)</a:t>
            </a:r>
            <a:r>
              <a:rPr lang="en-US" baseline="0" dirty="0" smtClean="0"/>
              <a:t>, buckeye (</a:t>
            </a:r>
            <a:r>
              <a:rPr lang="en-US" i="1" baseline="0" dirty="0" err="1" smtClean="0"/>
              <a:t>Aesculus</a:t>
            </a:r>
            <a:r>
              <a:rPr lang="en-US" baseline="0" dirty="0" smtClean="0"/>
              <a:t> spp.), elms (</a:t>
            </a:r>
            <a:r>
              <a:rPr lang="en-US" i="1" baseline="0" dirty="0" err="1" smtClean="0"/>
              <a:t>Ulmus</a:t>
            </a:r>
            <a:r>
              <a:rPr lang="en-US" baseline="0" dirty="0" smtClean="0"/>
              <a:t> spp.), and willows (</a:t>
            </a:r>
            <a:r>
              <a:rPr lang="en-US" i="1" baseline="0" dirty="0" smtClean="0"/>
              <a:t>Salix</a:t>
            </a:r>
            <a:r>
              <a:rPr lang="en-US" baseline="0" dirty="0" smtClean="0"/>
              <a:t> spp.).   </a:t>
            </a:r>
          </a:p>
          <a:p>
            <a:endParaRPr lang="en-US" baseline="0" dirty="0" smtClean="0"/>
          </a:p>
          <a:p>
            <a:r>
              <a:rPr lang="en-US" baseline="0" dirty="0" smtClean="0"/>
              <a:t>Currently, authorities are working on eradicating this insect where it is found by removing all trees that are infested.  So far, thousands of trees have been cut down and either chipped or burned.   </a:t>
            </a:r>
          </a:p>
          <a:p>
            <a:endParaRPr lang="en-US" baseline="0" dirty="0" smtClean="0"/>
          </a:p>
          <a:p>
            <a:r>
              <a:rPr lang="en-US" b="1" baseline="0" dirty="0" smtClean="0"/>
              <a:t>Discussion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What do you think has happened to the animals that depend on these trees for food and shelter?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1" baseline="0" dirty="0" smtClean="0"/>
              <a:t>Why is this species harmful to the environment?</a:t>
            </a:r>
          </a:p>
          <a:p>
            <a:pPr marL="228600" indent="-228600">
              <a:buAutoNum type="arabicParenR"/>
            </a:pPr>
            <a:r>
              <a:rPr lang="en-US" b="1" baseline="0" dirty="0" smtClean="0"/>
              <a:t>There are 6 species of maple, one species of birch, 6 species of elm, and 6 species of willow found in Florida.  If this species came down to Florida, what do you think might happen to these trees?  What do you think might happen to the animals that depend on these trees for food and shelter?</a:t>
            </a:r>
          </a:p>
          <a:p>
            <a:pPr marL="228600" indent="-228600">
              <a:buAutoNum type="arabicParenR"/>
            </a:pPr>
            <a:r>
              <a:rPr lang="en-US" b="1" baseline="0" dirty="0" smtClean="0"/>
              <a:t>How do you think this invasive insect might get to Florida?  (HINT: these are also wood boring insects.)</a:t>
            </a:r>
          </a:p>
          <a:p>
            <a:endParaRPr lang="en-US" baseline="0" dirty="0" smtClean="0"/>
          </a:p>
          <a:p>
            <a:endParaRPr lang="en-US" baseline="0" dirty="0" smtClean="0"/>
          </a:p>
          <a:p>
            <a:r>
              <a:rPr lang="en-US" i="0" baseline="0" dirty="0" smtClean="0"/>
              <a:t>Information sources:</a:t>
            </a:r>
          </a:p>
          <a:p>
            <a:r>
              <a:rPr lang="en-US" i="0" dirty="0" smtClean="0"/>
              <a:t>Asian Longhorned Beetle website – </a:t>
            </a:r>
          </a:p>
          <a:p>
            <a:r>
              <a:rPr lang="en-US" i="0" dirty="0" smtClean="0"/>
              <a:t>	accessed</a:t>
            </a:r>
            <a:r>
              <a:rPr lang="en-US" i="0" baseline="0" dirty="0" smtClean="0"/>
              <a:t> June 5, 2012 – </a:t>
            </a:r>
          </a:p>
          <a:p>
            <a:r>
              <a:rPr lang="en-US" i="0" baseline="0" dirty="0" smtClean="0"/>
              <a:t>	</a:t>
            </a:r>
            <a:r>
              <a:rPr lang="en-US" i="0" dirty="0" smtClean="0"/>
              <a:t>http://www.uvm.edu/albeetle/management/treeremoval.html</a:t>
            </a:r>
          </a:p>
          <a:p>
            <a:r>
              <a:rPr lang="en-US" dirty="0" smtClean="0"/>
              <a:t>EPPO Data Sheets on Quarantine Pests. “</a:t>
            </a:r>
            <a:r>
              <a:rPr lang="en-US" i="1" baseline="0" dirty="0" smtClean="0"/>
              <a:t>Anoplophora glabripennis”.</a:t>
            </a:r>
          </a:p>
          <a:p>
            <a:r>
              <a:rPr lang="en-US" i="1" baseline="0" dirty="0" smtClean="0"/>
              <a:t>	</a:t>
            </a:r>
            <a:r>
              <a:rPr lang="en-US" i="0" baseline="0" dirty="0" smtClean="0"/>
              <a:t>accessed June 6, 2012 – </a:t>
            </a:r>
          </a:p>
          <a:p>
            <a:r>
              <a:rPr lang="en-US" i="0" baseline="0" dirty="0" smtClean="0"/>
              <a:t>	http://www.eppo.int/QUARANTINE/insects/Anoplophora_glabripennis/ANOLGL_ds.pdf</a:t>
            </a:r>
            <a:endParaRPr lang="en-US" dirty="0" smtClean="0"/>
          </a:p>
          <a:p>
            <a:r>
              <a:rPr lang="en-US" dirty="0" smtClean="0"/>
              <a:t>USDA Natura</a:t>
            </a:r>
            <a:r>
              <a:rPr lang="en-US" baseline="0" dirty="0" smtClean="0"/>
              <a:t>l Resources Conservation Service – Plant Database.  “</a:t>
            </a:r>
            <a:r>
              <a:rPr lang="en-US" i="1" baseline="0" dirty="0" smtClean="0"/>
              <a:t>Acer</a:t>
            </a:r>
            <a:r>
              <a:rPr lang="en-US" baseline="0" dirty="0" smtClean="0"/>
              <a:t>”, “</a:t>
            </a:r>
            <a:r>
              <a:rPr lang="en-US" i="1" dirty="0" smtClean="0"/>
              <a:t>Betula”, “</a:t>
            </a:r>
            <a:r>
              <a:rPr lang="en-US" i="1" baseline="0" dirty="0" smtClean="0"/>
              <a:t>Aesculus”, “Ulmus”, “Salix</a:t>
            </a:r>
            <a:r>
              <a:rPr lang="en-US" baseline="0" dirty="0" smtClean="0"/>
              <a:t> “.  </a:t>
            </a:r>
          </a:p>
          <a:p>
            <a:r>
              <a:rPr lang="en-US" baseline="0" dirty="0" smtClean="0"/>
              <a:t>	accessed June 6, 2012 – </a:t>
            </a:r>
          </a:p>
          <a:p>
            <a:r>
              <a:rPr lang="en-US" baseline="0" dirty="0" smtClean="0"/>
              <a:t>	http://plants.usda.gov/</a:t>
            </a:r>
            <a:endParaRPr lang="en-US" dirty="0" smtClean="0"/>
          </a:p>
          <a:p>
            <a:r>
              <a:rPr lang="en-US" i="0" dirty="0" smtClean="0"/>
              <a:t>USDA Pest Alert.  “Asian Longhorned beetle”.</a:t>
            </a:r>
          </a:p>
          <a:p>
            <a:r>
              <a:rPr lang="en-US" i="0" dirty="0" smtClean="0"/>
              <a:t>	accessed June 5, 2012 – </a:t>
            </a:r>
          </a:p>
          <a:p>
            <a:r>
              <a:rPr lang="en-US" i="0" dirty="0" smtClean="0"/>
              <a:t>	http://www.na.fs.fed.us/pubs/palerts/alb/alb_pa.pdf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985E92-6E28-4FBC-929C-7F6A2051BC3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D6FC7FF-0941-48C5-AC43-EB3277F533B7}" type="datetimeFigureOut">
              <a:rPr lang="en-US" smtClean="0"/>
              <a:pPr/>
              <a:t>9/1/2013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F697536-9CD6-433B-BF7A-7D2341CE3B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13"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4D6FC7FF-0941-48C5-AC43-EB3277F533B7}" type="datetimeFigureOut">
              <a:rPr lang="en-US" smtClean="0"/>
              <a:pPr/>
              <a:t>9/1/2013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9F697536-9CD6-433B-BF7A-7D2341CE3B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www.bugwood.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bugwood.org/"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vm.edu/albeetle/management/treeremoval.html" TargetMode="External"/><Relationship Id="rId2" Type="http://schemas.openxmlformats.org/officeDocument/2006/relationships/hyperlink" Target="http://www.forestry.alabama.gov/LaurelWilt.aspx?bv=3" TargetMode="External"/><Relationship Id="rId1" Type="http://schemas.openxmlformats.org/officeDocument/2006/relationships/slideLayout" Target="../slideLayouts/slideLayout2.xml"/><Relationship Id="rId5" Type="http://schemas.openxmlformats.org/officeDocument/2006/relationships/hyperlink" Target="http://www.emeraldashborer.info/" TargetMode="External"/><Relationship Id="rId4" Type="http://schemas.openxmlformats.org/officeDocument/2006/relationships/hyperlink" Target="http://www.agf.gov.bc.ca/apiculture/factsheets/506_osmia.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loridaforestservice.com/publications/fh_pdfs/Laurel_Wilt.pdf" TargetMode="External"/><Relationship Id="rId2" Type="http://schemas.openxmlformats.org/officeDocument/2006/relationships/hyperlink" Target="http://www.eppo.int/QUARANTINE/insects/Anoplophora_glabripennis/ANOLGL_ds.pdf" TargetMode="External"/><Relationship Id="rId1" Type="http://schemas.openxmlformats.org/officeDocument/2006/relationships/slideLayout" Target="../slideLayouts/slideLayout2.xml"/><Relationship Id="rId4" Type="http://schemas.openxmlformats.org/officeDocument/2006/relationships/hyperlink" Target="http://www.flwhitefl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swcd.org/Files/ATTRA%20native%20pollinators.pdf" TargetMode="External"/><Relationship Id="rId2" Type="http://schemas.openxmlformats.org/officeDocument/2006/relationships/hyperlink" Target="http://www.issg.org/database/species/ecology.asp?si=1555&amp;fr=1&amp;sts=&amp;lang=EN" TargetMode="External"/><Relationship Id="rId1" Type="http://schemas.openxmlformats.org/officeDocument/2006/relationships/slideLayout" Target="../slideLayouts/slideLayout2.xml"/><Relationship Id="rId5" Type="http://schemas.openxmlformats.org/officeDocument/2006/relationships/hyperlink" Target="http://www.invasivespecies.gov/" TargetMode="External"/><Relationship Id="rId4" Type="http://schemas.openxmlformats.org/officeDocument/2006/relationships/hyperlink" Target="http://www.orsba.org/htdocs/download/Honey%20Bees%20Across%20America.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to.psu.edu/extension/factsheets/brown-marmorated-stink-bug" TargetMode="External"/><Relationship Id="rId2" Type="http://schemas.openxmlformats.org/officeDocument/2006/relationships/hyperlink" Target="http://www.firstdetector.org/" TargetMode="External"/><Relationship Id="rId1" Type="http://schemas.openxmlformats.org/officeDocument/2006/relationships/slideLayout" Target="../slideLayouts/slideLayout2.xml"/><Relationship Id="rId5" Type="http://schemas.openxmlformats.org/officeDocument/2006/relationships/hyperlink" Target="http://entnemdept.ufl.edu/creatures/veg/bean/brown_marmorated_stink_bug.htm" TargetMode="External"/><Relationship Id="rId4" Type="http://schemas.openxmlformats.org/officeDocument/2006/relationships/hyperlink" Target="http://www.protectingusnow.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tnemdept.ufl.edu/creatures/trees/southern_pine_beetle.htm" TargetMode="External"/><Relationship Id="rId2" Type="http://schemas.openxmlformats.org/officeDocument/2006/relationships/hyperlink" Target="http://entnemdept.ufl.edu/creatures/bfly/common_buckeye.htm" TargetMode="External"/><Relationship Id="rId1" Type="http://schemas.openxmlformats.org/officeDocument/2006/relationships/slideLayout" Target="../slideLayouts/slideLayout2.xml"/><Relationship Id="rId6" Type="http://schemas.openxmlformats.org/officeDocument/2006/relationships/hyperlink" Target="http://na.fs.fed.us/spfo/pubs/pest_al/etc/etc.htm" TargetMode="External"/><Relationship Id="rId5" Type="http://schemas.openxmlformats.org/officeDocument/2006/relationships/hyperlink" Target="http://www.uri.edu/ce/factsheets/sheets/honeybee.html" TargetMode="External"/><Relationship Id="rId4" Type="http://schemas.openxmlformats.org/officeDocument/2006/relationships/hyperlink" Target="http://extension.missouri.edu/p/g727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lants.usda.gov/" TargetMode="External"/><Relationship Id="rId2" Type="http://schemas.openxmlformats.org/officeDocument/2006/relationships/hyperlink" Target="http://plants.usda.gov/pollinators/Native_Pollinators.pdf" TargetMode="External"/><Relationship Id="rId1" Type="http://schemas.openxmlformats.org/officeDocument/2006/relationships/slideLayout" Target="../slideLayouts/slideLayout2.xml"/><Relationship Id="rId4" Type="http://schemas.openxmlformats.org/officeDocument/2006/relationships/hyperlink" Target="http://soils.usda.gov/sqi/publications/files/sq_fou_1.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a.fs.fed.us/pubs/palerts/alb/alb_pa.pdf" TargetMode="External"/><Relationship Id="rId2" Type="http://schemas.openxmlformats.org/officeDocument/2006/relationships/hyperlink" Target="http://www.ars.usda.gov/is/AR/archive/jul09/bug0709.htm" TargetMode="External"/><Relationship Id="rId1" Type="http://schemas.openxmlformats.org/officeDocument/2006/relationships/slideLayout" Target="../slideLayouts/slideLayout2.xml"/><Relationship Id="rId4" Type="http://schemas.openxmlformats.org/officeDocument/2006/relationships/hyperlink" Target="http://www.na.fs.fed.us/spfo/pubs/pest_al/eab/eab04.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bugwood.org/"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bugwood.org/"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bugwood.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bugwood.org/" TargetMode="External"/><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www.bugwood.or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733799"/>
          </a:xfrm>
        </p:spPr>
        <p:txBody>
          <a:bodyPr/>
          <a:lstStyle/>
          <a:p>
            <a:r>
              <a:rPr lang="en-US" sz="6600" dirty="0" smtClean="0"/>
              <a:t>Species that Cause Change in the Environment:</a:t>
            </a:r>
            <a:br>
              <a:rPr lang="en-US" sz="6600" dirty="0" smtClean="0"/>
            </a:br>
            <a:r>
              <a:rPr lang="en-US" sz="4000" dirty="0" smtClean="0"/>
              <a:t>Beneficial vs. Harmful</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Introduced species that are harmful</a:t>
            </a:r>
            <a:endParaRPr lang="en-US" dirty="0"/>
          </a:p>
        </p:txBody>
      </p:sp>
      <p:sp>
        <p:nvSpPr>
          <p:cNvPr id="4" name="Rounded Rectangle 3"/>
          <p:cNvSpPr>
            <a:spLocks noChangeAspect="1"/>
          </p:cNvSpPr>
          <p:nvPr/>
        </p:nvSpPr>
        <p:spPr bwMode="auto">
          <a:xfrm>
            <a:off x="129224" y="1905000"/>
            <a:ext cx="4996958" cy="3767898"/>
          </a:xfrm>
          <a:prstGeom prst="roundRect">
            <a:avLst/>
          </a:prstGeom>
          <a:blipFill>
            <a:blip r:embed="rId3" cstate="print"/>
            <a:stretch>
              <a:fillRect/>
            </a:stretch>
          </a:blipFill>
          <a:ln w="571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ounded Rectangle 4"/>
          <p:cNvSpPr>
            <a:spLocks noChangeAspect="1"/>
          </p:cNvSpPr>
          <p:nvPr/>
        </p:nvSpPr>
        <p:spPr bwMode="auto">
          <a:xfrm>
            <a:off x="5175566" y="2727960"/>
            <a:ext cx="2215834" cy="1920240"/>
          </a:xfrm>
          <a:prstGeom prst="roundRect">
            <a:avLst>
              <a:gd name="adj" fmla="val 29723"/>
            </a:avLst>
          </a:prstGeom>
          <a:blipFill>
            <a:blip r:embed="rId4"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ounded Rectangle 5"/>
          <p:cNvSpPr>
            <a:spLocks noChangeAspect="1"/>
          </p:cNvSpPr>
          <p:nvPr/>
        </p:nvSpPr>
        <p:spPr bwMode="auto">
          <a:xfrm>
            <a:off x="6436913" y="4114800"/>
            <a:ext cx="2478487" cy="1737360"/>
          </a:xfrm>
          <a:prstGeom prst="roundRect">
            <a:avLst>
              <a:gd name="adj" fmla="val 29723"/>
            </a:avLst>
          </a:prstGeom>
          <a:blipFill>
            <a:blip r:embed="rId5"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ounded Rectangle 6"/>
          <p:cNvSpPr>
            <a:spLocks noChangeAspect="1"/>
          </p:cNvSpPr>
          <p:nvPr/>
        </p:nvSpPr>
        <p:spPr bwMode="auto">
          <a:xfrm rot="16200000">
            <a:off x="6964883" y="761798"/>
            <a:ext cx="1493114" cy="2560320"/>
          </a:xfrm>
          <a:prstGeom prst="roundRect">
            <a:avLst>
              <a:gd name="adj" fmla="val 29723"/>
            </a:avLst>
          </a:prstGeom>
          <a:blipFill>
            <a:blip r:embed="rId6"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10"/>
          <p:cNvSpPr txBox="1">
            <a:spLocks noChangeArrowheads="1"/>
          </p:cNvSpPr>
          <p:nvPr/>
        </p:nvSpPr>
        <p:spPr bwMode="auto">
          <a:xfrm>
            <a:off x="115156" y="6105952"/>
            <a:ext cx="6113876" cy="707886"/>
          </a:xfrm>
          <a:prstGeom prst="rect">
            <a:avLst/>
          </a:prstGeom>
          <a:noFill/>
          <a:ln w="9525">
            <a:noFill/>
            <a:miter lim="800000"/>
            <a:headEnd/>
            <a:tailEnd/>
          </a:ln>
        </p:spPr>
        <p:txBody>
          <a:bodyPr wrap="square">
            <a:spAutoFit/>
          </a:bodyPr>
          <a:lstStyle/>
          <a:p>
            <a:r>
              <a:rPr lang="en-US" sz="800" dirty="0"/>
              <a:t>Photo Credit:  </a:t>
            </a:r>
          </a:p>
          <a:p>
            <a:r>
              <a:rPr lang="en-US" sz="800" dirty="0" smtClean="0"/>
              <a:t>Chipping trees: Larry R. Barber, USDA Forest Service, </a:t>
            </a:r>
            <a:r>
              <a:rPr lang="en-US" sz="800" dirty="0" smtClean="0">
                <a:hlinkClick r:id="rId7"/>
              </a:rPr>
              <a:t>www.bugwood.org</a:t>
            </a:r>
            <a:r>
              <a:rPr lang="en-US" sz="800" dirty="0" smtClean="0"/>
              <a:t>, #3047034</a:t>
            </a:r>
            <a:endParaRPr lang="en-US" sz="800" dirty="0"/>
          </a:p>
          <a:p>
            <a:r>
              <a:rPr lang="en-US" sz="800" dirty="0"/>
              <a:t>Beetle: </a:t>
            </a:r>
            <a:r>
              <a:rPr lang="en-US" sz="800" dirty="0" smtClean="0"/>
              <a:t>Michael Bohne, www.bugwood.org</a:t>
            </a:r>
            <a:r>
              <a:rPr lang="en-US" sz="800" dirty="0"/>
              <a:t>, </a:t>
            </a:r>
            <a:r>
              <a:rPr lang="en-US" sz="800" dirty="0" smtClean="0"/>
              <a:t>#1262001</a:t>
            </a:r>
          </a:p>
          <a:p>
            <a:r>
              <a:rPr lang="en-US" sz="800" dirty="0" smtClean="0"/>
              <a:t>Larvae: Thomas B. Denholm, New Jersey Department of Agriculture, </a:t>
            </a:r>
            <a:r>
              <a:rPr lang="en-US" sz="800" dirty="0" smtClean="0">
                <a:hlinkClick r:id="rId7"/>
              </a:rPr>
              <a:t>www.bugwood.org</a:t>
            </a:r>
            <a:r>
              <a:rPr lang="en-US" sz="800" dirty="0" smtClean="0"/>
              <a:t>, #1253027</a:t>
            </a:r>
          </a:p>
          <a:p>
            <a:r>
              <a:rPr lang="en-US" sz="800" dirty="0" smtClean="0"/>
              <a:t>Tunnels: Steven Katovich, USDA Forest Service, </a:t>
            </a:r>
            <a:r>
              <a:rPr lang="en-US" sz="800" dirty="0" smtClean="0">
                <a:hlinkClick r:id="rId7"/>
              </a:rPr>
              <a:t>www.bugwood.org</a:t>
            </a:r>
            <a:r>
              <a:rPr lang="en-US" sz="800" dirty="0" smtClean="0"/>
              <a:t>, #1398111</a:t>
            </a:r>
            <a:endParaRPr lang="en-US" sz="800" dirty="0"/>
          </a:p>
        </p:txBody>
      </p:sp>
      <p:sp>
        <p:nvSpPr>
          <p:cNvPr id="9" name="TextBox 8"/>
          <p:cNvSpPr txBox="1"/>
          <p:nvPr/>
        </p:nvSpPr>
        <p:spPr>
          <a:xfrm>
            <a:off x="609600" y="1258669"/>
            <a:ext cx="4038600" cy="646331"/>
          </a:xfrm>
          <a:prstGeom prst="rect">
            <a:avLst/>
          </a:prstGeom>
          <a:noFill/>
        </p:spPr>
        <p:txBody>
          <a:bodyPr wrap="square" rtlCol="0">
            <a:spAutoFit/>
          </a:bodyPr>
          <a:lstStyle/>
          <a:p>
            <a:pPr algn="ctr"/>
            <a:r>
              <a:rPr lang="en-US" b="1" dirty="0" smtClean="0"/>
              <a:t>Destruction of trees infested by Asian longhorned beetle</a:t>
            </a:r>
            <a:endParaRPr lang="en-US" b="1" dirty="0"/>
          </a:p>
        </p:txBody>
      </p:sp>
      <p:sp>
        <p:nvSpPr>
          <p:cNvPr id="10" name="TextBox 9"/>
          <p:cNvSpPr txBox="1"/>
          <p:nvPr/>
        </p:nvSpPr>
        <p:spPr>
          <a:xfrm>
            <a:off x="5126183" y="1219200"/>
            <a:ext cx="1310730" cy="1477328"/>
          </a:xfrm>
          <a:prstGeom prst="rect">
            <a:avLst/>
          </a:prstGeom>
          <a:noFill/>
        </p:spPr>
        <p:txBody>
          <a:bodyPr wrap="square" rtlCol="0">
            <a:spAutoFit/>
          </a:bodyPr>
          <a:lstStyle/>
          <a:p>
            <a:pPr algn="ctr"/>
            <a:r>
              <a:rPr lang="en-US" b="1" dirty="0" smtClean="0"/>
              <a:t>Asian longhorned beetle adult and larva</a:t>
            </a:r>
            <a:endParaRPr lang="en-US" b="1" dirty="0"/>
          </a:p>
        </p:txBody>
      </p:sp>
      <p:sp>
        <p:nvSpPr>
          <p:cNvPr id="11" name="TextBox 10"/>
          <p:cNvSpPr txBox="1"/>
          <p:nvPr/>
        </p:nvSpPr>
        <p:spPr>
          <a:xfrm>
            <a:off x="5166270" y="5221069"/>
            <a:ext cx="1310730" cy="646331"/>
          </a:xfrm>
          <a:prstGeom prst="rect">
            <a:avLst/>
          </a:prstGeom>
          <a:noFill/>
        </p:spPr>
        <p:txBody>
          <a:bodyPr wrap="square" rtlCol="0">
            <a:spAutoFit/>
          </a:bodyPr>
          <a:lstStyle/>
          <a:p>
            <a:pPr algn="ctr"/>
            <a:r>
              <a:rPr lang="en-US" b="1" dirty="0" smtClean="0"/>
              <a:t>Larva inside the wood</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dirty="0" smtClean="0"/>
              <a:t>Introduced species that are harmful</a:t>
            </a:r>
            <a:endParaRPr lang="en-US" dirty="0"/>
          </a:p>
        </p:txBody>
      </p:sp>
      <p:sp>
        <p:nvSpPr>
          <p:cNvPr id="10" name="Rounded Rectangle 9"/>
          <p:cNvSpPr/>
          <p:nvPr/>
        </p:nvSpPr>
        <p:spPr>
          <a:xfrm>
            <a:off x="247410" y="2057400"/>
            <a:ext cx="5476672" cy="3871609"/>
          </a:xfrm>
          <a:prstGeom prst="roundRect">
            <a:avLst/>
          </a:prstGeom>
          <a:blipFill>
            <a:blip r:embed="rId3"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992238" y="1781783"/>
            <a:ext cx="3054487" cy="1799617"/>
          </a:xfrm>
          <a:prstGeom prst="roundRect">
            <a:avLst/>
          </a:prstGeom>
          <a:blipFill>
            <a:blip r:embed="rId4"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a:spLocks noChangeAspect="1"/>
          </p:cNvSpPr>
          <p:nvPr/>
        </p:nvSpPr>
        <p:spPr>
          <a:xfrm>
            <a:off x="6186005" y="3654815"/>
            <a:ext cx="2576995" cy="1828800"/>
          </a:xfrm>
          <a:prstGeom prst="roundRect">
            <a:avLst/>
          </a:prstGeom>
          <a:blipFill>
            <a:blip r:embed="rId5"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7"/>
          <p:cNvSpPr txBox="1">
            <a:spLocks noChangeArrowheads="1"/>
          </p:cNvSpPr>
          <p:nvPr/>
        </p:nvSpPr>
        <p:spPr bwMode="auto">
          <a:xfrm>
            <a:off x="296863" y="6157291"/>
            <a:ext cx="2946640" cy="461665"/>
          </a:xfrm>
          <a:prstGeom prst="rect">
            <a:avLst/>
          </a:prstGeom>
          <a:noFill/>
          <a:ln w="9525">
            <a:noFill/>
            <a:miter lim="800000"/>
            <a:headEnd/>
            <a:tailEnd/>
          </a:ln>
        </p:spPr>
        <p:txBody>
          <a:bodyPr wrap="none">
            <a:spAutoFit/>
          </a:bodyPr>
          <a:lstStyle/>
          <a:p>
            <a:r>
              <a:rPr lang="en-US" sz="800" dirty="0"/>
              <a:t>Photo credit:</a:t>
            </a:r>
          </a:p>
          <a:p>
            <a:r>
              <a:rPr lang="en-US" sz="800" dirty="0" smtClean="0"/>
              <a:t>adult: Susan Ellis, </a:t>
            </a:r>
            <a:r>
              <a:rPr lang="en-US" sz="800" dirty="0" smtClean="0">
                <a:hlinkClick r:id="rId6"/>
              </a:rPr>
              <a:t>www.bugwood.org</a:t>
            </a:r>
            <a:r>
              <a:rPr lang="en-US" sz="800" dirty="0" smtClean="0"/>
              <a:t>, #5369380 and #5443477</a:t>
            </a:r>
          </a:p>
          <a:p>
            <a:r>
              <a:rPr lang="en-US" sz="800" dirty="0" smtClean="0"/>
              <a:t>On fruit: Gary Bernon, USDA APHIS, </a:t>
            </a:r>
            <a:r>
              <a:rPr lang="en-US" sz="800" dirty="0" smtClean="0">
                <a:hlinkClick r:id="rId6"/>
              </a:rPr>
              <a:t>www.bugwood.org</a:t>
            </a:r>
            <a:r>
              <a:rPr lang="en-US" sz="800" dirty="0" smtClean="0"/>
              <a:t>, #1113016</a:t>
            </a:r>
            <a:endParaRPr lang="en-US" sz="800" dirty="0"/>
          </a:p>
        </p:txBody>
      </p:sp>
      <p:cxnSp>
        <p:nvCxnSpPr>
          <p:cNvPr id="17" name="Straight Arrow Connector 16"/>
          <p:cNvCxnSpPr/>
          <p:nvPr/>
        </p:nvCxnSpPr>
        <p:spPr>
          <a:xfrm>
            <a:off x="6934200" y="4191000"/>
            <a:ext cx="304800" cy="3810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48400" y="1182469"/>
            <a:ext cx="2438400" cy="646331"/>
          </a:xfrm>
          <a:prstGeom prst="rect">
            <a:avLst/>
          </a:prstGeom>
          <a:noFill/>
        </p:spPr>
        <p:txBody>
          <a:bodyPr wrap="square" rtlCol="0">
            <a:spAutoFit/>
          </a:bodyPr>
          <a:lstStyle/>
          <a:p>
            <a:pPr algn="ctr"/>
            <a:r>
              <a:rPr lang="en-US" b="1" dirty="0" smtClean="0"/>
              <a:t>Brown marmorated stink bug adult</a:t>
            </a:r>
            <a:endParaRPr lang="en-US" b="1" dirty="0"/>
          </a:p>
        </p:txBody>
      </p:sp>
      <p:sp>
        <p:nvSpPr>
          <p:cNvPr id="9" name="TextBox 8"/>
          <p:cNvSpPr txBox="1"/>
          <p:nvPr/>
        </p:nvSpPr>
        <p:spPr>
          <a:xfrm>
            <a:off x="152400" y="1688068"/>
            <a:ext cx="5903513" cy="369332"/>
          </a:xfrm>
          <a:prstGeom prst="rect">
            <a:avLst/>
          </a:prstGeom>
          <a:noFill/>
        </p:spPr>
        <p:txBody>
          <a:bodyPr wrap="square" rtlCol="0">
            <a:spAutoFit/>
          </a:bodyPr>
          <a:lstStyle/>
          <a:p>
            <a:pPr algn="ctr"/>
            <a:r>
              <a:rPr lang="en-US" b="1" dirty="0" smtClean="0"/>
              <a:t>Brown marmorated stink bug on fruit</a:t>
            </a:r>
            <a:endParaRPr lang="en-US" b="1" dirty="0"/>
          </a:p>
        </p:txBody>
      </p:sp>
      <p:sp>
        <p:nvSpPr>
          <p:cNvPr id="14" name="TextBox 13"/>
          <p:cNvSpPr txBox="1"/>
          <p:nvPr/>
        </p:nvSpPr>
        <p:spPr>
          <a:xfrm>
            <a:off x="6186005" y="5486400"/>
            <a:ext cx="2438400" cy="646331"/>
          </a:xfrm>
          <a:prstGeom prst="rect">
            <a:avLst/>
          </a:prstGeom>
          <a:noFill/>
        </p:spPr>
        <p:txBody>
          <a:bodyPr wrap="square" rtlCol="0">
            <a:spAutoFit/>
          </a:bodyPr>
          <a:lstStyle/>
          <a:p>
            <a:pPr algn="ctr"/>
            <a:r>
              <a:rPr lang="en-US" b="1" dirty="0" smtClean="0"/>
              <a:t>Piercing, sucking mouthpart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dirty="0" smtClean="0"/>
              <a:t>Introduced species that are harmful</a:t>
            </a:r>
            <a:endParaRPr lang="en-US" dirty="0"/>
          </a:p>
        </p:txBody>
      </p:sp>
      <p:pic>
        <p:nvPicPr>
          <p:cNvPr id="5" name="Picture 4" descr="Laurel Wilt in GA 2-09 dead redbays.jpg"/>
          <p:cNvPicPr>
            <a:picLocks noChangeAspect="1"/>
          </p:cNvPicPr>
          <p:nvPr/>
        </p:nvPicPr>
        <p:blipFill>
          <a:blip r:embed="rId3" cstate="print"/>
          <a:srcRect/>
          <a:stretch>
            <a:fillRect/>
          </a:stretch>
        </p:blipFill>
        <p:spPr bwMode="auto">
          <a:xfrm>
            <a:off x="238542" y="2065304"/>
            <a:ext cx="5601300" cy="3623371"/>
          </a:xfrm>
          <a:prstGeom prst="roundRect">
            <a:avLst/>
          </a:prstGeom>
          <a:ln w="38100">
            <a:solidFill>
              <a:schemeClr val="tx1"/>
            </a:solidFill>
          </a:ln>
          <a:effectLst/>
        </p:spPr>
      </p:pic>
      <p:sp>
        <p:nvSpPr>
          <p:cNvPr id="6" name="Rectangle 6"/>
          <p:cNvSpPr>
            <a:spLocks noChangeArrowheads="1"/>
          </p:cNvSpPr>
          <p:nvPr/>
        </p:nvSpPr>
        <p:spPr bwMode="auto">
          <a:xfrm>
            <a:off x="260247" y="6320135"/>
            <a:ext cx="3406463" cy="461665"/>
          </a:xfrm>
          <a:prstGeom prst="rect">
            <a:avLst/>
          </a:prstGeom>
          <a:noFill/>
          <a:ln w="9525">
            <a:noFill/>
            <a:miter lim="800000"/>
            <a:headEnd/>
            <a:tailEnd/>
          </a:ln>
        </p:spPr>
        <p:txBody>
          <a:bodyPr wrap="square">
            <a:spAutoFit/>
          </a:bodyPr>
          <a:lstStyle/>
          <a:p>
            <a:r>
              <a:rPr lang="en-US" sz="800" dirty="0" smtClean="0"/>
              <a:t>Photo credits:</a:t>
            </a:r>
            <a:endParaRPr lang="en-US" sz="800" dirty="0"/>
          </a:p>
          <a:p>
            <a:r>
              <a:rPr lang="en-US" sz="800" dirty="0" smtClean="0"/>
              <a:t>Damage:  CL </a:t>
            </a:r>
            <a:r>
              <a:rPr lang="en-US" sz="800" dirty="0"/>
              <a:t>Harmon, University of </a:t>
            </a:r>
            <a:r>
              <a:rPr lang="en-US" sz="800" dirty="0" smtClean="0"/>
              <a:t>Florida</a:t>
            </a:r>
          </a:p>
          <a:p>
            <a:r>
              <a:rPr lang="en-US" sz="800" dirty="0" smtClean="0"/>
              <a:t>Adult and tunneling:  Lyle Buss, University of Florida</a:t>
            </a:r>
            <a:endParaRPr lang="en-US" sz="800" dirty="0"/>
          </a:p>
        </p:txBody>
      </p:sp>
      <p:sp>
        <p:nvSpPr>
          <p:cNvPr id="7" name="Rounded Rectangle 6"/>
          <p:cNvSpPr>
            <a:spLocks noChangeAspect="1"/>
          </p:cNvSpPr>
          <p:nvPr/>
        </p:nvSpPr>
        <p:spPr bwMode="auto">
          <a:xfrm>
            <a:off x="6265254" y="1219200"/>
            <a:ext cx="2421546" cy="2011680"/>
          </a:xfrm>
          <a:prstGeom prst="roundRect">
            <a:avLst/>
          </a:prstGeom>
          <a:blipFill>
            <a:blip r:embed="rId4"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ounded Rectangle 7"/>
          <p:cNvSpPr>
            <a:spLocks noChangeAspect="1"/>
          </p:cNvSpPr>
          <p:nvPr/>
        </p:nvSpPr>
        <p:spPr>
          <a:xfrm>
            <a:off x="6215821" y="3931920"/>
            <a:ext cx="2699579" cy="2011680"/>
          </a:xfrm>
          <a:prstGeom prst="roundRect">
            <a:avLst/>
          </a:prstGeom>
          <a:blipFill>
            <a:blip r:embed="rId5"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8"/>
          <p:cNvSpPr txBox="1"/>
          <p:nvPr/>
        </p:nvSpPr>
        <p:spPr>
          <a:xfrm>
            <a:off x="6221556" y="3276600"/>
            <a:ext cx="2693844" cy="646331"/>
          </a:xfrm>
          <a:prstGeom prst="rect">
            <a:avLst/>
          </a:prstGeom>
          <a:noFill/>
        </p:spPr>
        <p:txBody>
          <a:bodyPr wrap="square" rtlCol="0">
            <a:spAutoFit/>
          </a:bodyPr>
          <a:lstStyle/>
          <a:p>
            <a:pPr algn="ctr"/>
            <a:r>
              <a:rPr lang="en-US" b="1" dirty="0" smtClean="0"/>
              <a:t>Redbay ambrosia beetle adult</a:t>
            </a:r>
            <a:endParaRPr lang="en-US" b="1" dirty="0"/>
          </a:p>
        </p:txBody>
      </p:sp>
      <p:sp>
        <p:nvSpPr>
          <p:cNvPr id="10" name="TextBox 9"/>
          <p:cNvSpPr txBox="1"/>
          <p:nvPr/>
        </p:nvSpPr>
        <p:spPr>
          <a:xfrm>
            <a:off x="668078" y="1688068"/>
            <a:ext cx="4742122" cy="369332"/>
          </a:xfrm>
          <a:prstGeom prst="rect">
            <a:avLst/>
          </a:prstGeom>
          <a:noFill/>
        </p:spPr>
        <p:txBody>
          <a:bodyPr wrap="square" rtlCol="0">
            <a:spAutoFit/>
          </a:bodyPr>
          <a:lstStyle/>
          <a:p>
            <a:pPr algn="ctr"/>
            <a:r>
              <a:rPr lang="en-US" b="1" dirty="0" smtClean="0"/>
              <a:t>Damage caused by laurel wilt disease</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533400" y="1143000"/>
            <a:ext cx="8229600" cy="5287963"/>
          </a:xfrm>
        </p:spPr>
        <p:txBody>
          <a:bodyPr/>
          <a:lstStyle/>
          <a:p>
            <a:r>
              <a:rPr lang="en-US" sz="2300" dirty="0"/>
              <a:t>There are many </a:t>
            </a:r>
            <a:r>
              <a:rPr lang="en-US" sz="2300" dirty="0" smtClean="0"/>
              <a:t>native </a:t>
            </a:r>
            <a:r>
              <a:rPr lang="en-US" sz="2300" dirty="0"/>
              <a:t>species that are </a:t>
            </a:r>
            <a:r>
              <a:rPr lang="en-US" sz="2300" dirty="0" smtClean="0"/>
              <a:t>beneficial </a:t>
            </a:r>
            <a:r>
              <a:rPr lang="en-US" sz="2300" dirty="0"/>
              <a:t>to the environment.</a:t>
            </a:r>
          </a:p>
          <a:p>
            <a:pPr lvl="1"/>
            <a:r>
              <a:rPr lang="en-US" sz="2000" dirty="0" smtClean="0"/>
              <a:t>trees, fungi, and pollinators</a:t>
            </a:r>
          </a:p>
          <a:p>
            <a:r>
              <a:rPr lang="en-US" sz="2300" dirty="0"/>
              <a:t>There are many introduced species that are </a:t>
            </a:r>
            <a:r>
              <a:rPr lang="en-US" sz="2300" dirty="0" smtClean="0"/>
              <a:t>beneficial </a:t>
            </a:r>
            <a:r>
              <a:rPr lang="en-US" sz="2300" dirty="0"/>
              <a:t>to the environment.</a:t>
            </a:r>
          </a:p>
          <a:p>
            <a:pPr lvl="1"/>
            <a:r>
              <a:rPr lang="en-US" sz="2000" dirty="0" smtClean="0"/>
              <a:t>Honeybees, night crawlers, Asian ladybird beetles, and parasitoid wasps</a:t>
            </a:r>
          </a:p>
          <a:p>
            <a:r>
              <a:rPr lang="en-US" sz="2300" dirty="0"/>
              <a:t>There are many </a:t>
            </a:r>
            <a:r>
              <a:rPr lang="en-US" sz="2300" dirty="0" smtClean="0"/>
              <a:t>native </a:t>
            </a:r>
            <a:r>
              <a:rPr lang="en-US" sz="2300" dirty="0"/>
              <a:t>species that are harmful to the environment.</a:t>
            </a:r>
          </a:p>
          <a:p>
            <a:pPr lvl="1"/>
            <a:r>
              <a:rPr lang="en-US" sz="2000" dirty="0" smtClean="0"/>
              <a:t>Eastern tent caterpillars and southern pine beetle</a:t>
            </a:r>
          </a:p>
          <a:p>
            <a:r>
              <a:rPr lang="en-US" sz="2300" dirty="0" smtClean="0"/>
              <a:t>There are many introduced species that are harmful to the environment.</a:t>
            </a:r>
          </a:p>
          <a:p>
            <a:pPr lvl="1"/>
            <a:r>
              <a:rPr lang="en-US" sz="2000" dirty="0" smtClean="0"/>
              <a:t>Asian longhorned beetle, emerald ash borer, brown marmorated stink bug, and laurel wilt</a:t>
            </a:r>
          </a:p>
          <a:p>
            <a:endParaRPr lang="en-US" sz="2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r>
              <a:rPr lang="en-US" dirty="0" smtClean="0"/>
              <a:t>Activity #1</a:t>
            </a:r>
            <a:endParaRPr lang="en-US" dirty="0"/>
          </a:p>
        </p:txBody>
      </p:sp>
      <p:sp>
        <p:nvSpPr>
          <p:cNvPr id="4" name="Content Placeholder 3"/>
          <p:cNvSpPr>
            <a:spLocks noGrp="1"/>
          </p:cNvSpPr>
          <p:nvPr>
            <p:ph idx="1"/>
          </p:nvPr>
        </p:nvSpPr>
        <p:spPr>
          <a:xfrm>
            <a:off x="457200" y="1066800"/>
            <a:ext cx="8229600" cy="5562600"/>
          </a:xfrm>
        </p:spPr>
        <p:txBody>
          <a:bodyPr/>
          <a:lstStyle/>
          <a:p>
            <a:r>
              <a:rPr lang="en-US" dirty="0" smtClean="0"/>
              <a:t>Research Project (follow along in your handout).</a:t>
            </a:r>
          </a:p>
          <a:p>
            <a:r>
              <a:rPr lang="en-US" dirty="0" smtClean="0"/>
              <a:t>You will provide an example of:</a:t>
            </a:r>
          </a:p>
          <a:p>
            <a:pPr lvl="1"/>
            <a:r>
              <a:rPr lang="en-US" smtClean="0"/>
              <a:t>A native </a:t>
            </a:r>
            <a:r>
              <a:rPr lang="en-US" dirty="0" smtClean="0"/>
              <a:t>species that is beneficial to the environment</a:t>
            </a:r>
          </a:p>
          <a:p>
            <a:pPr lvl="1"/>
            <a:r>
              <a:rPr lang="en-US" smtClean="0"/>
              <a:t>An introduced </a:t>
            </a:r>
            <a:r>
              <a:rPr lang="en-US" dirty="0" smtClean="0"/>
              <a:t>species that is beneficial to the environment</a:t>
            </a:r>
          </a:p>
          <a:p>
            <a:pPr lvl="1"/>
            <a:r>
              <a:rPr lang="en-US" smtClean="0"/>
              <a:t>A native </a:t>
            </a:r>
            <a:r>
              <a:rPr lang="en-US" dirty="0" smtClean="0"/>
              <a:t>species that is harmful to the environment</a:t>
            </a:r>
          </a:p>
          <a:p>
            <a:pPr lvl="1"/>
            <a:r>
              <a:rPr lang="en-US" smtClean="0"/>
              <a:t>An introduced </a:t>
            </a:r>
            <a:r>
              <a:rPr lang="en-US" dirty="0" smtClean="0"/>
              <a:t>species that is harmful to the environment</a:t>
            </a:r>
          </a:p>
          <a:p>
            <a:pPr marL="457200" lvl="1" indent="0">
              <a:buNone/>
            </a:pPr>
            <a:endParaRPr lang="en-US" dirty="0" smtClean="0"/>
          </a:p>
        </p:txBody>
      </p:sp>
    </p:spTree>
    <p:extLst>
      <p:ext uri="{BB962C8B-B14F-4D97-AF65-F5344CB8AC3E}">
        <p14:creationId xmlns:p14="http://schemas.microsoft.com/office/powerpoint/2010/main" val="986960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r>
              <a:rPr lang="en-US" dirty="0" smtClean="0"/>
              <a:t>Activity #1</a:t>
            </a:r>
            <a:endParaRPr lang="en-US" dirty="0"/>
          </a:p>
        </p:txBody>
      </p:sp>
      <p:sp>
        <p:nvSpPr>
          <p:cNvPr id="4" name="Content Placeholder 3"/>
          <p:cNvSpPr>
            <a:spLocks noGrp="1"/>
          </p:cNvSpPr>
          <p:nvPr>
            <p:ph idx="1"/>
          </p:nvPr>
        </p:nvSpPr>
        <p:spPr>
          <a:xfrm>
            <a:off x="457200" y="1066800"/>
            <a:ext cx="8229600" cy="5562600"/>
          </a:xfrm>
        </p:spPr>
        <p:txBody>
          <a:bodyPr/>
          <a:lstStyle/>
          <a:p>
            <a:r>
              <a:rPr lang="en-US" sz="3000" smtClean="0"/>
              <a:t>Answer </a:t>
            </a:r>
            <a:r>
              <a:rPr lang="en-US" sz="3000" dirty="0" smtClean="0"/>
              <a:t>the following questions for each of your examples:</a:t>
            </a:r>
          </a:p>
          <a:p>
            <a:pPr lvl="1"/>
            <a:r>
              <a:rPr lang="en-US" sz="2600" dirty="0" smtClean="0"/>
              <a:t>What does it look like?</a:t>
            </a:r>
          </a:p>
          <a:p>
            <a:pPr lvl="1"/>
            <a:r>
              <a:rPr lang="en-US" sz="2600" dirty="0" smtClean="0"/>
              <a:t>Is it from the U.S. and if so where is it found?</a:t>
            </a:r>
          </a:p>
          <a:p>
            <a:pPr lvl="1"/>
            <a:r>
              <a:rPr lang="en-US" sz="2600" dirty="0" smtClean="0"/>
              <a:t>Did it come from another country and if so which country?</a:t>
            </a:r>
          </a:p>
          <a:p>
            <a:pPr lvl="1"/>
            <a:r>
              <a:rPr lang="en-US" sz="2600" dirty="0" smtClean="0"/>
              <a:t>If it came from another country, where can we find it in the United States?</a:t>
            </a:r>
          </a:p>
          <a:p>
            <a:pPr lvl="1"/>
            <a:r>
              <a:rPr lang="en-US" sz="2600" dirty="0" smtClean="0"/>
              <a:t>Why is it beneficial or harmful to the environment?  Be specific in </a:t>
            </a:r>
            <a:r>
              <a:rPr lang="en-US" sz="2600" smtClean="0"/>
              <a:t>your explanation.</a:t>
            </a:r>
            <a:endParaRPr lang="en-US" sz="2600" dirty="0" smtClean="0"/>
          </a:p>
          <a:p>
            <a:r>
              <a:rPr lang="en-US" sz="3000" dirty="0" smtClean="0"/>
              <a:t>Write a report on what you found</a:t>
            </a:r>
          </a:p>
          <a:p>
            <a:pPr lvl="1"/>
            <a:r>
              <a:rPr lang="en-US" sz="2600" dirty="0" smtClean="0"/>
              <a:t>Include title page and </a:t>
            </a:r>
            <a:r>
              <a:rPr lang="en-US" sz="2600" smtClean="0"/>
              <a:t>works cited.</a:t>
            </a:r>
            <a:endParaRPr lang="en-US" sz="2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Activity #2</a:t>
            </a:r>
            <a:endParaRPr lang="en-US" dirty="0"/>
          </a:p>
        </p:txBody>
      </p:sp>
      <p:sp>
        <p:nvSpPr>
          <p:cNvPr id="4" name="Content Placeholder 3"/>
          <p:cNvSpPr>
            <a:spLocks noGrp="1"/>
          </p:cNvSpPr>
          <p:nvPr>
            <p:ph idx="1"/>
          </p:nvPr>
        </p:nvSpPr>
        <p:spPr/>
        <p:txBody>
          <a:bodyPr/>
          <a:lstStyle/>
          <a:p>
            <a:r>
              <a:rPr lang="en-US" dirty="0" smtClean="0"/>
              <a:t>Beneficial and Harmful Species Workbook</a:t>
            </a:r>
          </a:p>
          <a:p>
            <a:pPr lvl="1"/>
            <a:r>
              <a:rPr lang="en-US" dirty="0" smtClean="0"/>
              <a:t>Go through the workbook and complete the exercises to further explore species that are beneficial to the environment and species that are harmful to the environment.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Activity #3</a:t>
            </a:r>
            <a:endParaRPr lang="en-US" dirty="0"/>
          </a:p>
        </p:txBody>
      </p:sp>
      <p:sp>
        <p:nvSpPr>
          <p:cNvPr id="4" name="Content Placeholder 3"/>
          <p:cNvSpPr>
            <a:spLocks noGrp="1"/>
          </p:cNvSpPr>
          <p:nvPr>
            <p:ph idx="1"/>
          </p:nvPr>
        </p:nvSpPr>
        <p:spPr/>
        <p:txBody>
          <a:bodyPr/>
          <a:lstStyle/>
          <a:p>
            <a:r>
              <a:rPr lang="en-US" dirty="0" smtClean="0"/>
              <a:t>Computer Lab</a:t>
            </a:r>
          </a:p>
          <a:p>
            <a:pPr lvl="1"/>
            <a:r>
              <a:rPr lang="en-US" dirty="0" smtClean="0"/>
              <a:t>Answer the questions in the handout on beneficial and harmful species as you complete the online exercises</a:t>
            </a:r>
            <a:r>
              <a:rPr lang="en-US" smtClean="0"/>
              <a:t>.  </a:t>
            </a:r>
          </a:p>
          <a:p>
            <a:pPr lvl="1"/>
            <a:r>
              <a:rPr lang="en-US" smtClean="0"/>
              <a:t>Turn </a:t>
            </a:r>
            <a:r>
              <a:rPr lang="en-US" dirty="0" smtClean="0"/>
              <a:t>in the handout to your teacher when you are done with it.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525963"/>
          </a:xfrm>
        </p:spPr>
        <p:txBody>
          <a:bodyPr/>
          <a:lstStyle/>
          <a:p>
            <a:pPr>
              <a:spcBef>
                <a:spcPct val="0"/>
              </a:spcBef>
            </a:pPr>
            <a:r>
              <a:rPr lang="en-US" sz="2000" dirty="0" smtClean="0"/>
              <a:t>Alabama Forestry Commission.  “Laurel Wilt Disease”.  accessed June 5, 2012 – </a:t>
            </a:r>
          </a:p>
          <a:p>
            <a:pPr lvl="1">
              <a:spcBef>
                <a:spcPct val="0"/>
              </a:spcBef>
            </a:pPr>
            <a:r>
              <a:rPr lang="en-US" sz="1800" dirty="0" smtClean="0">
                <a:hlinkClick r:id="rId2"/>
              </a:rPr>
              <a:t>http://www.forestry.alabama.gov/LaurelWilt.aspx?bv=3</a:t>
            </a:r>
            <a:r>
              <a:rPr lang="en-US" sz="1800" dirty="0" smtClean="0"/>
              <a:t> </a:t>
            </a:r>
          </a:p>
          <a:p>
            <a:r>
              <a:rPr lang="en-US" sz="2000" dirty="0" smtClean="0"/>
              <a:t>Allaby, M., editor. 1998.  Concise Oxford Dictionary of Ecology.</a:t>
            </a:r>
          </a:p>
          <a:p>
            <a:r>
              <a:rPr lang="en-US" sz="2000" dirty="0" smtClean="0"/>
              <a:t>Asian Longhorned Beetle website – accessed June 5, 2012 – </a:t>
            </a:r>
          </a:p>
          <a:p>
            <a:pPr lvl="1"/>
            <a:r>
              <a:rPr lang="en-US" sz="1800" dirty="0" smtClean="0">
                <a:hlinkClick r:id="rId3"/>
              </a:rPr>
              <a:t>http://www.uvm.edu/albeetle/management/treeremoval.html</a:t>
            </a:r>
            <a:r>
              <a:rPr lang="en-US" sz="1800" dirty="0" smtClean="0"/>
              <a:t> </a:t>
            </a:r>
          </a:p>
          <a:p>
            <a:r>
              <a:rPr lang="en-US" sz="2000" dirty="0" smtClean="0"/>
              <a:t>British Columbia Ministry of Agriculture.  “Blue Orchard Bee”.  accessed June 6, 2012 – </a:t>
            </a:r>
          </a:p>
          <a:p>
            <a:pPr lvl="1"/>
            <a:r>
              <a:rPr lang="en-US" sz="1800" dirty="0" smtClean="0">
                <a:hlinkClick r:id="rId4"/>
              </a:rPr>
              <a:t>http://www.agf.gov.bc.ca/apiculture/factsheets/506_osmia.htm</a:t>
            </a:r>
            <a:r>
              <a:rPr lang="en-US" sz="1800" dirty="0" smtClean="0"/>
              <a:t> </a:t>
            </a:r>
          </a:p>
          <a:p>
            <a:r>
              <a:rPr lang="en-US" sz="2000" dirty="0" smtClean="0"/>
              <a:t>Cafferty, S., editor.  2005.  Firefly Encyclopedia of Trees.  Firefly Books, New York.</a:t>
            </a:r>
          </a:p>
          <a:p>
            <a:r>
              <a:rPr lang="en-US" sz="2000" dirty="0" smtClean="0"/>
              <a:t>Campbell, N.A. 1990.  Biology. Benjamin/Cummings Publishing Company, New York.</a:t>
            </a:r>
          </a:p>
          <a:p>
            <a:r>
              <a:rPr lang="en-US" sz="2000" dirty="0" smtClean="0"/>
              <a:t>Emerald ash borer website.  accessed June 5, 2012 – </a:t>
            </a:r>
          </a:p>
          <a:p>
            <a:pPr lvl="1"/>
            <a:r>
              <a:rPr lang="en-US" sz="1800" dirty="0" smtClean="0">
                <a:hlinkClick r:id="rId5"/>
              </a:rPr>
              <a:t>http://www.emeraldashborer.info/</a:t>
            </a:r>
            <a:r>
              <a:rPr lang="en-US" sz="1800" dirty="0" smtClean="0"/>
              <a:t>   </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sz="2000" dirty="0" smtClean="0"/>
              <a:t>EPPO Data Sheets on Quarantine Pests. “</a:t>
            </a:r>
            <a:r>
              <a:rPr lang="en-US" sz="2000" i="1" dirty="0" smtClean="0"/>
              <a:t>Anoplophora glabripennis”. </a:t>
            </a:r>
            <a:r>
              <a:rPr lang="en-US" sz="2000" dirty="0" smtClean="0"/>
              <a:t>accessed June 6, 2012 – </a:t>
            </a:r>
          </a:p>
          <a:p>
            <a:pPr lvl="1"/>
            <a:r>
              <a:rPr lang="en-US" sz="1800" dirty="0" smtClean="0">
                <a:hlinkClick r:id="rId2"/>
              </a:rPr>
              <a:t>http://www.eppo.int/QUARANTINE/insects/Anoplophora_glabripennis/ANOLGL_ds.pdf</a:t>
            </a:r>
            <a:r>
              <a:rPr lang="en-US" sz="1800" dirty="0" smtClean="0"/>
              <a:t> </a:t>
            </a:r>
          </a:p>
          <a:p>
            <a:r>
              <a:rPr lang="en-US" sz="2000" dirty="0" smtClean="0"/>
              <a:t>Florida Department of Agriculture and Consumer Service, Division of Forestry.  1999.  Forest Trees of Florida.  Published in house.  </a:t>
            </a:r>
          </a:p>
          <a:p>
            <a:pPr>
              <a:spcBef>
                <a:spcPct val="0"/>
              </a:spcBef>
            </a:pPr>
            <a:r>
              <a:rPr lang="en-US" sz="2000" dirty="0" smtClean="0"/>
              <a:t>Florida Forest Service.  accessed June 5, 2012 – </a:t>
            </a:r>
          </a:p>
          <a:p>
            <a:pPr lvl="1">
              <a:spcBef>
                <a:spcPct val="0"/>
              </a:spcBef>
            </a:pPr>
            <a:r>
              <a:rPr lang="en-US" sz="1800" dirty="0" smtClean="0">
                <a:hlinkClick r:id="rId3"/>
              </a:rPr>
              <a:t>http://www.floridaforestservice.com/publications/fh_pdfs/Laurel_Wilt.pdf</a:t>
            </a:r>
            <a:r>
              <a:rPr lang="en-US" sz="1800" dirty="0" smtClean="0"/>
              <a:t> </a:t>
            </a:r>
          </a:p>
          <a:p>
            <a:r>
              <a:rPr lang="en-US" sz="2000" dirty="0" smtClean="0"/>
              <a:t>Florida Whitefly scripted presentation – Invasive Whitefly pests of Florida.  accessed June 6, 2012 –</a:t>
            </a:r>
          </a:p>
          <a:p>
            <a:pPr lvl="1"/>
            <a:r>
              <a:rPr lang="en-US" sz="1800" dirty="0" smtClean="0">
                <a:hlinkClick r:id="rId4"/>
              </a:rPr>
              <a:t>http://www.flwhitefly.org</a:t>
            </a:r>
            <a:endParaRPr lang="en-US" sz="1800" dirty="0" smtClean="0"/>
          </a:p>
          <a:p>
            <a:r>
              <a:rPr lang="en-US" sz="2000" dirty="0" smtClean="0"/>
              <a:t>Fraedrich, S.W., T.C. Harrington, R.J. Rabaglia, M.D. Ulyshen, A.E. Mayfield, III, J.L. Hanula, J.M. Eickwort, and D. R. Miller.  2008.  “A Fungal Symbiont of the Redbay Ambrosia Beetle Causes a Lethal Wilt in Redbay and Other Lauraceae in the Southeastern United States”.  Plant Disease, Volume 92, No. 2.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be answered</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What are some native species that are beneficial to the environment?</a:t>
            </a:r>
          </a:p>
          <a:p>
            <a:r>
              <a:rPr lang="en-US" dirty="0" smtClean="0"/>
              <a:t>What are some introduced species that are beneficial to the environment?</a:t>
            </a:r>
          </a:p>
          <a:p>
            <a:r>
              <a:rPr lang="en-US" dirty="0" smtClean="0"/>
              <a:t>What are some native species that are harmful to the environment?</a:t>
            </a:r>
          </a:p>
          <a:p>
            <a:r>
              <a:rPr lang="en-US" dirty="0" smtClean="0"/>
              <a:t>What are some introduced species that are harmful to the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000" dirty="0" smtClean="0"/>
              <a:t>Global Invasive Species Database. “</a:t>
            </a:r>
            <a:r>
              <a:rPr lang="en-US" sz="2000" i="1" dirty="0" smtClean="0"/>
              <a:t>Lumbricus terrestris”.  </a:t>
            </a:r>
            <a:r>
              <a:rPr lang="en-US" sz="2000" dirty="0" smtClean="0"/>
              <a:t>accessed June 6, 2012 – </a:t>
            </a:r>
          </a:p>
          <a:p>
            <a:pPr lvl="1"/>
            <a:r>
              <a:rPr lang="en-US" sz="1800" dirty="0" smtClean="0">
                <a:hlinkClick r:id="rId2"/>
              </a:rPr>
              <a:t>http://www.issg.org/database/species/ecology.asp?si=1555&amp;fr=1&amp;sts=&amp;lang=EN</a:t>
            </a:r>
            <a:r>
              <a:rPr lang="en-US" sz="1800" dirty="0" smtClean="0"/>
              <a:t> </a:t>
            </a:r>
          </a:p>
          <a:p>
            <a:r>
              <a:rPr lang="en-US" sz="2000" dirty="0" smtClean="0"/>
              <a:t>Greer, L. 1999.  “Alternative Pollinators: Native Bees”.  accessed June 6, 2012 – </a:t>
            </a:r>
          </a:p>
          <a:p>
            <a:pPr lvl="1"/>
            <a:r>
              <a:rPr lang="en-US" sz="1800" dirty="0" smtClean="0">
                <a:hlinkClick r:id="rId3"/>
              </a:rPr>
              <a:t>http://www.jswcd.org/Files/ATTRA%20native%20pollinators.pdf</a:t>
            </a:r>
            <a:endParaRPr lang="en-US" sz="1800" dirty="0" smtClean="0"/>
          </a:p>
          <a:p>
            <a:r>
              <a:rPr lang="en-US" sz="2000" dirty="0" smtClean="0"/>
              <a:t>Hale, W. G. and J.P. Margham.  1991.  The Harper Collins Dictionary of Biology.  Harper Perennial, New York.</a:t>
            </a:r>
          </a:p>
          <a:p>
            <a:r>
              <a:rPr lang="en-US" sz="2000" dirty="0" smtClean="0"/>
              <a:t>Kellar, B. “Honeybees across America”.  accessed June 5, 2012 – </a:t>
            </a:r>
          </a:p>
          <a:p>
            <a:pPr lvl="1"/>
            <a:r>
              <a:rPr lang="en-US" sz="1800" dirty="0" smtClean="0">
                <a:hlinkClick r:id="rId4"/>
              </a:rPr>
              <a:t>http://www.orsba.org/htdocs/download/Honey%20Bees%20Across%20America.html</a:t>
            </a:r>
            <a:endParaRPr lang="en-US" sz="1800" dirty="0" smtClean="0"/>
          </a:p>
          <a:p>
            <a:r>
              <a:rPr lang="en-US" sz="2000" dirty="0" smtClean="0"/>
              <a:t>National Invasive Species Council.  accessed June 4, 2012 – </a:t>
            </a:r>
          </a:p>
          <a:p>
            <a:pPr lvl="1"/>
            <a:r>
              <a:rPr lang="en-US" sz="1800" dirty="0" smtClean="0">
                <a:hlinkClick r:id="rId5"/>
              </a:rPr>
              <a:t>http://www.invasivespecies.gov/</a:t>
            </a:r>
            <a:endParaRPr lang="en-US" sz="1800" dirty="0" smtClean="0"/>
          </a:p>
          <a:p>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990600"/>
            <a:ext cx="8229600" cy="4983163"/>
          </a:xfrm>
        </p:spPr>
        <p:txBody>
          <a:bodyPr/>
          <a:lstStyle/>
          <a:p>
            <a:r>
              <a:rPr lang="en-US" sz="2000" dirty="0" smtClean="0"/>
              <a:t>NPDN First Detector Modules - Introduction to the Emerald Ash Borer and Identification and Hosts.  accessed June 5, 2012 – </a:t>
            </a:r>
          </a:p>
          <a:p>
            <a:pPr lvl="1"/>
            <a:r>
              <a:rPr lang="en-US" sz="1800" dirty="0" smtClean="0">
                <a:hlinkClick r:id="rId2"/>
              </a:rPr>
              <a:t>http://www.firstdetector.org</a:t>
            </a:r>
            <a:r>
              <a:rPr lang="en-US" sz="1800" dirty="0" smtClean="0"/>
              <a:t> </a:t>
            </a:r>
          </a:p>
          <a:p>
            <a:r>
              <a:rPr lang="en-US" sz="2000" dirty="0" smtClean="0"/>
              <a:t>Penn State Entomology.  “Brown Marmorated Stink Bug”.  accessed June 6, 2012 – </a:t>
            </a:r>
          </a:p>
          <a:p>
            <a:pPr lvl="1"/>
            <a:r>
              <a:rPr lang="en-US" sz="1800" dirty="0" smtClean="0">
                <a:hlinkClick r:id="rId3"/>
              </a:rPr>
              <a:t>http://ento.psu.edu/extension/factsheets/brown-marmorated-stink-bug</a:t>
            </a:r>
            <a:r>
              <a:rPr lang="en-US" sz="1800" dirty="0" smtClean="0"/>
              <a:t> </a:t>
            </a:r>
          </a:p>
          <a:p>
            <a:r>
              <a:rPr lang="en-US" sz="2000" dirty="0" smtClean="0"/>
              <a:t>Protect U.S. scripted presentation - Citrus Greening and the Asian Citrus Psyllid.  accessed June 5, 2012 – </a:t>
            </a:r>
          </a:p>
          <a:p>
            <a:pPr lvl="1"/>
            <a:r>
              <a:rPr lang="en-US" sz="1800" dirty="0" smtClean="0">
                <a:hlinkClick r:id="rId4"/>
              </a:rPr>
              <a:t>http://www.protectingusnow.org</a:t>
            </a:r>
            <a:endParaRPr lang="en-US" sz="1800" dirty="0" smtClean="0"/>
          </a:p>
          <a:p>
            <a:r>
              <a:rPr lang="en-US" sz="2000" dirty="0" smtClean="0"/>
              <a:t>Protect U.S. e-learning module – Laurel wilt and the Redbay Ambrosia Beetle.  accessed June 5, 2012 – </a:t>
            </a:r>
          </a:p>
          <a:p>
            <a:pPr lvl="1"/>
            <a:r>
              <a:rPr lang="en-US" sz="1800" dirty="0" smtClean="0">
                <a:hlinkClick r:id="rId4"/>
              </a:rPr>
              <a:t>www.protectingusnow.org</a:t>
            </a:r>
            <a:endParaRPr lang="en-US" sz="1800" dirty="0" smtClean="0"/>
          </a:p>
          <a:p>
            <a:r>
              <a:rPr lang="en-US" sz="2000" dirty="0" smtClean="0"/>
              <a:t>University of Florida Featured creatures – “Brown Marmorated Stink Bug”.  accessed June 6, 2012 – </a:t>
            </a:r>
          </a:p>
          <a:p>
            <a:pPr lvl="1"/>
            <a:r>
              <a:rPr lang="en-US" sz="1800" dirty="0" smtClean="0">
                <a:hlinkClick r:id="rId5"/>
              </a:rPr>
              <a:t>http://entnemdept.ufl.edu/creatures/veg/bean/brown_marmorated_stink_bug.htm</a:t>
            </a:r>
            <a:r>
              <a:rPr lang="en-US" sz="1800" dirty="0" smtClean="0"/>
              <a:t>  </a:t>
            </a:r>
          </a:p>
          <a:p>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sz="2000" dirty="0" smtClean="0"/>
              <a:t>University of Florida Featured Creatures. “Common Buckeye”. accessed June 6, 2012 – </a:t>
            </a:r>
          </a:p>
          <a:p>
            <a:pPr lvl="1"/>
            <a:r>
              <a:rPr lang="en-US" sz="1800" dirty="0" smtClean="0">
                <a:hlinkClick r:id="rId2"/>
              </a:rPr>
              <a:t>http://entnemdept.ufl.edu/creatures/bfly/common_buckeye.htm</a:t>
            </a:r>
            <a:r>
              <a:rPr lang="en-US" sz="1800" dirty="0" smtClean="0"/>
              <a:t> </a:t>
            </a:r>
            <a:endParaRPr lang="en-US" sz="2000" dirty="0" smtClean="0"/>
          </a:p>
          <a:p>
            <a:r>
              <a:rPr lang="en-US" sz="2000" dirty="0" smtClean="0"/>
              <a:t>University of Florida – Featured Creatures.  “Southern Pine Beetle”.  accessed June 7, 2012 – </a:t>
            </a:r>
          </a:p>
          <a:p>
            <a:pPr lvl="1"/>
            <a:r>
              <a:rPr lang="en-US" sz="1800" dirty="0" smtClean="0">
                <a:hlinkClick r:id="rId3"/>
              </a:rPr>
              <a:t>http://entnemdept.ufl.edu/creatures/trees/southern_pine_beetle.htm</a:t>
            </a:r>
            <a:r>
              <a:rPr lang="en-US" sz="1800" dirty="0" smtClean="0"/>
              <a:t> </a:t>
            </a:r>
          </a:p>
          <a:p>
            <a:pPr>
              <a:defRPr/>
            </a:pPr>
            <a:r>
              <a:rPr lang="en-US" sz="2000" dirty="0" smtClean="0"/>
              <a:t>University of Missouri Extension – “Aphids, Scales and Mites On Home Garden and Landscape Plants”.  accessed June 6, 2012 – </a:t>
            </a:r>
          </a:p>
          <a:p>
            <a:pPr lvl="1"/>
            <a:r>
              <a:rPr lang="en-US" sz="1800" dirty="0" smtClean="0">
                <a:hlinkClick r:id="rId4"/>
              </a:rPr>
              <a:t>http://extension.missouri.edu/p/g7274</a:t>
            </a:r>
            <a:r>
              <a:rPr lang="en-US" sz="1800" dirty="0" smtClean="0"/>
              <a:t> </a:t>
            </a:r>
          </a:p>
          <a:p>
            <a:r>
              <a:rPr lang="en-US" sz="2000" dirty="0" smtClean="0"/>
              <a:t>University of Rhode Island Landscape Horticulture Program. “Honeybees”.  accessed June 6, 2012 – </a:t>
            </a:r>
          </a:p>
          <a:p>
            <a:pPr lvl="1"/>
            <a:r>
              <a:rPr lang="en-US" sz="1800" dirty="0" smtClean="0">
                <a:hlinkClick r:id="rId5"/>
              </a:rPr>
              <a:t>http://www.uri.edu/ce/factsheets/sheets/honeybee.html</a:t>
            </a:r>
            <a:endParaRPr lang="en-US" sz="1800" dirty="0" smtClean="0"/>
          </a:p>
          <a:p>
            <a:r>
              <a:rPr lang="en-US" sz="2000" dirty="0" smtClean="0"/>
              <a:t>USDA Forest Service.  “ The Eastern Tent Caterpillar”.  accessed June 7, 2012 – </a:t>
            </a:r>
          </a:p>
          <a:p>
            <a:pPr lvl="1"/>
            <a:r>
              <a:rPr lang="en-US" sz="1800" dirty="0" smtClean="0">
                <a:hlinkClick r:id="rId6"/>
              </a:rPr>
              <a:t>http://na.fs.fed.us/spfo/pubs/pest_al/etc/etc.htm</a:t>
            </a:r>
            <a:r>
              <a:rPr lang="en-US" sz="1800" dirty="0" smtClean="0"/>
              <a:t>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sz="2000" dirty="0" smtClean="0"/>
              <a:t>USDA Natural Resources Conservation Service. “Native Pollinators”. 	accessed June 6, 2012 – </a:t>
            </a:r>
          </a:p>
          <a:p>
            <a:pPr lvl="1"/>
            <a:r>
              <a:rPr lang="en-US" sz="1800" dirty="0" smtClean="0">
                <a:hlinkClick r:id="rId2"/>
              </a:rPr>
              <a:t>http://plants.usda.gov/pollinators/Native_Pollinators.pdf</a:t>
            </a:r>
            <a:r>
              <a:rPr lang="en-US" sz="1800" dirty="0" smtClean="0"/>
              <a:t> </a:t>
            </a:r>
          </a:p>
          <a:p>
            <a:r>
              <a:rPr lang="en-US" sz="2000" dirty="0" smtClean="0"/>
              <a:t>USDA Natural Resources Conservation Service – Plant Database.  “</a:t>
            </a:r>
            <a:r>
              <a:rPr lang="en-US" sz="2000" i="1" dirty="0" smtClean="0"/>
              <a:t>Acer</a:t>
            </a:r>
            <a:r>
              <a:rPr lang="en-US" sz="2000" dirty="0" smtClean="0"/>
              <a:t>”, “</a:t>
            </a:r>
            <a:r>
              <a:rPr lang="en-US" sz="2000" i="1" dirty="0" smtClean="0"/>
              <a:t>Betula”, “Aesculus”, “Ulmus”, “Salix</a:t>
            </a:r>
            <a:r>
              <a:rPr lang="en-US" sz="2000" dirty="0" smtClean="0"/>
              <a:t> “.   accessed June 6, 2012 – </a:t>
            </a:r>
          </a:p>
          <a:p>
            <a:pPr lvl="1"/>
            <a:r>
              <a:rPr lang="en-US" sz="1800" dirty="0" smtClean="0">
                <a:hlinkClick r:id="rId3"/>
              </a:rPr>
              <a:t>http://plants.usda.gov/</a:t>
            </a:r>
            <a:r>
              <a:rPr lang="en-US" sz="1800" dirty="0" smtClean="0"/>
              <a:t> </a:t>
            </a:r>
          </a:p>
          <a:p>
            <a:r>
              <a:rPr lang="en-US" sz="2000" dirty="0" smtClean="0"/>
              <a:t>USDA Natural Resources Conservation Service – Plant Database.  “</a:t>
            </a:r>
            <a:r>
              <a:rPr lang="en-US" sz="2000" i="1" dirty="0" smtClean="0"/>
              <a:t>Fraxinus</a:t>
            </a:r>
            <a:r>
              <a:rPr lang="en-US" sz="2000" dirty="0" smtClean="0"/>
              <a:t>”.   accessed June 6, 2012 – </a:t>
            </a:r>
          </a:p>
          <a:p>
            <a:pPr lvl="1"/>
            <a:r>
              <a:rPr lang="en-US" sz="1800" dirty="0" smtClean="0">
                <a:hlinkClick r:id="rId3"/>
              </a:rPr>
              <a:t>http://plants.usda.gov/</a:t>
            </a:r>
            <a:r>
              <a:rPr lang="en-US" sz="1800" dirty="0" smtClean="0"/>
              <a:t> </a:t>
            </a:r>
          </a:p>
          <a:p>
            <a:r>
              <a:rPr lang="en-US" sz="2000" dirty="0"/>
              <a:t>USDA Natural Resources Conservation Service.  1996.  Soil Quality Indicators: Organic Matter</a:t>
            </a:r>
            <a:r>
              <a:rPr lang="en-US" sz="2000" dirty="0" smtClean="0"/>
              <a:t>.  accessed </a:t>
            </a:r>
            <a:r>
              <a:rPr lang="en-US" sz="2000" dirty="0"/>
              <a:t>June 28, 2012 – </a:t>
            </a:r>
          </a:p>
          <a:p>
            <a:pPr lvl="1"/>
            <a:r>
              <a:rPr lang="en-US" sz="1800" dirty="0" smtClean="0">
                <a:hlinkClick r:id="rId4"/>
              </a:rPr>
              <a:t>http</a:t>
            </a:r>
            <a:r>
              <a:rPr lang="en-US" sz="1800" dirty="0">
                <a:hlinkClick r:id="rId4"/>
              </a:rPr>
              <a:t>://</a:t>
            </a:r>
            <a:r>
              <a:rPr lang="en-US" sz="1800" dirty="0" smtClean="0">
                <a:hlinkClick r:id="rId4"/>
              </a:rPr>
              <a:t>soils.usda.gov/sqi/publications/files/sq_fou_1.pdf</a:t>
            </a:r>
            <a:r>
              <a:rPr lang="en-US" sz="1800" dirty="0" smtClean="0"/>
              <a:t> </a:t>
            </a:r>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000" dirty="0"/>
              <a:t>USDA News and Events.  “Combating the Brown Marmorated Stink Bug: A New Threat for Agriculture, a Nuisance for Homeowners”.  accessed June 5, 2012 – </a:t>
            </a:r>
          </a:p>
          <a:p>
            <a:pPr lvl="1"/>
            <a:r>
              <a:rPr lang="en-US" sz="1800" dirty="0">
                <a:hlinkClick r:id="rId2"/>
              </a:rPr>
              <a:t>http://www.ars.usda.gov/is/AR/archive/jul09/bug0709.htm</a:t>
            </a:r>
            <a:endParaRPr lang="en-US" sz="1800" dirty="0"/>
          </a:p>
          <a:p>
            <a:r>
              <a:rPr lang="en-US" sz="2000" dirty="0"/>
              <a:t>USDA Pest Alert.  “Asian Longhorned beetle”.  accessed June 5, 2012 – </a:t>
            </a:r>
          </a:p>
          <a:p>
            <a:pPr lvl="1"/>
            <a:r>
              <a:rPr lang="en-US" sz="1800" dirty="0">
                <a:hlinkClick r:id="rId3"/>
              </a:rPr>
              <a:t>http://www.na.fs.fed.us/pubs/palerts/alb/alb_pa.pdf</a:t>
            </a:r>
            <a:endParaRPr lang="en-US" sz="2400" dirty="0"/>
          </a:p>
          <a:p>
            <a:r>
              <a:rPr lang="en-US" sz="2000" dirty="0" smtClean="0"/>
              <a:t>USDA Pest Alert.  “Emerald Ash Borer”.  	accessed June 5, 2012 – </a:t>
            </a:r>
          </a:p>
          <a:p>
            <a:pPr lvl="1"/>
            <a:r>
              <a:rPr lang="en-US" sz="1800" dirty="0" smtClean="0">
                <a:hlinkClick r:id="rId4"/>
              </a:rPr>
              <a:t>http://www.na.fs.fed.us/spfo/pubs/pest_al/eab/eab04.htm</a:t>
            </a:r>
            <a:r>
              <a:rPr lang="en-US" sz="1800" dirty="0" smtClean="0"/>
              <a:t> </a:t>
            </a:r>
          </a:p>
          <a:p>
            <a:r>
              <a:rPr lang="en-US" sz="2000" dirty="0" smtClean="0"/>
              <a:t>Wagner, D.A.  2005.  Caterpillars of Eastern North America.  Princeton University Press, Princeton.</a:t>
            </a:r>
          </a:p>
          <a:p>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74638"/>
            <a:ext cx="9144000" cy="1143000"/>
          </a:xfrm>
        </p:spPr>
        <p:txBody>
          <a:bodyPr/>
          <a:lstStyle/>
          <a:p>
            <a:r>
              <a:rPr lang="en-US" dirty="0" smtClean="0">
                <a:ea typeface="ＭＳ Ｐゴシック" pitchFamily="34" charset="-128"/>
              </a:rPr>
              <a:t>Author Credits and Date of Publication</a:t>
            </a:r>
          </a:p>
        </p:txBody>
      </p:sp>
      <p:sp>
        <p:nvSpPr>
          <p:cNvPr id="43011" name="Content Placeholder 2"/>
          <p:cNvSpPr>
            <a:spLocks noGrp="1"/>
          </p:cNvSpPr>
          <p:nvPr>
            <p:ph idx="1"/>
          </p:nvPr>
        </p:nvSpPr>
        <p:spPr/>
        <p:txBody>
          <a:bodyPr/>
          <a:lstStyle/>
          <a:p>
            <a:r>
              <a:rPr lang="en-US" dirty="0" smtClean="0">
                <a:ea typeface="ＭＳ Ｐゴシック" pitchFamily="34" charset="-128"/>
              </a:rPr>
              <a:t>Stephanie D. Stocks, Protect U.S. Coordinator, University of Florida</a:t>
            </a:r>
          </a:p>
          <a:p>
            <a:endParaRPr lang="en-US" dirty="0" smtClean="0">
              <a:ea typeface="ＭＳ Ｐゴシック" pitchFamily="34" charset="-128"/>
            </a:endParaRPr>
          </a:p>
          <a:p>
            <a:r>
              <a:rPr lang="en-US" dirty="0" smtClean="0">
                <a:ea typeface="ＭＳ Ｐゴシック" pitchFamily="34" charset="-128"/>
              </a:rPr>
              <a:t>June 2012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ea typeface="ＭＳ Ｐゴシック" pitchFamily="34" charset="-128"/>
              </a:rPr>
              <a:t>Reviewers Credits</a:t>
            </a:r>
          </a:p>
        </p:txBody>
      </p:sp>
      <p:sp>
        <p:nvSpPr>
          <p:cNvPr id="44035" name="Content Placeholder 2"/>
          <p:cNvSpPr>
            <a:spLocks noGrp="1"/>
          </p:cNvSpPr>
          <p:nvPr>
            <p:ph idx="1"/>
          </p:nvPr>
        </p:nvSpPr>
        <p:spPr>
          <a:xfrm>
            <a:off x="457200" y="1417638"/>
            <a:ext cx="8229600" cy="4791075"/>
          </a:xfrm>
        </p:spPr>
        <p:txBody>
          <a:bodyPr/>
          <a:lstStyle/>
          <a:p>
            <a:r>
              <a:rPr lang="en-US" dirty="0">
                <a:ea typeface="ＭＳ Ｐゴシック" pitchFamily="34" charset="-128"/>
              </a:rPr>
              <a:t>Amanda Hodges, PhD, Department of Entomology and Nematology, University of Florida </a:t>
            </a:r>
          </a:p>
          <a:p>
            <a:r>
              <a:rPr lang="en-US" dirty="0" smtClean="0">
                <a:ea typeface="ＭＳ Ｐゴシック" pitchFamily="34" charset="-128"/>
              </a:rPr>
              <a:t>Dana Mitchell, 4</a:t>
            </a:r>
            <a:r>
              <a:rPr lang="en-US" baseline="30000" dirty="0" smtClean="0">
                <a:ea typeface="ＭＳ Ｐゴシック" pitchFamily="34" charset="-128"/>
              </a:rPr>
              <a:t>th</a:t>
            </a:r>
            <a:r>
              <a:rPr lang="en-US" dirty="0" smtClean="0">
                <a:ea typeface="ＭＳ Ｐゴシック" pitchFamily="34" charset="-128"/>
              </a:rPr>
              <a:t> grade teacher, Newberry Elementary School , Newberry Florida</a:t>
            </a:r>
          </a:p>
          <a:p>
            <a:r>
              <a:rPr lang="en-US" dirty="0">
                <a:ea typeface="ＭＳ Ｐゴシック" pitchFamily="34" charset="-128"/>
              </a:rPr>
              <a:t>Jennifer Weeks, PhD, Department of Entomology and Nematology, University of </a:t>
            </a:r>
            <a:r>
              <a:rPr lang="en-US">
                <a:ea typeface="ＭＳ Ｐゴシック" pitchFamily="34" charset="-128"/>
              </a:rPr>
              <a:t>Florida </a:t>
            </a:r>
            <a:r>
              <a:rPr lang="en-US" smtClean="0">
                <a:ea typeface="ＭＳ Ｐゴシック" pitchFamily="34" charset="-128"/>
              </a:rPr>
              <a:t> </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sz="2800" dirty="0" smtClean="0"/>
              <a:t>Species </a:t>
            </a:r>
          </a:p>
          <a:p>
            <a:r>
              <a:rPr lang="en-US" sz="2800" dirty="0" smtClean="0"/>
              <a:t>Native species</a:t>
            </a:r>
          </a:p>
          <a:p>
            <a:r>
              <a:rPr lang="en-US" sz="2800" dirty="0" smtClean="0"/>
              <a:t>Introduced species</a:t>
            </a:r>
          </a:p>
          <a:p>
            <a:r>
              <a:rPr lang="en-US" sz="2800" dirty="0" smtClean="0"/>
              <a:t>Invasive species</a:t>
            </a:r>
          </a:p>
          <a:p>
            <a:r>
              <a:rPr lang="en-US" sz="2800" dirty="0" smtClean="0"/>
              <a:t>Pests </a:t>
            </a:r>
          </a:p>
          <a:p>
            <a:r>
              <a:rPr lang="en-US" sz="2800" dirty="0" smtClean="0"/>
              <a:t>Biological control agents</a:t>
            </a:r>
          </a:p>
          <a:p>
            <a:r>
              <a:rPr lang="en-US" sz="2800" dirty="0" smtClean="0"/>
              <a:t>Predators</a:t>
            </a:r>
          </a:p>
          <a:p>
            <a:r>
              <a:rPr lang="en-US" sz="2800" dirty="0" smtClean="0"/>
              <a:t>Parasitoids</a:t>
            </a:r>
          </a:p>
          <a:p>
            <a:r>
              <a:rPr lang="en-US" sz="2800" dirty="0" smtClean="0"/>
              <a:t>Organic matter</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t>Native species that are beneficial</a:t>
            </a:r>
            <a:endParaRPr lang="en-US" dirty="0"/>
          </a:p>
        </p:txBody>
      </p:sp>
      <p:sp>
        <p:nvSpPr>
          <p:cNvPr id="6" name="Rounded Rectangle 5"/>
          <p:cNvSpPr>
            <a:spLocks noChangeAspect="1"/>
          </p:cNvSpPr>
          <p:nvPr/>
        </p:nvSpPr>
        <p:spPr>
          <a:xfrm>
            <a:off x="457200" y="1219200"/>
            <a:ext cx="2523744" cy="2103120"/>
          </a:xfrm>
          <a:prstGeom prst="roundRect">
            <a:avLst/>
          </a:prstGeom>
          <a:blipFill>
            <a:blip r:embed="rId3"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a:spLocks noChangeAspect="1"/>
          </p:cNvSpPr>
          <p:nvPr/>
        </p:nvSpPr>
        <p:spPr>
          <a:xfrm>
            <a:off x="228600" y="3429000"/>
            <a:ext cx="3124200" cy="2286000"/>
          </a:xfrm>
          <a:prstGeom prst="roundRect">
            <a:avLst/>
          </a:prstGeom>
          <a:blipFill>
            <a:blip r:embed="rId4"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9"/>
          <p:cNvSpPr txBox="1">
            <a:spLocks noChangeArrowheads="1"/>
          </p:cNvSpPr>
          <p:nvPr/>
        </p:nvSpPr>
        <p:spPr bwMode="auto">
          <a:xfrm>
            <a:off x="91739" y="6324600"/>
            <a:ext cx="5242261" cy="461665"/>
          </a:xfrm>
          <a:prstGeom prst="rect">
            <a:avLst/>
          </a:prstGeom>
          <a:noFill/>
          <a:ln w="9525">
            <a:noFill/>
            <a:miter lim="800000"/>
            <a:headEnd/>
            <a:tailEnd/>
          </a:ln>
        </p:spPr>
        <p:txBody>
          <a:bodyPr wrap="square">
            <a:spAutoFit/>
          </a:bodyPr>
          <a:lstStyle/>
          <a:p>
            <a:r>
              <a:rPr lang="en-US" sz="800" dirty="0"/>
              <a:t>Photo </a:t>
            </a:r>
            <a:r>
              <a:rPr lang="en-US" sz="800" dirty="0" smtClean="0"/>
              <a:t>Credits:  </a:t>
            </a:r>
          </a:p>
          <a:p>
            <a:r>
              <a:rPr lang="en-US" sz="800" dirty="0" smtClean="0"/>
              <a:t>Sycamore leaf  and fruit - Richard Old, XID Services, Inc., </a:t>
            </a:r>
            <a:r>
              <a:rPr lang="en-US" sz="800" dirty="0" smtClean="0">
                <a:hlinkClick r:id="rId5"/>
              </a:rPr>
              <a:t>www.bugwood.org</a:t>
            </a:r>
            <a:r>
              <a:rPr lang="en-US" sz="800" dirty="0" smtClean="0"/>
              <a:t>, #5242024 and #5242022</a:t>
            </a:r>
          </a:p>
          <a:p>
            <a:r>
              <a:rPr lang="en-US" sz="800" dirty="0" smtClean="0"/>
              <a:t>Fungi - William Jacobi, Colorado State University, </a:t>
            </a:r>
            <a:r>
              <a:rPr lang="en-US" sz="800" dirty="0" smtClean="0">
                <a:hlinkClick r:id="rId5"/>
              </a:rPr>
              <a:t>www.bugwood.org</a:t>
            </a:r>
            <a:r>
              <a:rPr lang="en-US" sz="800" dirty="0" smtClean="0"/>
              <a:t>, #5366947</a:t>
            </a:r>
          </a:p>
        </p:txBody>
      </p:sp>
      <p:sp>
        <p:nvSpPr>
          <p:cNvPr id="8" name="Rounded Rectangle 7"/>
          <p:cNvSpPr/>
          <p:nvPr/>
        </p:nvSpPr>
        <p:spPr>
          <a:xfrm>
            <a:off x="3810000" y="2057400"/>
            <a:ext cx="5029200" cy="3200400"/>
          </a:xfrm>
          <a:prstGeom prst="roundRect">
            <a:avLst/>
          </a:prstGeom>
          <a:blipFill>
            <a:blip r:embed="rId6"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52400" y="5730478"/>
            <a:ext cx="3352800" cy="369332"/>
          </a:xfrm>
          <a:prstGeom prst="rect">
            <a:avLst/>
          </a:prstGeom>
          <a:noFill/>
        </p:spPr>
        <p:txBody>
          <a:bodyPr wrap="square" rtlCol="0">
            <a:spAutoFit/>
          </a:bodyPr>
          <a:lstStyle/>
          <a:p>
            <a:pPr algn="ctr"/>
            <a:r>
              <a:rPr lang="en-US" b="1" dirty="0" smtClean="0"/>
              <a:t>Sycamore leaf and fruit</a:t>
            </a:r>
            <a:endParaRPr lang="en-US" b="1" dirty="0"/>
          </a:p>
        </p:txBody>
      </p:sp>
      <p:sp>
        <p:nvSpPr>
          <p:cNvPr id="9" name="TextBox 8"/>
          <p:cNvSpPr txBox="1"/>
          <p:nvPr/>
        </p:nvSpPr>
        <p:spPr>
          <a:xfrm>
            <a:off x="4648200" y="1600200"/>
            <a:ext cx="3352800" cy="369332"/>
          </a:xfrm>
          <a:prstGeom prst="rect">
            <a:avLst/>
          </a:prstGeom>
          <a:noFill/>
        </p:spPr>
        <p:txBody>
          <a:bodyPr wrap="square" rtlCol="0">
            <a:spAutoFit/>
          </a:bodyPr>
          <a:lstStyle/>
          <a:p>
            <a:pPr algn="ctr"/>
            <a:r>
              <a:rPr lang="en-US" b="1" dirty="0" smtClean="0"/>
              <a:t>Fungi on a dead log</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t>Native species that are beneficial</a:t>
            </a:r>
            <a:endParaRPr lang="en-US" dirty="0"/>
          </a:p>
        </p:txBody>
      </p:sp>
      <p:sp>
        <p:nvSpPr>
          <p:cNvPr id="6" name="Rounded Rectangle 5"/>
          <p:cNvSpPr>
            <a:spLocks noChangeAspect="1"/>
          </p:cNvSpPr>
          <p:nvPr/>
        </p:nvSpPr>
        <p:spPr>
          <a:xfrm>
            <a:off x="609600" y="1173480"/>
            <a:ext cx="3581400" cy="4297680"/>
          </a:xfrm>
          <a:prstGeom prst="roundRect">
            <a:avLst/>
          </a:prstGeom>
          <a:blipFill>
            <a:blip r:embed="rId3"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a:spLocks noChangeAspect="1"/>
          </p:cNvSpPr>
          <p:nvPr/>
        </p:nvSpPr>
        <p:spPr>
          <a:xfrm>
            <a:off x="4953000" y="1188720"/>
            <a:ext cx="3362130" cy="4297680"/>
          </a:xfrm>
          <a:prstGeom prst="roundRect">
            <a:avLst/>
          </a:prstGeom>
          <a:blipFill>
            <a:blip r:embed="rId4"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9"/>
          <p:cNvSpPr txBox="1">
            <a:spLocks noChangeArrowheads="1"/>
          </p:cNvSpPr>
          <p:nvPr/>
        </p:nvSpPr>
        <p:spPr bwMode="auto">
          <a:xfrm>
            <a:off x="91739" y="6320135"/>
            <a:ext cx="5242261" cy="461665"/>
          </a:xfrm>
          <a:prstGeom prst="rect">
            <a:avLst/>
          </a:prstGeom>
          <a:noFill/>
          <a:ln w="9525">
            <a:noFill/>
            <a:miter lim="800000"/>
            <a:headEnd/>
            <a:tailEnd/>
          </a:ln>
        </p:spPr>
        <p:txBody>
          <a:bodyPr wrap="square">
            <a:spAutoFit/>
          </a:bodyPr>
          <a:lstStyle/>
          <a:p>
            <a:r>
              <a:rPr lang="en-US" sz="800" dirty="0"/>
              <a:t>Photo </a:t>
            </a:r>
            <a:r>
              <a:rPr lang="en-US" sz="800" dirty="0" smtClean="0"/>
              <a:t>Credits:  </a:t>
            </a:r>
          </a:p>
          <a:p>
            <a:r>
              <a:rPr lang="en-US" sz="800" dirty="0" smtClean="0"/>
              <a:t>Buckeye - William M. Ciesla, Forest Health Management International, </a:t>
            </a:r>
            <a:r>
              <a:rPr lang="en-US" sz="800" dirty="0" smtClean="0">
                <a:hlinkClick r:id="rId5"/>
              </a:rPr>
              <a:t>www.bugwood.org</a:t>
            </a:r>
            <a:r>
              <a:rPr lang="en-US" sz="800" dirty="0" smtClean="0"/>
              <a:t>, #5347009</a:t>
            </a:r>
          </a:p>
          <a:p>
            <a:r>
              <a:rPr lang="en-US" sz="800" dirty="0" smtClean="0"/>
              <a:t>BOB - Scott Bauer, USDA Agricultural Research Service, </a:t>
            </a:r>
            <a:r>
              <a:rPr lang="en-US" sz="800" dirty="0" smtClean="0">
                <a:hlinkClick r:id="rId5"/>
              </a:rPr>
              <a:t>www.bugwood.org</a:t>
            </a:r>
            <a:r>
              <a:rPr lang="en-US" sz="800" dirty="0" smtClean="0"/>
              <a:t>, #1323039</a:t>
            </a:r>
          </a:p>
        </p:txBody>
      </p:sp>
      <p:sp>
        <p:nvSpPr>
          <p:cNvPr id="8" name="TextBox 7"/>
          <p:cNvSpPr txBox="1"/>
          <p:nvPr/>
        </p:nvSpPr>
        <p:spPr>
          <a:xfrm>
            <a:off x="762000" y="5562600"/>
            <a:ext cx="3352800" cy="369332"/>
          </a:xfrm>
          <a:prstGeom prst="rect">
            <a:avLst/>
          </a:prstGeom>
          <a:noFill/>
        </p:spPr>
        <p:txBody>
          <a:bodyPr wrap="square" rtlCol="0">
            <a:spAutoFit/>
          </a:bodyPr>
          <a:lstStyle/>
          <a:p>
            <a:pPr algn="ctr"/>
            <a:r>
              <a:rPr lang="en-US" b="1" dirty="0" smtClean="0"/>
              <a:t>Buckeye butterfly</a:t>
            </a:r>
            <a:endParaRPr lang="en-US" b="1" dirty="0"/>
          </a:p>
        </p:txBody>
      </p:sp>
      <p:sp>
        <p:nvSpPr>
          <p:cNvPr id="9" name="TextBox 8"/>
          <p:cNvSpPr txBox="1"/>
          <p:nvPr/>
        </p:nvSpPr>
        <p:spPr>
          <a:xfrm>
            <a:off x="4953000" y="5486400"/>
            <a:ext cx="3352800" cy="369332"/>
          </a:xfrm>
          <a:prstGeom prst="rect">
            <a:avLst/>
          </a:prstGeom>
          <a:noFill/>
        </p:spPr>
        <p:txBody>
          <a:bodyPr wrap="square" rtlCol="0">
            <a:spAutoFit/>
          </a:bodyPr>
          <a:lstStyle/>
          <a:p>
            <a:pPr algn="ctr"/>
            <a:r>
              <a:rPr lang="en-US" b="1" dirty="0" smtClean="0"/>
              <a:t>Blue orchard bee</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52261" cy="1143000"/>
          </a:xfrm>
        </p:spPr>
        <p:txBody>
          <a:bodyPr/>
          <a:lstStyle/>
          <a:p>
            <a:r>
              <a:rPr lang="en-US" dirty="0" smtClean="0"/>
              <a:t>Introduced species that are beneficial</a:t>
            </a:r>
            <a:endParaRPr lang="en-US" dirty="0"/>
          </a:p>
        </p:txBody>
      </p:sp>
      <p:sp>
        <p:nvSpPr>
          <p:cNvPr id="3" name="TextBox 9"/>
          <p:cNvSpPr txBox="1">
            <a:spLocks noChangeArrowheads="1"/>
          </p:cNvSpPr>
          <p:nvPr/>
        </p:nvSpPr>
        <p:spPr bwMode="auto">
          <a:xfrm>
            <a:off x="91739" y="6248400"/>
            <a:ext cx="5242261" cy="461665"/>
          </a:xfrm>
          <a:prstGeom prst="rect">
            <a:avLst/>
          </a:prstGeom>
          <a:noFill/>
          <a:ln w="9525">
            <a:noFill/>
            <a:miter lim="800000"/>
            <a:headEnd/>
            <a:tailEnd/>
          </a:ln>
        </p:spPr>
        <p:txBody>
          <a:bodyPr wrap="square">
            <a:spAutoFit/>
          </a:bodyPr>
          <a:lstStyle/>
          <a:p>
            <a:r>
              <a:rPr lang="en-US" sz="800" dirty="0"/>
              <a:t>Photo </a:t>
            </a:r>
            <a:r>
              <a:rPr lang="en-US" sz="800" dirty="0" smtClean="0"/>
              <a:t>Credits:  </a:t>
            </a:r>
          </a:p>
          <a:p>
            <a:r>
              <a:rPr lang="en-US" sz="800" dirty="0" smtClean="0"/>
              <a:t>Earthworm - Joseph Berger, www.bugwood.org, #5439087</a:t>
            </a:r>
          </a:p>
          <a:p>
            <a:r>
              <a:rPr lang="en-US" sz="800" dirty="0" smtClean="0"/>
              <a:t>Honeybee- David Cappaert, Michigan State University, www.bugwood.org, #2116051</a:t>
            </a:r>
            <a:endParaRPr lang="en-US" sz="800" dirty="0"/>
          </a:p>
        </p:txBody>
      </p:sp>
      <p:pic>
        <p:nvPicPr>
          <p:cNvPr id="13" name="Picture 8" descr="best nymphs.JPG"/>
          <p:cNvPicPr>
            <a:picLocks noChangeAspect="1"/>
          </p:cNvPicPr>
          <p:nvPr/>
        </p:nvPicPr>
        <p:blipFill>
          <a:blip r:embed="rId3" cstate="print"/>
          <a:stretch>
            <a:fillRect/>
          </a:stretch>
        </p:blipFill>
        <p:spPr bwMode="auto">
          <a:xfrm>
            <a:off x="152400" y="2895600"/>
            <a:ext cx="5650181" cy="2971800"/>
          </a:xfrm>
          <a:prstGeom prst="roundRect">
            <a:avLst/>
          </a:prstGeom>
          <a:ln w="38100">
            <a:solidFill>
              <a:schemeClr val="tx1"/>
            </a:solidFill>
          </a:ln>
          <a:effectLst/>
        </p:spPr>
      </p:pic>
      <p:pic>
        <p:nvPicPr>
          <p:cNvPr id="10" name="Picture 8" descr="best nymphs.JPG"/>
          <p:cNvPicPr>
            <a:picLocks noChangeAspect="1"/>
          </p:cNvPicPr>
          <p:nvPr/>
        </p:nvPicPr>
        <p:blipFill>
          <a:blip r:embed="rId4" cstate="print"/>
          <a:stretch>
            <a:fillRect/>
          </a:stretch>
        </p:blipFill>
        <p:spPr bwMode="auto">
          <a:xfrm>
            <a:off x="5181600" y="1600200"/>
            <a:ext cx="3708541" cy="2971800"/>
          </a:xfrm>
          <a:prstGeom prst="roundRect">
            <a:avLst/>
          </a:prstGeom>
          <a:ln w="38100">
            <a:solidFill>
              <a:schemeClr val="tx1"/>
            </a:solidFill>
          </a:ln>
          <a:effectLst/>
        </p:spPr>
      </p:pic>
      <p:sp>
        <p:nvSpPr>
          <p:cNvPr id="6" name="TextBox 5"/>
          <p:cNvSpPr txBox="1"/>
          <p:nvPr/>
        </p:nvSpPr>
        <p:spPr>
          <a:xfrm>
            <a:off x="1295400" y="2438400"/>
            <a:ext cx="3352800" cy="369332"/>
          </a:xfrm>
          <a:prstGeom prst="rect">
            <a:avLst/>
          </a:prstGeom>
          <a:noFill/>
        </p:spPr>
        <p:txBody>
          <a:bodyPr wrap="square" rtlCol="0">
            <a:spAutoFit/>
          </a:bodyPr>
          <a:lstStyle/>
          <a:p>
            <a:pPr algn="ctr"/>
            <a:r>
              <a:rPr lang="en-US" b="1" dirty="0" smtClean="0"/>
              <a:t>Night crawler</a:t>
            </a:r>
            <a:endParaRPr lang="en-US" b="1" dirty="0"/>
          </a:p>
        </p:txBody>
      </p:sp>
      <p:sp>
        <p:nvSpPr>
          <p:cNvPr id="7" name="TextBox 6"/>
          <p:cNvSpPr txBox="1"/>
          <p:nvPr/>
        </p:nvSpPr>
        <p:spPr>
          <a:xfrm>
            <a:off x="5537341" y="4594860"/>
            <a:ext cx="3352800" cy="369332"/>
          </a:xfrm>
          <a:prstGeom prst="rect">
            <a:avLst/>
          </a:prstGeom>
          <a:noFill/>
        </p:spPr>
        <p:txBody>
          <a:bodyPr wrap="square" rtlCol="0">
            <a:spAutoFit/>
          </a:bodyPr>
          <a:lstStyle/>
          <a:p>
            <a:pPr algn="ctr"/>
            <a:r>
              <a:rPr lang="en-US" b="1" dirty="0" smtClean="0"/>
              <a:t>European honeybee</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Introduced species that are beneficial</a:t>
            </a:r>
          </a:p>
        </p:txBody>
      </p:sp>
      <p:sp>
        <p:nvSpPr>
          <p:cNvPr id="4" name="TextBox 9"/>
          <p:cNvSpPr txBox="1">
            <a:spLocks noChangeArrowheads="1"/>
          </p:cNvSpPr>
          <p:nvPr/>
        </p:nvSpPr>
        <p:spPr bwMode="auto">
          <a:xfrm>
            <a:off x="91739" y="6172200"/>
            <a:ext cx="5242261" cy="461665"/>
          </a:xfrm>
          <a:prstGeom prst="rect">
            <a:avLst/>
          </a:prstGeom>
          <a:noFill/>
          <a:ln w="9525">
            <a:noFill/>
            <a:miter lim="800000"/>
            <a:headEnd/>
            <a:tailEnd/>
          </a:ln>
        </p:spPr>
        <p:txBody>
          <a:bodyPr wrap="square">
            <a:spAutoFit/>
          </a:bodyPr>
          <a:lstStyle/>
          <a:p>
            <a:r>
              <a:rPr lang="en-US" sz="800" dirty="0"/>
              <a:t>Photo </a:t>
            </a:r>
            <a:r>
              <a:rPr lang="en-US" sz="800" dirty="0" smtClean="0"/>
              <a:t>Credits:  </a:t>
            </a:r>
          </a:p>
          <a:p>
            <a:r>
              <a:rPr lang="en-US" sz="800" dirty="0" smtClean="0"/>
              <a:t>Ladybird beetles - Gyorgy Csoka, Hungary Forest Research Institute, </a:t>
            </a:r>
            <a:r>
              <a:rPr lang="en-US" sz="800" dirty="0" smtClean="0">
                <a:hlinkClick r:id="rId3"/>
              </a:rPr>
              <a:t>www.bugwood.org</a:t>
            </a:r>
            <a:r>
              <a:rPr lang="en-US" sz="800" dirty="0" smtClean="0"/>
              <a:t>, #5410810</a:t>
            </a:r>
          </a:p>
          <a:p>
            <a:r>
              <a:rPr lang="en-US" sz="800" dirty="0" smtClean="0"/>
              <a:t>Bald eagle - David Cappaert, Michigan State University, www.bugwood.org, #2133029</a:t>
            </a:r>
            <a:endParaRPr lang="en-US" sz="800" dirty="0"/>
          </a:p>
        </p:txBody>
      </p:sp>
      <p:pic>
        <p:nvPicPr>
          <p:cNvPr id="6" name="Picture 8" descr="best nymphs.JPG"/>
          <p:cNvPicPr>
            <a:picLocks noChangeAspect="1"/>
          </p:cNvPicPr>
          <p:nvPr/>
        </p:nvPicPr>
        <p:blipFill>
          <a:blip r:embed="rId4" cstate="print"/>
          <a:stretch>
            <a:fillRect/>
          </a:stretch>
        </p:blipFill>
        <p:spPr bwMode="auto">
          <a:xfrm>
            <a:off x="152400" y="2133600"/>
            <a:ext cx="4205919" cy="3429000"/>
          </a:xfrm>
          <a:prstGeom prst="roundRect">
            <a:avLst/>
          </a:prstGeom>
          <a:ln w="38100">
            <a:solidFill>
              <a:schemeClr val="tx1"/>
            </a:solidFill>
          </a:ln>
          <a:effectLst/>
        </p:spPr>
      </p:pic>
      <p:pic>
        <p:nvPicPr>
          <p:cNvPr id="8" name="Picture 8" descr="best nymphs.JPG"/>
          <p:cNvPicPr>
            <a:picLocks noChangeAspect="1"/>
          </p:cNvPicPr>
          <p:nvPr/>
        </p:nvPicPr>
        <p:blipFill>
          <a:blip r:embed="rId5" cstate="print"/>
          <a:stretch>
            <a:fillRect/>
          </a:stretch>
        </p:blipFill>
        <p:spPr bwMode="auto">
          <a:xfrm>
            <a:off x="4724400" y="2521153"/>
            <a:ext cx="4205919" cy="2653894"/>
          </a:xfrm>
          <a:prstGeom prst="roundRect">
            <a:avLst/>
          </a:prstGeom>
          <a:ln w="38100">
            <a:solidFill>
              <a:schemeClr val="tx1"/>
            </a:solidFill>
          </a:ln>
          <a:effectLst/>
        </p:spPr>
      </p:pic>
      <p:sp>
        <p:nvSpPr>
          <p:cNvPr id="7" name="TextBox 6"/>
          <p:cNvSpPr txBox="1"/>
          <p:nvPr/>
        </p:nvSpPr>
        <p:spPr>
          <a:xfrm>
            <a:off x="5150959" y="2057400"/>
            <a:ext cx="3352800" cy="369332"/>
          </a:xfrm>
          <a:prstGeom prst="rect">
            <a:avLst/>
          </a:prstGeom>
          <a:noFill/>
        </p:spPr>
        <p:txBody>
          <a:bodyPr wrap="square" rtlCol="0">
            <a:spAutoFit/>
          </a:bodyPr>
          <a:lstStyle/>
          <a:p>
            <a:pPr algn="ctr"/>
            <a:r>
              <a:rPr lang="en-US" b="1" dirty="0" smtClean="0"/>
              <a:t>Parasitoid wasp</a:t>
            </a:r>
            <a:endParaRPr lang="en-US" b="1" dirty="0"/>
          </a:p>
        </p:txBody>
      </p:sp>
      <p:sp>
        <p:nvSpPr>
          <p:cNvPr id="9" name="TextBox 8"/>
          <p:cNvSpPr txBox="1"/>
          <p:nvPr/>
        </p:nvSpPr>
        <p:spPr>
          <a:xfrm>
            <a:off x="457200" y="1688068"/>
            <a:ext cx="3352800" cy="369332"/>
          </a:xfrm>
          <a:prstGeom prst="rect">
            <a:avLst/>
          </a:prstGeom>
          <a:noFill/>
        </p:spPr>
        <p:txBody>
          <a:bodyPr wrap="square" rtlCol="0">
            <a:spAutoFit/>
          </a:bodyPr>
          <a:lstStyle/>
          <a:p>
            <a:pPr algn="ctr"/>
            <a:r>
              <a:rPr lang="en-US" b="1" dirty="0" smtClean="0"/>
              <a:t>Asian ladybird beetle</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Native species that are harmful</a:t>
            </a:r>
            <a:endParaRPr lang="en-US" dirty="0"/>
          </a:p>
        </p:txBody>
      </p:sp>
      <p:sp>
        <p:nvSpPr>
          <p:cNvPr id="3" name="TextBox 9"/>
          <p:cNvSpPr txBox="1">
            <a:spLocks noChangeArrowheads="1"/>
          </p:cNvSpPr>
          <p:nvPr/>
        </p:nvSpPr>
        <p:spPr bwMode="auto">
          <a:xfrm>
            <a:off x="91739" y="6096000"/>
            <a:ext cx="5242261" cy="707886"/>
          </a:xfrm>
          <a:prstGeom prst="rect">
            <a:avLst/>
          </a:prstGeom>
          <a:noFill/>
          <a:ln w="9525">
            <a:noFill/>
            <a:miter lim="800000"/>
            <a:headEnd/>
            <a:tailEnd/>
          </a:ln>
        </p:spPr>
        <p:txBody>
          <a:bodyPr wrap="square">
            <a:spAutoFit/>
          </a:bodyPr>
          <a:lstStyle/>
          <a:p>
            <a:r>
              <a:rPr lang="en-US" sz="800" dirty="0"/>
              <a:t>Photo </a:t>
            </a:r>
            <a:r>
              <a:rPr lang="en-US" sz="800" dirty="0" smtClean="0"/>
              <a:t>Credits:  </a:t>
            </a:r>
          </a:p>
          <a:p>
            <a:r>
              <a:rPr lang="en-US" sz="800" dirty="0" smtClean="0"/>
              <a:t>Tent caterpillars - Lacy L. Hyche, Auburn University, </a:t>
            </a:r>
            <a:r>
              <a:rPr lang="en-US" sz="800" dirty="0" smtClean="0">
                <a:hlinkClick r:id="rId3"/>
              </a:rPr>
              <a:t>www.bugwood.org</a:t>
            </a:r>
            <a:r>
              <a:rPr lang="en-US" sz="800" dirty="0" smtClean="0"/>
              <a:t>, #1540417 and Robert L. Anderson, USDA Forest Service,  </a:t>
            </a:r>
            <a:r>
              <a:rPr lang="en-US" sz="800" dirty="0" smtClean="0">
                <a:hlinkClick r:id="rId3"/>
              </a:rPr>
              <a:t>www.bugwood.org</a:t>
            </a:r>
            <a:r>
              <a:rPr lang="en-US" sz="800" dirty="0" smtClean="0"/>
              <a:t>, #0590064</a:t>
            </a:r>
          </a:p>
          <a:p>
            <a:r>
              <a:rPr lang="en-US" sz="800" dirty="0" smtClean="0"/>
              <a:t>Southern pine beetle - Ronald F. Billings, Texas Forest Service, www.bugwood.org, #1546017 and Erich G. Vallery, USDA Forest Service - SRS-4552, , </a:t>
            </a:r>
            <a:r>
              <a:rPr lang="en-US" sz="800" dirty="0" smtClean="0">
                <a:hlinkClick r:id="rId3"/>
              </a:rPr>
              <a:t>www.bugwood.org</a:t>
            </a:r>
            <a:r>
              <a:rPr lang="en-US" sz="800" dirty="0" smtClean="0"/>
              <a:t>, #5289035</a:t>
            </a:r>
            <a:endParaRPr lang="en-US" sz="800" dirty="0"/>
          </a:p>
        </p:txBody>
      </p:sp>
      <p:pic>
        <p:nvPicPr>
          <p:cNvPr id="4" name="Picture 8" descr="best nymphs.JPG"/>
          <p:cNvPicPr>
            <a:picLocks noChangeAspect="1"/>
          </p:cNvPicPr>
          <p:nvPr/>
        </p:nvPicPr>
        <p:blipFill>
          <a:blip r:embed="rId4" cstate="print"/>
          <a:stretch>
            <a:fillRect/>
          </a:stretch>
        </p:blipFill>
        <p:spPr bwMode="auto">
          <a:xfrm>
            <a:off x="304800" y="1219200"/>
            <a:ext cx="2394250" cy="3429000"/>
          </a:xfrm>
          <a:prstGeom prst="roundRect">
            <a:avLst/>
          </a:prstGeom>
          <a:ln w="38100">
            <a:solidFill>
              <a:schemeClr val="tx1"/>
            </a:solidFill>
          </a:ln>
          <a:effectLst/>
        </p:spPr>
      </p:pic>
      <p:pic>
        <p:nvPicPr>
          <p:cNvPr id="5" name="Picture 8" descr="best nymphs.JPG"/>
          <p:cNvPicPr>
            <a:picLocks noChangeAspect="1"/>
          </p:cNvPicPr>
          <p:nvPr/>
        </p:nvPicPr>
        <p:blipFill>
          <a:blip r:embed="rId5" cstate="print"/>
          <a:stretch>
            <a:fillRect/>
          </a:stretch>
        </p:blipFill>
        <p:spPr bwMode="auto">
          <a:xfrm>
            <a:off x="914400" y="4191000"/>
            <a:ext cx="3931495" cy="1898447"/>
          </a:xfrm>
          <a:prstGeom prst="roundRect">
            <a:avLst/>
          </a:prstGeom>
          <a:ln w="38100">
            <a:solidFill>
              <a:schemeClr val="tx1"/>
            </a:solidFill>
          </a:ln>
          <a:effectLst/>
        </p:spPr>
      </p:pic>
      <p:pic>
        <p:nvPicPr>
          <p:cNvPr id="10" name="Picture 8" descr="best nymphs.JPG"/>
          <p:cNvPicPr>
            <a:picLocks noChangeAspect="1"/>
          </p:cNvPicPr>
          <p:nvPr/>
        </p:nvPicPr>
        <p:blipFill>
          <a:blip r:embed="rId6" cstate="print"/>
          <a:stretch>
            <a:fillRect/>
          </a:stretch>
        </p:blipFill>
        <p:spPr bwMode="auto">
          <a:xfrm>
            <a:off x="5105400" y="1447800"/>
            <a:ext cx="3842050" cy="2408280"/>
          </a:xfrm>
          <a:prstGeom prst="roundRect">
            <a:avLst/>
          </a:prstGeom>
          <a:ln w="38100">
            <a:solidFill>
              <a:schemeClr val="tx1"/>
            </a:solidFill>
          </a:ln>
          <a:effectLst/>
        </p:spPr>
      </p:pic>
      <p:pic>
        <p:nvPicPr>
          <p:cNvPr id="11" name="Picture 8" descr="best nymphs.JPG"/>
          <p:cNvPicPr>
            <a:picLocks noChangeAspect="1"/>
          </p:cNvPicPr>
          <p:nvPr/>
        </p:nvPicPr>
        <p:blipFill>
          <a:blip r:embed="rId7" cstate="print"/>
          <a:stretch>
            <a:fillRect/>
          </a:stretch>
        </p:blipFill>
        <p:spPr bwMode="auto">
          <a:xfrm>
            <a:off x="5943602" y="3962400"/>
            <a:ext cx="2081507" cy="1645920"/>
          </a:xfrm>
          <a:prstGeom prst="roundRect">
            <a:avLst/>
          </a:prstGeom>
          <a:ln w="38100">
            <a:solidFill>
              <a:schemeClr val="tx1"/>
            </a:solidFill>
          </a:ln>
          <a:effectLst/>
        </p:spPr>
      </p:pic>
      <p:sp>
        <p:nvSpPr>
          <p:cNvPr id="8" name="TextBox 7"/>
          <p:cNvSpPr txBox="1"/>
          <p:nvPr/>
        </p:nvSpPr>
        <p:spPr>
          <a:xfrm>
            <a:off x="4845895" y="1002268"/>
            <a:ext cx="4221905" cy="369332"/>
          </a:xfrm>
          <a:prstGeom prst="rect">
            <a:avLst/>
          </a:prstGeom>
          <a:noFill/>
        </p:spPr>
        <p:txBody>
          <a:bodyPr wrap="square" rtlCol="0">
            <a:spAutoFit/>
          </a:bodyPr>
          <a:lstStyle/>
          <a:p>
            <a:pPr algn="ctr"/>
            <a:r>
              <a:rPr lang="en-US" b="1" dirty="0" smtClean="0"/>
              <a:t>Damage caused by southern pine beetles</a:t>
            </a:r>
            <a:endParaRPr lang="en-US" b="1" dirty="0"/>
          </a:p>
        </p:txBody>
      </p:sp>
      <p:sp>
        <p:nvSpPr>
          <p:cNvPr id="9" name="TextBox 8"/>
          <p:cNvSpPr txBox="1"/>
          <p:nvPr/>
        </p:nvSpPr>
        <p:spPr>
          <a:xfrm>
            <a:off x="5410200" y="5608320"/>
            <a:ext cx="3352800" cy="369332"/>
          </a:xfrm>
          <a:prstGeom prst="rect">
            <a:avLst/>
          </a:prstGeom>
          <a:noFill/>
        </p:spPr>
        <p:txBody>
          <a:bodyPr wrap="square" rtlCol="0">
            <a:spAutoFit/>
          </a:bodyPr>
          <a:lstStyle/>
          <a:p>
            <a:pPr algn="ctr"/>
            <a:r>
              <a:rPr lang="en-US" b="1" dirty="0" smtClean="0"/>
              <a:t>Southern pine beetle</a:t>
            </a:r>
            <a:endParaRPr lang="en-US" b="1" dirty="0"/>
          </a:p>
        </p:txBody>
      </p:sp>
      <p:sp>
        <p:nvSpPr>
          <p:cNvPr id="12" name="TextBox 11"/>
          <p:cNvSpPr txBox="1"/>
          <p:nvPr/>
        </p:nvSpPr>
        <p:spPr>
          <a:xfrm>
            <a:off x="2667000" y="1447800"/>
            <a:ext cx="1921025" cy="923330"/>
          </a:xfrm>
          <a:prstGeom prst="rect">
            <a:avLst/>
          </a:prstGeom>
          <a:noFill/>
        </p:spPr>
        <p:txBody>
          <a:bodyPr wrap="square" rtlCol="0">
            <a:spAutoFit/>
          </a:bodyPr>
          <a:lstStyle/>
          <a:p>
            <a:pPr algn="ctr"/>
            <a:r>
              <a:rPr lang="en-US" b="1" dirty="0" smtClean="0"/>
              <a:t>Eastern tent caterpillars in their tent</a:t>
            </a:r>
            <a:endParaRPr lang="en-US" b="1" dirty="0"/>
          </a:p>
        </p:txBody>
      </p:sp>
      <p:sp>
        <p:nvSpPr>
          <p:cNvPr id="13" name="TextBox 12"/>
          <p:cNvSpPr txBox="1"/>
          <p:nvPr/>
        </p:nvSpPr>
        <p:spPr>
          <a:xfrm>
            <a:off x="2667000" y="3810000"/>
            <a:ext cx="2457876" cy="369332"/>
          </a:xfrm>
          <a:prstGeom prst="rect">
            <a:avLst/>
          </a:prstGeom>
          <a:noFill/>
        </p:spPr>
        <p:txBody>
          <a:bodyPr wrap="square" rtlCol="0">
            <a:spAutoFit/>
          </a:bodyPr>
          <a:lstStyle/>
          <a:p>
            <a:pPr algn="ctr"/>
            <a:r>
              <a:rPr lang="en-US" b="1" dirty="0"/>
              <a:t>Eastern tent caterpillar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Introduced species that are harmful</a:t>
            </a:r>
            <a:endParaRPr lang="en-US" dirty="0"/>
          </a:p>
        </p:txBody>
      </p:sp>
      <p:sp>
        <p:nvSpPr>
          <p:cNvPr id="5" name="Rounded Rectangle 4"/>
          <p:cNvSpPr>
            <a:spLocks noChangeAspect="1"/>
          </p:cNvSpPr>
          <p:nvPr/>
        </p:nvSpPr>
        <p:spPr bwMode="auto">
          <a:xfrm>
            <a:off x="129224" y="2364354"/>
            <a:ext cx="6121437" cy="3553791"/>
          </a:xfrm>
          <a:prstGeom prst="roundRect">
            <a:avLst/>
          </a:prstGeom>
          <a:blipFill>
            <a:blip r:embed="rId3" cstate="print"/>
            <a:stretch>
              <a:fillRect/>
            </a:stretch>
          </a:blipFill>
          <a:ln w="571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ounded Rectangle 5"/>
          <p:cNvSpPr>
            <a:spLocks noChangeAspect="1"/>
          </p:cNvSpPr>
          <p:nvPr/>
        </p:nvSpPr>
        <p:spPr bwMode="auto">
          <a:xfrm>
            <a:off x="6510021" y="1219200"/>
            <a:ext cx="2100579" cy="1188720"/>
          </a:xfrm>
          <a:prstGeom prst="roundRect">
            <a:avLst>
              <a:gd name="adj" fmla="val 29723"/>
            </a:avLst>
          </a:prstGeom>
          <a:blipFill>
            <a:blip r:embed="rId4"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10"/>
          <p:cNvSpPr txBox="1">
            <a:spLocks noChangeArrowheads="1"/>
          </p:cNvSpPr>
          <p:nvPr/>
        </p:nvSpPr>
        <p:spPr bwMode="auto">
          <a:xfrm>
            <a:off x="197508" y="6124708"/>
            <a:ext cx="5989320" cy="707886"/>
          </a:xfrm>
          <a:prstGeom prst="rect">
            <a:avLst/>
          </a:prstGeom>
          <a:noFill/>
          <a:ln w="9525">
            <a:noFill/>
            <a:miter lim="800000"/>
            <a:headEnd/>
            <a:tailEnd/>
          </a:ln>
        </p:spPr>
        <p:txBody>
          <a:bodyPr wrap="square">
            <a:spAutoFit/>
          </a:bodyPr>
          <a:lstStyle/>
          <a:p>
            <a:r>
              <a:rPr lang="en-US" sz="800" dirty="0"/>
              <a:t>Photo Credit:  </a:t>
            </a:r>
          </a:p>
          <a:p>
            <a:r>
              <a:rPr lang="en-US" sz="800" dirty="0"/>
              <a:t>Damaged ash trees:  Daniel Herms, The Ohio State University, </a:t>
            </a:r>
            <a:r>
              <a:rPr lang="en-US" sz="800" dirty="0" smtClean="0">
                <a:hlinkClick r:id="rId5"/>
              </a:rPr>
              <a:t>www.bugwood.org</a:t>
            </a:r>
            <a:r>
              <a:rPr lang="en-US" sz="800" dirty="0" smtClean="0"/>
              <a:t>, #5171038</a:t>
            </a:r>
            <a:endParaRPr lang="en-US" sz="800" dirty="0"/>
          </a:p>
          <a:p>
            <a:r>
              <a:rPr lang="en-US" sz="800" dirty="0"/>
              <a:t>Beetle:  David Cappaert, Michigan State University, </a:t>
            </a:r>
            <a:r>
              <a:rPr lang="en-US" sz="800" dirty="0" smtClean="0"/>
              <a:t>www.bugwood.org</a:t>
            </a:r>
            <a:r>
              <a:rPr lang="en-US" sz="800" dirty="0"/>
              <a:t>, #</a:t>
            </a:r>
            <a:r>
              <a:rPr lang="en-US" sz="800" dirty="0" smtClean="0"/>
              <a:t>2106098</a:t>
            </a:r>
          </a:p>
          <a:p>
            <a:r>
              <a:rPr lang="en-US" sz="800" dirty="0" smtClean="0"/>
              <a:t>Larvae: David Cappaert, Michigan State University, </a:t>
            </a:r>
            <a:r>
              <a:rPr lang="en-US" sz="800" dirty="0" smtClean="0">
                <a:hlinkClick r:id="rId5"/>
              </a:rPr>
              <a:t>www.bugwood.org</a:t>
            </a:r>
            <a:r>
              <a:rPr lang="en-US" sz="800" dirty="0" smtClean="0"/>
              <a:t>, # 1460071 </a:t>
            </a:r>
          </a:p>
          <a:p>
            <a:r>
              <a:rPr lang="en-US" sz="800" dirty="0" smtClean="0"/>
              <a:t>Tunnels: Art Wagner, USDA APHIS PPQ, </a:t>
            </a:r>
            <a:r>
              <a:rPr lang="en-US" sz="800" dirty="0" smtClean="0">
                <a:hlinkClick r:id="rId5"/>
              </a:rPr>
              <a:t>www.bugwood.org</a:t>
            </a:r>
            <a:r>
              <a:rPr lang="en-US" sz="800" dirty="0" smtClean="0"/>
              <a:t>, #5147090</a:t>
            </a:r>
            <a:endParaRPr lang="en-US" sz="800" dirty="0"/>
          </a:p>
        </p:txBody>
      </p:sp>
      <p:sp>
        <p:nvSpPr>
          <p:cNvPr id="8" name="Rounded Rectangle 7"/>
          <p:cNvSpPr>
            <a:spLocks noChangeAspect="1"/>
          </p:cNvSpPr>
          <p:nvPr/>
        </p:nvSpPr>
        <p:spPr bwMode="auto">
          <a:xfrm>
            <a:off x="6622142" y="3025140"/>
            <a:ext cx="2064658" cy="1188720"/>
          </a:xfrm>
          <a:prstGeom prst="roundRect">
            <a:avLst>
              <a:gd name="adj" fmla="val 29723"/>
            </a:avLst>
          </a:prstGeom>
          <a:blipFill>
            <a:blip r:embed="rId6"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ounded Rectangle 8"/>
          <p:cNvSpPr>
            <a:spLocks noChangeAspect="1"/>
          </p:cNvSpPr>
          <p:nvPr/>
        </p:nvSpPr>
        <p:spPr bwMode="auto">
          <a:xfrm>
            <a:off x="6578236" y="4343400"/>
            <a:ext cx="2337164" cy="1371600"/>
          </a:xfrm>
          <a:prstGeom prst="roundRect">
            <a:avLst>
              <a:gd name="adj" fmla="val 29723"/>
            </a:avLst>
          </a:prstGeom>
          <a:blipFill>
            <a:blip r:embed="rId7" cstate="prin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9"/>
          <p:cNvSpPr txBox="1"/>
          <p:nvPr/>
        </p:nvSpPr>
        <p:spPr>
          <a:xfrm>
            <a:off x="1066800" y="1867138"/>
            <a:ext cx="4038600" cy="369332"/>
          </a:xfrm>
          <a:prstGeom prst="rect">
            <a:avLst/>
          </a:prstGeom>
          <a:noFill/>
        </p:spPr>
        <p:txBody>
          <a:bodyPr wrap="square" rtlCol="0">
            <a:spAutoFit/>
          </a:bodyPr>
          <a:lstStyle/>
          <a:p>
            <a:pPr algn="ctr"/>
            <a:r>
              <a:rPr lang="en-US" b="1" dirty="0" smtClean="0"/>
              <a:t>Damage caused by emerald ash borer</a:t>
            </a:r>
            <a:endParaRPr lang="en-US" b="1" dirty="0"/>
          </a:p>
        </p:txBody>
      </p:sp>
      <p:sp>
        <p:nvSpPr>
          <p:cNvPr id="11" name="TextBox 10"/>
          <p:cNvSpPr txBox="1"/>
          <p:nvPr/>
        </p:nvSpPr>
        <p:spPr>
          <a:xfrm>
            <a:off x="6324600" y="2438400"/>
            <a:ext cx="2457876" cy="646331"/>
          </a:xfrm>
          <a:prstGeom prst="rect">
            <a:avLst/>
          </a:prstGeom>
          <a:noFill/>
        </p:spPr>
        <p:txBody>
          <a:bodyPr wrap="square" rtlCol="0">
            <a:spAutoFit/>
          </a:bodyPr>
          <a:lstStyle/>
          <a:p>
            <a:pPr algn="ctr"/>
            <a:r>
              <a:rPr lang="en-US" b="1" dirty="0" smtClean="0"/>
              <a:t>Emerald ash borer adult and larva</a:t>
            </a:r>
            <a:endParaRPr lang="en-US" b="1" dirty="0"/>
          </a:p>
        </p:txBody>
      </p:sp>
      <p:sp>
        <p:nvSpPr>
          <p:cNvPr id="12" name="TextBox 11"/>
          <p:cNvSpPr txBox="1"/>
          <p:nvPr/>
        </p:nvSpPr>
        <p:spPr>
          <a:xfrm>
            <a:off x="6379210" y="5726668"/>
            <a:ext cx="2840990" cy="369332"/>
          </a:xfrm>
          <a:prstGeom prst="rect">
            <a:avLst/>
          </a:prstGeom>
          <a:noFill/>
        </p:spPr>
        <p:txBody>
          <a:bodyPr wrap="square" rtlCol="0">
            <a:spAutoFit/>
          </a:bodyPr>
          <a:lstStyle/>
          <a:p>
            <a:pPr algn="ctr"/>
            <a:r>
              <a:rPr lang="en-US" b="1" dirty="0" smtClean="0"/>
              <a:t>Galleries left by the larva</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tect US blu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Protect US PP 4</Template>
  <TotalTime>6222</TotalTime>
  <Words>5317</Words>
  <Application>Microsoft Office PowerPoint</Application>
  <PresentationFormat>On-screen Show (4:3)</PresentationFormat>
  <Paragraphs>475</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Protect US blue template</vt:lpstr>
      <vt:lpstr>Species that Cause Change in the Environment: Beneficial vs. Harmful</vt:lpstr>
      <vt:lpstr>Questions to be answered</vt:lpstr>
      <vt:lpstr>Vocabulary</vt:lpstr>
      <vt:lpstr>Native species that are beneficial</vt:lpstr>
      <vt:lpstr>Native species that are beneficial</vt:lpstr>
      <vt:lpstr>Introduced species that are beneficial</vt:lpstr>
      <vt:lpstr>Introduced species that are beneficial</vt:lpstr>
      <vt:lpstr>Native species that are harmful</vt:lpstr>
      <vt:lpstr>Introduced species that are harmful</vt:lpstr>
      <vt:lpstr>Introduced species that are harmful</vt:lpstr>
      <vt:lpstr>Introduced species that are harmful</vt:lpstr>
      <vt:lpstr>Introduced species that are harmful</vt:lpstr>
      <vt:lpstr>Summary</vt:lpstr>
      <vt:lpstr>Activity #1</vt:lpstr>
      <vt:lpstr>Activity #1</vt:lpstr>
      <vt:lpstr>Activity #2</vt:lpstr>
      <vt:lpstr>Activity #3</vt:lpstr>
      <vt:lpstr>References</vt:lpstr>
      <vt:lpstr>References</vt:lpstr>
      <vt:lpstr>References</vt:lpstr>
      <vt:lpstr>References</vt:lpstr>
      <vt:lpstr>References</vt:lpstr>
      <vt:lpstr>References</vt:lpstr>
      <vt:lpstr>References</vt:lpstr>
      <vt:lpstr>Author Credits and Date of Publication</vt:lpstr>
      <vt:lpstr>Reviewers Credits</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Invasive Species?</dc:title>
  <dc:creator>Windows User</dc:creator>
  <cp:lastModifiedBy>IFAS Entomology &amp; Nematology</cp:lastModifiedBy>
  <cp:revision>406</cp:revision>
  <dcterms:created xsi:type="dcterms:W3CDTF">2012-04-12T20:01:57Z</dcterms:created>
  <dcterms:modified xsi:type="dcterms:W3CDTF">2013-09-01T16:58:58Z</dcterms:modified>
</cp:coreProperties>
</file>