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39" autoAdjust="0"/>
  </p:normalViewPr>
  <p:slideViewPr>
    <p:cSldViewPr>
      <p:cViewPr varScale="1">
        <p:scale>
          <a:sx n="74" d="100"/>
          <a:sy n="74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3816F1-E59F-4599-9B5C-1095710A56BD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C87687-5868-4394-AB55-7F3C8553D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7D61F8-4CB5-40B0-8FA9-62A54E7F301F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3B978-DE31-4648-BCC7-5E48FA236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3B978-DE31-4648-BCC7-5E48FA236B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3B978-DE31-4648-BCC7-5E48FA236B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3B978-DE31-4648-BCC7-5E48FA236B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3B978-DE31-4648-BCC7-5E48FA236B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51F75-994B-4D7B-A891-5B8C9F95F559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3B978-DE31-4648-BCC7-5E48FA236B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3B978-DE31-4648-BCC7-5E48FA236B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DF0FA-7CA4-4168-88F3-7F89D140D970}" type="slidenum">
              <a:rPr lang="en-US"/>
              <a:pPr/>
              <a:t>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59E05-E5F1-494D-9D3D-F4AC83923554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4858B-E18C-4A42-B7FA-14473213F156}" type="slidenum">
              <a:rPr lang="en-US"/>
              <a:pPr/>
              <a:t>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9177D-4A26-4D3A-8187-2613D32F5C7A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2B347-3F0B-452A-8DF4-B59EF4A6D78E}" type="slidenum">
              <a:rPr lang="en-US"/>
              <a:pPr/>
              <a:t>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3B978-DE31-4648-BCC7-5E48FA236B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losborne.UFAD\Local Settings\Temporary Internet Files\Content.IE5\L63KSDLH\MPj04074640000[1].jpg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9553" y="0"/>
            <a:ext cx="898489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83073-D322-4308-909B-55DA9733EDAE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F776-E33B-49AF-8B49-4093637912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6" name="Picture 4" descr="C:\Documents and Settings\losborne.UFAD\Local Settings\Temporary Internet Files\Content.IE5\L63KSDLH\MCj01978290000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37283" y="4719119"/>
            <a:ext cx="1306717" cy="2215081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farms.ifas.ufl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vfd.ifas.ufl.edu/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Site Preparation and</a:t>
            </a:r>
            <a:br>
              <a:rPr lang="en-US" sz="5400" dirty="0" smtClean="0"/>
            </a:br>
            <a:r>
              <a:rPr lang="en-US" sz="5400" dirty="0" smtClean="0"/>
              <a:t>Planting Dates &amp; Schemes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15000"/>
            <a:ext cx="64008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Harrington" pitchFamily="82" charset="0"/>
              </a:rPr>
              <a:t>Bob Hochmuth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Multi County Extension Agent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North Florida REC – Suwannee Valley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 descr="UF_IFAS_Exten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43600"/>
            <a:ext cx="2506043" cy="762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vs. Transplants</a:t>
            </a:r>
          </a:p>
          <a:p>
            <a:r>
              <a:rPr lang="en-US" dirty="0" smtClean="0"/>
              <a:t>Mulch vs. No Mulch</a:t>
            </a:r>
          </a:p>
          <a:p>
            <a:r>
              <a:rPr lang="en-US" dirty="0" smtClean="0"/>
              <a:t>Row Covers vs. No Row Covers</a:t>
            </a:r>
          </a:p>
          <a:p>
            <a:r>
              <a:rPr lang="en-US" dirty="0" smtClean="0"/>
              <a:t>Geographic Micro Climate</a:t>
            </a:r>
            <a:endParaRPr lang="en-US" dirty="0"/>
          </a:p>
        </p:txBody>
      </p:sp>
      <p:pic>
        <p:nvPicPr>
          <p:cNvPr id="1026" name="Picture 2" descr="C:\Documents and Settings\losborne.UFAD\My Documents\Quincy\EDIS Quincy\EDIS George\Row Covers\Slitted plastic row tunn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2743200" cy="250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losborne.UFAD\My Documents\My Pictures\Bob\A Changing Agriculture\transplan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14800"/>
            <a:ext cx="3543300" cy="236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Resistance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Tolerance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Susceptible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Key to Success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Especially Important in Organics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Viruses – only option most of the time</a:t>
            </a:r>
            <a:endParaRPr lang="en-US" dirty="0"/>
          </a:p>
        </p:txBody>
      </p:sp>
      <p:pic>
        <p:nvPicPr>
          <p:cNvPr id="5" name="Picture 4" descr="DSC00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327660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Resistance Codes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 – Tomato</a:t>
            </a:r>
          </a:p>
          <a:p>
            <a:pPr lvl="1"/>
            <a:r>
              <a:rPr lang="en-US" dirty="0" smtClean="0"/>
              <a:t>F = Fusarium wilt</a:t>
            </a:r>
          </a:p>
          <a:p>
            <a:pPr lvl="1"/>
            <a:r>
              <a:rPr lang="en-US" dirty="0" smtClean="0"/>
              <a:t>F2 = Fusarium wilt, Races 1 &amp; 2</a:t>
            </a:r>
          </a:p>
          <a:p>
            <a:pPr lvl="1"/>
            <a:r>
              <a:rPr lang="en-US" dirty="0" smtClean="0"/>
              <a:t>V = Verticillium wilt</a:t>
            </a:r>
          </a:p>
          <a:p>
            <a:pPr lvl="1"/>
            <a:r>
              <a:rPr lang="en-US" dirty="0" smtClean="0"/>
              <a:t>N = Nematode</a:t>
            </a:r>
          </a:p>
          <a:p>
            <a:pPr lvl="1"/>
            <a:r>
              <a:rPr lang="en-US" dirty="0" smtClean="0"/>
              <a:t>SRKN = Southern Root Knot Nematode</a:t>
            </a:r>
          </a:p>
          <a:p>
            <a:pPr lvl="1"/>
            <a:r>
              <a:rPr lang="en-US" dirty="0" smtClean="0"/>
              <a:t>TMV – Tobacco Mosaic Virus</a:t>
            </a:r>
          </a:p>
          <a:p>
            <a:pPr lvl="1"/>
            <a:r>
              <a:rPr lang="en-US" dirty="0" smtClean="0"/>
              <a:t>TSWV = Tomato Spotted Wilt Virus</a:t>
            </a:r>
          </a:p>
          <a:p>
            <a:pPr lvl="1"/>
            <a:r>
              <a:rPr lang="en-US" dirty="0" smtClean="0"/>
              <a:t>BW = Bacterial wilt</a:t>
            </a:r>
          </a:p>
          <a:p>
            <a:pPr lvl="1"/>
            <a:r>
              <a:rPr lang="en-US" dirty="0" smtClean="0"/>
              <a:t>and more……..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52400" y="6088063"/>
            <a:ext cx="883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latin typeface="Calisto MT" pitchFamily="18" charset="0"/>
              </a:rPr>
              <a:t>This presentation brought to you by the</a:t>
            </a:r>
          </a:p>
          <a:p>
            <a:pPr algn="ctr" eaLnBrk="0" hangingPunct="0"/>
            <a:r>
              <a:rPr lang="en-US" sz="1600" dirty="0">
                <a:latin typeface="Calisto MT" pitchFamily="18" charset="0"/>
              </a:rPr>
              <a:t> </a:t>
            </a:r>
            <a:r>
              <a:rPr lang="en-US" sz="2400" dirty="0">
                <a:latin typeface="Calisto MT" pitchFamily="18" charset="0"/>
              </a:rPr>
              <a:t>Small Farms/Alternative Enterprises Focus Team.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8350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571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</a:rPr>
              <a:t>For more information visit </a:t>
            </a:r>
            <a:endParaRPr lang="en-US" sz="2800" kern="0" dirty="0" smtClean="0">
              <a:latin typeface="+mn-lt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800" kern="0" dirty="0" smtClean="0">
                <a:latin typeface="+mn-lt"/>
              </a:rPr>
              <a:t>the </a:t>
            </a:r>
            <a:r>
              <a:rPr lang="en-US" sz="2800" kern="0" dirty="0">
                <a:latin typeface="+mn-lt"/>
              </a:rPr>
              <a:t>Small Farms web at </a:t>
            </a:r>
            <a:r>
              <a:rPr lang="en-US" sz="2800" kern="0" dirty="0">
                <a:latin typeface="+mn-lt"/>
                <a:hlinkClick r:id="rId3"/>
              </a:rPr>
              <a:t>http://smallfarms.ifas.ufl.edu</a:t>
            </a:r>
            <a:endParaRPr lang="en-US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12" name="Picture 13" descr="SF - Hom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0"/>
            <a:ext cx="24336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895600" y="426720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80000"/>
              </a:spcBef>
              <a:defRPr/>
            </a:pPr>
            <a:r>
              <a:rPr lang="en-US" sz="2800" kern="0" dirty="0" smtClean="0"/>
              <a:t>Take a virtual field day tour by visiting the Virtual Field Day web at </a:t>
            </a:r>
            <a:r>
              <a:rPr lang="en-US" sz="2800" kern="0" dirty="0" smtClean="0">
                <a:hlinkClick r:id="rId5"/>
              </a:rPr>
              <a:t>http://vfd.ifas.ufl.edu</a:t>
            </a:r>
            <a:endParaRPr lang="en-US" sz="2800" kern="0" dirty="0"/>
          </a:p>
        </p:txBody>
      </p:sp>
      <p:pic>
        <p:nvPicPr>
          <p:cNvPr id="15" name="Picture 14" descr="VFD - Home N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1" y="3384498"/>
            <a:ext cx="2438400" cy="27115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Well drained soil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Likelihood of flooding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Away from drain fields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Perennial weeds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Nematode history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Cold air pockets</a:t>
            </a:r>
          </a:p>
          <a:p>
            <a:r>
              <a:rPr lang="en-US" dirty="0" smtClean="0"/>
              <a:t>Alternative systems – no soil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 Factors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</a:p>
          <a:p>
            <a:r>
              <a:rPr lang="en-US" dirty="0" smtClean="0"/>
              <a:t>pH</a:t>
            </a:r>
          </a:p>
          <a:p>
            <a:r>
              <a:rPr lang="en-US" dirty="0" smtClean="0"/>
              <a:t>Levels of macro nutrients</a:t>
            </a:r>
          </a:p>
          <a:p>
            <a:r>
              <a:rPr lang="en-US" dirty="0" smtClean="0"/>
              <a:t>Levels of micro nutrients</a:t>
            </a:r>
          </a:p>
          <a:p>
            <a:r>
              <a:rPr lang="en-US" dirty="0" smtClean="0"/>
              <a:t>Organic matter</a:t>
            </a:r>
          </a:p>
          <a:p>
            <a:r>
              <a:rPr lang="en-US" dirty="0" smtClean="0"/>
              <a:t>Recommendations based on crop needs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Tests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Fertilizer Basics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Soil Test</a:t>
            </a:r>
          </a:p>
          <a:p>
            <a:r>
              <a:rPr lang="en-US"/>
              <a:t>Lime</a:t>
            </a:r>
          </a:p>
          <a:p>
            <a:r>
              <a:rPr lang="en-US"/>
              <a:t>Macro &amp; Micro Nutrients</a:t>
            </a:r>
          </a:p>
          <a:p>
            <a:r>
              <a:rPr lang="en-US"/>
              <a:t>Nitrogen and Potassium Very Important</a:t>
            </a:r>
          </a:p>
          <a:p>
            <a:r>
              <a:rPr lang="en-US"/>
              <a:t>20-30% N &amp; K plus P and Micros in Bed</a:t>
            </a:r>
          </a:p>
          <a:p>
            <a:r>
              <a:rPr lang="en-US"/>
              <a:t>Sidedress Remaining N &amp; K</a:t>
            </a:r>
          </a:p>
          <a:p>
            <a:r>
              <a:rPr lang="en-US"/>
              <a:t>Organic Sources</a:t>
            </a:r>
          </a:p>
        </p:txBody>
      </p:sp>
      <p:pic>
        <p:nvPicPr>
          <p:cNvPr id="247812" name="Picture 4" descr="MCj02506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76200"/>
            <a:ext cx="1069975" cy="8207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Seasonal Limitations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Spring &amp; Fall – Traditional</a:t>
            </a:r>
          </a:p>
          <a:p>
            <a:r>
              <a:rPr lang="en-US"/>
              <a:t>Winter – Surprisingly Good</a:t>
            </a:r>
          </a:p>
          <a:p>
            <a:r>
              <a:rPr lang="en-US"/>
              <a:t>Summer - Tough</a:t>
            </a:r>
          </a:p>
        </p:txBody>
      </p:sp>
      <p:pic>
        <p:nvPicPr>
          <p:cNvPr id="105477" name="Picture 5" descr="DSC03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5755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5483" name="Picture 11" descr="MCj025064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76200"/>
            <a:ext cx="1069975" cy="8207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Extend Seasons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Diversity of Crops &amp; Varieties</a:t>
            </a:r>
          </a:p>
          <a:p>
            <a:r>
              <a:rPr lang="en-US"/>
              <a:t>Mulches</a:t>
            </a:r>
          </a:p>
          <a:p>
            <a:r>
              <a:rPr lang="en-US"/>
              <a:t>Transplants</a:t>
            </a:r>
          </a:p>
          <a:p>
            <a:r>
              <a:rPr lang="en-US"/>
              <a:t>Frost Protection</a:t>
            </a:r>
          </a:p>
          <a:p>
            <a:pPr lvl="1"/>
            <a:r>
              <a:rPr lang="en-US"/>
              <a:t>Covers</a:t>
            </a:r>
          </a:p>
          <a:p>
            <a:pPr lvl="1"/>
            <a:r>
              <a:rPr lang="en-US"/>
              <a:t>Tunnels</a:t>
            </a:r>
          </a:p>
          <a:p>
            <a:r>
              <a:rPr lang="en-US"/>
              <a:t>Shade Areas</a:t>
            </a:r>
          </a:p>
          <a:p>
            <a:r>
              <a:rPr lang="en-US"/>
              <a:t>Greenhouses</a:t>
            </a:r>
          </a:p>
        </p:txBody>
      </p:sp>
      <p:pic>
        <p:nvPicPr>
          <p:cNvPr id="112645" name="Picture 5" descr="DSC03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210050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46" name="Picture 6" descr="MCj025064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76200"/>
            <a:ext cx="1069975" cy="820738"/>
          </a:xfrm>
          <a:prstGeom prst="rect">
            <a:avLst/>
          </a:prstGeom>
          <a:noFill/>
        </p:spPr>
      </p:pic>
      <p:pic>
        <p:nvPicPr>
          <p:cNvPr id="112647" name="Picture 7" descr="transplant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590800"/>
            <a:ext cx="2286000" cy="149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48" name="Picture 8" descr="slide 0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886200"/>
            <a:ext cx="2033139" cy="1389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49" name="Picture 9" descr="DSC01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752600"/>
            <a:ext cx="2667000" cy="2001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Role of Technology in Vegetable Production in the Field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Irrigation – Drip System</a:t>
            </a:r>
          </a:p>
          <a:p>
            <a:r>
              <a:rPr lang="en-US"/>
              <a:t>Plastic Mulch</a:t>
            </a:r>
          </a:p>
          <a:p>
            <a:r>
              <a:rPr lang="en-US"/>
              <a:t>Double Cropping</a:t>
            </a:r>
          </a:p>
          <a:p>
            <a:r>
              <a:rPr lang="en-US"/>
              <a:t>Fertigation</a:t>
            </a:r>
          </a:p>
          <a:p>
            <a:r>
              <a:rPr lang="en-US"/>
              <a:t>Row Covers</a:t>
            </a:r>
          </a:p>
        </p:txBody>
      </p:sp>
      <p:pic>
        <p:nvPicPr>
          <p:cNvPr id="28679" name="Picture 7" descr="Strawberry frost protection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057400"/>
            <a:ext cx="4267200" cy="3897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Season Crops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Cool Season is Great Time for Production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Cole Crops: Cabbage, Broccoli, Cauliflower, Brussels Sprouts, Collards</a:t>
            </a:r>
          </a:p>
          <a:p>
            <a:pPr lvl="1"/>
            <a:r>
              <a:rPr lang="en-US" dirty="0" smtClean="0"/>
              <a:t>Oriental Vegetables: Chinese Cabbage, Bok </a:t>
            </a:r>
            <a:r>
              <a:rPr lang="en-US" dirty="0" err="1" smtClean="0"/>
              <a:t>Choi</a:t>
            </a:r>
            <a:r>
              <a:rPr lang="en-US" dirty="0" smtClean="0"/>
              <a:t>, Oriental Radish</a:t>
            </a:r>
          </a:p>
          <a:p>
            <a:pPr lvl="1"/>
            <a:r>
              <a:rPr lang="en-US" dirty="0" smtClean="0"/>
              <a:t>Radish, Turnips, Beets</a:t>
            </a:r>
          </a:p>
          <a:p>
            <a:pPr lvl="1"/>
            <a:r>
              <a:rPr lang="en-US" dirty="0" smtClean="0"/>
              <a:t>Onions, Chives</a:t>
            </a:r>
          </a:p>
          <a:p>
            <a:pPr lvl="1"/>
            <a:r>
              <a:rPr lang="en-US" dirty="0" smtClean="0"/>
              <a:t>Leafy Greens &amp; Herbs: Lettuces, Arugula, Cilantro, Kale, Dill, Thyme</a:t>
            </a:r>
          </a:p>
          <a:p>
            <a:pPr lvl="1"/>
            <a:r>
              <a:rPr lang="en-US" dirty="0" smtClean="0"/>
              <a:t>Peas (English), Sugar Snap Peas</a:t>
            </a:r>
          </a:p>
          <a:p>
            <a:pPr lvl="1"/>
            <a:r>
              <a:rPr lang="en-US" dirty="0" smtClean="0"/>
              <a:t>Strawberry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Season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Early</a:t>
            </a:r>
          </a:p>
          <a:p>
            <a:pPr lvl="1"/>
            <a:r>
              <a:rPr lang="en-US" dirty="0" smtClean="0"/>
              <a:t>Potato</a:t>
            </a:r>
          </a:p>
          <a:p>
            <a:r>
              <a:rPr lang="en-US" dirty="0" smtClean="0"/>
              <a:t>Middle</a:t>
            </a:r>
          </a:p>
          <a:p>
            <a:pPr lvl="1"/>
            <a:r>
              <a:rPr lang="en-US" dirty="0" smtClean="0"/>
              <a:t>Pepper</a:t>
            </a:r>
          </a:p>
          <a:p>
            <a:pPr lvl="1"/>
            <a:r>
              <a:rPr lang="en-US" dirty="0" smtClean="0"/>
              <a:t>Tomato</a:t>
            </a:r>
          </a:p>
          <a:p>
            <a:pPr lvl="1"/>
            <a:r>
              <a:rPr lang="en-US" dirty="0" smtClean="0"/>
              <a:t>Sweet Corn</a:t>
            </a:r>
          </a:p>
          <a:p>
            <a:pPr lvl="1"/>
            <a:r>
              <a:rPr lang="en-US" dirty="0" smtClean="0"/>
              <a:t>Eggplant</a:t>
            </a:r>
          </a:p>
          <a:p>
            <a:pPr lvl="1"/>
            <a:r>
              <a:rPr lang="en-US" dirty="0" smtClean="0"/>
              <a:t>Cucumber</a:t>
            </a:r>
          </a:p>
          <a:p>
            <a:pPr lvl="1"/>
            <a:r>
              <a:rPr lang="en-US" dirty="0" smtClean="0"/>
              <a:t>Cantaloupe</a:t>
            </a:r>
          </a:p>
          <a:p>
            <a:pPr lvl="1"/>
            <a:r>
              <a:rPr lang="en-US" dirty="0" smtClean="0"/>
              <a:t>Watermelon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Late</a:t>
            </a:r>
          </a:p>
          <a:p>
            <a:pPr lvl="1"/>
            <a:r>
              <a:rPr lang="en-US" dirty="0" smtClean="0"/>
              <a:t>Okra</a:t>
            </a:r>
          </a:p>
          <a:p>
            <a:pPr lvl="1"/>
            <a:r>
              <a:rPr lang="en-US" dirty="0" smtClean="0"/>
              <a:t>Sweet Potato</a:t>
            </a:r>
          </a:p>
          <a:p>
            <a:pPr lvl="1"/>
            <a:r>
              <a:rPr lang="en-US" dirty="0" smtClean="0"/>
              <a:t>Hot Peppers</a:t>
            </a:r>
          </a:p>
          <a:p>
            <a:pPr lvl="1"/>
            <a:r>
              <a:rPr lang="en-US" dirty="0" smtClean="0"/>
              <a:t>Southern Peas</a:t>
            </a:r>
            <a:endParaRPr lang="en-US" dirty="0"/>
          </a:p>
        </p:txBody>
      </p:sp>
      <p:pic>
        <p:nvPicPr>
          <p:cNvPr id="10" name="Picture 9" descr="04274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9624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382</Words>
  <Application>Microsoft Office PowerPoint</Application>
  <PresentationFormat>On-screen Show (4:3)</PresentationFormat>
  <Paragraphs>114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Site Preparation and Planting Dates &amp; Schemes</vt:lpstr>
      <vt:lpstr>Site Selection Factors</vt:lpstr>
      <vt:lpstr>Soil Tests</vt:lpstr>
      <vt:lpstr>Fertilizer Basics</vt:lpstr>
      <vt:lpstr>Seasonal Limitations</vt:lpstr>
      <vt:lpstr>Strategies to Extend Seasons</vt:lpstr>
      <vt:lpstr>Role of Technology in Vegetable Production in the Field</vt:lpstr>
      <vt:lpstr>Cool Season Crops</vt:lpstr>
      <vt:lpstr>Warm Season Crops</vt:lpstr>
      <vt:lpstr>Factors to Consider</vt:lpstr>
      <vt:lpstr>Variety Selection</vt:lpstr>
      <vt:lpstr>Disease Resistance Codes</vt:lpstr>
      <vt:lpstr>Thank You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Preparation and Planting Dates &amp; Schemes</dc:title>
  <dc:creator>Osborne,Laurie A</dc:creator>
  <cp:lastModifiedBy>Osborne,Laurie A</cp:lastModifiedBy>
  <cp:revision>28</cp:revision>
  <dcterms:created xsi:type="dcterms:W3CDTF">2008-01-16T18:10:58Z</dcterms:created>
  <dcterms:modified xsi:type="dcterms:W3CDTF">2009-02-12T15:51:40Z</dcterms:modified>
</cp:coreProperties>
</file>