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20" r:id="rId2"/>
  </p:sldMasterIdLst>
  <p:notesMasterIdLst>
    <p:notesMasterId r:id="rId31"/>
  </p:notesMasterIdLst>
  <p:handoutMasterIdLst>
    <p:handoutMasterId r:id="rId32"/>
  </p:handout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0925" autoAdjust="0"/>
  </p:normalViewPr>
  <p:slideViewPr>
    <p:cSldViewPr>
      <p:cViewPr varScale="1">
        <p:scale>
          <a:sx n="70" d="100"/>
          <a:sy n="70" d="100"/>
        </p:scale>
        <p:origin x="-5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8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5351D-9063-4EA2-9BEF-488D8BBD06FF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CEED5-3CC5-4B0A-9E9A-250F8B3E20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3AE39-DB44-427E-B1CE-36AF81E70270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AF03D-030B-4D2F-BC13-8B030E9E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1D8712-9E05-4859-8B6D-8EA3BD86BE7D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Factors to consider</a:t>
            </a:r>
            <a:r>
              <a:rPr lang="en-US" baseline="0" dirty="0" smtClean="0"/>
              <a:t> when selecting crops.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439CCD-BB11-4D06-84D1-763AF6C3842C}" type="slidenum">
              <a:rPr lang="en-US"/>
              <a:pPr/>
              <a:t>10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popular winter</a:t>
            </a:r>
            <a:r>
              <a:rPr lang="en-US" baseline="0" dirty="0" smtClean="0"/>
              <a:t> and early spring crop.</a:t>
            </a:r>
          </a:p>
          <a:p>
            <a:r>
              <a:rPr lang="en-US" baseline="0" dirty="0" smtClean="0"/>
              <a:t>Can also store well into summer.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EF3B3B-4B11-4639-9E84-7D2073C0514B}" type="slidenum">
              <a:rPr lang="en-US"/>
              <a:pPr/>
              <a:t>11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</a:t>
            </a:r>
            <a:r>
              <a:rPr lang="en-US" baseline="0" dirty="0" smtClean="0"/>
              <a:t> new specialty carrots.</a:t>
            </a:r>
          </a:p>
          <a:p>
            <a:r>
              <a:rPr lang="en-US" baseline="0" dirty="0" smtClean="0"/>
              <a:t>Very cold hardy.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677C97-2EE0-457B-AE0E-27D555744B85}" type="slidenum">
              <a:rPr lang="en-US"/>
              <a:pPr/>
              <a:t>12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 utilized vegetable.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50367-9578-4837-ACE0-8E9CCF477A8C}" type="slidenum">
              <a:rPr lang="en-US"/>
              <a:pPr/>
              <a:t>13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“warm” season planted March or after in</a:t>
            </a:r>
            <a:r>
              <a:rPr lang="en-US" baseline="0" dirty="0" smtClean="0"/>
              <a:t> north Florida.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BDDF64-E168-446A-B89D-40DB04ED4900}" type="slidenum">
              <a:rPr lang="en-US"/>
              <a:pPr/>
              <a:t>14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called Tropical</a:t>
            </a:r>
            <a:r>
              <a:rPr lang="en-US" baseline="0" dirty="0" smtClean="0"/>
              <a:t> Pumpkin, Cuban Pumpkin.</a:t>
            </a:r>
          </a:p>
          <a:p>
            <a:r>
              <a:rPr lang="en-US" baseline="0" dirty="0" smtClean="0"/>
              <a:t>Easy to grow, more tolerant to diseases.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2EC4F-7EF5-4F45-94DE-8791C76D81EF}" type="slidenum">
              <a:rPr lang="en-US"/>
              <a:pPr/>
              <a:t>15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Huge range of peppers available,</a:t>
            </a:r>
            <a:r>
              <a:rPr lang="en-US" baseline="0" dirty="0" smtClean="0"/>
              <a:t> colors, hot, sweet.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B11A5B-E6A2-4CF6-9FE3-65CB4889F65A}" type="slidenum">
              <a:rPr lang="en-US"/>
              <a:pPr/>
              <a:t>16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Unique colors of potatoes, reds, yellows, purples,</a:t>
            </a:r>
            <a:r>
              <a:rPr lang="en-US" baseline="0" dirty="0" smtClean="0"/>
              <a:t> blue, etc.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A17FE6-B992-4AE0-A9EF-83B2EFE6ADE1}" type="slidenum">
              <a:rPr lang="en-US"/>
              <a:pPr/>
              <a:t>17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Specialty okra varieties (red).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434F9F-7056-42F0-A9D2-4E028A82E835}" type="slidenum">
              <a:rPr lang="en-US"/>
              <a:pPr/>
              <a:t>18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Unusual bean types</a:t>
            </a:r>
          </a:p>
          <a:p>
            <a:r>
              <a:rPr lang="en-US" dirty="0" smtClean="0"/>
              <a:t>Various</a:t>
            </a:r>
            <a:r>
              <a:rPr lang="en-US" baseline="0" dirty="0" smtClean="0"/>
              <a:t> colors</a:t>
            </a:r>
          </a:p>
          <a:p>
            <a:r>
              <a:rPr lang="en-US" baseline="0" dirty="0" err="1" smtClean="0"/>
              <a:t>Edamame</a:t>
            </a:r>
            <a:r>
              <a:rPr lang="en-US" baseline="0" dirty="0" smtClean="0"/>
              <a:t> – edible soybean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DAAC24-AF77-48FD-900C-F66C9A024D6B}" type="slidenum">
              <a:rPr lang="en-US"/>
              <a:pPr/>
              <a:t>19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Traditional orange-fleshed cantaloupe.</a:t>
            </a:r>
          </a:p>
          <a:p>
            <a:r>
              <a:rPr lang="en-US" dirty="0" smtClean="0"/>
              <a:t>Athena – best commercial</a:t>
            </a:r>
            <a:r>
              <a:rPr lang="en-US" baseline="0" dirty="0" smtClean="0"/>
              <a:t> variety (2008).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BE7B85-102B-4BE4-B7A0-6828D6E2BBAA}" type="slidenum">
              <a:rPr lang="en-US"/>
              <a:pPr/>
              <a:t>2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a plan!</a:t>
            </a:r>
          </a:p>
          <a:p>
            <a:r>
              <a:rPr lang="en-US" dirty="0" smtClean="0"/>
              <a:t>Combination</a:t>
            </a:r>
            <a:r>
              <a:rPr lang="en-US" baseline="0" dirty="0" smtClean="0"/>
              <a:t> of crops and systems to meet needs.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4DC011-C056-4C76-AD9F-4867848CBA60}" type="slidenum">
              <a:rPr lang="en-US"/>
              <a:pPr/>
              <a:t>20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</a:t>
            </a:r>
            <a:r>
              <a:rPr lang="en-US" baseline="0" dirty="0" smtClean="0"/>
              <a:t> also find several combinations: looks like honeydew, but orange inside; looks like cantaloupe, but green fleshed.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2F8DA0-BDE9-48A9-9ABB-3FAFCB7FF908}" type="slidenum">
              <a:rPr lang="en-US"/>
              <a:pPr/>
              <a:t>21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demand for heirlooms, literally 100 or more available.</a:t>
            </a:r>
          </a:p>
          <a:p>
            <a:r>
              <a:rPr lang="en-US" dirty="0" smtClean="0"/>
              <a:t>Can</a:t>
            </a:r>
            <a:r>
              <a:rPr lang="en-US" baseline="0" dirty="0" smtClean="0"/>
              <a:t> be hard to grow, lack of disease resistance, may crack easily.</a:t>
            </a:r>
          </a:p>
          <a:p>
            <a:r>
              <a:rPr lang="en-US" baseline="0" dirty="0" smtClean="0"/>
              <a:t>Carefully select for your need.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CAF455-1DF4-4619-A878-8C945519B2AE}" type="slidenum">
              <a:rPr lang="en-US"/>
              <a:pPr/>
              <a:t>22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varieties</a:t>
            </a:r>
            <a:r>
              <a:rPr lang="en-US" baseline="0" dirty="0" smtClean="0"/>
              <a:t> available</a:t>
            </a:r>
          </a:p>
          <a:p>
            <a:r>
              <a:rPr lang="en-US" baseline="0" dirty="0" smtClean="0"/>
              <a:t>High labor to harvest</a:t>
            </a:r>
          </a:p>
          <a:p>
            <a:r>
              <a:rPr lang="en-US" baseline="0" dirty="0" smtClean="0"/>
              <a:t>Excellent popularity and flavor.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BD552C-B7CB-4B22-9E13-E296D72E3A6F}" type="slidenum">
              <a:rPr lang="en-US"/>
              <a:pPr/>
              <a:t>23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Greenhouses and other protected</a:t>
            </a:r>
            <a:r>
              <a:rPr lang="en-US" baseline="0" dirty="0" smtClean="0"/>
              <a:t> culture methods can be used to grow many vegetables, herbs and </a:t>
            </a:r>
            <a:r>
              <a:rPr lang="en-US" baseline="0" dirty="0" err="1" smtClean="0"/>
              <a:t>cutflowers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37D775-5458-4066-BB7D-B67481EE45F3}" type="slidenum">
              <a:rPr lang="en-US"/>
              <a:pPr/>
              <a:t>24</a:t>
            </a:fld>
            <a:endParaRPr 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Was #1 greenhouse crop in Florida in early 1990s.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F9D25B-FD5C-4009-95CD-E0E645307DBF}" type="slidenum">
              <a:rPr lang="en-US"/>
              <a:pPr/>
              <a:t>25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Live lettuce grown in floating</a:t>
            </a:r>
            <a:r>
              <a:rPr lang="en-US" baseline="0" dirty="0" smtClean="0"/>
              <a:t> hydroponic systems.</a:t>
            </a:r>
          </a:p>
          <a:p>
            <a:r>
              <a:rPr lang="en-US" baseline="0" dirty="0" smtClean="0"/>
              <a:t>Good EDIS document available (http://edis.ifas.ufl.edu/HS184) and video on Virtual Field Day website (http://vfd.ifas.ufl.edu)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B9554D-2218-4996-8948-6708746DF3FA}" type="slidenum">
              <a:rPr lang="en-US"/>
              <a:pPr/>
              <a:t>26</a:t>
            </a:fld>
            <a:endParaRPr lang="en-US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Specialty</a:t>
            </a:r>
            <a:r>
              <a:rPr lang="en-US" baseline="0" dirty="0" smtClean="0"/>
              <a:t> cut flowers can be good crop for </a:t>
            </a:r>
            <a:r>
              <a:rPr lang="en-US" u="sng" baseline="0" dirty="0" smtClean="0"/>
              <a:t>Local</a:t>
            </a:r>
            <a:r>
              <a:rPr lang="en-US" baseline="0" dirty="0" smtClean="0"/>
              <a:t> sales.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FB742-14A3-43AA-ADBA-5A2E073EB6E0}" type="slidenum">
              <a:rPr lang="en-US"/>
              <a:pPr/>
              <a:t>27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Shade structures can be used very well in Florida to extend</a:t>
            </a:r>
            <a:r>
              <a:rPr lang="en-US" baseline="0" dirty="0" smtClean="0"/>
              <a:t> into summer months.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893BEA-4872-44D5-8628-822202609CB4}" type="slidenum">
              <a:rPr lang="en-US"/>
              <a:pPr/>
              <a:t>3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Variety selection may be the difference in success</a:t>
            </a:r>
            <a:r>
              <a:rPr lang="en-US" baseline="0" dirty="0" smtClean="0"/>
              <a:t> and failure.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A0A12A-D0E3-4195-B1FF-7A5968E5E339}" type="slidenum">
              <a:rPr lang="en-US"/>
              <a:pPr/>
              <a:t>4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Cool season can be fantastic.</a:t>
            </a:r>
          </a:p>
          <a:p>
            <a:r>
              <a:rPr lang="en-US" dirty="0" smtClean="0"/>
              <a:t>Fewer</a:t>
            </a:r>
            <a:r>
              <a:rPr lang="en-US" baseline="0" dirty="0" smtClean="0"/>
              <a:t> pests may need frost protection.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1B9E5A-EFD2-4F59-BEB8-94DD705B3EA6}" type="slidenum">
              <a:rPr lang="en-US"/>
              <a:pPr/>
              <a:t>5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Several crops grown for farmers market sales greens, </a:t>
            </a:r>
            <a:r>
              <a:rPr lang="en-US" dirty="0" err="1" smtClean="0"/>
              <a:t>cole</a:t>
            </a:r>
            <a:r>
              <a:rPr lang="en-US" dirty="0" smtClean="0"/>
              <a:t> crops, onions, etc.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A6EE6-8E73-492D-A78D-00B351609545}" type="slidenum">
              <a:rPr lang="en-US"/>
              <a:pPr/>
              <a:t>6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Winter</a:t>
            </a:r>
            <a:r>
              <a:rPr lang="en-US" baseline="0" dirty="0" smtClean="0"/>
              <a:t> production on mulch, notice wire hoops ready for frost now covers.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153CFA-CE88-46ED-9C8B-616682EA7335}" type="slidenum">
              <a:rPr lang="en-US"/>
              <a:pPr/>
              <a:t>7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popular crops.</a:t>
            </a:r>
          </a:p>
          <a:p>
            <a:r>
              <a:rPr lang="en-US" dirty="0" smtClean="0"/>
              <a:t>Broccoli excellent fall crop.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E1FD4B-5BFB-4773-BDFD-19DE147DE7EA}" type="slidenum">
              <a:rPr lang="en-US"/>
              <a:pPr/>
              <a:t>8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Fast crop, new colors,</a:t>
            </a:r>
            <a:r>
              <a:rPr lang="en-US" baseline="0" dirty="0" smtClean="0"/>
              <a:t> shapes and flavors.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B60302-C1CE-4B12-BBE0-CCA9101D829B}" type="slidenum">
              <a:rPr lang="en-US"/>
              <a:pPr/>
              <a:t>9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 ethnic populations</a:t>
            </a:r>
            <a:r>
              <a:rPr lang="en-US" baseline="0" dirty="0" smtClean="0"/>
              <a:t> in Florida with special crop demands.</a:t>
            </a:r>
          </a:p>
          <a:p>
            <a:r>
              <a:rPr lang="en-US" baseline="0" dirty="0" smtClean="0"/>
              <a:t>Know your market populations.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49459A47-AE5C-4CBD-BB17-88FC6A5B2766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7D82264-E7F3-475B-8A7C-769E15DA52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561" name="Picture 9" descr="UF_IFAS_Extens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13" y="87313"/>
            <a:ext cx="3048000" cy="9271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459A47-AE5C-4CBD-BB17-88FC6A5B2766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82264-E7F3-475B-8A7C-769E15DA5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459A47-AE5C-4CBD-BB17-88FC6A5B2766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82264-E7F3-475B-8A7C-769E15DA5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7162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9459A47-AE5C-4CBD-BB17-88FC6A5B2766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7D82264-E7F3-475B-8A7C-769E15DA5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7162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0A2C60-D211-4FE9-A091-DE5C20FA6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9459A47-AE5C-4CBD-BB17-88FC6A5B2766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7D82264-E7F3-475B-8A7C-769E15DA5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125413"/>
            <a:ext cx="7086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272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72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125413"/>
            <a:ext cx="7086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272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27200"/>
            <a:ext cx="41148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279900"/>
            <a:ext cx="41148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125413"/>
            <a:ext cx="7086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272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27200"/>
            <a:ext cx="4114800" cy="4953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828800" y="274638"/>
            <a:ext cx="6858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4038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52600"/>
            <a:ext cx="4038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267200"/>
            <a:ext cx="4038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267200"/>
            <a:ext cx="40386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90500" y="5715000"/>
            <a:ext cx="8763000" cy="1066800"/>
          </a:xfrm>
          <a:ln w="57150" algn="ctr"/>
        </p:spPr>
        <p:txBody>
          <a:bodyPr wrap="none" anchor="ctr"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171" name="Picture 3" descr="UF_IFAS_Extens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357438"/>
            <a:ext cx="35814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NFREC-SV Logo n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84650"/>
            <a:ext cx="3657600" cy="885825"/>
          </a:xfrm>
          <a:prstGeom prst="rect">
            <a:avLst/>
          </a:prstGeom>
          <a:noFill/>
        </p:spPr>
      </p:pic>
      <p:pic>
        <p:nvPicPr>
          <p:cNvPr id="7173" name="Picture 5" descr="specialty pepp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3825" y="1789113"/>
            <a:ext cx="5057775" cy="3849687"/>
          </a:xfrm>
          <a:prstGeom prst="rect">
            <a:avLst/>
          </a:prstGeom>
          <a:noFill/>
        </p:spPr>
      </p:pic>
      <p:sp>
        <p:nvSpPr>
          <p:cNvPr id="7174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152400" y="152400"/>
            <a:ext cx="8839200" cy="1371600"/>
          </a:xfrm>
          <a:ln w="57150">
            <a:noFill/>
          </a:ln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459A47-AE5C-4CBD-BB17-88FC6A5B2766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82264-E7F3-475B-8A7C-769E15DA5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727200"/>
            <a:ext cx="411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7200"/>
            <a:ext cx="411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0375" y="125413"/>
            <a:ext cx="2143125" cy="6554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25413"/>
            <a:ext cx="6276975" cy="6554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459A47-AE5C-4CBD-BB17-88FC6A5B2766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82264-E7F3-475B-8A7C-769E15DA5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125413"/>
            <a:ext cx="7086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7272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27200"/>
            <a:ext cx="41148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279900"/>
            <a:ext cx="41148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125413"/>
            <a:ext cx="7086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272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27200"/>
            <a:ext cx="41148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279900"/>
            <a:ext cx="41148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125413"/>
            <a:ext cx="7086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272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72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866900" y="125413"/>
            <a:ext cx="7086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727200"/>
            <a:ext cx="41148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27200"/>
            <a:ext cx="41148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279900"/>
            <a:ext cx="41148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279900"/>
            <a:ext cx="41148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125413"/>
            <a:ext cx="7086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272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27200"/>
            <a:ext cx="4114800" cy="4953000"/>
          </a:xfrm>
        </p:spPr>
        <p:txBody>
          <a:bodyPr/>
          <a:lstStyle/>
          <a:p>
            <a:r>
              <a:rPr lang="en-US" smtClean="0"/>
              <a:t>Click icon to add clip art</a:t>
            </a: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459A47-AE5C-4CBD-BB17-88FC6A5B2766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82264-E7F3-475B-8A7C-769E15DA5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459A47-AE5C-4CBD-BB17-88FC6A5B2766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82264-E7F3-475B-8A7C-769E15DA5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459A47-AE5C-4CBD-BB17-88FC6A5B2766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82264-E7F3-475B-8A7C-769E15DA5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459A47-AE5C-4CBD-BB17-88FC6A5B2766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82264-E7F3-475B-8A7C-769E15DA5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459A47-AE5C-4CBD-BB17-88FC6A5B2766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82264-E7F3-475B-8A7C-769E15DA5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459A47-AE5C-4CBD-BB17-88FC6A5B2766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82264-E7F3-475B-8A7C-769E15DA5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0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228600"/>
            <a:ext cx="7162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49459A47-AE5C-4CBD-BB17-88FC6A5B2766}" type="datetimeFigureOut">
              <a:rPr lang="en-US" smtClean="0"/>
              <a:pPr/>
              <a:t>4/10/2009</a:t>
            </a:fld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F7D82264-E7F3-475B-8A7C-769E15DA52E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338138"/>
            <a:ext cx="9144000" cy="1414462"/>
            <a:chOff x="0" y="213"/>
            <a:chExt cx="5760" cy="891"/>
          </a:xfrm>
        </p:grpSpPr>
        <p:pic>
          <p:nvPicPr>
            <p:cNvPr id="22536" name="Picture 8" descr="colorlogo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26" y="213"/>
              <a:ext cx="738" cy="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7" name="Line 9"/>
            <p:cNvSpPr>
              <a:spLocks noChangeShapeType="1"/>
            </p:cNvSpPr>
            <p:nvPr/>
          </p:nvSpPr>
          <p:spPr bwMode="auto">
            <a:xfrm>
              <a:off x="0" y="1104"/>
              <a:ext cx="576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66900" y="125413"/>
            <a:ext cx="7086600" cy="1295400"/>
          </a:xfrm>
          <a:prstGeom prst="rect">
            <a:avLst/>
          </a:prstGeom>
          <a:noFill/>
          <a:ln w="38100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727200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6149" name="Picture 5" descr="veg-crop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27000" y="96838"/>
            <a:ext cx="1600200" cy="135096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Calisto MT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Calisto MT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Calisto MT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Calisto MT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Calisto MT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Calisto MT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Calisto MT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Calisto MT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Arial" pitchFamily="34" charset="0"/>
        <a:buChar char="–"/>
        <a:defRPr sz="2400">
          <a:solidFill>
            <a:srgbClr val="0066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Char char="•"/>
        <a:defRPr sz="2000">
          <a:solidFill>
            <a:srgbClr val="00006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smallfarms.ifas.ufl.edu/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0.jpeg"/><Relationship Id="rId4" Type="http://schemas.openxmlformats.org/officeDocument/2006/relationships/hyperlink" Target="http://vfd.ifas.ufl.ed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52400" y="228600"/>
            <a:ext cx="8839200" cy="1371600"/>
          </a:xfrm>
        </p:spPr>
        <p:txBody>
          <a:bodyPr>
            <a:noAutofit/>
          </a:bodyPr>
          <a:lstStyle/>
          <a:p>
            <a:r>
              <a:rPr lang="en-US" sz="4400" dirty="0"/>
              <a:t>Selecting Field &amp; Greenhouse Vegetable Crops for </a:t>
            </a:r>
            <a:r>
              <a:rPr lang="en-US" sz="4400" dirty="0" smtClean="0"/>
              <a:t>Small Farmers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638800"/>
            <a:ext cx="8686800" cy="1143000"/>
          </a:xfrm>
          <a:noFill/>
          <a:ln w="5715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Bob Hochmuth</a:t>
            </a:r>
          </a:p>
          <a:p>
            <a:pPr>
              <a:spcBef>
                <a:spcPct val="0"/>
              </a:spcBef>
            </a:pP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Multi County Extension Agent</a:t>
            </a:r>
          </a:p>
          <a:p>
            <a:pPr>
              <a:spcBef>
                <a:spcPct val="0"/>
              </a:spcBef>
            </a:pP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North Florida REC – Suwannee Valley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6200"/>
            <a:ext cx="6934200" cy="1371600"/>
          </a:xfrm>
          <a:ln/>
        </p:spPr>
        <p:txBody>
          <a:bodyPr/>
          <a:lstStyle/>
          <a:p>
            <a:r>
              <a:rPr lang="en-US" dirty="0"/>
              <a:t>Sweet Onion</a:t>
            </a:r>
          </a:p>
        </p:txBody>
      </p:sp>
      <p:pic>
        <p:nvPicPr>
          <p:cNvPr id="46083" name="Picture 3" descr="Image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1828800"/>
            <a:ext cx="4299428" cy="289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 descr="Image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tretch>
            <a:fillRect/>
          </a:stretch>
        </p:blipFill>
        <p:spPr>
          <a:xfrm>
            <a:off x="4916385" y="1727200"/>
            <a:ext cx="3578429" cy="2400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5" name="Picture 5" descr="Image1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3048000" y="4191000"/>
            <a:ext cx="3805206" cy="251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Colored Carrots</a:t>
            </a:r>
          </a:p>
        </p:txBody>
      </p:sp>
      <p:pic>
        <p:nvPicPr>
          <p:cNvPr id="114704" name="Picture 16" descr="372px-Carrots_of_many_colors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 rot="20928186">
            <a:off x="533400" y="1675123"/>
            <a:ext cx="7918450" cy="4918075"/>
          </a:xfrm>
          <a:prstGeom prst="ellipse">
            <a:avLst/>
          </a:prstGeom>
          <a:ln w="127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7124700" cy="1143000"/>
          </a:xfrm>
          <a:ln/>
        </p:spPr>
        <p:txBody>
          <a:bodyPr/>
          <a:lstStyle/>
          <a:p>
            <a:r>
              <a:rPr lang="en-US" sz="4000">
                <a:latin typeface="Arial" charset="0"/>
              </a:rPr>
              <a:t>Snow Peas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27200"/>
            <a:ext cx="4800600" cy="4953000"/>
          </a:xfrm>
        </p:spPr>
        <p:txBody>
          <a:bodyPr>
            <a:normAutofit/>
          </a:bodyPr>
          <a:lstStyle/>
          <a:p>
            <a:pPr>
              <a:spcBef>
                <a:spcPct val="35000"/>
              </a:spcBef>
            </a:pPr>
            <a:r>
              <a:rPr lang="en-US" dirty="0"/>
              <a:t>Snow Peas</a:t>
            </a:r>
          </a:p>
          <a:p>
            <a:pPr lvl="1">
              <a:spcBef>
                <a:spcPct val="35000"/>
              </a:spcBef>
            </a:pPr>
            <a:r>
              <a:rPr lang="en-US" dirty="0"/>
              <a:t>‘Oregon </a:t>
            </a:r>
            <a:r>
              <a:rPr lang="en-US" dirty="0" err="1"/>
              <a:t>Sugarpod</a:t>
            </a:r>
            <a:r>
              <a:rPr lang="en-US" dirty="0"/>
              <a:t> II’</a:t>
            </a:r>
          </a:p>
          <a:p>
            <a:pPr lvl="1">
              <a:spcBef>
                <a:spcPct val="35000"/>
              </a:spcBef>
            </a:pPr>
            <a:r>
              <a:rPr lang="en-US" dirty="0"/>
              <a:t>‘Melting Sugar’</a:t>
            </a:r>
          </a:p>
          <a:p>
            <a:pPr lvl="1">
              <a:spcBef>
                <a:spcPct val="35000"/>
              </a:spcBef>
            </a:pPr>
            <a:r>
              <a:rPr lang="en-US" dirty="0"/>
              <a:t>‘Snowflake’  </a:t>
            </a:r>
          </a:p>
          <a:p>
            <a:pPr lvl="1">
              <a:spcBef>
                <a:spcPct val="35000"/>
              </a:spcBef>
              <a:buFont typeface="Arial" charset="0"/>
              <a:buNone/>
            </a:pPr>
            <a:r>
              <a:rPr lang="en-US" dirty="0"/>
              <a:t>    (no trellising)</a:t>
            </a:r>
          </a:p>
          <a:p>
            <a:pPr>
              <a:spcBef>
                <a:spcPct val="35000"/>
              </a:spcBef>
            </a:pPr>
            <a:r>
              <a:rPr lang="en-US" dirty="0"/>
              <a:t>Snap Peas</a:t>
            </a:r>
          </a:p>
          <a:p>
            <a:pPr lvl="1">
              <a:spcBef>
                <a:spcPct val="35000"/>
              </a:spcBef>
            </a:pPr>
            <a:r>
              <a:rPr lang="en-US" dirty="0"/>
              <a:t>‘Sugar Snap’</a:t>
            </a:r>
          </a:p>
          <a:p>
            <a:pPr lvl="1">
              <a:spcBef>
                <a:spcPct val="35000"/>
              </a:spcBef>
            </a:pPr>
            <a:r>
              <a:rPr lang="en-US" dirty="0"/>
              <a:t>‘Sugar Pop’</a:t>
            </a:r>
          </a:p>
          <a:p>
            <a:pPr lvl="1">
              <a:spcBef>
                <a:spcPct val="35000"/>
              </a:spcBef>
            </a:pPr>
            <a:r>
              <a:rPr lang="en-US" dirty="0"/>
              <a:t>‘Sugar Daddy’</a:t>
            </a:r>
          </a:p>
        </p:txBody>
      </p:sp>
      <p:pic>
        <p:nvPicPr>
          <p:cNvPr id="64516" name="Picture 4" descr="snow_pea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752600"/>
            <a:ext cx="3368675" cy="4665663"/>
          </a:xfrm>
          <a:prstGeom prst="round2DiagRect">
            <a:avLst>
              <a:gd name="adj1" fmla="val 16667"/>
              <a:gd name="adj2" fmla="val 0"/>
            </a:avLst>
          </a:prstGeom>
          <a:ln w="31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905000"/>
            <a:ext cx="8077200" cy="1905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/>
              <a:t>Warm Season Specialty Crop Options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>
                <a:latin typeface="Arial" charset="0"/>
              </a:rPr>
              <a:t>Calabaza </a:t>
            </a:r>
            <a:br>
              <a:rPr lang="en-US" sz="3200">
                <a:latin typeface="Arial" charset="0"/>
              </a:rPr>
            </a:br>
            <a:r>
              <a:rPr lang="en-US" sz="3200">
                <a:latin typeface="Arial" charset="0"/>
              </a:rPr>
              <a:t>Choose the variety ‘LaEstrella’</a:t>
            </a:r>
          </a:p>
        </p:txBody>
      </p:sp>
      <p:pic>
        <p:nvPicPr>
          <p:cNvPr id="54275" name="Picture 3" descr="Slide 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828800"/>
            <a:ext cx="6553200" cy="4411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743200" y="63246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Available from Rupp Seed Co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7048500" cy="1295400"/>
          </a:xfrm>
          <a:ln/>
        </p:spPr>
        <p:txBody>
          <a:bodyPr>
            <a:normAutofit/>
          </a:bodyPr>
          <a:lstStyle/>
          <a:p>
            <a:r>
              <a:rPr lang="en-US" dirty="0"/>
              <a:t>Specialty Peppers Grown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the Field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27200"/>
            <a:ext cx="4113213" cy="4953000"/>
          </a:xfrm>
        </p:spPr>
        <p:txBody>
          <a:bodyPr/>
          <a:lstStyle/>
          <a:p>
            <a:pPr>
              <a:spcBef>
                <a:spcPct val="35000"/>
              </a:spcBef>
            </a:pPr>
            <a:r>
              <a:rPr lang="en-US" sz="2400" dirty="0"/>
              <a:t>Colored Pepper</a:t>
            </a:r>
          </a:p>
          <a:p>
            <a:pPr lvl="1">
              <a:spcBef>
                <a:spcPct val="35000"/>
              </a:spcBef>
            </a:pPr>
            <a:r>
              <a:rPr lang="en-US" sz="2000" dirty="0"/>
              <a:t>Red: ‘X3R Wizard’, ‘Brigadier’</a:t>
            </a:r>
          </a:p>
          <a:p>
            <a:pPr lvl="1">
              <a:spcBef>
                <a:spcPct val="35000"/>
              </a:spcBef>
            </a:pPr>
            <a:r>
              <a:rPr lang="en-US" sz="2000" dirty="0"/>
              <a:t>Orange: ‘Valencia’, ‘Queen’</a:t>
            </a:r>
          </a:p>
          <a:p>
            <a:pPr lvl="1">
              <a:spcBef>
                <a:spcPct val="35000"/>
              </a:spcBef>
            </a:pPr>
            <a:r>
              <a:rPr lang="en-US" sz="2000" dirty="0"/>
              <a:t>Yellow: ‘Lafayette’, ‘Early </a:t>
            </a:r>
            <a:r>
              <a:rPr lang="en-US" sz="2000" dirty="0" err="1"/>
              <a:t>Sunsation</a:t>
            </a:r>
            <a:r>
              <a:rPr lang="en-US" sz="2000" dirty="0"/>
              <a:t>’</a:t>
            </a:r>
          </a:p>
          <a:p>
            <a:pPr>
              <a:spcBef>
                <a:spcPct val="35000"/>
              </a:spcBef>
            </a:pPr>
            <a:r>
              <a:rPr lang="en-US" sz="2400" dirty="0"/>
              <a:t>Specialty Hot Pepper</a:t>
            </a:r>
          </a:p>
          <a:p>
            <a:pPr lvl="1">
              <a:spcBef>
                <a:spcPct val="35000"/>
              </a:spcBef>
            </a:pPr>
            <a:r>
              <a:rPr lang="en-US" sz="2000" dirty="0"/>
              <a:t>Jalapeno</a:t>
            </a:r>
          </a:p>
          <a:p>
            <a:pPr lvl="1">
              <a:spcBef>
                <a:spcPct val="35000"/>
              </a:spcBef>
            </a:pPr>
            <a:r>
              <a:rPr lang="en-US" sz="2000" dirty="0"/>
              <a:t>Cubanelle</a:t>
            </a:r>
          </a:p>
          <a:p>
            <a:pPr lvl="1">
              <a:spcBef>
                <a:spcPct val="35000"/>
              </a:spcBef>
            </a:pPr>
            <a:r>
              <a:rPr lang="en-US" sz="2000" dirty="0" err="1"/>
              <a:t>Pablano</a:t>
            </a:r>
            <a:r>
              <a:rPr lang="en-US" sz="2000" dirty="0"/>
              <a:t> Stuffing</a:t>
            </a:r>
          </a:p>
          <a:p>
            <a:pPr lvl="1">
              <a:spcBef>
                <a:spcPct val="35000"/>
              </a:spcBef>
            </a:pPr>
            <a:r>
              <a:rPr lang="en-US" sz="2000" dirty="0"/>
              <a:t>Banana</a:t>
            </a:r>
          </a:p>
        </p:txBody>
      </p:sp>
      <p:pic>
        <p:nvPicPr>
          <p:cNvPr id="56325" name="Picture 5" descr="coloredpepp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0" y="1676400"/>
            <a:ext cx="3246438" cy="2398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324" name="Picture 4" descr="DSC0324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657600" y="4267200"/>
            <a:ext cx="3208338" cy="2398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Specialty Color Potatoes</a:t>
            </a:r>
          </a:p>
        </p:txBody>
      </p:sp>
      <p:pic>
        <p:nvPicPr>
          <p:cNvPr id="111626" name="Picture 10" descr="nfrec 15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0000" y="1727200"/>
            <a:ext cx="66040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4000">
                <a:latin typeface="Arial" charset="0"/>
              </a:rPr>
              <a:t>Okra</a:t>
            </a:r>
          </a:p>
        </p:txBody>
      </p:sp>
      <p:pic>
        <p:nvPicPr>
          <p:cNvPr id="60420" name="Picture 4" descr="okra4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648200" y="1828800"/>
            <a:ext cx="4114800" cy="3086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381000" y="1752600"/>
            <a:ext cx="4038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40000"/>
              </a:spcBef>
              <a:buClr>
                <a:schemeClr val="accent1"/>
              </a:buClr>
              <a:buFontTx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Red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types such as</a:t>
            </a:r>
          </a:p>
          <a:p>
            <a:pPr marL="742950" lvl="1" indent="-285750">
              <a:spcBef>
                <a:spcPct val="40000"/>
              </a:spcBef>
              <a:buClr>
                <a:schemeClr val="folHlink"/>
              </a:buClr>
              <a:buFont typeface="Arial" charset="0"/>
              <a:buChar char="–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‘Red Velvet’</a:t>
            </a:r>
          </a:p>
          <a:p>
            <a:pPr marL="742950" lvl="1" indent="-285750">
              <a:spcBef>
                <a:spcPct val="40000"/>
              </a:spcBef>
              <a:buClr>
                <a:schemeClr val="folHlink"/>
              </a:buClr>
              <a:buFont typeface="Arial" charset="0"/>
              <a:buChar char="–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‘Burgundy’</a:t>
            </a:r>
          </a:p>
          <a:p>
            <a:pPr marL="742950" lvl="1" indent="-285750">
              <a:spcBef>
                <a:spcPct val="40000"/>
              </a:spcBef>
              <a:buClr>
                <a:schemeClr val="folHlink"/>
              </a:buClr>
              <a:buFont typeface="Arial" charset="0"/>
              <a:buChar char="–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‘Red Okra’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6200"/>
            <a:ext cx="7200900" cy="1295400"/>
          </a:xfrm>
          <a:ln/>
        </p:spPr>
        <p:txBody>
          <a:bodyPr/>
          <a:lstStyle/>
          <a:p>
            <a:r>
              <a:rPr lang="en-US" sz="4000">
                <a:latin typeface="Arial" charset="0"/>
              </a:rPr>
              <a:t>Beans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27200"/>
            <a:ext cx="4113213" cy="49530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/>
              <a:t>Unusual varieties are:</a:t>
            </a:r>
          </a:p>
          <a:p>
            <a:r>
              <a:rPr lang="en-US" sz="2400" dirty="0"/>
              <a:t>‘Royal Burgundy’</a:t>
            </a:r>
          </a:p>
          <a:p>
            <a:endParaRPr lang="en-US" sz="2400" dirty="0"/>
          </a:p>
          <a:p>
            <a:r>
              <a:rPr lang="en-US" sz="2400" dirty="0" smtClean="0"/>
              <a:t>‘</a:t>
            </a:r>
            <a:r>
              <a:rPr lang="en-US" sz="2400" dirty="0"/>
              <a:t>Gold Mine’</a:t>
            </a:r>
          </a:p>
          <a:p>
            <a:endParaRPr lang="en-US" sz="2400" dirty="0"/>
          </a:p>
          <a:p>
            <a:r>
              <a:rPr lang="en-US" sz="2400" dirty="0" err="1"/>
              <a:t>Edamame</a:t>
            </a:r>
            <a:r>
              <a:rPr lang="en-US" sz="2400" dirty="0"/>
              <a:t> (soybean)</a:t>
            </a:r>
          </a:p>
        </p:txBody>
      </p:sp>
      <p:pic>
        <p:nvPicPr>
          <p:cNvPr id="62468" name="Picture 4" descr="PS10821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886200" y="1828800"/>
            <a:ext cx="1987550" cy="1981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905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2469" name="Picture 5" descr="phas_vu3yellow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248400" y="2209800"/>
            <a:ext cx="2636837" cy="19986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905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2470" name="Picture 6" descr="GardenSo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4572000"/>
            <a:ext cx="2209800" cy="20335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905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25413"/>
            <a:ext cx="7124700" cy="1295400"/>
          </a:xfrm>
          <a:ln/>
        </p:spPr>
        <p:txBody>
          <a:bodyPr>
            <a:normAutofit/>
          </a:bodyPr>
          <a:lstStyle/>
          <a:p>
            <a:r>
              <a:rPr lang="en-US" dirty="0"/>
              <a:t>Traditional Cantaloupe Varieties</a:t>
            </a:r>
          </a:p>
        </p:txBody>
      </p:sp>
      <p:pic>
        <p:nvPicPr>
          <p:cNvPr id="69635" name="Picture 3" descr="Cantaloupe - Hymark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1409" y="3505200"/>
            <a:ext cx="2600325" cy="3048000"/>
          </a:xfrm>
          <a:prstGeom prst="ellipse">
            <a:avLst/>
          </a:prstGeom>
          <a:ln w="1905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9636" name="Picture 4" descr="Cantaloupe - Athe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9558" y="1600200"/>
            <a:ext cx="3048000" cy="2001838"/>
          </a:xfrm>
          <a:prstGeom prst="ellipse">
            <a:avLst/>
          </a:prstGeom>
          <a:ln w="1905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9637" name="Picture 5" descr="Cantaloupe - Corde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3505200"/>
            <a:ext cx="2568575" cy="3048000"/>
          </a:xfrm>
          <a:prstGeom prst="ellipse">
            <a:avLst/>
          </a:prstGeom>
          <a:ln w="1905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9638" name="Picture 6" descr="Cantaloupe - Puls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676400"/>
            <a:ext cx="2789238" cy="1933575"/>
          </a:xfrm>
          <a:prstGeom prst="ellipse">
            <a:avLst/>
          </a:prstGeom>
          <a:ln w="1905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371600"/>
            <a:ext cx="8763000" cy="236220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4400" dirty="0"/>
              <a:t>Develop a </a:t>
            </a:r>
            <a:r>
              <a:rPr lang="en-US" sz="4400" dirty="0" smtClean="0"/>
              <a:t>Plan </a:t>
            </a:r>
            <a:r>
              <a:rPr lang="en-US" sz="4400" dirty="0"/>
              <a:t>to Identify Crops and Production Systems to Meet Seasonal Opportunities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r>
              <a:rPr lang="en-US"/>
              <a:t>Specialty Cantaloupe and Other Melon Varieties</a:t>
            </a:r>
          </a:p>
        </p:txBody>
      </p:sp>
      <p:pic>
        <p:nvPicPr>
          <p:cNvPr id="87050" name="Picture 10" descr="Muskmelon - Gal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1600200"/>
            <a:ext cx="3962400" cy="2622550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7049" name="Picture 9" descr="Honey Brew - Moonshine - Tempta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1000" y="3200400"/>
            <a:ext cx="5029200" cy="3303587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7162800" cy="1143000"/>
          </a:xfrm>
          <a:ln/>
        </p:spPr>
        <p:txBody>
          <a:bodyPr/>
          <a:lstStyle/>
          <a:p>
            <a:r>
              <a:rPr lang="en-US" dirty="0"/>
              <a:t>Heirloom Tomatoes</a:t>
            </a:r>
          </a:p>
        </p:txBody>
      </p:sp>
      <p:pic>
        <p:nvPicPr>
          <p:cNvPr id="91141" name="Picture 5" descr="IMG_022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17600" y="1727200"/>
            <a:ext cx="6604000" cy="495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828800" y="228600"/>
            <a:ext cx="7086600" cy="1143000"/>
          </a:xfrm>
          <a:ln/>
        </p:spPr>
        <p:txBody>
          <a:bodyPr/>
          <a:lstStyle/>
          <a:p>
            <a:r>
              <a:rPr lang="en-US" dirty="0"/>
              <a:t>Grape Tomatoes</a:t>
            </a:r>
          </a:p>
        </p:txBody>
      </p:sp>
      <p:pic>
        <p:nvPicPr>
          <p:cNvPr id="94224" name="Picture 16" descr="DSC0488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0" y="1676400"/>
            <a:ext cx="3200400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4220" name="Picture 12" descr="DSC0488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05400" y="1676400"/>
            <a:ext cx="3200400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4221" name="Picture 13" descr="DSC0488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7200" y="4267200"/>
            <a:ext cx="3200400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4222" name="Picture 14" descr="DSC0488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114800" y="4267200"/>
            <a:ext cx="3200400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6858000" cy="1325562"/>
          </a:xfrm>
          <a:ln/>
        </p:spPr>
        <p:txBody>
          <a:bodyPr>
            <a:normAutofit/>
          </a:bodyPr>
          <a:lstStyle/>
          <a:p>
            <a:r>
              <a:rPr lang="en-US"/>
              <a:t>Florida Hydroponics</a:t>
            </a:r>
          </a:p>
        </p:txBody>
      </p:sp>
      <p:pic>
        <p:nvPicPr>
          <p:cNvPr id="123907" name="Picture 3" descr="DSC0376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2133600"/>
            <a:ext cx="4144606" cy="31435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3908" name="Picture 4" descr="DSC0379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3048000"/>
            <a:ext cx="4317383" cy="3276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90500"/>
            <a:ext cx="6858000" cy="1143000"/>
          </a:xfrm>
          <a:ln/>
        </p:spPr>
        <p:txBody>
          <a:bodyPr/>
          <a:lstStyle/>
          <a:p>
            <a:r>
              <a:rPr lang="en-US" dirty="0"/>
              <a:t>Tomato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0225" y="1866900"/>
            <a:ext cx="4041775" cy="1901825"/>
          </a:xfrm>
        </p:spPr>
        <p:txBody>
          <a:bodyPr/>
          <a:lstStyle/>
          <a:p>
            <a:r>
              <a:rPr lang="en-US" sz="2400"/>
              <a:t>Primary Crops</a:t>
            </a:r>
          </a:p>
          <a:p>
            <a:pPr lvl="1"/>
            <a:r>
              <a:rPr lang="en-US" sz="2000"/>
              <a:t>Cluster tomato shown grown in perlite bags</a:t>
            </a:r>
          </a:p>
        </p:txBody>
      </p:sp>
      <p:pic>
        <p:nvPicPr>
          <p:cNvPr id="144388" name="Picture 4" descr="Image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447800"/>
            <a:ext cx="4010025" cy="260032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4389" name="Picture 5" descr="Image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19600" y="4191000"/>
            <a:ext cx="3133725" cy="243046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4390" name="Rectangle 6"/>
          <p:cNvSpPr>
            <a:spLocks noChangeArrowheads="1"/>
          </p:cNvSpPr>
          <p:nvPr/>
        </p:nvSpPr>
        <p:spPr bwMode="auto">
          <a:xfrm>
            <a:off x="533400" y="4343400"/>
            <a:ext cx="4038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6600"/>
              </a:buClr>
              <a:buFontTx/>
              <a:buChar char="•"/>
            </a:pPr>
            <a:r>
              <a:rPr lang="en-US" sz="2400">
                <a:latin typeface="Calisto MT" pitchFamily="18" charset="0"/>
              </a:rPr>
              <a:t>Cluster Tomato</a:t>
            </a:r>
          </a:p>
          <a:p>
            <a:pPr marL="742950" lvl="1" indent="-285750">
              <a:spcBef>
                <a:spcPct val="20000"/>
              </a:spcBef>
              <a:buClr>
                <a:schemeClr val="folHlink"/>
              </a:buClr>
              <a:buFont typeface="Arial" charset="0"/>
              <a:buChar char="–"/>
            </a:pPr>
            <a:r>
              <a:rPr lang="en-US" sz="2000">
                <a:solidFill>
                  <a:srgbClr val="006600"/>
                </a:solidFill>
                <a:latin typeface="Calisto MT" pitchFamily="18" charset="0"/>
              </a:rPr>
              <a:t>Vine ripened</a:t>
            </a:r>
          </a:p>
          <a:p>
            <a:pPr marL="742950" lvl="1" indent="-285750">
              <a:spcBef>
                <a:spcPct val="20000"/>
              </a:spcBef>
              <a:buClr>
                <a:schemeClr val="folHlink"/>
              </a:buClr>
              <a:buFont typeface="Arial" charset="0"/>
              <a:buChar char="–"/>
            </a:pPr>
            <a:r>
              <a:rPr lang="en-US" sz="2000">
                <a:solidFill>
                  <a:srgbClr val="006600"/>
                </a:solidFill>
                <a:latin typeface="Calisto MT" pitchFamily="18" charset="0"/>
              </a:rPr>
              <a:t>Aroma of stems and calyx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7162800" cy="1143000"/>
          </a:xfrm>
          <a:ln/>
        </p:spPr>
        <p:txBody>
          <a:bodyPr>
            <a:noAutofit/>
          </a:bodyPr>
          <a:lstStyle/>
          <a:p>
            <a:r>
              <a:rPr lang="en-US" sz="3200" dirty="0"/>
              <a:t>Floating Lettuce and Greens Under Shade for Farmers Market Sales</a:t>
            </a:r>
          </a:p>
        </p:txBody>
      </p:sp>
      <p:pic>
        <p:nvPicPr>
          <p:cNvPr id="168963" name="Picture 3" descr="Scan190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676400" y="1600200"/>
            <a:ext cx="5638800" cy="5011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7086600" cy="1295400"/>
          </a:xfrm>
          <a:ln/>
        </p:spPr>
        <p:txBody>
          <a:bodyPr>
            <a:normAutofit/>
          </a:bodyPr>
          <a:lstStyle/>
          <a:p>
            <a:r>
              <a:rPr lang="en-US" dirty="0"/>
              <a:t>Hydroponic Cut Flowers for </a:t>
            </a:r>
            <a:br>
              <a:rPr lang="en-US" dirty="0"/>
            </a:br>
            <a:r>
              <a:rPr lang="en-US" dirty="0"/>
              <a:t>Local Sales</a:t>
            </a:r>
          </a:p>
        </p:txBody>
      </p:sp>
      <p:pic>
        <p:nvPicPr>
          <p:cNvPr id="164867" name="Picture 3" descr="DSC004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1676400"/>
            <a:ext cx="4648200" cy="4107426"/>
          </a:xfrm>
          <a:prstGeom prst="ellipse">
            <a:avLst/>
          </a:prstGeom>
          <a:ln w="1905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4868" name="Picture 4" descr="zinnia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648200" y="4191000"/>
            <a:ext cx="3276600" cy="2476500"/>
          </a:xfrm>
          <a:prstGeom prst="ellipse">
            <a:avLst/>
          </a:prstGeom>
          <a:ln w="1905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4869" name="Picture 5" descr="cutflower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5409034" y="1714500"/>
            <a:ext cx="3268241" cy="2284413"/>
          </a:xfrm>
          <a:prstGeom prst="ellipse">
            <a:avLst/>
          </a:prstGeom>
          <a:ln w="1905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76200"/>
            <a:ext cx="7010400" cy="1371600"/>
          </a:xfrm>
          <a:ln/>
        </p:spPr>
        <p:txBody>
          <a:bodyPr>
            <a:normAutofit/>
          </a:bodyPr>
          <a:lstStyle/>
          <a:p>
            <a:r>
              <a:rPr lang="en-US" dirty="0"/>
              <a:t>Hydroponic Peppers in a Shade House for Summer Production</a:t>
            </a:r>
          </a:p>
        </p:txBody>
      </p:sp>
      <p:pic>
        <p:nvPicPr>
          <p:cNvPr id="167939" name="Picture 3" descr="DSC0124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1905000"/>
            <a:ext cx="4876800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7940" name="Picture 4" descr="shadehouse pepp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581400"/>
            <a:ext cx="4343400" cy="3257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125413"/>
            <a:ext cx="6896100" cy="12954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" y="6088063"/>
            <a:ext cx="88392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  <a:latin typeface="Calisto MT" pitchFamily="18" charset="0"/>
              </a:rPr>
              <a:t>This presentation brought to you by the</a:t>
            </a:r>
          </a:p>
          <a:p>
            <a:pPr algn="ctr" eaLnBrk="0" hangingPunct="0"/>
            <a:r>
              <a:rPr lang="en-US" sz="1600">
                <a:solidFill>
                  <a:srgbClr val="000000"/>
                </a:solidFill>
                <a:latin typeface="Calisto MT" pitchFamily="18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Calisto MT" pitchFamily="18" charset="0"/>
              </a:rPr>
              <a:t>Small Farms/Alternative Enterprises Focus Team.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3400" y="1676400"/>
            <a:ext cx="571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  <a:defRPr/>
            </a:pPr>
            <a:r>
              <a:rPr lang="en-US" sz="2800" kern="0" dirty="0">
                <a:latin typeface="+mn-lt"/>
              </a:rPr>
              <a:t>For more information visit </a:t>
            </a:r>
            <a:endParaRPr lang="en-US" sz="2800" kern="0" dirty="0" smtClean="0">
              <a:latin typeface="+mn-lt"/>
            </a:endParaRPr>
          </a:p>
          <a:p>
            <a:pPr algn="r">
              <a:spcBef>
                <a:spcPct val="20000"/>
              </a:spcBef>
              <a:defRPr/>
            </a:pPr>
            <a:r>
              <a:rPr lang="en-US" sz="2800" kern="0" dirty="0" smtClean="0">
                <a:latin typeface="+mn-lt"/>
              </a:rPr>
              <a:t>the </a:t>
            </a:r>
            <a:r>
              <a:rPr lang="en-US" sz="2800" kern="0" dirty="0">
                <a:latin typeface="+mn-lt"/>
              </a:rPr>
              <a:t>Small Farms web at </a:t>
            </a:r>
            <a:r>
              <a:rPr lang="en-US" sz="2800" kern="0" dirty="0">
                <a:latin typeface="+mn-lt"/>
                <a:hlinkClick r:id="rId2"/>
              </a:rPr>
              <a:t>http://smallfarms.ifas.ufl.edu</a:t>
            </a:r>
            <a:endParaRPr lang="en-US" sz="28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800" kern="0" dirty="0">
              <a:latin typeface="+mn-lt"/>
            </a:endParaRPr>
          </a:p>
        </p:txBody>
      </p:sp>
      <p:pic>
        <p:nvPicPr>
          <p:cNvPr id="7" name="Picture 13" descr="SF - Hom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1676400"/>
            <a:ext cx="243363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895600" y="4482405"/>
            <a:ext cx="594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80000"/>
              </a:spcBef>
              <a:defRPr/>
            </a:pPr>
            <a:r>
              <a:rPr lang="en-US" sz="2800" kern="0" dirty="0" smtClean="0"/>
              <a:t>Take a virtual field day tour by visiting the Virtual Field Day web at </a:t>
            </a:r>
            <a:r>
              <a:rPr lang="en-US" sz="2800" kern="0" dirty="0" smtClean="0">
                <a:hlinkClick r:id="rId4"/>
              </a:rPr>
              <a:t>http://vfd.ifas.ufl.edu</a:t>
            </a:r>
            <a:endParaRPr lang="en-US" sz="2800" kern="0" dirty="0"/>
          </a:p>
        </p:txBody>
      </p:sp>
      <p:pic>
        <p:nvPicPr>
          <p:cNvPr id="10" name="Picture 9" descr="VFD - Home Ne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1" y="3384498"/>
            <a:ext cx="2438400" cy="2711501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Variety Selection</a:t>
            </a:r>
          </a:p>
        </p:txBody>
      </p:sp>
      <p:pic>
        <p:nvPicPr>
          <p:cNvPr id="21510" name="Picture 6" descr="Specialty Watermel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72200" y="2362200"/>
            <a:ext cx="2743200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511" name="Picture 7" descr="Specialty Peppers, Eggplant, Tomatillo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733800" y="4295539"/>
            <a:ext cx="3124200" cy="2219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15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1187" y="1727200"/>
            <a:ext cx="4113213" cy="4953000"/>
          </a:xfrm>
        </p:spPr>
        <p:txBody>
          <a:bodyPr/>
          <a:lstStyle/>
          <a:p>
            <a:pPr>
              <a:spcBef>
                <a:spcPct val="35000"/>
              </a:spcBef>
            </a:pPr>
            <a:r>
              <a:rPr lang="en-US" dirty="0"/>
              <a:t>Disease Tolerance</a:t>
            </a:r>
          </a:p>
          <a:p>
            <a:pPr>
              <a:spcBef>
                <a:spcPct val="35000"/>
              </a:spcBef>
            </a:pPr>
            <a:r>
              <a:rPr lang="en-US" dirty="0"/>
              <a:t>Adapted to Region</a:t>
            </a:r>
          </a:p>
          <a:p>
            <a:pPr>
              <a:spcBef>
                <a:spcPct val="35000"/>
              </a:spcBef>
            </a:pPr>
            <a:r>
              <a:rPr lang="en-US" dirty="0"/>
              <a:t>Market Acceptance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19600" y="1727200"/>
            <a:ext cx="4495800" cy="4114800"/>
          </a:xfrm>
        </p:spPr>
        <p:txBody>
          <a:bodyPr/>
          <a:lstStyle/>
          <a:p>
            <a:pPr>
              <a:spcBef>
                <a:spcPct val="35000"/>
              </a:spcBef>
            </a:pPr>
            <a:r>
              <a:rPr lang="en-US" dirty="0"/>
              <a:t>Earliness</a:t>
            </a:r>
          </a:p>
          <a:p>
            <a:pPr>
              <a:spcBef>
                <a:spcPct val="35000"/>
              </a:spcBef>
            </a:pPr>
            <a:r>
              <a:rPr lang="en-US" dirty="0"/>
              <a:t>Yield</a:t>
            </a:r>
          </a:p>
          <a:p>
            <a:pPr>
              <a:spcBef>
                <a:spcPct val="35000"/>
              </a:spcBef>
            </a:pPr>
            <a:r>
              <a:rPr lang="en-US" dirty="0"/>
              <a:t>Quality</a:t>
            </a:r>
          </a:p>
        </p:txBody>
      </p:sp>
      <p:pic>
        <p:nvPicPr>
          <p:cNvPr id="21509" name="Picture 5" descr="Slide 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503745"/>
            <a:ext cx="2971800" cy="2000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Fall &amp; Winter Crops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01625" y="1676400"/>
            <a:ext cx="8540750" cy="4876800"/>
          </a:xfrm>
        </p:spPr>
        <p:txBody>
          <a:bodyPr>
            <a:normAutofit lnSpcReduction="10000"/>
          </a:bodyPr>
          <a:lstStyle/>
          <a:p>
            <a:pPr>
              <a:spcBef>
                <a:spcPct val="30000"/>
              </a:spcBef>
            </a:pPr>
            <a:r>
              <a:rPr lang="en-US" dirty="0"/>
              <a:t>Cool Season is Great Time for Production</a:t>
            </a:r>
          </a:p>
          <a:p>
            <a:pPr>
              <a:spcBef>
                <a:spcPct val="30000"/>
              </a:spcBef>
            </a:pPr>
            <a:r>
              <a:rPr lang="en-US" dirty="0"/>
              <a:t>Examples:</a:t>
            </a:r>
          </a:p>
          <a:p>
            <a:pPr lvl="1">
              <a:spcBef>
                <a:spcPct val="300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Cole Crops: Cabbage, Broccoli, Cauliflower, Brussels Sprouts, Collards</a:t>
            </a:r>
          </a:p>
          <a:p>
            <a:pPr lvl="1">
              <a:spcBef>
                <a:spcPct val="300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Oriental Vegetables: Chinese Cabbage, Bok </a:t>
            </a:r>
            <a:r>
              <a:rPr lang="en-US" dirty="0" err="1"/>
              <a:t>Choi</a:t>
            </a:r>
            <a:r>
              <a:rPr lang="en-US" dirty="0"/>
              <a:t>, Oriental Radish</a:t>
            </a:r>
          </a:p>
          <a:p>
            <a:pPr lvl="1">
              <a:spcBef>
                <a:spcPct val="300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Radish, Turnips, Beets</a:t>
            </a:r>
          </a:p>
          <a:p>
            <a:pPr lvl="1">
              <a:spcBef>
                <a:spcPct val="300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Onions, Chives</a:t>
            </a:r>
          </a:p>
          <a:p>
            <a:pPr lvl="1">
              <a:spcBef>
                <a:spcPct val="300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Leafy Greens &amp; Herbs: Lettuces, Arugula,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Cilantro</a:t>
            </a:r>
            <a:r>
              <a:rPr lang="en-US" dirty="0"/>
              <a:t>, Kale, Dill, Thyme</a:t>
            </a:r>
          </a:p>
          <a:p>
            <a:pPr lvl="1">
              <a:spcBef>
                <a:spcPct val="30000"/>
              </a:spcBef>
              <a:buClr>
                <a:schemeClr val="tx1"/>
              </a:buClr>
              <a:buFontTx/>
              <a:buChar char="•"/>
            </a:pPr>
            <a:r>
              <a:rPr lang="en-US" dirty="0"/>
              <a:t>Strawberry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Cool Season Crops</a:t>
            </a:r>
          </a:p>
        </p:txBody>
      </p:sp>
      <p:pic>
        <p:nvPicPr>
          <p:cNvPr id="35843" name="Picture 3" descr="Image18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6375" y="2136775"/>
            <a:ext cx="6191250" cy="4133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Specialty Greens &amp; Herbs</a:t>
            </a:r>
          </a:p>
        </p:txBody>
      </p:sp>
      <p:pic>
        <p:nvPicPr>
          <p:cNvPr id="37891" name="Picture 3" descr="Image1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6375" y="2165350"/>
            <a:ext cx="6191250" cy="407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Broccoli</a:t>
            </a:r>
          </a:p>
        </p:txBody>
      </p:sp>
      <p:pic>
        <p:nvPicPr>
          <p:cNvPr id="39939" name="Picture 3" descr="Image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3124200"/>
            <a:ext cx="4189413" cy="278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40" name="Picture 4" descr="Image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648200" y="1676400"/>
            <a:ext cx="4113212" cy="2806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Standard Radish</a:t>
            </a:r>
          </a:p>
        </p:txBody>
      </p:sp>
      <p:pic>
        <p:nvPicPr>
          <p:cNvPr id="41987" name="Picture 3" descr="Image0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6375" y="2212975"/>
            <a:ext cx="6191250" cy="39814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010400" cy="1143000"/>
          </a:xfrm>
          <a:ln/>
        </p:spPr>
        <p:txBody>
          <a:bodyPr/>
          <a:lstStyle/>
          <a:p>
            <a:r>
              <a:rPr lang="en-US" dirty="0"/>
              <a:t>Ethnic Vegetables</a:t>
            </a:r>
          </a:p>
        </p:txBody>
      </p:sp>
      <p:pic>
        <p:nvPicPr>
          <p:cNvPr id="105479" name="Picture 7" descr="specialty pepper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8340" y="1727200"/>
            <a:ext cx="6507320" cy="495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">
  <a:themeElements>
    <a:clrScheme name="1_blank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_blank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1_blank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pecialty">
  <a:themeElements>
    <a:clrScheme name="sunflower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sunflower">
      <a:majorFont>
        <a:latin typeface="Calisto MT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5000"/>
          </a:schemeClr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5000"/>
          </a:schemeClr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unflow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flow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flow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flow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flow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flow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flow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flow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flow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flow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flow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flow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</Template>
  <TotalTime>35</TotalTime>
  <Words>735</Words>
  <Application>Microsoft Office PowerPoint</Application>
  <PresentationFormat>On-screen Show (4:3)</PresentationFormat>
  <Paragraphs>153</Paragraphs>
  <Slides>28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Blue</vt:lpstr>
      <vt:lpstr>Specialty</vt:lpstr>
      <vt:lpstr>Selecting Field &amp; Greenhouse Vegetable Crops for Small Farmers</vt:lpstr>
      <vt:lpstr>Develop a Plan to Identify Crops and Production Systems to Meet Seasonal Opportunities</vt:lpstr>
      <vt:lpstr>Variety Selection</vt:lpstr>
      <vt:lpstr>Fall &amp; Winter Crops</vt:lpstr>
      <vt:lpstr>Cool Season Crops</vt:lpstr>
      <vt:lpstr>Specialty Greens &amp; Herbs</vt:lpstr>
      <vt:lpstr>Broccoli</vt:lpstr>
      <vt:lpstr>Standard Radish</vt:lpstr>
      <vt:lpstr>Ethnic Vegetables</vt:lpstr>
      <vt:lpstr>Sweet Onion</vt:lpstr>
      <vt:lpstr>Colored Carrots</vt:lpstr>
      <vt:lpstr>Snow Peas</vt:lpstr>
      <vt:lpstr>Warm Season Specialty Crop Options</vt:lpstr>
      <vt:lpstr>Calabaza  Choose the variety ‘LaEstrella’</vt:lpstr>
      <vt:lpstr>Specialty Peppers Grown  in the Field</vt:lpstr>
      <vt:lpstr>Specialty Color Potatoes</vt:lpstr>
      <vt:lpstr>Okra</vt:lpstr>
      <vt:lpstr>Beans</vt:lpstr>
      <vt:lpstr>Traditional Cantaloupe Varieties</vt:lpstr>
      <vt:lpstr>Specialty Cantaloupe and Other Melon Varieties</vt:lpstr>
      <vt:lpstr>Heirloom Tomatoes</vt:lpstr>
      <vt:lpstr>Grape Tomatoes</vt:lpstr>
      <vt:lpstr>Florida Hydroponics</vt:lpstr>
      <vt:lpstr>Tomato</vt:lpstr>
      <vt:lpstr>Floating Lettuce and Greens Under Shade for Farmers Market Sales</vt:lpstr>
      <vt:lpstr>Hydroponic Cut Flowers for  Local Sales</vt:lpstr>
      <vt:lpstr>Hydroponic Peppers in a Shade House for Summer Production</vt:lpstr>
      <vt:lpstr>Thank You</vt:lpstr>
    </vt:vector>
  </TitlesOfParts>
  <Company>UF/IFAS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Selecting Field &amp; Greenhouse Vegetable Crops for Small Farmers</dc:title>
  <dc:creator>Osborne,Laurie A</dc:creator>
  <cp:lastModifiedBy>Osborne,Laurie A</cp:lastModifiedBy>
  <cp:revision>5</cp:revision>
  <dcterms:created xsi:type="dcterms:W3CDTF">2009-02-05T20:27:25Z</dcterms:created>
  <dcterms:modified xsi:type="dcterms:W3CDTF">2009-04-10T20:40:56Z</dcterms:modified>
</cp:coreProperties>
</file>