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7"/>
  </p:notesMasterIdLst>
  <p:handoutMasterIdLst>
    <p:handoutMasterId r:id="rId38"/>
  </p:handoutMasterIdLst>
  <p:sldIdLst>
    <p:sldId id="256" r:id="rId2"/>
    <p:sldId id="263" r:id="rId3"/>
    <p:sldId id="264" r:id="rId4"/>
    <p:sldId id="293" r:id="rId5"/>
    <p:sldId id="313" r:id="rId6"/>
    <p:sldId id="314" r:id="rId7"/>
    <p:sldId id="305" r:id="rId8"/>
    <p:sldId id="317" r:id="rId9"/>
    <p:sldId id="266" r:id="rId10"/>
    <p:sldId id="273" r:id="rId11"/>
    <p:sldId id="315" r:id="rId12"/>
    <p:sldId id="311" r:id="rId13"/>
    <p:sldId id="274" r:id="rId14"/>
    <p:sldId id="324" r:id="rId15"/>
    <p:sldId id="325" r:id="rId16"/>
    <p:sldId id="326" r:id="rId17"/>
    <p:sldId id="327" r:id="rId18"/>
    <p:sldId id="328" r:id="rId19"/>
    <p:sldId id="329" r:id="rId20"/>
    <p:sldId id="319" r:id="rId21"/>
    <p:sldId id="267" r:id="rId22"/>
    <p:sldId id="275" r:id="rId23"/>
    <p:sldId id="323" r:id="rId24"/>
    <p:sldId id="291" r:id="rId25"/>
    <p:sldId id="292" r:id="rId26"/>
    <p:sldId id="321" r:id="rId27"/>
    <p:sldId id="277" r:id="rId28"/>
    <p:sldId id="312" r:id="rId29"/>
    <p:sldId id="278" r:id="rId30"/>
    <p:sldId id="322" r:id="rId31"/>
    <p:sldId id="289" r:id="rId32"/>
    <p:sldId id="288" r:id="rId33"/>
    <p:sldId id="280" r:id="rId34"/>
    <p:sldId id="300" r:id="rId35"/>
    <p:sldId id="363"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a:srgbClr val="FAFDC3"/>
    <a:srgbClr val="FFFFCC"/>
    <a:srgbClr val="F5FB85"/>
    <a:srgbClr val="003399"/>
    <a:srgbClr val="462300"/>
    <a:srgbClr val="6633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737" autoAdjust="0"/>
    <p:restoredTop sz="81067" autoAdjust="0"/>
  </p:normalViewPr>
  <p:slideViewPr>
    <p:cSldViewPr>
      <p:cViewPr varScale="1">
        <p:scale>
          <a:sx n="70" d="100"/>
          <a:sy n="70" d="100"/>
        </p:scale>
        <p:origin x="-270"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8909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8909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8909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CF39486C-B7AB-4948-BDBC-419B22F3EA2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185F198D-C0F2-44E6-95F8-009DBDDE0CE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n.wikipedia.org/wiki/Bone_meal" TargetMode="External"/><Relationship Id="rId13" Type="http://schemas.openxmlformats.org/officeDocument/2006/relationships/hyperlink" Target="http://en.wikipedia.org/wiki/Biodynamic_agriculture" TargetMode="External"/><Relationship Id="rId3" Type="http://schemas.openxmlformats.org/officeDocument/2006/relationships/hyperlink" Target="http://en.wikipedia.org/wiki/Nitrogen" TargetMode="External"/><Relationship Id="rId7" Type="http://schemas.openxmlformats.org/officeDocument/2006/relationships/hyperlink" Target="http://en.wikipedia.org/wiki/Compost" TargetMode="External"/><Relationship Id="rId12" Type="http://schemas.openxmlformats.org/officeDocument/2006/relationships/hyperlink" Target="http://en.wikipedia.org/wiki/Demeter_Internationa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Rabbit" TargetMode="External"/><Relationship Id="rId11" Type="http://schemas.openxmlformats.org/officeDocument/2006/relationships/hyperlink" Target="http://en.wikipedia.org/wiki/Creutzfeldt-Jakob_disease" TargetMode="External"/><Relationship Id="rId5" Type="http://schemas.openxmlformats.org/officeDocument/2006/relationships/hyperlink" Target="http://en.wikipedia.org/wiki/By-product" TargetMode="External"/><Relationship Id="rId10" Type="http://schemas.openxmlformats.org/officeDocument/2006/relationships/hyperlink" Target="http://en.wikipedia.org/wiki/Bovine_spongiform_encephalopathy" TargetMode="External"/><Relationship Id="rId4" Type="http://schemas.openxmlformats.org/officeDocument/2006/relationships/hyperlink" Target="http://en.wikipedia.org/wiki/Slaughterhouse" TargetMode="External"/><Relationship Id="rId9" Type="http://schemas.openxmlformats.org/officeDocument/2006/relationships/hyperlink" Target="http://en.wikipedia.org/wiki/Certified_organic" TargetMode="External"/><Relationship Id="rId14" Type="http://schemas.openxmlformats.org/officeDocument/2006/relationships/hyperlink" Target="http://en.wikipedia.org/wiki/Nitrogen_deficiency"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 a healthy soil</a:t>
            </a:r>
            <a:r>
              <a:rPr lang="en-US" baseline="0" dirty="0" smtClean="0"/>
              <a:t> is essential to organic systems.</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367AD-426E-4063-A863-6055CD1C155B}" type="slidenum">
              <a:rPr lang="en-US"/>
              <a:pPr/>
              <a:t>10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smtClean="0"/>
              <a:t>Why is organic matter so difficult to build in Florida.</a:t>
            </a:r>
          </a:p>
          <a:p>
            <a:endParaRPr lang="en-US" dirty="0" smtClean="0"/>
          </a:p>
          <a:p>
            <a:r>
              <a:rPr lang="en-US" dirty="0" smtClean="0"/>
              <a:t>Compare </a:t>
            </a:r>
            <a:r>
              <a:rPr lang="en-US" dirty="0"/>
              <a:t>water holding capacity (amount of water by volume that can be retained by adhesive and cohesive forces between particles) of a clay soil at 45%!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DEDCE-7D10-47E5-AB4B-F5F7F7BBC242}" type="slidenum">
              <a:rPr lang="en-US"/>
              <a:pPr/>
              <a:t>11</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Organic matter is important because it provides many benefits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D0CF0-DB91-4DAE-BFA2-D37AB74F9293}" type="slidenum">
              <a:rPr lang="en-US"/>
              <a:pPr/>
              <a:t>12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dirty="0" smtClean="0"/>
              <a:t>Organic matter can be increased in Florida.</a:t>
            </a:r>
          </a:p>
          <a:p>
            <a:r>
              <a:rPr lang="en-US" dirty="0" smtClean="0"/>
              <a:t>This </a:t>
            </a:r>
            <a:r>
              <a:rPr lang="en-US" dirty="0"/>
              <a:t>Bill </a:t>
            </a:r>
            <a:r>
              <a:rPr lang="en-US" dirty="0" err="1"/>
              <a:t>Pischer’s</a:t>
            </a:r>
            <a:r>
              <a:rPr lang="en-US" dirty="0"/>
              <a:t> farm in Sarasota County - it is organic.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43BF8-80FB-4EC0-8749-E2BAAF58B4B9}" type="slidenum">
              <a:rPr lang="en-US"/>
              <a:pPr/>
              <a:t>13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smtClean="0"/>
              <a:t>How can you increase organic matter?</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Apply inputs at proper rates, especially manures, </a:t>
            </a:r>
            <a:r>
              <a:rPr lang="en-US" baseline="0" dirty="0" smtClean="0"/>
              <a:t>so to not over fertilize</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D3DAE80-A367-41FD-8717-AB6CC4229688}" type="slidenum">
              <a:rPr lang="en-US"/>
              <a:pPr/>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buFontTx/>
              <a:buChar char="•"/>
            </a:pPr>
            <a:r>
              <a:rPr lang="en-US" dirty="0" smtClean="0"/>
              <a:t> Nitrogen – important for crop yield</a:t>
            </a:r>
          </a:p>
          <a:p>
            <a:pPr lvl="2" eaLnBrk="1" hangingPunct="1">
              <a:buFontTx/>
              <a:buChar char="•"/>
            </a:pPr>
            <a:r>
              <a:rPr lang="en-US" dirty="0" smtClean="0"/>
              <a:t>  Water soluble</a:t>
            </a:r>
          </a:p>
          <a:p>
            <a:pPr lvl="2" eaLnBrk="1" hangingPunct="1">
              <a:buFontTx/>
              <a:buChar char="•"/>
            </a:pPr>
            <a:r>
              <a:rPr lang="en-US" dirty="0" smtClean="0"/>
              <a:t>  Prone to leaching</a:t>
            </a:r>
          </a:p>
          <a:p>
            <a:pPr lvl="2" eaLnBrk="1" hangingPunct="1">
              <a:buFontTx/>
              <a:buChar char="•"/>
            </a:pPr>
            <a:r>
              <a:rPr lang="en-US" dirty="0" smtClean="0"/>
              <a:t>  Needs recycling (lifters) and fixing</a:t>
            </a:r>
          </a:p>
          <a:p>
            <a:pPr lvl="2" eaLnBrk="1" hangingPunct="1">
              <a:buFontTx/>
              <a:buChar char="•"/>
            </a:pPr>
            <a:r>
              <a:rPr lang="en-US" dirty="0" smtClean="0"/>
              <a:t>  Fleshy annuals release N quickly</a:t>
            </a:r>
          </a:p>
          <a:p>
            <a:pPr lvl="2" eaLnBrk="1" hangingPunct="1">
              <a:buFontTx/>
              <a:buChar char="•"/>
            </a:pPr>
            <a:r>
              <a:rPr lang="en-US" dirty="0" smtClean="0"/>
              <a:t> Wood</a:t>
            </a:r>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dirty="0" smtClean="0"/>
              <a:t>Traits and examples of</a:t>
            </a:r>
            <a:r>
              <a:rPr lang="en-US" baseline="0" dirty="0" smtClean="0"/>
              <a:t> “lifters”</a:t>
            </a:r>
            <a:endParaRPr lang="en-US" dirty="0" smtClean="0"/>
          </a:p>
        </p:txBody>
      </p:sp>
      <p:sp>
        <p:nvSpPr>
          <p:cNvPr id="39940" name="Slide Number Placeholder 3"/>
          <p:cNvSpPr>
            <a:spLocks noGrp="1"/>
          </p:cNvSpPr>
          <p:nvPr>
            <p:ph type="sldNum" sz="quarter" idx="5"/>
          </p:nvPr>
        </p:nvSpPr>
        <p:spPr>
          <a:noFill/>
        </p:spPr>
        <p:txBody>
          <a:bodyPr/>
          <a:lstStyle/>
          <a:p>
            <a:fld id="{FC853E3D-D08D-4CBB-830E-97BD80BE4218}"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1FB5279-5E6E-450F-849E-58F83CA61A5F}" type="slidenum">
              <a:rPr lang="en-US"/>
              <a:pPr/>
              <a:t>17</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Traits and examples of “fixers”</a:t>
            </a:r>
          </a:p>
          <a:p>
            <a:pPr eaLnBrk="1" hangingPunct="1"/>
            <a:r>
              <a:rPr lang="en-US" dirty="0" smtClean="0"/>
              <a:t>Most </a:t>
            </a:r>
            <a:r>
              <a:rPr lang="en-US" dirty="0" smtClean="0"/>
              <a:t>cover crop residues are usually low in </a:t>
            </a:r>
            <a:r>
              <a:rPr lang="en-US" dirty="0" err="1" smtClean="0"/>
              <a:t>lingin</a:t>
            </a:r>
            <a:r>
              <a:rPr lang="en-US" dirty="0" smtClean="0"/>
              <a:t> content and high in nitrogen, they decompose rapidly in the soil.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dirty="0" smtClean="0"/>
              <a:t>Cover crops for the cool season</a:t>
            </a:r>
            <a:endParaRPr lang="en-US" dirty="0" smtClean="0"/>
          </a:p>
        </p:txBody>
      </p:sp>
      <p:sp>
        <p:nvSpPr>
          <p:cNvPr id="48132" name="Slide Number Placeholder 3"/>
          <p:cNvSpPr>
            <a:spLocks noGrp="1"/>
          </p:cNvSpPr>
          <p:nvPr>
            <p:ph type="sldNum" sz="quarter" idx="5"/>
          </p:nvPr>
        </p:nvSpPr>
        <p:spPr>
          <a:noFill/>
        </p:spPr>
        <p:txBody>
          <a:bodyPr/>
          <a:lstStyle/>
          <a:p>
            <a:fld id="{10CEB037-B703-455D-9185-5B473FBFF261}"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dirty="0" smtClean="0"/>
              <a:t>Cover crops for the warm season</a:t>
            </a:r>
            <a:endParaRPr lang="en-US" dirty="0" smtClean="0"/>
          </a:p>
        </p:txBody>
      </p:sp>
      <p:sp>
        <p:nvSpPr>
          <p:cNvPr id="50180" name="Slide Number Placeholder 3"/>
          <p:cNvSpPr>
            <a:spLocks noGrp="1"/>
          </p:cNvSpPr>
          <p:nvPr>
            <p:ph type="sldNum" sz="quarter" idx="5"/>
          </p:nvPr>
        </p:nvSpPr>
        <p:spPr>
          <a:noFill/>
        </p:spPr>
        <p:txBody>
          <a:bodyPr/>
          <a:lstStyle/>
          <a:p>
            <a:fld id="{185197F7-5377-4F39-A5B1-E28787603F0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F198D-C0F2-44E6-95F8-009DBDDE0CE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 applications and rates of fertilizer and lime on a soil test</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proper fertilizer program to maximize crop health</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F789E-A3A9-4765-9AE9-4E3F4DE8334C}" type="slidenum">
              <a:rPr lang="en-US"/>
              <a:pPr/>
              <a:t>22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If pH is too high, select crops tolerant to high pH (legumes), use acidifying fertilizers, add small small small amounts of elemental sulfur, ect.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36255-5927-4E46-A063-58280493DDFB}" type="slidenum">
              <a:rPr lang="en-US"/>
              <a:pPr/>
              <a:t>23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dirty="0" smtClean="0"/>
              <a:t>Ways to make adjustments in your fertilizer program</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6049D-6AE8-4F28-81C5-A0D760FD1BA5}" type="slidenum">
              <a:rPr lang="en-US"/>
              <a:pPr/>
              <a:t>24</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b="0" dirty="0" smtClean="0"/>
              <a:t>Different</a:t>
            </a:r>
            <a:r>
              <a:rPr lang="en-US" b="0" baseline="0" dirty="0" smtClean="0"/>
              <a:t> sources of nutrients will vary in the rate of release of the nutrients. Know your fertilizer characteristics.</a:t>
            </a:r>
            <a:endParaRPr lang="en-US" b="0" dirty="0" smtClean="0"/>
          </a:p>
          <a:p>
            <a:r>
              <a:rPr lang="en-US" b="1" dirty="0" smtClean="0"/>
              <a:t>Blood </a:t>
            </a:r>
            <a:r>
              <a:rPr lang="en-US" b="1" dirty="0"/>
              <a:t>meal</a:t>
            </a:r>
            <a:r>
              <a:rPr lang="en-US" dirty="0"/>
              <a:t> is dried, powdered blood used as a high-</a:t>
            </a:r>
            <a:r>
              <a:rPr lang="en-US" dirty="0">
                <a:hlinkClick r:id="rId3" tooltip="Nitrogen"/>
              </a:rPr>
              <a:t>nitrogen</a:t>
            </a:r>
            <a:r>
              <a:rPr lang="en-US" dirty="0"/>
              <a:t> fertilizer. It is one of the highest non-synthetic sources of nitrogen and if over-applied it can burn plants with excessive ammonia. Blood meal is completely soluble and can be mixed with water to be used as a liquid fertilizer. It usually comes from cattle as a </a:t>
            </a:r>
            <a:r>
              <a:rPr lang="en-US" dirty="0">
                <a:hlinkClick r:id="rId4" tooltip="Slaughterhouse"/>
              </a:rPr>
              <a:t>slaughterhouse</a:t>
            </a:r>
            <a:r>
              <a:rPr lang="en-US" dirty="0"/>
              <a:t> </a:t>
            </a:r>
            <a:r>
              <a:rPr lang="en-US" dirty="0">
                <a:hlinkClick r:id="rId5" tooltip="By-product"/>
              </a:rPr>
              <a:t>by-product</a:t>
            </a:r>
            <a:r>
              <a:rPr lang="en-US" dirty="0"/>
              <a:t>. It may also be spread on gardens to deter animals such as </a:t>
            </a:r>
            <a:r>
              <a:rPr lang="en-US" dirty="0">
                <a:hlinkClick r:id="rId6" tooltip="Rabbit"/>
              </a:rPr>
              <a:t>rabbits</a:t>
            </a:r>
            <a:r>
              <a:rPr lang="en-US" dirty="0"/>
              <a:t>, or as a </a:t>
            </a:r>
            <a:r>
              <a:rPr lang="en-US" dirty="0">
                <a:hlinkClick r:id="rId7" tooltip="Compost"/>
              </a:rPr>
              <a:t>compost</a:t>
            </a:r>
            <a:r>
              <a:rPr lang="en-US" dirty="0"/>
              <a:t> activator.</a:t>
            </a:r>
          </a:p>
          <a:p>
            <a:r>
              <a:rPr lang="en-US" dirty="0"/>
              <a:t>Blood meal, </a:t>
            </a:r>
            <a:r>
              <a:rPr lang="en-US" dirty="0">
                <a:hlinkClick r:id="rId8" tooltip="Bone meal"/>
              </a:rPr>
              <a:t>bone meal</a:t>
            </a:r>
            <a:r>
              <a:rPr lang="en-US" dirty="0"/>
              <a:t>, and other animal by-products are permitted in </a:t>
            </a:r>
            <a:r>
              <a:rPr lang="en-US" dirty="0">
                <a:hlinkClick r:id="rId9" tooltip="Certified organic"/>
              </a:rPr>
              <a:t>certified organic</a:t>
            </a:r>
            <a:r>
              <a:rPr lang="en-US" dirty="0"/>
              <a:t> production as soil amendments, though they cannot be fed to organic livestock. In the United States, fear of </a:t>
            </a:r>
            <a:r>
              <a:rPr lang="en-US" dirty="0">
                <a:hlinkClick r:id="rId10" tooltip="Bovine spongiform encephalopathy"/>
              </a:rPr>
              <a:t>BSE</a:t>
            </a:r>
            <a:r>
              <a:rPr lang="en-US" dirty="0"/>
              <a:t> (mad cow disease) and the related </a:t>
            </a:r>
            <a:r>
              <a:rPr lang="en-US" dirty="0">
                <a:hlinkClick r:id="rId11" tooltip="Creutzfeldt-Jakob disease"/>
              </a:rPr>
              <a:t>Creutzfeldt-Jakob disease</a:t>
            </a:r>
            <a:r>
              <a:rPr lang="en-US" dirty="0"/>
              <a:t> prompted </a:t>
            </a:r>
            <a:r>
              <a:rPr lang="en-US" dirty="0">
                <a:hlinkClick r:id="rId12" tooltip="Demeter International"/>
              </a:rPr>
              <a:t>Demeter International</a:t>
            </a:r>
            <a:r>
              <a:rPr lang="en-US" dirty="0"/>
              <a:t>, which certifies </a:t>
            </a:r>
            <a:r>
              <a:rPr lang="en-US" dirty="0">
                <a:hlinkClick r:id="rId13" tooltip="Biodynamic agriculture"/>
              </a:rPr>
              <a:t>biodynamic</a:t>
            </a:r>
            <a:r>
              <a:rPr lang="en-US" dirty="0"/>
              <a:t> farms, to fully prohibit use of bone meal and blood meal, since these could be routes of infection for BSE.</a:t>
            </a:r>
          </a:p>
          <a:p>
            <a:r>
              <a:rPr lang="en-US" dirty="0"/>
              <a:t>Blood meal is different from </a:t>
            </a:r>
            <a:r>
              <a:rPr lang="en-US" dirty="0">
                <a:hlinkClick r:id="rId8" tooltip="Bone meal"/>
              </a:rPr>
              <a:t>bone meal</a:t>
            </a:r>
            <a:r>
              <a:rPr lang="en-US" dirty="0"/>
              <a:t> in that blood meal contains a much higher amount of nitrogen, while bone meal contains phosphorus.</a:t>
            </a:r>
          </a:p>
          <a:p>
            <a:r>
              <a:rPr lang="en-US" dirty="0"/>
              <a:t>Nitrogen is more typically missing from soils than the other elements provided by most fertilizers (phosphorus and potassium). Plants grown in soil lacking proper amounts of nitrogen will yellow from the leaves down due to </a:t>
            </a:r>
            <a:r>
              <a:rPr lang="en-US" dirty="0">
                <a:hlinkClick r:id="rId14" tooltip="Nitrogen deficiency"/>
              </a:rPr>
              <a:t>nitrogen deficiency</a:t>
            </a:r>
            <a:r>
              <a:rPr lang="en-US" dirty="0"/>
              <a:t>. Applying blood meal will help plants become green again.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EED71-B93A-4951-B897-4018C4760C23}" type="slidenum">
              <a:rPr lang="en-US"/>
              <a:pPr/>
              <a:t>25</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pPr lvl="0"/>
            <a:r>
              <a:rPr lang="en-US" dirty="0" smtClean="0"/>
              <a:t>Nutrients that are slower to release or actually controlled in their release rate.</a:t>
            </a:r>
          </a:p>
          <a:p>
            <a:pPr lvl="0"/>
            <a:r>
              <a:rPr lang="en-US" dirty="0" smtClean="0"/>
              <a:t>“</a:t>
            </a:r>
            <a:r>
              <a:rPr lang="en-US" dirty="0"/>
              <a:t>Release” is mediated by microorganisms (as the case for urea, compost) or by physical and mechanical means (disintegration of plastic coatings, </a:t>
            </a:r>
            <a:r>
              <a:rPr lang="en-US" dirty="0" err="1"/>
              <a:t>prills</a:t>
            </a:r>
            <a:r>
              <a:rPr lang="en-US" dirty="0"/>
              <a:t>)</a:t>
            </a:r>
          </a:p>
          <a:p>
            <a:pPr lvl="0"/>
            <a:r>
              <a:rPr lang="en-US" dirty="0"/>
              <a:t>Properly prepared compost (no visible particles, cool, sweet smell)</a:t>
            </a:r>
          </a:p>
          <a:p>
            <a:r>
              <a:rPr lang="en-US" dirty="0"/>
              <a:t>Legume cover crops soil incorporated &lt; 2 weeks before crop.</a:t>
            </a:r>
          </a:p>
          <a:p>
            <a:r>
              <a:rPr lang="en-US" dirty="0" err="1"/>
              <a:t>Uncomposted</a:t>
            </a:r>
            <a:r>
              <a:rPr lang="en-US" dirty="0"/>
              <a:t> plant material (wood chips, leaves, yard waste) will contribute to total SOM but additional N must be supplied.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832C1-E867-4300-AA74-EABBEF246DDA}" type="slidenum">
              <a:rPr lang="en-US"/>
              <a:pPr/>
              <a:t>26</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a:t>Soil structure refers to the grouping of soil particles (sand, silt, clay, organic matter and fertilizers) into porous compounds. These are called aggregates. Soil structure also refers to the arrangement of these aggregates separated by pores and cracks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main goals in improving soil structure</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F2A8A-CA05-4924-B15E-6E7AA073FB54}" type="slidenum">
              <a:rPr lang="en-US"/>
              <a:pPr/>
              <a:t>28</a:t>
            </a:fld>
            <a:endParaRPr lang="en-US"/>
          </a:p>
        </p:txBody>
      </p:sp>
      <p:sp>
        <p:nvSpPr>
          <p:cNvPr id="95234" name="Rectangle 2"/>
          <p:cNvSpPr>
            <a:spLocks noGrp="1" noRot="1" noChangeAspect="1" noChangeArrowheads="1" noTextEdit="1"/>
          </p:cNvSpPr>
          <p:nvPr>
            <p:ph type="sldImg"/>
          </p:nvPr>
        </p:nvSpPr>
        <p:spPr>
          <a:xfrm>
            <a:off x="1189038" y="703263"/>
            <a:ext cx="4632325" cy="3473450"/>
          </a:xfrm>
          <a:ln/>
        </p:spPr>
      </p:sp>
      <p:sp>
        <p:nvSpPr>
          <p:cNvPr id="95235" name="Rectangle 3"/>
          <p:cNvSpPr>
            <a:spLocks noGrp="1" noChangeArrowheads="1"/>
          </p:cNvSpPr>
          <p:nvPr>
            <p:ph type="body" idx="1"/>
          </p:nvPr>
        </p:nvSpPr>
        <p:spPr>
          <a:xfrm>
            <a:off x="934720" y="4415790"/>
            <a:ext cx="5140960" cy="4183380"/>
          </a:xfrm>
        </p:spPr>
        <p:txBody>
          <a:bodyPr/>
          <a:lstStyle/>
          <a:p>
            <a:r>
              <a:rPr lang="en-US"/>
              <a:t>Soil aggregates or structure affect the infiltration rate. Generally, a soil with a higher percentage of water-stable aggregates will have a higher infiltration rate.  This is a comparison of infiltration on the same soil type under different land uses.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Ways to keep good structure</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09042-87AE-4CC2-897B-72B1F65364DB}"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There is no consensus on the definitions of “Soil quality” and “soil health”. </a:t>
            </a:r>
          </a:p>
          <a:p>
            <a:r>
              <a:rPr lang="en-US"/>
              <a:t>These terms are often used interchangably.</a:t>
            </a:r>
          </a:p>
          <a:p>
            <a:r>
              <a:rPr lang="en-US"/>
              <a:t>There is no single test for soil quality – because there are many factors that affect soil quality!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more species, the better.</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Micro-organisms</a:t>
            </a:r>
            <a:r>
              <a:rPr lang="en-US" baseline="0" dirty="0" smtClean="0"/>
              <a:t> do the “good work” in the soil.</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Soils need a good carbon source for long term health</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practices to keep the soil alive and build a health soil.</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F198D-C0F2-44E6-95F8-009DBDDE0CE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4C89F-C214-4F0B-9D6B-87227354FAED}" type="slidenum">
              <a:rPr lang="en-US"/>
              <a:pPr/>
              <a:t>35</a:t>
            </a:fld>
            <a:endParaRPr lang="en-US"/>
          </a:p>
        </p:txBody>
      </p:sp>
      <p:sp>
        <p:nvSpPr>
          <p:cNvPr id="155650" name="Rectangle 2"/>
          <p:cNvSpPr>
            <a:spLocks noGrp="1" noRot="1" noChangeAspect="1" noChangeArrowheads="1" noTextEdit="1"/>
          </p:cNvSpPr>
          <p:nvPr>
            <p:ph type="sldImg"/>
          </p:nvPr>
        </p:nvSpPr>
        <p:spPr>
          <a:xfrm>
            <a:off x="1184275" y="695325"/>
            <a:ext cx="4648200" cy="3486150"/>
          </a:xfrm>
          <a:ln/>
        </p:spPr>
      </p:sp>
      <p:sp>
        <p:nvSpPr>
          <p:cNvPr id="155651" name="Rectangle 3"/>
          <p:cNvSpPr>
            <a:spLocks noGrp="1" noChangeArrowheads="1"/>
          </p:cNvSpPr>
          <p:nvPr>
            <p:ph type="body" idx="1"/>
          </p:nvPr>
        </p:nvSpPr>
        <p:spPr>
          <a:xfrm>
            <a:off x="701675" y="4416427"/>
            <a:ext cx="5607050" cy="418465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FD719-5EA2-49ED-B8C7-95983F74B4C1}" type="slidenum">
              <a:rPr lang="en-US"/>
              <a:pPr/>
              <a:t>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dirty="0" smtClean="0"/>
              <a:t>How can you tell if soils has “good health”.</a:t>
            </a:r>
          </a:p>
          <a:p>
            <a:r>
              <a:rPr lang="en-US" dirty="0" smtClean="0"/>
              <a:t>SAFS </a:t>
            </a:r>
            <a:r>
              <a:rPr lang="en-US" dirty="0"/>
              <a:t>= Sustainable Agriculture Farming Systems Project. (A long term sustainable </a:t>
            </a:r>
            <a:r>
              <a:rPr lang="en-US" dirty="0" err="1"/>
              <a:t>ag</a:t>
            </a:r>
            <a:r>
              <a:rPr lang="en-US" dirty="0"/>
              <a:t> project for research and education). </a:t>
            </a:r>
          </a:p>
          <a:p>
            <a:r>
              <a:rPr lang="en-US" dirty="0"/>
              <a:t>MSU = Michigan State University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F198D-C0F2-44E6-95F8-009DBDDE0CE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 to avoid things that can harm soil health</a:t>
            </a:r>
            <a:endParaRPr lang="en-US" dirty="0"/>
          </a:p>
        </p:txBody>
      </p:sp>
      <p:sp>
        <p:nvSpPr>
          <p:cNvPr id="4" name="Slide Number Placeholder 3"/>
          <p:cNvSpPr>
            <a:spLocks noGrp="1"/>
          </p:cNvSpPr>
          <p:nvPr>
            <p:ph type="sldNum" sz="quarter" idx="10"/>
          </p:nvPr>
        </p:nvSpPr>
        <p:spPr/>
        <p:txBody>
          <a:bodyPr/>
          <a:lstStyle/>
          <a:p>
            <a:fld id="{185F198D-C0F2-44E6-95F8-009DBDDE0C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DE0CBC-BBA7-43AB-8B4C-F18CA5312321}" type="slidenum">
              <a:rPr lang="en-US"/>
              <a:pPr/>
              <a:t>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There is now a dead zone the size of Rhode Island off the gulf of mexico where nothing grows. No fish, no primary food chain organisms. This is the result of excess fertilizer running down the Mississippi River from the corn belt. In some parts of Iowa, thye continue to issue “blue baby” warnings when the nitrate content of well water gets too high. Babies that ingest high nitrate water die from brain damage (the cells are starved for O2 and they turn blue). This usually happens in the spring, when the rains come and percolate the nutrients back into the groundwater. Blah blah blah just burns me up man. Darn corn. A perfectly good plant too.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5F198D-C0F2-44E6-95F8-009DBDDE0C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37571-DDAD-4C67-83C6-578936B52769}" type="slidenum">
              <a:rPr lang="en-US"/>
              <a:pPr/>
              <a:t>9</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t>Living = living organisms, including plant roots</a:t>
            </a:r>
          </a:p>
          <a:p>
            <a:r>
              <a:rPr lang="en-US"/>
              <a:t>Dead = recently terminated plants, turned into the soil and actively decomposing</a:t>
            </a:r>
          </a:p>
          <a:p>
            <a:r>
              <a:rPr lang="en-US"/>
              <a:t>Very Dead = the organic matter that has become an integral part of the soil and is very long lasting. **This is the really good stuff that help turn your soil to black!</a:t>
            </a:r>
          </a:p>
          <a:p>
            <a:r>
              <a:rPr lang="en-US"/>
              <a:t>Total carbon can be requested on a soil test, and so can %OM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29200" y="1676400"/>
            <a:ext cx="3276600" cy="25146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029200" y="4114800"/>
            <a:ext cx="3276600" cy="1143000"/>
          </a:xfrm>
        </p:spPr>
        <p:txBody>
          <a:bodyPr/>
          <a:lstStyle>
            <a:lvl1pPr marL="0" indent="0">
              <a:buFontTx/>
              <a:buNone/>
              <a:defRPr sz="2800"/>
            </a:lvl1pPr>
          </a:lstStyle>
          <a:p>
            <a:r>
              <a:rPr lang="en-US" dirty="0" smtClean="0"/>
              <a:t>Click to edit Master subtitle style</a:t>
            </a:r>
            <a:endParaRPr lang="en-US" dirty="0"/>
          </a:p>
        </p:txBody>
      </p:sp>
      <p:pic>
        <p:nvPicPr>
          <p:cNvPr id="1028" name="Picture 4" descr="C:\Documents and Settings\losborne.UFAD\Local Settings\Temporary Internet Files\Content.IE5\U8KF58BP\MPj04331680000[1].jpg"/>
          <p:cNvPicPr>
            <a:picLocks noChangeAspect="1" noChangeArrowheads="1"/>
          </p:cNvPicPr>
          <p:nvPr userDrawn="1"/>
        </p:nvPicPr>
        <p:blipFill>
          <a:blip r:embed="rId3"/>
          <a:srcRect/>
          <a:stretch>
            <a:fillRect/>
          </a:stretch>
        </p:blipFill>
        <p:spPr bwMode="auto">
          <a:xfrm>
            <a:off x="457200" y="1524000"/>
            <a:ext cx="4200144" cy="4114800"/>
          </a:xfrm>
          <a:prstGeom prst="rect">
            <a:avLst/>
          </a:prstGeom>
          <a:noFill/>
        </p:spPr>
      </p:pic>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1900A3-E9DA-4F02-8056-CFA581A43AA9}" type="slidenum">
              <a:rPr lang="en-US"/>
              <a:pPr/>
              <a:t>‹#›</a:t>
            </a:fld>
            <a:endParaRPr lang="en-US"/>
          </a:p>
        </p:txBody>
      </p:sp>
      <p:pic>
        <p:nvPicPr>
          <p:cNvPr id="7"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533400"/>
            <a:ext cx="18669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4483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1AA309-4F2C-4083-96F0-ED124257CB03}" type="slidenum">
              <a:rPr lang="en-US"/>
              <a:pPr/>
              <a:t>‹#›</a:t>
            </a:fld>
            <a:endParaRPr lang="en-US"/>
          </a:p>
        </p:txBody>
      </p:sp>
      <p:pic>
        <p:nvPicPr>
          <p:cNvPr id="7"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D462B2-1ED2-4D2B-815E-BBDC3C5C25CB}" type="slidenum">
              <a:rPr lang="en-US"/>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08634A-20AF-40AD-9943-E20F715E8C96}" type="slidenum">
              <a:rPr lang="en-US"/>
              <a:pPr/>
              <a:t>‹#›</a:t>
            </a:fld>
            <a:endParaRPr lang="en-US"/>
          </a:p>
        </p:txBody>
      </p:sp>
      <p:pic>
        <p:nvPicPr>
          <p:cNvPr id="7"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
        <p:nvSpPr>
          <p:cNvPr id="2" name="Title 1"/>
          <p:cNvSpPr>
            <a:spLocks noGrp="1"/>
          </p:cNvSpPr>
          <p:nvPr>
            <p:ph type="title"/>
          </p:nvPr>
        </p:nvSpPr>
        <p:spPr>
          <a:xfrm>
            <a:off x="1295400" y="304800"/>
            <a:ext cx="7391400" cy="11128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657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657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6FBE48-0EE9-4032-88DD-A23CF5D0DCC5}" type="slidenum">
              <a:rPr lang="en-US"/>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CD7049-7C06-4ACB-A757-8EE92040A0D2}" type="slidenum">
              <a:rPr lang="en-US"/>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936028-F40D-45E9-8D1B-E436970BF225}" type="slidenum">
              <a:rPr lang="en-US"/>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4E0DEED-40C9-49CC-B4C8-B6BDEE20AF80}" type="slidenum">
              <a:rPr lang="en-US"/>
              <a:pPr/>
              <a:t>‹#›</a:t>
            </a:fld>
            <a:endParaRPr lang="en-US"/>
          </a:p>
        </p:txBody>
      </p:sp>
      <p:pic>
        <p:nvPicPr>
          <p:cNvPr id="5"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BC5C1C-277F-4037-9A1A-528151052BC6}" type="slidenum">
              <a:rPr lang="en-US"/>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F427DC-35B9-4071-AAE9-B92464249DE2}" type="slidenum">
              <a:rPr lang="en-US"/>
              <a:pPr/>
              <a:t>‹#›</a:t>
            </a:fld>
            <a:endParaRPr lang="en-US"/>
          </a:p>
        </p:txBody>
      </p:sp>
      <p:pic>
        <p:nvPicPr>
          <p:cNvPr id="8" name="Picture 2" descr="C:\Documents and Settings\losborne.UFAD\Local Settings\Temporary Internet Files\Content.IE5\U8KF58BP\MPj04331680000[1].jpg"/>
          <p:cNvPicPr>
            <a:picLocks noChangeAspect="1" noChangeArrowheads="1"/>
          </p:cNvPicPr>
          <p:nvPr userDrawn="1"/>
        </p:nvPicPr>
        <p:blipFill>
          <a:blip r:embed="rId2" cstate="print"/>
          <a:srcRect/>
          <a:stretch>
            <a:fillRect/>
          </a:stretch>
        </p:blipFill>
        <p:spPr bwMode="auto">
          <a:xfrm flipH="1">
            <a:off x="124479" y="228600"/>
            <a:ext cx="1323321" cy="1066800"/>
          </a:xfrm>
          <a:prstGeom prst="rect">
            <a:avLst/>
          </a:prstGeom>
          <a:noFill/>
        </p:spPr>
      </p:pic>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762000" y="1600200"/>
            <a:ext cx="7467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4579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B7E0128B-726C-44EE-A4C2-40C83CFFF89F}" type="slidenum">
              <a:rPr lang="en-US"/>
              <a:pPr/>
              <a:t>‹#›</a:t>
            </a:fld>
            <a:endParaRPr lang="en-US"/>
          </a:p>
        </p:txBody>
      </p:sp>
      <p:sp>
        <p:nvSpPr>
          <p:cNvPr id="1026" name="Rectangle 2"/>
          <p:cNvSpPr>
            <a:spLocks noGrp="1" noChangeArrowheads="1"/>
          </p:cNvSpPr>
          <p:nvPr>
            <p:ph type="title"/>
          </p:nvPr>
        </p:nvSpPr>
        <p:spPr bwMode="auto">
          <a:xfrm>
            <a:off x="1295400" y="304800"/>
            <a:ext cx="7467600" cy="1112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random/>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Century Gothic" pitchFamily="34" charset="0"/>
        </a:defRPr>
      </a:lvl2pPr>
      <a:lvl3pPr algn="l" rtl="0" eaLnBrk="1" fontAlgn="base" hangingPunct="1">
        <a:spcBef>
          <a:spcPct val="0"/>
        </a:spcBef>
        <a:spcAft>
          <a:spcPct val="0"/>
        </a:spcAft>
        <a:defRPr sz="4000">
          <a:solidFill>
            <a:schemeClr val="tx2"/>
          </a:solidFill>
          <a:latin typeface="Century Gothic" pitchFamily="34" charset="0"/>
        </a:defRPr>
      </a:lvl3pPr>
      <a:lvl4pPr algn="l" rtl="0" eaLnBrk="1" fontAlgn="base" hangingPunct="1">
        <a:spcBef>
          <a:spcPct val="0"/>
        </a:spcBef>
        <a:spcAft>
          <a:spcPct val="0"/>
        </a:spcAft>
        <a:defRPr sz="4000">
          <a:solidFill>
            <a:schemeClr val="tx2"/>
          </a:solidFill>
          <a:latin typeface="Century Gothic" pitchFamily="34" charset="0"/>
        </a:defRPr>
      </a:lvl4pPr>
      <a:lvl5pPr algn="l" rtl="0" eaLnBrk="1" fontAlgn="base" hangingPunct="1">
        <a:spcBef>
          <a:spcPct val="0"/>
        </a:spcBef>
        <a:spcAft>
          <a:spcPct val="0"/>
        </a:spcAft>
        <a:defRPr sz="4000">
          <a:solidFill>
            <a:schemeClr val="tx2"/>
          </a:solidFill>
          <a:latin typeface="Century Gothic" pitchFamily="34" charset="0"/>
        </a:defRPr>
      </a:lvl5pPr>
      <a:lvl6pPr marL="457200" algn="l" rtl="0" eaLnBrk="1" fontAlgn="base" hangingPunct="1">
        <a:spcBef>
          <a:spcPct val="0"/>
        </a:spcBef>
        <a:spcAft>
          <a:spcPct val="0"/>
        </a:spcAft>
        <a:defRPr sz="4000">
          <a:solidFill>
            <a:schemeClr val="tx2"/>
          </a:solidFill>
          <a:latin typeface="Century Gothic" pitchFamily="34" charset="0"/>
        </a:defRPr>
      </a:lvl6pPr>
      <a:lvl7pPr marL="914400" algn="l" rtl="0" eaLnBrk="1" fontAlgn="base" hangingPunct="1">
        <a:spcBef>
          <a:spcPct val="0"/>
        </a:spcBef>
        <a:spcAft>
          <a:spcPct val="0"/>
        </a:spcAft>
        <a:defRPr sz="4000">
          <a:solidFill>
            <a:schemeClr val="tx2"/>
          </a:solidFill>
          <a:latin typeface="Century Gothic" pitchFamily="34" charset="0"/>
        </a:defRPr>
      </a:lvl7pPr>
      <a:lvl8pPr marL="1371600" algn="l" rtl="0" eaLnBrk="1" fontAlgn="base" hangingPunct="1">
        <a:spcBef>
          <a:spcPct val="0"/>
        </a:spcBef>
        <a:spcAft>
          <a:spcPct val="0"/>
        </a:spcAft>
        <a:defRPr sz="4000">
          <a:solidFill>
            <a:schemeClr val="tx2"/>
          </a:solidFill>
          <a:latin typeface="Century Gothic" pitchFamily="34" charset="0"/>
        </a:defRPr>
      </a:lvl8pPr>
      <a:lvl9pPr marL="1828800" algn="l" rtl="0" eaLnBrk="1" fontAlgn="base" hangingPunct="1">
        <a:spcBef>
          <a:spcPct val="0"/>
        </a:spcBef>
        <a:spcAft>
          <a:spcPct val="0"/>
        </a:spcAft>
        <a:defRPr sz="40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0"/>
            <a:ext cx="8610600" cy="1828800"/>
          </a:xfrm>
        </p:spPr>
        <p:txBody>
          <a:bodyPr>
            <a:noAutofit/>
          </a:bodyPr>
          <a:lstStyle/>
          <a:p>
            <a:pPr algn="ctr"/>
            <a:r>
              <a:rPr lang="en-US" sz="48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5 Steps to a Healthy </a:t>
            </a:r>
            <a:r>
              <a:rPr lang="en-US" sz="48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Soil</a:t>
            </a:r>
            <a:r>
              <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r>
            <a:br>
              <a:rPr lang="en-US"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br>
            <a:endParaRPr lang="en-US" sz="20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2051" name="Rectangle 3"/>
          <p:cNvSpPr>
            <a:spLocks noGrp="1" noChangeArrowheads="1"/>
          </p:cNvSpPr>
          <p:nvPr>
            <p:ph type="subTitle" idx="1"/>
          </p:nvPr>
        </p:nvSpPr>
        <p:spPr>
          <a:xfrm>
            <a:off x="5029200" y="2209800"/>
            <a:ext cx="3429000" cy="2667000"/>
          </a:xfrm>
        </p:spPr>
        <p:txBody>
          <a:bodyPr/>
          <a:lstStyle/>
          <a:p>
            <a:r>
              <a:rPr lang="en-US" sz="2000" dirty="0">
                <a:solidFill>
                  <a:schemeClr val="bg2">
                    <a:lumMod val="50000"/>
                  </a:schemeClr>
                </a:solidFill>
              </a:rPr>
              <a:t>Bob Hochmuth- </a:t>
            </a:r>
            <a:r>
              <a:rPr lang="en-US" sz="2000" dirty="0" smtClean="0">
                <a:solidFill>
                  <a:schemeClr val="bg2">
                    <a:lumMod val="50000"/>
                  </a:schemeClr>
                </a:solidFill>
              </a:rPr>
              <a:t>NFREC-SV</a:t>
            </a:r>
            <a:endParaRPr lang="en-US" sz="2000" dirty="0">
              <a:solidFill>
                <a:schemeClr val="bg2">
                  <a:lumMod val="50000"/>
                </a:schemeClr>
              </a:solidFill>
            </a:endParaRPr>
          </a:p>
          <a:p>
            <a:r>
              <a:rPr lang="en-US" sz="2000" dirty="0">
                <a:solidFill>
                  <a:schemeClr val="bg2">
                    <a:lumMod val="50000"/>
                  </a:schemeClr>
                </a:solidFill>
              </a:rPr>
              <a:t>Danielle Treadwell- Horticultural </a:t>
            </a:r>
            <a:r>
              <a:rPr lang="en-US" sz="2000" dirty="0" smtClean="0">
                <a:solidFill>
                  <a:schemeClr val="bg2">
                    <a:lumMod val="50000"/>
                  </a:schemeClr>
                </a:solidFill>
              </a:rPr>
              <a:t>Science</a:t>
            </a:r>
          </a:p>
          <a:p>
            <a:r>
              <a:rPr lang="en-US" sz="2000" dirty="0" smtClean="0">
                <a:solidFill>
                  <a:schemeClr val="bg2">
                    <a:lumMod val="50000"/>
                  </a:schemeClr>
                </a:solidFill>
              </a:rPr>
              <a:t>Brad Burbaugh – Duval County</a:t>
            </a:r>
          </a:p>
          <a:p>
            <a:r>
              <a:rPr lang="en-US" sz="2000" dirty="0" smtClean="0">
                <a:solidFill>
                  <a:schemeClr val="bg2">
                    <a:lumMod val="50000"/>
                  </a:schemeClr>
                </a:solidFill>
              </a:rPr>
              <a:t>Steve Gaul – Nassau County</a:t>
            </a:r>
            <a:endParaRPr lang="en-US" sz="2000" dirty="0">
              <a:solidFill>
                <a:schemeClr val="bg2">
                  <a:lumMod val="50000"/>
                </a:schemeClr>
              </a:solidFill>
            </a:endParaRPr>
          </a:p>
        </p:txBody>
      </p:sp>
      <p:pic>
        <p:nvPicPr>
          <p:cNvPr id="4" name="Picture 3" descr="UF_IFAS_Extension.jpg"/>
          <p:cNvPicPr>
            <a:picLocks noChangeAspect="1"/>
          </p:cNvPicPr>
          <p:nvPr/>
        </p:nvPicPr>
        <p:blipFill>
          <a:blip r:embed="rId3" cstate="print"/>
          <a:stretch>
            <a:fillRect/>
          </a:stretch>
        </p:blipFill>
        <p:spPr>
          <a:xfrm>
            <a:off x="6705600" y="5638800"/>
            <a:ext cx="2255438" cy="685800"/>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47800" y="487362"/>
            <a:ext cx="7467600" cy="1036638"/>
          </a:xfrm>
        </p:spPr>
        <p:txBody>
          <a:bodyPr>
            <a:normAutofit/>
          </a:bodyPr>
          <a:lstStyle/>
          <a:p>
            <a:r>
              <a:rPr lang="en-US" sz="3600" dirty="0">
                <a:effectLst>
                  <a:outerShdw blurRad="38100" dist="38100" dir="2700000" algn="tl">
                    <a:srgbClr val="000000">
                      <a:alpha val="43137"/>
                    </a:srgbClr>
                  </a:outerShdw>
                </a:effectLst>
              </a:rPr>
              <a:t>Soil Organic Matter - Situation</a:t>
            </a:r>
          </a:p>
        </p:txBody>
      </p:sp>
      <p:sp>
        <p:nvSpPr>
          <p:cNvPr id="22531" name="Rectangle 3"/>
          <p:cNvSpPr>
            <a:spLocks noGrp="1" noChangeArrowheads="1"/>
          </p:cNvSpPr>
          <p:nvPr>
            <p:ph idx="1"/>
          </p:nvPr>
        </p:nvSpPr>
        <p:spPr>
          <a:xfrm>
            <a:off x="609600" y="1676400"/>
            <a:ext cx="8001000" cy="4648200"/>
          </a:xfrm>
        </p:spPr>
        <p:txBody>
          <a:bodyPr/>
          <a:lstStyle/>
          <a:p>
            <a:pPr>
              <a:spcBef>
                <a:spcPts val="1800"/>
              </a:spcBef>
            </a:pPr>
            <a:r>
              <a:rPr lang="en-US" sz="2400" dirty="0" smtClean="0">
                <a:solidFill>
                  <a:srgbClr val="000000"/>
                </a:solidFill>
              </a:rPr>
              <a:t>Fine </a:t>
            </a:r>
            <a:r>
              <a:rPr lang="en-US" sz="2400" dirty="0">
                <a:solidFill>
                  <a:srgbClr val="000000"/>
                </a:solidFill>
              </a:rPr>
              <a:t>sands accept and retain water poorly.</a:t>
            </a:r>
          </a:p>
          <a:p>
            <a:pPr>
              <a:spcBef>
                <a:spcPts val="1800"/>
              </a:spcBef>
            </a:pPr>
            <a:r>
              <a:rPr lang="en-US" sz="2400" dirty="0">
                <a:solidFill>
                  <a:srgbClr val="000000"/>
                </a:solidFill>
              </a:rPr>
              <a:t>Field capacity (water retention) is about 6% and the wilting point (point where roots can no longer extract water) is 3%. </a:t>
            </a:r>
          </a:p>
          <a:p>
            <a:pPr>
              <a:spcBef>
                <a:spcPts val="1800"/>
              </a:spcBef>
            </a:pPr>
            <a:r>
              <a:rPr lang="en-US" sz="2400" dirty="0">
                <a:solidFill>
                  <a:srgbClr val="000000"/>
                </a:solidFill>
              </a:rPr>
              <a:t>Organisms need moisture to decompose plant material and recycle nutrients.</a:t>
            </a:r>
          </a:p>
          <a:p>
            <a:pPr>
              <a:spcBef>
                <a:spcPts val="1800"/>
              </a:spcBef>
            </a:pPr>
            <a:r>
              <a:rPr lang="en-US" sz="2400" dirty="0">
                <a:solidFill>
                  <a:srgbClr val="000000"/>
                </a:solidFill>
              </a:rPr>
              <a:t>Soil microbial metabolism is FAST in subtropical climate     rapid decomposition</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447800" y="457200"/>
            <a:ext cx="7467600" cy="1112838"/>
          </a:xfrm>
        </p:spPr>
        <p:txBody>
          <a:bodyPr>
            <a:normAutofit/>
          </a:bodyPr>
          <a:lstStyle/>
          <a:p>
            <a:r>
              <a:rPr lang="en-US" sz="3600" dirty="0">
                <a:effectLst>
                  <a:outerShdw blurRad="38100" dist="38100" dir="2700000" algn="tl">
                    <a:srgbClr val="000000">
                      <a:alpha val="43137"/>
                    </a:srgbClr>
                  </a:outerShdw>
                </a:effectLst>
              </a:rPr>
              <a:t>Soil Organic Matter - Situation</a:t>
            </a:r>
          </a:p>
        </p:txBody>
      </p:sp>
      <p:sp>
        <p:nvSpPr>
          <p:cNvPr id="98307" name="Rectangle 3"/>
          <p:cNvSpPr>
            <a:spLocks noGrp="1" noChangeArrowheads="1"/>
          </p:cNvSpPr>
          <p:nvPr>
            <p:ph idx="1"/>
          </p:nvPr>
        </p:nvSpPr>
        <p:spPr>
          <a:xfrm>
            <a:off x="685800" y="1752600"/>
            <a:ext cx="6172200" cy="4530725"/>
          </a:xfrm>
        </p:spPr>
        <p:txBody>
          <a:bodyPr/>
          <a:lstStyle/>
          <a:p>
            <a:pPr>
              <a:lnSpc>
                <a:spcPct val="90000"/>
              </a:lnSpc>
              <a:spcBef>
                <a:spcPts val="1200"/>
              </a:spcBef>
            </a:pPr>
            <a:r>
              <a:rPr lang="en-US" sz="2800" dirty="0" smtClean="0">
                <a:solidFill>
                  <a:srgbClr val="000000"/>
                </a:solidFill>
              </a:rPr>
              <a:t>Organic </a:t>
            </a:r>
            <a:r>
              <a:rPr lang="en-US" sz="2800" dirty="0">
                <a:solidFill>
                  <a:srgbClr val="000000"/>
                </a:solidFill>
              </a:rPr>
              <a:t>matter:</a:t>
            </a:r>
          </a:p>
          <a:p>
            <a:pPr lvl="1">
              <a:lnSpc>
                <a:spcPct val="90000"/>
              </a:lnSpc>
              <a:spcBef>
                <a:spcPts val="1200"/>
              </a:spcBef>
            </a:pPr>
            <a:r>
              <a:rPr lang="en-US" sz="2400" dirty="0">
                <a:solidFill>
                  <a:srgbClr val="000000"/>
                </a:solidFill>
              </a:rPr>
              <a:t>stores water </a:t>
            </a:r>
          </a:p>
          <a:p>
            <a:pPr lvl="1">
              <a:lnSpc>
                <a:spcPct val="90000"/>
              </a:lnSpc>
              <a:spcBef>
                <a:spcPts val="1200"/>
              </a:spcBef>
            </a:pPr>
            <a:r>
              <a:rPr lang="en-US" sz="2400" dirty="0">
                <a:solidFill>
                  <a:srgbClr val="000000"/>
                </a:solidFill>
              </a:rPr>
              <a:t>extends residual </a:t>
            </a:r>
            <a:r>
              <a:rPr lang="en-US" sz="2400" dirty="0" smtClean="0">
                <a:solidFill>
                  <a:srgbClr val="000000"/>
                </a:solidFill>
              </a:rPr>
              <a:t>activity</a:t>
            </a:r>
            <a:br>
              <a:rPr lang="en-US" sz="2400" dirty="0" smtClean="0">
                <a:solidFill>
                  <a:srgbClr val="000000"/>
                </a:solidFill>
              </a:rPr>
            </a:br>
            <a:r>
              <a:rPr lang="en-US" sz="2400" dirty="0" smtClean="0">
                <a:solidFill>
                  <a:srgbClr val="000000"/>
                </a:solidFill>
              </a:rPr>
              <a:t> of pesticides </a:t>
            </a:r>
            <a:endParaRPr lang="en-US" sz="2400" dirty="0">
              <a:solidFill>
                <a:srgbClr val="000000"/>
              </a:solidFill>
            </a:endParaRPr>
          </a:p>
          <a:p>
            <a:pPr lvl="1">
              <a:lnSpc>
                <a:spcPct val="90000"/>
              </a:lnSpc>
              <a:spcBef>
                <a:spcPts val="1200"/>
              </a:spcBef>
            </a:pPr>
            <a:r>
              <a:rPr lang="en-US" sz="2400" dirty="0">
                <a:solidFill>
                  <a:srgbClr val="000000"/>
                </a:solidFill>
              </a:rPr>
              <a:t>stores nutrients</a:t>
            </a:r>
          </a:p>
          <a:p>
            <a:pPr lvl="1">
              <a:lnSpc>
                <a:spcPct val="90000"/>
              </a:lnSpc>
              <a:spcBef>
                <a:spcPts val="1200"/>
              </a:spcBef>
            </a:pPr>
            <a:r>
              <a:rPr lang="en-US" sz="2400" dirty="0">
                <a:solidFill>
                  <a:srgbClr val="000000"/>
                </a:solidFill>
              </a:rPr>
              <a:t>improves soil structure </a:t>
            </a:r>
          </a:p>
          <a:p>
            <a:pPr lvl="1">
              <a:lnSpc>
                <a:spcPct val="90000"/>
              </a:lnSpc>
              <a:spcBef>
                <a:spcPts val="1200"/>
              </a:spcBef>
            </a:pPr>
            <a:r>
              <a:rPr lang="en-US" sz="2400" dirty="0">
                <a:solidFill>
                  <a:srgbClr val="000000"/>
                </a:solidFill>
              </a:rPr>
              <a:t>serves as a source of </a:t>
            </a:r>
            <a:r>
              <a:rPr lang="en-US" sz="2400" dirty="0" smtClean="0">
                <a:solidFill>
                  <a:srgbClr val="000000"/>
                </a:solidFill>
              </a:rPr>
              <a:t>carbon</a:t>
            </a:r>
            <a:br>
              <a:rPr lang="en-US" sz="2400" dirty="0" smtClean="0">
                <a:solidFill>
                  <a:srgbClr val="000000"/>
                </a:solidFill>
              </a:rPr>
            </a:br>
            <a:r>
              <a:rPr lang="en-US" sz="2400" dirty="0" smtClean="0">
                <a:solidFill>
                  <a:srgbClr val="000000"/>
                </a:solidFill>
              </a:rPr>
              <a:t>(</a:t>
            </a:r>
            <a:r>
              <a:rPr lang="en-US" sz="2400" dirty="0">
                <a:solidFill>
                  <a:srgbClr val="000000"/>
                </a:solidFill>
              </a:rPr>
              <a:t>energy) for soil micro-organisms.</a:t>
            </a:r>
          </a:p>
        </p:txBody>
      </p:sp>
      <p:pic>
        <p:nvPicPr>
          <p:cNvPr id="98308" name="Picture 4"/>
          <p:cNvPicPr>
            <a:picLocks noChangeAspect="1" noChangeArrowheads="1"/>
          </p:cNvPicPr>
          <p:nvPr/>
        </p:nvPicPr>
        <p:blipFill>
          <a:blip r:embed="rId3"/>
          <a:srcRect/>
          <a:stretch>
            <a:fillRect/>
          </a:stretch>
        </p:blipFill>
        <p:spPr bwMode="auto">
          <a:xfrm>
            <a:off x="4953000" y="2057400"/>
            <a:ext cx="3771033"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8309" name="Text Box 5"/>
          <p:cNvSpPr txBox="1">
            <a:spLocks noChangeArrowheads="1"/>
          </p:cNvSpPr>
          <p:nvPr/>
        </p:nvSpPr>
        <p:spPr bwMode="auto">
          <a:xfrm>
            <a:off x="7391400" y="6324600"/>
            <a:ext cx="1600200" cy="304800"/>
          </a:xfrm>
          <a:prstGeom prst="rect">
            <a:avLst/>
          </a:prstGeom>
          <a:noFill/>
          <a:ln w="9525">
            <a:noFill/>
            <a:miter lim="800000"/>
            <a:headEnd/>
            <a:tailEnd/>
          </a:ln>
          <a:effectLst/>
        </p:spPr>
        <p:txBody>
          <a:bodyPr>
            <a:spAutoFit/>
          </a:bodyPr>
          <a:lstStyle/>
          <a:p>
            <a:pPr algn="ctr">
              <a:spcBef>
                <a:spcPct val="50000"/>
              </a:spcBef>
            </a:pPr>
            <a:r>
              <a:rPr lang="en-US" sz="1400">
                <a:solidFill>
                  <a:schemeClr val="folHlink"/>
                </a:solidFill>
              </a:rPr>
              <a:t>www.fao.org</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371600" y="381000"/>
            <a:ext cx="7620000" cy="1143000"/>
          </a:xfrm>
        </p:spPr>
        <p:txBody>
          <a:bodyPr>
            <a:noAutofit/>
          </a:bodyPr>
          <a:lstStyle/>
          <a:p>
            <a:r>
              <a:rPr lang="en-US" sz="3500" dirty="0">
                <a:effectLst>
                  <a:outerShdw blurRad="38100" dist="38100" dir="2700000" algn="tl">
                    <a:srgbClr val="000000">
                      <a:alpha val="43137"/>
                    </a:srgbClr>
                  </a:outerShdw>
                </a:effectLst>
              </a:rPr>
              <a:t>Result of Organic Matter Addition</a:t>
            </a:r>
          </a:p>
        </p:txBody>
      </p:sp>
      <p:pic>
        <p:nvPicPr>
          <p:cNvPr id="86020" name="Picture 4" descr="bill_pischer3"/>
          <p:cNvPicPr>
            <a:picLocks noChangeAspect="1" noChangeArrowheads="1"/>
          </p:cNvPicPr>
          <p:nvPr/>
        </p:nvPicPr>
        <p:blipFill>
          <a:blip r:embed="rId3"/>
          <a:srcRect/>
          <a:stretch>
            <a:fillRect/>
          </a:stretch>
        </p:blipFill>
        <p:spPr bwMode="auto">
          <a:xfrm>
            <a:off x="381000" y="1524000"/>
            <a:ext cx="4978399" cy="3733800"/>
          </a:xfrm>
          <a:prstGeom prst="rect">
            <a:avLst/>
          </a:prstGeom>
          <a:ln>
            <a:noFill/>
          </a:ln>
          <a:effectLst>
            <a:outerShdw blurRad="292100" dist="139700" dir="2700000" algn="tl" rotWithShape="0">
              <a:srgbClr val="333333">
                <a:alpha val="65000"/>
              </a:srgbClr>
            </a:outerShdw>
          </a:effectLst>
        </p:spPr>
      </p:pic>
      <p:pic>
        <p:nvPicPr>
          <p:cNvPr id="86021" name="Picture 5" descr="bill_pischer4_crop"/>
          <p:cNvPicPr>
            <a:picLocks noChangeAspect="1" noChangeArrowheads="1"/>
          </p:cNvPicPr>
          <p:nvPr/>
        </p:nvPicPr>
        <p:blipFill>
          <a:blip r:embed="rId4"/>
          <a:srcRect/>
          <a:stretch>
            <a:fillRect/>
          </a:stretch>
        </p:blipFill>
        <p:spPr bwMode="auto">
          <a:xfrm>
            <a:off x="5181600" y="2365375"/>
            <a:ext cx="3455988" cy="2968625"/>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6022" name="Text Box 6"/>
          <p:cNvSpPr txBox="1">
            <a:spLocks noChangeArrowheads="1"/>
          </p:cNvSpPr>
          <p:nvPr/>
        </p:nvSpPr>
        <p:spPr bwMode="auto">
          <a:xfrm>
            <a:off x="685800" y="5373469"/>
            <a:ext cx="7772400" cy="646331"/>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rPr>
              <a:t>The soil organic matter on this farm is ~7% after 8 years of adding plant residues like the </a:t>
            </a:r>
            <a:r>
              <a:rPr lang="en-US" dirty="0" err="1">
                <a:solidFill>
                  <a:srgbClr val="000000"/>
                </a:solidFill>
              </a:rPr>
              <a:t>bahia</a:t>
            </a:r>
            <a:r>
              <a:rPr lang="en-US" dirty="0">
                <a:solidFill>
                  <a:srgbClr val="000000"/>
                </a:solidFill>
              </a:rPr>
              <a:t> hay you see here. The OM was 1.5% to start. </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381000"/>
            <a:ext cx="7162800" cy="1143000"/>
          </a:xfrm>
        </p:spPr>
        <p:txBody>
          <a:bodyPr>
            <a:noAutofit/>
          </a:bodyPr>
          <a:lstStyle/>
          <a:p>
            <a:r>
              <a:rPr lang="en-US" sz="3200" dirty="0">
                <a:effectLst>
                  <a:outerShdw blurRad="38100" dist="38100" dir="2700000" algn="tl">
                    <a:srgbClr val="000000">
                      <a:alpha val="43137"/>
                    </a:srgbClr>
                  </a:outerShdw>
                </a:effectLst>
              </a:rPr>
              <a:t>Soil Organic Matter – Recommended Practices</a:t>
            </a:r>
          </a:p>
        </p:txBody>
      </p:sp>
      <p:sp>
        <p:nvSpPr>
          <p:cNvPr id="23555" name="Rectangle 3"/>
          <p:cNvSpPr>
            <a:spLocks noGrp="1" noChangeArrowheads="1"/>
          </p:cNvSpPr>
          <p:nvPr>
            <p:ph idx="1"/>
          </p:nvPr>
        </p:nvSpPr>
        <p:spPr>
          <a:xfrm>
            <a:off x="609600" y="1752600"/>
            <a:ext cx="7848600" cy="4302125"/>
          </a:xfrm>
        </p:spPr>
        <p:txBody>
          <a:bodyPr/>
          <a:lstStyle/>
          <a:p>
            <a:r>
              <a:rPr lang="en-US" sz="2400" dirty="0" smtClean="0">
                <a:solidFill>
                  <a:srgbClr val="000000"/>
                </a:solidFill>
              </a:rPr>
              <a:t>Apply </a:t>
            </a:r>
            <a:r>
              <a:rPr lang="en-US" sz="2400" dirty="0">
                <a:solidFill>
                  <a:srgbClr val="000000"/>
                </a:solidFill>
              </a:rPr>
              <a:t>compost or other plant &amp; animal-based soil amendments </a:t>
            </a:r>
          </a:p>
          <a:p>
            <a:r>
              <a:rPr lang="en-US" sz="2400" dirty="0">
                <a:solidFill>
                  <a:srgbClr val="000000"/>
                </a:solidFill>
              </a:rPr>
              <a:t>Grow annual cover crops between cash crops. To increase SOM, try sorghum/</a:t>
            </a:r>
            <a:r>
              <a:rPr lang="en-US" sz="2400" dirty="0" err="1">
                <a:solidFill>
                  <a:srgbClr val="000000"/>
                </a:solidFill>
              </a:rPr>
              <a:t>sudangrass</a:t>
            </a:r>
            <a:r>
              <a:rPr lang="en-US" sz="2400" dirty="0">
                <a:solidFill>
                  <a:srgbClr val="000000"/>
                </a:solidFill>
              </a:rPr>
              <a:t> planted with cowpea or pigeon pea.</a:t>
            </a:r>
          </a:p>
          <a:p>
            <a:r>
              <a:rPr lang="en-US" sz="2400" dirty="0">
                <a:solidFill>
                  <a:srgbClr val="000000"/>
                </a:solidFill>
              </a:rPr>
              <a:t>Use plant-based mulches</a:t>
            </a:r>
          </a:p>
          <a:p>
            <a:r>
              <a:rPr lang="en-US" sz="2400" dirty="0">
                <a:solidFill>
                  <a:srgbClr val="000000"/>
                </a:solidFill>
              </a:rPr>
              <a:t>Reduce cultivation and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soil </a:t>
            </a:r>
            <a:r>
              <a:rPr lang="en-US" sz="2400" dirty="0">
                <a:solidFill>
                  <a:srgbClr val="000000"/>
                </a:solidFill>
              </a:rPr>
              <a:t>disturbance</a:t>
            </a:r>
          </a:p>
          <a:p>
            <a:pPr>
              <a:buFont typeface="Wingdings" pitchFamily="2" charset="2"/>
              <a:buNone/>
            </a:pPr>
            <a:endParaRPr lang="en-US" sz="2400" u="sng" dirty="0">
              <a:solidFill>
                <a:srgbClr val="000000"/>
              </a:solidFill>
            </a:endParaRPr>
          </a:p>
        </p:txBody>
      </p:sp>
      <p:pic>
        <p:nvPicPr>
          <p:cNvPr id="6" name="Picture 5" descr="Slide 001.jpg"/>
          <p:cNvPicPr>
            <a:picLocks noChangeAspect="1"/>
          </p:cNvPicPr>
          <p:nvPr/>
        </p:nvPicPr>
        <p:blipFill>
          <a:blip r:embed="rId3"/>
          <a:stretch>
            <a:fillRect/>
          </a:stretch>
        </p:blipFill>
        <p:spPr>
          <a:xfrm>
            <a:off x="5257800" y="3962400"/>
            <a:ext cx="3271026" cy="21820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lide 122.jpg"/>
          <p:cNvPicPr>
            <a:picLocks noGrp="1" noChangeAspect="1"/>
          </p:cNvPicPr>
          <p:nvPr>
            <p:ph sz="half" idx="1"/>
          </p:nvPr>
        </p:nvPicPr>
        <p:blipFill>
          <a:blip r:embed="rId3" cstate="print"/>
          <a:stretch>
            <a:fillRect/>
          </a:stretch>
        </p:blipFill>
        <p:spPr>
          <a:xfrm>
            <a:off x="228600" y="1447800"/>
            <a:ext cx="4909459" cy="3124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Content Placeholder 7" descr="slide 124.jpg"/>
          <p:cNvPicPr>
            <a:picLocks noGrp="1" noChangeAspect="1"/>
          </p:cNvPicPr>
          <p:nvPr>
            <p:ph sz="half" idx="2"/>
          </p:nvPr>
        </p:nvPicPr>
        <p:blipFill>
          <a:blip r:embed="rId4"/>
          <a:stretch>
            <a:fillRect/>
          </a:stretch>
        </p:blipFill>
        <p:spPr>
          <a:xfrm>
            <a:off x="4280193" y="3581400"/>
            <a:ext cx="4635207"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447800" y="411162"/>
            <a:ext cx="7467600" cy="1112838"/>
          </a:xfr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r>
              <a:rPr lang="en-US" dirty="0" smtClean="0"/>
              <a:t>Nitrogen Fixers and Lifters</a:t>
            </a:r>
            <a:endParaRPr lang="en-US" dirty="0"/>
          </a:p>
        </p:txBody>
      </p:sp>
      <p:sp>
        <p:nvSpPr>
          <p:cNvPr id="11267" name="Rectangle 3"/>
          <p:cNvSpPr>
            <a:spLocks noGrp="1" noChangeArrowheads="1"/>
          </p:cNvSpPr>
          <p:nvPr>
            <p:ph idx="1"/>
          </p:nvPr>
        </p:nvSpPr>
        <p:spPr>
          <a:xfrm>
            <a:off x="685800" y="1828800"/>
            <a:ext cx="5867400" cy="4495800"/>
          </a:xfrm>
        </p:spPr>
        <p:txBody>
          <a:bodyPr/>
          <a:lstStyle/>
          <a:p>
            <a:pPr algn="l" eaLnBrk="1" hangingPunct="1">
              <a:buFont typeface="Wingdings" pitchFamily="2" charset="2"/>
              <a:buChar char="ü"/>
            </a:pPr>
            <a:r>
              <a:rPr lang="en-US" sz="2800" dirty="0" smtClean="0">
                <a:solidFill>
                  <a:srgbClr val="000000"/>
                </a:solidFill>
                <a:latin typeface="Calibri" pitchFamily="34" charset="0"/>
                <a:sym typeface="Wingdings" pitchFamily="2" charset="2"/>
              </a:rPr>
              <a:t> </a:t>
            </a:r>
            <a:r>
              <a:rPr lang="en-US" sz="2800" u="sng" dirty="0" smtClean="0">
                <a:solidFill>
                  <a:srgbClr val="000000"/>
                </a:solidFill>
                <a:latin typeface="Calibri" pitchFamily="34" charset="0"/>
                <a:sym typeface="Wingdings" pitchFamily="2" charset="2"/>
              </a:rPr>
              <a:t>Legumes</a:t>
            </a:r>
          </a:p>
          <a:p>
            <a:pPr lvl="2" algn="l" eaLnBrk="1" hangingPunct="1">
              <a:buFontTx/>
              <a:buChar char="•"/>
            </a:pPr>
            <a:r>
              <a:rPr lang="en-US" sz="2000" dirty="0" smtClean="0">
                <a:solidFill>
                  <a:srgbClr val="000000"/>
                </a:solidFill>
                <a:latin typeface="Calibri" pitchFamily="34" charset="0"/>
                <a:sym typeface="Wingdings" pitchFamily="2" charset="2"/>
              </a:rPr>
              <a:t> </a:t>
            </a:r>
            <a:r>
              <a:rPr lang="en-US" b="1" dirty="0" smtClean="0">
                <a:solidFill>
                  <a:srgbClr val="000000"/>
                </a:solidFill>
                <a:latin typeface="Calibri" pitchFamily="34" charset="0"/>
                <a:sym typeface="Wingdings" pitchFamily="2" charset="2"/>
              </a:rPr>
              <a:t>FIX NITROGEN                                                    </a:t>
            </a:r>
          </a:p>
          <a:p>
            <a:pPr lvl="2" algn="l" eaLnBrk="1" hangingPunct="1">
              <a:buFontTx/>
              <a:buChar char="•"/>
            </a:pPr>
            <a:r>
              <a:rPr lang="en-US" b="1" dirty="0" smtClean="0">
                <a:solidFill>
                  <a:srgbClr val="000000"/>
                </a:solidFill>
                <a:latin typeface="Calibri" pitchFamily="34" charset="0"/>
                <a:sym typeface="Wingdings" pitchFamily="2" charset="2"/>
              </a:rPr>
              <a:t> </a:t>
            </a:r>
            <a:r>
              <a:rPr lang="en-US" dirty="0" smtClean="0">
                <a:solidFill>
                  <a:srgbClr val="000000"/>
                </a:solidFill>
                <a:latin typeface="Calibri" pitchFamily="34" charset="0"/>
                <a:sym typeface="Wingdings" pitchFamily="2" charset="2"/>
              </a:rPr>
              <a:t>Released to next crop</a:t>
            </a:r>
          </a:p>
          <a:p>
            <a:pPr algn="l" eaLnBrk="1" hangingPunct="1">
              <a:buFont typeface="Wingdings" pitchFamily="2" charset="2"/>
              <a:buChar char="ü"/>
            </a:pPr>
            <a:r>
              <a:rPr lang="en-US" dirty="0" smtClean="0">
                <a:solidFill>
                  <a:srgbClr val="000000"/>
                </a:solidFill>
                <a:latin typeface="Calibri" pitchFamily="34" charset="0"/>
                <a:sym typeface="Wingdings" pitchFamily="2" charset="2"/>
              </a:rPr>
              <a:t> </a:t>
            </a:r>
            <a:r>
              <a:rPr lang="en-US" sz="2800" u="sng" dirty="0" smtClean="0">
                <a:solidFill>
                  <a:srgbClr val="000000"/>
                </a:solidFill>
                <a:latin typeface="Calibri" pitchFamily="34" charset="0"/>
                <a:sym typeface="Wingdings" pitchFamily="2" charset="2"/>
              </a:rPr>
              <a:t>Non-Legumes</a:t>
            </a:r>
          </a:p>
          <a:p>
            <a:pPr lvl="2" algn="l" eaLnBrk="1" hangingPunct="1">
              <a:buFontTx/>
              <a:buChar char="•"/>
            </a:pPr>
            <a:r>
              <a:rPr lang="en-US" b="1" dirty="0" smtClean="0">
                <a:solidFill>
                  <a:srgbClr val="000000"/>
                </a:solidFill>
                <a:latin typeface="Calibri" pitchFamily="34" charset="0"/>
                <a:sym typeface="Wingdings" pitchFamily="2" charset="2"/>
              </a:rPr>
              <a:t> SCAVENGE NITROGEN</a:t>
            </a:r>
          </a:p>
          <a:p>
            <a:pPr lvl="2" algn="l" eaLnBrk="1" hangingPunct="1">
              <a:buFontTx/>
              <a:buChar char="•"/>
            </a:pPr>
            <a:r>
              <a:rPr lang="en-US" b="1" dirty="0" smtClean="0">
                <a:solidFill>
                  <a:srgbClr val="000000"/>
                </a:solidFill>
                <a:latin typeface="Calibri" pitchFamily="34" charset="0"/>
                <a:sym typeface="Wingdings" pitchFamily="2" charset="2"/>
              </a:rPr>
              <a:t>  </a:t>
            </a:r>
            <a:r>
              <a:rPr lang="en-US" dirty="0" smtClean="0">
                <a:solidFill>
                  <a:srgbClr val="000000"/>
                </a:solidFill>
                <a:latin typeface="Calibri" pitchFamily="34" charset="0"/>
                <a:sym typeface="Wingdings" pitchFamily="2" charset="2"/>
              </a:rPr>
              <a:t>Hold until required</a:t>
            </a:r>
          </a:p>
          <a:p>
            <a:pPr lvl="2" algn="l" eaLnBrk="1" hangingPunct="1"/>
            <a:endParaRPr lang="en-US" dirty="0" smtClean="0">
              <a:solidFill>
                <a:srgbClr val="000000"/>
              </a:solidFill>
              <a:latin typeface="Calibri" pitchFamily="34" charset="0"/>
            </a:endParaRPr>
          </a:p>
        </p:txBody>
      </p:sp>
      <p:grpSp>
        <p:nvGrpSpPr>
          <p:cNvPr id="17" name="Group 16"/>
          <p:cNvGrpSpPr/>
          <p:nvPr/>
        </p:nvGrpSpPr>
        <p:grpSpPr>
          <a:xfrm>
            <a:off x="5334000" y="1524000"/>
            <a:ext cx="3124200" cy="4800600"/>
            <a:chOff x="5562600" y="1676400"/>
            <a:chExt cx="3124200" cy="4800600"/>
          </a:xfrm>
        </p:grpSpPr>
        <p:pic>
          <p:nvPicPr>
            <p:cNvPr id="11268" name="Picture 9" descr="SandstoneSoilExtract"/>
            <p:cNvPicPr>
              <a:picLocks noChangeAspect="1" noChangeArrowheads="1"/>
            </p:cNvPicPr>
            <p:nvPr/>
          </p:nvPicPr>
          <p:blipFill>
            <a:blip r:embed="rId3"/>
            <a:srcRect/>
            <a:stretch>
              <a:fillRect/>
            </a:stretch>
          </p:blipFill>
          <p:spPr bwMode="auto">
            <a:xfrm>
              <a:off x="5562600" y="1676400"/>
              <a:ext cx="3124200" cy="480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269" name="Text Box 10"/>
            <p:cNvSpPr txBox="1">
              <a:spLocks noChangeArrowheads="1"/>
            </p:cNvSpPr>
            <p:nvPr/>
          </p:nvSpPr>
          <p:spPr bwMode="auto">
            <a:xfrm>
              <a:off x="5943600" y="43434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0" name="Text Box 11"/>
            <p:cNvSpPr txBox="1">
              <a:spLocks noChangeArrowheads="1"/>
            </p:cNvSpPr>
            <p:nvPr/>
          </p:nvSpPr>
          <p:spPr bwMode="auto">
            <a:xfrm>
              <a:off x="7543800" y="38862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1" name="Text Box 12"/>
            <p:cNvSpPr txBox="1">
              <a:spLocks noChangeArrowheads="1"/>
            </p:cNvSpPr>
            <p:nvPr/>
          </p:nvSpPr>
          <p:spPr bwMode="auto">
            <a:xfrm>
              <a:off x="6172200" y="2514600"/>
              <a:ext cx="609600" cy="579438"/>
            </a:xfrm>
            <a:prstGeom prst="rect">
              <a:avLst/>
            </a:prstGeom>
            <a:noFill/>
            <a:ln w="9525">
              <a:noFill/>
              <a:miter lim="800000"/>
              <a:headEnd/>
              <a:tailEnd/>
            </a:ln>
          </p:spPr>
          <p:txBody>
            <a:bodyPr>
              <a:spAutoFit/>
            </a:bodyPr>
            <a:lstStyle/>
            <a:p>
              <a:pPr>
                <a:spcBef>
                  <a:spcPct val="50000"/>
                </a:spcBef>
              </a:pPr>
              <a:r>
                <a:rPr lang="en-US" sz="3200" b="1" dirty="0">
                  <a:solidFill>
                    <a:srgbClr val="FFFF00"/>
                  </a:solidFill>
                  <a:latin typeface="Calibri" pitchFamily="34" charset="0"/>
                </a:rPr>
                <a:t>N</a:t>
              </a:r>
            </a:p>
          </p:txBody>
        </p:sp>
        <p:sp>
          <p:nvSpPr>
            <p:cNvPr id="11272" name="Text Box 13"/>
            <p:cNvSpPr txBox="1">
              <a:spLocks noChangeArrowheads="1"/>
            </p:cNvSpPr>
            <p:nvPr/>
          </p:nvSpPr>
          <p:spPr bwMode="auto">
            <a:xfrm>
              <a:off x="6477000" y="38100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3" name="Text Box 14"/>
            <p:cNvSpPr txBox="1">
              <a:spLocks noChangeArrowheads="1"/>
            </p:cNvSpPr>
            <p:nvPr/>
          </p:nvSpPr>
          <p:spPr bwMode="auto">
            <a:xfrm>
              <a:off x="7467600" y="24384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4" name="Text Box 15"/>
            <p:cNvSpPr txBox="1">
              <a:spLocks noChangeArrowheads="1"/>
            </p:cNvSpPr>
            <p:nvPr/>
          </p:nvSpPr>
          <p:spPr bwMode="auto">
            <a:xfrm>
              <a:off x="7696200" y="54864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5" name="Text Box 16"/>
            <p:cNvSpPr txBox="1">
              <a:spLocks noChangeArrowheads="1"/>
            </p:cNvSpPr>
            <p:nvPr/>
          </p:nvSpPr>
          <p:spPr bwMode="auto">
            <a:xfrm>
              <a:off x="6705600" y="17526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6" name="Text Box 17"/>
            <p:cNvSpPr txBox="1">
              <a:spLocks noChangeArrowheads="1"/>
            </p:cNvSpPr>
            <p:nvPr/>
          </p:nvSpPr>
          <p:spPr bwMode="auto">
            <a:xfrm>
              <a:off x="6781800" y="48006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7" name="Text Box 18"/>
            <p:cNvSpPr txBox="1">
              <a:spLocks noChangeArrowheads="1"/>
            </p:cNvSpPr>
            <p:nvPr/>
          </p:nvSpPr>
          <p:spPr bwMode="auto">
            <a:xfrm>
              <a:off x="5791200" y="56388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sp>
          <p:nvSpPr>
            <p:cNvPr id="11278" name="Text Box 19"/>
            <p:cNvSpPr txBox="1">
              <a:spLocks noChangeArrowheads="1"/>
            </p:cNvSpPr>
            <p:nvPr/>
          </p:nvSpPr>
          <p:spPr bwMode="auto">
            <a:xfrm>
              <a:off x="7010400" y="3048000"/>
              <a:ext cx="609600" cy="579438"/>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Calibri" pitchFamily="34" charset="0"/>
                </a:rPr>
                <a:t>N</a:t>
              </a:r>
            </a:p>
          </p:txBody>
        </p:sp>
      </p:gr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411162"/>
            <a:ext cx="7467600" cy="1112838"/>
          </a:xfrm>
        </p:spPr>
        <p:txBody>
          <a:bodyPr/>
          <a:lstStyle/>
          <a:p>
            <a:r>
              <a:rPr lang="en-US" dirty="0" smtClean="0">
                <a:effectLst>
                  <a:outerShdw blurRad="38100" dist="38100" dir="2700000" algn="tl">
                    <a:srgbClr val="000000">
                      <a:alpha val="43137"/>
                    </a:srgbClr>
                  </a:outerShdw>
                </a:effectLst>
              </a:rPr>
              <a:t>Nitrogen Lifters</a:t>
            </a:r>
            <a:endParaRPr lang="en-US" dirty="0">
              <a:effectLst>
                <a:outerShdw blurRad="38100" dist="38100" dir="2700000" algn="tl">
                  <a:srgbClr val="000000">
                    <a:alpha val="43137"/>
                  </a:srgbClr>
                </a:outerShdw>
              </a:effectLst>
            </a:endParaRPr>
          </a:p>
        </p:txBody>
      </p:sp>
      <p:sp>
        <p:nvSpPr>
          <p:cNvPr id="12291" name="Rectangle 3"/>
          <p:cNvSpPr>
            <a:spLocks noGrp="1" noChangeArrowheads="1"/>
          </p:cNvSpPr>
          <p:nvPr>
            <p:ph idx="1"/>
          </p:nvPr>
        </p:nvSpPr>
        <p:spPr>
          <a:xfrm>
            <a:off x="685800" y="1600200"/>
            <a:ext cx="7696200" cy="5068888"/>
          </a:xfrm>
        </p:spPr>
        <p:txBody>
          <a:bodyPr/>
          <a:lstStyle/>
          <a:p>
            <a:pPr algn="l" eaLnBrk="1" hangingPunct="1">
              <a:lnSpc>
                <a:spcPct val="90000"/>
              </a:lnSpc>
              <a:buFontTx/>
              <a:buChar char="•"/>
            </a:pPr>
            <a:r>
              <a:rPr lang="en-US" sz="2400" dirty="0" smtClean="0">
                <a:solidFill>
                  <a:srgbClr val="000000"/>
                </a:solidFill>
                <a:latin typeface="Calibri" pitchFamily="34" charset="0"/>
              </a:rPr>
              <a:t> Grown to retrieve available nutrients still </a:t>
            </a:r>
            <a:r>
              <a:rPr lang="en-US" sz="2400" dirty="0" smtClean="0">
                <a:solidFill>
                  <a:srgbClr val="000000"/>
                </a:solidFill>
                <a:latin typeface="Calibri" pitchFamily="34" charset="0"/>
              </a:rPr>
              <a:t>in the </a:t>
            </a:r>
            <a:r>
              <a:rPr lang="en-US" sz="2400" dirty="0" smtClean="0">
                <a:solidFill>
                  <a:srgbClr val="000000"/>
                </a:solidFill>
                <a:latin typeface="Calibri" pitchFamily="34" charset="0"/>
              </a:rPr>
              <a:t>soil following a harvested crop</a:t>
            </a:r>
          </a:p>
          <a:p>
            <a:pPr algn="l" eaLnBrk="1" hangingPunct="1">
              <a:lnSpc>
                <a:spcPct val="90000"/>
              </a:lnSpc>
              <a:buFontTx/>
              <a:buChar char="•"/>
            </a:pPr>
            <a:r>
              <a:rPr lang="en-US" sz="2400" dirty="0" smtClean="0">
                <a:solidFill>
                  <a:srgbClr val="000000"/>
                </a:solidFill>
                <a:latin typeface="Calibri" pitchFamily="34" charset="0"/>
              </a:rPr>
              <a:t> Prevents nutrient leaching </a:t>
            </a:r>
          </a:p>
          <a:p>
            <a:pPr algn="l" eaLnBrk="1" hangingPunct="1">
              <a:lnSpc>
                <a:spcPct val="90000"/>
              </a:lnSpc>
              <a:buFontTx/>
              <a:buChar char="•"/>
            </a:pPr>
            <a:r>
              <a:rPr lang="en-US" sz="2400" dirty="0" smtClean="0">
                <a:solidFill>
                  <a:srgbClr val="000000"/>
                </a:solidFill>
                <a:latin typeface="Calibri" pitchFamily="34" charset="0"/>
              </a:rPr>
              <a:t> Species differ (most grass or grain)</a:t>
            </a:r>
          </a:p>
          <a:p>
            <a:pPr algn="l" eaLnBrk="1" hangingPunct="1">
              <a:lnSpc>
                <a:spcPct val="90000"/>
              </a:lnSpc>
              <a:buFontTx/>
              <a:buChar char="•"/>
            </a:pPr>
            <a:r>
              <a:rPr lang="en-US" sz="2400" dirty="0" smtClean="0">
                <a:solidFill>
                  <a:srgbClr val="000000"/>
                </a:solidFill>
                <a:latin typeface="Calibri" pitchFamily="34" charset="0"/>
              </a:rPr>
              <a:t> Can lift 90% of N</a:t>
            </a:r>
          </a:p>
          <a:p>
            <a:pPr algn="l" eaLnBrk="1" hangingPunct="1">
              <a:lnSpc>
                <a:spcPct val="90000"/>
              </a:lnSpc>
              <a:buFontTx/>
              <a:buChar char="•"/>
            </a:pPr>
            <a:r>
              <a:rPr lang="en-US" sz="2400" dirty="0" smtClean="0">
                <a:solidFill>
                  <a:srgbClr val="000000"/>
                </a:solidFill>
                <a:latin typeface="Calibri" pitchFamily="34" charset="0"/>
              </a:rPr>
              <a:t> </a:t>
            </a:r>
            <a:r>
              <a:rPr lang="en-US" sz="2400" u="sng" dirty="0" smtClean="0">
                <a:solidFill>
                  <a:srgbClr val="000000"/>
                </a:solidFill>
                <a:latin typeface="Calibri" pitchFamily="34" charset="0"/>
              </a:rPr>
              <a:t>Examples</a:t>
            </a:r>
          </a:p>
          <a:p>
            <a:pPr lvl="1" algn="l" eaLnBrk="1" hangingPunct="1">
              <a:lnSpc>
                <a:spcPct val="90000"/>
              </a:lnSpc>
              <a:buNone/>
            </a:pPr>
            <a:r>
              <a:rPr lang="en-US" sz="2000" dirty="0" smtClean="0">
                <a:solidFill>
                  <a:srgbClr val="000000"/>
                </a:solidFill>
                <a:latin typeface="Calibri" pitchFamily="34" charset="0"/>
              </a:rPr>
              <a:t>Rye ----------------------------------------------</a:t>
            </a:r>
            <a:r>
              <a:rPr lang="en-US" sz="2000" dirty="0" smtClean="0">
                <a:solidFill>
                  <a:srgbClr val="000000"/>
                </a:solidFill>
                <a:latin typeface="Calibri" pitchFamily="34" charset="0"/>
                <a:sym typeface="Wingdings" pitchFamily="2" charset="2"/>
              </a:rPr>
              <a:t></a:t>
            </a:r>
            <a:endParaRPr lang="en-US" sz="2000" dirty="0" smtClean="0">
              <a:solidFill>
                <a:srgbClr val="000000"/>
              </a:solidFill>
              <a:latin typeface="Calibri" pitchFamily="34" charset="0"/>
            </a:endParaRPr>
          </a:p>
          <a:p>
            <a:pPr lvl="1" algn="l" eaLnBrk="1" hangingPunct="1">
              <a:lnSpc>
                <a:spcPct val="90000"/>
              </a:lnSpc>
              <a:buNone/>
            </a:pPr>
            <a:r>
              <a:rPr lang="en-US" sz="2000" dirty="0" smtClean="0">
                <a:solidFill>
                  <a:srgbClr val="000000"/>
                </a:solidFill>
                <a:latin typeface="Calibri" pitchFamily="34" charset="0"/>
              </a:rPr>
              <a:t>     Wheat</a:t>
            </a:r>
          </a:p>
          <a:p>
            <a:pPr lvl="1" algn="l" eaLnBrk="1" hangingPunct="1">
              <a:lnSpc>
                <a:spcPct val="90000"/>
              </a:lnSpc>
              <a:buNone/>
            </a:pPr>
            <a:r>
              <a:rPr lang="en-US" sz="2000" dirty="0" smtClean="0">
                <a:solidFill>
                  <a:srgbClr val="000000"/>
                </a:solidFill>
                <a:latin typeface="Calibri" pitchFamily="34" charset="0"/>
              </a:rPr>
              <a:t>           Ryegrass</a:t>
            </a:r>
          </a:p>
          <a:p>
            <a:pPr lvl="1" algn="l" eaLnBrk="1" hangingPunct="1">
              <a:lnSpc>
                <a:spcPct val="90000"/>
              </a:lnSpc>
              <a:buNone/>
            </a:pPr>
            <a:r>
              <a:rPr lang="en-US" sz="2000" dirty="0" smtClean="0">
                <a:solidFill>
                  <a:srgbClr val="000000"/>
                </a:solidFill>
                <a:latin typeface="Calibri" pitchFamily="34" charset="0"/>
              </a:rPr>
              <a:t>                   Sorghum-Sudan</a:t>
            </a:r>
          </a:p>
          <a:p>
            <a:pPr lvl="1" algn="l" eaLnBrk="1" hangingPunct="1">
              <a:lnSpc>
                <a:spcPct val="90000"/>
              </a:lnSpc>
              <a:buNone/>
            </a:pPr>
            <a:r>
              <a:rPr lang="en-US" sz="2000" dirty="0" smtClean="0">
                <a:solidFill>
                  <a:srgbClr val="000000"/>
                </a:solidFill>
                <a:latin typeface="Calibri" pitchFamily="34" charset="0"/>
              </a:rPr>
              <a:t>                           Millet </a:t>
            </a:r>
          </a:p>
        </p:txBody>
      </p:sp>
      <p:pic>
        <p:nvPicPr>
          <p:cNvPr id="12292" name="Picture 5" descr="50533091"/>
          <p:cNvPicPr>
            <a:picLocks noChangeAspect="1" noChangeArrowheads="1"/>
          </p:cNvPicPr>
          <p:nvPr/>
        </p:nvPicPr>
        <p:blipFill>
          <a:blip r:embed="rId3"/>
          <a:srcRect/>
          <a:stretch>
            <a:fillRect/>
          </a:stretch>
        </p:blipFill>
        <p:spPr bwMode="auto">
          <a:xfrm>
            <a:off x="5791200" y="2819400"/>
            <a:ext cx="2286000" cy="3534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47800" y="381000"/>
            <a:ext cx="7467600" cy="1112838"/>
          </a:xfr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r>
              <a:rPr lang="en-US" dirty="0" smtClean="0"/>
              <a:t>Nitrogen Fixers</a:t>
            </a:r>
            <a:endParaRPr lang="en-US" dirty="0"/>
          </a:p>
        </p:txBody>
      </p:sp>
      <p:sp>
        <p:nvSpPr>
          <p:cNvPr id="13315" name="Rectangle 3"/>
          <p:cNvSpPr>
            <a:spLocks noGrp="1" noChangeArrowheads="1"/>
          </p:cNvSpPr>
          <p:nvPr>
            <p:ph idx="1"/>
          </p:nvPr>
        </p:nvSpPr>
        <p:spPr>
          <a:xfrm>
            <a:off x="685800" y="1600200"/>
            <a:ext cx="8278813" cy="5068888"/>
          </a:xfrm>
        </p:spPr>
        <p:txBody>
          <a:bodyPr/>
          <a:lstStyle/>
          <a:p>
            <a:pPr algn="l" eaLnBrk="1" hangingPunct="1">
              <a:spcBef>
                <a:spcPts val="1800"/>
              </a:spcBef>
              <a:buFontTx/>
              <a:buChar char="•"/>
            </a:pPr>
            <a:r>
              <a:rPr lang="en-US" sz="2400" dirty="0" smtClean="0">
                <a:solidFill>
                  <a:srgbClr val="000000"/>
                </a:solidFill>
                <a:latin typeface="Calibri" pitchFamily="34" charset="0"/>
              </a:rPr>
              <a:t>Help maintain soil organic matter and add nitrogen to the system</a:t>
            </a:r>
          </a:p>
          <a:p>
            <a:pPr algn="l" eaLnBrk="1" hangingPunct="1">
              <a:lnSpc>
                <a:spcPct val="70000"/>
              </a:lnSpc>
              <a:spcBef>
                <a:spcPts val="1800"/>
              </a:spcBef>
              <a:buFontTx/>
              <a:buChar char="•"/>
            </a:pPr>
            <a:r>
              <a:rPr lang="en-US" sz="2400" dirty="0" smtClean="0">
                <a:solidFill>
                  <a:srgbClr val="000000"/>
                </a:solidFill>
                <a:latin typeface="Calibri" pitchFamily="34" charset="0"/>
              </a:rPr>
              <a:t>Incorporated into soil or killed on the surface before </a:t>
            </a:r>
            <a:r>
              <a:rPr lang="en-US" sz="2400" dirty="0" smtClean="0">
                <a:solidFill>
                  <a:srgbClr val="000000"/>
                </a:solidFill>
                <a:latin typeface="Calibri" pitchFamily="34" charset="0"/>
              </a:rPr>
              <a:t>they</a:t>
            </a:r>
            <a:br>
              <a:rPr lang="en-US" sz="2400" dirty="0" smtClean="0">
                <a:solidFill>
                  <a:srgbClr val="000000"/>
                </a:solidFill>
                <a:latin typeface="Calibri" pitchFamily="34" charset="0"/>
              </a:rPr>
            </a:br>
            <a:r>
              <a:rPr lang="en-US" sz="2400" dirty="0" smtClean="0">
                <a:solidFill>
                  <a:srgbClr val="000000"/>
                </a:solidFill>
                <a:latin typeface="Calibri" pitchFamily="34" charset="0"/>
              </a:rPr>
              <a:t> </a:t>
            </a:r>
            <a:r>
              <a:rPr lang="en-US" sz="2400" dirty="0" smtClean="0">
                <a:solidFill>
                  <a:srgbClr val="000000"/>
                </a:solidFill>
                <a:latin typeface="Calibri" pitchFamily="34" charset="0"/>
              </a:rPr>
              <a:t>are mature</a:t>
            </a:r>
          </a:p>
          <a:p>
            <a:pPr algn="l" eaLnBrk="1" hangingPunct="1">
              <a:lnSpc>
                <a:spcPct val="70000"/>
              </a:lnSpc>
              <a:spcBef>
                <a:spcPts val="1800"/>
              </a:spcBef>
              <a:buFontTx/>
              <a:buChar char="•"/>
            </a:pPr>
            <a:r>
              <a:rPr lang="en-US" sz="2400" dirty="0" smtClean="0">
                <a:solidFill>
                  <a:srgbClr val="000000"/>
                </a:solidFill>
                <a:latin typeface="Calibri" pitchFamily="34" charset="0"/>
              </a:rPr>
              <a:t> LEGUMES</a:t>
            </a:r>
          </a:p>
          <a:p>
            <a:pPr algn="l" eaLnBrk="1" hangingPunct="1">
              <a:spcBef>
                <a:spcPts val="1800"/>
              </a:spcBef>
              <a:buFontTx/>
              <a:buChar char="•"/>
            </a:pPr>
            <a:r>
              <a:rPr lang="en-US" sz="2400" dirty="0" smtClean="0">
                <a:solidFill>
                  <a:srgbClr val="000000"/>
                </a:solidFill>
                <a:latin typeface="Calibri" pitchFamily="34" charset="0"/>
              </a:rPr>
              <a:t> </a:t>
            </a:r>
            <a:r>
              <a:rPr lang="en-US" sz="2400" u="sng" dirty="0" smtClean="0">
                <a:solidFill>
                  <a:srgbClr val="000000"/>
                </a:solidFill>
                <a:latin typeface="Calibri" pitchFamily="34" charset="0"/>
              </a:rPr>
              <a:t>Examples</a:t>
            </a:r>
          </a:p>
          <a:p>
            <a:pPr lvl="1" algn="l" eaLnBrk="1" hangingPunct="1">
              <a:buFontTx/>
              <a:buChar char="–"/>
            </a:pPr>
            <a:r>
              <a:rPr lang="en-US" sz="2000" dirty="0" smtClean="0">
                <a:solidFill>
                  <a:srgbClr val="000000"/>
                </a:solidFill>
                <a:latin typeface="Calibri" pitchFamily="34" charset="0"/>
              </a:rPr>
              <a:t>  White or Red Clover</a:t>
            </a:r>
          </a:p>
          <a:p>
            <a:pPr lvl="1" algn="l" eaLnBrk="1" hangingPunct="1">
              <a:buFontTx/>
              <a:buChar char="–"/>
            </a:pPr>
            <a:r>
              <a:rPr lang="en-US" sz="2000" dirty="0" smtClean="0">
                <a:solidFill>
                  <a:srgbClr val="000000"/>
                </a:solidFill>
                <a:latin typeface="Calibri" pitchFamily="34" charset="0"/>
              </a:rPr>
              <a:t>  Southern Peas</a:t>
            </a:r>
          </a:p>
          <a:p>
            <a:pPr lvl="1" algn="l" eaLnBrk="1" hangingPunct="1">
              <a:buFontTx/>
              <a:buChar char="–"/>
            </a:pPr>
            <a:r>
              <a:rPr lang="en-US" sz="2000" dirty="0" smtClean="0">
                <a:solidFill>
                  <a:srgbClr val="000000"/>
                </a:solidFill>
                <a:latin typeface="Calibri" pitchFamily="34" charset="0"/>
              </a:rPr>
              <a:t>  Velvet Bean --------------------</a:t>
            </a:r>
            <a:r>
              <a:rPr lang="en-US" sz="2000" dirty="0" smtClean="0">
                <a:solidFill>
                  <a:srgbClr val="000000"/>
                </a:solidFill>
                <a:latin typeface="Calibri" pitchFamily="34" charset="0"/>
                <a:sym typeface="Wingdings" pitchFamily="2" charset="2"/>
              </a:rPr>
              <a:t></a:t>
            </a:r>
          </a:p>
          <a:p>
            <a:pPr lvl="1" algn="l" eaLnBrk="1" hangingPunct="1"/>
            <a:endParaRPr lang="en-US" sz="2000" i="1" dirty="0" smtClean="0">
              <a:solidFill>
                <a:srgbClr val="000000"/>
              </a:solidFill>
              <a:latin typeface="Arial Unicode MS" pitchFamily="34" charset="-128"/>
              <a:ea typeface="Arial Unicode MS" pitchFamily="34" charset="-128"/>
              <a:cs typeface="Arial Unicode MS" pitchFamily="34" charset="-128"/>
            </a:endParaRPr>
          </a:p>
        </p:txBody>
      </p:sp>
      <p:pic>
        <p:nvPicPr>
          <p:cNvPr id="13316" name="Picture 8" descr="mucuna_pruriens"/>
          <p:cNvPicPr>
            <a:picLocks noChangeAspect="1" noChangeArrowheads="1"/>
          </p:cNvPicPr>
          <p:nvPr/>
        </p:nvPicPr>
        <p:blipFill>
          <a:blip r:embed="rId3"/>
          <a:srcRect/>
          <a:stretch>
            <a:fillRect/>
          </a:stretch>
        </p:blipFill>
        <p:spPr bwMode="auto">
          <a:xfrm>
            <a:off x="4953000" y="2960914"/>
            <a:ext cx="3276600" cy="3744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1371600"/>
            <a:ext cx="9144000" cy="5486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20483" name="Picture 5" descr="clover_white_2"/>
          <p:cNvPicPr>
            <a:picLocks noChangeAspect="1" noChangeArrowheads="1"/>
          </p:cNvPicPr>
          <p:nvPr/>
        </p:nvPicPr>
        <p:blipFill>
          <a:blip r:embed="rId3"/>
          <a:srcRect/>
          <a:stretch>
            <a:fillRect/>
          </a:stretch>
        </p:blipFill>
        <p:spPr bwMode="auto">
          <a:xfrm>
            <a:off x="381000" y="1905000"/>
            <a:ext cx="2400300" cy="17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4" name="Text Box 6"/>
          <p:cNvSpPr txBox="1">
            <a:spLocks noChangeArrowheads="1"/>
          </p:cNvSpPr>
          <p:nvPr/>
        </p:nvSpPr>
        <p:spPr bwMode="auto">
          <a:xfrm>
            <a:off x="381000" y="3717925"/>
            <a:ext cx="2438400" cy="396875"/>
          </a:xfrm>
          <a:prstGeom prst="rect">
            <a:avLst/>
          </a:prstGeom>
          <a:noFill/>
          <a:ln w="9525">
            <a:noFill/>
            <a:miter lim="800000"/>
            <a:headEnd/>
            <a:tailEnd/>
          </a:ln>
        </p:spPr>
        <p:txBody>
          <a:bodyPr>
            <a:spAutoFit/>
          </a:bodyPr>
          <a:lstStyle/>
          <a:p>
            <a:pPr algn="ctr">
              <a:spcBef>
                <a:spcPct val="50000"/>
              </a:spcBef>
            </a:pPr>
            <a:r>
              <a:rPr lang="en-US" sz="2000" dirty="0">
                <a:solidFill>
                  <a:srgbClr val="000000"/>
                </a:solidFill>
                <a:latin typeface="Calibri" pitchFamily="34" charset="0"/>
              </a:rPr>
              <a:t>WHITE CLOVER*</a:t>
            </a:r>
          </a:p>
        </p:txBody>
      </p:sp>
      <p:pic>
        <p:nvPicPr>
          <p:cNvPr id="20485" name="Picture 10" descr="Lupine"/>
          <p:cNvPicPr>
            <a:picLocks noChangeAspect="1" noChangeArrowheads="1"/>
          </p:cNvPicPr>
          <p:nvPr/>
        </p:nvPicPr>
        <p:blipFill>
          <a:blip r:embed="rId4"/>
          <a:srcRect/>
          <a:stretch>
            <a:fillRect/>
          </a:stretch>
        </p:blipFill>
        <p:spPr bwMode="auto">
          <a:xfrm>
            <a:off x="3200400" y="1905000"/>
            <a:ext cx="2362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6" name="Text Box 11"/>
          <p:cNvSpPr txBox="1">
            <a:spLocks noChangeArrowheads="1"/>
          </p:cNvSpPr>
          <p:nvPr/>
        </p:nvSpPr>
        <p:spPr bwMode="auto">
          <a:xfrm>
            <a:off x="3276600" y="3717925"/>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LUPINE*</a:t>
            </a:r>
          </a:p>
        </p:txBody>
      </p:sp>
      <p:pic>
        <p:nvPicPr>
          <p:cNvPr id="20487" name="Picture 13" descr="126oat"/>
          <p:cNvPicPr>
            <a:picLocks noChangeAspect="1" noChangeArrowheads="1"/>
          </p:cNvPicPr>
          <p:nvPr/>
        </p:nvPicPr>
        <p:blipFill>
          <a:blip r:embed="rId5"/>
          <a:srcRect/>
          <a:stretch>
            <a:fillRect/>
          </a:stretch>
        </p:blipFill>
        <p:spPr bwMode="auto">
          <a:xfrm>
            <a:off x="6096000" y="1905000"/>
            <a:ext cx="2362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8" name="Text Box 15"/>
          <p:cNvSpPr txBox="1">
            <a:spLocks noChangeArrowheads="1"/>
          </p:cNvSpPr>
          <p:nvPr/>
        </p:nvSpPr>
        <p:spPr bwMode="auto">
          <a:xfrm>
            <a:off x="6248400" y="3717925"/>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OATS</a:t>
            </a:r>
          </a:p>
        </p:txBody>
      </p:sp>
      <p:pic>
        <p:nvPicPr>
          <p:cNvPr id="20489" name="Picture 16" descr="T045043A"/>
          <p:cNvPicPr>
            <a:picLocks noChangeAspect="1" noChangeArrowheads="1"/>
          </p:cNvPicPr>
          <p:nvPr/>
        </p:nvPicPr>
        <p:blipFill>
          <a:blip r:embed="rId6"/>
          <a:srcRect/>
          <a:stretch>
            <a:fillRect/>
          </a:stretch>
        </p:blipFill>
        <p:spPr bwMode="auto">
          <a:xfrm>
            <a:off x="3276600" y="4267200"/>
            <a:ext cx="2362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90" name="Text Box 17"/>
          <p:cNvSpPr txBox="1">
            <a:spLocks noChangeArrowheads="1"/>
          </p:cNvSpPr>
          <p:nvPr/>
        </p:nvSpPr>
        <p:spPr bwMode="auto">
          <a:xfrm>
            <a:off x="3429000" y="6156325"/>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WHEAT</a:t>
            </a:r>
          </a:p>
        </p:txBody>
      </p:sp>
      <p:sp>
        <p:nvSpPr>
          <p:cNvPr id="20491" name="Text Box 18"/>
          <p:cNvSpPr txBox="1">
            <a:spLocks noChangeArrowheads="1"/>
          </p:cNvSpPr>
          <p:nvPr/>
        </p:nvSpPr>
        <p:spPr bwMode="auto">
          <a:xfrm>
            <a:off x="6400800" y="6080125"/>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HAIRY VETCH*</a:t>
            </a:r>
          </a:p>
        </p:txBody>
      </p:sp>
      <p:sp>
        <p:nvSpPr>
          <p:cNvPr id="20492" name="Text Box 19"/>
          <p:cNvSpPr txBox="1">
            <a:spLocks noChangeArrowheads="1"/>
          </p:cNvSpPr>
          <p:nvPr/>
        </p:nvSpPr>
        <p:spPr bwMode="auto">
          <a:xfrm>
            <a:off x="457200" y="6080125"/>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RYE</a:t>
            </a:r>
          </a:p>
        </p:txBody>
      </p:sp>
      <p:pic>
        <p:nvPicPr>
          <p:cNvPr id="20493" name="Picture 20"/>
          <p:cNvPicPr>
            <a:picLocks noChangeAspect="1" noChangeArrowheads="1"/>
          </p:cNvPicPr>
          <p:nvPr/>
        </p:nvPicPr>
        <p:blipFill>
          <a:blip r:embed="rId7"/>
          <a:srcRect/>
          <a:stretch>
            <a:fillRect/>
          </a:stretch>
        </p:blipFill>
        <p:spPr bwMode="auto">
          <a:xfrm>
            <a:off x="457200" y="4267200"/>
            <a:ext cx="2362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4" name="Picture 24" descr="fig02"/>
          <p:cNvPicPr>
            <a:picLocks noChangeAspect="1" noChangeArrowheads="1"/>
          </p:cNvPicPr>
          <p:nvPr/>
        </p:nvPicPr>
        <p:blipFill>
          <a:blip r:embed="rId8"/>
          <a:srcRect/>
          <a:stretch>
            <a:fillRect/>
          </a:stretch>
        </p:blipFill>
        <p:spPr bwMode="auto">
          <a:xfrm>
            <a:off x="6248400" y="4267200"/>
            <a:ext cx="22860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itle 15"/>
          <p:cNvSpPr>
            <a:spLocks noGrp="1"/>
          </p:cNvSpPr>
          <p:nvPr>
            <p:ph type="title"/>
          </p:nvPr>
        </p:nvSpPr>
        <p:spPr>
          <a:xfrm>
            <a:off x="1219200" y="411162"/>
            <a:ext cx="7467600" cy="1112838"/>
          </a:xfrm>
        </p:spPr>
        <p:txBody>
          <a:bodyPr/>
          <a:lstStyle/>
          <a:p>
            <a:pPr algn="ctr"/>
            <a:r>
              <a:rPr lang="en-US" dirty="0" smtClean="0">
                <a:effectLst>
                  <a:outerShdw blurRad="38100" dist="38100" dir="2700000" algn="tl">
                    <a:srgbClr val="000000">
                      <a:alpha val="43137"/>
                    </a:srgbClr>
                  </a:outerShdw>
                </a:effectLst>
              </a:rPr>
              <a:t>Cool Season Cover Crops</a:t>
            </a:r>
            <a:endParaRPr lang="en-US" dirty="0">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1371600"/>
            <a:ext cx="9144000" cy="54864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2531" name="Text Box 4"/>
          <p:cNvSpPr txBox="1">
            <a:spLocks noChangeArrowheads="1"/>
          </p:cNvSpPr>
          <p:nvPr/>
        </p:nvSpPr>
        <p:spPr bwMode="auto">
          <a:xfrm>
            <a:off x="304800" y="3657600"/>
            <a:ext cx="25908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SORGHUM/SUDAN</a:t>
            </a:r>
          </a:p>
        </p:txBody>
      </p:sp>
      <p:sp>
        <p:nvSpPr>
          <p:cNvPr id="22532" name="Text Box 6"/>
          <p:cNvSpPr txBox="1">
            <a:spLocks noChangeArrowheads="1"/>
          </p:cNvSpPr>
          <p:nvPr/>
        </p:nvSpPr>
        <p:spPr bwMode="auto">
          <a:xfrm>
            <a:off x="3124200" y="3657600"/>
            <a:ext cx="27432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SOUTHERN PEA*</a:t>
            </a:r>
          </a:p>
        </p:txBody>
      </p:sp>
      <p:sp>
        <p:nvSpPr>
          <p:cNvPr id="22533" name="Text Box 8"/>
          <p:cNvSpPr txBox="1">
            <a:spLocks noChangeArrowheads="1"/>
          </p:cNvSpPr>
          <p:nvPr/>
        </p:nvSpPr>
        <p:spPr bwMode="auto">
          <a:xfrm>
            <a:off x="6286500" y="3657600"/>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HAIRY INDIGO*</a:t>
            </a:r>
          </a:p>
        </p:txBody>
      </p:sp>
      <p:sp>
        <p:nvSpPr>
          <p:cNvPr id="22534" name="Text Box 10"/>
          <p:cNvSpPr txBox="1">
            <a:spLocks noChangeArrowheads="1"/>
          </p:cNvSpPr>
          <p:nvPr/>
        </p:nvSpPr>
        <p:spPr bwMode="auto">
          <a:xfrm>
            <a:off x="3467100" y="6096000"/>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SUNNHEMP*</a:t>
            </a:r>
          </a:p>
        </p:txBody>
      </p:sp>
      <p:sp>
        <p:nvSpPr>
          <p:cNvPr id="22535" name="Text Box 11"/>
          <p:cNvSpPr txBox="1">
            <a:spLocks noChangeArrowheads="1"/>
          </p:cNvSpPr>
          <p:nvPr/>
        </p:nvSpPr>
        <p:spPr bwMode="auto">
          <a:xfrm>
            <a:off x="6286500" y="6019800"/>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VELVET BEAN*</a:t>
            </a:r>
          </a:p>
        </p:txBody>
      </p:sp>
      <p:sp>
        <p:nvSpPr>
          <p:cNvPr id="22536" name="Text Box 12"/>
          <p:cNvSpPr txBox="1">
            <a:spLocks noChangeArrowheads="1"/>
          </p:cNvSpPr>
          <p:nvPr/>
        </p:nvSpPr>
        <p:spPr bwMode="auto">
          <a:xfrm>
            <a:off x="571500" y="6019800"/>
            <a:ext cx="2057400" cy="396875"/>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Calibri" pitchFamily="34" charset="0"/>
              </a:rPr>
              <a:t>PEARL MILLET</a:t>
            </a:r>
          </a:p>
        </p:txBody>
      </p:sp>
      <p:pic>
        <p:nvPicPr>
          <p:cNvPr id="22537" name="Picture 17" descr="sorghumsudangrass"/>
          <p:cNvPicPr>
            <a:picLocks noChangeAspect="1" noChangeArrowheads="1"/>
          </p:cNvPicPr>
          <p:nvPr/>
        </p:nvPicPr>
        <p:blipFill>
          <a:blip r:embed="rId3"/>
          <a:srcRect/>
          <a:stretch>
            <a:fillRect/>
          </a:stretch>
        </p:blipFill>
        <p:spPr bwMode="auto">
          <a:xfrm>
            <a:off x="409575" y="1873207"/>
            <a:ext cx="238125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8" name="Picture 19" descr="Wingnut_2002-08-29_1030638334168"/>
          <p:cNvPicPr>
            <a:picLocks noChangeAspect="1" noChangeArrowheads="1"/>
          </p:cNvPicPr>
          <p:nvPr/>
        </p:nvPicPr>
        <p:blipFill>
          <a:blip r:embed="rId4"/>
          <a:srcRect/>
          <a:stretch>
            <a:fillRect/>
          </a:stretch>
        </p:blipFill>
        <p:spPr bwMode="auto">
          <a:xfrm>
            <a:off x="3314700" y="1873207"/>
            <a:ext cx="2362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9" name="Picture 21" descr="1510753336"/>
          <p:cNvPicPr>
            <a:picLocks noChangeAspect="1" noChangeArrowheads="1"/>
          </p:cNvPicPr>
          <p:nvPr/>
        </p:nvPicPr>
        <p:blipFill>
          <a:blip r:embed="rId5"/>
          <a:srcRect/>
          <a:stretch>
            <a:fillRect/>
          </a:stretch>
        </p:blipFill>
        <p:spPr bwMode="auto">
          <a:xfrm>
            <a:off x="6134100" y="1873207"/>
            <a:ext cx="2362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40" name="Picture 23" descr="26hrt06a3f3"/>
          <p:cNvPicPr>
            <a:picLocks noChangeAspect="1" noChangeArrowheads="1"/>
          </p:cNvPicPr>
          <p:nvPr/>
        </p:nvPicPr>
        <p:blipFill>
          <a:blip r:embed="rId6"/>
          <a:srcRect/>
          <a:stretch>
            <a:fillRect/>
          </a:stretch>
        </p:blipFill>
        <p:spPr bwMode="auto">
          <a:xfrm>
            <a:off x="419100" y="4224337"/>
            <a:ext cx="23622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42" name="Picture 27" descr="070806160109"/>
          <p:cNvPicPr>
            <a:picLocks noChangeAspect="1" noChangeArrowheads="1"/>
          </p:cNvPicPr>
          <p:nvPr/>
        </p:nvPicPr>
        <p:blipFill>
          <a:blip r:embed="rId7"/>
          <a:srcRect/>
          <a:stretch>
            <a:fillRect/>
          </a:stretch>
        </p:blipFill>
        <p:spPr bwMode="auto">
          <a:xfrm>
            <a:off x="3314700" y="4191000"/>
            <a:ext cx="2362200"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itle 15"/>
          <p:cNvSpPr>
            <a:spLocks noGrp="1"/>
          </p:cNvSpPr>
          <p:nvPr>
            <p:ph type="title"/>
          </p:nvPr>
        </p:nvSpPr>
        <p:spPr>
          <a:xfrm>
            <a:off x="1143000" y="411162"/>
            <a:ext cx="7467600" cy="1112838"/>
          </a:xfrm>
        </p:spPr>
        <p:txBody>
          <a:bodyPr/>
          <a:lstStyle/>
          <a:p>
            <a:pPr algn="ctr"/>
            <a:r>
              <a:rPr lang="en-US" dirty="0" smtClean="0">
                <a:effectLst>
                  <a:outerShdw blurRad="38100" dist="38100" dir="2700000" algn="tl">
                    <a:srgbClr val="000000">
                      <a:alpha val="43137"/>
                    </a:srgbClr>
                  </a:outerShdw>
                </a:effectLst>
              </a:rPr>
              <a:t>Warm Season Cover Crops</a:t>
            </a:r>
            <a:endParaRPr lang="en-US" dirty="0">
              <a:effectLst>
                <a:outerShdw blurRad="38100" dist="38100" dir="2700000" algn="tl">
                  <a:srgbClr val="000000">
                    <a:alpha val="43137"/>
                  </a:srgbClr>
                </a:outerShdw>
              </a:effectLst>
            </a:endParaRPr>
          </a:p>
        </p:txBody>
      </p:sp>
      <p:pic>
        <p:nvPicPr>
          <p:cNvPr id="123906" name="Picture 2"/>
          <p:cNvPicPr>
            <a:picLocks noChangeAspect="1" noChangeArrowheads="1"/>
          </p:cNvPicPr>
          <p:nvPr/>
        </p:nvPicPr>
        <p:blipFill>
          <a:blip r:embed="rId8"/>
          <a:srcRect/>
          <a:stretch>
            <a:fillRect/>
          </a:stretch>
        </p:blipFill>
        <p:spPr bwMode="auto">
          <a:xfrm>
            <a:off x="6134100" y="4222793"/>
            <a:ext cx="2362200" cy="1755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7800" y="533400"/>
            <a:ext cx="7440613" cy="895350"/>
          </a:xfrm>
        </p:spPr>
        <p:txBody>
          <a:bodyPr>
            <a:normAutofit/>
          </a:bodyPr>
          <a:lstStyle/>
          <a:p>
            <a:r>
              <a:rPr lang="en-US" dirty="0">
                <a:effectLst>
                  <a:outerShdw blurRad="38100" dist="38100" dir="2700000" algn="tl">
                    <a:srgbClr val="000000">
                      <a:alpha val="43137"/>
                    </a:srgbClr>
                  </a:outerShdw>
                </a:effectLst>
              </a:rPr>
              <a:t>Objectives</a:t>
            </a:r>
          </a:p>
        </p:txBody>
      </p:sp>
      <p:sp>
        <p:nvSpPr>
          <p:cNvPr id="11267" name="Rectangle 3"/>
          <p:cNvSpPr>
            <a:spLocks noGrp="1" noChangeArrowheads="1"/>
          </p:cNvSpPr>
          <p:nvPr>
            <p:ph idx="1"/>
          </p:nvPr>
        </p:nvSpPr>
        <p:spPr>
          <a:xfrm>
            <a:off x="685800" y="1752600"/>
            <a:ext cx="8001000" cy="4343400"/>
          </a:xfrm>
        </p:spPr>
        <p:txBody>
          <a:bodyPr/>
          <a:lstStyle/>
          <a:p>
            <a:r>
              <a:rPr lang="en-US" sz="2400" dirty="0">
                <a:solidFill>
                  <a:srgbClr val="000000"/>
                </a:solidFill>
              </a:rPr>
              <a:t>Define a healthy soil</a:t>
            </a:r>
          </a:p>
          <a:p>
            <a:r>
              <a:rPr lang="en-US" sz="2400" dirty="0">
                <a:solidFill>
                  <a:srgbClr val="000000"/>
                </a:solidFill>
              </a:rPr>
              <a:t>Identify 5 simple things you can do to encourage a healthy soil</a:t>
            </a:r>
          </a:p>
          <a:p>
            <a:r>
              <a:rPr lang="en-US" sz="2400" dirty="0">
                <a:solidFill>
                  <a:srgbClr val="000000"/>
                </a:solidFill>
              </a:rPr>
              <a:t>Inspire all of you to adopt at least one of these practices</a:t>
            </a:r>
          </a:p>
          <a:p>
            <a:endParaRPr lang="en-US" sz="2400" dirty="0">
              <a:solidFill>
                <a:srgbClr val="000000"/>
              </a:solidFill>
            </a:endParaRPr>
          </a:p>
        </p:txBody>
      </p:sp>
      <p:pic>
        <p:nvPicPr>
          <p:cNvPr id="11268" name="Picture 4" descr="organic_OrgangeCitra_nocove"/>
          <p:cNvPicPr>
            <a:picLocks noChangeAspect="1" noChangeArrowheads="1"/>
          </p:cNvPicPr>
          <p:nvPr/>
        </p:nvPicPr>
        <p:blipFill>
          <a:blip r:embed="rId3"/>
          <a:srcRect/>
          <a:stretch>
            <a:fillRect/>
          </a:stretch>
        </p:blipFill>
        <p:spPr bwMode="auto">
          <a:xfrm>
            <a:off x="4495800" y="3581400"/>
            <a:ext cx="36576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1066800" y="457200"/>
            <a:ext cx="7772400" cy="990600"/>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spcBef>
                <a:spcPct val="0"/>
              </a:spcBef>
              <a:buFont typeface="Wingdings" pitchFamily="2" charset="2"/>
              <a:buNone/>
            </a:pPr>
            <a:r>
              <a:rPr lang="en-US" sz="3600" dirty="0">
                <a:solidFill>
                  <a:schemeClr val="tx2"/>
                </a:solidFill>
                <a:effectLst>
                  <a:outerShdw blurRad="38100" dist="38100" dir="2700000" algn="tl">
                    <a:srgbClr val="000000">
                      <a:alpha val="43137"/>
                    </a:srgbClr>
                  </a:outerShdw>
                </a:effectLst>
                <a:latin typeface="+mj-lt"/>
                <a:ea typeface="+mj-ea"/>
                <a:cs typeface="+mj-cs"/>
              </a:rPr>
              <a:t>Step 3: Apply the Correct Fertility</a:t>
            </a:r>
          </a:p>
        </p:txBody>
      </p:sp>
      <p:pic>
        <p:nvPicPr>
          <p:cNvPr id="105476" name="Picture 4" descr="Organic Foods 072"/>
          <p:cNvPicPr>
            <a:picLocks noChangeAspect="1" noChangeArrowheads="1"/>
          </p:cNvPicPr>
          <p:nvPr/>
        </p:nvPicPr>
        <p:blipFill>
          <a:blip r:embed="rId3"/>
          <a:srcRect/>
          <a:stretch>
            <a:fillRect/>
          </a:stretch>
        </p:blipFill>
        <p:spPr bwMode="auto">
          <a:xfrm>
            <a:off x="1676400" y="1676400"/>
            <a:ext cx="5994398"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47800" y="381000"/>
            <a:ext cx="7696200" cy="1143000"/>
          </a:xfrm>
        </p:spPr>
        <p:txBody>
          <a:bodyPr>
            <a:noAutofit/>
          </a:bodyPr>
          <a:lstStyle/>
          <a:p>
            <a:r>
              <a:rPr lang="en-US" sz="3600" dirty="0">
                <a:effectLst>
                  <a:outerShdw blurRad="38100" dist="38100" dir="2700000" algn="tl">
                    <a:srgbClr val="000000">
                      <a:alpha val="43137"/>
                    </a:srgbClr>
                  </a:outerShdw>
                </a:effectLst>
              </a:rPr>
              <a:t>Apply the Correct </a:t>
            </a:r>
            <a:r>
              <a:rPr lang="en-US" sz="3600" dirty="0" smtClean="0">
                <a:effectLst>
                  <a:outerShdw blurRad="38100" dist="38100" dir="2700000" algn="tl">
                    <a:srgbClr val="000000">
                      <a:alpha val="43137"/>
                    </a:srgbClr>
                  </a:outerShdw>
                </a:effectLst>
              </a:rPr>
              <a:t>Fertility </a:t>
            </a:r>
            <a:r>
              <a:rPr lang="en-US" sz="3600" dirty="0">
                <a:effectLst>
                  <a:outerShdw blurRad="38100" dist="38100" dir="2700000" algn="tl">
                    <a:srgbClr val="000000">
                      <a:alpha val="43137"/>
                    </a:srgbClr>
                  </a:outerShdw>
                </a:effectLst>
              </a:rPr>
              <a:t>- Situation</a:t>
            </a:r>
          </a:p>
        </p:txBody>
      </p:sp>
      <p:sp>
        <p:nvSpPr>
          <p:cNvPr id="16387" name="Rectangle 3"/>
          <p:cNvSpPr>
            <a:spLocks noGrp="1" noChangeArrowheads="1"/>
          </p:cNvSpPr>
          <p:nvPr>
            <p:ph idx="1"/>
          </p:nvPr>
        </p:nvSpPr>
        <p:spPr>
          <a:xfrm>
            <a:off x="609600" y="1905000"/>
            <a:ext cx="8229600" cy="4343400"/>
          </a:xfrm>
        </p:spPr>
        <p:txBody>
          <a:bodyPr>
            <a:noAutofit/>
          </a:bodyPr>
          <a:lstStyle/>
          <a:p>
            <a:pPr>
              <a:lnSpc>
                <a:spcPct val="90000"/>
              </a:lnSpc>
              <a:spcBef>
                <a:spcPts val="1800"/>
              </a:spcBef>
            </a:pPr>
            <a:r>
              <a:rPr lang="en-US" sz="2400" dirty="0">
                <a:solidFill>
                  <a:srgbClr val="000000"/>
                </a:solidFill>
              </a:rPr>
              <a:t>Nutrient imbalances interfere with crop </a:t>
            </a:r>
            <a:r>
              <a:rPr lang="en-US" sz="2400" dirty="0" smtClean="0">
                <a:solidFill>
                  <a:srgbClr val="000000"/>
                </a:solidFill>
              </a:rPr>
              <a:t>development </a:t>
            </a:r>
            <a:r>
              <a:rPr lang="en-US" sz="2400" dirty="0">
                <a:solidFill>
                  <a:srgbClr val="000000"/>
                </a:solidFill>
              </a:rPr>
              <a:t>and reduce soil organism efficiency</a:t>
            </a:r>
          </a:p>
          <a:p>
            <a:pPr lvl="1">
              <a:lnSpc>
                <a:spcPct val="90000"/>
              </a:lnSpc>
              <a:spcBef>
                <a:spcPts val="1800"/>
              </a:spcBef>
            </a:pPr>
            <a:r>
              <a:rPr lang="en-US" sz="2400" dirty="0">
                <a:solidFill>
                  <a:srgbClr val="000000"/>
                </a:solidFill>
              </a:rPr>
              <a:t>cause plant stress</a:t>
            </a:r>
          </a:p>
          <a:p>
            <a:pPr lvl="1">
              <a:lnSpc>
                <a:spcPct val="90000"/>
              </a:lnSpc>
              <a:spcBef>
                <a:spcPts val="1800"/>
              </a:spcBef>
            </a:pPr>
            <a:r>
              <a:rPr lang="en-US" sz="2400" dirty="0">
                <a:solidFill>
                  <a:srgbClr val="000000"/>
                </a:solidFill>
              </a:rPr>
              <a:t>may result in reactive measures by the farmer</a:t>
            </a:r>
          </a:p>
          <a:p>
            <a:pPr lvl="1">
              <a:lnSpc>
                <a:spcPct val="90000"/>
              </a:lnSpc>
              <a:spcBef>
                <a:spcPts val="1800"/>
              </a:spcBef>
            </a:pPr>
            <a:r>
              <a:rPr lang="en-US" sz="2400" dirty="0">
                <a:solidFill>
                  <a:srgbClr val="000000"/>
                </a:solidFill>
              </a:rPr>
              <a:t>poses risk to water quality</a:t>
            </a:r>
          </a:p>
          <a:p>
            <a:pPr lvl="1">
              <a:lnSpc>
                <a:spcPct val="90000"/>
              </a:lnSpc>
              <a:spcBef>
                <a:spcPts val="1800"/>
              </a:spcBef>
            </a:pPr>
            <a:r>
              <a:rPr lang="en-US" sz="2400" dirty="0">
                <a:solidFill>
                  <a:srgbClr val="000000"/>
                </a:solidFill>
              </a:rPr>
              <a:t>excess N facilitates rapid decomposition of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plant </a:t>
            </a:r>
            <a:r>
              <a:rPr lang="en-US" sz="2400" dirty="0">
                <a:solidFill>
                  <a:srgbClr val="000000"/>
                </a:solidFill>
              </a:rPr>
              <a:t>residues</a:t>
            </a:r>
          </a:p>
          <a:p>
            <a:pPr lvl="1">
              <a:lnSpc>
                <a:spcPct val="90000"/>
              </a:lnSpc>
              <a:spcBef>
                <a:spcPts val="1800"/>
              </a:spcBef>
              <a:buFont typeface="Wingdings" pitchFamily="2" charset="2"/>
              <a:buNone/>
            </a:pPr>
            <a:endParaRPr lang="en-US" sz="2400" u="sng" dirty="0">
              <a:solidFill>
                <a:srgbClr val="000000"/>
              </a:solidFill>
            </a:endParaRPr>
          </a:p>
          <a:p>
            <a:pPr>
              <a:lnSpc>
                <a:spcPct val="90000"/>
              </a:lnSpc>
              <a:spcBef>
                <a:spcPts val="1800"/>
              </a:spcBef>
              <a:buFont typeface="Wingdings" pitchFamily="2" charset="2"/>
              <a:buNone/>
            </a:pPr>
            <a:r>
              <a:rPr lang="en-US" sz="2000" u="sng" dirty="0">
                <a:solidFill>
                  <a:srgbClr val="000000"/>
                </a:solidFill>
              </a:rPr>
              <a:t> </a:t>
            </a:r>
          </a:p>
          <a:p>
            <a:pPr>
              <a:lnSpc>
                <a:spcPct val="90000"/>
              </a:lnSpc>
              <a:spcBef>
                <a:spcPts val="1800"/>
              </a:spcBef>
              <a:buFont typeface="Wingdings" pitchFamily="2" charset="2"/>
              <a:buNone/>
            </a:pPr>
            <a:endParaRPr lang="en-US" sz="2000" u="sng" dirty="0">
              <a:solidFill>
                <a:srgbClr val="000000"/>
              </a:solidFill>
            </a:endParaRPr>
          </a:p>
          <a:p>
            <a:pPr>
              <a:lnSpc>
                <a:spcPct val="90000"/>
              </a:lnSpc>
              <a:spcBef>
                <a:spcPts val="1800"/>
              </a:spcBef>
              <a:buFont typeface="Wingdings" pitchFamily="2" charset="2"/>
              <a:buNone/>
            </a:pPr>
            <a:endParaRPr lang="en-US" sz="2000" dirty="0">
              <a:solidFill>
                <a:srgbClr val="000000"/>
              </a:solidFill>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457200"/>
            <a:ext cx="7315200" cy="1066800"/>
          </a:xfrm>
        </p:spPr>
        <p:txBody>
          <a:bodyPr>
            <a:noAutofit/>
          </a:bodyPr>
          <a:lstStyle/>
          <a:p>
            <a:r>
              <a:rPr lang="en-US" sz="3600" dirty="0">
                <a:effectLst>
                  <a:outerShdw blurRad="38100" dist="38100" dir="2700000" algn="tl">
                    <a:srgbClr val="000000">
                      <a:alpha val="43137"/>
                    </a:srgbClr>
                  </a:outerShdw>
                </a:effectLst>
              </a:rPr>
              <a:t>Apply the Correct Fertility - Goal </a:t>
            </a:r>
          </a:p>
        </p:txBody>
      </p:sp>
      <p:sp>
        <p:nvSpPr>
          <p:cNvPr id="24579" name="Rectangle 3"/>
          <p:cNvSpPr>
            <a:spLocks noGrp="1" noChangeArrowheads="1"/>
          </p:cNvSpPr>
          <p:nvPr>
            <p:ph idx="1"/>
          </p:nvPr>
        </p:nvSpPr>
        <p:spPr>
          <a:xfrm>
            <a:off x="609600" y="1905000"/>
            <a:ext cx="5105400" cy="4225925"/>
          </a:xfrm>
        </p:spPr>
        <p:txBody>
          <a:bodyPr>
            <a:normAutofit/>
          </a:bodyPr>
          <a:lstStyle/>
          <a:p>
            <a:pPr>
              <a:spcBef>
                <a:spcPts val="1800"/>
              </a:spcBef>
            </a:pPr>
            <a:r>
              <a:rPr lang="en-US" sz="2400" dirty="0">
                <a:solidFill>
                  <a:srgbClr val="000000"/>
                </a:solidFill>
              </a:rPr>
              <a:t>For vegetable crops, maintain a soil pH of 5.5 – 6.5.</a:t>
            </a:r>
          </a:p>
          <a:p>
            <a:pPr>
              <a:spcBef>
                <a:spcPts val="1800"/>
              </a:spcBef>
            </a:pPr>
            <a:r>
              <a:rPr lang="en-US" sz="2400" dirty="0">
                <a:solidFill>
                  <a:srgbClr val="000000"/>
                </a:solidFill>
              </a:rPr>
              <a:t>Increase fertilizer use efficiency</a:t>
            </a:r>
          </a:p>
          <a:p>
            <a:pPr>
              <a:spcBef>
                <a:spcPts val="1800"/>
              </a:spcBef>
            </a:pPr>
            <a:r>
              <a:rPr lang="en-US" sz="2400" dirty="0">
                <a:solidFill>
                  <a:srgbClr val="000000"/>
                </a:solidFill>
              </a:rPr>
              <a:t>Increase water use efficiency</a:t>
            </a:r>
          </a:p>
          <a:p>
            <a:pPr>
              <a:spcBef>
                <a:spcPts val="1800"/>
              </a:spcBef>
            </a:pPr>
            <a:endParaRPr lang="en-US" sz="2400" dirty="0">
              <a:solidFill>
                <a:srgbClr val="000000"/>
              </a:solidFill>
            </a:endParaRPr>
          </a:p>
        </p:txBody>
      </p:sp>
      <p:pic>
        <p:nvPicPr>
          <p:cNvPr id="24580" name="Picture 4" descr="2t"/>
          <p:cNvPicPr>
            <a:picLocks noChangeAspect="1" noChangeArrowheads="1"/>
          </p:cNvPicPr>
          <p:nvPr/>
        </p:nvPicPr>
        <p:blipFill>
          <a:blip r:embed="rId3"/>
          <a:srcRect/>
          <a:stretch>
            <a:fillRect/>
          </a:stretch>
        </p:blipFill>
        <p:spPr bwMode="auto">
          <a:xfrm>
            <a:off x="5791200" y="1600200"/>
            <a:ext cx="3009900" cy="4575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524000" y="304800"/>
            <a:ext cx="7696200" cy="1219200"/>
          </a:xfrm>
        </p:spPr>
        <p:txBody>
          <a:bodyPr>
            <a:noAutofit/>
          </a:bodyPr>
          <a:lstStyle/>
          <a:p>
            <a:r>
              <a:rPr lang="en-US" sz="3600" dirty="0">
                <a:effectLst>
                  <a:outerShdw blurRad="38100" dist="38100" dir="2700000" algn="tl">
                    <a:srgbClr val="000000">
                      <a:alpha val="43137"/>
                    </a:srgbClr>
                  </a:outerShdw>
                </a:effectLst>
              </a:rPr>
              <a:t>Apply the Correct Fertility – Recommended Practices</a:t>
            </a:r>
          </a:p>
        </p:txBody>
      </p:sp>
      <p:sp>
        <p:nvSpPr>
          <p:cNvPr id="111619" name="Rectangle 3"/>
          <p:cNvSpPr>
            <a:spLocks noGrp="1" noChangeArrowheads="1"/>
          </p:cNvSpPr>
          <p:nvPr>
            <p:ph idx="1"/>
          </p:nvPr>
        </p:nvSpPr>
        <p:spPr>
          <a:xfrm>
            <a:off x="609600" y="1752600"/>
            <a:ext cx="8077200" cy="4724400"/>
          </a:xfrm>
        </p:spPr>
        <p:txBody>
          <a:bodyPr/>
          <a:lstStyle/>
          <a:p>
            <a:pPr>
              <a:spcBef>
                <a:spcPts val="1800"/>
              </a:spcBef>
              <a:buFont typeface="Wingdings" pitchFamily="2" charset="2"/>
              <a:buNone/>
            </a:pPr>
            <a:r>
              <a:rPr lang="en-US" sz="2000" u="sng" dirty="0">
                <a:solidFill>
                  <a:srgbClr val="000000"/>
                </a:solidFill>
              </a:rPr>
              <a:t>Monitor Crop Nutrients</a:t>
            </a:r>
          </a:p>
          <a:p>
            <a:pPr>
              <a:spcBef>
                <a:spcPts val="1800"/>
              </a:spcBef>
            </a:pPr>
            <a:r>
              <a:rPr lang="en-US" sz="2000" dirty="0">
                <a:solidFill>
                  <a:srgbClr val="000000"/>
                </a:solidFill>
              </a:rPr>
              <a:t>Estimate crop nutrient removals to keep a rough estimate of what needs replacement during the year. </a:t>
            </a:r>
          </a:p>
          <a:p>
            <a:pPr>
              <a:spcBef>
                <a:spcPts val="1800"/>
              </a:spcBef>
            </a:pPr>
            <a:r>
              <a:rPr lang="en-US" sz="2000" dirty="0">
                <a:solidFill>
                  <a:srgbClr val="000000"/>
                </a:solidFill>
              </a:rPr>
              <a:t>Use laboratory tissue analysis and petiole sap analysis in season</a:t>
            </a:r>
            <a:r>
              <a:rPr lang="en-US" sz="2000" dirty="0" smtClean="0">
                <a:solidFill>
                  <a:srgbClr val="000000"/>
                </a:solidFill>
              </a:rPr>
              <a:t>.</a:t>
            </a:r>
          </a:p>
          <a:p>
            <a:pPr>
              <a:spcBef>
                <a:spcPts val="1800"/>
              </a:spcBef>
            </a:pPr>
            <a:r>
              <a:rPr lang="en-US" sz="2000" dirty="0" smtClean="0">
                <a:solidFill>
                  <a:srgbClr val="000000"/>
                </a:solidFill>
              </a:rPr>
              <a:t>Use catch crops to recycle nutrients</a:t>
            </a:r>
            <a:endParaRPr lang="en-US" sz="2000" dirty="0">
              <a:solidFill>
                <a:srgbClr val="000000"/>
              </a:solidFill>
            </a:endParaRPr>
          </a:p>
          <a:p>
            <a:pPr>
              <a:spcBef>
                <a:spcPts val="1800"/>
              </a:spcBef>
            </a:pPr>
            <a:endParaRPr lang="en-US" sz="2000" dirty="0">
              <a:solidFill>
                <a:srgbClr val="000000"/>
              </a:solidFill>
            </a:endParaRPr>
          </a:p>
        </p:txBody>
      </p:sp>
      <p:pic>
        <p:nvPicPr>
          <p:cNvPr id="111620" name="Picture 4"/>
          <p:cNvPicPr>
            <a:picLocks noChangeAspect="1" noChangeArrowheads="1"/>
          </p:cNvPicPr>
          <p:nvPr/>
        </p:nvPicPr>
        <p:blipFill>
          <a:blip r:embed="rId3"/>
          <a:srcRect/>
          <a:stretch>
            <a:fillRect/>
          </a:stretch>
        </p:blipFill>
        <p:spPr bwMode="auto">
          <a:xfrm>
            <a:off x="5638800" y="3810000"/>
            <a:ext cx="3052135" cy="228600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47800" y="381000"/>
            <a:ext cx="8305800" cy="1143000"/>
          </a:xfrm>
        </p:spPr>
        <p:txBody>
          <a:bodyPr>
            <a:noAutofit/>
          </a:bodyPr>
          <a:lstStyle/>
          <a:p>
            <a:r>
              <a:rPr lang="en-US" sz="3600" dirty="0">
                <a:effectLst>
                  <a:outerShdw blurRad="38100" dist="38100" dir="2700000" algn="tl">
                    <a:srgbClr val="000000">
                      <a:alpha val="43137"/>
                    </a:srgbClr>
                  </a:outerShdw>
                </a:effectLst>
              </a:rPr>
              <a:t>Apply the Correct Fertility – Recommended Practices</a:t>
            </a:r>
          </a:p>
        </p:txBody>
      </p:sp>
      <p:sp>
        <p:nvSpPr>
          <p:cNvPr id="49155" name="Rectangle 3"/>
          <p:cNvSpPr>
            <a:spLocks noGrp="1" noChangeArrowheads="1"/>
          </p:cNvSpPr>
          <p:nvPr>
            <p:ph idx="1"/>
          </p:nvPr>
        </p:nvSpPr>
        <p:spPr>
          <a:xfrm>
            <a:off x="685800" y="1828800"/>
            <a:ext cx="8001000" cy="4800600"/>
          </a:xfrm>
        </p:spPr>
        <p:txBody>
          <a:bodyPr/>
          <a:lstStyle/>
          <a:p>
            <a:pPr>
              <a:buNone/>
            </a:pPr>
            <a:r>
              <a:rPr lang="en-US" sz="2400" dirty="0">
                <a:solidFill>
                  <a:srgbClr val="000000"/>
                </a:solidFill>
              </a:rPr>
              <a:t>Use a combination of fast and slow release nutrients</a:t>
            </a:r>
            <a:r>
              <a:rPr lang="en-US" sz="2400" dirty="0" smtClean="0">
                <a:solidFill>
                  <a:srgbClr val="000000"/>
                </a:solidFill>
              </a:rPr>
              <a:t>.</a:t>
            </a:r>
            <a:endParaRPr lang="en-US" sz="2400" dirty="0">
              <a:solidFill>
                <a:srgbClr val="000000"/>
              </a:solidFill>
            </a:endParaRPr>
          </a:p>
          <a:p>
            <a:pPr>
              <a:buFont typeface="Wingdings" pitchFamily="2" charset="2"/>
              <a:buNone/>
            </a:pPr>
            <a:r>
              <a:rPr lang="en-US" sz="2400" dirty="0">
                <a:solidFill>
                  <a:srgbClr val="000000"/>
                </a:solidFill>
              </a:rPr>
              <a:t>FAST (release &lt;1-4 wks): </a:t>
            </a:r>
          </a:p>
          <a:p>
            <a:pPr lvl="1"/>
            <a:r>
              <a:rPr lang="en-US" sz="2000" dirty="0">
                <a:solidFill>
                  <a:srgbClr val="000000"/>
                </a:solidFill>
              </a:rPr>
              <a:t>Soluble synthetic fertilizer</a:t>
            </a:r>
          </a:p>
          <a:p>
            <a:pPr lvl="1"/>
            <a:r>
              <a:rPr lang="en-US" sz="2000" dirty="0">
                <a:solidFill>
                  <a:srgbClr val="000000"/>
                </a:solidFill>
              </a:rPr>
              <a:t>Blood meal</a:t>
            </a:r>
          </a:p>
          <a:p>
            <a:pPr lvl="1"/>
            <a:r>
              <a:rPr lang="en-US" sz="2000" dirty="0">
                <a:solidFill>
                  <a:srgbClr val="000000"/>
                </a:solidFill>
              </a:rPr>
              <a:t>Soybean meal</a:t>
            </a:r>
          </a:p>
          <a:p>
            <a:pPr lvl="1"/>
            <a:r>
              <a:rPr lang="en-US" sz="2000" dirty="0">
                <a:solidFill>
                  <a:srgbClr val="000000"/>
                </a:solidFill>
              </a:rPr>
              <a:t>Fish emulsion</a:t>
            </a:r>
          </a:p>
          <a:p>
            <a:pPr lvl="1"/>
            <a:r>
              <a:rPr lang="en-US" sz="2000" dirty="0">
                <a:solidFill>
                  <a:srgbClr val="000000"/>
                </a:solidFill>
              </a:rPr>
              <a:t>Kelp </a:t>
            </a:r>
          </a:p>
          <a:p>
            <a:pPr lvl="1"/>
            <a:r>
              <a:rPr lang="en-US" sz="2000" dirty="0">
                <a:solidFill>
                  <a:srgbClr val="000000"/>
                </a:solidFill>
              </a:rPr>
              <a:t>Succulent legumes soil incorporated</a:t>
            </a:r>
          </a:p>
        </p:txBody>
      </p:sp>
      <p:pic>
        <p:nvPicPr>
          <p:cNvPr id="49157" name="Picture 5"/>
          <p:cNvPicPr>
            <a:picLocks noChangeAspect="1" noChangeArrowheads="1"/>
          </p:cNvPicPr>
          <p:nvPr/>
        </p:nvPicPr>
        <p:blipFill>
          <a:blip r:embed="rId3"/>
          <a:srcRect l="16801" r="16801"/>
          <a:stretch>
            <a:fillRect/>
          </a:stretch>
        </p:blipFill>
        <p:spPr bwMode="auto">
          <a:xfrm>
            <a:off x="6248400" y="2667000"/>
            <a:ext cx="2133600" cy="3212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71600" y="304800"/>
            <a:ext cx="8153400" cy="1219200"/>
          </a:xfrm>
        </p:spPr>
        <p:txBody>
          <a:bodyPr>
            <a:noAutofit/>
          </a:bodyPr>
          <a:lstStyle/>
          <a:p>
            <a:r>
              <a:rPr lang="en-US" sz="3600" dirty="0">
                <a:effectLst>
                  <a:outerShdw blurRad="38100" dist="38100" dir="2700000" algn="tl">
                    <a:srgbClr val="000000">
                      <a:alpha val="43137"/>
                    </a:srgbClr>
                  </a:outerShdw>
                </a:effectLst>
              </a:rPr>
              <a:t>Apply the Correct Fertility – Recommended Practices </a:t>
            </a:r>
          </a:p>
        </p:txBody>
      </p:sp>
      <p:sp>
        <p:nvSpPr>
          <p:cNvPr id="50179" name="Rectangle 3"/>
          <p:cNvSpPr>
            <a:spLocks noGrp="1" noChangeArrowheads="1"/>
          </p:cNvSpPr>
          <p:nvPr>
            <p:ph idx="1"/>
          </p:nvPr>
        </p:nvSpPr>
        <p:spPr>
          <a:xfrm>
            <a:off x="609600" y="1600200"/>
            <a:ext cx="8001000" cy="4724400"/>
          </a:xfrm>
        </p:spPr>
        <p:txBody>
          <a:bodyPr/>
          <a:lstStyle/>
          <a:p>
            <a:pPr>
              <a:buFont typeface="Wingdings" pitchFamily="2" charset="2"/>
              <a:buNone/>
            </a:pPr>
            <a:r>
              <a:rPr lang="en-US" sz="2400" dirty="0" smtClean="0">
                <a:solidFill>
                  <a:srgbClr val="000000"/>
                </a:solidFill>
              </a:rPr>
              <a:t>SLOW </a:t>
            </a:r>
            <a:r>
              <a:rPr lang="en-US" sz="2400" dirty="0">
                <a:solidFill>
                  <a:srgbClr val="000000"/>
                </a:solidFill>
              </a:rPr>
              <a:t>(controlled) release: nutrients are made </a:t>
            </a:r>
            <a:r>
              <a:rPr lang="en-US" sz="2400" dirty="0" smtClean="0">
                <a:solidFill>
                  <a:srgbClr val="000000"/>
                </a:solidFill>
              </a:rPr>
              <a:t>available </a:t>
            </a:r>
            <a:r>
              <a:rPr lang="en-US" sz="2400" dirty="0">
                <a:solidFill>
                  <a:srgbClr val="000000"/>
                </a:solidFill>
              </a:rPr>
              <a:t>over time in quasi-regular amounts. “Release” is mediated by physical and biological means. </a:t>
            </a:r>
          </a:p>
          <a:p>
            <a:pPr lvl="1"/>
            <a:r>
              <a:rPr lang="en-US" sz="2000" dirty="0">
                <a:solidFill>
                  <a:srgbClr val="000000"/>
                </a:solidFill>
              </a:rPr>
              <a:t>Urea, polymer coated fertilizers</a:t>
            </a:r>
          </a:p>
          <a:p>
            <a:pPr lvl="1"/>
            <a:r>
              <a:rPr lang="en-US" sz="2000" dirty="0">
                <a:solidFill>
                  <a:srgbClr val="000000"/>
                </a:solidFill>
              </a:rPr>
              <a:t>Properly prepared compost </a:t>
            </a:r>
          </a:p>
          <a:p>
            <a:pPr lvl="1"/>
            <a:r>
              <a:rPr lang="en-US" sz="2000" dirty="0">
                <a:solidFill>
                  <a:srgbClr val="000000"/>
                </a:solidFill>
              </a:rPr>
              <a:t>Legume cover crops soil incorporated </a:t>
            </a:r>
          </a:p>
          <a:p>
            <a:pPr lvl="1"/>
            <a:r>
              <a:rPr lang="en-US" sz="2000" dirty="0" err="1">
                <a:solidFill>
                  <a:srgbClr val="000000"/>
                </a:solidFill>
              </a:rPr>
              <a:t>Uncomposted</a:t>
            </a:r>
            <a:r>
              <a:rPr lang="en-US" sz="2000" dirty="0">
                <a:solidFill>
                  <a:srgbClr val="000000"/>
                </a:solidFill>
              </a:rPr>
              <a:t> plant material</a:t>
            </a:r>
          </a:p>
        </p:txBody>
      </p:sp>
      <p:pic>
        <p:nvPicPr>
          <p:cNvPr id="50180" name="Picture 4"/>
          <p:cNvPicPr>
            <a:picLocks noChangeAspect="1" noChangeArrowheads="1"/>
          </p:cNvPicPr>
          <p:nvPr/>
        </p:nvPicPr>
        <p:blipFill>
          <a:blip r:embed="rId3"/>
          <a:srcRect/>
          <a:stretch>
            <a:fillRect/>
          </a:stretch>
        </p:blipFill>
        <p:spPr bwMode="auto">
          <a:xfrm>
            <a:off x="5562600" y="4343400"/>
            <a:ext cx="2901655" cy="1905000"/>
          </a:xfrm>
          <a:prstGeom prst="rect">
            <a:avLst/>
          </a:prstGeom>
          <a:ln>
            <a:noFill/>
          </a:ln>
          <a:effectLst>
            <a:outerShdw blurRad="190500" algn="tl" rotWithShape="0">
              <a:srgbClr val="000000">
                <a:alpha val="70000"/>
              </a:srgbClr>
            </a:outerShdw>
          </a:effectLst>
        </p:spPr>
      </p:pic>
      <p:sp>
        <p:nvSpPr>
          <p:cNvPr id="50181" name="Text Box 5"/>
          <p:cNvSpPr txBox="1">
            <a:spLocks noChangeArrowheads="1"/>
          </p:cNvSpPr>
          <p:nvPr/>
        </p:nvSpPr>
        <p:spPr bwMode="auto">
          <a:xfrm>
            <a:off x="6019800" y="6172200"/>
            <a:ext cx="2209800" cy="366713"/>
          </a:xfrm>
          <a:prstGeom prst="rect">
            <a:avLst/>
          </a:prstGeom>
          <a:noFill/>
          <a:ln w="9525">
            <a:noFill/>
            <a:miter lim="800000"/>
            <a:headEnd/>
            <a:tailEnd/>
          </a:ln>
          <a:effectLst/>
        </p:spPr>
        <p:txBody>
          <a:bodyPr>
            <a:spAutoFit/>
          </a:bodyPr>
          <a:lstStyle/>
          <a:p>
            <a:pPr>
              <a:spcBef>
                <a:spcPct val="50000"/>
              </a:spcBef>
            </a:pPr>
            <a:r>
              <a:rPr lang="en-US" i="1" dirty="0" err="1">
                <a:solidFill>
                  <a:srgbClr val="000000"/>
                </a:solidFill>
              </a:rPr>
              <a:t>Prilled</a:t>
            </a:r>
            <a:r>
              <a:rPr lang="en-US" i="1" dirty="0">
                <a:solidFill>
                  <a:srgbClr val="000000"/>
                </a:solidFill>
              </a:rPr>
              <a:t> Urea 46% N  </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Documents and Settings\losborne.UFAD\Local Settings\Temporary Internet Files\Content.IE5\U8KF58BP\MPj04331680000[1].jpg"/>
          <p:cNvPicPr>
            <a:picLocks noChangeAspect="1" noChangeArrowheads="1"/>
          </p:cNvPicPr>
          <p:nvPr/>
        </p:nvPicPr>
        <p:blipFill>
          <a:blip r:embed="rId3" cstate="print"/>
          <a:srcRect/>
          <a:stretch>
            <a:fillRect/>
          </a:stretch>
        </p:blipFill>
        <p:spPr bwMode="auto">
          <a:xfrm flipH="1">
            <a:off x="124479" y="228600"/>
            <a:ext cx="1323321" cy="1066800"/>
          </a:xfrm>
          <a:prstGeom prst="rect">
            <a:avLst/>
          </a:prstGeom>
          <a:noFill/>
        </p:spPr>
      </p:pic>
      <p:sp>
        <p:nvSpPr>
          <p:cNvPr id="107523" name="Rectangle 3"/>
          <p:cNvSpPr>
            <a:spLocks noGrp="1" noChangeArrowheads="1"/>
          </p:cNvSpPr>
          <p:nvPr>
            <p:ph idx="1"/>
          </p:nvPr>
        </p:nvSpPr>
        <p:spPr>
          <a:xfrm>
            <a:off x="1371600" y="228600"/>
            <a:ext cx="7239000" cy="1295400"/>
          </a:xfr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spcBef>
                <a:spcPct val="0"/>
              </a:spcBef>
              <a:buFont typeface="Wingdings" pitchFamily="2" charset="2"/>
              <a:buNone/>
            </a:pPr>
            <a:r>
              <a:rPr lang="en-US" sz="3600" dirty="0">
                <a:solidFill>
                  <a:schemeClr val="tx2"/>
                </a:solidFill>
                <a:effectLst>
                  <a:outerShdw blurRad="38100" dist="38100" dir="2700000" algn="tl">
                    <a:srgbClr val="000000">
                      <a:alpha val="43137"/>
                    </a:srgbClr>
                  </a:outerShdw>
                </a:effectLst>
                <a:latin typeface="+mj-lt"/>
                <a:ea typeface="+mj-ea"/>
                <a:cs typeface="+mj-cs"/>
              </a:rPr>
              <a:t>Step 4: Improve Soil Structure</a:t>
            </a:r>
          </a:p>
        </p:txBody>
      </p:sp>
      <p:pic>
        <p:nvPicPr>
          <p:cNvPr id="107524" name="Picture 4"/>
          <p:cNvPicPr>
            <a:picLocks noChangeAspect="1" noChangeArrowheads="1"/>
          </p:cNvPicPr>
          <p:nvPr/>
        </p:nvPicPr>
        <p:blipFill>
          <a:blip r:embed="rId4"/>
          <a:srcRect/>
          <a:stretch>
            <a:fillRect/>
          </a:stretch>
        </p:blipFill>
        <p:spPr bwMode="auto">
          <a:xfrm>
            <a:off x="838200" y="1905000"/>
            <a:ext cx="7634373" cy="3581400"/>
          </a:xfrm>
          <a:prstGeom prst="rect">
            <a:avLst/>
          </a:prstGeom>
          <a:ln>
            <a:noFill/>
          </a:ln>
          <a:effectLst>
            <a:outerShdw blurRad="292100" dist="139700" dir="2700000" algn="tl" rotWithShape="0">
              <a:srgbClr val="333333">
                <a:alpha val="65000"/>
              </a:srgbClr>
            </a:outerShdw>
          </a:effectLst>
        </p:spPr>
      </p:pic>
      <p:sp>
        <p:nvSpPr>
          <p:cNvPr id="107525" name="Text Box 5"/>
          <p:cNvSpPr txBox="1">
            <a:spLocks noChangeArrowheads="1"/>
          </p:cNvSpPr>
          <p:nvPr/>
        </p:nvSpPr>
        <p:spPr bwMode="auto">
          <a:xfrm>
            <a:off x="7543800" y="6477000"/>
            <a:ext cx="1295400" cy="304800"/>
          </a:xfrm>
          <a:prstGeom prst="rect">
            <a:avLst/>
          </a:prstGeom>
          <a:noFill/>
          <a:ln w="9525">
            <a:noFill/>
            <a:miter lim="800000"/>
            <a:headEnd/>
            <a:tailEnd/>
          </a:ln>
          <a:effectLst/>
        </p:spPr>
        <p:txBody>
          <a:bodyPr>
            <a:spAutoFit/>
          </a:bodyPr>
          <a:lstStyle/>
          <a:p>
            <a:pPr>
              <a:spcBef>
                <a:spcPct val="50000"/>
              </a:spcBef>
            </a:pPr>
            <a:r>
              <a:rPr lang="en-US" sz="1400" dirty="0">
                <a:solidFill>
                  <a:srgbClr val="000000"/>
                </a:solidFill>
              </a:rPr>
              <a:t>www.fao.org</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411162"/>
            <a:ext cx="7467600" cy="1112838"/>
          </a:xfrm>
        </p:spPr>
        <p:txBody>
          <a:bodyPr/>
          <a:lstStyle/>
          <a:p>
            <a:r>
              <a:rPr lang="en-US" sz="3600" dirty="0">
                <a:effectLst>
                  <a:outerShdw blurRad="38100" dist="38100" dir="2700000" algn="tl">
                    <a:srgbClr val="000000">
                      <a:alpha val="43137"/>
                    </a:srgbClr>
                  </a:outerShdw>
                </a:effectLst>
              </a:rPr>
              <a:t>Improve Soil Structure - Goal</a:t>
            </a:r>
          </a:p>
        </p:txBody>
      </p:sp>
      <p:sp>
        <p:nvSpPr>
          <p:cNvPr id="26627" name="Rectangle 3"/>
          <p:cNvSpPr>
            <a:spLocks noGrp="1" noChangeArrowheads="1"/>
          </p:cNvSpPr>
          <p:nvPr>
            <p:ph idx="1"/>
          </p:nvPr>
        </p:nvSpPr>
        <p:spPr>
          <a:xfrm>
            <a:off x="762000" y="1752600"/>
            <a:ext cx="7924800" cy="4572000"/>
          </a:xfrm>
        </p:spPr>
        <p:txBody>
          <a:bodyPr/>
          <a:lstStyle/>
          <a:p>
            <a:pPr>
              <a:buFont typeface="Wingdings" pitchFamily="2" charset="2"/>
              <a:buNone/>
            </a:pPr>
            <a:r>
              <a:rPr lang="en-US" sz="2400" u="sng" dirty="0">
                <a:solidFill>
                  <a:srgbClr val="000000"/>
                </a:solidFill>
              </a:rPr>
              <a:t>Goal:</a:t>
            </a:r>
          </a:p>
          <a:p>
            <a:r>
              <a:rPr lang="en-US" sz="2400" dirty="0">
                <a:solidFill>
                  <a:srgbClr val="000000"/>
                </a:solidFill>
              </a:rPr>
              <a:t>Increase </a:t>
            </a:r>
            <a:r>
              <a:rPr lang="en-US" sz="2400" dirty="0" smtClean="0">
                <a:solidFill>
                  <a:srgbClr val="000000"/>
                </a:solidFill>
              </a:rPr>
              <a:t>aggregation</a:t>
            </a:r>
          </a:p>
          <a:p>
            <a:r>
              <a:rPr lang="en-US" sz="2400" dirty="0" smtClean="0">
                <a:solidFill>
                  <a:srgbClr val="000000"/>
                </a:solidFill>
              </a:rPr>
              <a:t>Reduce compaction</a:t>
            </a:r>
            <a:endParaRPr lang="en-US" sz="2400" dirty="0">
              <a:solidFill>
                <a:srgbClr val="000000"/>
              </a:solidFill>
            </a:endParaRPr>
          </a:p>
        </p:txBody>
      </p:sp>
      <p:pic>
        <p:nvPicPr>
          <p:cNvPr id="26628" name="Picture 4"/>
          <p:cNvPicPr>
            <a:picLocks noChangeAspect="1" noChangeArrowheads="1"/>
          </p:cNvPicPr>
          <p:nvPr/>
        </p:nvPicPr>
        <p:blipFill>
          <a:blip r:embed="rId3"/>
          <a:srcRect/>
          <a:stretch>
            <a:fillRect/>
          </a:stretch>
        </p:blipFill>
        <p:spPr bwMode="auto">
          <a:xfrm>
            <a:off x="3200400" y="3200400"/>
            <a:ext cx="5105400" cy="2909529"/>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1447800"/>
            <a:ext cx="9144000" cy="5410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4210" name="Rectangle 2"/>
          <p:cNvSpPr>
            <a:spLocks noGrp="1" noChangeArrowheads="1"/>
          </p:cNvSpPr>
          <p:nvPr>
            <p:ph type="title"/>
          </p:nvPr>
        </p:nvSpPr>
        <p:spPr>
          <a:xfrm>
            <a:off x="1447800" y="304800"/>
            <a:ext cx="7391400" cy="1295400"/>
          </a:xfrm>
        </p:spPr>
        <p:txBody>
          <a:bodyPr>
            <a:noAutofit/>
          </a:bodyPr>
          <a:lstStyle/>
          <a:p>
            <a:r>
              <a:rPr lang="en-US" sz="3600" dirty="0">
                <a:effectLst>
                  <a:outerShdw blurRad="38100" dist="38100" dir="2700000" algn="tl">
                    <a:srgbClr val="000000">
                      <a:alpha val="43137"/>
                    </a:srgbClr>
                  </a:outerShdw>
                </a:effectLst>
              </a:rPr>
              <a:t>Improved Soil Structure Improves Water Infiltration</a:t>
            </a:r>
          </a:p>
        </p:txBody>
      </p:sp>
      <p:pic>
        <p:nvPicPr>
          <p:cNvPr id="94211" name="Picture 3" descr="ring6"/>
          <p:cNvPicPr>
            <a:picLocks noChangeAspect="1" noChangeArrowheads="1"/>
          </p:cNvPicPr>
          <p:nvPr/>
        </p:nvPicPr>
        <p:blipFill>
          <a:blip r:embed="rId3"/>
          <a:srcRect/>
          <a:stretch>
            <a:fillRect/>
          </a:stretch>
        </p:blipFill>
        <p:spPr bwMode="auto">
          <a:xfrm>
            <a:off x="533400" y="2667000"/>
            <a:ext cx="3792537" cy="2830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4212" name="Text Box 4"/>
          <p:cNvSpPr txBox="1">
            <a:spLocks noChangeArrowheads="1"/>
          </p:cNvSpPr>
          <p:nvPr/>
        </p:nvSpPr>
        <p:spPr bwMode="auto">
          <a:xfrm>
            <a:off x="4851400" y="5562600"/>
            <a:ext cx="3596305" cy="830997"/>
          </a:xfrm>
          <a:prstGeom prst="rect">
            <a:avLst/>
          </a:prstGeom>
          <a:noFill/>
          <a:ln w="12700">
            <a:noFill/>
            <a:miter lim="800000"/>
            <a:headEnd/>
            <a:tailEnd/>
          </a:ln>
          <a:effectLst/>
        </p:spPr>
        <p:txBody>
          <a:bodyPr wrap="none">
            <a:spAutoFit/>
          </a:bodyPr>
          <a:lstStyle/>
          <a:p>
            <a:pPr algn="ctr" eaLnBrk="0" hangingPunct="0"/>
            <a:r>
              <a:rPr lang="en-US" sz="2400">
                <a:solidFill>
                  <a:srgbClr val="000000"/>
                </a:solidFill>
              </a:rPr>
              <a:t>88% </a:t>
            </a:r>
          </a:p>
          <a:p>
            <a:pPr algn="ctr" eaLnBrk="0" hangingPunct="0"/>
            <a:r>
              <a:rPr lang="en-US" sz="2400">
                <a:solidFill>
                  <a:srgbClr val="000000"/>
                </a:solidFill>
              </a:rPr>
              <a:t>Water Stable Aggregates</a:t>
            </a:r>
            <a:endParaRPr lang="en-US" sz="3200">
              <a:solidFill>
                <a:srgbClr val="000000"/>
              </a:solidFill>
            </a:endParaRPr>
          </a:p>
        </p:txBody>
      </p:sp>
      <p:sp>
        <p:nvSpPr>
          <p:cNvPr id="94213" name="Text Box 5"/>
          <p:cNvSpPr txBox="1">
            <a:spLocks noChangeArrowheads="1"/>
          </p:cNvSpPr>
          <p:nvPr/>
        </p:nvSpPr>
        <p:spPr bwMode="auto">
          <a:xfrm>
            <a:off x="634206" y="5562600"/>
            <a:ext cx="3596305" cy="830997"/>
          </a:xfrm>
          <a:prstGeom prst="rect">
            <a:avLst/>
          </a:prstGeom>
          <a:noFill/>
          <a:ln w="12700">
            <a:noFill/>
            <a:miter lim="800000"/>
            <a:headEnd/>
            <a:tailEnd/>
          </a:ln>
          <a:effectLst/>
        </p:spPr>
        <p:txBody>
          <a:bodyPr wrap="none">
            <a:spAutoFit/>
          </a:bodyPr>
          <a:lstStyle/>
          <a:p>
            <a:pPr algn="ctr" eaLnBrk="0" hangingPunct="0"/>
            <a:r>
              <a:rPr lang="en-US" sz="2400" dirty="0">
                <a:solidFill>
                  <a:srgbClr val="000000"/>
                </a:solidFill>
              </a:rPr>
              <a:t>35% </a:t>
            </a:r>
          </a:p>
          <a:p>
            <a:pPr algn="ctr" eaLnBrk="0" hangingPunct="0"/>
            <a:r>
              <a:rPr lang="en-US" sz="2400" dirty="0">
                <a:solidFill>
                  <a:srgbClr val="000000"/>
                </a:solidFill>
              </a:rPr>
              <a:t>Water Stable Aggregates</a:t>
            </a:r>
            <a:endParaRPr lang="en-US" sz="3200" dirty="0">
              <a:solidFill>
                <a:srgbClr val="000000"/>
              </a:solidFill>
            </a:endParaRPr>
          </a:p>
        </p:txBody>
      </p:sp>
      <p:sp>
        <p:nvSpPr>
          <p:cNvPr id="94214" name="Text Box 6"/>
          <p:cNvSpPr txBox="1">
            <a:spLocks noChangeArrowheads="1"/>
          </p:cNvSpPr>
          <p:nvPr/>
        </p:nvSpPr>
        <p:spPr bwMode="auto">
          <a:xfrm>
            <a:off x="1458118" y="2011362"/>
            <a:ext cx="1943100" cy="579438"/>
          </a:xfrm>
          <a:prstGeom prst="rect">
            <a:avLst/>
          </a:prstGeom>
          <a:noFill/>
          <a:ln w="12700">
            <a:noFill/>
            <a:miter lim="800000"/>
            <a:headEnd/>
            <a:tailEnd/>
          </a:ln>
          <a:effectLst/>
        </p:spPr>
        <p:txBody>
          <a:bodyPr wrap="none">
            <a:spAutoFit/>
          </a:bodyPr>
          <a:lstStyle/>
          <a:p>
            <a:pPr eaLnBrk="0" hangingPunct="0"/>
            <a:r>
              <a:rPr lang="en-US" sz="3200" dirty="0">
                <a:solidFill>
                  <a:srgbClr val="000000"/>
                </a:solidFill>
              </a:rPr>
              <a:t>0.1 in/min</a:t>
            </a:r>
          </a:p>
        </p:txBody>
      </p:sp>
      <p:sp>
        <p:nvSpPr>
          <p:cNvPr id="94215" name="Text Box 7"/>
          <p:cNvSpPr txBox="1">
            <a:spLocks noChangeArrowheads="1"/>
          </p:cNvSpPr>
          <p:nvPr/>
        </p:nvSpPr>
        <p:spPr bwMode="auto">
          <a:xfrm>
            <a:off x="5844381" y="2011362"/>
            <a:ext cx="1604962" cy="579438"/>
          </a:xfrm>
          <a:prstGeom prst="rect">
            <a:avLst/>
          </a:prstGeom>
          <a:noFill/>
          <a:ln w="12700">
            <a:noFill/>
            <a:miter lim="800000"/>
            <a:headEnd/>
            <a:tailEnd/>
          </a:ln>
          <a:effectLst/>
        </p:spPr>
        <p:txBody>
          <a:bodyPr wrap="none">
            <a:spAutoFit/>
          </a:bodyPr>
          <a:lstStyle/>
          <a:p>
            <a:pPr eaLnBrk="0" hangingPunct="0"/>
            <a:r>
              <a:rPr lang="en-US" sz="3200" dirty="0">
                <a:solidFill>
                  <a:srgbClr val="000000"/>
                </a:solidFill>
              </a:rPr>
              <a:t>5 in/min</a:t>
            </a:r>
          </a:p>
        </p:txBody>
      </p:sp>
      <p:sp>
        <p:nvSpPr>
          <p:cNvPr id="94217" name="Text Box 9"/>
          <p:cNvSpPr txBox="1">
            <a:spLocks noChangeArrowheads="1"/>
          </p:cNvSpPr>
          <p:nvPr/>
        </p:nvSpPr>
        <p:spPr bwMode="auto">
          <a:xfrm>
            <a:off x="7391400" y="6400800"/>
            <a:ext cx="1524000" cy="304800"/>
          </a:xfrm>
          <a:prstGeom prst="rect">
            <a:avLst/>
          </a:prstGeom>
          <a:noFill/>
          <a:ln w="9525">
            <a:noFill/>
            <a:miter lim="800000"/>
            <a:headEnd/>
            <a:tailEnd/>
          </a:ln>
          <a:effectLst/>
        </p:spPr>
        <p:txBody>
          <a:bodyPr>
            <a:spAutoFit/>
          </a:bodyPr>
          <a:lstStyle/>
          <a:p>
            <a:pPr>
              <a:spcBef>
                <a:spcPct val="50000"/>
              </a:spcBef>
            </a:pPr>
            <a:r>
              <a:rPr lang="en-US" sz="1400">
                <a:solidFill>
                  <a:srgbClr val="000000"/>
                </a:solidFill>
              </a:rPr>
              <a:t>Joel Gruver, NIU</a:t>
            </a:r>
          </a:p>
        </p:txBody>
      </p:sp>
      <p:pic>
        <p:nvPicPr>
          <p:cNvPr id="94218" name="Picture 10"/>
          <p:cNvPicPr>
            <a:picLocks noChangeAspect="1" noChangeArrowheads="1"/>
          </p:cNvPicPr>
          <p:nvPr/>
        </p:nvPicPr>
        <p:blipFill>
          <a:blip r:embed="rId4"/>
          <a:srcRect/>
          <a:stretch>
            <a:fillRect/>
          </a:stretch>
        </p:blipFill>
        <p:spPr bwMode="auto">
          <a:xfrm>
            <a:off x="4683125" y="2673350"/>
            <a:ext cx="3927475" cy="2817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47800" y="381000"/>
            <a:ext cx="7239000" cy="1143000"/>
          </a:xfrm>
        </p:spPr>
        <p:txBody>
          <a:bodyPr>
            <a:noAutofit/>
          </a:bodyPr>
          <a:lstStyle/>
          <a:p>
            <a:r>
              <a:rPr lang="en-US" sz="3600" dirty="0">
                <a:effectLst>
                  <a:outerShdw blurRad="38100" dist="38100" dir="2700000" algn="tl">
                    <a:srgbClr val="000000">
                      <a:alpha val="43137"/>
                    </a:srgbClr>
                  </a:outerShdw>
                </a:effectLst>
              </a:rPr>
              <a:t>Improve Soil Structure – Recommended Practice</a:t>
            </a:r>
          </a:p>
        </p:txBody>
      </p:sp>
      <p:sp>
        <p:nvSpPr>
          <p:cNvPr id="27651" name="Rectangle 3"/>
          <p:cNvSpPr>
            <a:spLocks noGrp="1" noChangeArrowheads="1"/>
          </p:cNvSpPr>
          <p:nvPr>
            <p:ph idx="1"/>
          </p:nvPr>
        </p:nvSpPr>
        <p:spPr>
          <a:xfrm>
            <a:off x="533400" y="1752600"/>
            <a:ext cx="8001000" cy="4267200"/>
          </a:xfrm>
        </p:spPr>
        <p:txBody>
          <a:bodyPr/>
          <a:lstStyle/>
          <a:p>
            <a:pPr>
              <a:spcBef>
                <a:spcPts val="1800"/>
              </a:spcBef>
            </a:pPr>
            <a:r>
              <a:rPr lang="en-US" sz="2400" dirty="0" smtClean="0">
                <a:solidFill>
                  <a:srgbClr val="000000"/>
                </a:solidFill>
              </a:rPr>
              <a:t>Use </a:t>
            </a:r>
            <a:r>
              <a:rPr lang="en-US" sz="2400" dirty="0">
                <a:solidFill>
                  <a:srgbClr val="000000"/>
                </a:solidFill>
              </a:rPr>
              <a:t>the most lightweight equipment possible for the job.</a:t>
            </a:r>
          </a:p>
          <a:p>
            <a:r>
              <a:rPr lang="en-US" sz="2400" dirty="0">
                <a:solidFill>
                  <a:srgbClr val="000000"/>
                </a:solidFill>
              </a:rPr>
              <a:t>Vary tillage depths to avoid developing a hardpan.</a:t>
            </a:r>
          </a:p>
          <a:p>
            <a:r>
              <a:rPr lang="en-US" sz="2400" dirty="0">
                <a:solidFill>
                  <a:srgbClr val="000000"/>
                </a:solidFill>
              </a:rPr>
              <a:t>Add organic matter.</a:t>
            </a:r>
          </a:p>
        </p:txBody>
      </p:sp>
      <p:pic>
        <p:nvPicPr>
          <p:cNvPr id="27652" name="Picture 4" descr="poultry6DDTweb"/>
          <p:cNvPicPr>
            <a:picLocks noChangeAspect="1" noChangeArrowheads="1"/>
          </p:cNvPicPr>
          <p:nvPr/>
        </p:nvPicPr>
        <p:blipFill>
          <a:blip r:embed="rId3"/>
          <a:srcRect/>
          <a:stretch>
            <a:fillRect/>
          </a:stretch>
        </p:blipFill>
        <p:spPr bwMode="auto">
          <a:xfrm>
            <a:off x="4343400" y="3124200"/>
            <a:ext cx="4114800" cy="30880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7653" name="Text Box 5"/>
          <p:cNvSpPr txBox="1">
            <a:spLocks noChangeArrowheads="1"/>
          </p:cNvSpPr>
          <p:nvPr/>
        </p:nvSpPr>
        <p:spPr bwMode="auto">
          <a:xfrm>
            <a:off x="609600" y="5410200"/>
            <a:ext cx="3810000" cy="366713"/>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rPr>
              <a:t>Poultry litter application in Citra, FL</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1600" y="457200"/>
            <a:ext cx="7467600" cy="1036638"/>
          </a:xfrm>
        </p:spPr>
        <p:txBody>
          <a:bodyPr/>
          <a:lstStyle/>
          <a:p>
            <a:r>
              <a:rPr lang="en-US" dirty="0">
                <a:effectLst>
                  <a:outerShdw blurRad="38100" dist="38100" dir="2700000" algn="tl">
                    <a:srgbClr val="000000">
                      <a:alpha val="43137"/>
                    </a:srgbClr>
                  </a:outerShdw>
                </a:effectLst>
              </a:rPr>
              <a:t>What is a Healthy Soil?</a:t>
            </a:r>
          </a:p>
        </p:txBody>
      </p:sp>
      <p:sp>
        <p:nvSpPr>
          <p:cNvPr id="12291" name="Rectangle 3"/>
          <p:cNvSpPr>
            <a:spLocks noGrp="1" noChangeArrowheads="1"/>
          </p:cNvSpPr>
          <p:nvPr>
            <p:ph idx="1"/>
          </p:nvPr>
        </p:nvSpPr>
        <p:spPr>
          <a:xfrm>
            <a:off x="685800" y="1600200"/>
            <a:ext cx="7543800" cy="4530725"/>
          </a:xfrm>
        </p:spPr>
        <p:txBody>
          <a:bodyPr>
            <a:normAutofit/>
          </a:bodyPr>
          <a:lstStyle/>
          <a:p>
            <a:pPr>
              <a:buFont typeface="Wingdings" pitchFamily="2" charset="2"/>
              <a:buNone/>
            </a:pPr>
            <a:endParaRPr lang="en-US" sz="2400" dirty="0">
              <a:solidFill>
                <a:srgbClr val="000000"/>
              </a:solidFill>
            </a:endParaRPr>
          </a:p>
          <a:p>
            <a:r>
              <a:rPr lang="en-US" sz="2400" u="sng" dirty="0">
                <a:solidFill>
                  <a:srgbClr val="000000"/>
                </a:solidFill>
              </a:rPr>
              <a:t>Soil quality</a:t>
            </a:r>
            <a:r>
              <a:rPr lang="en-US" sz="2400" dirty="0">
                <a:solidFill>
                  <a:srgbClr val="000000"/>
                </a:solidFill>
              </a:rPr>
              <a:t> generally means the soil’s physical, chemical and biological condition are in good condition for it’s intended use.</a:t>
            </a:r>
          </a:p>
          <a:p>
            <a:pPr>
              <a:buFont typeface="Wingdings" pitchFamily="2" charset="2"/>
              <a:buNone/>
            </a:pPr>
            <a:endParaRPr lang="en-US" sz="2400" dirty="0">
              <a:solidFill>
                <a:srgbClr val="000000"/>
              </a:solidFill>
            </a:endParaRPr>
          </a:p>
          <a:p>
            <a:r>
              <a:rPr lang="en-US" sz="2400" dirty="0">
                <a:solidFill>
                  <a:srgbClr val="000000"/>
                </a:solidFill>
              </a:rPr>
              <a:t>Farmers typically define </a:t>
            </a:r>
            <a:r>
              <a:rPr lang="en-US" sz="2400" u="sng" dirty="0">
                <a:solidFill>
                  <a:srgbClr val="000000"/>
                </a:solidFill>
              </a:rPr>
              <a:t>soil health</a:t>
            </a:r>
            <a:r>
              <a:rPr lang="en-US" sz="2400" dirty="0">
                <a:solidFill>
                  <a:srgbClr val="000000"/>
                </a:solidFill>
              </a:rPr>
              <a:t> to </a:t>
            </a:r>
            <a:r>
              <a:rPr lang="en-US" sz="2400" dirty="0" smtClean="0">
                <a:solidFill>
                  <a:srgbClr val="000000"/>
                </a:solidFill>
              </a:rPr>
              <a:t>mean </a:t>
            </a:r>
            <a:r>
              <a:rPr lang="en-US" sz="2400" dirty="0">
                <a:solidFill>
                  <a:srgbClr val="000000"/>
                </a:solidFill>
              </a:rPr>
              <a:t>… </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1219200" y="381000"/>
            <a:ext cx="7696200" cy="990600"/>
          </a:xfr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spcBef>
                <a:spcPct val="0"/>
              </a:spcBef>
              <a:buFont typeface="Wingdings" pitchFamily="2" charset="2"/>
              <a:buNone/>
            </a:pPr>
            <a:r>
              <a:rPr lang="en-US" sz="3600" dirty="0">
                <a:solidFill>
                  <a:schemeClr val="tx2"/>
                </a:solidFill>
                <a:effectLst>
                  <a:outerShdw blurRad="38100" dist="38100" dir="2700000" algn="tl">
                    <a:srgbClr val="000000">
                      <a:alpha val="43137"/>
                    </a:srgbClr>
                  </a:outerShdw>
                </a:effectLst>
                <a:latin typeface="+mj-lt"/>
                <a:ea typeface="+mj-ea"/>
                <a:cs typeface="+mj-cs"/>
              </a:rPr>
              <a:t>Step 5: Keep the Soil Alive</a:t>
            </a:r>
          </a:p>
        </p:txBody>
      </p:sp>
      <p:pic>
        <p:nvPicPr>
          <p:cNvPr id="109572" name="Picture 4"/>
          <p:cNvPicPr>
            <a:picLocks noChangeAspect="1" noChangeArrowheads="1"/>
          </p:cNvPicPr>
          <p:nvPr/>
        </p:nvPicPr>
        <p:blipFill>
          <a:blip r:embed="rId3"/>
          <a:srcRect/>
          <a:stretch>
            <a:fillRect/>
          </a:stretch>
        </p:blipFill>
        <p:spPr bwMode="auto">
          <a:xfrm>
            <a:off x="932246" y="1752599"/>
            <a:ext cx="7373554" cy="4359311"/>
          </a:xfrm>
          <a:prstGeom prst="rect">
            <a:avLst/>
          </a:prstGeom>
          <a:ln>
            <a:noFill/>
          </a:ln>
          <a:effectLst>
            <a:outerShdw blurRad="292100" dist="139700" dir="2700000" algn="tl" rotWithShape="0">
              <a:srgbClr val="333333">
                <a:alpha val="65000"/>
              </a:srgbClr>
            </a:outerShdw>
          </a:effectLst>
        </p:spPr>
      </p:pic>
      <p:sp>
        <p:nvSpPr>
          <p:cNvPr id="109573" name="Text Box 5"/>
          <p:cNvSpPr txBox="1">
            <a:spLocks noChangeArrowheads="1"/>
          </p:cNvSpPr>
          <p:nvPr/>
        </p:nvSpPr>
        <p:spPr bwMode="auto">
          <a:xfrm>
            <a:off x="6400800" y="6172200"/>
            <a:ext cx="2362200" cy="366713"/>
          </a:xfrm>
          <a:prstGeom prst="rect">
            <a:avLst/>
          </a:prstGeom>
          <a:noFill/>
          <a:ln w="9525">
            <a:noFill/>
            <a:miter lim="800000"/>
            <a:headEnd/>
            <a:tailEnd/>
          </a:ln>
          <a:effectLst/>
        </p:spPr>
        <p:txBody>
          <a:bodyPr>
            <a:spAutoFit/>
          </a:bodyPr>
          <a:lstStyle/>
          <a:p>
            <a:pPr>
              <a:spcBef>
                <a:spcPct val="50000"/>
              </a:spcBef>
            </a:pPr>
            <a:r>
              <a:rPr lang="en-US" dirty="0">
                <a:solidFill>
                  <a:schemeClr val="accent6">
                    <a:lumMod val="50000"/>
                  </a:schemeClr>
                </a:solidFill>
              </a:rPr>
              <a:t>www.scotland.gov.uk</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1447800"/>
            <a:ext cx="9144000" cy="5410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106" name="Rectangle 2"/>
          <p:cNvSpPr>
            <a:spLocks noGrp="1" noChangeArrowheads="1"/>
          </p:cNvSpPr>
          <p:nvPr>
            <p:ph type="title"/>
          </p:nvPr>
        </p:nvSpPr>
        <p:spPr>
          <a:xfrm>
            <a:off x="1524000" y="411162"/>
            <a:ext cx="7239000" cy="1112838"/>
          </a:xfrm>
        </p:spPr>
        <p:txBody>
          <a:bodyPr/>
          <a:lstStyle/>
          <a:p>
            <a:r>
              <a:rPr lang="en-US" sz="3600" dirty="0">
                <a:effectLst>
                  <a:outerShdw blurRad="38100" dist="38100" dir="2700000" algn="tl">
                    <a:srgbClr val="000000">
                      <a:alpha val="43137"/>
                    </a:srgbClr>
                  </a:outerShdw>
                </a:effectLst>
              </a:rPr>
              <a:t>Keep the Soil Alive - Situation</a:t>
            </a:r>
          </a:p>
        </p:txBody>
      </p:sp>
      <p:sp>
        <p:nvSpPr>
          <p:cNvPr id="47107" name="Rectangle 3"/>
          <p:cNvSpPr>
            <a:spLocks noGrp="1" noChangeArrowheads="1"/>
          </p:cNvSpPr>
          <p:nvPr>
            <p:ph idx="1"/>
          </p:nvPr>
        </p:nvSpPr>
        <p:spPr>
          <a:xfrm>
            <a:off x="457200" y="1600200"/>
            <a:ext cx="8229600" cy="2895600"/>
          </a:xfrm>
        </p:spPr>
        <p:txBody>
          <a:bodyPr/>
          <a:lstStyle/>
          <a:p>
            <a:r>
              <a:rPr lang="en-US" sz="2400" dirty="0" smtClean="0">
                <a:solidFill>
                  <a:srgbClr val="000000"/>
                </a:solidFill>
              </a:rPr>
              <a:t>Fungi, bacteria and other micro-organisms make nutrients available for plants and recycle dead plant material. </a:t>
            </a:r>
            <a:endParaRPr lang="en-US" sz="2400" dirty="0">
              <a:solidFill>
                <a:srgbClr val="000000"/>
              </a:solidFill>
            </a:endParaRPr>
          </a:p>
        </p:txBody>
      </p:sp>
      <p:pic>
        <p:nvPicPr>
          <p:cNvPr id="47108" name="Picture 4" descr="crimson_rye_vetch_JMSweb"/>
          <p:cNvPicPr>
            <a:picLocks noChangeAspect="1" noChangeArrowheads="1"/>
          </p:cNvPicPr>
          <p:nvPr/>
        </p:nvPicPr>
        <p:blipFill>
          <a:blip r:embed="rId3"/>
          <a:srcRect/>
          <a:stretch>
            <a:fillRect/>
          </a:stretch>
        </p:blipFill>
        <p:spPr bwMode="auto">
          <a:xfrm>
            <a:off x="4876800" y="3065545"/>
            <a:ext cx="3914723" cy="2938134"/>
          </a:xfrm>
          <a:prstGeom prst="roundRect">
            <a:avLst>
              <a:gd name="adj" fmla="val 11111"/>
            </a:avLst>
          </a:prstGeom>
          <a:ln w="381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7109" name="Picture 5" descr="rye30p_hv70p_JMSweb"/>
          <p:cNvPicPr>
            <a:picLocks noChangeAspect="1" noChangeArrowheads="1"/>
          </p:cNvPicPr>
          <p:nvPr/>
        </p:nvPicPr>
        <p:blipFill>
          <a:blip r:embed="rId4"/>
          <a:srcRect/>
          <a:stretch>
            <a:fillRect/>
          </a:stretch>
        </p:blipFill>
        <p:spPr bwMode="auto">
          <a:xfrm>
            <a:off x="533400" y="3049506"/>
            <a:ext cx="3963035" cy="2970213"/>
          </a:xfrm>
          <a:prstGeom prst="roundRect">
            <a:avLst>
              <a:gd name="adj" fmla="val 11111"/>
            </a:avLst>
          </a:prstGeom>
          <a:ln w="381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7110" name="Text Box 6"/>
          <p:cNvSpPr txBox="1">
            <a:spLocks noChangeArrowheads="1"/>
          </p:cNvSpPr>
          <p:nvPr/>
        </p:nvSpPr>
        <p:spPr bwMode="auto">
          <a:xfrm>
            <a:off x="1029017" y="6096000"/>
            <a:ext cx="2971800" cy="366713"/>
          </a:xfrm>
          <a:prstGeom prst="rect">
            <a:avLst/>
          </a:prstGeom>
          <a:noFill/>
          <a:ln w="9525">
            <a:noFill/>
            <a:miter lim="800000"/>
            <a:headEnd/>
            <a:tailEnd/>
          </a:ln>
          <a:effectLst/>
        </p:spPr>
        <p:txBody>
          <a:bodyPr>
            <a:spAutoFit/>
          </a:bodyPr>
          <a:lstStyle/>
          <a:p>
            <a:pPr algn="ctr">
              <a:spcBef>
                <a:spcPct val="50000"/>
              </a:spcBef>
            </a:pPr>
            <a:r>
              <a:rPr lang="en-US" dirty="0">
                <a:solidFill>
                  <a:srgbClr val="000000"/>
                </a:solidFill>
              </a:rPr>
              <a:t>70% rye, 30% hairy vetch</a:t>
            </a:r>
          </a:p>
        </p:txBody>
      </p:sp>
      <p:sp>
        <p:nvSpPr>
          <p:cNvPr id="47111" name="Text Box 7"/>
          <p:cNvSpPr txBox="1">
            <a:spLocks noChangeArrowheads="1"/>
          </p:cNvSpPr>
          <p:nvPr/>
        </p:nvSpPr>
        <p:spPr bwMode="auto">
          <a:xfrm>
            <a:off x="5322879" y="6110288"/>
            <a:ext cx="2971800" cy="366712"/>
          </a:xfrm>
          <a:prstGeom prst="rect">
            <a:avLst/>
          </a:prstGeom>
          <a:noFill/>
          <a:ln w="9525">
            <a:noFill/>
            <a:miter lim="800000"/>
            <a:headEnd/>
            <a:tailEnd/>
          </a:ln>
          <a:effectLst/>
        </p:spPr>
        <p:txBody>
          <a:bodyPr>
            <a:spAutoFit/>
          </a:bodyPr>
          <a:lstStyle/>
          <a:p>
            <a:pPr algn="ctr">
              <a:spcBef>
                <a:spcPct val="50000"/>
              </a:spcBef>
            </a:pPr>
            <a:r>
              <a:rPr lang="en-US">
                <a:solidFill>
                  <a:srgbClr val="000000"/>
                </a:solidFill>
              </a:rPr>
              <a:t>Rye, crimson, hairy vetch</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447800"/>
            <a:ext cx="9144000" cy="5410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082" name="Rectangle 2"/>
          <p:cNvSpPr>
            <a:spLocks noGrp="1" noChangeArrowheads="1"/>
          </p:cNvSpPr>
          <p:nvPr>
            <p:ph type="title"/>
          </p:nvPr>
        </p:nvSpPr>
        <p:spPr>
          <a:xfrm>
            <a:off x="1447800" y="457200"/>
            <a:ext cx="7391400" cy="990600"/>
          </a:xfrm>
        </p:spPr>
        <p:txBody>
          <a:bodyPr/>
          <a:lstStyle/>
          <a:p>
            <a:r>
              <a:rPr lang="en-US" sz="3600" dirty="0">
                <a:effectLst>
                  <a:outerShdw blurRad="38100" dist="38100" dir="2700000" algn="tl">
                    <a:srgbClr val="000000">
                      <a:alpha val="43137"/>
                    </a:srgbClr>
                  </a:outerShdw>
                </a:effectLst>
              </a:rPr>
              <a:t>Keep the Soil Alive</a:t>
            </a:r>
          </a:p>
        </p:txBody>
      </p:sp>
      <p:sp>
        <p:nvSpPr>
          <p:cNvPr id="46083" name="Rectangle 3"/>
          <p:cNvSpPr>
            <a:spLocks noGrp="1" noChangeArrowheads="1"/>
          </p:cNvSpPr>
          <p:nvPr>
            <p:ph idx="1"/>
          </p:nvPr>
        </p:nvSpPr>
        <p:spPr/>
        <p:txBody>
          <a:bodyPr/>
          <a:lstStyle/>
          <a:p>
            <a:pPr>
              <a:buFont typeface="Wingdings" pitchFamily="2" charset="2"/>
              <a:buNone/>
            </a:pPr>
            <a:r>
              <a:rPr lang="en-US" sz="2000" u="sng" dirty="0">
                <a:solidFill>
                  <a:srgbClr val="000000"/>
                </a:solidFill>
              </a:rPr>
              <a:t>Soil benefits with the addition of carbon:</a:t>
            </a:r>
          </a:p>
          <a:p>
            <a:r>
              <a:rPr lang="en-US" sz="2000" dirty="0">
                <a:solidFill>
                  <a:srgbClr val="000000"/>
                </a:solidFill>
              </a:rPr>
              <a:t>Crop rotations that included at least 3 years of forages increased soil carbon and were more profitable for the grower compared to continuous corn (</a:t>
            </a:r>
            <a:r>
              <a:rPr lang="en-US" sz="2000" dirty="0" err="1">
                <a:solidFill>
                  <a:srgbClr val="000000"/>
                </a:solidFill>
              </a:rPr>
              <a:t>Karlen</a:t>
            </a:r>
            <a:r>
              <a:rPr lang="en-US" sz="2000" dirty="0">
                <a:solidFill>
                  <a:srgbClr val="000000"/>
                </a:solidFill>
              </a:rPr>
              <a:t> et al. 2006). </a:t>
            </a:r>
          </a:p>
        </p:txBody>
      </p:sp>
      <p:pic>
        <p:nvPicPr>
          <p:cNvPr id="46086" name="Picture 6"/>
          <p:cNvPicPr>
            <a:picLocks noChangeAspect="1" noChangeArrowheads="1"/>
          </p:cNvPicPr>
          <p:nvPr/>
        </p:nvPicPr>
        <p:blipFill>
          <a:blip r:embed="rId3"/>
          <a:srcRect/>
          <a:stretch>
            <a:fillRect/>
          </a:stretch>
        </p:blipFill>
        <p:spPr bwMode="auto">
          <a:xfrm>
            <a:off x="533400" y="3733800"/>
            <a:ext cx="4069986" cy="2648204"/>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6087" name="Picture 7"/>
          <p:cNvPicPr>
            <a:picLocks noChangeAspect="1" noChangeArrowheads="1"/>
          </p:cNvPicPr>
          <p:nvPr/>
        </p:nvPicPr>
        <p:blipFill>
          <a:blip r:embed="rId4"/>
          <a:srcRect/>
          <a:stretch>
            <a:fillRect/>
          </a:stretch>
        </p:blipFill>
        <p:spPr bwMode="auto">
          <a:xfrm>
            <a:off x="5105400" y="3886200"/>
            <a:ext cx="3530939" cy="2648204"/>
          </a:xfrm>
          <a:prstGeom prst="rect">
            <a:avLst/>
          </a:prstGeom>
          <a:solidFill>
            <a:srgbClr val="FFFFFF">
              <a:shade val="85000"/>
            </a:srgbClr>
          </a:solidFill>
          <a:ln w="12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304800"/>
            <a:ext cx="7239000" cy="1219200"/>
          </a:xfrm>
        </p:spPr>
        <p:txBody>
          <a:bodyPr>
            <a:noAutofit/>
          </a:bodyPr>
          <a:lstStyle/>
          <a:p>
            <a:r>
              <a:rPr lang="en-US" sz="3600" dirty="0">
                <a:effectLst>
                  <a:outerShdw blurRad="38100" dist="38100" dir="2700000" algn="tl">
                    <a:srgbClr val="000000">
                      <a:alpha val="43137"/>
                    </a:srgbClr>
                  </a:outerShdw>
                </a:effectLst>
              </a:rPr>
              <a:t>Keep the Soil Alive – Recommended Practices</a:t>
            </a:r>
          </a:p>
        </p:txBody>
      </p:sp>
      <p:sp>
        <p:nvSpPr>
          <p:cNvPr id="29699" name="Rectangle 3"/>
          <p:cNvSpPr>
            <a:spLocks noGrp="1" noChangeArrowheads="1"/>
          </p:cNvSpPr>
          <p:nvPr>
            <p:ph idx="1"/>
          </p:nvPr>
        </p:nvSpPr>
        <p:spPr/>
        <p:txBody>
          <a:bodyPr/>
          <a:lstStyle/>
          <a:p>
            <a:r>
              <a:rPr lang="en-US" sz="2400" dirty="0" smtClean="0">
                <a:solidFill>
                  <a:srgbClr val="000000"/>
                </a:solidFill>
              </a:rPr>
              <a:t>Maintain </a:t>
            </a:r>
            <a:r>
              <a:rPr lang="en-US" sz="2400" dirty="0">
                <a:solidFill>
                  <a:srgbClr val="000000"/>
                </a:solidFill>
              </a:rPr>
              <a:t>a diversity of vegetation </a:t>
            </a:r>
          </a:p>
          <a:p>
            <a:r>
              <a:rPr lang="en-US" sz="2400" dirty="0">
                <a:solidFill>
                  <a:srgbClr val="000000"/>
                </a:solidFill>
              </a:rPr>
              <a:t>Keep soil covered with plant material </a:t>
            </a:r>
          </a:p>
          <a:p>
            <a:r>
              <a:rPr lang="en-US" sz="2400" dirty="0">
                <a:solidFill>
                  <a:srgbClr val="000000"/>
                </a:solidFill>
              </a:rPr>
              <a:t>Minimize cultivation and compaction</a:t>
            </a:r>
          </a:p>
          <a:p>
            <a:r>
              <a:rPr lang="en-US" sz="2400" dirty="0">
                <a:solidFill>
                  <a:srgbClr val="000000"/>
                </a:solidFill>
              </a:rPr>
              <a:t>Add organic matter (are you beginning to see a trend here?)</a:t>
            </a:r>
          </a:p>
          <a:p>
            <a:endParaRPr lang="en-US" sz="2400" dirty="0">
              <a:solidFill>
                <a:srgbClr val="000000"/>
              </a:solidFill>
            </a:endParaRPr>
          </a:p>
        </p:txBody>
      </p:sp>
      <p:pic>
        <p:nvPicPr>
          <p:cNvPr id="29700" name="Picture 4" descr="KlusonatHicks_DDTweb"/>
          <p:cNvPicPr>
            <a:picLocks noChangeAspect="1" noChangeArrowheads="1"/>
          </p:cNvPicPr>
          <p:nvPr/>
        </p:nvPicPr>
        <p:blipFill>
          <a:blip r:embed="rId3"/>
          <a:srcRect/>
          <a:stretch>
            <a:fillRect/>
          </a:stretch>
        </p:blipFill>
        <p:spPr bwMode="auto">
          <a:xfrm>
            <a:off x="4114800" y="3657600"/>
            <a:ext cx="3581400" cy="2386046"/>
          </a:xfrm>
          <a:prstGeom prst="rect">
            <a:avLst/>
          </a:prstGeom>
          <a:solidFill>
            <a:srgbClr val="FFFFFF">
              <a:shade val="85000"/>
            </a:srgbClr>
          </a:solidFill>
          <a:ln w="190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9701" name="Text Box 5"/>
          <p:cNvSpPr txBox="1">
            <a:spLocks noChangeArrowheads="1"/>
          </p:cNvSpPr>
          <p:nvPr/>
        </p:nvSpPr>
        <p:spPr bwMode="auto">
          <a:xfrm>
            <a:off x="914400" y="5029200"/>
            <a:ext cx="3429000" cy="923330"/>
          </a:xfrm>
          <a:prstGeom prst="rect">
            <a:avLst/>
          </a:prstGeom>
          <a:noFill/>
          <a:ln w="9525">
            <a:noFill/>
            <a:miter lim="800000"/>
            <a:headEnd/>
            <a:tailEnd/>
          </a:ln>
          <a:effectLst/>
        </p:spPr>
        <p:txBody>
          <a:bodyPr wrap="square">
            <a:spAutoFit/>
          </a:bodyPr>
          <a:lstStyle/>
          <a:p>
            <a:pPr>
              <a:spcBef>
                <a:spcPct val="50000"/>
              </a:spcBef>
            </a:pPr>
            <a:r>
              <a:rPr lang="en-US" dirty="0">
                <a:solidFill>
                  <a:srgbClr val="000000"/>
                </a:solidFill>
              </a:rPr>
              <a:t>R. Kluson, Sarasota County Agent at Alex </a:t>
            </a:r>
            <a:r>
              <a:rPr lang="en-US" dirty="0" err="1">
                <a:solidFill>
                  <a:srgbClr val="000000"/>
                </a:solidFill>
              </a:rPr>
              <a:t>Hitt’s</a:t>
            </a:r>
            <a:r>
              <a:rPr lang="en-US" dirty="0">
                <a:solidFill>
                  <a:srgbClr val="000000"/>
                </a:solidFill>
              </a:rPr>
              <a:t> farm in NC. No-till pepper.</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447800" y="411162"/>
            <a:ext cx="7315200" cy="1112838"/>
          </a:xfrm>
        </p:spPr>
        <p:txBody>
          <a:bodyPr/>
          <a:lstStyle/>
          <a:p>
            <a:r>
              <a:rPr lang="en-US" dirty="0">
                <a:effectLst>
                  <a:outerShdw blurRad="38100" dist="38100" dir="2700000" algn="tl">
                    <a:srgbClr val="000000">
                      <a:alpha val="43137"/>
                    </a:srgbClr>
                  </a:outerShdw>
                </a:effectLst>
              </a:rPr>
              <a:t>Additional Resources</a:t>
            </a:r>
          </a:p>
        </p:txBody>
      </p:sp>
      <p:sp>
        <p:nvSpPr>
          <p:cNvPr id="63491" name="Rectangle 3"/>
          <p:cNvSpPr>
            <a:spLocks noGrp="1" noChangeArrowheads="1"/>
          </p:cNvSpPr>
          <p:nvPr>
            <p:ph idx="1"/>
          </p:nvPr>
        </p:nvSpPr>
        <p:spPr>
          <a:xfrm>
            <a:off x="609600" y="1676400"/>
            <a:ext cx="8382000" cy="4572000"/>
          </a:xfrm>
        </p:spPr>
        <p:txBody>
          <a:bodyPr>
            <a:normAutofit fontScale="70000" lnSpcReduction="20000"/>
          </a:bodyPr>
          <a:lstStyle/>
          <a:p>
            <a:pPr>
              <a:lnSpc>
                <a:spcPct val="150000"/>
              </a:lnSpc>
            </a:pPr>
            <a:r>
              <a:rPr lang="en-US" dirty="0">
                <a:solidFill>
                  <a:srgbClr val="000000"/>
                </a:solidFill>
              </a:rPr>
              <a:t>UF-IFAS Extension Soil Testing </a:t>
            </a:r>
            <a:r>
              <a:rPr lang="en-US" dirty="0" smtClean="0">
                <a:solidFill>
                  <a:srgbClr val="000000"/>
                </a:solidFill>
              </a:rPr>
              <a:t>Laboratory</a:t>
            </a:r>
          </a:p>
          <a:p>
            <a:pPr>
              <a:lnSpc>
                <a:spcPct val="150000"/>
              </a:lnSpc>
              <a:buNone/>
            </a:pPr>
            <a:r>
              <a:rPr lang="en-US" dirty="0" smtClean="0">
                <a:solidFill>
                  <a:srgbClr val="000000"/>
                </a:solidFill>
              </a:rPr>
              <a:t>	</a:t>
            </a:r>
            <a:r>
              <a:rPr lang="en-US" u="sng" dirty="0" smtClean="0">
                <a:solidFill>
                  <a:schemeClr val="accent6"/>
                </a:solidFill>
              </a:rPr>
              <a:t>http</a:t>
            </a:r>
            <a:r>
              <a:rPr lang="en-US" u="sng" dirty="0">
                <a:solidFill>
                  <a:schemeClr val="accent6"/>
                </a:solidFill>
              </a:rPr>
              <a:t>://soilslab.ifas.ufl.edu/</a:t>
            </a:r>
          </a:p>
          <a:p>
            <a:pPr>
              <a:lnSpc>
                <a:spcPct val="150000"/>
              </a:lnSpc>
            </a:pPr>
            <a:r>
              <a:rPr lang="en-US" dirty="0">
                <a:solidFill>
                  <a:srgbClr val="000000"/>
                </a:solidFill>
              </a:rPr>
              <a:t>USDA NRCS Web Soil Survey</a:t>
            </a:r>
          </a:p>
          <a:p>
            <a:pPr>
              <a:lnSpc>
                <a:spcPct val="150000"/>
              </a:lnSpc>
              <a:buFont typeface="Wingdings" pitchFamily="2" charset="2"/>
              <a:buNone/>
            </a:pPr>
            <a:r>
              <a:rPr lang="en-US" dirty="0" smtClean="0">
                <a:solidFill>
                  <a:srgbClr val="000000"/>
                </a:solidFill>
              </a:rPr>
              <a:t>	</a:t>
            </a:r>
            <a:r>
              <a:rPr lang="en-US" u="sng" dirty="0" smtClean="0">
                <a:solidFill>
                  <a:schemeClr val="accent6"/>
                </a:solidFill>
              </a:rPr>
              <a:t>http</a:t>
            </a:r>
            <a:r>
              <a:rPr lang="en-US" u="sng" dirty="0">
                <a:solidFill>
                  <a:schemeClr val="accent6"/>
                </a:solidFill>
              </a:rPr>
              <a:t>://</a:t>
            </a:r>
            <a:r>
              <a:rPr lang="en-US" u="sng" dirty="0" smtClean="0">
                <a:solidFill>
                  <a:schemeClr val="accent6"/>
                </a:solidFill>
              </a:rPr>
              <a:t>websoilsurvey.nrcs.usda.gov/app</a:t>
            </a:r>
            <a:r>
              <a:rPr lang="en-US" u="sng" dirty="0" smtClean="0">
                <a:solidFill>
                  <a:srgbClr val="000000"/>
                </a:solidFill>
              </a:rPr>
              <a:t>/</a:t>
            </a:r>
            <a:endParaRPr lang="en-US" dirty="0">
              <a:solidFill>
                <a:srgbClr val="000000"/>
              </a:solidFill>
            </a:endParaRPr>
          </a:p>
          <a:p>
            <a:pPr>
              <a:lnSpc>
                <a:spcPct val="150000"/>
              </a:lnSpc>
            </a:pPr>
            <a:r>
              <a:rPr lang="en-US" dirty="0">
                <a:solidFill>
                  <a:srgbClr val="000000"/>
                </a:solidFill>
              </a:rPr>
              <a:t>ATTRA’s Sustainable Soil Management</a:t>
            </a:r>
          </a:p>
          <a:p>
            <a:pPr>
              <a:lnSpc>
                <a:spcPct val="150000"/>
              </a:lnSpc>
              <a:buFont typeface="Wingdings" pitchFamily="2" charset="2"/>
              <a:buNone/>
            </a:pPr>
            <a:r>
              <a:rPr lang="en-US" dirty="0" smtClean="0">
                <a:solidFill>
                  <a:srgbClr val="000000"/>
                </a:solidFill>
              </a:rPr>
              <a:t>	</a:t>
            </a:r>
            <a:r>
              <a:rPr lang="en-US" u="sng" dirty="0" smtClean="0">
                <a:solidFill>
                  <a:schemeClr val="accent6"/>
                </a:solidFill>
              </a:rPr>
              <a:t>http</a:t>
            </a:r>
            <a:r>
              <a:rPr lang="en-US" u="sng" dirty="0">
                <a:solidFill>
                  <a:schemeClr val="accent6"/>
                </a:solidFill>
              </a:rPr>
              <a:t>://attra.ncat.org/attra-pub/PDF/soilmgmt.pdf </a:t>
            </a:r>
            <a:r>
              <a:rPr lang="en-US" dirty="0">
                <a:solidFill>
                  <a:schemeClr val="accent6"/>
                </a:solidFill>
              </a:rPr>
              <a:t> </a:t>
            </a:r>
          </a:p>
          <a:p>
            <a:pPr>
              <a:lnSpc>
                <a:spcPct val="150000"/>
              </a:lnSpc>
            </a:pPr>
            <a:r>
              <a:rPr lang="en-US" dirty="0">
                <a:solidFill>
                  <a:srgbClr val="000000"/>
                </a:solidFill>
              </a:rPr>
              <a:t>SARE: Building Soils for Better Crops </a:t>
            </a:r>
          </a:p>
          <a:p>
            <a:pPr>
              <a:lnSpc>
                <a:spcPct val="150000"/>
              </a:lnSpc>
              <a:buFont typeface="Wingdings" pitchFamily="2" charset="2"/>
              <a:buNone/>
            </a:pPr>
            <a:r>
              <a:rPr lang="en-US" dirty="0" smtClean="0">
                <a:solidFill>
                  <a:srgbClr val="000000"/>
                </a:solidFill>
              </a:rPr>
              <a:t>	</a:t>
            </a:r>
            <a:r>
              <a:rPr lang="en-US" u="sng" dirty="0" smtClean="0">
                <a:solidFill>
                  <a:schemeClr val="accent6"/>
                </a:solidFill>
              </a:rPr>
              <a:t>http</a:t>
            </a:r>
            <a:r>
              <a:rPr lang="en-US" u="sng" dirty="0">
                <a:solidFill>
                  <a:schemeClr val="accent6"/>
                </a:solidFill>
              </a:rPr>
              <a:t>://www.sare.org/publications/bsbc/bsbc.pdf </a:t>
            </a:r>
          </a:p>
          <a:p>
            <a:pPr>
              <a:lnSpc>
                <a:spcPct val="150000"/>
              </a:lnSpc>
            </a:pPr>
            <a:endParaRPr lang="en-US" dirty="0">
              <a:solidFill>
                <a:srgbClr val="000000"/>
              </a:solidFill>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1447800"/>
            <a:ext cx="9144000" cy="5410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4626" name="Rectangle 2"/>
          <p:cNvSpPr>
            <a:spLocks noGrp="1" noChangeArrowheads="1"/>
          </p:cNvSpPr>
          <p:nvPr>
            <p:ph type="title"/>
          </p:nvPr>
        </p:nvSpPr>
        <p:spPr>
          <a:xfrm>
            <a:off x="1524000" y="304800"/>
            <a:ext cx="7239000" cy="1112838"/>
          </a:xfrm>
        </p:spPr>
        <p:txBody>
          <a:bodyPr>
            <a:noAutofit/>
          </a:bodyPr>
          <a:lstStyle/>
          <a:p>
            <a:r>
              <a:rPr lang="en-US" sz="5400" dirty="0">
                <a:effectLst>
                  <a:outerShdw blurRad="38100" dist="38100" dir="2700000" algn="tl">
                    <a:srgbClr val="000000">
                      <a:alpha val="43137"/>
                    </a:srgbClr>
                  </a:outerShdw>
                </a:effectLst>
              </a:rPr>
              <a:t>Thank You</a:t>
            </a:r>
          </a:p>
        </p:txBody>
      </p:sp>
      <p:pic>
        <p:nvPicPr>
          <p:cNvPr id="6" name="Content Placeholder 5" descr="SF - Home.jpg"/>
          <p:cNvPicPr>
            <a:picLocks noGrp="1" noChangeAspect="1"/>
          </p:cNvPicPr>
          <p:nvPr>
            <p:ph idx="1"/>
          </p:nvPr>
        </p:nvPicPr>
        <p:blipFill>
          <a:blip r:embed="rId3" cstate="print"/>
          <a:stretch>
            <a:fillRect/>
          </a:stretch>
        </p:blipFill>
        <p:spPr>
          <a:xfrm>
            <a:off x="5867400" y="1676400"/>
            <a:ext cx="2819400" cy="300032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048000" y="4953000"/>
            <a:ext cx="5334000" cy="707886"/>
          </a:xfrm>
          <a:prstGeom prst="rect">
            <a:avLst/>
          </a:prstGeom>
          <a:noFill/>
        </p:spPr>
        <p:txBody>
          <a:bodyPr wrap="square" rtlCol="0">
            <a:spAutoFit/>
          </a:bodyPr>
          <a:lstStyle/>
          <a:p>
            <a:r>
              <a:rPr lang="en-US" sz="2000" dirty="0" smtClean="0">
                <a:solidFill>
                  <a:srgbClr val="000000"/>
                </a:solidFill>
              </a:rPr>
              <a:t>Take a virtual field day tour by visiting the Virtual Field Day  web at </a:t>
            </a:r>
            <a:r>
              <a:rPr lang="en-US" sz="2000" u="sng" dirty="0" smtClean="0">
                <a:solidFill>
                  <a:srgbClr val="000000"/>
                </a:solidFill>
              </a:rPr>
              <a:t>http://vfd.ifas.ufl.edu</a:t>
            </a:r>
            <a:endParaRPr lang="en-US" sz="2000" dirty="0">
              <a:solidFill>
                <a:srgbClr val="000000"/>
              </a:solidFill>
            </a:endParaRPr>
          </a:p>
        </p:txBody>
      </p:sp>
      <p:sp>
        <p:nvSpPr>
          <p:cNvPr id="9" name="TextBox 8"/>
          <p:cNvSpPr txBox="1"/>
          <p:nvPr/>
        </p:nvSpPr>
        <p:spPr>
          <a:xfrm>
            <a:off x="533400" y="2057400"/>
            <a:ext cx="5257800" cy="707886"/>
          </a:xfrm>
          <a:prstGeom prst="rect">
            <a:avLst/>
          </a:prstGeom>
          <a:noFill/>
        </p:spPr>
        <p:txBody>
          <a:bodyPr wrap="square" rtlCol="0">
            <a:spAutoFit/>
          </a:bodyPr>
          <a:lstStyle/>
          <a:p>
            <a:pPr algn="r"/>
            <a:r>
              <a:rPr lang="en-US" sz="2000" dirty="0" smtClean="0">
                <a:solidFill>
                  <a:srgbClr val="000000"/>
                </a:solidFill>
              </a:rPr>
              <a:t>For more information visit the Small Farms web at </a:t>
            </a:r>
            <a:r>
              <a:rPr lang="en-US" sz="2000" u="sng" dirty="0" smtClean="0">
                <a:solidFill>
                  <a:srgbClr val="000000"/>
                </a:solidFill>
              </a:rPr>
              <a:t>http://smallfarms.ifas.ufl.edu</a:t>
            </a:r>
          </a:p>
        </p:txBody>
      </p:sp>
      <p:sp>
        <p:nvSpPr>
          <p:cNvPr id="11" name="Text Box 4"/>
          <p:cNvSpPr txBox="1">
            <a:spLocks noChangeArrowheads="1"/>
          </p:cNvSpPr>
          <p:nvPr/>
        </p:nvSpPr>
        <p:spPr bwMode="auto">
          <a:xfrm>
            <a:off x="152400" y="6088063"/>
            <a:ext cx="8839200" cy="769937"/>
          </a:xfrm>
          <a:prstGeom prst="rect">
            <a:avLst/>
          </a:prstGeom>
          <a:noFill/>
          <a:ln w="9525">
            <a:noFill/>
            <a:miter lim="800000"/>
            <a:headEnd/>
            <a:tailEnd/>
          </a:ln>
        </p:spPr>
        <p:txBody>
          <a:bodyPr>
            <a:spAutoFit/>
          </a:bodyPr>
          <a:lstStyle/>
          <a:p>
            <a:pPr algn="ctr" eaLnBrk="0" hangingPunct="0"/>
            <a:r>
              <a:rPr lang="en-US" sz="2000" dirty="0">
                <a:solidFill>
                  <a:srgbClr val="000000"/>
                </a:solidFill>
                <a:latin typeface="Calisto MT" pitchFamily="18" charset="0"/>
              </a:rPr>
              <a:t>This presentation brought to you by the</a:t>
            </a:r>
          </a:p>
          <a:p>
            <a:pPr algn="ctr" eaLnBrk="0" hangingPunct="0"/>
            <a:r>
              <a:rPr lang="en-US" sz="1600" dirty="0">
                <a:solidFill>
                  <a:srgbClr val="000000"/>
                </a:solidFill>
                <a:latin typeface="Calisto MT" pitchFamily="18" charset="0"/>
              </a:rPr>
              <a:t> </a:t>
            </a:r>
            <a:r>
              <a:rPr lang="en-US" sz="2400" dirty="0">
                <a:solidFill>
                  <a:srgbClr val="000000"/>
                </a:solidFill>
                <a:latin typeface="Calisto MT" pitchFamily="18" charset="0"/>
              </a:rPr>
              <a:t>Small Farms/Alternative Enterprises Focus Team.</a:t>
            </a:r>
          </a:p>
        </p:txBody>
      </p:sp>
      <p:pic>
        <p:nvPicPr>
          <p:cNvPr id="12" name="Picture 11" descr="VFD - Home New.jpg"/>
          <p:cNvPicPr>
            <a:picLocks noChangeAspect="1"/>
          </p:cNvPicPr>
          <p:nvPr/>
        </p:nvPicPr>
        <p:blipFill>
          <a:blip r:embed="rId4" cstate="print"/>
          <a:stretch>
            <a:fillRect/>
          </a:stretch>
        </p:blipFill>
        <p:spPr>
          <a:xfrm>
            <a:off x="228600" y="2895600"/>
            <a:ext cx="2781026" cy="3092501"/>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0" y="457200"/>
            <a:ext cx="6705600" cy="960438"/>
          </a:xfrm>
        </p:spPr>
        <p:txBody>
          <a:bodyPr/>
          <a:lstStyle/>
          <a:p>
            <a:r>
              <a:rPr lang="en-US" dirty="0">
                <a:effectLst>
                  <a:outerShdw blurRad="38100" dist="38100" dir="2700000" algn="tl">
                    <a:srgbClr val="000000">
                      <a:alpha val="43137"/>
                    </a:srgbClr>
                  </a:outerShdw>
                </a:effectLst>
              </a:rPr>
              <a:t>Soil Health Defined</a:t>
            </a:r>
          </a:p>
        </p:txBody>
      </p:sp>
      <p:sp>
        <p:nvSpPr>
          <p:cNvPr id="51203" name="Rectangle 3"/>
          <p:cNvSpPr>
            <a:spLocks noGrp="1" noChangeArrowheads="1"/>
          </p:cNvSpPr>
          <p:nvPr>
            <p:ph idx="1"/>
          </p:nvPr>
        </p:nvSpPr>
        <p:spPr>
          <a:xfrm>
            <a:off x="762000" y="1600200"/>
            <a:ext cx="7924800" cy="4378325"/>
          </a:xfrm>
        </p:spPr>
        <p:txBody>
          <a:bodyPr/>
          <a:lstStyle/>
          <a:p>
            <a:pPr marL="533400" indent="-533400">
              <a:buFont typeface="Wingdings" pitchFamily="2" charset="2"/>
              <a:buNone/>
            </a:pPr>
            <a:r>
              <a:rPr lang="en-US" sz="2800" dirty="0">
                <a:solidFill>
                  <a:srgbClr val="000000"/>
                </a:solidFill>
              </a:rPr>
              <a:t>…a soil that can:</a:t>
            </a:r>
          </a:p>
          <a:p>
            <a:pPr marL="533400" indent="-533400">
              <a:buFont typeface="Wingdings" pitchFamily="2" charset="2"/>
              <a:buAutoNum type="arabicPeriod"/>
            </a:pPr>
            <a:r>
              <a:rPr lang="en-US" sz="2400" dirty="0">
                <a:solidFill>
                  <a:srgbClr val="000000"/>
                </a:solidFill>
              </a:rPr>
              <a:t>Accept, retain, and release nutrients</a:t>
            </a:r>
          </a:p>
          <a:p>
            <a:pPr marL="533400" indent="-533400">
              <a:buFont typeface="Wingdings" pitchFamily="2" charset="2"/>
              <a:buAutoNum type="arabicPeriod"/>
            </a:pPr>
            <a:r>
              <a:rPr lang="en-US" sz="2400" dirty="0">
                <a:solidFill>
                  <a:srgbClr val="000000"/>
                </a:solidFill>
              </a:rPr>
              <a:t>Accept, retain, and release water</a:t>
            </a:r>
          </a:p>
          <a:p>
            <a:pPr marL="533400" indent="-533400">
              <a:buFont typeface="Wingdings" pitchFamily="2" charset="2"/>
              <a:buAutoNum type="arabicPeriod"/>
            </a:pPr>
            <a:r>
              <a:rPr lang="en-US" sz="2400" dirty="0">
                <a:solidFill>
                  <a:srgbClr val="000000"/>
                </a:solidFill>
              </a:rPr>
              <a:t>Promote and sustain root growth</a:t>
            </a:r>
          </a:p>
          <a:p>
            <a:pPr marL="533400" indent="-533400">
              <a:buFont typeface="Wingdings" pitchFamily="2" charset="2"/>
              <a:buAutoNum type="arabicPeriod"/>
            </a:pPr>
            <a:r>
              <a:rPr lang="en-US" sz="2400" dirty="0">
                <a:solidFill>
                  <a:srgbClr val="000000"/>
                </a:solidFill>
              </a:rPr>
              <a:t>Maintain suitable habitat for soil organisms</a:t>
            </a:r>
          </a:p>
          <a:p>
            <a:pPr marL="533400" indent="-533400">
              <a:buFont typeface="Wingdings" pitchFamily="2" charset="2"/>
              <a:buAutoNum type="arabicPeriod"/>
            </a:pPr>
            <a:r>
              <a:rPr lang="en-US" sz="2400" dirty="0">
                <a:solidFill>
                  <a:srgbClr val="000000"/>
                </a:solidFill>
              </a:rPr>
              <a:t>Respond to management</a:t>
            </a:r>
          </a:p>
          <a:p>
            <a:pPr marL="533400" indent="-533400">
              <a:buFont typeface="Wingdings" pitchFamily="2" charset="2"/>
              <a:buAutoNum type="arabicPeriod"/>
            </a:pPr>
            <a:r>
              <a:rPr lang="en-US" sz="2400" dirty="0">
                <a:solidFill>
                  <a:srgbClr val="000000"/>
                </a:solidFill>
              </a:rPr>
              <a:t>Resist degradation</a:t>
            </a:r>
          </a:p>
          <a:p>
            <a:pPr marL="533400" indent="-533400">
              <a:buFont typeface="Wingdings" pitchFamily="2" charset="2"/>
              <a:buAutoNum type="arabicPeriod"/>
            </a:pPr>
            <a:endParaRPr lang="en-US" sz="2400" dirty="0">
              <a:solidFill>
                <a:srgbClr val="000000"/>
              </a:solidFill>
            </a:endParaRPr>
          </a:p>
        </p:txBody>
      </p:sp>
      <p:sp>
        <p:nvSpPr>
          <p:cNvPr id="51204" name="Text Box 4"/>
          <p:cNvSpPr txBox="1">
            <a:spLocks noChangeArrowheads="1"/>
          </p:cNvSpPr>
          <p:nvPr/>
        </p:nvSpPr>
        <p:spPr bwMode="auto">
          <a:xfrm>
            <a:off x="2971800" y="5638800"/>
            <a:ext cx="5486400" cy="641350"/>
          </a:xfrm>
          <a:prstGeom prst="rect">
            <a:avLst/>
          </a:prstGeom>
          <a:noFill/>
          <a:ln w="9525">
            <a:noFill/>
            <a:miter lim="800000"/>
            <a:headEnd/>
            <a:tailEnd/>
          </a:ln>
          <a:effectLst/>
        </p:spPr>
        <p:txBody>
          <a:bodyPr>
            <a:spAutoFit/>
          </a:bodyPr>
          <a:lstStyle/>
          <a:p>
            <a:pPr>
              <a:spcBef>
                <a:spcPct val="50000"/>
              </a:spcBef>
            </a:pPr>
            <a:r>
              <a:rPr lang="en-US" dirty="0"/>
              <a:t>From: Soil Ecology and Management, SAFS, MSU. www.safs.msu.edu/soilecology/soilbiology.htm</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295400" y="457200"/>
            <a:ext cx="8153400" cy="1143000"/>
          </a:xfrm>
        </p:spPr>
        <p:txBody>
          <a:bodyPr>
            <a:noAutofit/>
          </a:bodyPr>
          <a:lstStyle/>
          <a:p>
            <a:r>
              <a:rPr lang="en-US" sz="3600" dirty="0">
                <a:effectLst>
                  <a:outerShdw blurRad="38100" dist="38100" dir="2700000" algn="tl">
                    <a:srgbClr val="000000">
                      <a:alpha val="43137"/>
                    </a:srgbClr>
                  </a:outerShdw>
                </a:effectLst>
              </a:rPr>
              <a:t>So how do we get </a:t>
            </a:r>
            <a:r>
              <a:rPr lang="en-US" sz="3600" dirty="0" smtClean="0">
                <a:effectLst>
                  <a:outerShdw blurRad="38100" dist="38100" dir="2700000" algn="tl">
                    <a:srgbClr val="000000">
                      <a:alpha val="43137"/>
                    </a:srgbClr>
                  </a:outerShdw>
                </a:effectLst>
              </a:rPr>
              <a:t>a healthy </a:t>
            </a:r>
            <a:r>
              <a:rPr lang="en-US" sz="3600" dirty="0">
                <a:effectLst>
                  <a:outerShdw blurRad="38100" dist="38100" dir="2700000" algn="tl">
                    <a:srgbClr val="000000">
                      <a:alpha val="43137"/>
                    </a:srgbClr>
                  </a:outerShdw>
                </a:effectLst>
              </a:rPr>
              <a:t>soil?</a:t>
            </a:r>
          </a:p>
        </p:txBody>
      </p:sp>
      <p:sp>
        <p:nvSpPr>
          <p:cNvPr id="96259" name="Rectangle 3"/>
          <p:cNvSpPr>
            <a:spLocks noGrp="1" noChangeArrowheads="1"/>
          </p:cNvSpPr>
          <p:nvPr>
            <p:ph idx="1"/>
          </p:nvPr>
        </p:nvSpPr>
        <p:spPr>
          <a:xfrm>
            <a:off x="838200" y="2209800"/>
            <a:ext cx="4114800" cy="1905000"/>
          </a:xfrm>
        </p:spPr>
        <p:txBody>
          <a:bodyPr>
            <a:normAutofit/>
          </a:bodyPr>
          <a:lstStyle/>
          <a:p>
            <a:pPr algn="ctr">
              <a:buFont typeface="Wingdings" pitchFamily="2" charset="2"/>
              <a:buNone/>
            </a:pP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buFont typeface="Wingdings" pitchFamily="2" charset="2"/>
              <a:buNone/>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Steps</a:t>
            </a:r>
          </a:p>
        </p:txBody>
      </p:sp>
      <p:pic>
        <p:nvPicPr>
          <p:cNvPr id="96260" name="Picture 4"/>
          <p:cNvPicPr>
            <a:picLocks noChangeAspect="1" noChangeArrowheads="1"/>
          </p:cNvPicPr>
          <p:nvPr/>
        </p:nvPicPr>
        <p:blipFill>
          <a:blip r:embed="rId3"/>
          <a:srcRect/>
          <a:stretch>
            <a:fillRect/>
          </a:stretch>
        </p:blipFill>
        <p:spPr bwMode="auto">
          <a:xfrm>
            <a:off x="4724400" y="1905000"/>
            <a:ext cx="3324299" cy="3962400"/>
          </a:xfrm>
          <a:prstGeom prst="rect">
            <a:avLst/>
          </a:prstGeom>
          <a:ln>
            <a:noFill/>
          </a:ln>
          <a:effectLst>
            <a:outerShdw blurRad="190500" algn="tl" rotWithShape="0">
              <a:srgbClr val="000000">
                <a:alpha val="70000"/>
              </a:srgbClr>
            </a:outerShdw>
          </a:effec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Documents and Settings\losborne.UFAD\Local Settings\Temporary Internet Files\Content.IE5\U8KF58BP\MPj04331680000[1].jpg"/>
          <p:cNvPicPr>
            <a:picLocks noChangeAspect="1" noChangeArrowheads="1"/>
          </p:cNvPicPr>
          <p:nvPr/>
        </p:nvPicPr>
        <p:blipFill>
          <a:blip r:embed="rId3" cstate="print"/>
          <a:srcRect/>
          <a:stretch>
            <a:fillRect/>
          </a:stretch>
        </p:blipFill>
        <p:spPr bwMode="auto">
          <a:xfrm flipH="1">
            <a:off x="124479" y="228600"/>
            <a:ext cx="1323321" cy="1066800"/>
          </a:xfrm>
          <a:prstGeom prst="rect">
            <a:avLst/>
          </a:prstGeom>
          <a:noFill/>
        </p:spPr>
      </p:pic>
      <p:pic>
        <p:nvPicPr>
          <p:cNvPr id="97285" name="Picture 5"/>
          <p:cNvPicPr>
            <a:picLocks noChangeAspect="1" noChangeArrowheads="1"/>
          </p:cNvPicPr>
          <p:nvPr/>
        </p:nvPicPr>
        <p:blipFill>
          <a:blip r:embed="rId4"/>
          <a:srcRect/>
          <a:stretch>
            <a:fillRect/>
          </a:stretch>
        </p:blipFill>
        <p:spPr bwMode="auto">
          <a:xfrm>
            <a:off x="1219200" y="1600200"/>
            <a:ext cx="6705600" cy="4842933"/>
          </a:xfrm>
          <a:prstGeom prst="ellipse">
            <a:avLst/>
          </a:prstGeom>
          <a:ln>
            <a:noFill/>
          </a:ln>
          <a:effectLst>
            <a:softEdge rad="112500"/>
          </a:effectLst>
        </p:spPr>
      </p:pic>
      <p:sp>
        <p:nvSpPr>
          <p:cNvPr id="5" name="Title 4"/>
          <p:cNvSpPr>
            <a:spLocks noGrp="1"/>
          </p:cNvSpPr>
          <p:nvPr>
            <p:ph type="title"/>
          </p:nvPr>
        </p:nvSpPr>
        <p:spPr>
          <a:xfrm>
            <a:off x="1524000" y="457200"/>
            <a:ext cx="6705600" cy="1112838"/>
          </a:xfrm>
        </p:spPr>
        <p:txBody>
          <a:bodyPr/>
          <a:lstStyle/>
          <a:p>
            <a:r>
              <a:rPr lang="en-US" dirty="0" smtClean="0">
                <a:effectLst>
                  <a:outerShdw blurRad="38100" dist="38100" dir="2700000" algn="tl">
                    <a:srgbClr val="000000">
                      <a:alpha val="43137"/>
                    </a:srgbClr>
                  </a:outerShdw>
                </a:effectLst>
              </a:rPr>
              <a:t>Step 1: Avoid Risks</a:t>
            </a:r>
            <a:endParaRPr lang="en-US" dirty="0">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bwMode="auto">
          <a:xfrm>
            <a:off x="0" y="1447800"/>
            <a:ext cx="9144000" cy="541020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entury Gothic" pitchFamily="34" charset="0"/>
            </a:endParaRPr>
          </a:p>
        </p:txBody>
      </p:sp>
      <p:pic>
        <p:nvPicPr>
          <p:cNvPr id="10" name="Picture 2" descr="C:\Documents and Settings\losborne.UFAD\Local Settings\Temporary Internet Files\Content.IE5\U8KF58BP\MPj04331680000[1].jpg"/>
          <p:cNvPicPr>
            <a:picLocks noChangeAspect="1" noChangeArrowheads="1"/>
          </p:cNvPicPr>
          <p:nvPr/>
        </p:nvPicPr>
        <p:blipFill>
          <a:blip r:embed="rId3" cstate="print"/>
          <a:srcRect/>
          <a:stretch>
            <a:fillRect/>
          </a:stretch>
        </p:blipFill>
        <p:spPr bwMode="auto">
          <a:xfrm flipH="1">
            <a:off x="124479" y="228600"/>
            <a:ext cx="1323321" cy="1066800"/>
          </a:xfrm>
          <a:prstGeom prst="rect">
            <a:avLst/>
          </a:prstGeom>
          <a:noFill/>
        </p:spPr>
      </p:pic>
      <p:pic>
        <p:nvPicPr>
          <p:cNvPr id="71685" name="Picture 5"/>
          <p:cNvPicPr>
            <a:picLocks noChangeAspect="1" noChangeArrowheads="1"/>
          </p:cNvPicPr>
          <p:nvPr/>
        </p:nvPicPr>
        <p:blipFill>
          <a:blip r:embed="rId4"/>
          <a:srcRect/>
          <a:stretch>
            <a:fillRect/>
          </a:stretch>
        </p:blipFill>
        <p:spPr bwMode="auto">
          <a:xfrm>
            <a:off x="457200" y="1905000"/>
            <a:ext cx="4000500" cy="3000375"/>
          </a:xfrm>
          <a:prstGeom prst="roundRect">
            <a:avLst>
              <a:gd name="adj" fmla="val 11111"/>
            </a:avLst>
          </a:prstGeom>
          <a:ln w="28575"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1687" name="Text Box 7"/>
          <p:cNvSpPr txBox="1">
            <a:spLocks noChangeArrowheads="1"/>
          </p:cNvSpPr>
          <p:nvPr/>
        </p:nvSpPr>
        <p:spPr bwMode="auto">
          <a:xfrm>
            <a:off x="533400" y="4876800"/>
            <a:ext cx="4114800" cy="646331"/>
          </a:xfrm>
          <a:prstGeom prst="rect">
            <a:avLst/>
          </a:prstGeom>
          <a:noFill/>
          <a:ln w="9525">
            <a:noFill/>
            <a:miter lim="800000"/>
            <a:headEnd/>
            <a:tailEnd/>
          </a:ln>
          <a:effectLst/>
        </p:spPr>
        <p:txBody>
          <a:bodyPr wrap="square">
            <a:spAutoFit/>
          </a:bodyPr>
          <a:lstStyle/>
          <a:p>
            <a:pPr>
              <a:spcBef>
                <a:spcPct val="50000"/>
              </a:spcBef>
            </a:pPr>
            <a:r>
              <a:rPr lang="en-US" dirty="0">
                <a:solidFill>
                  <a:srgbClr val="000000"/>
                </a:solidFill>
              </a:rPr>
              <a:t>Excess nitrogen leads to </a:t>
            </a:r>
            <a:r>
              <a:rPr lang="en-US" dirty="0" err="1" smtClean="0">
                <a:solidFill>
                  <a:srgbClr val="000000"/>
                </a:solidFill>
              </a:rPr>
              <a:t>utrophication</a:t>
            </a:r>
            <a:r>
              <a:rPr lang="en-US" dirty="0" smtClean="0">
                <a:solidFill>
                  <a:srgbClr val="000000"/>
                </a:solidFill>
              </a:rPr>
              <a:t> </a:t>
            </a:r>
            <a:br>
              <a:rPr lang="en-US" dirty="0" smtClean="0">
                <a:solidFill>
                  <a:srgbClr val="000000"/>
                </a:solidFill>
              </a:rPr>
            </a:br>
            <a:r>
              <a:rPr lang="en-US" dirty="0" smtClean="0">
                <a:solidFill>
                  <a:srgbClr val="000000"/>
                </a:solidFill>
              </a:rPr>
              <a:t>(</a:t>
            </a:r>
            <a:r>
              <a:rPr lang="en-US" dirty="0">
                <a:solidFill>
                  <a:srgbClr val="000000"/>
                </a:solidFill>
              </a:rPr>
              <a:t>algal growth fueled by nutrients). </a:t>
            </a:r>
          </a:p>
        </p:txBody>
      </p:sp>
      <p:pic>
        <p:nvPicPr>
          <p:cNvPr id="8" name="Picture 6"/>
          <p:cNvPicPr>
            <a:picLocks noChangeAspect="1" noChangeArrowheads="1"/>
          </p:cNvPicPr>
          <p:nvPr/>
        </p:nvPicPr>
        <p:blipFill>
          <a:blip r:embed="rId5"/>
          <a:srcRect/>
          <a:stretch>
            <a:fillRect/>
          </a:stretch>
        </p:blipFill>
        <p:spPr bwMode="auto">
          <a:xfrm>
            <a:off x="4724400" y="1905000"/>
            <a:ext cx="4033838" cy="3025775"/>
          </a:xfrm>
          <a:prstGeom prst="roundRect">
            <a:avLst>
              <a:gd name="adj" fmla="val 11111"/>
            </a:avLst>
          </a:prstGeom>
          <a:ln w="28575"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 Box 7"/>
          <p:cNvSpPr txBox="1">
            <a:spLocks noChangeArrowheads="1"/>
          </p:cNvSpPr>
          <p:nvPr/>
        </p:nvSpPr>
        <p:spPr bwMode="auto">
          <a:xfrm>
            <a:off x="4876800" y="4953000"/>
            <a:ext cx="3886200" cy="1200329"/>
          </a:xfrm>
          <a:prstGeom prst="rect">
            <a:avLst/>
          </a:prstGeom>
          <a:noFill/>
          <a:ln w="9525">
            <a:noFill/>
            <a:miter lim="800000"/>
            <a:headEnd/>
            <a:tailEnd/>
          </a:ln>
          <a:effectLst/>
        </p:spPr>
        <p:txBody>
          <a:bodyPr wrap="square">
            <a:spAutoFit/>
          </a:bodyPr>
          <a:lstStyle/>
          <a:p>
            <a:pPr>
              <a:spcBef>
                <a:spcPct val="50000"/>
              </a:spcBef>
            </a:pPr>
            <a:r>
              <a:rPr lang="en-US" dirty="0">
                <a:solidFill>
                  <a:srgbClr val="000000"/>
                </a:solidFill>
              </a:rPr>
              <a:t>Dye shows movement of water and fertilizer after 2 hours of irrigation. Tape has 4 inch emitter spacing and a flow rate of 32 gal/100 ft/hr. </a:t>
            </a:r>
          </a:p>
        </p:txBody>
      </p:sp>
      <p:sp>
        <p:nvSpPr>
          <p:cNvPr id="7" name="Title 6"/>
          <p:cNvSpPr>
            <a:spLocks noGrp="1"/>
          </p:cNvSpPr>
          <p:nvPr>
            <p:ph type="title"/>
          </p:nvPr>
        </p:nvSpPr>
        <p:spPr>
          <a:xfrm>
            <a:off x="1447800" y="411162"/>
            <a:ext cx="7239000" cy="1112838"/>
          </a:xfrm>
        </p:spPr>
        <p:txBody>
          <a:bodyPr>
            <a:normAutofit fontScale="90000"/>
          </a:bodyPr>
          <a:lstStyle/>
          <a:p>
            <a:r>
              <a:rPr lang="en-US" dirty="0" smtClean="0">
                <a:effectLst>
                  <a:outerShdw blurRad="38100" dist="38100" dir="2700000" algn="tl">
                    <a:srgbClr val="000000">
                      <a:alpha val="43137"/>
                    </a:srgbClr>
                  </a:outerShdw>
                </a:effectLst>
              </a:rPr>
              <a:t>Avoid excessive inputs: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fertilizers, water, pesticides</a:t>
            </a:r>
            <a:endParaRPr lang="en-US" dirty="0">
              <a:effectLst>
                <a:outerShdw blurRad="38100" dist="38100" dir="2700000" algn="tl">
                  <a:srgbClr val="000000">
                    <a:alpha val="43137"/>
                  </a:srgbClr>
                </a:outerShdw>
              </a:effectLst>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Documents and Settings\losborne.UFAD\Local Settings\Temporary Internet Files\Content.IE5\U8KF58BP\MPj04331680000[1].jpg"/>
          <p:cNvPicPr>
            <a:picLocks noChangeAspect="1" noChangeArrowheads="1"/>
          </p:cNvPicPr>
          <p:nvPr/>
        </p:nvPicPr>
        <p:blipFill>
          <a:blip r:embed="rId3" cstate="print"/>
          <a:srcRect/>
          <a:stretch>
            <a:fillRect/>
          </a:stretch>
        </p:blipFill>
        <p:spPr bwMode="auto">
          <a:xfrm flipH="1">
            <a:off x="124479" y="228600"/>
            <a:ext cx="1323321" cy="1066800"/>
          </a:xfrm>
          <a:prstGeom prst="rect">
            <a:avLst/>
          </a:prstGeom>
          <a:noFill/>
        </p:spPr>
      </p:pic>
      <p:sp>
        <p:nvSpPr>
          <p:cNvPr id="101378" name="Rectangle 2"/>
          <p:cNvSpPr>
            <a:spLocks noGrp="1" noChangeArrowheads="1"/>
          </p:cNvSpPr>
          <p:nvPr>
            <p:ph idx="1"/>
          </p:nvPr>
        </p:nvSpPr>
        <p:spPr>
          <a:xfrm>
            <a:off x="1371600" y="533400"/>
            <a:ext cx="7772400" cy="838200"/>
          </a:xfrm>
          <a:noFill/>
          <a:ln w="9525">
            <a:noFill/>
            <a:miter lim="800000"/>
            <a:headEnd/>
            <a:tailEnd/>
          </a:ln>
          <a:effectLst/>
        </p:spPr>
        <p:txBody>
          <a:bodyPr vert="horz" wrap="square" lIns="91440" tIns="45720" rIns="91440" bIns="45720" numCol="1" anchor="ctr" anchorCtr="0" compatLnSpc="1">
            <a:prstTxWarp prst="textNoShape">
              <a:avLst/>
            </a:prstTxWarp>
            <a:normAutofit fontScale="97500"/>
          </a:bodyPr>
          <a:lstStyle/>
          <a:p>
            <a:pPr>
              <a:spcBef>
                <a:spcPct val="0"/>
              </a:spcBef>
              <a:buFont typeface="Wingdings" pitchFamily="2" charset="2"/>
              <a:buNone/>
            </a:pPr>
            <a:r>
              <a:rPr lang="en-US" sz="3600" dirty="0">
                <a:solidFill>
                  <a:schemeClr val="tx2"/>
                </a:solidFill>
                <a:effectLst>
                  <a:outerShdw blurRad="38100" dist="38100" dir="2700000" algn="tl">
                    <a:srgbClr val="000000">
                      <a:alpha val="43137"/>
                    </a:srgbClr>
                  </a:outerShdw>
                </a:effectLst>
                <a:latin typeface="+mj-lt"/>
                <a:ea typeface="+mj-ea"/>
                <a:cs typeface="+mj-cs"/>
              </a:rPr>
              <a:t>Step 2: Increase Organic Matter</a:t>
            </a:r>
          </a:p>
        </p:txBody>
      </p:sp>
      <p:pic>
        <p:nvPicPr>
          <p:cNvPr id="101380" name="Picture 4"/>
          <p:cNvPicPr>
            <a:picLocks noChangeAspect="1" noChangeArrowheads="1"/>
          </p:cNvPicPr>
          <p:nvPr/>
        </p:nvPicPr>
        <p:blipFill>
          <a:blip r:embed="rId4"/>
          <a:srcRect/>
          <a:stretch>
            <a:fillRect/>
          </a:stretch>
        </p:blipFill>
        <p:spPr bwMode="auto">
          <a:xfrm>
            <a:off x="914400" y="1828800"/>
            <a:ext cx="7313716" cy="3958918"/>
          </a:xfrm>
          <a:prstGeom prst="rect">
            <a:avLst/>
          </a:prstGeom>
          <a:ln>
            <a:noFill/>
          </a:ln>
          <a:effectLst>
            <a:outerShdw blurRad="292100" dist="139700" dir="2700000" algn="tl" rotWithShape="0">
              <a:srgbClr val="333333">
                <a:alpha val="65000"/>
              </a:srgbClr>
            </a:outerShdw>
          </a:effectLst>
        </p:spPr>
      </p:pic>
      <p:sp>
        <p:nvSpPr>
          <p:cNvPr id="101381" name="Text Box 5"/>
          <p:cNvSpPr txBox="1">
            <a:spLocks noChangeArrowheads="1"/>
          </p:cNvSpPr>
          <p:nvPr/>
        </p:nvSpPr>
        <p:spPr bwMode="auto">
          <a:xfrm>
            <a:off x="4953000" y="5943600"/>
            <a:ext cx="3276600" cy="304800"/>
          </a:xfrm>
          <a:prstGeom prst="rect">
            <a:avLst/>
          </a:prstGeom>
          <a:noFill/>
          <a:ln w="9525">
            <a:noFill/>
            <a:miter lim="800000"/>
            <a:headEnd/>
            <a:tailEnd/>
          </a:ln>
          <a:effectLst/>
        </p:spPr>
        <p:txBody>
          <a:bodyPr>
            <a:spAutoFit/>
          </a:bodyPr>
          <a:lstStyle/>
          <a:p>
            <a:pPr algn="ctr">
              <a:spcBef>
                <a:spcPct val="50000"/>
              </a:spcBef>
            </a:pPr>
            <a:r>
              <a:rPr lang="en-US" sz="1400" dirty="0">
                <a:solidFill>
                  <a:srgbClr val="000000"/>
                </a:solidFill>
              </a:rPr>
              <a:t>M. </a:t>
            </a:r>
            <a:r>
              <a:rPr lang="en-US" sz="1400" dirty="0" err="1">
                <a:solidFill>
                  <a:srgbClr val="000000"/>
                </a:solidFill>
              </a:rPr>
              <a:t>Pidwirny</a:t>
            </a:r>
            <a:r>
              <a:rPr lang="en-US" sz="1400" dirty="0">
                <a:solidFill>
                  <a:srgbClr val="000000"/>
                </a:solidFill>
              </a:rPr>
              <a:t>, Univ. BC</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47800" y="411162"/>
            <a:ext cx="7467600" cy="1112838"/>
          </a:xfrm>
        </p:spPr>
        <p:txBody>
          <a:bodyPr>
            <a:normAutofit/>
          </a:bodyPr>
          <a:lstStyle/>
          <a:p>
            <a:r>
              <a:rPr lang="en-US" sz="3600" dirty="0">
                <a:effectLst>
                  <a:outerShdw blurRad="38100" dist="38100" dir="2700000" algn="tl">
                    <a:srgbClr val="000000">
                      <a:alpha val="43137"/>
                    </a:srgbClr>
                  </a:outerShdw>
                </a:effectLst>
              </a:rPr>
              <a:t>Soil Organic Matter - Situation</a:t>
            </a:r>
          </a:p>
        </p:txBody>
      </p:sp>
      <p:sp>
        <p:nvSpPr>
          <p:cNvPr id="15363" name="Rectangle 3"/>
          <p:cNvSpPr>
            <a:spLocks noGrp="1" noChangeArrowheads="1"/>
          </p:cNvSpPr>
          <p:nvPr>
            <p:ph idx="1"/>
          </p:nvPr>
        </p:nvSpPr>
        <p:spPr>
          <a:xfrm>
            <a:off x="685800" y="1905000"/>
            <a:ext cx="8001000" cy="3505200"/>
          </a:xfrm>
        </p:spPr>
        <p:txBody>
          <a:bodyPr/>
          <a:lstStyle/>
          <a:p>
            <a:pPr>
              <a:spcBef>
                <a:spcPts val="1800"/>
              </a:spcBef>
            </a:pPr>
            <a:r>
              <a:rPr lang="en-US" sz="2400" dirty="0" smtClean="0">
                <a:solidFill>
                  <a:srgbClr val="000000"/>
                </a:solidFill>
              </a:rPr>
              <a:t>Organic </a:t>
            </a:r>
            <a:r>
              <a:rPr lang="en-US" sz="2400" dirty="0">
                <a:solidFill>
                  <a:srgbClr val="000000"/>
                </a:solidFill>
              </a:rPr>
              <a:t>matter = </a:t>
            </a:r>
          </a:p>
          <a:p>
            <a:pPr>
              <a:spcBef>
                <a:spcPts val="1800"/>
              </a:spcBef>
              <a:buFont typeface="Wingdings" pitchFamily="2" charset="2"/>
              <a:buNone/>
            </a:pPr>
            <a:r>
              <a:rPr lang="en-US" sz="2400" dirty="0">
                <a:solidFill>
                  <a:srgbClr val="000000"/>
                </a:solidFill>
              </a:rPr>
              <a:t>	the living + the dead + the very dead. </a:t>
            </a:r>
          </a:p>
          <a:p>
            <a:pPr>
              <a:spcBef>
                <a:spcPts val="1800"/>
              </a:spcBef>
            </a:pPr>
            <a:r>
              <a:rPr lang="en-US" sz="2400" dirty="0">
                <a:solidFill>
                  <a:srgbClr val="000000"/>
                </a:solidFill>
              </a:rPr>
              <a:t>Soil tests can measure total carbon and OM.</a:t>
            </a:r>
          </a:p>
          <a:p>
            <a:pPr>
              <a:spcBef>
                <a:spcPts val="1800"/>
              </a:spcBef>
            </a:pPr>
            <a:r>
              <a:rPr lang="en-US" sz="2400" dirty="0">
                <a:solidFill>
                  <a:srgbClr val="000000"/>
                </a:solidFill>
              </a:rPr>
              <a:t>In FL, soil organic matter for most sands is around 1 to 2%. </a:t>
            </a:r>
          </a:p>
          <a:p>
            <a:pPr>
              <a:spcBef>
                <a:spcPts val="1800"/>
              </a:spcBef>
              <a:buFont typeface="Wingdings" pitchFamily="2" charset="2"/>
              <a:buNone/>
            </a:pPr>
            <a:endParaRPr lang="en-US" sz="2400" dirty="0">
              <a:solidFill>
                <a:srgbClr val="000000"/>
              </a:solidFill>
            </a:endParaRPr>
          </a:p>
        </p:txBody>
      </p:sp>
      <p:pic>
        <p:nvPicPr>
          <p:cNvPr id="15364" name="Picture 4"/>
          <p:cNvPicPr>
            <a:picLocks noChangeAspect="1" noChangeArrowheads="1"/>
          </p:cNvPicPr>
          <p:nvPr/>
        </p:nvPicPr>
        <p:blipFill>
          <a:blip r:embed="rId3"/>
          <a:srcRect/>
          <a:stretch>
            <a:fillRect/>
          </a:stretch>
        </p:blipFill>
        <p:spPr bwMode="auto">
          <a:xfrm>
            <a:off x="3200400" y="4495800"/>
            <a:ext cx="5410200" cy="1866519"/>
          </a:xfrm>
          <a:prstGeom prst="rect">
            <a:avLst/>
          </a:prstGeom>
          <a:ln>
            <a:noFill/>
          </a:ln>
          <a:effectLst>
            <a:outerShdw blurRad="292100" dist="139700" dir="2700000" algn="tl" rotWithShape="0">
              <a:srgbClr val="333333">
                <a:alpha val="65000"/>
              </a:srgbClr>
            </a:outerShdw>
          </a:effectLst>
        </p:spPr>
      </p:pic>
      <p:sp>
        <p:nvSpPr>
          <p:cNvPr id="15365" name="Text Box 5"/>
          <p:cNvSpPr txBox="1">
            <a:spLocks noChangeArrowheads="1"/>
          </p:cNvSpPr>
          <p:nvPr/>
        </p:nvSpPr>
        <p:spPr bwMode="auto">
          <a:xfrm>
            <a:off x="609600" y="5105400"/>
            <a:ext cx="2209800" cy="366713"/>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rPr>
              <a:t>The VERY dead</a:t>
            </a:r>
          </a:p>
        </p:txBody>
      </p:sp>
      <p:sp>
        <p:nvSpPr>
          <p:cNvPr id="15366" name="Line 6"/>
          <p:cNvSpPr>
            <a:spLocks noChangeShapeType="1"/>
          </p:cNvSpPr>
          <p:nvPr/>
        </p:nvSpPr>
        <p:spPr bwMode="auto">
          <a:xfrm>
            <a:off x="2438400" y="5334000"/>
            <a:ext cx="685800" cy="0"/>
          </a:xfrm>
          <a:prstGeom prst="line">
            <a:avLst/>
          </a:prstGeom>
          <a:noFill/>
          <a:ln w="28575">
            <a:solidFill>
              <a:schemeClr val="tx1"/>
            </a:solidFill>
            <a:round/>
            <a:headEnd/>
            <a:tailEnd type="triangle" w="med" len="med"/>
          </a:ln>
          <a:effectLst/>
        </p:spPr>
        <p:txBody>
          <a:bodyPr/>
          <a:lstStyle/>
          <a:p>
            <a:endParaRPr lang="en-US">
              <a:ln w="76200">
                <a:solidFill>
                  <a:schemeClr val="tx1"/>
                </a:solidFill>
              </a:ln>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Seasons in sage design template">
  <a:themeElements>
    <a:clrScheme name="Office Theme 12">
      <a:dk1>
        <a:srgbClr val="619200"/>
      </a:dk1>
      <a:lt1>
        <a:srgbClr val="FFFFFF"/>
      </a:lt1>
      <a:dk2>
        <a:srgbClr val="2C5800"/>
      </a:dk2>
      <a:lt2>
        <a:srgbClr val="808080"/>
      </a:lt2>
      <a:accent1>
        <a:srgbClr val="BBE0E3"/>
      </a:accent1>
      <a:accent2>
        <a:srgbClr val="333399"/>
      </a:accent2>
      <a:accent3>
        <a:srgbClr val="FFFFFF"/>
      </a:accent3>
      <a:accent4>
        <a:srgbClr val="527C00"/>
      </a:accent4>
      <a:accent5>
        <a:srgbClr val="DAEDEF"/>
      </a:accent5>
      <a:accent6>
        <a:srgbClr val="2D2D8A"/>
      </a:accent6>
      <a:hlink>
        <a:srgbClr val="009999"/>
      </a:hlink>
      <a:folHlink>
        <a:srgbClr val="99CC0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Office Them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2">
        <a:dk1>
          <a:srgbClr val="619200"/>
        </a:dk1>
        <a:lt1>
          <a:srgbClr val="FFFFFF"/>
        </a:lt1>
        <a:dk2>
          <a:srgbClr val="2C5800"/>
        </a:dk2>
        <a:lt2>
          <a:srgbClr val="808080"/>
        </a:lt2>
        <a:accent1>
          <a:srgbClr val="BBE0E3"/>
        </a:accent1>
        <a:accent2>
          <a:srgbClr val="333399"/>
        </a:accent2>
        <a:accent3>
          <a:srgbClr val="FFFFFF"/>
        </a:accent3>
        <a:accent4>
          <a:srgbClr val="527C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Seasons in sage design template</Template>
  <TotalTime>1418</TotalTime>
  <Words>2042</Words>
  <Application>Microsoft Office PowerPoint</Application>
  <PresentationFormat>On-screen Show (4:3)</PresentationFormat>
  <Paragraphs>279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Seasons in sage design template</vt:lpstr>
      <vt:lpstr>5 Steps to a Healthy Soil </vt:lpstr>
      <vt:lpstr>Objectives</vt:lpstr>
      <vt:lpstr>What is a Healthy Soil?</vt:lpstr>
      <vt:lpstr>Soil Health Defined</vt:lpstr>
      <vt:lpstr>So how do we get a healthy soil?</vt:lpstr>
      <vt:lpstr>Step 1: Avoid Risks</vt:lpstr>
      <vt:lpstr>Avoid excessive inputs:    fertilizers, water, pesticides</vt:lpstr>
      <vt:lpstr>Slide 8</vt:lpstr>
      <vt:lpstr>Soil Organic Matter - Situation</vt:lpstr>
      <vt:lpstr>Soil Organic Matter - Situation</vt:lpstr>
      <vt:lpstr>Soil Organic Matter - Situation</vt:lpstr>
      <vt:lpstr>Result of Organic Matter Addition</vt:lpstr>
      <vt:lpstr>Soil Organic Matter – Recommended Practices</vt:lpstr>
      <vt:lpstr>Slide 14</vt:lpstr>
      <vt:lpstr>Nitrogen Fixers and Lifters</vt:lpstr>
      <vt:lpstr>Nitrogen Lifters</vt:lpstr>
      <vt:lpstr>Nitrogen Fixers</vt:lpstr>
      <vt:lpstr>Cool Season Cover Crops</vt:lpstr>
      <vt:lpstr>Warm Season Cover Crops</vt:lpstr>
      <vt:lpstr>Slide 20</vt:lpstr>
      <vt:lpstr>Apply the Correct Fertility - Situation</vt:lpstr>
      <vt:lpstr>Apply the Correct Fertility - Goal </vt:lpstr>
      <vt:lpstr>Apply the Correct Fertility – Recommended Practices</vt:lpstr>
      <vt:lpstr>Apply the Correct Fertility – Recommended Practices</vt:lpstr>
      <vt:lpstr>Apply the Correct Fertility – Recommended Practices </vt:lpstr>
      <vt:lpstr>Slide 26</vt:lpstr>
      <vt:lpstr>Improve Soil Structure - Goal</vt:lpstr>
      <vt:lpstr>Improved Soil Structure Improves Water Infiltration</vt:lpstr>
      <vt:lpstr>Improve Soil Structure – Recommended Practice</vt:lpstr>
      <vt:lpstr>Slide 30</vt:lpstr>
      <vt:lpstr>Keep the Soil Alive - Situation</vt:lpstr>
      <vt:lpstr>Keep the Soil Alive</vt:lpstr>
      <vt:lpstr>Keep the Soil Alive – Recommended Practices</vt:lpstr>
      <vt:lpstr>Additional Resources</vt:lpstr>
      <vt:lpstr>Thank You</vt:lpstr>
    </vt:vector>
  </TitlesOfParts>
  <Company> Horitcultural Science, 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Healthy Soil  Pastures, Ponds and Coves  Brevard County Extension  March 29, 2008</dc:title>
  <dc:creator>Danielle D Treadwell</dc:creator>
  <cp:lastModifiedBy>Osborne,Laurie A</cp:lastModifiedBy>
  <cp:revision>131</cp:revision>
  <dcterms:created xsi:type="dcterms:W3CDTF">2008-03-19T19:14:15Z</dcterms:created>
  <dcterms:modified xsi:type="dcterms:W3CDTF">2009-04-14T18:42:48Z</dcterms:modified>
</cp:coreProperties>
</file>