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456" r:id="rId4"/>
    <p:sldId id="457" r:id="rId5"/>
    <p:sldId id="458" r:id="rId6"/>
    <p:sldId id="459" r:id="rId7"/>
    <p:sldId id="460" r:id="rId8"/>
    <p:sldId id="461" r:id="rId9"/>
    <p:sldId id="462" r:id="rId10"/>
    <p:sldId id="463" r:id="rId11"/>
  </p:sldIdLst>
  <p:sldSz cx="9144000" cy="6858000" type="screen4x3"/>
  <p:notesSz cx="6858000" cy="9144000"/>
  <p:defaultTextStyle>
    <a:defPPr>
      <a:defRPr lang="en-GB"/>
    </a:defPPr>
    <a:lvl1pPr algn="l" defTabSz="457200" rtl="0" fontAlgn="base">
      <a:lnSpc>
        <a:spcPct val="8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1pPr>
    <a:lvl2pPr marL="457200" algn="l" defTabSz="457200" rtl="0" fontAlgn="base">
      <a:lnSpc>
        <a:spcPct val="8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2pPr>
    <a:lvl3pPr marL="914400" algn="l" defTabSz="457200" rtl="0" fontAlgn="base">
      <a:lnSpc>
        <a:spcPct val="8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3pPr>
    <a:lvl4pPr marL="1371600" algn="l" defTabSz="457200" rtl="0" fontAlgn="base">
      <a:lnSpc>
        <a:spcPct val="8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4pPr>
    <a:lvl5pPr marL="1828800" algn="l" defTabSz="457200" rtl="0" fontAlgn="base">
      <a:lnSpc>
        <a:spcPct val="8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n-ea"/>
        <a:cs typeface="+mn-cs"/>
      </a:defRPr>
    </a:lvl5pPr>
    <a:lvl6pPr marL="2286000" algn="l" defTabSz="914400" rtl="0" eaLnBrk="1" latinLnBrk="0" hangingPunct="1">
      <a:defRPr sz="2400" kern="1200">
        <a:solidFill>
          <a:schemeClr val="bg1"/>
        </a:solidFill>
        <a:latin typeface="Times New Roman" pitchFamily="16" charset="0"/>
        <a:ea typeface="+mn-ea"/>
        <a:cs typeface="+mn-cs"/>
      </a:defRPr>
    </a:lvl6pPr>
    <a:lvl7pPr marL="2743200" algn="l" defTabSz="914400" rtl="0" eaLnBrk="1" latinLnBrk="0" hangingPunct="1">
      <a:defRPr sz="2400" kern="1200">
        <a:solidFill>
          <a:schemeClr val="bg1"/>
        </a:solidFill>
        <a:latin typeface="Times New Roman" pitchFamily="16" charset="0"/>
        <a:ea typeface="+mn-ea"/>
        <a:cs typeface="+mn-cs"/>
      </a:defRPr>
    </a:lvl7pPr>
    <a:lvl8pPr marL="3200400" algn="l" defTabSz="914400" rtl="0" eaLnBrk="1" latinLnBrk="0" hangingPunct="1">
      <a:defRPr sz="2400" kern="1200">
        <a:solidFill>
          <a:schemeClr val="bg1"/>
        </a:solidFill>
        <a:latin typeface="Times New Roman" pitchFamily="16" charset="0"/>
        <a:ea typeface="+mn-ea"/>
        <a:cs typeface="+mn-cs"/>
      </a:defRPr>
    </a:lvl8pPr>
    <a:lvl9pPr marL="3657600" algn="l" defTabSz="914400" rtl="0" eaLnBrk="1" latinLnBrk="0" hangingPunct="1">
      <a:defRPr sz="2400" kern="1200">
        <a:solidFill>
          <a:schemeClr val="bg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77204" autoAdjust="0"/>
  </p:normalViewPr>
  <p:slideViewPr>
    <p:cSldViewPr>
      <p:cViewPr varScale="1">
        <p:scale>
          <a:sx n="77" d="100"/>
          <a:sy n="77" d="100"/>
        </p:scale>
        <p:origin x="-87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457516339869292"/>
          <c:y val="5.8011049723756904E-2"/>
          <c:w val="0.87908496732026142"/>
          <c:h val="0.76243093922651961"/>
        </c:manualLayout>
      </c:layout>
      <c:barChart>
        <c:barDir val="col"/>
        <c:grouping val="clustered"/>
        <c:ser>
          <c:idx val="1"/>
          <c:order val="0"/>
          <c:spPr>
            <a:solidFill>
              <a:srgbClr val="993366"/>
            </a:solidFill>
            <a:ln w="12700">
              <a:solidFill>
                <a:srgbClr val="000000"/>
              </a:solidFill>
              <a:prstDash val="solid"/>
            </a:ln>
          </c:spPr>
          <c:val>
            <c:numRef>
              <c:f>Sheet1!$G$4:$G$33</c:f>
              <c:numCache>
                <c:formatCode>General</c:formatCode>
                <c:ptCount val="30"/>
                <c:pt idx="0">
                  <c:v>0.32000000000000056</c:v>
                </c:pt>
                <c:pt idx="1">
                  <c:v>0</c:v>
                </c:pt>
                <c:pt idx="2">
                  <c:v>0.23</c:v>
                </c:pt>
                <c:pt idx="3">
                  <c:v>0</c:v>
                </c:pt>
                <c:pt idx="4">
                  <c:v>0</c:v>
                </c:pt>
                <c:pt idx="5">
                  <c:v>9.0000000000000066E-2</c:v>
                </c:pt>
                <c:pt idx="6">
                  <c:v>0.19000000000000011</c:v>
                </c:pt>
                <c:pt idx="7">
                  <c:v>0</c:v>
                </c:pt>
                <c:pt idx="8">
                  <c:v>1.31</c:v>
                </c:pt>
                <c:pt idx="9">
                  <c:v>0</c:v>
                </c:pt>
                <c:pt idx="10">
                  <c:v>0</c:v>
                </c:pt>
                <c:pt idx="11">
                  <c:v>0.48000000000000032</c:v>
                </c:pt>
                <c:pt idx="12">
                  <c:v>0</c:v>
                </c:pt>
                <c:pt idx="13">
                  <c:v>0</c:v>
                </c:pt>
                <c:pt idx="14">
                  <c:v>1.32</c:v>
                </c:pt>
                <c:pt idx="15">
                  <c:v>0.22000000000000014</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numCache>
            </c:numRef>
          </c:val>
        </c:ser>
        <c:axId val="104360960"/>
        <c:axId val="104379520"/>
      </c:barChart>
      <c:catAx>
        <c:axId val="104360960"/>
        <c:scaling>
          <c:orientation val="minMax"/>
        </c:scaling>
        <c:axPos val="b"/>
        <c:title>
          <c:tx>
            <c:rich>
              <a:bodyPr/>
              <a:lstStyle/>
              <a:p>
                <a:pPr>
                  <a:defRPr b="1"/>
                </a:pPr>
                <a:r>
                  <a:rPr lang="en-US" b="1"/>
                  <a:t>Day of the Month (April 1961)</a:t>
                </a:r>
              </a:p>
            </c:rich>
          </c:tx>
          <c:layout>
            <c:manualLayout>
              <c:xMode val="edge"/>
              <c:yMode val="edge"/>
              <c:x val="0.39379084967320288"/>
              <c:y val="0.90607734806629836"/>
            </c:manualLayout>
          </c:layout>
          <c:spPr>
            <a:noFill/>
            <a:ln w="25400">
              <a:noFill/>
            </a:ln>
          </c:spPr>
        </c:title>
        <c:numFmt formatCode="General" sourceLinked="1"/>
        <c:tickLblPos val="nextTo"/>
        <c:spPr>
          <a:ln w="3175">
            <a:solidFill>
              <a:srgbClr val="000000"/>
            </a:solidFill>
            <a:prstDash val="solid"/>
          </a:ln>
        </c:spPr>
        <c:txPr>
          <a:bodyPr rot="0" vert="horz"/>
          <a:lstStyle/>
          <a:p>
            <a:pPr>
              <a:defRPr/>
            </a:pPr>
            <a:endParaRPr lang="en-US"/>
          </a:p>
        </c:txPr>
        <c:crossAx val="104379520"/>
        <c:crosses val="autoZero"/>
        <c:auto val="1"/>
        <c:lblAlgn val="ctr"/>
        <c:lblOffset val="100"/>
        <c:tickLblSkip val="2"/>
        <c:tickMarkSkip val="1"/>
      </c:catAx>
      <c:valAx>
        <c:axId val="104379520"/>
        <c:scaling>
          <c:orientation val="minMax"/>
        </c:scaling>
        <c:axPos val="l"/>
        <c:title>
          <c:tx>
            <c:rich>
              <a:bodyPr/>
              <a:lstStyle/>
              <a:p>
                <a:pPr>
                  <a:defRPr b="1"/>
                </a:pPr>
                <a:r>
                  <a:rPr lang="en-US" b="1"/>
                  <a:t>Rainfall Depth (inches)</a:t>
                </a:r>
              </a:p>
            </c:rich>
          </c:tx>
          <c:layout>
            <c:manualLayout>
              <c:xMode val="edge"/>
              <c:yMode val="edge"/>
              <c:x val="1.797385620915037E-2"/>
              <c:y val="0.23756906077348094"/>
            </c:manualLayout>
          </c:layout>
          <c:spPr>
            <a:noFill/>
            <a:ln w="25400">
              <a:noFill/>
            </a:ln>
          </c:spPr>
        </c:title>
        <c:numFmt formatCode="General" sourceLinked="1"/>
        <c:tickLblPos val="nextTo"/>
        <c:spPr>
          <a:ln w="3175">
            <a:solidFill>
              <a:srgbClr val="000000"/>
            </a:solidFill>
            <a:prstDash val="solid"/>
          </a:ln>
        </c:spPr>
        <c:txPr>
          <a:bodyPr rot="0" vert="horz"/>
          <a:lstStyle/>
          <a:p>
            <a:pPr>
              <a:defRPr/>
            </a:pPr>
            <a:endParaRPr lang="en-US"/>
          </a:p>
        </c:txPr>
        <c:crossAx val="104360960"/>
        <c:crosses val="autoZero"/>
        <c:crossBetween val="between"/>
      </c:valAx>
      <c:spPr>
        <a:no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400" b="0" i="0" u="none" strike="noStrike" baseline="0">
          <a:solidFill>
            <a:srgbClr val="000000"/>
          </a:solidFill>
          <a:latin typeface="Arial"/>
          <a:ea typeface="Arial"/>
          <a:cs typeface="Arial"/>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0.61616</cdr:x>
      <cdr:y>0.18659</cdr:y>
    </cdr:from>
    <cdr:to>
      <cdr:x>0.90909</cdr:x>
      <cdr:y>0.50889</cdr:y>
    </cdr:to>
    <cdr:sp macro="" textlink="">
      <cdr:nvSpPr>
        <cdr:cNvPr id="2" name="TextBox 1"/>
        <cdr:cNvSpPr txBox="1"/>
      </cdr:nvSpPr>
      <cdr:spPr>
        <a:xfrm xmlns:a="http://schemas.openxmlformats.org/drawingml/2006/main">
          <a:off x="4648200" y="838200"/>
          <a:ext cx="2209800" cy="1447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600" b="1" dirty="0" smtClean="0"/>
            <a:t>Total Monthly Rainfall = 4.16 inches</a:t>
          </a:r>
        </a:p>
        <a:p xmlns:a="http://schemas.openxmlformats.org/drawingml/2006/main">
          <a:endParaRPr lang="en-US" sz="1600" b="1" dirty="0"/>
        </a:p>
        <a:p xmlns:a="http://schemas.openxmlformats.org/drawingml/2006/main">
          <a:r>
            <a:rPr lang="en-US" sz="1600" b="1" dirty="0" smtClean="0"/>
            <a:t>&gt; 60% in two events</a:t>
          </a:r>
          <a:endParaRPr lang="en-US" sz="16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4098"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4099"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4100"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4101" name="AutoShape 5"/>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4102" name="AutoShape 6"/>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4103" name="AutoShape 7"/>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4104" name="Rectangle 8"/>
          <p:cNvSpPr>
            <a:spLocks noGrp="1" noRot="1" noChangeAspect="1" noChangeArrowheads="1"/>
          </p:cNvSpPr>
          <p:nvPr>
            <p:ph type="sldImg"/>
          </p:nvPr>
        </p:nvSpPr>
        <p:spPr bwMode="auto">
          <a:xfrm>
            <a:off x="1143000" y="685800"/>
            <a:ext cx="4560888" cy="3427413"/>
          </a:xfrm>
          <a:prstGeom prst="rect">
            <a:avLst/>
          </a:prstGeom>
          <a:noFill/>
          <a:ln w="9360">
            <a:solidFill>
              <a:srgbClr val="000000"/>
            </a:solidFill>
            <a:miter lim="800000"/>
            <a:headEnd/>
            <a:tailEnd/>
          </a:ln>
          <a:effectLst/>
        </p:spPr>
      </p:sp>
      <p:sp>
        <p:nvSpPr>
          <p:cNvPr id="4105" name="Rectangle 9"/>
          <p:cNvSpPr>
            <a:spLocks noChangeArrowheads="1"/>
          </p:cNvSpPr>
          <p:nvPr/>
        </p:nvSpPr>
        <p:spPr bwMode="auto">
          <a:xfrm>
            <a:off x="123825" y="8431213"/>
            <a:ext cx="3836988" cy="452437"/>
          </a:xfrm>
          <a:prstGeom prst="rect">
            <a:avLst/>
          </a:prstGeom>
          <a:noFill/>
          <a:ln w="9525">
            <a:noFill/>
            <a:round/>
            <a:headEnd/>
            <a:tailEnd/>
          </a:ln>
          <a:effectLst/>
        </p:spPr>
        <p:txBody>
          <a:bodyPr lIns="90720" tIns="45360" rIns="90720" bIns="45360" anchor="b"/>
          <a:lstStyle/>
          <a:p>
            <a:pPr>
              <a:lnSpc>
                <a:spcPct val="100000"/>
              </a:lnSpc>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a:solidFill>
                  <a:srgbClr val="000000"/>
                </a:solidFill>
                <a:latin typeface="Arial" charset="0"/>
                <a:ea typeface="DejaVu Sans" charset="0"/>
                <a:cs typeface="DejaVu Sans" charset="0"/>
              </a:rPr>
              <a:t>Preserving Wildlife Habitat in Residential Developments (Part 2)</a:t>
            </a:r>
            <a:r>
              <a:rPr lang="ar-SA" sz="900">
                <a:solidFill>
                  <a:srgbClr val="000000"/>
                </a:solidFill>
                <a:latin typeface="Arial" charset="0"/>
              </a:rPr>
              <a:t>‏</a:t>
            </a:r>
            <a:endParaRPr lang="en-GB" sz="900">
              <a:solidFill>
                <a:srgbClr val="000000"/>
              </a:solidFill>
              <a:latin typeface="Arial" charset="0"/>
              <a:ea typeface="DejaVu Sans" charset="0"/>
              <a:cs typeface="DejaVu Sans" charset="0"/>
            </a:endParaRPr>
          </a:p>
        </p:txBody>
      </p:sp>
      <p:sp>
        <p:nvSpPr>
          <p:cNvPr id="4106" name="Rectangle 10"/>
          <p:cNvSpPr>
            <a:spLocks noChangeArrowheads="1"/>
          </p:cNvSpPr>
          <p:nvPr/>
        </p:nvSpPr>
        <p:spPr bwMode="auto">
          <a:xfrm>
            <a:off x="3776663" y="8429625"/>
            <a:ext cx="2973387" cy="452438"/>
          </a:xfrm>
          <a:prstGeom prst="rect">
            <a:avLst/>
          </a:prstGeom>
          <a:noFill/>
          <a:ln w="9525">
            <a:noFill/>
            <a:round/>
            <a:headEnd/>
            <a:tailEnd/>
          </a:ln>
          <a:effectLst/>
        </p:spPr>
        <p:txBody>
          <a:bodyPr lIns="90720" tIns="45360" rIns="90720" bIns="45360" anchor="b"/>
          <a:lstStyle/>
          <a:p>
            <a:pPr algn="r">
              <a:lnSpc>
                <a:spcPct val="100000"/>
              </a:lnSpc>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a:solidFill>
                  <a:srgbClr val="000000"/>
                </a:solidFill>
                <a:latin typeface="Arial" charset="0"/>
                <a:ea typeface="DejaVu Sans" charset="0"/>
                <a:cs typeface="DejaVu Sans" charset="0"/>
              </a:rPr>
              <a:t>© 2005 University of Florida</a:t>
            </a:r>
          </a:p>
        </p:txBody>
      </p:sp>
      <p:sp>
        <p:nvSpPr>
          <p:cNvPr id="4107" name="Line 11"/>
          <p:cNvSpPr>
            <a:spLocks noChangeShapeType="1"/>
          </p:cNvSpPr>
          <p:nvPr/>
        </p:nvSpPr>
        <p:spPr bwMode="auto">
          <a:xfrm>
            <a:off x="214313" y="412750"/>
            <a:ext cx="6429375" cy="1588"/>
          </a:xfrm>
          <a:prstGeom prst="line">
            <a:avLst/>
          </a:prstGeom>
          <a:noFill/>
          <a:ln w="57240">
            <a:solidFill>
              <a:srgbClr val="000000"/>
            </a:solidFill>
            <a:miter lim="800000"/>
            <a:headEnd/>
            <a:tailEnd/>
          </a:ln>
          <a:effectLst/>
        </p:spPr>
        <p:txBody>
          <a:bodyPr/>
          <a:lstStyle/>
          <a:p>
            <a:endParaRPr lang="en-US"/>
          </a:p>
        </p:txBody>
      </p:sp>
      <p:sp>
        <p:nvSpPr>
          <p:cNvPr id="4108" name="Line 12"/>
          <p:cNvSpPr>
            <a:spLocks noChangeShapeType="1"/>
          </p:cNvSpPr>
          <p:nvPr/>
        </p:nvSpPr>
        <p:spPr bwMode="auto">
          <a:xfrm>
            <a:off x="214313" y="8597900"/>
            <a:ext cx="6429375" cy="1588"/>
          </a:xfrm>
          <a:prstGeom prst="line">
            <a:avLst/>
          </a:prstGeom>
          <a:noFill/>
          <a:ln w="57240">
            <a:solidFill>
              <a:srgbClr val="000000"/>
            </a:solidFill>
            <a:miter lim="800000"/>
            <a:headEnd/>
            <a:tailEnd/>
          </a:ln>
          <a:effectLst/>
        </p:spPr>
        <p:txBody>
          <a:bodyPr/>
          <a:lstStyle/>
          <a:p>
            <a:endParaRPr lang="en-US"/>
          </a:p>
        </p:txBody>
      </p:sp>
      <p:sp>
        <p:nvSpPr>
          <p:cNvPr id="4109" name="Rectangle 13"/>
          <p:cNvSpPr>
            <a:spLocks noGrp="1" noChangeArrowheads="1"/>
          </p:cNvSpPr>
          <p:nvPr>
            <p:ph type="sldNum"/>
          </p:nvPr>
        </p:nvSpPr>
        <p:spPr bwMode="auto">
          <a:xfrm>
            <a:off x="3770313" y="174625"/>
            <a:ext cx="2959100" cy="447675"/>
          </a:xfrm>
          <a:prstGeom prst="rect">
            <a:avLst/>
          </a:prstGeom>
          <a:noFill/>
          <a:ln w="9525">
            <a:noFill/>
            <a:round/>
            <a:headEnd/>
            <a:tailEnd/>
          </a:ln>
          <a:effectLst/>
        </p:spPr>
        <p:txBody>
          <a:bodyPr vert="horz" wrap="square" lIns="90720" tIns="45360" rIns="90720" bIns="45360" numCol="1" anchor="t" anchorCtr="0" compatLnSpc="1">
            <a:prstTxWarp prst="textNoShape">
              <a:avLst/>
            </a:prstTxWarp>
          </a:bodyPr>
          <a:lstStyle>
            <a:lvl1pPr algn="r">
              <a:lnSpc>
                <a:spcPct val="100000"/>
              </a:lnSpc>
              <a:buFont typeface="Arial" charset="0"/>
              <a:buNone/>
              <a:tabLst>
                <a:tab pos="723900" algn="l"/>
                <a:tab pos="1447800" algn="l"/>
                <a:tab pos="2171700" algn="l"/>
                <a:tab pos="2895600" algn="l"/>
              </a:tabLst>
              <a:defRPr sz="900">
                <a:solidFill>
                  <a:srgbClr val="000000"/>
                </a:solidFill>
                <a:latin typeface="Arial" charset="0"/>
                <a:ea typeface="DejaVu Sans" charset="0"/>
                <a:cs typeface="DejaVu Sans" charset="0"/>
              </a:defRPr>
            </a:lvl1pPr>
          </a:lstStyle>
          <a:p>
            <a:fld id="{A3C3A34D-41A7-4690-A80F-54EC7EC39D2C}" type="slidenum">
              <a:rPr lang="en-GB"/>
              <a:pPr/>
              <a:t>‹#›</a:t>
            </a:fld>
            <a:endParaRPr lang="en-GB"/>
          </a:p>
        </p:txBody>
      </p:sp>
      <p:sp>
        <p:nvSpPr>
          <p:cNvPr id="4110" name="Rectangle 14"/>
          <p:cNvSpPr>
            <a:spLocks noGrp="1" noChangeArrowheads="1"/>
          </p:cNvSpPr>
          <p:nvPr>
            <p:ph type="hdr"/>
          </p:nvPr>
        </p:nvSpPr>
        <p:spPr bwMode="auto">
          <a:xfrm>
            <a:off x="127000" y="171450"/>
            <a:ext cx="2959100" cy="450850"/>
          </a:xfrm>
          <a:prstGeom prst="rect">
            <a:avLst/>
          </a:prstGeom>
          <a:noFill/>
          <a:ln w="9525">
            <a:noFill/>
            <a:round/>
            <a:headEnd/>
            <a:tailEnd/>
          </a:ln>
          <a:effectLst/>
        </p:spPr>
        <p:txBody>
          <a:bodyPr vert="horz" wrap="square" lIns="90720" tIns="45360" rIns="90720" bIns="45360" numCol="1" anchor="t" anchorCtr="0" compatLnSpc="1">
            <a:prstTxWarp prst="textNoShape">
              <a:avLst/>
            </a:prstTxWarp>
          </a:bodyPr>
          <a:lstStyle>
            <a:lvl1pPr>
              <a:lnSpc>
                <a:spcPct val="100000"/>
              </a:lnSpc>
              <a:buFont typeface="Arial" charset="0"/>
              <a:buNone/>
              <a:tabLst>
                <a:tab pos="723900" algn="l"/>
                <a:tab pos="1447800" algn="l"/>
                <a:tab pos="2171700" algn="l"/>
                <a:tab pos="2895600" algn="l"/>
              </a:tabLst>
              <a:defRPr sz="900">
                <a:solidFill>
                  <a:srgbClr val="000000"/>
                </a:solidFill>
                <a:latin typeface="Arial" charset="0"/>
                <a:ea typeface="DejaVu Sans" charset="0"/>
                <a:cs typeface="DejaVu Sans" charset="0"/>
              </a:defRPr>
            </a:lvl1pPr>
          </a:lstStyle>
          <a:p>
            <a:r>
              <a:rPr lang="en-GB"/>
              <a:t>Build Green &amp; Profit</a:t>
            </a:r>
          </a:p>
        </p:txBody>
      </p:sp>
      <p:sp>
        <p:nvSpPr>
          <p:cNvPr id="4111" name="Rectangle 15"/>
          <p:cNvSpPr>
            <a:spLocks noGrp="1" noChangeArrowheads="1"/>
          </p:cNvSpPr>
          <p:nvPr>
            <p:ph type="body"/>
          </p:nvPr>
        </p:nvSpPr>
        <p:spPr bwMode="auto">
          <a:xfrm>
            <a:off x="696913" y="4286250"/>
            <a:ext cx="5473700"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smtClean="0"/>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3"/>
          <p:cNvSpPr>
            <a:spLocks noGrp="1" noChangeArrowheads="1"/>
          </p:cNvSpPr>
          <p:nvPr>
            <p:ph type="sldNum"/>
          </p:nvPr>
        </p:nvSpPr>
        <p:spPr>
          <a:ln/>
        </p:spPr>
        <p:txBody>
          <a:bodyPr/>
          <a:lstStyle/>
          <a:p>
            <a:fld id="{B8A57C2C-A15D-4113-993B-E47F8D3B0196}" type="slidenum">
              <a:rPr lang="en-GB"/>
              <a:pPr/>
              <a:t>1</a:t>
            </a:fld>
            <a:endParaRPr lang="en-GB"/>
          </a:p>
        </p:txBody>
      </p:sp>
      <p:sp>
        <p:nvSpPr>
          <p:cNvPr id="8" name="Rectangle 14"/>
          <p:cNvSpPr>
            <a:spLocks noGrp="1" noChangeArrowheads="1"/>
          </p:cNvSpPr>
          <p:nvPr>
            <p:ph type="hdr"/>
          </p:nvPr>
        </p:nvSpPr>
        <p:spPr>
          <a:ln/>
        </p:spPr>
        <p:txBody>
          <a:bodyPr/>
          <a:lstStyle/>
          <a:p>
            <a:r>
              <a:rPr lang="en-GB"/>
              <a:t>Build Green &amp; Profit</a:t>
            </a:r>
          </a:p>
        </p:txBody>
      </p:sp>
      <p:sp>
        <p:nvSpPr>
          <p:cNvPr id="45057" name="Text Box 1"/>
          <p:cNvSpPr txBox="1">
            <a:spLocks noChangeArrowheads="1"/>
          </p:cNvSpPr>
          <p:nvPr/>
        </p:nvSpPr>
        <p:spPr bwMode="auto">
          <a:xfrm>
            <a:off x="3770313" y="174625"/>
            <a:ext cx="2965450" cy="447675"/>
          </a:xfrm>
          <a:prstGeom prst="rect">
            <a:avLst/>
          </a:prstGeom>
          <a:noFill/>
          <a:ln w="9525">
            <a:noFill/>
            <a:round/>
            <a:headEnd/>
            <a:tailEnd/>
          </a:ln>
          <a:effectLst/>
        </p:spPr>
        <p:txBody>
          <a:bodyPr lIns="90720" tIns="45360" rIns="90720" bIns="45360"/>
          <a:lstStyle/>
          <a:p>
            <a:pPr algn="r">
              <a:lnSpc>
                <a:spcPct val="100000"/>
              </a:lnSpc>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5AD26C1-BCB8-4A7A-8A18-5D1C6489E6A5}" type="slidenum">
              <a:rPr lang="en-GB" sz="900">
                <a:solidFill>
                  <a:srgbClr val="000000"/>
                </a:solidFill>
                <a:latin typeface="Arial" charset="0"/>
                <a:ea typeface="DejaVu Sans" charset="0"/>
                <a:cs typeface="DejaVu Sans" charset="0"/>
              </a:rPr>
              <a:pPr algn="r">
                <a:lnSpc>
                  <a:spcPct val="100000"/>
                </a:lnSpc>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GB" sz="900">
              <a:solidFill>
                <a:srgbClr val="000000"/>
              </a:solidFill>
              <a:latin typeface="Arial" charset="0"/>
              <a:ea typeface="DejaVu Sans" charset="0"/>
              <a:cs typeface="DejaVu Sans" charset="0"/>
            </a:endParaRPr>
          </a:p>
        </p:txBody>
      </p:sp>
      <p:sp>
        <p:nvSpPr>
          <p:cNvPr id="45058" name="Text Box 2"/>
          <p:cNvSpPr txBox="1">
            <a:spLocks noChangeArrowheads="1"/>
          </p:cNvSpPr>
          <p:nvPr/>
        </p:nvSpPr>
        <p:spPr bwMode="auto">
          <a:xfrm>
            <a:off x="127000" y="171450"/>
            <a:ext cx="2965450" cy="450850"/>
          </a:xfrm>
          <a:prstGeom prst="rect">
            <a:avLst/>
          </a:prstGeom>
          <a:noFill/>
          <a:ln w="9525">
            <a:noFill/>
            <a:round/>
            <a:headEnd/>
            <a:tailEnd/>
          </a:ln>
          <a:effectLst/>
        </p:spPr>
        <p:txBody>
          <a:bodyPr lIns="90720" tIns="45360" rIns="90720" bIns="45360"/>
          <a:lstStyle/>
          <a:p>
            <a:pPr>
              <a:lnSpc>
                <a:spcPct val="100000"/>
              </a:lnSpc>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a:solidFill>
                  <a:srgbClr val="000000"/>
                </a:solidFill>
                <a:latin typeface="Arial" charset="0"/>
                <a:ea typeface="DejaVu Sans" charset="0"/>
                <a:cs typeface="DejaVu Sans" charset="0"/>
              </a:rPr>
              <a:t>Build Green &amp; Profit</a:t>
            </a:r>
          </a:p>
        </p:txBody>
      </p:sp>
      <p:sp>
        <p:nvSpPr>
          <p:cNvPr id="45059" name="Text Box 3"/>
          <p:cNvSpPr txBox="1">
            <a:spLocks noChangeArrowheads="1"/>
          </p:cNvSpPr>
          <p:nvPr/>
        </p:nvSpPr>
        <p:spPr bwMode="auto">
          <a:xfrm>
            <a:off x="3770313" y="174625"/>
            <a:ext cx="2970212" cy="450850"/>
          </a:xfrm>
          <a:prstGeom prst="rect">
            <a:avLst/>
          </a:prstGeom>
          <a:noFill/>
          <a:ln w="9525">
            <a:noFill/>
            <a:round/>
            <a:headEnd/>
            <a:tailEnd/>
          </a:ln>
          <a:effectLst/>
        </p:spPr>
        <p:txBody>
          <a:bodyPr lIns="90720" tIns="45360" rIns="90720" bIns="45360"/>
          <a:lstStyle/>
          <a:p>
            <a:pPr algn="r">
              <a:lnSpc>
                <a:spcPct val="100000"/>
              </a:lnSpc>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3379BBC-7AAB-4637-9A62-92EB3555269A}" type="slidenum">
              <a:rPr lang="en-GB" sz="900">
                <a:solidFill>
                  <a:srgbClr val="000000"/>
                </a:solidFill>
                <a:latin typeface="Arial" charset="0"/>
                <a:ea typeface="DejaVu Sans" charset="0"/>
                <a:cs typeface="DejaVu Sans" charset="0"/>
              </a:rPr>
              <a:pPr algn="r">
                <a:lnSpc>
                  <a:spcPct val="100000"/>
                </a:lnSpc>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GB" sz="900">
              <a:solidFill>
                <a:srgbClr val="000000"/>
              </a:solidFill>
              <a:latin typeface="Arial" charset="0"/>
              <a:ea typeface="DejaVu Sans" charset="0"/>
              <a:cs typeface="DejaVu Sans" charset="0"/>
            </a:endParaRPr>
          </a:p>
        </p:txBody>
      </p:sp>
      <p:sp>
        <p:nvSpPr>
          <p:cNvPr id="45060" name="Text Box 4"/>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5061" name="Rectangle 5"/>
          <p:cNvSpPr txBox="1">
            <a:spLocks noGrp="1" noChangeArrowheads="1"/>
          </p:cNvSpPr>
          <p:nvPr>
            <p:ph type="body"/>
          </p:nvPr>
        </p:nvSpPr>
        <p:spPr bwMode="auto">
          <a:xfrm>
            <a:off x="696913" y="4286250"/>
            <a:ext cx="5475287" cy="4114800"/>
          </a:xfrm>
          <a:prstGeom prst="rect">
            <a:avLst/>
          </a:prstGeom>
          <a:solidFill>
            <a:srgbClr val="FFFFFF"/>
          </a:solid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685800"/>
            <a:ext cx="4567238" cy="3427413"/>
          </a:xfrm>
        </p:spPr>
      </p:sp>
      <p:sp>
        <p:nvSpPr>
          <p:cNvPr id="3" name="Notes Placeholder 2"/>
          <p:cNvSpPr>
            <a:spLocks noGrp="1"/>
          </p:cNvSpPr>
          <p:nvPr>
            <p:ph type="body" idx="1"/>
          </p:nvPr>
        </p:nvSpPr>
        <p:spPr/>
        <p:txBody>
          <a:bodyPr>
            <a:normAutofit/>
          </a:bodyPr>
          <a:lstStyle/>
          <a:p>
            <a:r>
              <a:rPr lang="en-US" dirty="0" smtClean="0"/>
              <a:t>The plant water requirement accounts for all water inputs into the plant-soil</a:t>
            </a:r>
            <a:r>
              <a:rPr lang="en-US" baseline="0" dirty="0" smtClean="0"/>
              <a:t> system.  The irrigation water requirement is the amount of irrigation needed to supplement rainfall to maintain acceptable yield and or quality.  Both of these concepts imply well-watered conditions.  “Well-watered” means that irrigation is applied when an allowable deficit occurs in the soil (not up to permanent wilting point as this level will typically cause permanent yield or quality reduction in many types of plants).  However, irrigation is applied such that runoff and deep percolation of irrigation water below the root zone does not occur.  The net irrigation water requirement is the actual amount of water needed in the root zone.  The gross irrigation water requirement is the amount of water that must be pumped or diverted in an irrigation system to achieve the net irrigation amount in the target irrigation area.  The gross irrigation water requirement is computed by dividing the net irrigation water requirement by the irrigation system efficiency.</a:t>
            </a:r>
            <a:endParaRPr lang="en-US" dirty="0"/>
          </a:p>
        </p:txBody>
      </p:sp>
      <p:sp>
        <p:nvSpPr>
          <p:cNvPr id="4" name="Slide Number Placeholder 3"/>
          <p:cNvSpPr>
            <a:spLocks noGrp="1"/>
          </p:cNvSpPr>
          <p:nvPr>
            <p:ph type="sldNum" sz="quarter" idx="10"/>
          </p:nvPr>
        </p:nvSpPr>
        <p:spPr/>
        <p:txBody>
          <a:bodyPr/>
          <a:lstStyle/>
          <a:p>
            <a:fld id="{81FA8299-7BD4-4720-B574-326D02E7275C}" type="slidenum">
              <a:rPr lang="en-US" smtClean="0"/>
              <a:pPr/>
              <a:t>2</a:t>
            </a:fld>
            <a:endParaRPr lang="en-US"/>
          </a:p>
        </p:txBody>
      </p:sp>
      <p:sp>
        <p:nvSpPr>
          <p:cNvPr id="5" name="Date Placeholder 4"/>
          <p:cNvSpPr>
            <a:spLocks noGrp="1"/>
          </p:cNvSpPr>
          <p:nvPr>
            <p:ph type="dt" idx="11"/>
          </p:nvPr>
        </p:nvSpPr>
        <p:spPr>
          <a:xfrm>
            <a:off x="3884414" y="1"/>
            <a:ext cx="2972098" cy="456595"/>
          </a:xfrm>
          <a:prstGeom prst="rect">
            <a:avLst/>
          </a:prstGeom>
        </p:spPr>
        <p:txBody>
          <a:bodyPr lIns="86493" tIns="43247" rIns="86493" bIns="43247"/>
          <a:lstStyle/>
          <a:p>
            <a:fld id="{672CC17E-8CF6-4AB4-8E05-9039B84A4054}" type="datetime1">
              <a:rPr lang="en-US" smtClean="0"/>
              <a:pPr/>
              <a:t>3/27/2009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685800"/>
            <a:ext cx="4567238" cy="3427413"/>
          </a:xfrm>
        </p:spPr>
      </p:sp>
      <p:sp>
        <p:nvSpPr>
          <p:cNvPr id="3" name="Notes Placeholder 2"/>
          <p:cNvSpPr>
            <a:spLocks noGrp="1"/>
          </p:cNvSpPr>
          <p:nvPr>
            <p:ph type="body" idx="1"/>
          </p:nvPr>
        </p:nvSpPr>
        <p:spPr/>
        <p:txBody>
          <a:bodyPr>
            <a:normAutofit/>
          </a:bodyPr>
          <a:lstStyle/>
          <a:p>
            <a:r>
              <a:rPr lang="en-US" sz="1100" dirty="0" smtClean="0">
                <a:solidFill>
                  <a:schemeClr val="tx1"/>
                </a:solidFill>
                <a:latin typeface="+mn-lt"/>
              </a:rPr>
              <a:t>These numbers are turfgrass ET demands with no rainfall input and the differences between the two studies are </a:t>
            </a:r>
            <a:r>
              <a:rPr lang="en-US" sz="1100" dirty="0" err="1" smtClean="0">
                <a:solidFill>
                  <a:schemeClr val="tx1"/>
                </a:solidFill>
                <a:latin typeface="+mn-lt"/>
              </a:rPr>
              <a:t>attributible</a:t>
            </a:r>
            <a:r>
              <a:rPr lang="en-US" sz="1100" dirty="0" smtClean="0">
                <a:solidFill>
                  <a:schemeClr val="tx1"/>
                </a:solidFill>
                <a:latin typeface="+mn-lt"/>
              </a:rPr>
              <a:t> to climate differences in South Florida (Ft. Lauderdale) vs. North Florida (Citra).</a:t>
            </a:r>
          </a:p>
          <a:p>
            <a:endParaRPr lang="en-US" sz="1100" dirty="0" smtClean="0">
              <a:solidFill>
                <a:schemeClr val="tx1"/>
              </a:solidFill>
              <a:latin typeface="+mn-lt"/>
            </a:endParaRPr>
          </a:p>
          <a:p>
            <a:r>
              <a:rPr lang="en-US" sz="1100" dirty="0" smtClean="0">
                <a:solidFill>
                  <a:schemeClr val="tx1"/>
                </a:solidFill>
                <a:latin typeface="+mn-lt"/>
              </a:rPr>
              <a:t>Stewart, E. H., and Mills, W. C. (1967). "Effect of Depth to Water Table and Plant Density on Evapotranspiration Rate in Southern Florida." </a:t>
            </a:r>
            <a:r>
              <a:rPr lang="en-US" sz="1100" i="1" dirty="0" smtClean="0">
                <a:solidFill>
                  <a:schemeClr val="tx1"/>
                </a:solidFill>
                <a:latin typeface="+mn-lt"/>
              </a:rPr>
              <a:t>Transactions of the ASAE, </a:t>
            </a:r>
            <a:r>
              <a:rPr lang="en-US" sz="1100" dirty="0" smtClean="0">
                <a:solidFill>
                  <a:schemeClr val="tx1"/>
                </a:solidFill>
                <a:latin typeface="+mn-lt"/>
              </a:rPr>
              <a:t>10(6), 746-747.</a:t>
            </a:r>
          </a:p>
          <a:p>
            <a:endParaRPr lang="en-US" sz="1100" dirty="0" smtClean="0">
              <a:solidFill>
                <a:schemeClr val="tx1"/>
              </a:solidFill>
              <a:latin typeface="+mn-lt"/>
            </a:endParaRPr>
          </a:p>
          <a:p>
            <a:r>
              <a:rPr lang="en-US" sz="1100" dirty="0" smtClean="0">
                <a:solidFill>
                  <a:schemeClr val="tx1"/>
                </a:solidFill>
                <a:latin typeface="+mn-lt"/>
              </a:rPr>
              <a:t>Jia, X., Dukes, M. D., Jacobs, J. M. (2007). "Development of  </a:t>
            </a:r>
            <a:r>
              <a:rPr lang="en-US" sz="1100" dirty="0" err="1" smtClean="0">
                <a:solidFill>
                  <a:schemeClr val="tx1"/>
                </a:solidFill>
                <a:latin typeface="+mn-lt"/>
              </a:rPr>
              <a:t>bahiagrass</a:t>
            </a:r>
            <a:r>
              <a:rPr lang="en-US" sz="1100" dirty="0" smtClean="0">
                <a:solidFill>
                  <a:schemeClr val="tx1"/>
                </a:solidFill>
                <a:latin typeface="+mn-lt"/>
              </a:rPr>
              <a:t> crop coefficient in a humid climate." </a:t>
            </a:r>
            <a:r>
              <a:rPr lang="en-US" sz="1100" i="1" dirty="0" smtClean="0">
                <a:solidFill>
                  <a:schemeClr val="tx1"/>
                </a:solidFill>
                <a:latin typeface="+mn-lt"/>
              </a:rPr>
              <a:t>Proc., International Meeting of the American Society of Agricultural and Biological Engineers, </a:t>
            </a:r>
            <a:r>
              <a:rPr lang="en-US" sz="1100" dirty="0" smtClean="0">
                <a:solidFill>
                  <a:schemeClr val="tx1"/>
                </a:solidFill>
                <a:latin typeface="+mn-lt"/>
              </a:rPr>
              <a:t>American Society of Agricultural and Biological Engineers, Minneapolis, MN, ASABE Paper No. 07-2151.</a:t>
            </a:r>
          </a:p>
          <a:p>
            <a:endParaRPr lang="en-US" sz="1100" dirty="0" smtClean="0">
              <a:solidFill>
                <a:schemeClr val="tx1"/>
              </a:solidFill>
              <a:latin typeface="+mn-lt"/>
            </a:endParaRPr>
          </a:p>
          <a:p>
            <a:endParaRPr lang="en-US" baseline="0" dirty="0" smtClean="0"/>
          </a:p>
        </p:txBody>
      </p:sp>
      <p:sp>
        <p:nvSpPr>
          <p:cNvPr id="4" name="Slide Number Placeholder 3"/>
          <p:cNvSpPr>
            <a:spLocks noGrp="1"/>
          </p:cNvSpPr>
          <p:nvPr>
            <p:ph type="sldNum" sz="quarter" idx="10"/>
          </p:nvPr>
        </p:nvSpPr>
        <p:spPr/>
        <p:txBody>
          <a:bodyPr/>
          <a:lstStyle/>
          <a:p>
            <a:fld id="{81FA8299-7BD4-4720-B574-326D02E7275C}" type="slidenum">
              <a:rPr lang="en-US" smtClean="0"/>
              <a:pPr/>
              <a:t>3</a:t>
            </a:fld>
            <a:endParaRPr lang="en-US"/>
          </a:p>
        </p:txBody>
      </p:sp>
      <p:sp>
        <p:nvSpPr>
          <p:cNvPr id="5" name="Date Placeholder 4"/>
          <p:cNvSpPr>
            <a:spLocks noGrp="1"/>
          </p:cNvSpPr>
          <p:nvPr>
            <p:ph type="dt" idx="11"/>
          </p:nvPr>
        </p:nvSpPr>
        <p:spPr>
          <a:xfrm>
            <a:off x="3884414" y="1"/>
            <a:ext cx="2972098" cy="456595"/>
          </a:xfrm>
          <a:prstGeom prst="rect">
            <a:avLst/>
          </a:prstGeom>
        </p:spPr>
        <p:txBody>
          <a:bodyPr lIns="86493" tIns="43247" rIns="86493" bIns="43247"/>
          <a:lstStyle/>
          <a:p>
            <a:fld id="{C81DE8F9-478A-492A-841D-7074DEBCAE3F}" type="datetime1">
              <a:rPr lang="en-US" smtClean="0"/>
              <a:pPr/>
              <a:t>3/27/2009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685800"/>
            <a:ext cx="4567238" cy="3427413"/>
          </a:xfrm>
        </p:spPr>
      </p:sp>
      <p:sp>
        <p:nvSpPr>
          <p:cNvPr id="3" name="Notes Placeholder 2"/>
          <p:cNvSpPr>
            <a:spLocks noGrp="1"/>
          </p:cNvSpPr>
          <p:nvPr>
            <p:ph type="body" idx="1"/>
          </p:nvPr>
        </p:nvSpPr>
        <p:spPr/>
        <p:txBody>
          <a:bodyPr>
            <a:normAutofit/>
          </a:bodyPr>
          <a:lstStyle/>
          <a:p>
            <a:r>
              <a:rPr lang="en-US" dirty="0" smtClean="0"/>
              <a:t>Data above are for Jacksonville and represent 30 yr averages</a:t>
            </a:r>
            <a:r>
              <a:rPr lang="en-US" baseline="0" dirty="0" smtClean="0"/>
              <a:t> (1961-1990).  </a:t>
            </a:r>
            <a:r>
              <a:rPr lang="en-US" dirty="0" smtClean="0"/>
              <a:t>Even during rainy periods, irrigation is required for shallow</a:t>
            </a:r>
            <a:r>
              <a:rPr lang="en-US" baseline="0" dirty="0" smtClean="0"/>
              <a:t> rooted crops/plants due to intermittent rainfall (see next slide).  Turfgrass irrigation requirement here calculated with 50% MAD, 8 inch root zone, on a fine sand with about 6% water holding capacity.</a:t>
            </a:r>
            <a:endParaRPr lang="en-US" dirty="0"/>
          </a:p>
        </p:txBody>
      </p:sp>
      <p:sp>
        <p:nvSpPr>
          <p:cNvPr id="4" name="Date Placeholder 3"/>
          <p:cNvSpPr>
            <a:spLocks noGrp="1"/>
          </p:cNvSpPr>
          <p:nvPr>
            <p:ph type="dt" idx="10"/>
          </p:nvPr>
        </p:nvSpPr>
        <p:spPr>
          <a:xfrm>
            <a:off x="3884414" y="1"/>
            <a:ext cx="2972098" cy="456595"/>
          </a:xfrm>
          <a:prstGeom prst="rect">
            <a:avLst/>
          </a:prstGeom>
        </p:spPr>
        <p:txBody>
          <a:bodyPr lIns="86493" tIns="43247" rIns="86493" bIns="43247"/>
          <a:lstStyle/>
          <a:p>
            <a:fld id="{67751BE6-F74B-42D7-878B-A3250384C3A6}" type="datetime1">
              <a:rPr lang="en-US" smtClean="0"/>
              <a:pPr/>
              <a:t>3/27/2009</a:t>
            </a:fld>
            <a:endParaRPr lang="en-US"/>
          </a:p>
        </p:txBody>
      </p:sp>
      <p:sp>
        <p:nvSpPr>
          <p:cNvPr id="5" name="Slide Number Placeholder 4"/>
          <p:cNvSpPr>
            <a:spLocks noGrp="1"/>
          </p:cNvSpPr>
          <p:nvPr>
            <p:ph type="sldNum" sz="quarter" idx="11"/>
          </p:nvPr>
        </p:nvSpPr>
        <p:spPr/>
        <p:txBody>
          <a:bodyPr/>
          <a:lstStyle/>
          <a:p>
            <a:fld id="{81FA8299-7BD4-4720-B574-326D02E7275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685800"/>
            <a:ext cx="4567238" cy="3427413"/>
          </a:xfrm>
        </p:spPr>
      </p:sp>
      <p:sp>
        <p:nvSpPr>
          <p:cNvPr id="3" name="Notes Placeholder 2"/>
          <p:cNvSpPr>
            <a:spLocks noGrp="1"/>
          </p:cNvSpPr>
          <p:nvPr>
            <p:ph type="body" idx="1"/>
          </p:nvPr>
        </p:nvSpPr>
        <p:spPr/>
        <p:txBody>
          <a:bodyPr>
            <a:normAutofit/>
          </a:bodyPr>
          <a:lstStyle/>
          <a:p>
            <a:r>
              <a:rPr lang="en-US" dirty="0" smtClean="0"/>
              <a:t>Supplemental would likely have been needed the later part of this month and possibly within</a:t>
            </a:r>
            <a:r>
              <a:rPr lang="en-US" baseline="0" dirty="0" smtClean="0"/>
              <a:t> the first week due to the high evaporative demand during that time.</a:t>
            </a:r>
            <a:endParaRPr lang="en-US" dirty="0"/>
          </a:p>
        </p:txBody>
      </p:sp>
      <p:sp>
        <p:nvSpPr>
          <p:cNvPr id="4" name="Date Placeholder 3"/>
          <p:cNvSpPr>
            <a:spLocks noGrp="1"/>
          </p:cNvSpPr>
          <p:nvPr>
            <p:ph type="dt" idx="10"/>
          </p:nvPr>
        </p:nvSpPr>
        <p:spPr>
          <a:xfrm>
            <a:off x="3884414" y="1"/>
            <a:ext cx="2972098" cy="456595"/>
          </a:xfrm>
          <a:prstGeom prst="rect">
            <a:avLst/>
          </a:prstGeom>
        </p:spPr>
        <p:txBody>
          <a:bodyPr lIns="86493" tIns="43247" rIns="86493" bIns="43247"/>
          <a:lstStyle/>
          <a:p>
            <a:fld id="{55AA8C05-210C-403A-B34E-34B9D0D38874}" type="datetime1">
              <a:rPr lang="en-US" smtClean="0"/>
              <a:pPr/>
              <a:t>3/27/2009</a:t>
            </a:fld>
            <a:endParaRPr lang="en-US"/>
          </a:p>
        </p:txBody>
      </p:sp>
      <p:sp>
        <p:nvSpPr>
          <p:cNvPr id="5" name="Slide Number Placeholder 4"/>
          <p:cNvSpPr>
            <a:spLocks noGrp="1"/>
          </p:cNvSpPr>
          <p:nvPr>
            <p:ph type="sldNum" sz="quarter" idx="11"/>
          </p:nvPr>
        </p:nvSpPr>
        <p:spPr/>
        <p:txBody>
          <a:bodyPr/>
          <a:lstStyle/>
          <a:p>
            <a:fld id="{81FA8299-7BD4-4720-B574-326D02E7275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685800"/>
            <a:ext cx="4567238" cy="3427413"/>
          </a:xfrm>
        </p:spPr>
      </p:sp>
      <p:sp>
        <p:nvSpPr>
          <p:cNvPr id="3" name="Notes Placeholder 2"/>
          <p:cNvSpPr>
            <a:spLocks noGrp="1"/>
          </p:cNvSpPr>
          <p:nvPr>
            <p:ph type="body" idx="1"/>
          </p:nvPr>
        </p:nvSpPr>
        <p:spPr/>
        <p:txBody>
          <a:bodyPr>
            <a:normAutofit/>
          </a:bodyPr>
          <a:lstStyle/>
          <a:p>
            <a:r>
              <a:rPr lang="en-US" dirty="0" smtClean="0"/>
              <a:t>Last bullet refers to SWFWMD funded study.  To date (summer 2008), </a:t>
            </a:r>
            <a:r>
              <a:rPr lang="en-US" dirty="0" err="1" smtClean="0"/>
              <a:t>zoysia</a:t>
            </a:r>
            <a:r>
              <a:rPr lang="en-US" dirty="0" smtClean="0"/>
              <a:t> and </a:t>
            </a:r>
            <a:r>
              <a:rPr lang="en-US" dirty="0" err="1" smtClean="0"/>
              <a:t>bahia</a:t>
            </a:r>
            <a:r>
              <a:rPr lang="en-US" dirty="0" smtClean="0"/>
              <a:t> have similar ET rates.  St. Aug was injured by frost and herbicide application spring 08 but rates have recently tracked</a:t>
            </a:r>
            <a:r>
              <a:rPr lang="en-US" baseline="0" dirty="0" smtClean="0"/>
              <a:t> well with the others.  More results will be forthcoming.</a:t>
            </a:r>
          </a:p>
          <a:p>
            <a:endParaRPr lang="en-US" baseline="0" dirty="0" smtClean="0"/>
          </a:p>
        </p:txBody>
      </p:sp>
      <p:sp>
        <p:nvSpPr>
          <p:cNvPr id="4" name="Slide Number Placeholder 3"/>
          <p:cNvSpPr>
            <a:spLocks noGrp="1"/>
          </p:cNvSpPr>
          <p:nvPr>
            <p:ph type="sldNum" sz="quarter" idx="10"/>
          </p:nvPr>
        </p:nvSpPr>
        <p:spPr/>
        <p:txBody>
          <a:bodyPr/>
          <a:lstStyle/>
          <a:p>
            <a:fld id="{81FA8299-7BD4-4720-B574-326D02E7275C}" type="slidenum">
              <a:rPr lang="en-US" smtClean="0"/>
              <a:pPr/>
              <a:t>6</a:t>
            </a:fld>
            <a:endParaRPr lang="en-US"/>
          </a:p>
        </p:txBody>
      </p:sp>
      <p:sp>
        <p:nvSpPr>
          <p:cNvPr id="5" name="Date Placeholder 4"/>
          <p:cNvSpPr>
            <a:spLocks noGrp="1"/>
          </p:cNvSpPr>
          <p:nvPr>
            <p:ph type="dt" idx="11"/>
          </p:nvPr>
        </p:nvSpPr>
        <p:spPr>
          <a:xfrm>
            <a:off x="3884414" y="1"/>
            <a:ext cx="2972098" cy="456595"/>
          </a:xfrm>
          <a:prstGeom prst="rect">
            <a:avLst/>
          </a:prstGeom>
        </p:spPr>
        <p:txBody>
          <a:bodyPr lIns="86493" tIns="43247" rIns="86493" bIns="43247"/>
          <a:lstStyle/>
          <a:p>
            <a:fld id="{26624FBD-1D01-48DF-9946-62D3E2BF2A33}" type="datetime1">
              <a:rPr lang="en-US" smtClean="0"/>
              <a:pPr/>
              <a:t>3/27/2009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685800"/>
            <a:ext cx="4567238" cy="3427413"/>
          </a:xfrm>
        </p:spPr>
      </p:sp>
      <p:sp>
        <p:nvSpPr>
          <p:cNvPr id="3" name="Notes Placeholder 2"/>
          <p:cNvSpPr>
            <a:spLocks noGrp="1"/>
          </p:cNvSpPr>
          <p:nvPr>
            <p:ph type="body" idx="1"/>
          </p:nvPr>
        </p:nvSpPr>
        <p:spPr/>
        <p:txBody>
          <a:bodyPr>
            <a:normAutofit fontScale="92500"/>
          </a:bodyPr>
          <a:lstStyle/>
          <a:p>
            <a:r>
              <a:rPr lang="en-US" dirty="0" smtClean="0"/>
              <a:t>During the study in 2004</a:t>
            </a:r>
            <a:r>
              <a:rPr lang="en-US" baseline="0" dirty="0" smtClean="0"/>
              <a:t> &amp; 2005 on </a:t>
            </a:r>
            <a:r>
              <a:rPr lang="en-US" baseline="0" dirty="0" err="1" smtClean="0"/>
              <a:t>bermudagrass</a:t>
            </a:r>
            <a:r>
              <a:rPr lang="en-US" baseline="0" dirty="0" smtClean="0"/>
              <a:t>, good quality was found on all turf plots ranging from zero irrigation to levels in excess of ET demand.  Rainfall during the testing period had fairly normal frequency and normal to above normal amounts (Cardenas-</a:t>
            </a:r>
            <a:r>
              <a:rPr lang="en-US" baseline="0" dirty="0" err="1" smtClean="0"/>
              <a:t>Lailhacar</a:t>
            </a:r>
            <a:r>
              <a:rPr lang="en-US" baseline="0" dirty="0" smtClean="0"/>
              <a:t> et al., 2008).  Davis (2008) showed that a reduced schedule of 2 d/wk irrigation with a rain sensor resulted in adequate St. </a:t>
            </a:r>
            <a:r>
              <a:rPr lang="en-US" baseline="0" dirty="0" err="1" smtClean="0"/>
              <a:t>Augustinegrass</a:t>
            </a:r>
            <a:r>
              <a:rPr lang="en-US" baseline="0" dirty="0" smtClean="0"/>
              <a:t> quality in a dry year in Hillsborough County with a well-maintained irrigation system.  Shedd et al. (2008) reported St. </a:t>
            </a:r>
            <a:r>
              <a:rPr lang="en-US" baseline="0" dirty="0" err="1" smtClean="0"/>
              <a:t>Augustinegrass</a:t>
            </a:r>
            <a:r>
              <a:rPr lang="en-US" baseline="0" dirty="0" smtClean="0"/>
              <a:t> decline below acceptable quality levels with 1 d/wk irrigation.  In contrast, Peacock and </a:t>
            </a:r>
            <a:r>
              <a:rPr lang="en-US" baseline="0" dirty="0" err="1" smtClean="0"/>
              <a:t>Dudeck</a:t>
            </a:r>
            <a:r>
              <a:rPr lang="en-US" baseline="0" dirty="0" smtClean="0"/>
              <a:t> (1984) reported no difference in turfgrass quality when St. </a:t>
            </a:r>
            <a:r>
              <a:rPr lang="en-US" baseline="0" dirty="0" err="1" smtClean="0"/>
              <a:t>Augustinegrass</a:t>
            </a:r>
            <a:r>
              <a:rPr lang="en-US" baseline="0" dirty="0" smtClean="0"/>
              <a:t> was watered every 2, 3, 4, and 6 days.  However, their study was conducted on a different site that likely had a shallow water table as compared to the deep sand in the Shedd et al. (2008) study.  In addition, the Peacock and </a:t>
            </a:r>
            <a:r>
              <a:rPr lang="en-US" baseline="0" dirty="0" err="1" smtClean="0"/>
              <a:t>Dudeck</a:t>
            </a:r>
            <a:r>
              <a:rPr lang="en-US" baseline="0" dirty="0" smtClean="0"/>
              <a:t> (1984) study used hand watering ensuring perfect application uniformity; whereas, Shedd et al. (2008) used residential irrigation equipment.</a:t>
            </a:r>
            <a:endParaRPr lang="en-US" dirty="0" smtClean="0"/>
          </a:p>
          <a:p>
            <a:endParaRPr lang="en-US" dirty="0" smtClean="0"/>
          </a:p>
          <a:p>
            <a:r>
              <a:rPr lang="en-US" dirty="0" smtClean="0"/>
              <a:t>Cardenas-</a:t>
            </a:r>
            <a:r>
              <a:rPr lang="en-US" dirty="0" err="1" smtClean="0"/>
              <a:t>Lailhacar</a:t>
            </a:r>
            <a:r>
              <a:rPr lang="en-US" dirty="0" smtClean="0"/>
              <a:t>, B., M.D. Dukes, and G.L.</a:t>
            </a:r>
            <a:r>
              <a:rPr lang="en-US" baseline="0" dirty="0" smtClean="0"/>
              <a:t> Miller.  2008.  Sensor-based automation of irrigation on </a:t>
            </a:r>
            <a:r>
              <a:rPr lang="en-US" baseline="0" dirty="0" err="1" smtClean="0"/>
              <a:t>bermudagrass</a:t>
            </a:r>
            <a:r>
              <a:rPr lang="en-US" baseline="0" dirty="0" smtClean="0"/>
              <a:t> during wet weather conditions.  J. </a:t>
            </a:r>
            <a:r>
              <a:rPr lang="en-US" baseline="0" dirty="0" err="1" smtClean="0"/>
              <a:t>Irrig</a:t>
            </a:r>
            <a:r>
              <a:rPr lang="en-US" baseline="0" dirty="0" smtClean="0"/>
              <a:t>. &amp; Drainage Eng. 134(2):120-128.</a:t>
            </a:r>
          </a:p>
          <a:p>
            <a:endParaRPr lang="en-US" baseline="0" dirty="0" smtClean="0"/>
          </a:p>
          <a:p>
            <a:r>
              <a:rPr lang="en-US" dirty="0" smtClean="0"/>
              <a:t>Davis, S.</a:t>
            </a:r>
            <a:r>
              <a:rPr lang="en-US" baseline="0" dirty="0" smtClean="0"/>
              <a:t>  2008.  Evapotranspiration-based irrigation controllers under dry conditions in Florida.  ME Thesis.</a:t>
            </a:r>
          </a:p>
          <a:p>
            <a:endParaRPr lang="en-US" baseline="0" dirty="0" smtClean="0"/>
          </a:p>
          <a:p>
            <a:r>
              <a:rPr lang="en-US" dirty="0" smtClean="0"/>
              <a:t>Shedd, M., M.D. Dukes,</a:t>
            </a:r>
            <a:r>
              <a:rPr lang="en-US" baseline="0" dirty="0" smtClean="0"/>
              <a:t> and G.L. Miller.  2008.  Effect of irrigation control on turfgrass quality and root growth.  Florida State Horticultural Society Proceedings.  In press.</a:t>
            </a:r>
          </a:p>
          <a:p>
            <a:endParaRPr lang="en-US" baseline="0" dirty="0" smtClean="0"/>
          </a:p>
          <a:p>
            <a:r>
              <a:rPr lang="en-US" baseline="0" dirty="0" smtClean="0"/>
              <a:t>Peacock, C.H. and A.E. </a:t>
            </a:r>
            <a:r>
              <a:rPr lang="en-US" baseline="0" dirty="0" err="1" smtClean="0"/>
              <a:t>Dudeck</a:t>
            </a:r>
            <a:r>
              <a:rPr lang="en-US" baseline="0" dirty="0" smtClean="0"/>
              <a:t>.  1984.  Physiological response of St. Augustinegrass to irrigation scheduling.  Agronomy Journal 76:275-279.</a:t>
            </a:r>
          </a:p>
        </p:txBody>
      </p:sp>
      <p:sp>
        <p:nvSpPr>
          <p:cNvPr id="4" name="Slide Number Placeholder 3"/>
          <p:cNvSpPr>
            <a:spLocks noGrp="1"/>
          </p:cNvSpPr>
          <p:nvPr>
            <p:ph type="sldNum" sz="quarter" idx="10"/>
          </p:nvPr>
        </p:nvSpPr>
        <p:spPr/>
        <p:txBody>
          <a:bodyPr/>
          <a:lstStyle/>
          <a:p>
            <a:fld id="{81FA8299-7BD4-4720-B574-326D02E7275C}" type="slidenum">
              <a:rPr lang="en-US" smtClean="0"/>
              <a:pPr/>
              <a:t>7</a:t>
            </a:fld>
            <a:endParaRPr lang="en-US"/>
          </a:p>
        </p:txBody>
      </p:sp>
      <p:sp>
        <p:nvSpPr>
          <p:cNvPr id="5" name="Date Placeholder 4"/>
          <p:cNvSpPr>
            <a:spLocks noGrp="1"/>
          </p:cNvSpPr>
          <p:nvPr>
            <p:ph type="dt" idx="11"/>
          </p:nvPr>
        </p:nvSpPr>
        <p:spPr>
          <a:xfrm>
            <a:off x="3884414" y="1"/>
            <a:ext cx="2972098" cy="456595"/>
          </a:xfrm>
          <a:prstGeom prst="rect">
            <a:avLst/>
          </a:prstGeom>
        </p:spPr>
        <p:txBody>
          <a:bodyPr lIns="86493" tIns="43247" rIns="86493" bIns="43247"/>
          <a:lstStyle/>
          <a:p>
            <a:fld id="{AB2FFE88-3F0E-4F8A-893F-429B6478A0A7}" type="datetime1">
              <a:rPr lang="en-US" smtClean="0"/>
              <a:pPr/>
              <a:t>3/27/2009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9825" y="685800"/>
            <a:ext cx="4567238" cy="3427413"/>
          </a:xfrm>
        </p:spPr>
      </p:sp>
      <p:sp>
        <p:nvSpPr>
          <p:cNvPr id="3" name="Notes Placeholder 2"/>
          <p:cNvSpPr>
            <a:spLocks noGrp="1"/>
          </p:cNvSpPr>
          <p:nvPr>
            <p:ph type="body" idx="1"/>
          </p:nvPr>
        </p:nvSpPr>
        <p:spPr/>
        <p:txBody>
          <a:bodyPr>
            <a:normAutofit fontScale="92500"/>
          </a:bodyPr>
          <a:lstStyle/>
          <a:p>
            <a:r>
              <a:rPr lang="en-US" dirty="0" smtClean="0"/>
              <a:t>During the study in 2004</a:t>
            </a:r>
            <a:r>
              <a:rPr lang="en-US" baseline="0" dirty="0" smtClean="0"/>
              <a:t> &amp; 2005 on </a:t>
            </a:r>
            <a:r>
              <a:rPr lang="en-US" baseline="0" dirty="0" err="1" smtClean="0"/>
              <a:t>bermudagrass</a:t>
            </a:r>
            <a:r>
              <a:rPr lang="en-US" baseline="0" dirty="0" smtClean="0"/>
              <a:t>, good quality was found on all turf plots ranging from zero irrigation to levels in excess of ET demand.  Rainfall during the testing period had fairly normal frequency and normal to above normal amounts (Cardenas-</a:t>
            </a:r>
            <a:r>
              <a:rPr lang="en-US" baseline="0" dirty="0" err="1" smtClean="0"/>
              <a:t>Lailhacar</a:t>
            </a:r>
            <a:r>
              <a:rPr lang="en-US" baseline="0" dirty="0" smtClean="0"/>
              <a:t> et al., 2008).  Davis (2008) showed that a reduced schedule of 2 d/wk irrigation with a rain sensor resulted in adequate St. </a:t>
            </a:r>
            <a:r>
              <a:rPr lang="en-US" baseline="0" dirty="0" err="1" smtClean="0"/>
              <a:t>Augustinegrass</a:t>
            </a:r>
            <a:r>
              <a:rPr lang="en-US" baseline="0" dirty="0" smtClean="0"/>
              <a:t> quality in a dry year in Hillsborough County with a well-maintained irrigation system.  Shedd et al. (2008) reported St. </a:t>
            </a:r>
            <a:r>
              <a:rPr lang="en-US" baseline="0" dirty="0" err="1" smtClean="0"/>
              <a:t>Augustinegrass</a:t>
            </a:r>
            <a:r>
              <a:rPr lang="en-US" baseline="0" dirty="0" smtClean="0"/>
              <a:t> decline below acceptable quality levels with 1 d/wk irrigation.  In contrast, Peacock and </a:t>
            </a:r>
            <a:r>
              <a:rPr lang="en-US" baseline="0" dirty="0" err="1" smtClean="0"/>
              <a:t>Dudeck</a:t>
            </a:r>
            <a:r>
              <a:rPr lang="en-US" baseline="0" dirty="0" smtClean="0"/>
              <a:t> (1984) reported no difference in turfgrass quality when St. </a:t>
            </a:r>
            <a:r>
              <a:rPr lang="en-US" baseline="0" dirty="0" err="1" smtClean="0"/>
              <a:t>Augustinegrass</a:t>
            </a:r>
            <a:r>
              <a:rPr lang="en-US" baseline="0" dirty="0" smtClean="0"/>
              <a:t> was watered every 2, 3, 4, and 6 days.  However, their study was conducted on a different site that likely had a shallow water table as compared to the deep sand in the Shedd et al. (2008) study.  In addition, the Peacock and </a:t>
            </a:r>
            <a:r>
              <a:rPr lang="en-US" baseline="0" dirty="0" err="1" smtClean="0"/>
              <a:t>Dudeck</a:t>
            </a:r>
            <a:r>
              <a:rPr lang="en-US" baseline="0" dirty="0" smtClean="0"/>
              <a:t> (1984) study used hand watering ensuring perfect application uniformity; whereas, Shedd et al. (2008) used residential irrigation equipment.</a:t>
            </a:r>
            <a:endParaRPr lang="en-US" dirty="0" smtClean="0"/>
          </a:p>
          <a:p>
            <a:endParaRPr lang="en-US" dirty="0" smtClean="0"/>
          </a:p>
          <a:p>
            <a:r>
              <a:rPr lang="en-US" dirty="0" smtClean="0"/>
              <a:t>Cardenas-</a:t>
            </a:r>
            <a:r>
              <a:rPr lang="en-US" dirty="0" err="1" smtClean="0"/>
              <a:t>Lailhacar</a:t>
            </a:r>
            <a:r>
              <a:rPr lang="en-US" dirty="0" smtClean="0"/>
              <a:t>, B., M.D. Dukes, and G.L.</a:t>
            </a:r>
            <a:r>
              <a:rPr lang="en-US" baseline="0" dirty="0" smtClean="0"/>
              <a:t> Miller.  2008.  Sensor-based automation of irrigation on </a:t>
            </a:r>
            <a:r>
              <a:rPr lang="en-US" baseline="0" dirty="0" err="1" smtClean="0"/>
              <a:t>bermudagrass</a:t>
            </a:r>
            <a:r>
              <a:rPr lang="en-US" baseline="0" dirty="0" smtClean="0"/>
              <a:t> during wet weather conditions.  J. </a:t>
            </a:r>
            <a:r>
              <a:rPr lang="en-US" baseline="0" dirty="0" err="1" smtClean="0"/>
              <a:t>Irrig</a:t>
            </a:r>
            <a:r>
              <a:rPr lang="en-US" baseline="0" dirty="0" smtClean="0"/>
              <a:t>. &amp; Drainage Eng. 134(2):120-128.</a:t>
            </a:r>
          </a:p>
          <a:p>
            <a:endParaRPr lang="en-US" baseline="0" dirty="0" smtClean="0"/>
          </a:p>
          <a:p>
            <a:r>
              <a:rPr lang="en-US" dirty="0" smtClean="0"/>
              <a:t>Davis, S.</a:t>
            </a:r>
            <a:r>
              <a:rPr lang="en-US" baseline="0" dirty="0" smtClean="0"/>
              <a:t>  2008.  Evapotranspiration-based irrigation controllers under dry conditions in Florida.  ME Thesis.</a:t>
            </a:r>
          </a:p>
          <a:p>
            <a:endParaRPr lang="en-US" baseline="0" dirty="0" smtClean="0"/>
          </a:p>
          <a:p>
            <a:r>
              <a:rPr lang="en-US" dirty="0" smtClean="0"/>
              <a:t>Shedd, M., M.D. Dukes,</a:t>
            </a:r>
            <a:r>
              <a:rPr lang="en-US" baseline="0" dirty="0" smtClean="0"/>
              <a:t> and G.L. Miller.  2008.  Effect of irrigation control on turfgrass quality and root growth.  Florida State Horticultural Society Proceedings.  In press.</a:t>
            </a:r>
          </a:p>
          <a:p>
            <a:endParaRPr lang="en-US" baseline="0" dirty="0" smtClean="0"/>
          </a:p>
          <a:p>
            <a:r>
              <a:rPr lang="en-US" baseline="0" dirty="0" smtClean="0"/>
              <a:t>Peacock, C.H. and A.E. </a:t>
            </a:r>
            <a:r>
              <a:rPr lang="en-US" baseline="0" dirty="0" err="1" smtClean="0"/>
              <a:t>Dudeck</a:t>
            </a:r>
            <a:r>
              <a:rPr lang="en-US" baseline="0" dirty="0" smtClean="0"/>
              <a:t>.  1984.  Physiological response of St. Augustinegrass to irrigation scheduling.  Agronomy Journal 76:275-279.</a:t>
            </a:r>
          </a:p>
        </p:txBody>
      </p:sp>
      <p:sp>
        <p:nvSpPr>
          <p:cNvPr id="4" name="Slide Number Placeholder 3"/>
          <p:cNvSpPr>
            <a:spLocks noGrp="1"/>
          </p:cNvSpPr>
          <p:nvPr>
            <p:ph type="sldNum" sz="quarter" idx="10"/>
          </p:nvPr>
        </p:nvSpPr>
        <p:spPr/>
        <p:txBody>
          <a:bodyPr/>
          <a:lstStyle/>
          <a:p>
            <a:fld id="{81FA8299-7BD4-4720-B574-326D02E7275C}" type="slidenum">
              <a:rPr lang="en-US" smtClean="0"/>
              <a:pPr/>
              <a:t>8</a:t>
            </a:fld>
            <a:endParaRPr lang="en-US"/>
          </a:p>
        </p:txBody>
      </p:sp>
      <p:sp>
        <p:nvSpPr>
          <p:cNvPr id="5" name="Date Placeholder 4"/>
          <p:cNvSpPr>
            <a:spLocks noGrp="1"/>
          </p:cNvSpPr>
          <p:nvPr>
            <p:ph type="dt" idx="11"/>
          </p:nvPr>
        </p:nvSpPr>
        <p:spPr>
          <a:xfrm>
            <a:off x="3884414" y="1"/>
            <a:ext cx="2972098" cy="456595"/>
          </a:xfrm>
          <a:prstGeom prst="rect">
            <a:avLst/>
          </a:prstGeom>
        </p:spPr>
        <p:txBody>
          <a:bodyPr lIns="86493" tIns="43247" rIns="86493" bIns="43247"/>
          <a:lstStyle/>
          <a:p>
            <a:fld id="{7DA597EB-62D4-49E0-839F-0391A0D3C327}" type="datetime1">
              <a:rPr lang="en-US" smtClean="0"/>
              <a:pPr/>
              <a:t>3/27/2009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0063" y="0"/>
            <a:ext cx="2282825" cy="64627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697663" cy="6462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063" y="1152525"/>
            <a:ext cx="4243387" cy="5310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152525"/>
            <a:ext cx="4244975" cy="5310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7315200" y="6581001"/>
            <a:ext cx="1641796" cy="249299"/>
          </a:xfrm>
          <a:prstGeom prst="rect">
            <a:avLst/>
          </a:prstGeom>
          <a:noFill/>
        </p:spPr>
        <p:txBody>
          <a:bodyPr wrap="none" rtlCol="0">
            <a:spAutoFit/>
          </a:bodyPr>
          <a:lstStyle/>
          <a:p>
            <a:r>
              <a:rPr lang="en-US" sz="1200" dirty="0" smtClean="0">
                <a:solidFill>
                  <a:schemeClr val="bg1">
                    <a:lumMod val="50000"/>
                  </a:schemeClr>
                </a:solidFill>
                <a:latin typeface="Times" pitchFamily="18" charset="0"/>
              </a:rPr>
              <a:t>© University of Florida</a:t>
            </a:r>
            <a:endParaRPr lang="en-US" sz="1200" dirty="0">
              <a:solidFill>
                <a:schemeClr val="bg1">
                  <a:lumMod val="50000"/>
                </a:schemeClr>
              </a:solidFill>
              <a:latin typeface="Times"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0063" y="0"/>
            <a:ext cx="2282825" cy="64627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697663" cy="6462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063" y="1152525"/>
            <a:ext cx="4243387" cy="5310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152525"/>
            <a:ext cx="4244975" cy="5310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3">
            <a:lum bright="-10000" contrast="-10000"/>
          </a:blip>
          <a:srcRect/>
          <a:stretch>
            <a:fillRect/>
          </a:stretch>
        </p:blipFill>
        <p:spPr bwMode="auto">
          <a:xfrm>
            <a:off x="0" y="0"/>
            <a:ext cx="9140825" cy="1050925"/>
          </a:xfrm>
          <a:prstGeom prst="rect">
            <a:avLst/>
          </a:prstGeom>
          <a:noFill/>
          <a:ln w="9525">
            <a:noFill/>
            <a:round/>
            <a:headEnd/>
            <a:tailEnd/>
          </a:ln>
          <a:effectLst/>
        </p:spPr>
      </p:pic>
      <p:pic>
        <p:nvPicPr>
          <p:cNvPr id="1026" name="Picture 2"/>
          <p:cNvPicPr>
            <a:picLocks noChangeAspect="1" noChangeArrowheads="1"/>
          </p:cNvPicPr>
          <p:nvPr/>
        </p:nvPicPr>
        <p:blipFill>
          <a:blip r:embed="rId14"/>
          <a:srcRect/>
          <a:stretch>
            <a:fillRect/>
          </a:stretch>
        </p:blipFill>
        <p:spPr bwMode="auto">
          <a:xfrm>
            <a:off x="93663" y="6540500"/>
            <a:ext cx="1252537" cy="228600"/>
          </a:xfrm>
          <a:prstGeom prst="rect">
            <a:avLst/>
          </a:prstGeom>
          <a:noFill/>
          <a:ln w="9525">
            <a:noFill/>
            <a:round/>
            <a:headEnd/>
            <a:tailEnd/>
          </a:ln>
          <a:effectLst/>
        </p:spPr>
      </p:pic>
      <p:sp>
        <p:nvSpPr>
          <p:cNvPr id="1027" name="Rectangle 3"/>
          <p:cNvSpPr>
            <a:spLocks noGrp="1" noChangeArrowheads="1"/>
          </p:cNvSpPr>
          <p:nvPr>
            <p:ph type="body" idx="1"/>
          </p:nvPr>
        </p:nvSpPr>
        <p:spPr bwMode="auto">
          <a:xfrm>
            <a:off x="246063" y="1152525"/>
            <a:ext cx="8640762" cy="53101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Rectangle 4"/>
          <p:cNvSpPr>
            <a:spLocks noGrp="1" noChangeArrowheads="1"/>
          </p:cNvSpPr>
          <p:nvPr>
            <p:ph type="title"/>
          </p:nvPr>
        </p:nvSpPr>
        <p:spPr bwMode="auto">
          <a:xfrm>
            <a:off x="0" y="0"/>
            <a:ext cx="9132888" cy="10445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mj-lt"/>
          <a:ea typeface="+mj-ea"/>
          <a:cs typeface="+mj-cs"/>
        </a:defRPr>
      </a:lvl1pPr>
      <a:lvl2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2pPr>
      <a:lvl3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3pPr>
      <a:lvl4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4pPr>
      <a:lvl5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5pPr>
      <a:lvl6pPr marL="457200"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6pPr>
      <a:lvl7pPr marL="914400"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7pPr>
      <a:lvl8pPr marL="1371600"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8pPr>
      <a:lvl9pPr marL="1828800"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9pPr>
    </p:titleStyle>
    <p:bodyStyle>
      <a:lvl1pPr marL="331788" indent="-331788" algn="l" defTabSz="457200" rtl="0" eaLnBrk="0" fontAlgn="base" hangingPunct="0">
        <a:lnSpc>
          <a:spcPct val="85000"/>
        </a:lnSpc>
        <a:spcBef>
          <a:spcPts val="800"/>
        </a:spcBef>
        <a:spcAft>
          <a:spcPct val="0"/>
        </a:spcAft>
        <a:buClr>
          <a:srgbClr val="000000"/>
        </a:buClr>
        <a:buSzPct val="100000"/>
        <a:buFont typeface="Trebuchet MS" pitchFamily="32" charset="0"/>
        <a:buChar char="•"/>
        <a:defRPr sz="3200">
          <a:solidFill>
            <a:srgbClr val="000000"/>
          </a:solidFill>
          <a:latin typeface="+mn-lt"/>
          <a:ea typeface="+mn-ea"/>
          <a:cs typeface="+mn-cs"/>
        </a:defRPr>
      </a:lvl1pPr>
      <a:lvl2pPr marL="731838" indent="-274638" algn="l" defTabSz="457200" rtl="0" eaLnBrk="0" fontAlgn="base" hangingPunct="0">
        <a:lnSpc>
          <a:spcPct val="85000"/>
        </a:lnSpc>
        <a:spcBef>
          <a:spcPts val="700"/>
        </a:spcBef>
        <a:spcAft>
          <a:spcPct val="0"/>
        </a:spcAft>
        <a:buClr>
          <a:srgbClr val="000000"/>
        </a:buClr>
        <a:buSzPct val="100000"/>
        <a:buFont typeface="Wingdings" charset="2"/>
        <a:buChar char=""/>
        <a:defRPr sz="2800">
          <a:solidFill>
            <a:srgbClr val="000000"/>
          </a:solidFill>
          <a:latin typeface="+mn-lt"/>
          <a:ea typeface="+mn-ea"/>
          <a:cs typeface="+mn-cs"/>
        </a:defRPr>
      </a:lvl2pPr>
      <a:lvl3pPr marL="1143000" indent="-228600" algn="l" defTabSz="457200" rtl="0" eaLnBrk="0" fontAlgn="base" hangingPunct="0">
        <a:lnSpc>
          <a:spcPct val="85000"/>
        </a:lnSpc>
        <a:spcBef>
          <a:spcPts val="600"/>
        </a:spcBef>
        <a:spcAft>
          <a:spcPct val="0"/>
        </a:spcAft>
        <a:buClr>
          <a:srgbClr val="000000"/>
        </a:buClr>
        <a:buSzPct val="100000"/>
        <a:buFont typeface="Trebuchet MS" pitchFamily="32" charset="0"/>
        <a:buChar char="•"/>
        <a:defRPr sz="2400">
          <a:solidFill>
            <a:srgbClr val="000000"/>
          </a:solidFill>
          <a:latin typeface="+mn-lt"/>
          <a:ea typeface="+mn-ea"/>
          <a:cs typeface="+mn-cs"/>
        </a:defRPr>
      </a:lvl3pPr>
      <a:lvl4pPr marL="16002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4pPr>
      <a:lvl5pPr marL="20574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5pPr>
      <a:lvl6pPr marL="25146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6pPr>
      <a:lvl7pPr marL="29718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7pPr>
      <a:lvl8pPr marL="34290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8pPr>
      <a:lvl9pPr marL="38862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13">
            <a:lum bright="-10000" contrast="-10000"/>
          </a:blip>
          <a:srcRect t="12500" b="12500"/>
          <a:stretch>
            <a:fillRect/>
          </a:stretch>
        </p:blipFill>
        <p:spPr bwMode="auto">
          <a:xfrm>
            <a:off x="0" y="0"/>
            <a:ext cx="9144000" cy="6858000"/>
          </a:xfrm>
          <a:prstGeom prst="rect">
            <a:avLst/>
          </a:prstGeom>
          <a:noFill/>
          <a:ln w="9525">
            <a:noFill/>
            <a:round/>
            <a:headEnd/>
            <a:tailEnd/>
          </a:ln>
          <a:effectLst/>
        </p:spPr>
      </p:pic>
      <p:pic>
        <p:nvPicPr>
          <p:cNvPr id="2050" name="Picture 2"/>
          <p:cNvPicPr>
            <a:picLocks noChangeAspect="1" noChangeArrowheads="1"/>
          </p:cNvPicPr>
          <p:nvPr/>
        </p:nvPicPr>
        <p:blipFill>
          <a:blip r:embed="rId14">
            <a:lum bright="100000" contrast="-100000"/>
          </a:blip>
          <a:srcRect/>
          <a:stretch>
            <a:fillRect/>
          </a:stretch>
        </p:blipFill>
        <p:spPr bwMode="auto">
          <a:xfrm>
            <a:off x="2743200" y="533400"/>
            <a:ext cx="3656013" cy="671513"/>
          </a:xfrm>
          <a:prstGeom prst="rect">
            <a:avLst/>
          </a:prstGeom>
          <a:noFill/>
          <a:ln w="9525">
            <a:noFill/>
            <a:round/>
            <a:headEnd/>
            <a:tailEnd/>
          </a:ln>
          <a:effectLst/>
        </p:spPr>
      </p:pic>
      <p:sp>
        <p:nvSpPr>
          <p:cNvPr id="2051" name="Rectangle 3"/>
          <p:cNvSpPr>
            <a:spLocks noGrp="1" noChangeArrowheads="1"/>
          </p:cNvSpPr>
          <p:nvPr>
            <p:ph type="body" idx="1"/>
          </p:nvPr>
        </p:nvSpPr>
        <p:spPr bwMode="auto">
          <a:xfrm>
            <a:off x="246063" y="1152525"/>
            <a:ext cx="8640762" cy="53101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052" name="Rectangle 4"/>
          <p:cNvSpPr>
            <a:spLocks noGrp="1" noChangeArrowheads="1"/>
          </p:cNvSpPr>
          <p:nvPr>
            <p:ph type="title"/>
          </p:nvPr>
        </p:nvSpPr>
        <p:spPr bwMode="auto">
          <a:xfrm>
            <a:off x="0" y="0"/>
            <a:ext cx="9132888" cy="10445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mj-lt"/>
          <a:ea typeface="+mj-ea"/>
          <a:cs typeface="+mj-cs"/>
        </a:defRPr>
      </a:lvl1pPr>
      <a:lvl2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2pPr>
      <a:lvl3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3pPr>
      <a:lvl4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4pPr>
      <a:lvl5pPr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5pPr>
      <a:lvl6pPr marL="457200"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6pPr>
      <a:lvl7pPr marL="914400"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7pPr>
      <a:lvl8pPr marL="1371600"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8pPr>
      <a:lvl9pPr marL="1828800" algn="ctr" defTabSz="457200" rtl="0" eaLnBrk="0" fontAlgn="base" hangingPunct="0">
        <a:lnSpc>
          <a:spcPct val="85000"/>
        </a:lnSpc>
        <a:spcBef>
          <a:spcPct val="0"/>
        </a:spcBef>
        <a:spcAft>
          <a:spcPct val="0"/>
        </a:spcAft>
        <a:buClr>
          <a:srgbClr val="FFFFFF"/>
        </a:buClr>
        <a:buSzPct val="100000"/>
        <a:buFont typeface="Trebuchet MS" pitchFamily="32" charset="0"/>
        <a:defRPr sz="3400" b="1">
          <a:solidFill>
            <a:srgbClr val="FFFFFF"/>
          </a:solidFill>
          <a:latin typeface="Trebuchet MS" pitchFamily="32" charset="0"/>
          <a:ea typeface="DejaVu Sans" charset="0"/>
          <a:cs typeface="DejaVu Sans" charset="0"/>
        </a:defRPr>
      </a:lvl9pPr>
    </p:titleStyle>
    <p:bodyStyle>
      <a:lvl1pPr marL="331788" indent="-331788" algn="l" defTabSz="457200" rtl="0" eaLnBrk="0" fontAlgn="base" hangingPunct="0">
        <a:lnSpc>
          <a:spcPct val="85000"/>
        </a:lnSpc>
        <a:spcBef>
          <a:spcPts val="800"/>
        </a:spcBef>
        <a:spcAft>
          <a:spcPct val="0"/>
        </a:spcAft>
        <a:buClr>
          <a:srgbClr val="000000"/>
        </a:buClr>
        <a:buSzPct val="100000"/>
        <a:buFont typeface="Trebuchet MS" pitchFamily="32" charset="0"/>
        <a:buChar char="•"/>
        <a:defRPr sz="3200">
          <a:solidFill>
            <a:srgbClr val="000000"/>
          </a:solidFill>
          <a:latin typeface="+mn-lt"/>
          <a:ea typeface="+mn-ea"/>
          <a:cs typeface="+mn-cs"/>
        </a:defRPr>
      </a:lvl1pPr>
      <a:lvl2pPr marL="731838" indent="-274638" algn="l" defTabSz="457200" rtl="0" eaLnBrk="0" fontAlgn="base" hangingPunct="0">
        <a:lnSpc>
          <a:spcPct val="85000"/>
        </a:lnSpc>
        <a:spcBef>
          <a:spcPts val="700"/>
        </a:spcBef>
        <a:spcAft>
          <a:spcPct val="0"/>
        </a:spcAft>
        <a:buClr>
          <a:srgbClr val="000000"/>
        </a:buClr>
        <a:buSzPct val="100000"/>
        <a:buFont typeface="Wingdings" charset="2"/>
        <a:buChar char=""/>
        <a:defRPr sz="2800">
          <a:solidFill>
            <a:srgbClr val="000000"/>
          </a:solidFill>
          <a:latin typeface="+mn-lt"/>
          <a:ea typeface="+mn-ea"/>
          <a:cs typeface="+mn-cs"/>
        </a:defRPr>
      </a:lvl2pPr>
      <a:lvl3pPr marL="1143000" indent="-228600" algn="l" defTabSz="457200" rtl="0" eaLnBrk="0" fontAlgn="base" hangingPunct="0">
        <a:lnSpc>
          <a:spcPct val="85000"/>
        </a:lnSpc>
        <a:spcBef>
          <a:spcPts val="600"/>
        </a:spcBef>
        <a:spcAft>
          <a:spcPct val="0"/>
        </a:spcAft>
        <a:buClr>
          <a:srgbClr val="000000"/>
        </a:buClr>
        <a:buSzPct val="100000"/>
        <a:buFont typeface="Trebuchet MS" pitchFamily="32" charset="0"/>
        <a:buChar char="•"/>
        <a:defRPr sz="2400">
          <a:solidFill>
            <a:srgbClr val="000000"/>
          </a:solidFill>
          <a:latin typeface="+mn-lt"/>
          <a:ea typeface="+mn-ea"/>
          <a:cs typeface="+mn-cs"/>
        </a:defRPr>
      </a:lvl3pPr>
      <a:lvl4pPr marL="16002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4pPr>
      <a:lvl5pPr marL="20574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5pPr>
      <a:lvl6pPr marL="25146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6pPr>
      <a:lvl7pPr marL="29718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7pPr>
      <a:lvl8pPr marL="34290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8pPr>
      <a:lvl9pPr marL="3886200" indent="-228600" algn="l" defTabSz="457200" rtl="0" eaLnBrk="0" fontAlgn="base" hangingPunct="0">
        <a:lnSpc>
          <a:spcPct val="85000"/>
        </a:lnSpc>
        <a:spcBef>
          <a:spcPts val="500"/>
        </a:spcBef>
        <a:spcAft>
          <a:spcPct val="0"/>
        </a:spcAft>
        <a:buClr>
          <a:srgbClr val="000000"/>
        </a:buClr>
        <a:buSzPct val="100000"/>
        <a:buFont typeface="Trebuchet MS" pitchFamily="32" charset="0"/>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57200" y="4495799"/>
            <a:ext cx="8096250" cy="2182813"/>
          </a:xfrm>
          <a:prstGeom prst="rect">
            <a:avLst/>
          </a:prstGeom>
          <a:noFill/>
          <a:ln w="9525">
            <a:noFill/>
            <a:round/>
            <a:headEnd/>
            <a:tailEnd/>
          </a:ln>
          <a:effectLst/>
        </p:spPr>
        <p:txBody>
          <a:bodyPr lIns="90000" tIns="46800" rIns="90000" bIns="46800"/>
          <a:lstStyle/>
          <a:p>
            <a:pPr algn="ctr">
              <a:lnSpc>
                <a:spcPct val="90000"/>
              </a:lnSpc>
              <a:spcBef>
                <a:spcPts val="525"/>
              </a:spcBef>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smtClean="0">
                <a:solidFill>
                  <a:srgbClr val="FFFFFF"/>
                </a:solidFill>
                <a:effectLst>
                  <a:outerShdw blurRad="38100" dist="38100" dir="2700000" algn="tl">
                    <a:srgbClr val="808080"/>
                  </a:outerShdw>
                </a:effectLst>
                <a:ea typeface="DejaVu Sans" charset="0"/>
                <a:cs typeface="DejaVu Sans" charset="0"/>
              </a:rPr>
              <a:t>Michael D. Dukes, Ph.D., P.E.</a:t>
            </a:r>
          </a:p>
          <a:p>
            <a:pPr algn="ctr">
              <a:lnSpc>
                <a:spcPct val="90000"/>
              </a:lnSpc>
              <a:spcBef>
                <a:spcPts val="525"/>
              </a:spcBef>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dirty="0" smtClean="0">
                <a:solidFill>
                  <a:srgbClr val="FFFFFF"/>
                </a:solidFill>
                <a:effectLst>
                  <a:outerShdw blurRad="38100" dist="38100" dir="2700000" algn="tl">
                    <a:srgbClr val="808080"/>
                  </a:outerShdw>
                </a:effectLst>
                <a:ea typeface="DejaVu Sans" charset="0"/>
                <a:cs typeface="DejaVu Sans" charset="0"/>
              </a:rPr>
              <a:t>Agricultural </a:t>
            </a:r>
            <a:r>
              <a:rPr lang="en-GB" sz="2000" dirty="0">
                <a:solidFill>
                  <a:srgbClr val="FFFFFF"/>
                </a:solidFill>
                <a:effectLst>
                  <a:outerShdw blurRad="38100" dist="38100" dir="2700000" algn="tl">
                    <a:srgbClr val="808080"/>
                  </a:outerShdw>
                </a:effectLst>
                <a:ea typeface="DejaVu Sans" charset="0"/>
                <a:cs typeface="DejaVu Sans" charset="0"/>
              </a:rPr>
              <a:t>&amp; Biological Engineering</a:t>
            </a:r>
          </a:p>
          <a:p>
            <a:pPr algn="ctr">
              <a:lnSpc>
                <a:spcPct val="90000"/>
              </a:lnSpc>
              <a:spcBef>
                <a:spcPts val="525"/>
              </a:spcBef>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dirty="0">
                <a:solidFill>
                  <a:srgbClr val="FFFFFF"/>
                </a:solidFill>
                <a:effectLst>
                  <a:outerShdw blurRad="38100" dist="38100" dir="2700000" algn="tl">
                    <a:srgbClr val="808080"/>
                  </a:outerShdw>
                </a:effectLst>
                <a:ea typeface="DejaVu Sans" charset="0"/>
                <a:cs typeface="DejaVu Sans" charset="0"/>
              </a:rPr>
              <a:t>Institute of Food and Agricultural Sciences (IFAS)</a:t>
            </a:r>
            <a:r>
              <a:rPr lang="ar-SA" sz="2000" dirty="0">
                <a:solidFill>
                  <a:srgbClr val="FFFFFF"/>
                </a:solidFill>
                <a:effectLst>
                  <a:outerShdw blurRad="38100" dist="38100" dir="2700000" algn="tl">
                    <a:srgbClr val="808080"/>
                  </a:outerShdw>
                </a:effectLst>
                <a:cs typeface="Arial" charset="0"/>
              </a:rPr>
              <a:t>‏</a:t>
            </a:r>
            <a:endParaRPr lang="en-GB" sz="2000" dirty="0">
              <a:solidFill>
                <a:srgbClr val="FFFFFF"/>
              </a:solidFill>
              <a:effectLst>
                <a:outerShdw blurRad="38100" dist="38100" dir="2700000" algn="tl">
                  <a:srgbClr val="808080"/>
                </a:outerShdw>
              </a:effectLst>
              <a:ea typeface="DejaVu Sans" charset="0"/>
              <a:cs typeface="DejaVu Sans" charset="0"/>
            </a:endParaRPr>
          </a:p>
          <a:p>
            <a:pPr algn="ctr">
              <a:lnSpc>
                <a:spcPct val="90000"/>
              </a:lnSpc>
              <a:spcBef>
                <a:spcPts val="475"/>
              </a:spcBef>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dirty="0">
              <a:solidFill>
                <a:srgbClr val="FFFFFF"/>
              </a:solidFill>
              <a:effectLst>
                <a:outerShdw blurRad="38100" dist="38100" dir="2700000" algn="tl">
                  <a:srgbClr val="808080"/>
                </a:outerShdw>
              </a:effectLst>
              <a:ea typeface="DejaVu Sans" charset="0"/>
              <a:cs typeface="DejaVu Sans" charset="0"/>
            </a:endParaRPr>
          </a:p>
          <a:p>
            <a:pPr algn="ctr">
              <a:lnSpc>
                <a:spcPct val="90000"/>
              </a:lnSpc>
              <a:spcBef>
                <a:spcPts val="600"/>
              </a:spcBef>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dirty="0" smtClean="0">
                <a:solidFill>
                  <a:srgbClr val="FFFFFF"/>
                </a:solidFill>
                <a:effectLst>
                  <a:outerShdw blurRad="38100" dist="38100" dir="2700000" algn="tl">
                    <a:srgbClr val="808080"/>
                  </a:outerShdw>
                </a:effectLst>
                <a:ea typeface="DejaVu Sans" charset="0"/>
                <a:cs typeface="DejaVu Sans" charset="0"/>
              </a:rPr>
              <a:t>Landscape Fundamentals IST</a:t>
            </a:r>
            <a:endParaRPr lang="en-GB" sz="2000" dirty="0">
              <a:solidFill>
                <a:srgbClr val="FFFFFF"/>
              </a:solidFill>
              <a:effectLst>
                <a:outerShdw blurRad="38100" dist="38100" dir="2700000" algn="tl">
                  <a:srgbClr val="808080"/>
                </a:outerShdw>
              </a:effectLst>
              <a:ea typeface="DejaVu Sans" charset="0"/>
              <a:cs typeface="DejaVu Sans" charset="0"/>
            </a:endParaRPr>
          </a:p>
          <a:p>
            <a:pPr algn="ctr">
              <a:lnSpc>
                <a:spcPct val="90000"/>
              </a:lnSpc>
              <a:spcBef>
                <a:spcPts val="600"/>
              </a:spcBef>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dirty="0" err="1" smtClean="0">
                <a:solidFill>
                  <a:srgbClr val="FFFFFF"/>
                </a:solidFill>
                <a:effectLst>
                  <a:outerShdw blurRad="38100" dist="38100" dir="2700000" algn="tl">
                    <a:srgbClr val="808080"/>
                  </a:outerShdw>
                </a:effectLst>
                <a:ea typeface="DejaVu Sans" charset="0"/>
                <a:cs typeface="DejaVu Sans" charset="0"/>
              </a:rPr>
              <a:t>Wimauma</a:t>
            </a:r>
            <a:r>
              <a:rPr lang="en-GB" sz="2000" dirty="0" smtClean="0">
                <a:solidFill>
                  <a:srgbClr val="FFFFFF"/>
                </a:solidFill>
                <a:effectLst>
                  <a:outerShdw blurRad="38100" dist="38100" dir="2700000" algn="tl">
                    <a:srgbClr val="808080"/>
                  </a:outerShdw>
                </a:effectLst>
                <a:ea typeface="DejaVu Sans" charset="0"/>
                <a:cs typeface="DejaVu Sans" charset="0"/>
              </a:rPr>
              <a:t>, FL, Feb 10, 2009</a:t>
            </a:r>
            <a:endParaRPr lang="en-GB" sz="2000" dirty="0">
              <a:solidFill>
                <a:srgbClr val="FFFFFF"/>
              </a:solidFill>
              <a:effectLst>
                <a:outerShdw blurRad="38100" dist="38100" dir="2700000" algn="tl">
                  <a:srgbClr val="808080"/>
                </a:outerShdw>
              </a:effectLst>
              <a:ea typeface="DejaVu Sans" charset="0"/>
              <a:cs typeface="DejaVu Sans" charset="0"/>
            </a:endParaRPr>
          </a:p>
        </p:txBody>
      </p:sp>
      <p:sp>
        <p:nvSpPr>
          <p:cNvPr id="5122" name="Text Box 2"/>
          <p:cNvSpPr txBox="1">
            <a:spLocks noChangeArrowheads="1"/>
          </p:cNvSpPr>
          <p:nvPr/>
        </p:nvSpPr>
        <p:spPr bwMode="auto">
          <a:xfrm>
            <a:off x="609600" y="1333500"/>
            <a:ext cx="8096250" cy="2347913"/>
          </a:xfrm>
          <a:prstGeom prst="rect">
            <a:avLst/>
          </a:prstGeom>
          <a:noFill/>
          <a:ln w="9525">
            <a:noFill/>
            <a:round/>
            <a:headEnd/>
            <a:tailEnd/>
          </a:ln>
          <a:effectLst/>
        </p:spPr>
        <p:txBody>
          <a:bodyPr lIns="90000" tIns="46800" rIns="90000" bIns="46800" anchor="ctr"/>
          <a:lstStyle/>
          <a:p>
            <a:pPr algn="ctr">
              <a:lnSpc>
                <a:spcPct val="100000"/>
              </a:lnSpc>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800" dirty="0" smtClean="0">
                <a:solidFill>
                  <a:srgbClr val="3333CC"/>
                </a:solidFill>
                <a:effectLst>
                  <a:outerShdw blurRad="38100" dist="38100" dir="2700000" algn="tl">
                    <a:srgbClr val="FFFFFF"/>
                  </a:outerShdw>
                </a:effectLst>
                <a:ea typeface="DejaVu Sans" charset="0"/>
                <a:cs typeface="DejaVu Sans" charset="0"/>
              </a:rPr>
              <a:t>Florida Landscape Irrigation Water Requirements</a:t>
            </a:r>
            <a:endParaRPr lang="en-GB" sz="4800" dirty="0">
              <a:solidFill>
                <a:srgbClr val="3333CC"/>
              </a:solidFill>
              <a:effectLst>
                <a:outerShdw blurRad="38100" dist="38100" dir="2700000" algn="tl">
                  <a:srgbClr val="FFFFFF"/>
                </a:outerShdw>
              </a:effectLst>
              <a:ea typeface="DejaVu Sans" charset="0"/>
              <a:cs typeface="DejaVu Sans"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vs. Irrigation Water Requirement</a:t>
            </a:r>
            <a:endParaRPr lang="en-US" dirty="0"/>
          </a:p>
        </p:txBody>
      </p:sp>
      <p:sp>
        <p:nvSpPr>
          <p:cNvPr id="7" name="Content Placeholder 6"/>
          <p:cNvSpPr>
            <a:spLocks noGrp="1"/>
          </p:cNvSpPr>
          <p:nvPr>
            <p:ph idx="1"/>
          </p:nvPr>
        </p:nvSpPr>
        <p:spPr/>
        <p:txBody>
          <a:bodyPr/>
          <a:lstStyle/>
          <a:p>
            <a:r>
              <a:rPr lang="en-US" dirty="0" smtClean="0"/>
              <a:t>Plant water requirement is the total water (</a:t>
            </a:r>
            <a:r>
              <a:rPr lang="en-US" dirty="0" err="1" smtClean="0"/>
              <a:t>rain+irrigation</a:t>
            </a:r>
            <a:r>
              <a:rPr lang="en-US" dirty="0" smtClean="0"/>
              <a:t>) required by the plants</a:t>
            </a:r>
          </a:p>
          <a:p>
            <a:endParaRPr lang="en-US" dirty="0" smtClean="0"/>
          </a:p>
          <a:p>
            <a:r>
              <a:rPr lang="en-US" dirty="0" smtClean="0"/>
              <a:t>Irrigation water requirement includes some estimate of rainfall for plant water needs</a:t>
            </a:r>
          </a:p>
          <a:p>
            <a:endParaRPr lang="en-US" dirty="0" smtClean="0"/>
          </a:p>
          <a:p>
            <a:r>
              <a:rPr lang="en-US" dirty="0" smtClean="0"/>
              <a:t>Both concepts infer </a:t>
            </a:r>
            <a:r>
              <a:rPr lang="en-US" i="1" u="sng" dirty="0" smtClean="0"/>
              <a:t>well-watered</a:t>
            </a:r>
            <a:r>
              <a:rPr lang="en-US" dirty="0" smtClean="0"/>
              <a:t> (i.e. non-stressed) conditions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Turfgrass </a:t>
            </a:r>
            <a:r>
              <a:rPr lang="en-US" i="1" dirty="0" smtClean="0">
                <a:solidFill>
                  <a:srgbClr val="FFC000"/>
                </a:solidFill>
              </a:rPr>
              <a:t>Plant</a:t>
            </a:r>
            <a:r>
              <a:rPr lang="en-US" dirty="0" smtClean="0"/>
              <a:t> Water Requirements</a:t>
            </a:r>
            <a:endParaRPr lang="en-US" dirty="0"/>
          </a:p>
        </p:txBody>
      </p:sp>
      <p:sp>
        <p:nvSpPr>
          <p:cNvPr id="3" name="Content Placeholder 2"/>
          <p:cNvSpPr>
            <a:spLocks noGrp="1"/>
          </p:cNvSpPr>
          <p:nvPr>
            <p:ph idx="1"/>
          </p:nvPr>
        </p:nvSpPr>
        <p:spPr>
          <a:xfrm>
            <a:off x="457200" y="1828800"/>
            <a:ext cx="8229600" cy="4465637"/>
          </a:xfrm>
        </p:spPr>
        <p:txBody>
          <a:bodyPr>
            <a:normAutofit/>
          </a:bodyPr>
          <a:lstStyle/>
          <a:p>
            <a:r>
              <a:rPr lang="en-US" dirty="0" smtClean="0"/>
              <a:t>St. Augustine &amp; </a:t>
            </a:r>
            <a:r>
              <a:rPr lang="en-US" dirty="0" err="1" smtClean="0"/>
              <a:t>bermudagrass</a:t>
            </a:r>
            <a:r>
              <a:rPr lang="en-US" dirty="0" smtClean="0"/>
              <a:t>, </a:t>
            </a:r>
            <a:r>
              <a:rPr lang="en-US" dirty="0" smtClean="0">
                <a:solidFill>
                  <a:srgbClr val="FFC000"/>
                </a:solidFill>
              </a:rPr>
              <a:t>43 inches/yr</a:t>
            </a:r>
            <a:r>
              <a:rPr lang="en-US" dirty="0" smtClean="0"/>
              <a:t>, S. Florida (Stewart and Mills, 1967)</a:t>
            </a:r>
          </a:p>
          <a:p>
            <a:endParaRPr lang="en-US" dirty="0" smtClean="0"/>
          </a:p>
          <a:p>
            <a:r>
              <a:rPr lang="en-US" dirty="0" err="1" smtClean="0"/>
              <a:t>Bahiagrass</a:t>
            </a:r>
            <a:r>
              <a:rPr lang="en-US" dirty="0" smtClean="0"/>
              <a:t>, </a:t>
            </a:r>
            <a:r>
              <a:rPr lang="en-US" dirty="0" smtClean="0">
                <a:solidFill>
                  <a:srgbClr val="FFC000"/>
                </a:solidFill>
              </a:rPr>
              <a:t>33 inches/yr</a:t>
            </a:r>
            <a:r>
              <a:rPr lang="en-US" dirty="0" smtClean="0"/>
              <a:t>, N. Florida (Jia et al., 2007)</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3"/>
          <a:srcRect/>
          <a:stretch>
            <a:fillRect/>
          </a:stretch>
        </p:blipFill>
        <p:spPr bwMode="auto">
          <a:xfrm>
            <a:off x="0" y="0"/>
            <a:ext cx="9144000" cy="6857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is Everything!</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5" name="Object 2"/>
          <p:cNvGraphicFramePr>
            <a:graphicFrameLocks noChangeAspect="1"/>
          </p:cNvGraphicFramePr>
          <p:nvPr/>
        </p:nvGraphicFramePr>
        <p:xfrm>
          <a:off x="762000" y="1828800"/>
          <a:ext cx="7543800" cy="44921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Turfgrass </a:t>
            </a:r>
            <a:r>
              <a:rPr lang="en-US" i="1" dirty="0" smtClean="0">
                <a:solidFill>
                  <a:srgbClr val="FFC000"/>
                </a:solidFill>
              </a:rPr>
              <a:t>Plant</a:t>
            </a:r>
            <a:r>
              <a:rPr lang="en-US" dirty="0" smtClean="0"/>
              <a:t> Water Requirements</a:t>
            </a:r>
            <a:endParaRPr lang="en-US" dirty="0"/>
          </a:p>
        </p:txBody>
      </p:sp>
      <p:sp>
        <p:nvSpPr>
          <p:cNvPr id="3" name="Content Placeholder 2"/>
          <p:cNvSpPr>
            <a:spLocks noGrp="1"/>
          </p:cNvSpPr>
          <p:nvPr>
            <p:ph idx="1"/>
          </p:nvPr>
        </p:nvSpPr>
        <p:spPr>
          <a:xfrm>
            <a:off x="457200" y="1828800"/>
            <a:ext cx="8229600" cy="4465637"/>
          </a:xfrm>
        </p:spPr>
        <p:txBody>
          <a:bodyPr>
            <a:normAutofit fontScale="92500"/>
          </a:bodyPr>
          <a:lstStyle/>
          <a:p>
            <a:r>
              <a:rPr lang="en-US" dirty="0" smtClean="0">
                <a:solidFill>
                  <a:schemeClr val="tx1">
                    <a:lumMod val="65000"/>
                  </a:schemeClr>
                </a:solidFill>
              </a:rPr>
              <a:t>St. Augustine &amp; </a:t>
            </a:r>
            <a:r>
              <a:rPr lang="en-US" dirty="0" err="1" smtClean="0">
                <a:solidFill>
                  <a:schemeClr val="tx1">
                    <a:lumMod val="65000"/>
                  </a:schemeClr>
                </a:solidFill>
              </a:rPr>
              <a:t>bermudagrass</a:t>
            </a:r>
            <a:r>
              <a:rPr lang="en-US" dirty="0" smtClean="0">
                <a:solidFill>
                  <a:schemeClr val="tx1">
                    <a:lumMod val="65000"/>
                  </a:schemeClr>
                </a:solidFill>
              </a:rPr>
              <a:t>, 43 inches/yr, S. Florida (Stewart and Mills, 1967)</a:t>
            </a:r>
          </a:p>
          <a:p>
            <a:endParaRPr lang="en-US" dirty="0" smtClean="0">
              <a:solidFill>
                <a:schemeClr val="tx1">
                  <a:lumMod val="65000"/>
                </a:schemeClr>
              </a:solidFill>
            </a:endParaRPr>
          </a:p>
          <a:p>
            <a:r>
              <a:rPr lang="en-US" dirty="0" err="1" smtClean="0">
                <a:solidFill>
                  <a:schemeClr val="tx1">
                    <a:lumMod val="65000"/>
                  </a:schemeClr>
                </a:solidFill>
              </a:rPr>
              <a:t>Bahiagrass</a:t>
            </a:r>
            <a:r>
              <a:rPr lang="en-US" dirty="0" smtClean="0">
                <a:solidFill>
                  <a:schemeClr val="tx1">
                    <a:lumMod val="65000"/>
                  </a:schemeClr>
                </a:solidFill>
              </a:rPr>
              <a:t>, 33 inches/yr, N. Florida (Jia et al., 2007)</a:t>
            </a:r>
          </a:p>
          <a:p>
            <a:endParaRPr lang="en-US" dirty="0" smtClean="0"/>
          </a:p>
          <a:p>
            <a:r>
              <a:rPr lang="en-US" dirty="0" smtClean="0"/>
              <a:t>SWFWMD landscape coefficient for permitting study:  similar water use for St. Augustine, </a:t>
            </a:r>
            <a:r>
              <a:rPr lang="en-US" dirty="0" err="1" smtClean="0"/>
              <a:t>Zoysia</a:t>
            </a:r>
            <a:r>
              <a:rPr lang="en-US" dirty="0" smtClean="0"/>
              <a:t>, and </a:t>
            </a:r>
            <a:r>
              <a:rPr lang="en-US" dirty="0" err="1" smtClean="0"/>
              <a:t>bahiagrass</a:t>
            </a:r>
            <a:r>
              <a:rPr lang="en-US" dirty="0" smtClean="0"/>
              <a:t> in first half year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Turfgrass </a:t>
            </a:r>
            <a:r>
              <a:rPr lang="en-US" i="1" dirty="0" smtClean="0">
                <a:solidFill>
                  <a:srgbClr val="FFC000"/>
                </a:solidFill>
              </a:rPr>
              <a:t>Irrigation</a:t>
            </a:r>
            <a:r>
              <a:rPr lang="en-US" dirty="0" smtClean="0"/>
              <a:t> Water Requirements - Range</a:t>
            </a:r>
            <a:endParaRPr lang="en-US" dirty="0"/>
          </a:p>
        </p:txBody>
      </p:sp>
      <p:sp>
        <p:nvSpPr>
          <p:cNvPr id="3" name="Content Placeholder 2"/>
          <p:cNvSpPr>
            <a:spLocks noGrp="1"/>
          </p:cNvSpPr>
          <p:nvPr>
            <p:ph idx="1"/>
          </p:nvPr>
        </p:nvSpPr>
        <p:spPr>
          <a:xfrm>
            <a:off x="457200" y="1524000"/>
            <a:ext cx="8229600" cy="4770437"/>
          </a:xfrm>
        </p:spPr>
        <p:txBody>
          <a:bodyPr>
            <a:normAutofit/>
          </a:bodyPr>
          <a:lstStyle/>
          <a:p>
            <a:r>
              <a:rPr lang="en-US" dirty="0" smtClean="0"/>
              <a:t>Cardenas-</a:t>
            </a:r>
            <a:r>
              <a:rPr lang="en-US" dirty="0" err="1" smtClean="0"/>
              <a:t>Lailhacar</a:t>
            </a:r>
            <a:r>
              <a:rPr lang="en-US" dirty="0" smtClean="0"/>
              <a:t> (2008), </a:t>
            </a:r>
            <a:r>
              <a:rPr lang="en-US" dirty="0" smtClean="0">
                <a:solidFill>
                  <a:srgbClr val="FFC000"/>
                </a:solidFill>
              </a:rPr>
              <a:t>no irrigation </a:t>
            </a:r>
            <a:r>
              <a:rPr lang="en-US" dirty="0" smtClean="0"/>
              <a:t>required on </a:t>
            </a:r>
            <a:r>
              <a:rPr lang="en-US" dirty="0" err="1" smtClean="0"/>
              <a:t>bermudagrass</a:t>
            </a:r>
            <a:r>
              <a:rPr lang="en-US" dirty="0" smtClean="0"/>
              <a:t> 2004-05</a:t>
            </a:r>
          </a:p>
          <a:p>
            <a:endParaRPr lang="en-US" dirty="0" smtClean="0"/>
          </a:p>
          <a:p>
            <a:r>
              <a:rPr lang="en-US" dirty="0" smtClean="0"/>
              <a:t>Davis (2008), reduced time schedule, 2 d/wk irrigation of ~</a:t>
            </a:r>
            <a:r>
              <a:rPr lang="en-US" dirty="0" smtClean="0">
                <a:solidFill>
                  <a:srgbClr val="FFC000"/>
                </a:solidFill>
              </a:rPr>
              <a:t>22.5 inches/yr </a:t>
            </a:r>
            <a:r>
              <a:rPr lang="en-US" dirty="0" smtClean="0"/>
              <a:t>resulted in acceptable turf quality in a year with frequent dry periods (2006-07)</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Turfgrass </a:t>
            </a:r>
            <a:r>
              <a:rPr lang="en-US" i="1" dirty="0" smtClean="0">
                <a:solidFill>
                  <a:srgbClr val="FFC000"/>
                </a:solidFill>
              </a:rPr>
              <a:t>Irrigation</a:t>
            </a:r>
            <a:r>
              <a:rPr lang="en-US" dirty="0" smtClean="0"/>
              <a:t> Water Requirements – Days of the Week</a:t>
            </a:r>
            <a:endParaRPr lang="en-US" dirty="0"/>
          </a:p>
        </p:txBody>
      </p:sp>
      <p:sp>
        <p:nvSpPr>
          <p:cNvPr id="3" name="Content Placeholder 2"/>
          <p:cNvSpPr>
            <a:spLocks noGrp="1"/>
          </p:cNvSpPr>
          <p:nvPr>
            <p:ph idx="1"/>
          </p:nvPr>
        </p:nvSpPr>
        <p:spPr>
          <a:xfrm>
            <a:off x="457200" y="1524000"/>
            <a:ext cx="8229600" cy="4770437"/>
          </a:xfrm>
        </p:spPr>
        <p:txBody>
          <a:bodyPr>
            <a:normAutofit/>
          </a:bodyPr>
          <a:lstStyle/>
          <a:p>
            <a:endParaRPr lang="en-US" dirty="0" smtClean="0"/>
          </a:p>
          <a:p>
            <a:r>
              <a:rPr lang="en-US" dirty="0" smtClean="0"/>
              <a:t>Shedd et al. (2008) showed that 1 d/wk irrigation on established St. </a:t>
            </a:r>
            <a:r>
              <a:rPr lang="en-US" dirty="0" err="1" smtClean="0"/>
              <a:t>Augustinegrass</a:t>
            </a:r>
            <a:r>
              <a:rPr lang="en-US" dirty="0" smtClean="0"/>
              <a:t> resulted in poor or reduced turfgrass quality during drought (spring 06 &amp; 07)</a:t>
            </a:r>
          </a:p>
          <a:p>
            <a:endParaRPr lang="en-US" dirty="0" smtClean="0"/>
          </a:p>
          <a:p>
            <a:r>
              <a:rPr lang="en-US" dirty="0" smtClean="0"/>
              <a:t>Peacock and </a:t>
            </a:r>
            <a:r>
              <a:rPr lang="en-US" dirty="0" err="1" smtClean="0"/>
              <a:t>Dudeck</a:t>
            </a:r>
            <a:r>
              <a:rPr lang="en-US" dirty="0" smtClean="0"/>
              <a:t> (1984) reported good St. </a:t>
            </a:r>
            <a:r>
              <a:rPr lang="en-US" dirty="0" err="1" smtClean="0"/>
              <a:t>Augustinegrass</a:t>
            </a:r>
            <a:r>
              <a:rPr lang="en-US" dirty="0" smtClean="0"/>
              <a:t> quality for irrigation every 6 days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1600" dirty="0" smtClean="0">
                <a:solidFill>
                  <a:schemeClr val="tx1"/>
                </a:solidFill>
              </a:rPr>
              <a:t>Stewart, E. H., and Mills, W. C. (1967). "Effect of Depth to Water Table and Plant Density on Evapotranspiration Rate in Southern Florida." </a:t>
            </a:r>
            <a:r>
              <a:rPr lang="en-US" sz="1600" i="1" dirty="0" smtClean="0">
                <a:solidFill>
                  <a:schemeClr val="tx1"/>
                </a:solidFill>
              </a:rPr>
              <a:t>Transactions of the ASAE, </a:t>
            </a:r>
            <a:r>
              <a:rPr lang="en-US" sz="1600" dirty="0" smtClean="0">
                <a:solidFill>
                  <a:schemeClr val="tx1"/>
                </a:solidFill>
              </a:rPr>
              <a:t>10(6), 746-747.</a:t>
            </a:r>
          </a:p>
          <a:p>
            <a:r>
              <a:rPr lang="en-US" sz="1600" dirty="0" smtClean="0">
                <a:solidFill>
                  <a:schemeClr val="tx1"/>
                </a:solidFill>
              </a:rPr>
              <a:t>Jia, X., Dukes, M. D., Jacobs, J. M. (2007). "Development of  </a:t>
            </a:r>
            <a:r>
              <a:rPr lang="en-US" sz="1600" dirty="0" err="1" smtClean="0">
                <a:solidFill>
                  <a:schemeClr val="tx1"/>
                </a:solidFill>
              </a:rPr>
              <a:t>bahiagrass</a:t>
            </a:r>
            <a:r>
              <a:rPr lang="en-US" sz="1600" dirty="0" smtClean="0">
                <a:solidFill>
                  <a:schemeClr val="tx1"/>
                </a:solidFill>
              </a:rPr>
              <a:t> crop coefficient in a humid climate." </a:t>
            </a:r>
            <a:r>
              <a:rPr lang="en-US" sz="1600" i="1" dirty="0" smtClean="0">
                <a:solidFill>
                  <a:schemeClr val="tx1"/>
                </a:solidFill>
              </a:rPr>
              <a:t>Proc., International Meeting of the American Society of Agricultural and Biological Engineers, </a:t>
            </a:r>
            <a:r>
              <a:rPr lang="en-US" sz="1600" dirty="0" smtClean="0">
                <a:solidFill>
                  <a:schemeClr val="tx1"/>
                </a:solidFill>
              </a:rPr>
              <a:t>American Society of Agricultural and Biological Engineers, Minneapolis, MN, ASABE Paper No. 07-2151.</a:t>
            </a:r>
          </a:p>
          <a:p>
            <a:r>
              <a:rPr lang="en-US" sz="1600" dirty="0" smtClean="0"/>
              <a:t>Cardenas-</a:t>
            </a:r>
            <a:r>
              <a:rPr lang="en-US" sz="1600" dirty="0" err="1" smtClean="0"/>
              <a:t>Lailhacar</a:t>
            </a:r>
            <a:r>
              <a:rPr lang="en-US" sz="1600" dirty="0" smtClean="0"/>
              <a:t>, B., M.D. Dukes, and G.L. Miller.  2008.  Sensor-based automation of irrigation on bermudagrass during wet weather conditions.  </a:t>
            </a:r>
            <a:r>
              <a:rPr lang="en-US" sz="1600" i="1" dirty="0" smtClean="0"/>
              <a:t>J. </a:t>
            </a:r>
            <a:r>
              <a:rPr lang="en-US" sz="1600" i="1" dirty="0" err="1" smtClean="0"/>
              <a:t>Irrig</a:t>
            </a:r>
            <a:r>
              <a:rPr lang="en-US" sz="1600" i="1" dirty="0" smtClean="0"/>
              <a:t>. &amp; Drainage Eng</a:t>
            </a:r>
            <a:r>
              <a:rPr lang="en-US" sz="1600" dirty="0" smtClean="0"/>
              <a:t>. 134(2):120-128.</a:t>
            </a:r>
          </a:p>
          <a:p>
            <a:r>
              <a:rPr lang="en-US" sz="1600" dirty="0" smtClean="0"/>
              <a:t>Davis, S.  2008.  Evapotranspiration-based irrigation controllers under dry conditions in Florida.  ME Thesis.</a:t>
            </a:r>
          </a:p>
          <a:p>
            <a:r>
              <a:rPr lang="en-US" sz="1600" dirty="0" smtClean="0"/>
              <a:t>Shedd, M., M.D. Dukes, and G.L. Miller.  2008.  Effect of irrigation control on turfgrass quality and root growth.  </a:t>
            </a:r>
            <a:r>
              <a:rPr lang="en-US" sz="1600" i="1" dirty="0" smtClean="0"/>
              <a:t>Florida State Horticultural Society Proceedings</a:t>
            </a:r>
            <a:r>
              <a:rPr lang="en-US" sz="1600" dirty="0" smtClean="0"/>
              <a:t>.  In press.</a:t>
            </a:r>
          </a:p>
          <a:p>
            <a:r>
              <a:rPr lang="en-US" sz="1600" dirty="0" smtClean="0"/>
              <a:t>Peacock, C.H. and A.E. </a:t>
            </a:r>
            <a:r>
              <a:rPr lang="en-US" sz="1600" dirty="0" err="1" smtClean="0"/>
              <a:t>Dudeck</a:t>
            </a:r>
            <a:r>
              <a:rPr lang="en-US" sz="1600" dirty="0" smtClean="0"/>
              <a:t>.  1984.  Physiological response of St. Augustinegrass to irrigation scheduling.  </a:t>
            </a:r>
            <a:r>
              <a:rPr lang="en-US" sz="1600" i="1" dirty="0" smtClean="0"/>
              <a:t>Agronomy Journal </a:t>
            </a:r>
            <a:r>
              <a:rPr lang="en-US" sz="1600" dirty="0" smtClean="0"/>
              <a:t>76:275-279.</a:t>
            </a:r>
            <a:endParaRPr lang="en-US" sz="16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rebuchet MS"/>
        <a:ea typeface="DejaVu Sans"/>
        <a:cs typeface="DejaVu Sans"/>
      </a:majorFont>
      <a:minorFont>
        <a:latin typeface="Trebuchet MS"/>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rebuchet MS"/>
        <a:ea typeface="DejaVu Sans"/>
        <a:cs typeface="DejaVu Sans"/>
      </a:majorFont>
      <a:minorFont>
        <a:latin typeface="Trebuchet MS"/>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8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TotalTime>
  <Words>1663</Words>
  <PresentationFormat>On-screen Show (4:3)</PresentationFormat>
  <Paragraphs>91</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Office Theme</vt:lpstr>
      <vt:lpstr>Slide 1</vt:lpstr>
      <vt:lpstr>Plant vs. Irrigation Water Requirement</vt:lpstr>
      <vt:lpstr>Turfgrass Plant Water Requirements</vt:lpstr>
      <vt:lpstr>Slide 4</vt:lpstr>
      <vt:lpstr>Timing is Everything!</vt:lpstr>
      <vt:lpstr>Turfgrass Plant Water Requirements</vt:lpstr>
      <vt:lpstr>Turfgrass Irrigation Water Requirements - Range</vt:lpstr>
      <vt:lpstr>Turfgrass Irrigation Water Requirements – Days of the Week</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Dukes</dc:creator>
  <cp:lastModifiedBy>Michael Dukes</cp:lastModifiedBy>
  <cp:revision>67</cp:revision>
  <dcterms:modified xsi:type="dcterms:W3CDTF">2009-03-27T21:21:04Z</dcterms:modified>
</cp:coreProperties>
</file>