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2"/>
  </p:notesMasterIdLst>
  <p:sldIdLst>
    <p:sldId id="256" r:id="rId3"/>
    <p:sldId id="451" r:id="rId4"/>
    <p:sldId id="369" r:id="rId5"/>
    <p:sldId id="373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401" r:id="rId18"/>
    <p:sldId id="395" r:id="rId19"/>
    <p:sldId id="396" r:id="rId20"/>
    <p:sldId id="452" r:id="rId21"/>
    <p:sldId id="410" r:id="rId22"/>
    <p:sldId id="411" r:id="rId23"/>
    <p:sldId id="412" r:id="rId24"/>
    <p:sldId id="413" r:id="rId25"/>
    <p:sldId id="417" r:id="rId26"/>
    <p:sldId id="423" r:id="rId27"/>
    <p:sldId id="424" r:id="rId28"/>
    <p:sldId id="425" r:id="rId29"/>
    <p:sldId id="426" r:id="rId30"/>
    <p:sldId id="428" r:id="rId31"/>
    <p:sldId id="429" r:id="rId32"/>
    <p:sldId id="430" r:id="rId33"/>
    <p:sldId id="431" r:id="rId34"/>
    <p:sldId id="432" r:id="rId35"/>
    <p:sldId id="433" r:id="rId36"/>
    <p:sldId id="453" r:id="rId37"/>
    <p:sldId id="454" r:id="rId38"/>
    <p:sldId id="455" r:id="rId39"/>
    <p:sldId id="456" r:id="rId40"/>
    <p:sldId id="457" r:id="rId41"/>
  </p:sldIdLst>
  <p:sldSz cx="9144000" cy="6858000" type="screen4x3"/>
  <p:notesSz cx="6858000" cy="9144000"/>
  <p:defaultTextStyle>
    <a:defPPr>
      <a:defRPr lang="en-GB"/>
    </a:defPPr>
    <a:lvl1pPr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457200"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914400"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371600"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1828800"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 varScale="1">
        <p:scale>
          <a:sx n="96" d="100"/>
          <a:sy n="96" d="100"/>
        </p:scale>
        <p:origin x="-33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84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0888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3825" y="8431213"/>
            <a:ext cx="383698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 anchor="b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Preserving Wildlife Habitat in Residential Developments (Part 2)</a:t>
            </a:r>
            <a:r>
              <a:rPr lang="ar-SA" sz="900">
                <a:solidFill>
                  <a:srgbClr val="000000"/>
                </a:solidFill>
                <a:latin typeface="Arial" charset="0"/>
              </a:rPr>
              <a:t>‏</a:t>
            </a:r>
            <a:endParaRPr lang="en-GB" sz="90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776663" y="8429625"/>
            <a:ext cx="2973387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 anchor="b"/>
          <a:lstStyle/>
          <a:p>
            <a: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© 2005 University of Florida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214313" y="412750"/>
            <a:ext cx="6429375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214313" y="8597900"/>
            <a:ext cx="6429375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770313" y="174625"/>
            <a:ext cx="2959100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720" tIns="45360" rIns="90720" bIns="4536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</a:lstStyle>
          <a:p>
            <a:fld id="{A3C3A34D-41A7-4690-A80F-54EC7EC39D2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hdr"/>
          </p:nvPr>
        </p:nvSpPr>
        <p:spPr bwMode="auto">
          <a:xfrm>
            <a:off x="127000" y="171450"/>
            <a:ext cx="295910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720" tIns="45360" rIns="90720" bIns="4536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</a:lstStyle>
          <a:p>
            <a:r>
              <a:rPr lang="en-GB"/>
              <a:t>Build Green &amp; Profit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696913" y="4286250"/>
            <a:ext cx="5473700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A57C2C-A15D-4113-993B-E47F8D3B0196}" type="slidenum">
              <a:rPr lang="en-GB"/>
              <a:pPr/>
              <a:t>1</a:t>
            </a:fld>
            <a:endParaRPr lang="en-GB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Build Green &amp; Profit</a:t>
            </a:r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770313" y="174625"/>
            <a:ext cx="2965450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/>
          <a:lstStyle/>
          <a:p>
            <a: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5AD26C1-BCB8-4A7A-8A18-5D1C6489E6A5}" type="slidenum"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GB" sz="90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27000" y="171450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Build Green &amp; Profit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770313" y="174625"/>
            <a:ext cx="2970212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/>
          <a:lstStyle/>
          <a:p>
            <a: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3379BBC-7AAB-4637-9A62-92EB3555269A}" type="slidenum"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GB" sz="90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6913" y="4286250"/>
            <a:ext cx="5475287" cy="4114800"/>
          </a:xfrm>
          <a:prstGeom prst="rect">
            <a:avLst/>
          </a:prstGeom>
          <a:solidFill>
            <a:srgbClr val="FFFFFF"/>
          </a:solidFill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23302-BF87-4E20-9969-C06C2869BC86}" type="slidenum">
              <a:rPr lang="en-US"/>
              <a:pPr/>
              <a:t>11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B5299-344A-43FE-8837-9C7AB31A9828}" type="slidenum">
              <a:rPr lang="en-US"/>
              <a:pPr/>
              <a:t>12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0052B-CF0F-4528-B4E9-7510EBB5ACD4}" type="slidenum">
              <a:rPr lang="en-US"/>
              <a:pPr/>
              <a:t>13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main line delivers water to the valves…”The Heart” of the system.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B81E9-60E8-47A3-8A09-A51B07EEB6CD}" type="slidenum">
              <a:rPr lang="en-US"/>
              <a:pPr/>
              <a:t>14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a number of different types of valves…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C7F10-A469-43C5-95C0-61B927A0B673}" type="slidenum">
              <a:rPr lang="en-US"/>
              <a:pPr/>
              <a:t>15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installation techniques are paramount. Single manifold versus….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C231B-5D38-48D0-A1F4-C99E774BE0DB}" type="slidenum">
              <a:rPr lang="en-US"/>
              <a:pPr/>
              <a:t>16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4E062-5CE1-4FAF-9ACC-36BBE6AE1976}" type="slidenum">
              <a:rPr lang="en-US"/>
              <a:pPr/>
              <a:t>17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84D15-49FB-4295-9A62-8148C91B67A4}" type="slidenum">
              <a:rPr lang="en-US"/>
              <a:pPr/>
              <a:t>18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how a valve works.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5989D-7CEA-4F78-A422-1CBE685B7746}" type="slidenum">
              <a:rPr lang="en-US"/>
              <a:pPr/>
              <a:t>20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9D17A-8616-4F83-A06B-D34701DE9B0F}" type="slidenum">
              <a:rPr lang="en-US"/>
              <a:pPr/>
              <a:t>21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A12F4-542A-4935-9C23-88C59451ACE0}" type="slidenum">
              <a:rPr lang="en-US"/>
              <a:pPr/>
              <a:t>3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anatomy is similar to body parts: Brain is the controller; heart is the valve; fingers/ toes are the sprinklers.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82722-FE31-416C-9563-E8D1C222F10C}" type="slidenum">
              <a:rPr lang="en-US"/>
              <a:pPr/>
              <a:t>22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6ED06-BF6B-45A6-8740-B8DCE0B46747}" type="slidenum">
              <a:rPr lang="en-US"/>
              <a:pPr/>
              <a:t>23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Finally we get to the arms, legs, fingers and toes!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29214F-C5CD-4ED9-A700-EBFDA00FBB96}" type="slidenum">
              <a:rPr lang="en-US"/>
              <a:pPr/>
              <a:t>24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different types of “sprinklers” used in our irrigation systems.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242C6-43AF-45FA-A5DF-4F6703745AC7}" type="slidenum">
              <a:rPr lang="en-US"/>
              <a:pPr/>
              <a:t>25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Closed case rotor.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AB96E-6CAC-41A0-99B5-B55A535DFDC8}" type="slidenum">
              <a:rPr lang="en-US"/>
              <a:pPr/>
              <a:t>26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Open case rotor….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73AE6-B526-457A-A0BB-4694F49F7D2E}" type="slidenum">
              <a:rPr lang="en-US"/>
              <a:pPr/>
              <a:t>27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Open case rotor…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82141-AA22-40A6-9F5F-1957CBAEAC27}" type="slidenum">
              <a:rPr lang="en-US"/>
              <a:pPr/>
              <a:t>28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 features to look for when selecting rotors.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E0FF78-15F7-4C88-AEC7-AF08E68DF616}" type="slidenum">
              <a:rPr lang="en-US"/>
              <a:pPr/>
              <a:t>29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More features.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F4C62-DA28-4441-BB23-AF1558E9F90E}" type="slidenum">
              <a:rPr lang="en-US"/>
              <a:pPr/>
              <a:t>30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Sprays are small area sprinklers with high precip rates.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F69E3-D760-408E-9D3B-4D5EFCCD90D6}" type="slidenum">
              <a:rPr lang="en-US"/>
              <a:pPr/>
              <a:t>31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0834B1-87F1-4F20-98D4-A34B1906C8F0}" type="slidenum">
              <a:rPr lang="en-US"/>
              <a:pPr/>
              <a:t>4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D9FAB-D8D6-47DC-A95D-9198B0CAC9CF}" type="slidenum">
              <a:rPr lang="en-US"/>
              <a:pPr/>
              <a:t>32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984098-ECC3-416A-A842-7064E0E182B8}" type="slidenum">
              <a:rPr lang="en-US"/>
              <a:pPr/>
              <a:t>33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8E5E7-9B96-437C-AC8D-F381B53211CE}" type="slidenum">
              <a:rPr lang="en-US"/>
              <a:pPr/>
              <a:t>34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AC248-BA17-4188-B632-540A4E0C8B77}" type="slidenum">
              <a:rPr lang="en-US"/>
              <a:pPr/>
              <a:t>5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Back flow devices are required on all metered systems in the USA. Check with your local codes; it differs even within states. The four basic devices are (in order of significance and safety):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2F3F5-395A-412F-BF56-836B5E243CAB}" type="slidenum">
              <a:rPr lang="en-US"/>
              <a:pPr/>
              <a:t>6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17C49-C3F6-4D9C-9F83-1926BFE22FA7}" type="slidenum">
              <a:rPr lang="en-US"/>
              <a:pPr/>
              <a:t>7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55304-2A57-4F33-BC2F-D2280BD52762}" type="slidenum">
              <a:rPr lang="en-US"/>
              <a:pPr/>
              <a:t>8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7245D-F984-483B-AA3D-06749D965551}" type="slidenum">
              <a:rPr lang="en-US"/>
              <a:pPr/>
              <a:t>9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1C7C8-1310-4154-9465-65C8DFC07ECB}" type="slidenum">
              <a:rPr lang="en-US"/>
              <a:pPr/>
              <a:t>10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282825" cy="646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697663" cy="646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19125" y="5778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752600"/>
            <a:ext cx="3657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752600"/>
            <a:ext cx="3657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19200" y="4000500"/>
            <a:ext cx="3657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4000500"/>
            <a:ext cx="3657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EAA65E-C8B2-4F2E-AA95-FB01944F40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9125" y="577850"/>
            <a:ext cx="8067675" cy="551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E044F5-DD05-4C17-ADE9-EA852C95BC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5778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52600"/>
            <a:ext cx="3657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752600"/>
            <a:ext cx="3657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000500"/>
            <a:ext cx="3657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38B003-EFB5-4E6C-A043-5DABD582E3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1152525"/>
            <a:ext cx="4243387" cy="531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152525"/>
            <a:ext cx="4244975" cy="531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7239000" y="6581001"/>
            <a:ext cx="1641796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© University of Florida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282825" cy="646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697663" cy="646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1152525"/>
            <a:ext cx="4243387" cy="531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152525"/>
            <a:ext cx="4244975" cy="531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6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0825" cy="105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3663" y="6540500"/>
            <a:ext cx="1252537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152525"/>
            <a:ext cx="8640762" cy="5310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32888" cy="1044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4" r:id="rId13"/>
    <p:sldLayoutId id="2147483675" r:id="rId14"/>
  </p:sldLayoutIdLst>
  <p:txStyles>
    <p:titleStyle>
      <a:lvl1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5pPr>
      <a:lvl6pPr marL="4572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6pPr>
      <a:lvl7pPr marL="9144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7pPr>
      <a:lvl8pPr marL="13716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8pPr>
      <a:lvl9pPr marL="18288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9pPr>
    </p:titleStyle>
    <p:bodyStyle>
      <a:lvl1pPr marL="331788" indent="-331788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1838" indent="-274638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Wingdings" charset="2"/>
        <a:buChar char="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lum bright="-10000" contrast="-10000"/>
          </a:blip>
          <a:srcRect t="12500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lum bright="100000" contrast="-100000"/>
          </a:blip>
          <a:srcRect/>
          <a:stretch>
            <a:fillRect/>
          </a:stretch>
        </p:blipFill>
        <p:spPr bwMode="auto">
          <a:xfrm>
            <a:off x="2743200" y="533400"/>
            <a:ext cx="3656013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152525"/>
            <a:ext cx="8640762" cy="5310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32888" cy="1044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5pPr>
      <a:lvl6pPr marL="4572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6pPr>
      <a:lvl7pPr marL="9144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7pPr>
      <a:lvl8pPr marL="13716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8pPr>
      <a:lvl9pPr marL="18288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9pPr>
    </p:titleStyle>
    <p:bodyStyle>
      <a:lvl1pPr marL="331788" indent="-331788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1838" indent="-274638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Wingdings" charset="2"/>
        <a:buChar char="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4495799"/>
            <a:ext cx="8096250" cy="218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Michael D. Dukes, Ph.D., P.E.</a:t>
            </a:r>
          </a:p>
          <a:p>
            <a:pPr algn="ctr">
              <a:lnSpc>
                <a:spcPct val="90000"/>
              </a:lnSpc>
              <a:spcBef>
                <a:spcPts val="525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Agricultural </a:t>
            </a: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&amp; Biological Engineering</a:t>
            </a:r>
          </a:p>
          <a:p>
            <a:pPr algn="ctr">
              <a:lnSpc>
                <a:spcPct val="90000"/>
              </a:lnSpc>
              <a:spcBef>
                <a:spcPts val="525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Institute of Food and Agricultural Sciences (IFAS)</a:t>
            </a:r>
            <a:r>
              <a:rPr lang="ar-SA" sz="2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‏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DejaVu Sans" charset="0"/>
              <a:cs typeface="DejaVu Sans" charset="0"/>
            </a:endParaRPr>
          </a:p>
          <a:p>
            <a:pPr algn="ctr">
              <a:lnSpc>
                <a:spcPct val="90000"/>
              </a:lnSpc>
              <a:spcBef>
                <a:spcPts val="475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DejaVu Sans" charset="0"/>
              <a:cs typeface="DejaVu Sans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Landscape Fundamentals IST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DejaVu Sans" charset="0"/>
              <a:cs typeface="DejaVu Sans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Wimauma</a:t>
            </a:r>
            <a:r>
              <a:rPr lang="en-GB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, FL Feb 10, 2009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DejaVu Sans" charset="0"/>
              <a:cs typeface="DejaVu San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09600" y="1333500"/>
            <a:ext cx="8096250" cy="234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3333CC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DejaVu Sans" charset="0"/>
                <a:cs typeface="DejaVu Sans" charset="0"/>
              </a:rPr>
              <a:t>Irrigation System Components</a:t>
            </a:r>
            <a:endParaRPr lang="en-GB" sz="4800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kern="1200" dirty="0"/>
              <a:t>Metered System…</a:t>
            </a:r>
            <a:br>
              <a:rPr lang="en-US" kern="1200" dirty="0"/>
            </a:br>
            <a:r>
              <a:rPr lang="en-US" sz="3600" b="0" u="sng" dirty="0">
                <a:solidFill>
                  <a:schemeClr val="hlink"/>
                </a:solidFill>
              </a:rPr>
              <a:t>Backflow Device…</a:t>
            </a:r>
          </a:p>
        </p:txBody>
      </p:sp>
      <p:pic>
        <p:nvPicPr>
          <p:cNvPr id="97285" name="Picture 5" descr="doublecheck drawing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600200"/>
            <a:ext cx="7162800" cy="4800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kern="1200" dirty="0"/>
              <a:t>Metered System…</a:t>
            </a:r>
            <a:br>
              <a:rPr lang="en-US" kern="1200" dirty="0"/>
            </a:br>
            <a:r>
              <a:rPr lang="en-US" sz="3600" b="0" u="sng" dirty="0">
                <a:solidFill>
                  <a:schemeClr val="hlink"/>
                </a:solidFill>
              </a:rPr>
              <a:t>Backflow Device…</a:t>
            </a:r>
          </a:p>
        </p:txBody>
      </p:sp>
      <p:pic>
        <p:nvPicPr>
          <p:cNvPr id="98309" name="Picture 5" descr="pressure vb drawi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676400"/>
            <a:ext cx="7010400" cy="47894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kern="1200" dirty="0"/>
              <a:t>Metered System…</a:t>
            </a:r>
            <a:br>
              <a:rPr lang="en-US" kern="1200" dirty="0"/>
            </a:br>
            <a:r>
              <a:rPr lang="en-US" sz="3600" b="0" u="sng" dirty="0">
                <a:solidFill>
                  <a:schemeClr val="hlink"/>
                </a:solidFill>
              </a:rPr>
              <a:t>Backflow Device…</a:t>
            </a:r>
          </a:p>
        </p:txBody>
      </p:sp>
      <p:pic>
        <p:nvPicPr>
          <p:cNvPr id="99333" name="Picture 5" descr="atmospheric drawi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600200"/>
            <a:ext cx="7467600" cy="4876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/>
              <a:t>The Heart….</a:t>
            </a:r>
          </a:p>
        </p:txBody>
      </p:sp>
      <p:pic>
        <p:nvPicPr>
          <p:cNvPr id="111620" name="Picture 4" descr="j0335880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38400" y="1447800"/>
            <a:ext cx="4664075" cy="4876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263775"/>
            <a:ext cx="7467600" cy="3360738"/>
          </a:xfrm>
        </p:spPr>
        <p:txBody>
          <a:bodyPr/>
          <a:lstStyle/>
          <a:p>
            <a:r>
              <a:rPr lang="en-US" b="1"/>
              <a:t>Plastic</a:t>
            </a:r>
          </a:p>
          <a:p>
            <a:r>
              <a:rPr lang="en-US" b="1"/>
              <a:t>Brass</a:t>
            </a:r>
          </a:p>
          <a:p>
            <a:r>
              <a:rPr lang="en-US" b="1"/>
              <a:t>Normally Open</a:t>
            </a:r>
          </a:p>
          <a:p>
            <a:r>
              <a:rPr lang="en-US" b="1"/>
              <a:t>Normally Closed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/>
        </p:spPr>
        <p:txBody>
          <a:bodyPr/>
          <a:lstStyle/>
          <a:p>
            <a:r>
              <a:rPr lang="en-US" kern="1200" dirty="0"/>
              <a:t>Electric Valves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kern="1200" dirty="0"/>
              <a:t>All Irrigation Systems…</a:t>
            </a:r>
            <a:br>
              <a:rPr lang="en-US" kern="1200" dirty="0"/>
            </a:br>
            <a:r>
              <a:rPr lang="en-US" sz="3600" b="0" u="sng" dirty="0">
                <a:solidFill>
                  <a:schemeClr val="hlink"/>
                </a:solidFill>
              </a:rPr>
              <a:t>Electric Valves</a:t>
            </a:r>
          </a:p>
        </p:txBody>
      </p:sp>
      <p:pic>
        <p:nvPicPr>
          <p:cNvPr id="104453" name="Picture 5" descr="Icv installed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66800"/>
            <a:ext cx="4098925" cy="4343400"/>
          </a:xfrm>
          <a:noFill/>
          <a:ln/>
        </p:spPr>
      </p:pic>
      <p:pic>
        <p:nvPicPr>
          <p:cNvPr id="4" name="Picture 4" descr="valve with un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066800"/>
            <a:ext cx="5031744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429000" y="5486400"/>
            <a:ext cx="1290738" cy="1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  <a:latin typeface="Arial" pitchFamily="-108" charset="0"/>
              </a:rPr>
              <a:t>Photo Credit: </a:t>
            </a:r>
            <a:r>
              <a:rPr lang="en-US" sz="800" b="1" dirty="0" err="1" smtClean="0">
                <a:solidFill>
                  <a:schemeClr val="tx1"/>
                </a:solidFill>
                <a:latin typeface="Arial" pitchFamily="-108" charset="0"/>
              </a:rPr>
              <a:t>IAEF.org</a:t>
            </a:r>
            <a:endParaRPr lang="en-US" sz="800" dirty="0">
              <a:solidFill>
                <a:schemeClr val="tx1"/>
              </a:solidFill>
              <a:latin typeface="Arial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/>
        </p:spPr>
        <p:txBody>
          <a:bodyPr/>
          <a:lstStyle/>
          <a:p>
            <a:r>
              <a:rPr lang="en-US" kern="1200" dirty="0"/>
              <a:t>Electric Valves: Installation</a:t>
            </a:r>
          </a:p>
        </p:txBody>
      </p:sp>
      <p:pic>
        <p:nvPicPr>
          <p:cNvPr id="115717" name="Picture 5" descr="ASV inst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160837"/>
            <a:ext cx="2078038" cy="2697163"/>
          </a:xfrm>
          <a:prstGeom prst="rect">
            <a:avLst/>
          </a:prstGeom>
          <a:noFill/>
        </p:spPr>
      </p:pic>
      <p:pic>
        <p:nvPicPr>
          <p:cNvPr id="115719" name="Picture 7" descr="Icv instal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417" y="1066799"/>
            <a:ext cx="3522617" cy="3852863"/>
          </a:xfrm>
          <a:prstGeom prst="rect">
            <a:avLst/>
          </a:prstGeom>
          <a:noFill/>
        </p:spPr>
      </p:pic>
      <p:pic>
        <p:nvPicPr>
          <p:cNvPr id="115720" name="Picture 8" descr="manilfold in valve box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0219" y="1066800"/>
            <a:ext cx="3573781" cy="42672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86200" y="1066800"/>
            <a:ext cx="1290738" cy="1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  <a:latin typeface="Arial" pitchFamily="-108" charset="0"/>
              </a:rPr>
              <a:t>Photo Credit: </a:t>
            </a:r>
            <a:r>
              <a:rPr lang="en-US" sz="800" b="1" dirty="0" err="1" smtClean="0">
                <a:solidFill>
                  <a:schemeClr val="tx1"/>
                </a:solidFill>
                <a:latin typeface="Arial" pitchFamily="-108" charset="0"/>
              </a:rPr>
              <a:t>IAEF.org</a:t>
            </a:r>
            <a:endParaRPr lang="en-US" sz="800" dirty="0">
              <a:solidFill>
                <a:schemeClr val="tx1"/>
              </a:solidFill>
              <a:latin typeface="Arial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/>
              <a:t>Use Water Proof Connectors!</a:t>
            </a:r>
          </a:p>
        </p:txBody>
      </p:sp>
      <p:pic>
        <p:nvPicPr>
          <p:cNvPr id="251909" name="Picture 5" descr="water in valve box nonwaterproof connect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6440488" cy="4381500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886200" y="6096000"/>
            <a:ext cx="1290738" cy="1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  <a:latin typeface="Arial" pitchFamily="-108" charset="0"/>
              </a:rPr>
              <a:t>Photo Credit: </a:t>
            </a:r>
            <a:r>
              <a:rPr lang="en-US" sz="800" b="1" dirty="0" err="1" smtClean="0">
                <a:solidFill>
                  <a:schemeClr val="tx1"/>
                </a:solidFill>
                <a:latin typeface="Arial" pitchFamily="-108" charset="0"/>
              </a:rPr>
              <a:t>IAEF.org</a:t>
            </a:r>
            <a:endParaRPr lang="en-US" sz="800" dirty="0">
              <a:solidFill>
                <a:schemeClr val="tx1"/>
              </a:solidFill>
              <a:latin typeface="Arial" pitchFamily="-10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kern="1200" dirty="0"/>
              <a:t>Electric </a:t>
            </a:r>
            <a:r>
              <a:rPr lang="en-US" kern="1200" dirty="0" smtClean="0"/>
              <a:t>Valves:  How do they work?</a:t>
            </a:r>
            <a:endParaRPr lang="en-US" kern="1200" dirty="0"/>
          </a:p>
        </p:txBody>
      </p:sp>
      <p:pic>
        <p:nvPicPr>
          <p:cNvPr id="105477" name="Picture 5" descr="ICV cutaway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0" y="1031702"/>
            <a:ext cx="4275138" cy="5750098"/>
          </a:xfrm>
          <a:noFill/>
          <a:ln/>
        </p:spPr>
      </p:pic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0" y="2743200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How</a:t>
            </a:r>
            <a:r>
              <a:rPr lang="en-US" sz="2000">
                <a:solidFill>
                  <a:schemeClr val="hlink"/>
                </a:solidFill>
              </a:rPr>
              <a:t> </a:t>
            </a:r>
            <a:r>
              <a:rPr lang="en-US" sz="2000"/>
              <a:t>a valve works…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05200" y="6400800"/>
            <a:ext cx="1290738" cy="1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  <a:latin typeface="Arial" pitchFamily="-108" charset="0"/>
              </a:rPr>
              <a:t>Photo Credit: </a:t>
            </a:r>
            <a:r>
              <a:rPr lang="en-US" sz="800" b="1" dirty="0" err="1" smtClean="0">
                <a:solidFill>
                  <a:schemeClr val="tx1"/>
                </a:solidFill>
                <a:latin typeface="Arial" pitchFamily="-108" charset="0"/>
              </a:rPr>
              <a:t>IAEF.org</a:t>
            </a:r>
            <a:endParaRPr lang="en-US" sz="800" dirty="0">
              <a:solidFill>
                <a:schemeClr val="tx1"/>
              </a:solidFill>
              <a:latin typeface="Arial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Brain….</a:t>
            </a:r>
            <a:endParaRPr lang="en-US" dirty="0"/>
          </a:p>
        </p:txBody>
      </p:sp>
      <p:pic>
        <p:nvPicPr>
          <p:cNvPr id="4" name="Picture 9" descr="j023468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2438400"/>
            <a:ext cx="4102487" cy="2416969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Three Irrigation System Components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Controllers…Residential</a:t>
            </a:r>
          </a:p>
        </p:txBody>
      </p:sp>
      <p:pic>
        <p:nvPicPr>
          <p:cNvPr id="192517" name="Picture 5" descr="Outdoor SRC inst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00200"/>
            <a:ext cx="3048000" cy="2222500"/>
          </a:xfrm>
          <a:prstGeom prst="rect">
            <a:avLst/>
          </a:prstGeom>
          <a:noFill/>
        </p:spPr>
      </p:pic>
      <p:pic>
        <p:nvPicPr>
          <p:cNvPr id="192518" name="Picture 6" descr="ProC with contrac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00200"/>
            <a:ext cx="4191000" cy="3533775"/>
          </a:xfrm>
          <a:prstGeom prst="rect">
            <a:avLst/>
          </a:prstGeom>
          <a:noFill/>
        </p:spPr>
      </p:pic>
      <p:pic>
        <p:nvPicPr>
          <p:cNvPr id="192519" name="Picture 7" descr="controller lawnmate"/>
          <p:cNvPicPr>
            <a:picLocks noGrp="1" noChangeAspect="1" noChangeArrowheads="1"/>
          </p:cNvPicPr>
          <p:nvPr>
            <p:ph/>
          </p:nvPr>
        </p:nvPicPr>
        <p:blipFill>
          <a:blip r:embed="rId5"/>
          <a:srcRect/>
          <a:stretch>
            <a:fillRect/>
          </a:stretch>
        </p:blipFill>
        <p:spPr>
          <a:xfrm>
            <a:off x="762000" y="4038600"/>
            <a:ext cx="3094038" cy="2319338"/>
          </a:xfrm>
          <a:noFill/>
          <a:ln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91000" y="5181600"/>
            <a:ext cx="1290738" cy="1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  <a:latin typeface="Arial" pitchFamily="-108" charset="0"/>
              </a:rPr>
              <a:t>Photo Credit: </a:t>
            </a:r>
            <a:r>
              <a:rPr lang="en-US" sz="800" b="1" dirty="0" err="1" smtClean="0">
                <a:solidFill>
                  <a:schemeClr val="tx1"/>
                </a:solidFill>
                <a:latin typeface="Arial" pitchFamily="-108" charset="0"/>
              </a:rPr>
              <a:t>IAEF.org</a:t>
            </a:r>
            <a:endParaRPr lang="en-US" sz="800" dirty="0">
              <a:solidFill>
                <a:schemeClr val="tx1"/>
              </a:solidFill>
              <a:latin typeface="Arial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/>
              <a:t>Controllers: Misc. features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3650" y="1825625"/>
            <a:ext cx="4562475" cy="803275"/>
          </a:xfrm>
        </p:spPr>
        <p:txBody>
          <a:bodyPr/>
          <a:lstStyle/>
          <a:p>
            <a:pPr algn="ctr"/>
            <a:r>
              <a:rPr lang="en-US" b="1"/>
              <a:t>Battery operated</a:t>
            </a:r>
          </a:p>
          <a:p>
            <a:pPr algn="ctr">
              <a:buFontTx/>
              <a:buNone/>
            </a:pPr>
            <a:endParaRPr lang="en-US" b="1"/>
          </a:p>
        </p:txBody>
      </p:sp>
      <p:pic>
        <p:nvPicPr>
          <p:cNvPr id="188420" name="Picture 4" descr="battery operated control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733800"/>
            <a:ext cx="2251075" cy="2746375"/>
          </a:xfrm>
          <a:prstGeom prst="rect">
            <a:avLst/>
          </a:prstGeom>
          <a:noFill/>
        </p:spPr>
      </p:pic>
      <p:pic>
        <p:nvPicPr>
          <p:cNvPr id="188421" name="Picture 5" descr="svc under wa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810000"/>
            <a:ext cx="2514600" cy="2671763"/>
          </a:xfrm>
          <a:prstGeom prst="rect">
            <a:avLst/>
          </a:prstGeom>
          <a:noFill/>
        </p:spPr>
      </p:pic>
      <p:pic>
        <p:nvPicPr>
          <p:cNvPr id="188422" name="Picture 6" descr="svc upclo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667000"/>
            <a:ext cx="2898775" cy="2713038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733800" y="5410200"/>
            <a:ext cx="1290738" cy="1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  <a:latin typeface="Arial" pitchFamily="-108" charset="0"/>
              </a:rPr>
              <a:t>Photo Credit: </a:t>
            </a:r>
            <a:r>
              <a:rPr lang="en-US" sz="800" b="1" dirty="0" err="1" smtClean="0">
                <a:solidFill>
                  <a:schemeClr val="tx1"/>
                </a:solidFill>
                <a:latin typeface="Arial" pitchFamily="-108" charset="0"/>
              </a:rPr>
              <a:t>IAEF.org</a:t>
            </a:r>
            <a:endParaRPr lang="en-US" sz="800" dirty="0">
              <a:solidFill>
                <a:schemeClr val="tx1"/>
              </a:solidFill>
              <a:latin typeface="Arial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/>
              <a:t>Controllers: Misc. features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190750"/>
            <a:ext cx="7467600" cy="584200"/>
          </a:xfrm>
        </p:spPr>
        <p:txBody>
          <a:bodyPr/>
          <a:lstStyle/>
          <a:p>
            <a:r>
              <a:rPr lang="en-US" b="1"/>
              <a:t>Remote control</a:t>
            </a:r>
          </a:p>
          <a:p>
            <a:pPr>
              <a:buFontTx/>
              <a:buNone/>
            </a:pPr>
            <a:endParaRPr lang="en-US" b="1"/>
          </a:p>
        </p:txBody>
      </p:sp>
      <p:pic>
        <p:nvPicPr>
          <p:cNvPr id="189444" name="Picture 4" descr="icr k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819400"/>
            <a:ext cx="2667000" cy="3505200"/>
          </a:xfrm>
          <a:prstGeom prst="rect">
            <a:avLst/>
          </a:prstGeom>
          <a:noFill/>
        </p:spPr>
      </p:pic>
      <p:pic>
        <p:nvPicPr>
          <p:cNvPr id="189445" name="Picture 5" descr="src k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819400"/>
            <a:ext cx="2620963" cy="35052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86200" y="6324600"/>
            <a:ext cx="1290738" cy="1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  <a:latin typeface="Arial" pitchFamily="-108" charset="0"/>
              </a:rPr>
              <a:t>Photo Credit: </a:t>
            </a:r>
            <a:r>
              <a:rPr lang="en-US" sz="800" b="1" dirty="0" err="1" smtClean="0">
                <a:solidFill>
                  <a:schemeClr val="tx1"/>
                </a:solidFill>
                <a:latin typeface="Arial" pitchFamily="-108" charset="0"/>
              </a:rPr>
              <a:t>IAEF.org</a:t>
            </a:r>
            <a:endParaRPr lang="en-US" sz="800" dirty="0">
              <a:solidFill>
                <a:schemeClr val="tx1"/>
              </a:solidFill>
              <a:latin typeface="Arial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/>
              <a:t>The Arms, Legs, Fingers &amp; Toes </a:t>
            </a:r>
          </a:p>
        </p:txBody>
      </p:sp>
      <p:pic>
        <p:nvPicPr>
          <p:cNvPr id="122887" name="Picture 7" descr="SO02952_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95600" y="1295400"/>
            <a:ext cx="3738563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/>
              <a:t>Sprinklers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Rotors</a:t>
            </a:r>
          </a:p>
          <a:p>
            <a:r>
              <a:rPr lang="en-US" b="1" dirty="0" smtClean="0"/>
              <a:t>Impacts</a:t>
            </a:r>
          </a:p>
          <a:p>
            <a:r>
              <a:rPr lang="en-US" b="1" dirty="0" smtClean="0"/>
              <a:t>Sprays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kern="1200" dirty="0"/>
              <a:t>Sprinklers…</a:t>
            </a:r>
            <a:br>
              <a:rPr lang="en-US" kern="1200" dirty="0"/>
            </a:br>
            <a:r>
              <a:rPr lang="en-US" kern="1200" dirty="0" smtClean="0"/>
              <a:t>Gear driven rotors</a:t>
            </a:r>
            <a:endParaRPr lang="en-US" kern="1200" dirty="0"/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304800" y="243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685800" y="259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152400" y="2590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Gear Driven rotor….</a:t>
            </a:r>
          </a:p>
        </p:txBody>
      </p:sp>
      <p:pic>
        <p:nvPicPr>
          <p:cNvPr id="8" name="Content Placeholder 7" descr="gear diven rotor IAE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30216" y="1152525"/>
            <a:ext cx="1672456" cy="5310188"/>
          </a:xfr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86200" y="6324600"/>
            <a:ext cx="1290738" cy="1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  <a:latin typeface="Arial" pitchFamily="-108" charset="0"/>
              </a:rPr>
              <a:t>Photo Credit: </a:t>
            </a:r>
            <a:r>
              <a:rPr lang="en-US" sz="800" b="1" dirty="0" err="1" smtClean="0">
                <a:solidFill>
                  <a:schemeClr val="tx1"/>
                </a:solidFill>
                <a:latin typeface="Arial" pitchFamily="-108" charset="0"/>
              </a:rPr>
              <a:t>IAEF.org</a:t>
            </a:r>
            <a:endParaRPr lang="en-US" sz="800" dirty="0">
              <a:solidFill>
                <a:schemeClr val="tx1"/>
              </a:solidFill>
              <a:latin typeface="Arial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kern="1200" dirty="0"/>
              <a:t>Sprinklers…</a:t>
            </a:r>
            <a:br>
              <a:rPr lang="en-US" kern="1200" dirty="0"/>
            </a:br>
            <a:r>
              <a:rPr lang="en-US" kern="1200" dirty="0" smtClean="0"/>
              <a:t>Impact</a:t>
            </a:r>
            <a:endParaRPr lang="en-US" kern="1200" dirty="0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304800" y="243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685800" y="259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Impact….</a:t>
            </a:r>
          </a:p>
        </p:txBody>
      </p:sp>
      <p:pic>
        <p:nvPicPr>
          <p:cNvPr id="8" name="Content Placeholder 7" descr="impact IAE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1532" y="1152525"/>
            <a:ext cx="6829824" cy="5310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6410325" cy="1143000"/>
          </a:xfrm>
          <a:noFill/>
          <a:ln/>
        </p:spPr>
        <p:txBody>
          <a:bodyPr/>
          <a:lstStyle/>
          <a:p>
            <a:r>
              <a:rPr lang="en-US" kern="1200" dirty="0"/>
              <a:t>Sprinklers…</a:t>
            </a:r>
            <a:br>
              <a:rPr lang="en-US" kern="1200" dirty="0"/>
            </a:br>
            <a:r>
              <a:rPr lang="en-US" kern="1200" dirty="0" smtClean="0"/>
              <a:t>Pop up Impacts</a:t>
            </a:r>
            <a:endParaRPr lang="en-US" kern="1200" dirty="0"/>
          </a:p>
        </p:txBody>
      </p:sp>
      <p:pic>
        <p:nvPicPr>
          <p:cNvPr id="7" name="Content Placeholder 6" descr="pop up impact iAEF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00400" y="1143000"/>
            <a:ext cx="2611813" cy="4955632"/>
          </a:xfr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0" y="6172200"/>
            <a:ext cx="1290738" cy="1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  <a:latin typeface="Arial" pitchFamily="-108" charset="0"/>
              </a:rPr>
              <a:t>Photo Credit: </a:t>
            </a:r>
            <a:r>
              <a:rPr lang="en-US" sz="800" b="1" dirty="0" err="1" smtClean="0">
                <a:solidFill>
                  <a:schemeClr val="tx1"/>
                </a:solidFill>
                <a:latin typeface="Arial" pitchFamily="-108" charset="0"/>
              </a:rPr>
              <a:t>IAEF.org</a:t>
            </a:r>
            <a:endParaRPr lang="en-US" sz="800" dirty="0">
              <a:solidFill>
                <a:schemeClr val="tx1"/>
              </a:solidFill>
              <a:latin typeface="Arial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kern="1200" dirty="0"/>
              <a:t>Sprinklers…</a:t>
            </a:r>
            <a:br>
              <a:rPr lang="en-US" kern="1200" dirty="0"/>
            </a:br>
            <a:r>
              <a:rPr lang="en-US" kern="1200" dirty="0" smtClean="0"/>
              <a:t>Many types of rotors</a:t>
            </a:r>
            <a:endParaRPr lang="en-US" kern="1200" dirty="0"/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304800" y="243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685800" y="259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pic>
        <p:nvPicPr>
          <p:cNvPr id="132105" name="Picture 9" descr="I-25 close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371600"/>
            <a:ext cx="2209800" cy="2133600"/>
          </a:xfrm>
          <a:prstGeom prst="rect">
            <a:avLst/>
          </a:prstGeom>
          <a:noFill/>
        </p:spPr>
      </p:pic>
      <p:pic>
        <p:nvPicPr>
          <p:cNvPr id="132106" name="Picture 10" descr="I-40 closeu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71600"/>
            <a:ext cx="2133600" cy="2020888"/>
          </a:xfrm>
          <a:prstGeom prst="rect">
            <a:avLst/>
          </a:prstGeom>
          <a:noFill/>
        </p:spPr>
      </p:pic>
      <p:pic>
        <p:nvPicPr>
          <p:cNvPr id="132107" name="Picture 11" descr="I-60 in huner par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114800"/>
            <a:ext cx="2209800" cy="1903413"/>
          </a:xfrm>
          <a:prstGeom prst="rect">
            <a:avLst/>
          </a:prstGeom>
          <a:noFill/>
        </p:spPr>
      </p:pic>
      <p:pic>
        <p:nvPicPr>
          <p:cNvPr id="132108" name="Picture 12" descr="PGS w_Hc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114800"/>
            <a:ext cx="2157413" cy="2176463"/>
          </a:xfrm>
          <a:prstGeom prst="rect">
            <a:avLst/>
          </a:prstGeom>
          <a:noFill/>
        </p:spPr>
      </p:pic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381000" y="3429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381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Stainless…</a:t>
            </a: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65532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Plastic…</a:t>
            </a:r>
          </a:p>
        </p:txBody>
      </p:sp>
      <p:sp>
        <p:nvSpPr>
          <p:cNvPr id="132112" name="Text Box 16"/>
          <p:cNvSpPr txBox="1">
            <a:spLocks noChangeArrowheads="1"/>
          </p:cNvSpPr>
          <p:nvPr/>
        </p:nvSpPr>
        <p:spPr bwMode="auto">
          <a:xfrm>
            <a:off x="3048000" y="4724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Opposing nozzles…</a:t>
            </a:r>
          </a:p>
        </p:txBody>
      </p:sp>
      <p:sp>
        <p:nvSpPr>
          <p:cNvPr id="132113" name="Text Box 17"/>
          <p:cNvSpPr txBox="1">
            <a:spLocks noChangeArrowheads="1"/>
          </p:cNvSpPr>
          <p:nvPr/>
        </p:nvSpPr>
        <p:spPr bwMode="auto">
          <a:xfrm>
            <a:off x="381000" y="6324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Shrub…</a:t>
            </a:r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6477000" y="61722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Large turf…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86200" y="6324600"/>
            <a:ext cx="1290738" cy="1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  <a:latin typeface="Arial" pitchFamily="-108" charset="0"/>
              </a:rPr>
              <a:t>Photo Credit: </a:t>
            </a:r>
            <a:r>
              <a:rPr lang="en-US" sz="800" b="1" dirty="0" err="1" smtClean="0">
                <a:solidFill>
                  <a:schemeClr val="tx1"/>
                </a:solidFill>
                <a:latin typeface="Arial" pitchFamily="-108" charset="0"/>
              </a:rPr>
              <a:t>IAEF.org</a:t>
            </a:r>
            <a:endParaRPr lang="en-US" sz="800" dirty="0">
              <a:solidFill>
                <a:schemeClr val="tx1"/>
              </a:solidFill>
              <a:latin typeface="Arial" pitchFamily="-108" charset="0"/>
            </a:endParaRPr>
          </a:p>
        </p:txBody>
      </p:sp>
      <p:pic>
        <p:nvPicPr>
          <p:cNvPr id="17" name="Picture 16" descr="opposing nozzl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1905000"/>
            <a:ext cx="3759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76200"/>
            <a:ext cx="7772400" cy="1143000"/>
          </a:xfrm>
          <a:noFill/>
          <a:ln/>
        </p:spPr>
        <p:txBody>
          <a:bodyPr/>
          <a:lstStyle/>
          <a:p>
            <a:r>
              <a:rPr lang="en-US" kern="1200" dirty="0"/>
              <a:t>Rotors: Features</a:t>
            </a:r>
          </a:p>
        </p:txBody>
      </p:sp>
      <p:pic>
        <p:nvPicPr>
          <p:cNvPr id="136198" name="Picture 6" descr="winding sidewalks no produc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81201" y="1142721"/>
            <a:ext cx="2408238" cy="2381529"/>
          </a:xfrm>
          <a:noFill/>
          <a:ln/>
        </p:spPr>
      </p:pic>
      <p:pic>
        <p:nvPicPr>
          <p:cNvPr id="136200" name="Picture 8" descr="low head draina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600200"/>
            <a:ext cx="2786989" cy="1908175"/>
          </a:xfrm>
          <a:noFill/>
          <a:ln/>
        </p:spPr>
      </p:pic>
      <p:pic>
        <p:nvPicPr>
          <p:cNvPr id="136202" name="Picture 10" descr="I20 nozzles blue and gray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2057400" y="3943350"/>
            <a:ext cx="990600" cy="2098675"/>
          </a:xfrm>
          <a:noFill/>
          <a:ln/>
        </p:spPr>
      </p:pic>
      <p:pic>
        <p:nvPicPr>
          <p:cNvPr id="136204" name="Picture 12" descr="I25 nozzle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3048000" y="4602163"/>
            <a:ext cx="2514600" cy="819150"/>
          </a:xfrm>
          <a:noFill/>
          <a:ln/>
        </p:spPr>
      </p:pic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304800" y="2057400"/>
            <a:ext cx="17526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Adjustable arcs…</a:t>
            </a:r>
          </a:p>
        </p:txBody>
      </p:sp>
      <p:sp>
        <p:nvSpPr>
          <p:cNvPr id="136207" name="Text Box 15"/>
          <p:cNvSpPr txBox="1">
            <a:spLocks noChangeArrowheads="1"/>
          </p:cNvSpPr>
          <p:nvPr/>
        </p:nvSpPr>
        <p:spPr bwMode="auto">
          <a:xfrm>
            <a:off x="7391400" y="2209800"/>
            <a:ext cx="16764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Low head drainage…</a:t>
            </a:r>
          </a:p>
        </p:txBody>
      </p:sp>
      <p:sp>
        <p:nvSpPr>
          <p:cNvPr id="136208" name="Text Box 16"/>
          <p:cNvSpPr txBox="1">
            <a:spLocks noChangeArrowheads="1"/>
          </p:cNvSpPr>
          <p:nvPr/>
        </p:nvSpPr>
        <p:spPr bwMode="auto">
          <a:xfrm>
            <a:off x="228600" y="4495800"/>
            <a:ext cx="152400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25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° - 13 </a:t>
            </a:r>
            <a:r>
              <a:rPr lang="en-US" dirty="0">
                <a:solidFill>
                  <a:schemeClr val="tx1"/>
                </a:solidFill>
              </a:rPr>
              <a:t>° trajectory nozzles…</a:t>
            </a:r>
          </a:p>
        </p:txBody>
      </p:sp>
      <p:sp>
        <p:nvSpPr>
          <p:cNvPr id="136209" name="Text Box 17"/>
          <p:cNvSpPr txBox="1">
            <a:spLocks noChangeArrowheads="1"/>
          </p:cNvSpPr>
          <p:nvPr/>
        </p:nvSpPr>
        <p:spPr bwMode="auto">
          <a:xfrm>
            <a:off x="3581400" y="5562600"/>
            <a:ext cx="27432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Color-coded nozzles…</a:t>
            </a:r>
          </a:p>
        </p:txBody>
      </p:sp>
      <p:sp>
        <p:nvSpPr>
          <p:cNvPr id="136210" name="Text Box 18"/>
          <p:cNvSpPr txBox="1">
            <a:spLocks noChangeArrowheads="1"/>
          </p:cNvSpPr>
          <p:nvPr/>
        </p:nvSpPr>
        <p:spPr bwMode="auto">
          <a:xfrm>
            <a:off x="7239000" y="4419600"/>
            <a:ext cx="19050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Drain check valves….</a:t>
            </a:r>
          </a:p>
        </p:txBody>
      </p:sp>
      <p:pic>
        <p:nvPicPr>
          <p:cNvPr id="136211" name="Picture 19" descr="check valv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191000"/>
            <a:ext cx="1276350" cy="1209675"/>
          </a:xfrm>
          <a:prstGeom prst="rect">
            <a:avLst/>
          </a:prstGeom>
          <a:noFill/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05200" y="6324600"/>
            <a:ext cx="1290738" cy="1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  <a:latin typeface="Arial" pitchFamily="-108" charset="0"/>
              </a:rPr>
              <a:t>Photo Credit: </a:t>
            </a:r>
            <a:r>
              <a:rPr lang="en-US" sz="800" b="1" dirty="0" err="1" smtClean="0">
                <a:solidFill>
                  <a:schemeClr val="tx1"/>
                </a:solidFill>
                <a:latin typeface="Arial" pitchFamily="-108" charset="0"/>
              </a:rPr>
              <a:t>IAEF.org</a:t>
            </a:r>
            <a:endParaRPr lang="en-US" sz="800" dirty="0">
              <a:solidFill>
                <a:schemeClr val="tx1"/>
              </a:solidFill>
              <a:latin typeface="Arial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9" name="Picture 3" descr="anatomy of residence shar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914400"/>
            <a:ext cx="8077200" cy="5562600"/>
          </a:xfrm>
          <a:noFill/>
          <a:ln/>
        </p:spPr>
      </p:pic>
      <p:pic>
        <p:nvPicPr>
          <p:cNvPr id="198662" name="Picture 6" descr="j033588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 rot="10800000" flipV="1">
            <a:off x="4814888" y="4675188"/>
            <a:ext cx="511175" cy="563562"/>
          </a:xfrm>
          <a:noFill/>
          <a:ln/>
        </p:spPr>
      </p:pic>
      <p:pic>
        <p:nvPicPr>
          <p:cNvPr id="198665" name="Picture 9" descr="j0234687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2947988" y="1898650"/>
            <a:ext cx="800100" cy="498475"/>
          </a:xfrm>
          <a:noFill/>
          <a:ln/>
        </p:spPr>
      </p:pic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1752600" y="228600"/>
            <a:ext cx="4800600" cy="53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Basic Anatomy…</a:t>
            </a:r>
          </a:p>
        </p:txBody>
      </p:sp>
      <p:pic>
        <p:nvPicPr>
          <p:cNvPr id="198668" name="Picture 12" descr="SO02952_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7304088" y="3067050"/>
            <a:ext cx="908050" cy="1368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0"/>
            <a:ext cx="7772400" cy="1066800"/>
          </a:xfrm>
          <a:noFill/>
          <a:ln/>
        </p:spPr>
        <p:txBody>
          <a:bodyPr/>
          <a:lstStyle/>
          <a:p>
            <a:r>
              <a:rPr lang="en-US" kern="1200" dirty="0"/>
              <a:t>Sprinklers…</a:t>
            </a:r>
            <a:br>
              <a:rPr lang="en-US" kern="1200" dirty="0"/>
            </a:br>
            <a:r>
              <a:rPr lang="en-US" kern="1200" dirty="0" smtClean="0"/>
              <a:t>Sprays or spray heads</a:t>
            </a:r>
            <a:endParaRPr lang="en-US" kern="1200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304800" y="243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685800" y="259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pic>
        <p:nvPicPr>
          <p:cNvPr id="7" name="Content Placeholder 6" descr="sprinkler IAE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3783" y="1152525"/>
            <a:ext cx="4345321" cy="5310188"/>
          </a:xfr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4800" y="6477000"/>
            <a:ext cx="1290738" cy="1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  <a:latin typeface="Arial" pitchFamily="-108" charset="0"/>
              </a:rPr>
              <a:t>Photo Credit: </a:t>
            </a:r>
            <a:r>
              <a:rPr lang="en-US" sz="800" b="1" dirty="0" err="1" smtClean="0">
                <a:solidFill>
                  <a:schemeClr val="tx1"/>
                </a:solidFill>
                <a:latin typeface="Arial" pitchFamily="-108" charset="0"/>
              </a:rPr>
              <a:t>IAEF.org</a:t>
            </a:r>
            <a:endParaRPr lang="en-US" sz="800" dirty="0">
              <a:solidFill>
                <a:schemeClr val="tx1"/>
              </a:solidFill>
              <a:latin typeface="Arial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044700"/>
            <a:ext cx="7467600" cy="3360738"/>
          </a:xfrm>
        </p:spPr>
        <p:txBody>
          <a:bodyPr/>
          <a:lstStyle/>
          <a:p>
            <a:r>
              <a:rPr lang="en-US" b="1"/>
              <a:t>Various pop-up heights (models)</a:t>
            </a:r>
          </a:p>
          <a:p>
            <a:r>
              <a:rPr lang="en-US" b="1"/>
              <a:t>Wide nozzle selections</a:t>
            </a:r>
          </a:p>
          <a:p>
            <a:r>
              <a:rPr lang="en-US" b="1"/>
              <a:t>High precipitation rates (high flow, small spacing)</a:t>
            </a:r>
          </a:p>
          <a:p>
            <a:r>
              <a:rPr lang="en-US" b="1"/>
              <a:t>“Sprayers”, Micro, Bubblers…</a:t>
            </a:r>
          </a:p>
          <a:p>
            <a:r>
              <a:rPr lang="en-US" b="1"/>
              <a:t>Misc. features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kern="1200" dirty="0"/>
              <a:t>Sprinklers…</a:t>
            </a:r>
            <a:br>
              <a:rPr lang="en-US" kern="1200" dirty="0"/>
            </a:br>
            <a:r>
              <a:rPr lang="en-US" kern="1200" dirty="0"/>
              <a:t>Sprays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  <a:noFill/>
          <a:ln/>
        </p:spPr>
        <p:txBody>
          <a:bodyPr/>
          <a:lstStyle/>
          <a:p>
            <a:r>
              <a:rPr lang="en-US" kern="1200" dirty="0"/>
              <a:t>Sprays: Models</a:t>
            </a:r>
          </a:p>
        </p:txBody>
      </p:sp>
      <p:pic>
        <p:nvPicPr>
          <p:cNvPr id="144389" name="Picture 5" descr="High Pop Spra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33650" y="2263775"/>
            <a:ext cx="1792288" cy="1801813"/>
          </a:xfrm>
          <a:noFill/>
          <a:ln/>
        </p:spPr>
      </p:pic>
      <p:pic>
        <p:nvPicPr>
          <p:cNvPr id="144393" name="Picture 9" descr="Brick house with spray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543675" y="2282825"/>
            <a:ext cx="1866900" cy="1806575"/>
          </a:xfrm>
          <a:noFill/>
          <a:ln/>
        </p:spPr>
      </p:pic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0" y="2895600"/>
            <a:ext cx="19812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12” high-pop…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4419600" y="2895600"/>
            <a:ext cx="1828800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4” pop-up…</a:t>
            </a:r>
          </a:p>
        </p:txBody>
      </p:sp>
      <p:pic>
        <p:nvPicPr>
          <p:cNvPr id="144399" name="Picture 15" descr="srs popup height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962400" y="4343400"/>
            <a:ext cx="2133600" cy="2189163"/>
          </a:xfrm>
          <a:noFill/>
          <a:ln/>
        </p:spPr>
      </p:pic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2286000" y="4953000"/>
            <a:ext cx="14478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All sizes…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48400" y="4267200"/>
            <a:ext cx="1290738" cy="1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  <a:latin typeface="Arial" pitchFamily="-108" charset="0"/>
              </a:rPr>
              <a:t>Photo Credit: </a:t>
            </a:r>
            <a:r>
              <a:rPr lang="en-US" sz="800" b="1" dirty="0" err="1" smtClean="0">
                <a:solidFill>
                  <a:schemeClr val="tx1"/>
                </a:solidFill>
                <a:latin typeface="Arial" pitchFamily="-108" charset="0"/>
              </a:rPr>
              <a:t>IAEF.org</a:t>
            </a:r>
            <a:endParaRPr lang="en-US" sz="800" dirty="0">
              <a:solidFill>
                <a:schemeClr val="tx1"/>
              </a:solidFill>
              <a:latin typeface="Arial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76200"/>
            <a:ext cx="7772400" cy="946150"/>
          </a:xfrm>
          <a:noFill/>
          <a:ln/>
        </p:spPr>
        <p:txBody>
          <a:bodyPr/>
          <a:lstStyle/>
          <a:p>
            <a:r>
              <a:rPr lang="en-US" kern="1200" dirty="0"/>
              <a:t>Sprays: Nozzle Selection</a:t>
            </a:r>
          </a:p>
        </p:txBody>
      </p:sp>
      <p:pic>
        <p:nvPicPr>
          <p:cNvPr id="148491" name="Picture 11" descr="pcn bubbler retract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2401888" cy="2273300"/>
          </a:xfrm>
          <a:prstGeom prst="rect">
            <a:avLst/>
          </a:prstGeom>
          <a:noFill/>
        </p:spPr>
      </p:pic>
      <p:pic>
        <p:nvPicPr>
          <p:cNvPr id="148492" name="Picture 12" descr="pcn bubbl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565275"/>
            <a:ext cx="2438400" cy="2309813"/>
          </a:xfrm>
          <a:prstGeom prst="rect">
            <a:avLst/>
          </a:prstGeom>
          <a:noFill/>
        </p:spPr>
      </p:pic>
      <p:sp>
        <p:nvSpPr>
          <p:cNvPr id="148495" name="Text Box 15"/>
          <p:cNvSpPr txBox="1">
            <a:spLocks noChangeArrowheads="1"/>
          </p:cNvSpPr>
          <p:nvPr/>
        </p:nvSpPr>
        <p:spPr bwMode="auto">
          <a:xfrm>
            <a:off x="3657600" y="2286000"/>
            <a:ext cx="18288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Bubblers…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3276600" y="4724400"/>
            <a:ext cx="22098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Micro sprays…</a:t>
            </a:r>
          </a:p>
        </p:txBody>
      </p:sp>
      <p:pic>
        <p:nvPicPr>
          <p:cNvPr id="148497" name="Picture 17" descr="micro retract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191000"/>
            <a:ext cx="2362200" cy="2236788"/>
          </a:xfrm>
          <a:prstGeom prst="rect">
            <a:avLst/>
          </a:prstGeom>
          <a:noFill/>
        </p:spPr>
      </p:pic>
      <p:pic>
        <p:nvPicPr>
          <p:cNvPr id="148498" name="Picture 18" descr="micro worki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191000"/>
            <a:ext cx="2438400" cy="2309813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33800" y="6248400"/>
            <a:ext cx="1290738" cy="1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  <a:latin typeface="Arial" pitchFamily="-108" charset="0"/>
              </a:rPr>
              <a:t>Photo Credit: </a:t>
            </a:r>
            <a:r>
              <a:rPr lang="en-US" sz="800" b="1" dirty="0" err="1" smtClean="0">
                <a:solidFill>
                  <a:schemeClr val="tx1"/>
                </a:solidFill>
                <a:latin typeface="Arial" pitchFamily="-108" charset="0"/>
              </a:rPr>
              <a:t>IAEF.org</a:t>
            </a:r>
            <a:endParaRPr lang="en-US" sz="800" dirty="0">
              <a:solidFill>
                <a:schemeClr val="tx1"/>
              </a:solidFill>
              <a:latin typeface="Arial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0"/>
            <a:ext cx="7772400" cy="990600"/>
          </a:xfrm>
          <a:noFill/>
          <a:ln/>
        </p:spPr>
        <p:txBody>
          <a:bodyPr/>
          <a:lstStyle/>
          <a:p>
            <a:r>
              <a:rPr lang="en-US" kern="1200" dirty="0"/>
              <a:t>Sprays: Special Features</a:t>
            </a:r>
          </a:p>
        </p:txBody>
      </p:sp>
      <p:pic>
        <p:nvPicPr>
          <p:cNvPr id="149507" name="Picture 3" descr="non regulated pressure regulated spr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3657600" cy="3175000"/>
          </a:xfrm>
          <a:prstGeom prst="rect">
            <a:avLst/>
          </a:prstGeom>
          <a:noFill/>
        </p:spPr>
      </p:pic>
      <p:pic>
        <p:nvPicPr>
          <p:cNvPr id="149508" name="Picture 4" descr="pressure regulated sp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828800"/>
            <a:ext cx="3657600" cy="3171825"/>
          </a:xfrm>
          <a:prstGeom prst="rect">
            <a:avLst/>
          </a:prstGeom>
          <a:noFill/>
        </p:spPr>
      </p:pic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609600" y="5334000"/>
            <a:ext cx="31242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High pressure…no regulation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5105400" y="5334000"/>
            <a:ext cx="40386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High pressure…internal regulation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38600" y="6172200"/>
            <a:ext cx="1290738" cy="1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  <a:latin typeface="Arial" pitchFamily="-108" charset="0"/>
              </a:rPr>
              <a:t>Photo Credit: </a:t>
            </a:r>
            <a:r>
              <a:rPr lang="en-US" sz="800" b="1" dirty="0" err="1" smtClean="0">
                <a:solidFill>
                  <a:schemeClr val="tx1"/>
                </a:solidFill>
                <a:latin typeface="Arial" pitchFamily="-108" charset="0"/>
              </a:rPr>
              <a:t>IAEF.org</a:t>
            </a:r>
            <a:endParaRPr lang="en-US" sz="800" dirty="0">
              <a:solidFill>
                <a:schemeClr val="tx1"/>
              </a:solidFill>
              <a:latin typeface="Arial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Microirrigation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</a:p>
          <a:p>
            <a:pPr lvl="1"/>
            <a:r>
              <a:rPr lang="en-US" dirty="0" smtClean="0"/>
              <a:t>“The frequent application of small quantities of water on or below the soil surface as drops, tiny streams or miniature spray through emitters or applicators placed along a water delivery line.  Microirrigation encompasses a number of methods or concepts; such as bubbler, drip, trickle, mist or spray and subsurface irrigation.”</a:t>
            </a:r>
          </a:p>
          <a:p>
            <a:r>
              <a:rPr lang="en-US" dirty="0" smtClean="0"/>
              <a:t>ASABE Standard EP405.1 Jan01, Design and installation of microirrigation systems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Microirrigation Emitters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Bubbler, </a:t>
            </a:r>
            <a:r>
              <a:rPr lang="en-US" dirty="0" err="1" smtClean="0"/>
              <a:t>flowrate</a:t>
            </a:r>
            <a:r>
              <a:rPr lang="en-US" dirty="0" smtClean="0"/>
              <a:t> &lt; 60 gal/hr</a:t>
            </a:r>
          </a:p>
          <a:p>
            <a:r>
              <a:rPr lang="en-US" dirty="0" smtClean="0"/>
              <a:t>Drip and trickle, </a:t>
            </a:r>
            <a:r>
              <a:rPr lang="en-US" dirty="0" err="1" smtClean="0"/>
              <a:t>flowrate</a:t>
            </a:r>
            <a:r>
              <a:rPr lang="en-US" dirty="0" smtClean="0"/>
              <a:t> &lt; 2 gal/hr or 1 gal/hr/ft of tubing</a:t>
            </a:r>
          </a:p>
          <a:p>
            <a:r>
              <a:rPr lang="en-US" dirty="0" smtClean="0"/>
              <a:t>Spray (</a:t>
            </a:r>
            <a:r>
              <a:rPr lang="en-US" dirty="0" err="1" smtClean="0"/>
              <a:t>microspray</a:t>
            </a:r>
            <a:r>
              <a:rPr lang="en-US" dirty="0" smtClean="0"/>
              <a:t>), </a:t>
            </a:r>
            <a:r>
              <a:rPr lang="en-US" dirty="0" err="1" smtClean="0"/>
              <a:t>flowrate</a:t>
            </a:r>
            <a:r>
              <a:rPr lang="en-US" dirty="0" smtClean="0"/>
              <a:t> &lt; 45 gal/hr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Microirrigation Emitters</a:t>
            </a:r>
            <a:endParaRPr lang="en-US" dirty="0"/>
          </a:p>
        </p:txBody>
      </p:sp>
      <p:pic>
        <p:nvPicPr>
          <p:cNvPr id="1026" name="Picture 2" descr="http://edis.ifas.ufl.edu/LyraEDISServlet?command=getScreenImage&amp;oid=83366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4572000" cy="3429000"/>
          </a:xfrm>
          <a:prstGeom prst="rect">
            <a:avLst/>
          </a:prstGeom>
          <a:noFill/>
        </p:spPr>
      </p:pic>
      <p:pic>
        <p:nvPicPr>
          <p:cNvPr id="1028" name="Picture 4" descr="http://edis.ifas.ufl.edu/LyraEDISServlet?command=getScreenImage&amp;oid=16455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1600200"/>
            <a:ext cx="26670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Bubbler, typically used on trees and large shrubs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029200"/>
            <a:ext cx="266700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Microsprays</a:t>
            </a:r>
            <a:r>
              <a:rPr lang="en-US" dirty="0" smtClean="0">
                <a:solidFill>
                  <a:schemeClr val="tx1"/>
                </a:solidFill>
              </a:rPr>
              <a:t> in a flower bed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48200" y="3200400"/>
            <a:ext cx="1710725" cy="1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  <a:latin typeface="Arial" pitchFamily="-108" charset="0"/>
              </a:rPr>
              <a:t>Photo Credit: Michael D. Dukes</a:t>
            </a:r>
            <a:endParaRPr lang="en-US" sz="800" dirty="0">
              <a:solidFill>
                <a:schemeClr val="tx1"/>
              </a:solidFill>
              <a:latin typeface="Arial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Microirrigation Emitters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1600200"/>
            <a:ext cx="26670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Drip tubing in a planting bed before mulch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029200"/>
            <a:ext cx="266700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Drip tubing wetting pattern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0354" name="Picture 2" descr="C:\Users\MDD\Desktop\Drip tubing before mul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4572000" cy="3352800"/>
          </a:xfrm>
          <a:prstGeom prst="rect">
            <a:avLst/>
          </a:prstGeom>
          <a:noFill/>
        </p:spPr>
      </p:pic>
      <p:pic>
        <p:nvPicPr>
          <p:cNvPr id="100355" name="Picture 3" descr="C:\Users\MDD\Desktop\Drip tubing wet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48200" y="3200400"/>
            <a:ext cx="1710725" cy="1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  <a:latin typeface="Arial" pitchFamily="-108" charset="0"/>
              </a:rPr>
              <a:t>Photo Credit: Michael D. Dukes</a:t>
            </a:r>
            <a:endParaRPr lang="en-US" sz="800" dirty="0">
              <a:solidFill>
                <a:schemeClr val="tx1"/>
              </a:solidFill>
              <a:latin typeface="Arial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6019800"/>
            <a:ext cx="6027612" cy="23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  <a:latin typeface="Arial" pitchFamily="-108" charset="0"/>
              </a:rPr>
              <a:t>Photos and content courtesy of: irrigation Association Education </a:t>
            </a:r>
            <a:r>
              <a:rPr lang="en-US" sz="1100" b="1" dirty="0" smtClean="0">
                <a:solidFill>
                  <a:schemeClr val="tx1"/>
                </a:solidFill>
                <a:latin typeface="Arial" pitchFamily="-108" charset="0"/>
              </a:rPr>
              <a:t>Foundation, IAEF.org</a:t>
            </a:r>
            <a:endParaRPr lang="en-US" sz="1100" dirty="0">
              <a:solidFill>
                <a:schemeClr val="tx1"/>
              </a:solidFill>
              <a:latin typeface="Arial" pitchFamily="-10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asket fittin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531736"/>
            <a:ext cx="4397375" cy="2326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8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 smtClean="0"/>
              <a:t>Irrigation Pipe</a:t>
            </a:r>
            <a:endParaRPr lang="en-US" kern="1200" dirty="0"/>
          </a:p>
        </p:txBody>
      </p:sp>
      <p:pic>
        <p:nvPicPr>
          <p:cNvPr id="205828" name="Picture 4" descr="blue pipe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1" y="1066800"/>
            <a:ext cx="4423777" cy="3505200"/>
          </a:xfrm>
          <a:noFill/>
          <a:ln/>
        </p:spPr>
      </p:pic>
      <p:pic>
        <p:nvPicPr>
          <p:cNvPr id="4" name="Picture 4" descr="gasket fitted pi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1066800"/>
            <a:ext cx="4442146" cy="333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 descr="pvc fitting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67200"/>
            <a:ext cx="3425045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4" descr="poly pipe in roll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3344238"/>
            <a:ext cx="4343400" cy="3513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 rot="16200000">
            <a:off x="8292320" y="2223280"/>
            <a:ext cx="1290738" cy="1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  <a:latin typeface="Arial" pitchFamily="-108" charset="0"/>
              </a:rPr>
              <a:t>Photo Credit: </a:t>
            </a:r>
            <a:r>
              <a:rPr lang="en-US" sz="800" b="1" dirty="0" err="1" smtClean="0">
                <a:solidFill>
                  <a:schemeClr val="tx1"/>
                </a:solidFill>
                <a:latin typeface="Arial" pitchFamily="-108" charset="0"/>
              </a:rPr>
              <a:t>IAEF.org</a:t>
            </a:r>
            <a:endParaRPr lang="en-US" sz="800" dirty="0">
              <a:solidFill>
                <a:schemeClr val="tx1"/>
              </a:solidFill>
              <a:latin typeface="Arial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kern="1200" dirty="0"/>
              <a:t>Metered System…</a:t>
            </a:r>
            <a:br>
              <a:rPr lang="en-US" kern="1200" dirty="0"/>
            </a:br>
            <a:r>
              <a:rPr lang="en-US" b="0" u="sng" dirty="0">
                <a:solidFill>
                  <a:srgbClr val="CC0000"/>
                </a:solidFill>
              </a:rPr>
              <a:t>Backflow Device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3581400"/>
          </a:xfrm>
        </p:spPr>
        <p:txBody>
          <a:bodyPr/>
          <a:lstStyle/>
          <a:p>
            <a:r>
              <a:rPr lang="en-US" b="1" dirty="0"/>
              <a:t>Check Local Codes!!</a:t>
            </a:r>
          </a:p>
          <a:p>
            <a:pPr>
              <a:buFontTx/>
              <a:buNone/>
            </a:pPr>
            <a:endParaRPr lang="en-US" b="1" dirty="0"/>
          </a:p>
          <a:p>
            <a:pPr lvl="1">
              <a:buClr>
                <a:srgbClr val="CC0000"/>
              </a:buClr>
              <a:buSzPct val="105000"/>
              <a:buFontTx/>
              <a:buChar char="•"/>
            </a:pPr>
            <a:r>
              <a:rPr lang="en-US" b="1" dirty="0"/>
              <a:t>Reduced Pressure</a:t>
            </a:r>
          </a:p>
          <a:p>
            <a:pPr lvl="1">
              <a:buClr>
                <a:srgbClr val="CC0000"/>
              </a:buClr>
              <a:buSzPct val="105000"/>
              <a:buFontTx/>
              <a:buChar char="•"/>
            </a:pPr>
            <a:r>
              <a:rPr lang="en-US" b="1" dirty="0"/>
              <a:t>Double Check</a:t>
            </a:r>
          </a:p>
          <a:p>
            <a:pPr lvl="1">
              <a:buClr>
                <a:srgbClr val="CC0000"/>
              </a:buClr>
              <a:buSzPct val="105000"/>
              <a:buFontTx/>
              <a:buChar char="•"/>
            </a:pPr>
            <a:r>
              <a:rPr lang="en-US" b="1" dirty="0"/>
              <a:t>Pressure Vacuum Breaker</a:t>
            </a:r>
          </a:p>
          <a:p>
            <a:pPr lvl="1">
              <a:buClr>
                <a:srgbClr val="CC0000"/>
              </a:buClr>
              <a:buSzPct val="105000"/>
              <a:buFontTx/>
              <a:buChar char="•"/>
            </a:pPr>
            <a:r>
              <a:rPr lang="en-US" b="1" dirty="0"/>
              <a:t>Atmospheric Vacuum Breaker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/>
              <a:t>Backflow…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3429000"/>
          </a:xfrm>
        </p:spPr>
        <p:txBody>
          <a:bodyPr/>
          <a:lstStyle/>
          <a:p>
            <a:r>
              <a:rPr lang="en-US"/>
              <a:t>Backflow occurs when imbalance of hydraulic forces in system cause contaminated water to be forced or drawn into a supplying water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229600" cy="3048000"/>
          </a:xfrm>
        </p:spPr>
        <p:txBody>
          <a:bodyPr/>
          <a:lstStyle/>
          <a:p>
            <a:r>
              <a:rPr lang="en-US" i="1">
                <a:solidFill>
                  <a:srgbClr val="CC0000"/>
                </a:solidFill>
              </a:rPr>
              <a:t>Backpressure</a:t>
            </a:r>
            <a:r>
              <a:rPr lang="en-US"/>
              <a:t> occurs when a pressure higher than the supply pressure is generated w/in the pipe system due to elevation differences, a pump, or any other pressure-regulating devices.</a:t>
            </a:r>
            <a:endParaRPr lang="en-US" i="1"/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buClr>
                <a:srgbClr val="FFFFFF"/>
              </a:buClr>
              <a:buFont typeface="Trebuchet MS" pitchFamily="32" charset="0"/>
            </a:pPr>
            <a:r>
              <a:rPr lang="en-US" sz="3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Backflow…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52600"/>
            <a:ext cx="7467600" cy="3579813"/>
          </a:xfrm>
        </p:spPr>
        <p:txBody>
          <a:bodyPr/>
          <a:lstStyle/>
          <a:p>
            <a:r>
              <a:rPr lang="en-US" i="1">
                <a:solidFill>
                  <a:srgbClr val="CC0000"/>
                </a:solidFill>
              </a:rPr>
              <a:t>Backsiphonage</a:t>
            </a:r>
            <a:r>
              <a:rPr lang="en-US"/>
              <a:t> occurs when atmospheric pressure siphons water back through a cross connection into a supplying water system in which a below-atmospheric pressure exists.</a:t>
            </a:r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kern="1200" dirty="0"/>
              <a:t>Backflow…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kern="1200" dirty="0"/>
              <a:t>Metered System…</a:t>
            </a:r>
            <a:br>
              <a:rPr lang="en-US" kern="1200" dirty="0"/>
            </a:br>
            <a:r>
              <a:rPr lang="en-US" sz="3600" b="0" u="sng" dirty="0">
                <a:solidFill>
                  <a:schemeClr val="hlink"/>
                </a:solidFill>
              </a:rPr>
              <a:t>Backflow</a:t>
            </a:r>
            <a:r>
              <a:rPr lang="en-US" sz="3600" b="0" u="sng" dirty="0">
                <a:solidFill>
                  <a:srgbClr val="CCECFF"/>
                </a:solidFill>
              </a:rPr>
              <a:t> </a:t>
            </a:r>
            <a:r>
              <a:rPr lang="en-US" sz="3600" b="0" u="sng" dirty="0">
                <a:solidFill>
                  <a:schemeClr val="hlink"/>
                </a:solidFill>
              </a:rPr>
              <a:t>Device…</a:t>
            </a:r>
          </a:p>
        </p:txBody>
      </p:sp>
      <p:pic>
        <p:nvPicPr>
          <p:cNvPr id="92165" name="Picture 5" descr="reduced press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600200"/>
            <a:ext cx="7239000" cy="4800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DejaVu Sans"/>
        <a:cs typeface="DejaVu Sans"/>
      </a:majorFont>
      <a:minorFont>
        <a:latin typeface="Trebuchet MS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DejaVu Sans"/>
        <a:cs typeface="DejaVu Sans"/>
      </a:majorFont>
      <a:minorFont>
        <a:latin typeface="Trebuchet MS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773</Words>
  <PresentationFormat>On-screen Show (4:3)</PresentationFormat>
  <Paragraphs>167</Paragraphs>
  <Slides>39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Office Theme</vt:lpstr>
      <vt:lpstr>Slide 1</vt:lpstr>
      <vt:lpstr>Name Three Irrigation System Components</vt:lpstr>
      <vt:lpstr>Slide 3</vt:lpstr>
      <vt:lpstr>Irrigation Pipe</vt:lpstr>
      <vt:lpstr>Metered System… Backflow Device</vt:lpstr>
      <vt:lpstr>Backflow…</vt:lpstr>
      <vt:lpstr>Slide 7</vt:lpstr>
      <vt:lpstr>Backflow…</vt:lpstr>
      <vt:lpstr>Metered System… Backflow Device…</vt:lpstr>
      <vt:lpstr>Metered System… Backflow Device…</vt:lpstr>
      <vt:lpstr>Metered System… Backflow Device…</vt:lpstr>
      <vt:lpstr>Metered System… Backflow Device…</vt:lpstr>
      <vt:lpstr>The Heart….</vt:lpstr>
      <vt:lpstr>Electric Valves</vt:lpstr>
      <vt:lpstr>All Irrigation Systems… Electric Valves</vt:lpstr>
      <vt:lpstr>Electric Valves: Installation</vt:lpstr>
      <vt:lpstr>Use Water Proof Connectors!</vt:lpstr>
      <vt:lpstr>Electric Valves:  How do they work?</vt:lpstr>
      <vt:lpstr>The Brain….</vt:lpstr>
      <vt:lpstr>Slide 20</vt:lpstr>
      <vt:lpstr>Controllers: Misc. features</vt:lpstr>
      <vt:lpstr>Controllers: Misc. features</vt:lpstr>
      <vt:lpstr>The Arms, Legs, Fingers &amp; Toes </vt:lpstr>
      <vt:lpstr>Sprinklers</vt:lpstr>
      <vt:lpstr>Sprinklers… Gear driven rotors</vt:lpstr>
      <vt:lpstr>Sprinklers… Impact</vt:lpstr>
      <vt:lpstr>Sprinklers… Pop up Impacts</vt:lpstr>
      <vt:lpstr>Sprinklers… Many types of rotors</vt:lpstr>
      <vt:lpstr>Rotors: Features</vt:lpstr>
      <vt:lpstr>Sprinklers… Sprays or spray heads</vt:lpstr>
      <vt:lpstr>Sprinklers… Sprays</vt:lpstr>
      <vt:lpstr>Sprays: Models</vt:lpstr>
      <vt:lpstr>Sprays: Nozzle Selection</vt:lpstr>
      <vt:lpstr>Sprays: Special Features</vt:lpstr>
      <vt:lpstr>Microirrigation</vt:lpstr>
      <vt:lpstr>Microirrigation Emitters</vt:lpstr>
      <vt:lpstr>Microirrigation Emitters</vt:lpstr>
      <vt:lpstr>Microirrigation Emitters</vt:lpstr>
      <vt:lpstr>Questions and Comments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Dukes</dc:creator>
  <cp:lastModifiedBy>Michael Dukes</cp:lastModifiedBy>
  <cp:revision>71</cp:revision>
  <dcterms:modified xsi:type="dcterms:W3CDTF">2009-03-02T20:08:05Z</dcterms:modified>
</cp:coreProperties>
</file>