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84" r:id="rId2"/>
    <p:sldId id="264" r:id="rId3"/>
    <p:sldId id="292" r:id="rId4"/>
    <p:sldId id="272" r:id="rId5"/>
    <p:sldId id="257" r:id="rId6"/>
    <p:sldId id="290" r:id="rId7"/>
    <p:sldId id="259" r:id="rId8"/>
    <p:sldId id="261" r:id="rId9"/>
    <p:sldId id="265" r:id="rId10"/>
    <p:sldId id="285" r:id="rId11"/>
    <p:sldId id="269" r:id="rId12"/>
    <p:sldId id="283" r:id="rId13"/>
    <p:sldId id="262" r:id="rId14"/>
    <p:sldId id="286" r:id="rId15"/>
    <p:sldId id="258" r:id="rId16"/>
    <p:sldId id="278" r:id="rId17"/>
    <p:sldId id="279" r:id="rId18"/>
    <p:sldId id="280" r:id="rId19"/>
    <p:sldId id="288" r:id="rId20"/>
    <p:sldId id="275" r:id="rId21"/>
    <p:sldId id="281" r:id="rId22"/>
    <p:sldId id="282" r:id="rId23"/>
    <p:sldId id="268" r:id="rId24"/>
    <p:sldId id="263" r:id="rId25"/>
    <p:sldId id="271" r:id="rId26"/>
    <p:sldId id="291" r:id="rId27"/>
    <p:sldId id="273" r:id="rId28"/>
    <p:sldId id="289" r:id="rId29"/>
    <p:sldId id="277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a Bobroff" initials="LBB" lastIdx="3" clrIdx="0"/>
  <p:cmAuthor id="1" name="Emily Ann Minton" initials="EA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2" autoAdjust="0"/>
    <p:restoredTop sz="94660"/>
  </p:normalViewPr>
  <p:slideViewPr>
    <p:cSldViewPr>
      <p:cViewPr varScale="1">
        <p:scale>
          <a:sx n="60" d="100"/>
          <a:sy n="60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06BA45-4722-4DA1-91E4-F38EBA1D4D75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664185-0D58-440D-B981-9FF16DF97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4185-0D58-440D-B981-9FF16DF97A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90E2A3-D754-4D98-8CB9-C49777C2CCC8}" type="datetime1">
              <a:rPr lang="en-US" smtClean="0"/>
              <a:pPr/>
              <a:t>11/22/2010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1ECB69-35D8-412E-BD9C-383EC4689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F1C9A-3EE3-4243-90A9-FE64FDA3B14F}" type="datetime1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CB69-35D8-412E-BD9C-383EC4689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928FB-8E07-4F25-810C-0701B3549AE8}" type="datetime1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CB69-35D8-412E-BD9C-383EC4689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1179B-475C-4227-B07D-1F647C19F234}" type="datetime1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CB69-35D8-412E-BD9C-383EC4689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CE7CF-AE45-4FF0-A30A-E788771EA82B}" type="datetime1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CB69-35D8-412E-BD9C-383EC4689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0BCB0F-78A1-4EDC-8765-71262DE4D166}" type="datetime1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CB69-35D8-412E-BD9C-383EC4689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BAE297-24F3-45A1-A34D-08A5FA5EE759}" type="datetime1">
              <a:rPr lang="en-US" smtClean="0"/>
              <a:pPr/>
              <a:t>11/22/2010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CB69-35D8-412E-BD9C-383EC4689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20136-E78D-47C4-B0D8-738D6FD5A961}" type="datetime1">
              <a:rPr lang="en-US" smtClean="0"/>
              <a:pPr/>
              <a:t>11/22/2010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CB69-35D8-412E-BD9C-383EC4689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1D107-8A70-4CFD-9F46-2290D52B8D5B}" type="datetime1">
              <a:rPr lang="en-US" smtClean="0"/>
              <a:pPr/>
              <a:t>11/22/2010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CB69-35D8-412E-BD9C-383EC4689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536BEA3-3956-48F0-9F0E-5E0013DAF99C}" type="datetime1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CB69-35D8-412E-BD9C-383EC4689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CB0512-E265-4FA7-BBC7-F509649A0C05}" type="datetime1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1ECB69-35D8-412E-BD9C-383EC4689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2F52B7-7417-4D75-A2C4-BE70A73893B6}" type="datetime1">
              <a:rPr lang="en-US" smtClean="0"/>
              <a:pPr/>
              <a:t>11/22/2010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1ECB69-35D8-412E-BD9C-383EC4689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a.nih.gov/HealthInformation/Publications/ExerciseGuide/04d_balance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a.nih.gov/HealthInformation/Publications/ExerciseGuide/04e_flexibility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ging.org/cdc/module6/home.cfm.%20Accessed%20September%2015" TargetMode="External"/><Relationship Id="rId2" Type="http://schemas.openxmlformats.org/officeDocument/2006/relationships/hyperlink" Target="http://www.americanheart.org/downloadable/heart/1196270360905Activity_wayoflif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is.ifas.ufl.edu/fy554" TargetMode="External"/><Relationship Id="rId4" Type="http://schemas.openxmlformats.org/officeDocument/2006/relationships/hyperlink" Target="http://edis.ifas.ufl.edu/fy88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a.gov/AoARoot/Aging_Statistics/Profile/2009/docs/2009profile_508.pdf" TargetMode="External"/><Relationship Id="rId2" Type="http://schemas.openxmlformats.org/officeDocument/2006/relationships/hyperlink" Target="http://www.aoa.gov/aoaroot/aging_statistics/index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lthypeople.gov/" TargetMode="External"/><Relationship Id="rId5" Type="http://schemas.openxmlformats.org/officeDocument/2006/relationships/hyperlink" Target="http://www.nia.nih.gov/HealthInformation/Publications/ExerciseGuide/" TargetMode="External"/><Relationship Id="rId4" Type="http://schemas.openxmlformats.org/officeDocument/2006/relationships/hyperlink" Target="http://www.cdc.gov/nccdphp/sgr/contents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ihseniorhealth.gov/exerciseforolderadults/benefitsofexercise/video/e3a_na.html?intro=y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8686800" cy="1143962"/>
          </a:xfrm>
        </p:spPr>
        <p:txBody>
          <a:bodyPr/>
          <a:lstStyle/>
          <a:p>
            <a:pPr algn="l"/>
            <a:r>
              <a:rPr lang="en-US" dirty="0" smtClean="0"/>
              <a:t>Physical Activity and Older Adults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Bad balance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Too hot outside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Can’t afford to join a fitness center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Don’t own the right clothes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Fear of making a health </a:t>
            </a:r>
            <a:br>
              <a:rPr lang="en-US" dirty="0" smtClean="0"/>
            </a:br>
            <a:r>
              <a:rPr lang="en-US" dirty="0" smtClean="0"/>
              <a:t>condition worse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Barriers to Physical Activity</a:t>
            </a:r>
            <a:endParaRPr lang="en-US" dirty="0"/>
          </a:p>
        </p:txBody>
      </p:sp>
      <p:pic>
        <p:nvPicPr>
          <p:cNvPr id="5" name="Picture 4" descr="we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524000"/>
            <a:ext cx="2008632" cy="300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 as much as you can.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Choose activities you enjoy.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Join an exercise group.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Get friends and/or family involved.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Choose something you can do on your own.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If you have bad knees or poor balance, try low impact activities like swimming or chair dancing.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Overcoming Barriers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58674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Too hot? Walk at the mall or try an exercise video at home.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Find activities that don’t require a fitness center.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Wear clothes that feel comfortable.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Talk with your doctor and plan a program suitable for your needs.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Overcoming Barriers</a:t>
            </a:r>
            <a:endParaRPr lang="en-US" dirty="0"/>
          </a:p>
        </p:txBody>
      </p:sp>
      <p:pic>
        <p:nvPicPr>
          <p:cNvPr id="25602" name="Picture 2" descr="http://www.iclipart.com/dodl.php/p183647_m.jpg?linklokauth=L3RlbXAvcDE4MzY0N19tLmpwZywxMjg2NTY2MzI2LDEyOC4yMjcuMTIuMTk2LDAsMCxMTF8wLCw2ZGM1MGJkYjA2ZjQ0MGZjZmYxYzFlMjk4MjRlOWVjZA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717" y="3124200"/>
            <a:ext cx="2288858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76800" cy="46908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Consult your physician.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Establish a goal.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Find an activity or activities that you enjoy.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Wear comfortable clothing and shoes.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Start slowly.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7" name="Picture 6" descr="doctor vis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057400"/>
            <a:ext cx="3123344" cy="20848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Drink water before, during, and </a:t>
            </a:r>
            <a:br>
              <a:rPr lang="en-US" dirty="0" smtClean="0"/>
            </a:br>
            <a:r>
              <a:rPr lang="en-US" dirty="0" smtClean="0"/>
              <a:t>after your workout.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Warm up before the activity.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Aim for 30 minutes.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Cool down afterwards.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Start a fitness log to track </a:t>
            </a:r>
            <a:br>
              <a:rPr lang="en-US" dirty="0" smtClean="0"/>
            </a:br>
            <a:r>
              <a:rPr lang="en-US" dirty="0" smtClean="0"/>
              <a:t>your progress.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5" name="Picture 4" descr="exercise 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447800"/>
            <a:ext cx="2389632" cy="357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Aerobic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Muscle-strengthening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Balance and flexibility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Types of Activities Should You Do?</a:t>
            </a:r>
            <a:endParaRPr lang="en-US" dirty="0"/>
          </a:p>
        </p:txBody>
      </p:sp>
      <p:pic>
        <p:nvPicPr>
          <p:cNvPr id="5" name="Picture 4" descr="senior man run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962400"/>
            <a:ext cx="1627632" cy="2438400"/>
          </a:xfrm>
          <a:prstGeom prst="rect">
            <a:avLst/>
          </a:prstGeom>
        </p:spPr>
      </p:pic>
      <p:pic>
        <p:nvPicPr>
          <p:cNvPr id="6" name="Picture 5" descr="older wom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3581400"/>
            <a:ext cx="1627632" cy="2438400"/>
          </a:xfrm>
          <a:prstGeom prst="rect">
            <a:avLst/>
          </a:prstGeom>
        </p:spPr>
      </p:pic>
      <p:pic>
        <p:nvPicPr>
          <p:cNvPr id="7" name="Picture 6" descr="stretch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1600200"/>
            <a:ext cx="2438400" cy="162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408127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Aerobic exercise classes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Biking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Dancing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Yard 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Gardening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Mowing the lawn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Aerobic Activities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524000"/>
            <a:ext cx="3581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spcBef>
                <a:spcPts val="600"/>
              </a:spcBef>
              <a:spcAft>
                <a:spcPts val="600"/>
              </a:spcAft>
              <a:buClr>
                <a:srgbClr val="72A376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Swimming</a:t>
            </a:r>
          </a:p>
          <a:p>
            <a:pPr marL="365760" lvl="0" indent="-256032">
              <a:spcBef>
                <a:spcPts val="600"/>
              </a:spcBef>
              <a:spcAft>
                <a:spcPts val="600"/>
              </a:spcAft>
              <a:buClr>
                <a:srgbClr val="72A376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Water aerobics</a:t>
            </a:r>
          </a:p>
          <a:p>
            <a:pPr marL="365760" lvl="0" indent="-256032">
              <a:spcBef>
                <a:spcPts val="600"/>
              </a:spcBef>
              <a:spcAft>
                <a:spcPts val="600"/>
              </a:spcAft>
              <a:buClr>
                <a:srgbClr val="72A376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Tennis</a:t>
            </a:r>
          </a:p>
          <a:p>
            <a:pPr marL="365760" lvl="0" indent="-256032">
              <a:spcBef>
                <a:spcPts val="600"/>
              </a:spcBef>
              <a:spcAft>
                <a:spcPts val="600"/>
              </a:spcAft>
              <a:buClr>
                <a:srgbClr val="72A376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Walking</a:t>
            </a:r>
          </a:p>
          <a:p>
            <a:pPr marL="365760" lvl="0" indent="-256032">
              <a:spcBef>
                <a:spcPts val="600"/>
              </a:spcBef>
              <a:spcAft>
                <a:spcPts val="600"/>
              </a:spcAft>
              <a:buClr>
                <a:srgbClr val="72A376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Jogging</a:t>
            </a:r>
          </a:p>
          <a:p>
            <a:pPr marL="365760" lvl="0" indent="-256032">
              <a:spcBef>
                <a:spcPts val="600"/>
              </a:spcBef>
              <a:spcAft>
                <a:spcPts val="600"/>
              </a:spcAft>
              <a:buClr>
                <a:srgbClr val="72A376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</a:rPr>
              <a:t>Housework</a:t>
            </a:r>
          </a:p>
          <a:p>
            <a:pPr marL="621792" lvl="1" indent="-228600">
              <a:spcBef>
                <a:spcPts val="600"/>
              </a:spcBef>
              <a:spcAft>
                <a:spcPts val="600"/>
              </a:spcAft>
              <a:buClr>
                <a:srgbClr val="72A376"/>
              </a:buClr>
              <a:buFont typeface="Verdana"/>
              <a:buChar char="◦"/>
            </a:pPr>
            <a:r>
              <a:rPr lang="en-US" sz="2300" dirty="0" smtClean="0">
                <a:solidFill>
                  <a:prstClr val="black"/>
                </a:solidFill>
              </a:rPr>
              <a:t>Vacuuming</a:t>
            </a:r>
          </a:p>
          <a:p>
            <a:pPr marL="621792" lvl="1" indent="-228600">
              <a:spcBef>
                <a:spcPts val="600"/>
              </a:spcBef>
              <a:spcAft>
                <a:spcPts val="600"/>
              </a:spcAft>
              <a:buClr>
                <a:srgbClr val="72A376"/>
              </a:buClr>
              <a:buFont typeface="Verdana"/>
              <a:buChar char="◦"/>
            </a:pPr>
            <a:r>
              <a:rPr lang="en-US" sz="2300" dirty="0" smtClean="0">
                <a:solidFill>
                  <a:prstClr val="black"/>
                </a:solidFill>
              </a:rPr>
              <a:t>Washing floors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Exercises using resistance bands, weight machines, or handheld weights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Washing windows or floors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Callisthenic exercises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Yard work/gardening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Lifting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Digging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Carrying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Muscle Strengthening Activities</a:t>
            </a:r>
            <a:endParaRPr lang="en-US" dirty="0"/>
          </a:p>
        </p:txBody>
      </p:sp>
      <p:pic>
        <p:nvPicPr>
          <p:cNvPr id="5" name="Picture 4" descr="wei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819400" cy="1881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u="sng" dirty="0" smtClean="0"/>
              <a:t>Balance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Walking backwards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Walking sideways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Heel walking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Toe walking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Standing from a </a:t>
            </a:r>
            <a:br>
              <a:rPr lang="en-US" dirty="0" smtClean="0"/>
            </a:br>
            <a:r>
              <a:rPr lang="en-US" dirty="0" smtClean="0"/>
              <a:t>sitting position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Balance and Flexibility Activities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800600" y="1447800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Flexibility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Stretching for the major muscle groups</a:t>
            </a:r>
          </a:p>
          <a:p>
            <a:pPr marL="8229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Hamstrings</a:t>
            </a:r>
          </a:p>
          <a:p>
            <a:pPr marL="8229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Quadriceps</a:t>
            </a:r>
          </a:p>
          <a:p>
            <a:pPr marL="8229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Triceps</a:t>
            </a:r>
          </a:p>
          <a:p>
            <a:pPr marL="8229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Chest</a:t>
            </a:r>
          </a:p>
          <a:p>
            <a:pPr marL="8229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National Institute on Aging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hlinkClick r:id="rId3"/>
              </a:rPr>
              <a:t>http://www.nia.nih.gov/HealthInformation/Publications/ExerciseGuide/04d_balance.htm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>
                <a:hlinkClick r:id="rId4"/>
              </a:rPr>
              <a:t>http://www.nia.nih.gov/HealthInformation/Publications/ExerciseGuide/04e_flexibility.htm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Balance and Flexibility Examples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5105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What is physical activity?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Why is physical activity important?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Barriers to physical activity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Overcoming barriers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What types of activities you should do?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019800" cy="45384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Inactive older adults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Start slowly and gradually progress.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Aim for 150 minutes/week of moderate-intensity physical activity.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700" dirty="0" smtClean="0"/>
              <a:t>Include 2 to 3 nonconsecutive days of muscle-strengthening activities.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How Much Physical Activity Do You Need?</a:t>
            </a:r>
            <a:endParaRPr lang="en-US" sz="3600" dirty="0"/>
          </a:p>
        </p:txBody>
      </p:sp>
      <p:pic>
        <p:nvPicPr>
          <p:cNvPr id="14338" name="Picture 2" descr="http://image.ssww.com/catimages/SW16000-SW16999/SW16424.qch.fpx?&amp;wid=300&amp;cvt=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90800"/>
            <a:ext cx="2438400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Active older adults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Gain additional health benefits by increasing moderate-intensity aerobic activity to 300 or more minutes a week.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Include 2-3 days a week of muscle-strengthening activities</a:t>
            </a: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How Much Physical Activity Do You Need?</a:t>
            </a:r>
            <a:endParaRPr lang="en-US" sz="3600" dirty="0"/>
          </a:p>
        </p:txBody>
      </p:sp>
      <p:pic>
        <p:nvPicPr>
          <p:cNvPr id="12290" name="Picture 2" descr="http://www.iclipart.com/dodl.php/p208935_m.jpg?linklokauth=L3RlbXAvcDIwODkzNV9tLmpwZywxMjg2NTY2MDc1LDEyOC4yMjcuMTIuMTk2LDAsMCxMTF8wLCxiMjg2YTExMGQ3NjA2N2ZlNTc2ZTNiNWU0NTg0NDMwOA%3D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727" y="4114800"/>
            <a:ext cx="353739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900" dirty="0" smtClean="0"/>
              <a:t>Effort level: Medium - 5 or 6 on a scale of 0-10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900" dirty="0" smtClean="0"/>
              <a:t>Noticeable increases in breathing and heart rate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900" dirty="0" smtClean="0"/>
              <a:t>Examples: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Walking briskly  (3 mph or faster)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Water aerobics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Biking (slower than 10 mph)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Tennis (doubles)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Ballroom dancing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General gardening</a:t>
            </a: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Moderate-Intensity Activities</a:t>
            </a:r>
            <a:endParaRPr lang="en-US" dirty="0"/>
          </a:p>
        </p:txBody>
      </p:sp>
      <p:pic>
        <p:nvPicPr>
          <p:cNvPr id="5" name="Picture 4" descr="bik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038600"/>
            <a:ext cx="3429000" cy="2288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Listen to your body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Early warning signs of “too much”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Chest pain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Dizziness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Severe muscle soreness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Much is Too Much?</a:t>
            </a:r>
            <a:endParaRPr lang="en-US" dirty="0"/>
          </a:p>
        </p:txBody>
      </p:sp>
      <p:pic>
        <p:nvPicPr>
          <p:cNvPr id="5" name="Picture 4" descr="exercise r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657600"/>
            <a:ext cx="3237501" cy="216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51054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Use a support system.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Find a variety of activities suitable for you.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Incorporate activities into your daily routine.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If you need to stop for a while, start again slowly.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Sticking With It</a:t>
            </a:r>
            <a:endParaRPr lang="en-US" dirty="0"/>
          </a:p>
        </p:txBody>
      </p:sp>
      <p:pic>
        <p:nvPicPr>
          <p:cNvPr id="6" name="Picture 5" descr="box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752600"/>
            <a:ext cx="312810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8674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Don’t compare  yourself to others!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Think about the following: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Do you like to exercise alone           or with others?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Do you prefer exercising                 inside or outside?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What time of day is best for you?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What inspires you?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Who will support your efforts?</a:t>
            </a: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Tips</a:t>
            </a:r>
            <a:endParaRPr lang="en-US" dirty="0"/>
          </a:p>
        </p:txBody>
      </p:sp>
      <p:pic>
        <p:nvPicPr>
          <p:cNvPr id="4100" name="Picture 4" descr="http://www.iclipart.com/dodl.php/p179362_m.jpg?linklokauth=L3RlbXAvcDE3OTM2Ml9tLmpwZywxMjg2NTY2NTE5LDEyOC4yMjcuMTIuMTk2LDAsMCxMTF8wLCw5ODEwYjFkNTI2YjI1YjRkZmNkMjg5ODFhZjU5YWU1YQ%3D%3D"/>
          <p:cNvPicPr>
            <a:picLocks noChangeAspect="1" noChangeArrowheads="1"/>
          </p:cNvPicPr>
          <p:nvPr/>
        </p:nvPicPr>
        <p:blipFill>
          <a:blip r:embed="rId3" cstate="print"/>
          <a:srcRect l="11970" t="18000" r="12219" b="4000"/>
          <a:stretch>
            <a:fillRect/>
          </a:stretch>
        </p:blipFill>
        <p:spPr bwMode="auto">
          <a:xfrm>
            <a:off x="6094046" y="3352800"/>
            <a:ext cx="267286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American Heart Association. How Can Physical Activity Become a Way of Life? </a:t>
            </a:r>
            <a:r>
              <a:rPr lang="en-US" sz="1400" dirty="0" smtClean="0">
                <a:hlinkClick r:id="rId2"/>
              </a:rPr>
              <a:t>http://www.americanheart.org/downloadable/heart/1196270360905Activity_wayoflife.pdf</a:t>
            </a:r>
            <a:endParaRPr lang="en-US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American Society on Aging Live Well, Live Long: Steps to Better Health Series, 2005. Available at: </a:t>
            </a:r>
            <a:r>
              <a:rPr lang="en-US" sz="1400" dirty="0" smtClean="0">
                <a:hlinkClick r:id="rId3"/>
              </a:rPr>
              <a:t>http://www.asaging.org/cdc/module6/home.cfm.  </a:t>
            </a:r>
            <a:r>
              <a:rPr lang="en-US" sz="1400" dirty="0" smtClean="0"/>
              <a:t>Accessed : September 15, 2010.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Brach JS, </a:t>
            </a:r>
            <a:r>
              <a:rPr lang="en-US" sz="1400" dirty="0" err="1" smtClean="0"/>
              <a:t>Kriska</a:t>
            </a:r>
            <a:r>
              <a:rPr lang="en-US" sz="1400" dirty="0" smtClean="0"/>
              <a:t> AM, Glynn NW, and Newman AB. Physical activity and the older adult: measurement, benefits, and risks. </a:t>
            </a:r>
            <a:r>
              <a:rPr lang="en-US" sz="1400" i="1" dirty="0" smtClean="0"/>
              <a:t>Current Cardiovascular Risk Reports. </a:t>
            </a:r>
            <a:r>
              <a:rPr lang="en-US" sz="1400" dirty="0" smtClean="0"/>
              <a:t>2008;2:305-310.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Brawley LR, </a:t>
            </a:r>
            <a:r>
              <a:rPr lang="en-US" sz="1400" dirty="0" err="1" smtClean="0"/>
              <a:t>Rejeski</a:t>
            </a:r>
            <a:r>
              <a:rPr lang="en-US" sz="1400" dirty="0" smtClean="0"/>
              <a:t> WJ, and King AC. Promoting physical activity for older adults, the challenges for changing </a:t>
            </a:r>
            <a:r>
              <a:rPr lang="en-US" sz="1400" dirty="0" err="1" smtClean="0"/>
              <a:t>behvior</a:t>
            </a:r>
            <a:r>
              <a:rPr lang="en-US" sz="1400" dirty="0" smtClean="0"/>
              <a:t>. </a:t>
            </a:r>
            <a:r>
              <a:rPr lang="en-US" sz="1400" i="1" dirty="0" smtClean="0"/>
              <a:t>American Journal of Preventive Medicine. </a:t>
            </a:r>
            <a:r>
              <a:rPr lang="en-US" sz="1400" dirty="0" smtClean="0"/>
              <a:t>2003;25(3sii):172-183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err="1" smtClean="0"/>
              <a:t>Hillan</a:t>
            </a:r>
            <a:r>
              <a:rPr lang="en-US" sz="1400" dirty="0" smtClean="0"/>
              <a:t> J. Healthy Living: Beating Barriers to Physical Activity. FCS8818. </a:t>
            </a:r>
            <a:r>
              <a:rPr lang="en-US" sz="1400" dirty="0" smtClean="0">
                <a:hlinkClick r:id="rId4"/>
              </a:rPr>
              <a:t>http://edis.ifas.ufl.edu/fy883</a:t>
            </a:r>
            <a:r>
              <a:rPr lang="en-US" sz="140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err="1" smtClean="0"/>
              <a:t>Hillan</a:t>
            </a:r>
            <a:r>
              <a:rPr lang="en-US" sz="1400" dirty="0" smtClean="0"/>
              <a:t> J and Kendall A. Living Actively for Good Health: Older Adults. FCS8753. </a:t>
            </a:r>
            <a:r>
              <a:rPr lang="en-US" sz="1400" dirty="0" smtClean="0">
                <a:hlinkClick r:id="rId5"/>
              </a:rPr>
              <a:t>http://edis.ifas.ufl.edu/fy554</a:t>
            </a:r>
            <a:r>
              <a:rPr lang="en-US" sz="140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err="1" smtClean="0"/>
              <a:t>Elsway</a:t>
            </a:r>
            <a:r>
              <a:rPr lang="en-US" sz="1400" dirty="0" smtClean="0"/>
              <a:t> B and Higgins KE. Physical activity guidelines for older adults. </a:t>
            </a:r>
            <a:r>
              <a:rPr lang="en-US" sz="1400" i="1" dirty="0" smtClean="0"/>
              <a:t>American Family Physician. </a:t>
            </a:r>
            <a:r>
              <a:rPr lang="en-US" sz="1400" dirty="0" smtClean="0"/>
              <a:t>2010;81(1):55-59.</a:t>
            </a:r>
          </a:p>
          <a:p>
            <a:endParaRPr lang="en-US" sz="1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U.S. Department of Health and Human Services. Administration on Aging. Aging statistics. Available at: </a:t>
            </a:r>
            <a:r>
              <a:rPr lang="en-US" sz="1400" dirty="0" smtClean="0">
                <a:hlinkClick r:id="rId2"/>
              </a:rPr>
              <a:t>http://www.aoa.gov/aoaroot/aging_statistics/index.aspx</a:t>
            </a:r>
            <a:r>
              <a:rPr lang="en-US" sz="1400" dirty="0" smtClean="0"/>
              <a:t>. Accessed: June 23, 2010.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U.S. Department of Health and Human Services. Administration on Aging. A Profile of Older Americans 2009. Available at: </a:t>
            </a:r>
            <a:r>
              <a:rPr lang="en-US" sz="1400" dirty="0" smtClean="0">
                <a:hlinkClick r:id="rId3"/>
              </a:rPr>
              <a:t>http://www.aoa.gov/AoARoot/Aging_Statistics/Profile/2009/docs/2009profile_508.pdf.  </a:t>
            </a:r>
            <a:r>
              <a:rPr lang="en-US" sz="1400" dirty="0" smtClean="0"/>
              <a:t>Accessed June 23, 2010.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U.S. Department of Health and Human Services, Centers for Disease Control and Prevention , National Center for Chronic Disease Prevention and Health Promotion ,  and President's Council on Physical Fitness and Sports. A Report of the Surgeon General: Physical Activity and Health Older Adults. Available at: </a:t>
            </a:r>
            <a:r>
              <a:rPr lang="en-US" sz="1400" dirty="0" smtClean="0">
                <a:hlinkClick r:id="rId4"/>
              </a:rPr>
              <a:t>http://www.cdc.gov/nccdphp/sgr/contents.htm</a:t>
            </a:r>
            <a:r>
              <a:rPr lang="en-US" sz="1400" dirty="0" smtClean="0"/>
              <a:t>. Accessed October 7, 2010.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U.S. National Institutes of Health National Institute on Aging. Exercise &amp; Physical Activity: Your Everyday Guide from the National Institute on Aging. Available at: </a:t>
            </a:r>
            <a:r>
              <a:rPr lang="en-US" sz="1400" dirty="0" smtClean="0">
                <a:hlinkClick r:id="rId5"/>
              </a:rPr>
              <a:t>http://www.nia.nih.gov/HealthInformation/Publications/ExerciseGuide/</a:t>
            </a:r>
            <a:r>
              <a:rPr lang="en-US" sz="1400" dirty="0" smtClean="0"/>
              <a:t>. Accessed June 15, 2010.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U.S. Department of Health &amp; Human Services, </a:t>
            </a:r>
            <a:r>
              <a:rPr lang="en-US" sz="1400" i="1" dirty="0" smtClean="0"/>
              <a:t>Healthy People 2010</a:t>
            </a:r>
            <a:r>
              <a:rPr lang="en-US" sz="1400" dirty="0" smtClean="0"/>
              <a:t>. Available at Healthy People on the World Wide Web: </a:t>
            </a:r>
            <a:r>
              <a:rPr lang="en-US" sz="1400" dirty="0" smtClean="0">
                <a:hlinkClick r:id="rId6"/>
              </a:rPr>
              <a:t>www.healthypeople.gov/</a:t>
            </a:r>
            <a:r>
              <a:rPr lang="en-US" sz="1400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848600" cy="2819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Prepared by: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Emily Minton, B.S., ENAFS Program Coordinator, Department of Family, Youth and Community Sciences, IFAS, University of Florida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2010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5105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How often should you be physically active?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Getting started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Sticking with it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How much is too much?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Additional tips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1905000"/>
          </a:xfrm>
        </p:spPr>
        <p:txBody>
          <a:bodyPr/>
          <a:lstStyle/>
          <a:p>
            <a:r>
              <a:rPr lang="en-US" dirty="0" smtClean="0"/>
              <a:t>38.9 million adults 65+ in the U.S.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dirty="0" smtClean="0"/>
              <a:t>By 2030, 20% of U.S. population will be older than 65 years. 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Older Population</a:t>
            </a:r>
            <a:endParaRPr lang="en-US" dirty="0"/>
          </a:p>
        </p:txBody>
      </p:sp>
      <p:pic>
        <p:nvPicPr>
          <p:cNvPr id="5" name="Picture 4" descr="older coup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600200"/>
            <a:ext cx="2590800" cy="19463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Movements of the body that use energy. </a:t>
            </a:r>
            <a:endParaRPr lang="en-US" sz="16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Physical Activity vs. Exercise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Physical Activity?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older adults exerc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514600"/>
            <a:ext cx="2258568" cy="3192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3048000"/>
            <a:ext cx="5791200" cy="2709672"/>
          </a:xfrm>
          <a:noFill/>
          <a:ln w="38100">
            <a:solidFill>
              <a:schemeClr val="accent1"/>
            </a:solidFill>
          </a:ln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54% of Hispanic or Latino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52% of Black or African American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46% of American Indian/Alaska Native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42% of Asian or Pacific Islander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38% of White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Percent of Inactive Adults </a:t>
            </a:r>
            <a:br>
              <a:rPr lang="en-US" dirty="0" smtClean="0"/>
            </a:br>
            <a:r>
              <a:rPr lang="en-US" dirty="0" smtClean="0"/>
              <a:t>by Race and Ethnicity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057400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/>
              <a:t>28-34% of adults 65-74 years of age are inactive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Improves physical, mental, and social functioning.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Improves energy level.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Decreases stress.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Weight management.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Increases strength, flexibility, and balance.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Delays or prevents the onset of some diseases.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is Physical Activity Important for Older Adults?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111691"/>
          </a:xfrm>
        </p:spPr>
        <p:txBody>
          <a:bodyPr/>
          <a:lstStyle/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http://nihseniorhealth.gov/exerciseforolderadults/benefitsofexercise/video/e3a_na.html?intro=yes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You’re Never too Old</a:t>
            </a:r>
            <a:endParaRPr lang="en-US" dirty="0"/>
          </a:p>
        </p:txBody>
      </p:sp>
      <p:pic>
        <p:nvPicPr>
          <p:cNvPr id="31746" name="Picture 2" descr="Photo of Dr. Richard J. Ho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1828800" cy="2602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876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Don’t have time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Too boring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Don’t like to exercise alone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Don’t like to exercise in a group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Bad knees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CB69-35D8-412E-BD9C-383EC46894A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Barriers to Physical Activity</a:t>
            </a:r>
            <a:endParaRPr lang="en-US" dirty="0"/>
          </a:p>
        </p:txBody>
      </p:sp>
      <p:pic>
        <p:nvPicPr>
          <p:cNvPr id="6" name="Picture 5" descr="worri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447800"/>
            <a:ext cx="2008632" cy="30091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2245</TotalTime>
  <Words>1116</Words>
  <Application>Microsoft Office PowerPoint</Application>
  <PresentationFormat>On-screen Show (4:3)</PresentationFormat>
  <Paragraphs>230</Paragraphs>
  <Slides>29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Physical Activity and Older Adults</vt:lpstr>
      <vt:lpstr>Overview</vt:lpstr>
      <vt:lpstr>Overview</vt:lpstr>
      <vt:lpstr>The Older Population</vt:lpstr>
      <vt:lpstr>What is Physical Activity?</vt:lpstr>
      <vt:lpstr>Percent of Inactive Adults  by Race and Ethnicity</vt:lpstr>
      <vt:lpstr>Why is Physical Activity Important for Older Adults?</vt:lpstr>
      <vt:lpstr>You’re Never too Old</vt:lpstr>
      <vt:lpstr>Barriers to Physical Activity</vt:lpstr>
      <vt:lpstr>Barriers to Physical Activity</vt:lpstr>
      <vt:lpstr>Overcoming Barriers</vt:lpstr>
      <vt:lpstr>Overcoming Barriers</vt:lpstr>
      <vt:lpstr>Getting Started</vt:lpstr>
      <vt:lpstr>Getting Started</vt:lpstr>
      <vt:lpstr>What Types of Activities Should You Do?</vt:lpstr>
      <vt:lpstr>Aerobic Activities</vt:lpstr>
      <vt:lpstr>Muscle Strengthening Activities</vt:lpstr>
      <vt:lpstr>Balance and Flexibility Activities</vt:lpstr>
      <vt:lpstr>Balance and Flexibility Examples</vt:lpstr>
      <vt:lpstr>How Much Physical Activity Do You Need?</vt:lpstr>
      <vt:lpstr>How Much Physical Activity Do You Need?</vt:lpstr>
      <vt:lpstr>Moderate-Intensity Activities</vt:lpstr>
      <vt:lpstr>How Much is Too Much?</vt:lpstr>
      <vt:lpstr>Sticking With It</vt:lpstr>
      <vt:lpstr>Additional Tips</vt:lpstr>
      <vt:lpstr>QUESTIONS?</vt:lpstr>
      <vt:lpstr>References</vt:lpstr>
      <vt:lpstr>References</vt:lpstr>
      <vt:lpstr>Prepared by:  Emily Minton, B.S., ENAFS Program Coordinator, Department of Family, Youth and Community Sciences, IFAS, University of Florida  2010</vt:lpstr>
    </vt:vector>
  </TitlesOfParts>
  <Company>UF/IFAS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Activity and Old Adults</dc:title>
  <dc:creator>Emily Ann Minton</dc:creator>
  <cp:lastModifiedBy>Emily Ann Minton</cp:lastModifiedBy>
  <cp:revision>215</cp:revision>
  <dcterms:created xsi:type="dcterms:W3CDTF">2010-06-15T13:57:01Z</dcterms:created>
  <dcterms:modified xsi:type="dcterms:W3CDTF">2010-11-22T14:42:25Z</dcterms:modified>
</cp:coreProperties>
</file>