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65" r:id="rId4"/>
    <p:sldId id="273" r:id="rId5"/>
    <p:sldId id="258" r:id="rId6"/>
    <p:sldId id="259" r:id="rId7"/>
    <p:sldId id="260" r:id="rId8"/>
    <p:sldId id="276" r:id="rId9"/>
    <p:sldId id="264" r:id="rId10"/>
    <p:sldId id="272" r:id="rId11"/>
    <p:sldId id="277" r:id="rId12"/>
    <p:sldId id="280" r:id="rId13"/>
    <p:sldId id="281" r:id="rId14"/>
    <p:sldId id="282" r:id="rId15"/>
    <p:sldId id="267" r:id="rId16"/>
    <p:sldId id="268" r:id="rId17"/>
    <p:sldId id="283" r:id="rId18"/>
    <p:sldId id="269" r:id="rId19"/>
    <p:sldId id="270" r:id="rId20"/>
    <p:sldId id="271" r:id="rId21"/>
    <p:sldId id="275" r:id="rId22"/>
    <p:sldId id="261" r:id="rId23"/>
    <p:sldId id="274" r:id="rId24"/>
    <p:sldId id="262" r:id="rId25"/>
    <p:sldId id="263" r:id="rId26"/>
    <p:sldId id="284" r:id="rId27"/>
    <p:sldId id="278" r:id="rId28"/>
    <p:sldId id="27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7864"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B036C2-4E12-4C1B-B5EC-778CADC67EDA}" type="datetimeFigureOut">
              <a:rPr lang="en-US"/>
              <a:pPr>
                <a:defRPr/>
              </a:pPr>
              <a:t>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11A2925-9F9A-4547-BBAF-0E82B21BA0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D07A2-3D7C-4CAD-9AEC-74B5DE1E3FF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4D11FE-9B7E-4114-8F17-672BD43BF3F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2111A8-7F6D-4C48-A623-0B397D50A02B}"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0DAF6-FA60-4B26-9178-EF0818E9330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1A2A47-2912-46B9-A3A2-503FA53EAECF}"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968F1-CB17-4127-A314-A9194D38FFE5}"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F7EB2-FB4A-495A-81B0-7E9B2E5FE775}"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F2E28-E6A1-4E61-B4FD-84A3332F19C6}"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BADC2-7CEB-4A37-95F1-9855EC0E42D3}"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3ECD8-60A4-4105-8276-70F74A5CCAD1}"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0BB7C9-E3A6-4DAC-AD40-2CDC73001F1A}"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3A91D-6D8E-4C5C-9465-3358BEDA6CB7}"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endParaRPr lang="en-US" smtClean="0"/>
          </a:p>
          <a:p>
            <a:pPr>
              <a:lnSpc>
                <a:spcPct val="90000"/>
              </a:lnSpc>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AA04C-BEBD-440F-9E67-6326161AC4A8}"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127A7-5D04-4835-9DE2-2E13C8FD9F3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D65171-DFB3-42FA-B914-A11BB674E9A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0B6FA-338C-4CB1-B151-54FAD435FE7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4CA239-CC64-46DB-A2B1-A2EC787577B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68D75-EA99-4D1C-BB7A-FC5C18038F90}"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endParaRPr lang="en-US" sz="1100" smtClean="0"/>
          </a:p>
          <a:p>
            <a:pPr>
              <a:spcBef>
                <a:spcPct val="0"/>
              </a:spcBef>
            </a:pPr>
            <a:endParaRPr lang="en-US" sz="110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7DFD46-57B0-48CA-9B58-562A5985D92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EA959995-79AC-47EE-9717-614AFF155DA4}" type="datetime1">
              <a:rPr lang="en-US"/>
              <a:pPr>
                <a:defRPr/>
              </a:pPr>
              <a:t>2/9/2009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246440F7-78D1-4312-9FDA-4A4C3D9687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A4E132-65CC-4872-8FE8-B55036599BD0}" type="datetime1">
              <a:rPr lang="en-US"/>
              <a:pPr>
                <a:defRPr/>
              </a:pPr>
              <a:t>2/9/2009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39FDB31-834C-4A1D-94F0-6E3FDEF427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9E97F8E-F506-4535-8819-FCC9594056E0}" type="datetime1">
              <a:rPr lang="en-US"/>
              <a:pPr>
                <a:defRPr/>
              </a:pPr>
              <a:t>2/9/2009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09D65B-874F-45CB-8B75-C8F064D831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533400" y="1371600"/>
            <a:ext cx="8077200" cy="1588"/>
          </a:xfrm>
          <a:prstGeom prst="line">
            <a:avLst/>
          </a:prstGeom>
          <a:ln w="41275"/>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905000"/>
            <a:ext cx="8229600" cy="4102291"/>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274638"/>
            <a:ext cx="8229600" cy="1325562"/>
          </a:xfrm>
        </p:spPr>
        <p:txBody>
          <a:bodyPr rtlCol="0"/>
          <a:lstStyle>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6DB571D4-CB36-4E03-A02E-7E5A72295038}" type="datetime1">
              <a:rPr lang="en-US"/>
              <a:pPr>
                <a:defRPr/>
              </a:pPr>
              <a:t>2/9/2009</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a:xfrm>
            <a:off x="0" y="6400800"/>
            <a:ext cx="533400" cy="365125"/>
          </a:xfrm>
        </p:spPr>
        <p:txBody>
          <a:bodyPr/>
          <a:lstStyle>
            <a:lvl1pPr>
              <a:defRPr sz="1600" b="1" i="0" baseline="0" smtClean="0"/>
            </a:lvl1pPr>
            <a:extLst/>
          </a:lstStyle>
          <a:p>
            <a:pPr>
              <a:defRPr/>
            </a:pPr>
            <a:fld id="{E6B8F561-7A4F-4C52-B4C1-8AEC876091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9FC0ED6-014D-4BC2-AE0E-B94B9E560955}" type="datetime1">
              <a:rPr lang="en-US"/>
              <a:pPr>
                <a:defRPr/>
              </a:pPr>
              <a:t>2/9/2009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07378AB-A0A6-4EC3-A758-F5FDFBC2608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25D310E-CF6A-47E4-82B5-BED5D179DA4C}" type="datetime1">
              <a:rPr lang="en-US"/>
              <a:pPr>
                <a:defRPr/>
              </a:pPr>
              <a:t>2/9/2009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1DAB8A5-A0C1-4206-AF4D-A819B9F743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6B8D4B3-68B8-4A74-874D-A5998F2192F2}" type="datetime1">
              <a:rPr lang="en-US"/>
              <a:pPr>
                <a:defRPr/>
              </a:pPr>
              <a:t>2/9/2009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2989D1E-503F-48B4-B70D-7B82EB4AFB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6E169E0-A2A0-44B0-8430-BAE6C2D88C99}" type="datetime1">
              <a:rPr lang="en-US"/>
              <a:pPr>
                <a:defRPr/>
              </a:pPr>
              <a:t>2/9/2009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3ED31A7-9AC1-4FD3-96CB-449EF7B4DC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F84087E-8997-4B97-82EA-F2CAB21E8B05}" type="datetime1">
              <a:rPr lang="en-US"/>
              <a:pPr>
                <a:defRPr/>
              </a:pPr>
              <a:t>2/9/2009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990D0E3-A7C6-46CE-A707-3ACA11099F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3876F66-1098-41C2-A4BE-0C35438FA84F}" type="datetime1">
              <a:rPr lang="en-US"/>
              <a:pPr>
                <a:defRPr/>
              </a:pPr>
              <a:t>2/9/2009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28CF0A9-E683-4D47-941C-0A5F6E0A8D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3E2CA6A-EB84-4E17-960A-7B26FF90EA2C}" type="datetime1">
              <a:rPr lang="en-US"/>
              <a:pPr>
                <a:defRPr/>
              </a:pPr>
              <a:t>2/9/2009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7BB054E0-8C71-4B16-8416-83556E0FAC3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52FE2D0D-E758-41B3-83B2-8F99F0126857}" type="datetime1">
              <a:rPr lang="en-US"/>
              <a:pPr>
                <a:defRPr/>
              </a:pPr>
              <a:t>2/9/2009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24C811F3-DCDE-4D1C-B8E7-DFFD06A377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8" r:id="rId8"/>
    <p:sldLayoutId id="2147483679" r:id="rId9"/>
    <p:sldLayoutId id="2147483670" r:id="rId10"/>
    <p:sldLayoutId id="2147483669"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ad.ufl.edu\ifas\FYCS\Users\bobroff\Family%20Album%20Radio\Podcasts\Children's%20fear%20of%20new%20foods.mp3"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Feeding Your Preschooler</a:t>
            </a:r>
            <a:endParaRPr lang="en-US" dirty="0"/>
          </a:p>
        </p:txBody>
      </p:sp>
      <p:sp>
        <p:nvSpPr>
          <p:cNvPr id="14338" name="Subtitle 2"/>
          <p:cNvSpPr>
            <a:spLocks noGrp="1"/>
          </p:cNvSpPr>
          <p:nvPr>
            <p:ph type="subTitle" idx="1"/>
          </p:nvPr>
        </p:nvSpPr>
        <p:spPr>
          <a:xfrm>
            <a:off x="685800" y="3611563"/>
            <a:ext cx="7772400" cy="1200150"/>
          </a:xfrm>
        </p:spPr>
        <p:txBody>
          <a:bodyPr/>
          <a:lstStyle/>
          <a:p>
            <a:pPr marR="0"/>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1905000"/>
            <a:ext cx="8229600" cy="4102100"/>
          </a:xfrm>
        </p:spPr>
        <p:txBody>
          <a:bodyPr/>
          <a:lstStyle/>
          <a:p>
            <a:r>
              <a:rPr lang="en-US" smtClean="0"/>
              <a:t>Be a great role model!</a:t>
            </a:r>
          </a:p>
          <a:p>
            <a:pPr lvl="1"/>
            <a:r>
              <a:rPr lang="en-US" smtClean="0"/>
              <a:t>Eat meals with your child.</a:t>
            </a:r>
          </a:p>
          <a:p>
            <a:pPr lvl="1"/>
            <a:r>
              <a:rPr lang="en-US" smtClean="0"/>
              <a:t>Eat slowly and enjoy your own food.</a:t>
            </a:r>
          </a:p>
          <a:p>
            <a:pPr lvl="1"/>
            <a:r>
              <a:rPr lang="en-US" smtClean="0"/>
              <a:t>Make mealtime a pleasant time.</a:t>
            </a:r>
          </a:p>
          <a:p>
            <a:pPr lvl="1"/>
            <a:r>
              <a:rPr lang="en-US" smtClean="0"/>
              <a:t>Eat a variety of healthful foods.</a:t>
            </a:r>
          </a:p>
        </p:txBody>
      </p:sp>
      <p:sp>
        <p:nvSpPr>
          <p:cNvPr id="32770"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94EB19-BE32-4773-A390-DB35335CF7B2}" type="slidenum">
              <a:rPr lang="en-US"/>
              <a:pPr fontAlgn="base">
                <a:spcBef>
                  <a:spcPct val="0"/>
                </a:spcBef>
                <a:spcAft>
                  <a:spcPct val="0"/>
                </a:spcAft>
              </a:pPr>
              <a:t>10</a:t>
            </a:fld>
            <a:endParaRPr lang="en-US"/>
          </a:p>
        </p:txBody>
      </p:sp>
      <p:sp>
        <p:nvSpPr>
          <p:cNvPr id="4" name="Title 3"/>
          <p:cNvSpPr>
            <a:spLocks noGrp="1"/>
          </p:cNvSpPr>
          <p:nvPr>
            <p:ph type="title"/>
          </p:nvPr>
        </p:nvSpPr>
        <p:spPr/>
        <p:txBody>
          <a:bodyPr/>
          <a:lstStyle/>
          <a:p>
            <a:pPr fontAlgn="auto">
              <a:spcAft>
                <a:spcPts val="0"/>
              </a:spcAft>
              <a:defRPr/>
            </a:pPr>
            <a:r>
              <a:rPr lang="en-US" dirty="0" smtClean="0"/>
              <a:t>Dealing with your picky eater</a:t>
            </a:r>
            <a:endParaRPr lang="en-US" dirty="0"/>
          </a:p>
        </p:txBody>
      </p:sp>
      <p:pic>
        <p:nvPicPr>
          <p:cNvPr id="32772" name="Picture 2" descr="http://www.iclipart.com/dodl.php/201029_m.gif?linklokauth=L3RlbXAvMjAxMDI5X20uZ2lmLDEyMzM4NzIwOTAsMTI4LjIyNy4yMDQuNjMsMCwwLExMXzAsLGFhOThlMzgyMGY1NmYxNmNmZWZlNDE3NzgxNmQ5Njhj"/>
          <p:cNvPicPr>
            <a:picLocks noChangeAspect="1" noChangeArrowheads="1"/>
          </p:cNvPicPr>
          <p:nvPr/>
        </p:nvPicPr>
        <p:blipFill>
          <a:blip r:embed="rId3"/>
          <a:srcRect/>
          <a:stretch>
            <a:fillRect/>
          </a:stretch>
        </p:blipFill>
        <p:spPr bwMode="auto">
          <a:xfrm>
            <a:off x="5943600" y="3387725"/>
            <a:ext cx="2719388"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457200" y="1905000"/>
            <a:ext cx="8229600" cy="4102100"/>
          </a:xfrm>
        </p:spPr>
        <p:txBody>
          <a:bodyPr/>
          <a:lstStyle/>
          <a:p>
            <a:r>
              <a:rPr lang="en-US" smtClean="0"/>
              <a:t>Family Album podcast: Children’s fear of new foods …</a:t>
            </a:r>
          </a:p>
        </p:txBody>
      </p:sp>
      <p:sp>
        <p:nvSpPr>
          <p:cNvPr id="34818"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D256337-8C6A-46D4-A1D3-871E8D760DB9}" type="slidenum">
              <a:rPr lang="en-US"/>
              <a:pPr fontAlgn="base">
                <a:spcBef>
                  <a:spcPct val="0"/>
                </a:spcBef>
                <a:spcAft>
                  <a:spcPct val="0"/>
                </a:spcAft>
              </a:pPr>
              <a:t>11</a:t>
            </a:fld>
            <a:endParaRPr lang="en-US"/>
          </a:p>
        </p:txBody>
      </p:sp>
      <p:sp>
        <p:nvSpPr>
          <p:cNvPr id="4" name="Title 3"/>
          <p:cNvSpPr>
            <a:spLocks noGrp="1"/>
          </p:cNvSpPr>
          <p:nvPr>
            <p:ph type="title"/>
          </p:nvPr>
        </p:nvSpPr>
        <p:spPr>
          <a:xfrm>
            <a:off x="457200" y="274638"/>
            <a:ext cx="8686800" cy="1325562"/>
          </a:xfrm>
        </p:spPr>
        <p:txBody>
          <a:bodyPr>
            <a:normAutofit fontScale="90000"/>
          </a:bodyPr>
          <a:lstStyle/>
          <a:p>
            <a:pPr fontAlgn="auto">
              <a:spcAft>
                <a:spcPts val="0"/>
              </a:spcAft>
              <a:defRPr/>
            </a:pPr>
            <a:r>
              <a:rPr lang="en-US" dirty="0" smtClean="0"/>
              <a:t>Is your child afraid to try new foods?</a:t>
            </a:r>
            <a:endParaRPr lang="en-US" dirty="0"/>
          </a:p>
        </p:txBody>
      </p:sp>
      <p:pic>
        <p:nvPicPr>
          <p:cNvPr id="5" name="Children's fear of new foods.mp3">
            <a:hlinkClick r:id="" action="ppaction://media"/>
          </p:cNvPr>
          <p:cNvPicPr>
            <a:picLocks noRot="1" noChangeAspect="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5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457200" y="1905000"/>
            <a:ext cx="5181600" cy="4102100"/>
          </a:xfrm>
        </p:spPr>
        <p:txBody>
          <a:bodyPr/>
          <a:lstStyle/>
          <a:p>
            <a:r>
              <a:rPr lang="en-US" smtClean="0"/>
              <a:t>Introduce new foods without fanfare</a:t>
            </a:r>
          </a:p>
          <a:p>
            <a:r>
              <a:rPr lang="en-US" smtClean="0"/>
              <a:t>Don’t force, beg, or bribe </a:t>
            </a:r>
          </a:p>
          <a:p>
            <a:r>
              <a:rPr lang="en-US" smtClean="0"/>
              <a:t>Eat the food without commenting</a:t>
            </a:r>
          </a:p>
          <a:p>
            <a:r>
              <a:rPr lang="en-US" smtClean="0"/>
              <a:t>Serve the food once in a while over time</a:t>
            </a:r>
          </a:p>
          <a:p>
            <a:r>
              <a:rPr lang="en-US" smtClean="0"/>
              <a:t>See what happens</a:t>
            </a:r>
          </a:p>
        </p:txBody>
      </p:sp>
      <p:sp>
        <p:nvSpPr>
          <p:cNvPr id="36866"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8EE57B7-2D20-41FF-987F-71C2E3DCEB70}" type="slidenum">
              <a:rPr lang="en-US"/>
              <a:pPr fontAlgn="base">
                <a:spcBef>
                  <a:spcPct val="0"/>
                </a:spcBef>
                <a:spcAft>
                  <a:spcPct val="0"/>
                </a:spcAft>
              </a:pPr>
              <a:t>12</a:t>
            </a:fld>
            <a:endParaRPr lang="en-US"/>
          </a:p>
        </p:txBody>
      </p:sp>
      <p:sp>
        <p:nvSpPr>
          <p:cNvPr id="4" name="Title 3"/>
          <p:cNvSpPr>
            <a:spLocks noGrp="1"/>
          </p:cNvSpPr>
          <p:nvPr>
            <p:ph type="title"/>
          </p:nvPr>
        </p:nvSpPr>
        <p:spPr/>
        <p:txBody>
          <a:bodyPr/>
          <a:lstStyle/>
          <a:p>
            <a:pPr fontAlgn="auto">
              <a:spcAft>
                <a:spcPts val="0"/>
              </a:spcAft>
              <a:defRPr/>
            </a:pPr>
            <a:r>
              <a:rPr lang="en-US" dirty="0" smtClean="0"/>
              <a:t>Dealing with food neophobia</a:t>
            </a:r>
            <a:endParaRPr lang="en-US" dirty="0"/>
          </a:p>
        </p:txBody>
      </p:sp>
      <p:pic>
        <p:nvPicPr>
          <p:cNvPr id="36868" name="Picture 4" descr="iclipart meal.jpg"/>
          <p:cNvPicPr>
            <a:picLocks noChangeAspect="1"/>
          </p:cNvPicPr>
          <p:nvPr/>
        </p:nvPicPr>
        <p:blipFill>
          <a:blip r:embed="rId3"/>
          <a:srcRect/>
          <a:stretch>
            <a:fillRect/>
          </a:stretch>
        </p:blipFill>
        <p:spPr bwMode="auto">
          <a:xfrm>
            <a:off x="5562600" y="3810000"/>
            <a:ext cx="32813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457200" y="1828800"/>
            <a:ext cx="5334000" cy="4648200"/>
          </a:xfrm>
        </p:spPr>
        <p:txBody>
          <a:bodyPr/>
          <a:lstStyle/>
          <a:p>
            <a:r>
              <a:rPr lang="en-US" smtClean="0"/>
              <a:t>Strong-tasting veggies are not favorites</a:t>
            </a:r>
          </a:p>
          <a:p>
            <a:pPr lvl="1"/>
            <a:r>
              <a:rPr lang="en-US" smtClean="0"/>
              <a:t>Incorporate puree into casseroles</a:t>
            </a:r>
          </a:p>
          <a:p>
            <a:pPr lvl="1"/>
            <a:r>
              <a:rPr lang="en-US" smtClean="0"/>
              <a:t>Try cold blanched broccoli (“trees”) with dip</a:t>
            </a:r>
          </a:p>
          <a:p>
            <a:pPr lvl="1"/>
            <a:r>
              <a:rPr lang="en-US" smtClean="0"/>
              <a:t>Offer a variety of vegetables</a:t>
            </a:r>
          </a:p>
          <a:p>
            <a:r>
              <a:rPr lang="en-US" smtClean="0"/>
              <a:t>Older children may prefer raw veggies</a:t>
            </a:r>
          </a:p>
        </p:txBody>
      </p:sp>
      <p:sp>
        <p:nvSpPr>
          <p:cNvPr id="38914"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41ED8A7-9A46-4600-811F-984CD978222B}" type="slidenum">
              <a:rPr lang="en-US"/>
              <a:pPr fontAlgn="base">
                <a:spcBef>
                  <a:spcPct val="0"/>
                </a:spcBef>
                <a:spcAft>
                  <a:spcPct val="0"/>
                </a:spcAft>
              </a:pPr>
              <a:t>13</a:t>
            </a:fld>
            <a:endParaRPr lang="en-US"/>
          </a:p>
        </p:txBody>
      </p:sp>
      <p:sp>
        <p:nvSpPr>
          <p:cNvPr id="4" name="Title 3"/>
          <p:cNvSpPr>
            <a:spLocks noGrp="1"/>
          </p:cNvSpPr>
          <p:nvPr>
            <p:ph type="title"/>
          </p:nvPr>
        </p:nvSpPr>
        <p:spPr/>
        <p:txBody>
          <a:bodyPr/>
          <a:lstStyle/>
          <a:p>
            <a:pPr fontAlgn="auto">
              <a:spcAft>
                <a:spcPts val="0"/>
              </a:spcAft>
              <a:defRPr/>
            </a:pPr>
            <a:r>
              <a:rPr lang="en-US" dirty="0" smtClean="0"/>
              <a:t>Preschoolers and vegetables</a:t>
            </a:r>
            <a:endParaRPr lang="en-US" dirty="0"/>
          </a:p>
        </p:txBody>
      </p:sp>
      <p:pic>
        <p:nvPicPr>
          <p:cNvPr id="38916" name="Picture 2" descr="http://www.iclipart.com/dodl.php/161319_m.jpg?linklokauth=L3RlbXAvMTYxMzE5X20uanBnLDEyMzM5Mzc1NzgsMTI4LjIyNy4yMDEuMjA3LDAsMCxMTF8wLCxlNDkxMzQ4ZDc0YjU3YTMwYzM2ZjI0Nzk2MzkxMzVhYg%3D%3D"/>
          <p:cNvPicPr>
            <a:picLocks noChangeAspect="1" noChangeArrowheads="1"/>
          </p:cNvPicPr>
          <p:nvPr/>
        </p:nvPicPr>
        <p:blipFill>
          <a:blip r:embed="rId3"/>
          <a:srcRect/>
          <a:stretch>
            <a:fillRect/>
          </a:stretch>
        </p:blipFill>
        <p:spPr bwMode="auto">
          <a:xfrm>
            <a:off x="5646738" y="3733800"/>
            <a:ext cx="3278187" cy="2819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457200" y="1905000"/>
            <a:ext cx="5181600" cy="4102100"/>
          </a:xfrm>
        </p:spPr>
        <p:txBody>
          <a:bodyPr/>
          <a:lstStyle/>
          <a:p>
            <a:r>
              <a:rPr lang="en-US" smtClean="0"/>
              <a:t>Model eating a variety of cooked and raw vegetables</a:t>
            </a:r>
          </a:p>
          <a:p>
            <a:r>
              <a:rPr lang="en-US" smtClean="0"/>
              <a:t>Let children touch, smell, and taste (not necessarily swallow …) vegetables</a:t>
            </a:r>
          </a:p>
          <a:p>
            <a:r>
              <a:rPr lang="en-US" smtClean="0"/>
              <a:t>Do not force a preschooler to “eat your veggies”</a:t>
            </a:r>
          </a:p>
          <a:p>
            <a:r>
              <a:rPr lang="en-US" smtClean="0"/>
              <a:t>Never use bribes</a:t>
            </a:r>
          </a:p>
        </p:txBody>
      </p:sp>
      <p:sp>
        <p:nvSpPr>
          <p:cNvPr id="4096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3D4CB18-0B27-4E2E-A891-0CECE029F601}" type="slidenum">
              <a:rPr lang="en-US"/>
              <a:pPr fontAlgn="base">
                <a:spcBef>
                  <a:spcPct val="0"/>
                </a:spcBef>
                <a:spcAft>
                  <a:spcPct val="0"/>
                </a:spcAft>
              </a:pPr>
              <a:t>14</a:t>
            </a:fld>
            <a:endParaRPr lang="en-US"/>
          </a:p>
        </p:txBody>
      </p:sp>
      <p:sp>
        <p:nvSpPr>
          <p:cNvPr id="4" name="Title 3"/>
          <p:cNvSpPr>
            <a:spLocks noGrp="1"/>
          </p:cNvSpPr>
          <p:nvPr>
            <p:ph type="title"/>
          </p:nvPr>
        </p:nvSpPr>
        <p:spPr/>
        <p:txBody>
          <a:bodyPr/>
          <a:lstStyle/>
          <a:p>
            <a:pPr fontAlgn="auto">
              <a:spcAft>
                <a:spcPts val="0"/>
              </a:spcAft>
              <a:defRPr/>
            </a:pPr>
            <a:r>
              <a:rPr lang="en-US" dirty="0" smtClean="0"/>
              <a:t>Preschoolers and vegetables</a:t>
            </a:r>
            <a:endParaRPr lang="en-US" dirty="0"/>
          </a:p>
        </p:txBody>
      </p:sp>
      <p:pic>
        <p:nvPicPr>
          <p:cNvPr id="40964" name="Picture 2" descr="http://www.iclipart.com/dodl.php/119592_m.jpg?linklokauth=L3RlbXAvMTE5NTkyX20uanBnLDEyMzM5Mzc4MTUsMTI4LjIyNy4yMDEuMjA3LDAsMCxMTF8wLCwzMWYxOTAwODVkZTZlZGQ4NTI1YjI0ZGYwY2YwOGE0Yg%3D%3D"/>
          <p:cNvPicPr>
            <a:picLocks noChangeAspect="1" noChangeArrowheads="1"/>
          </p:cNvPicPr>
          <p:nvPr/>
        </p:nvPicPr>
        <p:blipFill>
          <a:blip r:embed="rId3"/>
          <a:srcRect/>
          <a:stretch>
            <a:fillRect/>
          </a:stretch>
        </p:blipFill>
        <p:spPr bwMode="auto">
          <a:xfrm>
            <a:off x="5541963" y="3505200"/>
            <a:ext cx="3278187" cy="274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Role modeling</a:t>
            </a:r>
            <a:endParaRPr lang="en-US" dirty="0"/>
          </a:p>
        </p:txBody>
      </p:sp>
      <p:sp>
        <p:nvSpPr>
          <p:cNvPr id="43010" name="Content Placeholder 2"/>
          <p:cNvSpPr>
            <a:spLocks noGrp="1"/>
          </p:cNvSpPr>
          <p:nvPr>
            <p:ph idx="1"/>
          </p:nvPr>
        </p:nvSpPr>
        <p:spPr>
          <a:xfrm>
            <a:off x="457200" y="1905000"/>
            <a:ext cx="4495800" cy="4102100"/>
          </a:xfrm>
        </p:spPr>
        <p:txBody>
          <a:bodyPr/>
          <a:lstStyle/>
          <a:p>
            <a:pPr>
              <a:spcBef>
                <a:spcPts val="1200"/>
              </a:spcBef>
              <a:spcAft>
                <a:spcPts val="1200"/>
              </a:spcAft>
            </a:pPr>
            <a:r>
              <a:rPr lang="en-US" smtClean="0"/>
              <a:t>They learn from watching you. </a:t>
            </a:r>
          </a:p>
          <a:p>
            <a:pPr>
              <a:spcBef>
                <a:spcPts val="1200"/>
              </a:spcBef>
              <a:spcAft>
                <a:spcPts val="1200"/>
              </a:spcAft>
            </a:pPr>
            <a:r>
              <a:rPr lang="en-US" smtClean="0"/>
              <a:t>Eat fruits and veggies and your kids will too.</a:t>
            </a:r>
          </a:p>
        </p:txBody>
      </p:sp>
      <p:pic>
        <p:nvPicPr>
          <p:cNvPr id="43011" name="Picture 2" descr="http://www.iclipart.com/dodl.php/200796_m.jpg?linklokauth=L3RlbXAvMjAwNzk2X20uanBnLDEyMzM3MDAxNDEsMTI4LjIyNy42Ny4xMjYsMCwwLExMXzAsLGFmYzQ2ZDZkZTc0OWYyZGFkNzI1ODdkMjYwNWFkZTVm"/>
          <p:cNvPicPr>
            <a:picLocks noChangeAspect="1" noChangeArrowheads="1"/>
          </p:cNvPicPr>
          <p:nvPr/>
        </p:nvPicPr>
        <p:blipFill>
          <a:blip r:embed="rId2"/>
          <a:srcRect/>
          <a:stretch>
            <a:fillRect/>
          </a:stretch>
        </p:blipFill>
        <p:spPr bwMode="auto">
          <a:xfrm>
            <a:off x="5638800" y="2971800"/>
            <a:ext cx="2408238" cy="3276600"/>
          </a:xfrm>
          <a:prstGeom prst="rect">
            <a:avLst/>
          </a:prstGeom>
          <a:noFill/>
          <a:ln w="9525">
            <a:noFill/>
            <a:miter lim="800000"/>
            <a:headEnd/>
            <a:tailEnd/>
          </a:ln>
        </p:spPr>
      </p:pic>
      <p:sp>
        <p:nvSpPr>
          <p:cNvPr id="43012"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1972F0E-39CC-46F3-81C9-6FD31F73C270}" type="slidenum">
              <a:rPr lang="en-US"/>
              <a:pPr fontAlgn="base">
                <a:spcBef>
                  <a:spcPct val="0"/>
                </a:spcBef>
                <a:spcAft>
                  <a:spcPct val="0"/>
                </a:spcAft>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274638"/>
            <a:ext cx="8229601" cy="1325562"/>
          </a:xfrm>
        </p:spPr>
        <p:txBody>
          <a:bodyPr/>
          <a:lstStyle/>
          <a:p>
            <a:pPr fontAlgn="auto">
              <a:spcAft>
                <a:spcPts val="0"/>
              </a:spcAft>
              <a:defRPr/>
            </a:pPr>
            <a:r>
              <a:rPr lang="en-US" dirty="0" smtClean="0"/>
              <a:t>Cooking and Eating Together</a:t>
            </a:r>
          </a:p>
        </p:txBody>
      </p:sp>
      <p:sp>
        <p:nvSpPr>
          <p:cNvPr id="44034" name="Content Placeholder 2"/>
          <p:cNvSpPr>
            <a:spLocks noGrp="1"/>
          </p:cNvSpPr>
          <p:nvPr>
            <p:ph idx="1"/>
          </p:nvPr>
        </p:nvSpPr>
        <p:spPr>
          <a:xfrm>
            <a:off x="457200" y="1905000"/>
            <a:ext cx="4114800" cy="4102100"/>
          </a:xfrm>
        </p:spPr>
        <p:txBody>
          <a:bodyPr/>
          <a:lstStyle/>
          <a:p>
            <a:pPr>
              <a:spcAft>
                <a:spcPts val="1200"/>
              </a:spcAft>
            </a:pPr>
            <a:r>
              <a:rPr lang="en-US" smtClean="0"/>
              <a:t>Cook together. </a:t>
            </a:r>
          </a:p>
          <a:p>
            <a:pPr>
              <a:spcAft>
                <a:spcPts val="1200"/>
              </a:spcAft>
            </a:pPr>
            <a:r>
              <a:rPr lang="en-US" smtClean="0"/>
              <a:t>Eat together. </a:t>
            </a:r>
          </a:p>
          <a:p>
            <a:pPr>
              <a:spcAft>
                <a:spcPts val="1200"/>
              </a:spcAft>
            </a:pPr>
            <a:r>
              <a:rPr lang="en-US" smtClean="0"/>
              <a:t>Talk together. </a:t>
            </a:r>
          </a:p>
          <a:p>
            <a:pPr>
              <a:spcAft>
                <a:spcPts val="1200"/>
              </a:spcAft>
            </a:pPr>
            <a:r>
              <a:rPr lang="en-US" smtClean="0"/>
              <a:t>Make mealtime a family time.</a:t>
            </a:r>
          </a:p>
        </p:txBody>
      </p:sp>
      <p:sp>
        <p:nvSpPr>
          <p:cNvPr id="4403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85B2F0B-AC0D-458F-893A-9C6A527BD2F5}" type="slidenum">
              <a:rPr lang="en-US"/>
              <a:pPr fontAlgn="base">
                <a:spcBef>
                  <a:spcPct val="0"/>
                </a:spcBef>
                <a:spcAft>
                  <a:spcPct val="0"/>
                </a:spcAft>
              </a:pPr>
              <a:t>16</a:t>
            </a:fld>
            <a:endParaRPr lang="en-US"/>
          </a:p>
        </p:txBody>
      </p:sp>
      <p:pic>
        <p:nvPicPr>
          <p:cNvPr id="44036" name="Picture 2" descr="http://www.iclipart.com/dodl.php/239097_m.jpg?linklokauth=L3RlbXAvMjM5MDk3X20uanBnLDEyMzM4NzI3NTYsMTI4LjIyNy4yMDQuNjMsMCwwLExMXzAsLDBhYzExYTgwM2I1YzQ3OWM1MjIyMTk5MDAxMDE0ZjY0"/>
          <p:cNvPicPr>
            <a:picLocks noChangeAspect="1" noChangeArrowheads="1"/>
          </p:cNvPicPr>
          <p:nvPr/>
        </p:nvPicPr>
        <p:blipFill>
          <a:blip r:embed="rId2"/>
          <a:srcRect/>
          <a:stretch>
            <a:fillRect/>
          </a:stretch>
        </p:blipFill>
        <p:spPr bwMode="auto">
          <a:xfrm>
            <a:off x="4402138" y="3429000"/>
            <a:ext cx="44386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457200" y="1752600"/>
            <a:ext cx="5029200" cy="4876800"/>
          </a:xfrm>
        </p:spPr>
        <p:txBody>
          <a:bodyPr/>
          <a:lstStyle/>
          <a:p>
            <a:r>
              <a:rPr lang="en-US" smtClean="0"/>
              <a:t>Parents decide what to serve and how</a:t>
            </a:r>
          </a:p>
          <a:p>
            <a:r>
              <a:rPr lang="en-US" smtClean="0"/>
              <a:t>Parents set meal and snack times</a:t>
            </a:r>
          </a:p>
          <a:p>
            <a:r>
              <a:rPr lang="en-US" smtClean="0"/>
              <a:t>Do NOT allow panhandling between meals and snacks</a:t>
            </a:r>
          </a:p>
          <a:p>
            <a:r>
              <a:rPr lang="en-US" smtClean="0"/>
              <a:t>Do NOT “short order cook”</a:t>
            </a:r>
          </a:p>
          <a:p>
            <a:r>
              <a:rPr lang="en-US" smtClean="0"/>
              <a:t>Do NOT try to control how much your child eats</a:t>
            </a:r>
          </a:p>
          <a:p>
            <a:endParaRPr lang="en-US" smtClean="0"/>
          </a:p>
        </p:txBody>
      </p:sp>
      <p:sp>
        <p:nvSpPr>
          <p:cNvPr id="45058"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E46E59E-4F5B-4928-954B-253E95CB3E92}" type="slidenum">
              <a:rPr lang="en-US"/>
              <a:pPr fontAlgn="base">
                <a:spcBef>
                  <a:spcPct val="0"/>
                </a:spcBef>
                <a:spcAft>
                  <a:spcPct val="0"/>
                </a:spcAft>
              </a:pPr>
              <a:t>17</a:t>
            </a:fld>
            <a:endParaRPr lang="en-US"/>
          </a:p>
        </p:txBody>
      </p:sp>
      <p:sp>
        <p:nvSpPr>
          <p:cNvPr id="4" name="Title 3"/>
          <p:cNvSpPr>
            <a:spLocks noGrp="1"/>
          </p:cNvSpPr>
          <p:nvPr>
            <p:ph type="title"/>
          </p:nvPr>
        </p:nvSpPr>
        <p:spPr/>
        <p:txBody>
          <a:bodyPr/>
          <a:lstStyle/>
          <a:p>
            <a:pPr fontAlgn="auto">
              <a:spcAft>
                <a:spcPts val="0"/>
              </a:spcAft>
              <a:defRPr/>
            </a:pPr>
            <a:r>
              <a:rPr lang="en-US" dirty="0" smtClean="0"/>
              <a:t>Division of responsibility</a:t>
            </a:r>
            <a:endParaRPr lang="en-US" dirty="0"/>
          </a:p>
        </p:txBody>
      </p:sp>
      <p:pic>
        <p:nvPicPr>
          <p:cNvPr id="45060" name="Picture 4" descr="http://www.iclipart.com/dodl.php/104499_m.jpg?linklokauth=L3RlbXAvMTA0NDk5X20uanBnLDEyMzM5NDMxMTUsMTI4LjIyNy4xMy4yMzUsMCwwLExMXzAsLDI0NDlmNzhlODFjY2UzOGM3MTY0MGMwOTU1YzcxYjAy"/>
          <p:cNvPicPr>
            <a:picLocks noChangeAspect="1" noChangeArrowheads="1"/>
          </p:cNvPicPr>
          <p:nvPr/>
        </p:nvPicPr>
        <p:blipFill>
          <a:blip r:embed="rId3"/>
          <a:srcRect/>
          <a:stretch>
            <a:fillRect/>
          </a:stretch>
        </p:blipFill>
        <p:spPr bwMode="auto">
          <a:xfrm>
            <a:off x="5715000" y="3640138"/>
            <a:ext cx="3276600" cy="29067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Division of Responsibility</a:t>
            </a:r>
            <a:endParaRPr lang="en-US" dirty="0"/>
          </a:p>
        </p:txBody>
      </p:sp>
      <p:sp>
        <p:nvSpPr>
          <p:cNvPr id="47106" name="Content Placeholder 2"/>
          <p:cNvSpPr>
            <a:spLocks noGrp="1"/>
          </p:cNvSpPr>
          <p:nvPr>
            <p:ph idx="1"/>
          </p:nvPr>
        </p:nvSpPr>
        <p:spPr>
          <a:xfrm>
            <a:off x="457200" y="1828800"/>
            <a:ext cx="4572000" cy="4800600"/>
          </a:xfrm>
        </p:spPr>
        <p:txBody>
          <a:bodyPr/>
          <a:lstStyle/>
          <a:p>
            <a:pPr>
              <a:spcAft>
                <a:spcPts val="1200"/>
              </a:spcAft>
            </a:pPr>
            <a:r>
              <a:rPr lang="en-US" smtClean="0"/>
              <a:t>Let them learn by serving themselves. </a:t>
            </a:r>
          </a:p>
          <a:p>
            <a:pPr lvl="1">
              <a:spcAft>
                <a:spcPts val="1200"/>
              </a:spcAft>
            </a:pPr>
            <a:r>
              <a:rPr lang="en-US" smtClean="0"/>
              <a:t>Let your kids serve themselves at dinner.</a:t>
            </a:r>
          </a:p>
          <a:p>
            <a:pPr lvl="1">
              <a:spcAft>
                <a:spcPts val="1200"/>
              </a:spcAft>
            </a:pPr>
            <a:r>
              <a:rPr lang="en-US" smtClean="0"/>
              <a:t>Teach them to take small amounts at first.</a:t>
            </a:r>
          </a:p>
          <a:p>
            <a:pPr lvl="1">
              <a:spcAft>
                <a:spcPts val="1200"/>
              </a:spcAft>
            </a:pPr>
            <a:r>
              <a:rPr lang="en-US" smtClean="0"/>
              <a:t>Tell them they can get more if they’re still hungry.</a:t>
            </a:r>
          </a:p>
        </p:txBody>
      </p:sp>
      <p:sp>
        <p:nvSpPr>
          <p:cNvPr id="4710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ED472CC-40EA-4856-8B3F-E9C23F23EB5F}" type="slidenum">
              <a:rPr lang="en-US"/>
              <a:pPr fontAlgn="base">
                <a:spcBef>
                  <a:spcPct val="0"/>
                </a:spcBef>
                <a:spcAft>
                  <a:spcPct val="0"/>
                </a:spcAft>
              </a:pPr>
              <a:t>18</a:t>
            </a:fld>
            <a:endParaRPr lang="en-US"/>
          </a:p>
        </p:txBody>
      </p:sp>
      <p:pic>
        <p:nvPicPr>
          <p:cNvPr id="47108" name="Picture 2" descr="http://www.iclipart.com/dodl.php/164847_m.jpg?linklokauth=L3RlbXAvMTY0ODQ3X20uanBnLDEyMzM5NDEyNTgsMTI4LjIyNy4xODIuMTMxLDAsMCxMTF8wLCw2ZGFlNjE3ZTU5ZTI0NjM2NjY0NTBjMmEwNDE4Yjc5YQ%3D%3D"/>
          <p:cNvPicPr>
            <a:picLocks noChangeAspect="1" noChangeArrowheads="1"/>
          </p:cNvPicPr>
          <p:nvPr/>
        </p:nvPicPr>
        <p:blipFill>
          <a:blip r:embed="rId3"/>
          <a:srcRect/>
          <a:stretch>
            <a:fillRect/>
          </a:stretch>
        </p:blipFill>
        <p:spPr bwMode="auto">
          <a:xfrm>
            <a:off x="5556250" y="3276600"/>
            <a:ext cx="31686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Division of Responsibility</a:t>
            </a:r>
            <a:endParaRPr lang="en-US" dirty="0"/>
          </a:p>
        </p:txBody>
      </p:sp>
      <p:sp>
        <p:nvSpPr>
          <p:cNvPr id="49154" name="Content Placeholder 2"/>
          <p:cNvSpPr>
            <a:spLocks noGrp="1"/>
          </p:cNvSpPr>
          <p:nvPr>
            <p:ph idx="1"/>
          </p:nvPr>
        </p:nvSpPr>
        <p:spPr>
          <a:xfrm>
            <a:off x="457200" y="1905000"/>
            <a:ext cx="5257800" cy="4419600"/>
          </a:xfrm>
        </p:spPr>
        <p:txBody>
          <a:bodyPr/>
          <a:lstStyle/>
          <a:p>
            <a:pPr>
              <a:spcAft>
                <a:spcPts val="1200"/>
              </a:spcAft>
            </a:pPr>
            <a:r>
              <a:rPr lang="en-US" smtClean="0"/>
              <a:t>Sometimes new foods take time.</a:t>
            </a:r>
          </a:p>
          <a:p>
            <a:pPr lvl="1">
              <a:spcAft>
                <a:spcPts val="1200"/>
              </a:spcAft>
            </a:pPr>
            <a:r>
              <a:rPr lang="en-US" smtClean="0"/>
              <a:t>Kids don’t always take to new foods right away.</a:t>
            </a:r>
          </a:p>
          <a:p>
            <a:pPr lvl="1">
              <a:spcAft>
                <a:spcPts val="1200"/>
              </a:spcAft>
            </a:pPr>
            <a:r>
              <a:rPr lang="en-US" smtClean="0"/>
              <a:t>Offer new fruits and veggies many times.</a:t>
            </a:r>
          </a:p>
          <a:p>
            <a:pPr lvl="1">
              <a:spcAft>
                <a:spcPts val="1200"/>
              </a:spcAft>
            </a:pPr>
            <a:r>
              <a:rPr lang="en-US" smtClean="0"/>
              <a:t>Give them a taste at first and be patient with them.</a:t>
            </a:r>
          </a:p>
          <a:p>
            <a:endParaRPr lang="en-US" smtClean="0"/>
          </a:p>
        </p:txBody>
      </p:sp>
      <p:sp>
        <p:nvSpPr>
          <p:cNvPr id="4915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067D88D-A5BB-4AD8-A5B8-804136CF88DC}" type="slidenum">
              <a:rPr lang="en-US"/>
              <a:pPr fontAlgn="base">
                <a:spcBef>
                  <a:spcPct val="0"/>
                </a:spcBef>
                <a:spcAft>
                  <a:spcPct val="0"/>
                </a:spcAft>
              </a:pPr>
              <a:t>19</a:t>
            </a:fld>
            <a:endParaRPr lang="en-US"/>
          </a:p>
        </p:txBody>
      </p:sp>
      <p:pic>
        <p:nvPicPr>
          <p:cNvPr id="49156" name="Picture 2" descr="http://www.iclipart.com/dodl.php/104552_m.jpg?linklokauth=L3RlbXAvMTA0NTUyX20uanBnLDEyMzM4NzI2MjIsMTI4LjIyNy4yMDQuNjMsMCwwLExMXzAsLGM5ODI5ZWNmMWQ1M2UyNmIxMDJlYWJkYzI3YTRlYTRl"/>
          <p:cNvPicPr>
            <a:picLocks noChangeAspect="1" noChangeArrowheads="1"/>
          </p:cNvPicPr>
          <p:nvPr/>
        </p:nvPicPr>
        <p:blipFill>
          <a:blip r:embed="rId3"/>
          <a:srcRect/>
          <a:stretch>
            <a:fillRect/>
          </a:stretch>
        </p:blipFill>
        <p:spPr bwMode="auto">
          <a:xfrm>
            <a:off x="5486400" y="4267200"/>
            <a:ext cx="348456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752600"/>
            <a:ext cx="7467600" cy="4572000"/>
          </a:xfrm>
        </p:spPr>
        <p:txBody>
          <a:bodyPr/>
          <a:lstStyle/>
          <a:p>
            <a:r>
              <a:rPr lang="en-US" smtClean="0"/>
              <a:t>Each child is unique, but most preschoolers are similar in these ways:</a:t>
            </a:r>
          </a:p>
          <a:p>
            <a:pPr lvl="1"/>
            <a:r>
              <a:rPr lang="en-US" smtClean="0"/>
              <a:t>Growing more slowly than before</a:t>
            </a:r>
          </a:p>
          <a:p>
            <a:pPr lvl="1"/>
            <a:r>
              <a:rPr lang="en-US" smtClean="0"/>
              <a:t>Can handle small objects</a:t>
            </a:r>
          </a:p>
          <a:p>
            <a:pPr lvl="1"/>
            <a:r>
              <a:rPr lang="en-US" smtClean="0"/>
              <a:t>Generally are pleasant</a:t>
            </a:r>
          </a:p>
          <a:p>
            <a:pPr lvl="1"/>
            <a:r>
              <a:rPr lang="en-US" smtClean="0"/>
              <a:t>Learning to share</a:t>
            </a:r>
          </a:p>
          <a:p>
            <a:pPr lvl="1"/>
            <a:r>
              <a:rPr lang="en-US" smtClean="0"/>
              <a:t>Enjoy helping with household                   chores</a:t>
            </a:r>
          </a:p>
        </p:txBody>
      </p:sp>
      <p:sp>
        <p:nvSpPr>
          <p:cNvPr id="3" name="Title 2"/>
          <p:cNvSpPr>
            <a:spLocks noGrp="1"/>
          </p:cNvSpPr>
          <p:nvPr>
            <p:ph type="title"/>
          </p:nvPr>
        </p:nvSpPr>
        <p:spPr/>
        <p:txBody>
          <a:bodyPr/>
          <a:lstStyle/>
          <a:p>
            <a:pPr fontAlgn="auto">
              <a:spcAft>
                <a:spcPts val="0"/>
              </a:spcAft>
              <a:defRPr/>
            </a:pPr>
            <a:r>
              <a:rPr lang="en-US" dirty="0" smtClean="0"/>
              <a:t>Let’s look at preschoolers</a:t>
            </a:r>
            <a:endParaRPr lang="en-US" dirty="0"/>
          </a:p>
        </p:txBody>
      </p:sp>
      <p:pic>
        <p:nvPicPr>
          <p:cNvPr id="16387" name="Picture 4" descr="http://www.iclipart.com/dodl.php/164897_m.jpg?linklokauth=L3RlbXAvMTY0ODk3X20uanBnLDEyMzM2OTY1MjksMTI4LjIyNy42Ny4xMjYsMCwwLExMXzAsLGQzYWNhNWFkYmZkNTMxOTk1NDg2NzM2OTIxZGRiMmRi"/>
          <p:cNvPicPr>
            <a:picLocks noChangeAspect="1" noChangeArrowheads="1"/>
          </p:cNvPicPr>
          <p:nvPr/>
        </p:nvPicPr>
        <p:blipFill>
          <a:blip r:embed="rId3"/>
          <a:srcRect/>
          <a:stretch>
            <a:fillRect/>
          </a:stretch>
        </p:blipFill>
        <p:spPr bwMode="auto">
          <a:xfrm>
            <a:off x="5943600" y="3429000"/>
            <a:ext cx="3014663" cy="2490788"/>
          </a:xfrm>
          <a:prstGeom prst="rect">
            <a:avLst/>
          </a:prstGeom>
          <a:noFill/>
          <a:ln w="9525">
            <a:noFill/>
            <a:miter lim="800000"/>
            <a:headEnd/>
            <a:tailEnd/>
          </a:ln>
        </p:spPr>
      </p:pic>
      <p:sp>
        <p:nvSpPr>
          <p:cNvPr id="1638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0BECE2A-E509-47F7-84B1-0761340F2BE1}" type="slidenum">
              <a:rPr lang="en-US"/>
              <a:pPr fontAlgn="base">
                <a:spcBef>
                  <a:spcPct val="0"/>
                </a:spcBef>
                <a:spcAft>
                  <a:spcPct val="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Division of Responsibility</a:t>
            </a:r>
            <a:endParaRPr lang="en-US" dirty="0"/>
          </a:p>
        </p:txBody>
      </p:sp>
      <p:sp>
        <p:nvSpPr>
          <p:cNvPr id="51202" name="Content Placeholder 2"/>
          <p:cNvSpPr>
            <a:spLocks noGrp="1"/>
          </p:cNvSpPr>
          <p:nvPr>
            <p:ph idx="1"/>
          </p:nvPr>
        </p:nvSpPr>
        <p:spPr>
          <a:xfrm>
            <a:off x="457200" y="1676400"/>
            <a:ext cx="5486400" cy="4495800"/>
          </a:xfrm>
        </p:spPr>
        <p:txBody>
          <a:bodyPr/>
          <a:lstStyle/>
          <a:p>
            <a:r>
              <a:rPr lang="en-US" smtClean="0"/>
              <a:t>Patience works better than pressure</a:t>
            </a:r>
          </a:p>
          <a:p>
            <a:pPr lvl="1"/>
            <a:r>
              <a:rPr lang="en-US" smtClean="0"/>
              <a:t>Offer your children new foods.</a:t>
            </a:r>
          </a:p>
          <a:p>
            <a:pPr lvl="1"/>
            <a:r>
              <a:rPr lang="en-US" smtClean="0"/>
              <a:t>Then, let them choose how much to eat.</a:t>
            </a:r>
          </a:p>
          <a:p>
            <a:pPr lvl="1"/>
            <a:r>
              <a:rPr lang="en-US" smtClean="0"/>
              <a:t>Kids are more likely to enjoy a food when eating it is their own choice.</a:t>
            </a:r>
          </a:p>
          <a:p>
            <a:pPr lvl="1"/>
            <a:r>
              <a:rPr lang="en-US" smtClean="0"/>
              <a:t>It also helps them learn to be independent.</a:t>
            </a:r>
          </a:p>
        </p:txBody>
      </p:sp>
      <p:sp>
        <p:nvSpPr>
          <p:cNvPr id="5120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536F9C1-1B19-42AD-B0DA-26E3FEEB2103}" type="slidenum">
              <a:rPr lang="en-US"/>
              <a:pPr fontAlgn="base">
                <a:spcBef>
                  <a:spcPct val="0"/>
                </a:spcBef>
                <a:spcAft>
                  <a:spcPct val="0"/>
                </a:spcAft>
              </a:pPr>
              <a:t>20</a:t>
            </a:fld>
            <a:endParaRPr lang="en-US"/>
          </a:p>
        </p:txBody>
      </p:sp>
      <p:pic>
        <p:nvPicPr>
          <p:cNvPr id="51204" name="Picture 2" descr="http://www.iclipart.com/dodl.php/104512_m.jpg?linklokauth=L3RlbXAvMTA0NTEyX20uanBnLDEyMzM4NzI5ODksMTI4LjIyNy4yMDQuNjMsMCwwLExMXzAsLDcyMTBhNmZkMWRhYTE2YWVjZGJlZjBjYTlhNjQxNGRk"/>
          <p:cNvPicPr>
            <a:picLocks noChangeAspect="1" noChangeArrowheads="1"/>
          </p:cNvPicPr>
          <p:nvPr/>
        </p:nvPicPr>
        <p:blipFill>
          <a:blip r:embed="rId3"/>
          <a:srcRect/>
          <a:stretch>
            <a:fillRect/>
          </a:stretch>
        </p:blipFill>
        <p:spPr bwMode="auto">
          <a:xfrm>
            <a:off x="5775325" y="3962400"/>
            <a:ext cx="3073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457200" y="1905000"/>
            <a:ext cx="4495800" cy="4102100"/>
          </a:xfrm>
        </p:spPr>
        <p:txBody>
          <a:bodyPr/>
          <a:lstStyle/>
          <a:p>
            <a:r>
              <a:rPr lang="en-US" smtClean="0"/>
              <a:t>Ideas for meals</a:t>
            </a:r>
          </a:p>
          <a:p>
            <a:r>
              <a:rPr lang="en-US" smtClean="0"/>
              <a:t>Food shopping (not when hungry or tired!)</a:t>
            </a:r>
          </a:p>
          <a:p>
            <a:r>
              <a:rPr lang="en-US" smtClean="0"/>
              <a:t>Food preparation</a:t>
            </a:r>
          </a:p>
          <a:p>
            <a:r>
              <a:rPr lang="en-US" smtClean="0"/>
              <a:t>Setting the table</a:t>
            </a:r>
          </a:p>
          <a:p>
            <a:r>
              <a:rPr lang="en-US" smtClean="0"/>
              <a:t>Cleaning up</a:t>
            </a:r>
          </a:p>
        </p:txBody>
      </p:sp>
      <p:sp>
        <p:nvSpPr>
          <p:cNvPr id="53250"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386B49A-1EA5-4C55-9E94-849FD5621535}" type="slidenum">
              <a:rPr lang="en-US"/>
              <a:pPr fontAlgn="base">
                <a:spcBef>
                  <a:spcPct val="0"/>
                </a:spcBef>
                <a:spcAft>
                  <a:spcPct val="0"/>
                </a:spcAft>
              </a:pPr>
              <a:t>21</a:t>
            </a:fld>
            <a:endParaRPr lang="en-US"/>
          </a:p>
        </p:txBody>
      </p:sp>
      <p:sp>
        <p:nvSpPr>
          <p:cNvPr id="4" name="Title 3"/>
          <p:cNvSpPr>
            <a:spLocks noGrp="1"/>
          </p:cNvSpPr>
          <p:nvPr>
            <p:ph type="title"/>
          </p:nvPr>
        </p:nvSpPr>
        <p:spPr/>
        <p:txBody>
          <a:bodyPr/>
          <a:lstStyle/>
          <a:p>
            <a:pPr fontAlgn="auto">
              <a:spcAft>
                <a:spcPts val="0"/>
              </a:spcAft>
              <a:defRPr/>
            </a:pPr>
            <a:r>
              <a:rPr lang="en-US" dirty="0" smtClean="0"/>
              <a:t>Getting your child involved</a:t>
            </a:r>
            <a:endParaRPr lang="en-US" dirty="0"/>
          </a:p>
        </p:txBody>
      </p:sp>
      <p:pic>
        <p:nvPicPr>
          <p:cNvPr id="53252" name="Picture 6" descr="http://www.iclipart.com/dodl.php/94987_m.jpg?linklokauth=L3RlbXAvOTQ5ODdfbS5qcGcsMTIzMzk0MzE1OSwxMjguMjI3LjEzLjIzNSwwLDAsTExfMCwsNTY4ODAwMzc1N2RjM2Y2OGQ2MGE1OTQyMGY3OGJhNTc%3D"/>
          <p:cNvPicPr>
            <a:picLocks noChangeAspect="1" noChangeArrowheads="1"/>
          </p:cNvPicPr>
          <p:nvPr/>
        </p:nvPicPr>
        <p:blipFill>
          <a:blip r:embed="rId3"/>
          <a:srcRect/>
          <a:stretch>
            <a:fillRect/>
          </a:stretch>
        </p:blipFill>
        <p:spPr bwMode="auto">
          <a:xfrm>
            <a:off x="5257800" y="2514600"/>
            <a:ext cx="34575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1905000"/>
            <a:ext cx="5105400" cy="4102100"/>
          </a:xfrm>
        </p:spPr>
        <p:txBody>
          <a:bodyPr/>
          <a:lstStyle/>
          <a:p>
            <a:r>
              <a:rPr lang="en-US" smtClean="0"/>
              <a:t>Two year olds can:</a:t>
            </a:r>
          </a:p>
          <a:p>
            <a:pPr lvl="1"/>
            <a:r>
              <a:rPr lang="en-US" sz="2400" smtClean="0"/>
              <a:t>scrub</a:t>
            </a:r>
          </a:p>
          <a:p>
            <a:pPr lvl="1"/>
            <a:r>
              <a:rPr lang="en-US" sz="2400" smtClean="0"/>
              <a:t>tear</a:t>
            </a:r>
          </a:p>
          <a:p>
            <a:pPr lvl="1"/>
            <a:r>
              <a:rPr lang="en-US" sz="2400" smtClean="0"/>
              <a:t>break</a:t>
            </a:r>
          </a:p>
          <a:p>
            <a:pPr lvl="1"/>
            <a:r>
              <a:rPr lang="en-US" sz="2400" smtClean="0"/>
              <a:t>snap</a:t>
            </a:r>
          </a:p>
          <a:p>
            <a:pPr lvl="1"/>
            <a:r>
              <a:rPr lang="en-US" sz="2400" smtClean="0"/>
              <a:t>dip</a:t>
            </a:r>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Food handling skills</a:t>
            </a:r>
            <a:endParaRPr lang="en-US" dirty="0"/>
          </a:p>
        </p:txBody>
      </p:sp>
      <p:sp>
        <p:nvSpPr>
          <p:cNvPr id="5529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6B9E334-0BB9-44D4-AB6E-2B8DCFE565D7}" type="slidenum">
              <a:rPr lang="en-US"/>
              <a:pPr fontAlgn="base">
                <a:spcBef>
                  <a:spcPct val="0"/>
                </a:spcBef>
                <a:spcAft>
                  <a:spcPct val="0"/>
                </a:spcAft>
              </a:pPr>
              <a:t>22</a:t>
            </a:fld>
            <a:endParaRPr lang="en-US"/>
          </a:p>
        </p:txBody>
      </p:sp>
      <p:pic>
        <p:nvPicPr>
          <p:cNvPr id="55300" name="Picture 4" descr="http://www.iclipart.com/dodl.php/105812_m.jpg?linklokauth=L3RlbXAvMTA1ODEyX20uanBnLDEyMzM5NDA5NDIsMTI4LjIyNy4xODIuMTMxLDAsMCxMTF8wLCw1NjVlODFmMmJiMzc3YzY2OGY1ZDBkZTZkMjljNmQ1YQ%3D%3D"/>
          <p:cNvPicPr>
            <a:picLocks noChangeAspect="1" noChangeArrowheads="1"/>
          </p:cNvPicPr>
          <p:nvPr/>
        </p:nvPicPr>
        <p:blipFill>
          <a:blip r:embed="rId2"/>
          <a:srcRect/>
          <a:stretch>
            <a:fillRect/>
          </a:stretch>
        </p:blipFill>
        <p:spPr bwMode="auto">
          <a:xfrm>
            <a:off x="4800600" y="2590800"/>
            <a:ext cx="3867150" cy="3810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457200" y="1905000"/>
            <a:ext cx="5105400" cy="4102100"/>
          </a:xfrm>
        </p:spPr>
        <p:txBody>
          <a:bodyPr/>
          <a:lstStyle/>
          <a:p>
            <a:r>
              <a:rPr lang="en-US" smtClean="0"/>
              <a:t>Three year olds can:</a:t>
            </a:r>
          </a:p>
          <a:p>
            <a:pPr lvl="1"/>
            <a:r>
              <a:rPr lang="en-US" sz="2400" smtClean="0"/>
              <a:t>pour milk or juice</a:t>
            </a:r>
          </a:p>
          <a:p>
            <a:pPr lvl="1"/>
            <a:r>
              <a:rPr lang="en-US" sz="2400" smtClean="0"/>
              <a:t>serve portions from a serving dish, with help</a:t>
            </a:r>
          </a:p>
          <a:p>
            <a:pPr lvl="1"/>
            <a:r>
              <a:rPr lang="en-US" sz="2400" smtClean="0"/>
              <a:t>wrap, mix, spread, and shake foods/drinks </a:t>
            </a:r>
          </a:p>
          <a:p>
            <a:pPr lvl="1"/>
            <a:r>
              <a:rPr lang="en-US" sz="2400" smtClean="0"/>
              <a:t>feed him/herself especially if hungry</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Food handling skills</a:t>
            </a:r>
            <a:endParaRPr lang="en-US" dirty="0"/>
          </a:p>
        </p:txBody>
      </p:sp>
      <p:pic>
        <p:nvPicPr>
          <p:cNvPr id="56323" name="Picture 2" descr="http://www.iclipart.com/dodl.php/119404_m.jpg?linklokauth=L3RlbXAvMTE5NDA0X20uanBnLDEyMzM2OTkxNDQsMTI4LjIyNy42Ny4xMjYsMCwwLExMXzAsLDM0YzVjZTg4OWQwMTVmOTQ2NmVjYjRlZGUxZTg2OGM1"/>
          <p:cNvPicPr>
            <a:picLocks noChangeAspect="1" noChangeArrowheads="1"/>
          </p:cNvPicPr>
          <p:nvPr/>
        </p:nvPicPr>
        <p:blipFill>
          <a:blip r:embed="rId2"/>
          <a:srcRect/>
          <a:stretch>
            <a:fillRect/>
          </a:stretch>
        </p:blipFill>
        <p:spPr bwMode="auto">
          <a:xfrm>
            <a:off x="5437188" y="3733800"/>
            <a:ext cx="3381375" cy="2514600"/>
          </a:xfrm>
          <a:prstGeom prst="rect">
            <a:avLst/>
          </a:prstGeom>
          <a:noFill/>
          <a:ln w="9525">
            <a:noFill/>
            <a:miter lim="800000"/>
            <a:headEnd/>
            <a:tailEnd/>
          </a:ln>
        </p:spPr>
      </p:pic>
      <p:sp>
        <p:nvSpPr>
          <p:cNvPr id="5632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AFB346E-F4B0-42BC-8F86-9C0B6A30A5C4}" type="slidenum">
              <a:rPr lang="en-US"/>
              <a:pPr fontAlgn="base">
                <a:spcBef>
                  <a:spcPct val="0"/>
                </a:spcBef>
                <a:spcAft>
                  <a:spcPct val="0"/>
                </a:spcAft>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457200" y="1905000"/>
            <a:ext cx="4495800" cy="4102100"/>
          </a:xfrm>
        </p:spPr>
        <p:txBody>
          <a:bodyPr/>
          <a:lstStyle/>
          <a:p>
            <a:r>
              <a:rPr lang="en-US" smtClean="0"/>
              <a:t>Four year olds can:</a:t>
            </a:r>
          </a:p>
          <a:p>
            <a:pPr lvl="1"/>
            <a:r>
              <a:rPr lang="en-US" sz="2400" smtClean="0"/>
              <a:t>wipe, wash, set table</a:t>
            </a:r>
          </a:p>
          <a:p>
            <a:pPr lvl="1"/>
            <a:r>
              <a:rPr lang="en-US" sz="2400" smtClean="0"/>
              <a:t>pour premeasured ingredients </a:t>
            </a:r>
          </a:p>
          <a:p>
            <a:pPr lvl="1"/>
            <a:r>
              <a:rPr lang="en-US" sz="2400" smtClean="0"/>
              <a:t>peel, spread, cut, roll and mash foods</a:t>
            </a:r>
          </a:p>
          <a:p>
            <a:pPr lvl="1"/>
            <a:r>
              <a:rPr lang="en-US" sz="2400" smtClean="0"/>
              <a:t>crack eggs</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Food handling skills</a:t>
            </a:r>
            <a:endParaRPr lang="en-US" dirty="0"/>
          </a:p>
        </p:txBody>
      </p:sp>
      <p:pic>
        <p:nvPicPr>
          <p:cNvPr id="57347" name="Picture 2" descr="http://www.iclipart.com/dodl.php/96048_m.jpg?linklokauth=L3RlbXAvOTYwNDhfbS5qcGcsMTIzMzY5OTMyMywxMjguMjI3LjY3LjEyNiwwLDAsTExfMCwsOGEyODJmYTE4ZGNmYTA5MGU5MmMwZWU5ODE1MjJlYjk%3D"/>
          <p:cNvPicPr>
            <a:picLocks noChangeAspect="1" noChangeArrowheads="1"/>
          </p:cNvPicPr>
          <p:nvPr/>
        </p:nvPicPr>
        <p:blipFill>
          <a:blip r:embed="rId2"/>
          <a:srcRect/>
          <a:stretch>
            <a:fillRect/>
          </a:stretch>
        </p:blipFill>
        <p:spPr bwMode="auto">
          <a:xfrm>
            <a:off x="5257800" y="2438400"/>
            <a:ext cx="2638425" cy="3810000"/>
          </a:xfrm>
          <a:prstGeom prst="rect">
            <a:avLst/>
          </a:prstGeom>
          <a:noFill/>
          <a:ln w="9525">
            <a:noFill/>
            <a:miter lim="800000"/>
            <a:headEnd/>
            <a:tailEnd/>
          </a:ln>
        </p:spPr>
      </p:pic>
      <p:sp>
        <p:nvSpPr>
          <p:cNvPr id="5734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89C8FF-30B4-408A-AE6B-8562BFF5CBEE}" type="slidenum">
              <a:rPr lang="en-US"/>
              <a:pPr fontAlgn="base">
                <a:spcBef>
                  <a:spcPct val="0"/>
                </a:spcBef>
                <a:spcAft>
                  <a:spcPct val="0"/>
                </a:spcAft>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idx="1"/>
          </p:nvPr>
        </p:nvSpPr>
        <p:spPr>
          <a:xfrm>
            <a:off x="457200" y="1905000"/>
            <a:ext cx="4648200" cy="4102100"/>
          </a:xfrm>
        </p:spPr>
        <p:txBody>
          <a:bodyPr/>
          <a:lstStyle/>
          <a:p>
            <a:pPr>
              <a:spcBef>
                <a:spcPts val="1200"/>
              </a:spcBef>
            </a:pPr>
            <a:r>
              <a:rPr lang="en-US" smtClean="0"/>
              <a:t>Five year olds can:</a:t>
            </a:r>
          </a:p>
          <a:p>
            <a:pPr lvl="1">
              <a:spcBef>
                <a:spcPts val="1200"/>
              </a:spcBef>
            </a:pPr>
            <a:r>
              <a:rPr lang="en-US" sz="2400" smtClean="0"/>
              <a:t>make simple breakfast/lunch</a:t>
            </a:r>
          </a:p>
          <a:p>
            <a:pPr lvl="1">
              <a:spcBef>
                <a:spcPts val="1200"/>
              </a:spcBef>
            </a:pPr>
            <a:r>
              <a:rPr lang="en-US" sz="2400" smtClean="0"/>
              <a:t>measure, cut, grind and grate foods</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Food handling skills</a:t>
            </a:r>
            <a:endParaRPr lang="en-US" dirty="0"/>
          </a:p>
        </p:txBody>
      </p:sp>
      <p:pic>
        <p:nvPicPr>
          <p:cNvPr id="58371" name="Picture 2" descr="http://www.iclipart.com/dodl.php/191393_m.jpg?linklokauth=L3RlbXAvMTkxMzkzX20uanBnLDEyMzM2OTk0NDMsMTI4LjIyNy42Ny4xMjYsMCwwLExMXzAsLDA3OWRlZmNjZTU5ZDhjMzg4MjhkNWQ4NDkxN2I0MjM5"/>
          <p:cNvPicPr>
            <a:picLocks noChangeAspect="1" noChangeArrowheads="1"/>
          </p:cNvPicPr>
          <p:nvPr/>
        </p:nvPicPr>
        <p:blipFill>
          <a:blip r:embed="rId2"/>
          <a:srcRect/>
          <a:stretch>
            <a:fillRect/>
          </a:stretch>
        </p:blipFill>
        <p:spPr bwMode="auto">
          <a:xfrm>
            <a:off x="5410200" y="3530600"/>
            <a:ext cx="3219450" cy="3022600"/>
          </a:xfrm>
          <a:prstGeom prst="rect">
            <a:avLst/>
          </a:prstGeom>
          <a:noFill/>
          <a:ln w="9525">
            <a:noFill/>
            <a:miter lim="800000"/>
            <a:headEnd/>
            <a:tailEnd/>
          </a:ln>
        </p:spPr>
      </p:pic>
      <p:sp>
        <p:nvSpPr>
          <p:cNvPr id="583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55872BD-D81D-460E-BCDE-4BF71EA2D2AD}" type="slidenum">
              <a:rPr lang="en-US"/>
              <a:pPr fontAlgn="base">
                <a:spcBef>
                  <a:spcPct val="0"/>
                </a:spcBef>
                <a:spcAft>
                  <a:spcPct val="0"/>
                </a:spcAft>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A2576FA-B246-4F84-941E-B60DA5FFB911}" type="slidenum">
              <a:rPr lang="en-US"/>
              <a:pPr fontAlgn="base">
                <a:spcBef>
                  <a:spcPct val="0"/>
                </a:spcBef>
                <a:spcAft>
                  <a:spcPct val="0"/>
                </a:spcAft>
              </a:pPr>
              <a:t>26</a:t>
            </a:fld>
            <a:endParaRPr lang="en-US"/>
          </a:p>
        </p:txBody>
      </p:sp>
      <p:sp>
        <p:nvSpPr>
          <p:cNvPr id="4" name="Title 3"/>
          <p:cNvSpPr>
            <a:spLocks noGrp="1"/>
          </p:cNvSpPr>
          <p:nvPr>
            <p:ph type="title"/>
          </p:nvPr>
        </p:nvSpPr>
        <p:spPr/>
        <p:txBody>
          <a:bodyPr/>
          <a:lstStyle/>
          <a:p>
            <a:pPr fontAlgn="auto">
              <a:spcAft>
                <a:spcPts val="0"/>
              </a:spcAft>
              <a:defRPr/>
            </a:pPr>
            <a:r>
              <a:rPr lang="en-US" dirty="0" smtClean="0"/>
              <a:t>Resource for parents</a:t>
            </a:r>
            <a:endParaRPr lang="en-US" dirty="0"/>
          </a:p>
        </p:txBody>
      </p:sp>
      <p:pic>
        <p:nvPicPr>
          <p:cNvPr id="59397" name="Picture 2"/>
          <p:cNvPicPr>
            <a:picLocks noGrp="1" noChangeAspect="1" noChangeArrowheads="1"/>
          </p:cNvPicPr>
          <p:nvPr>
            <p:ph idx="4294967295"/>
          </p:nvPr>
        </p:nvPicPr>
        <p:blipFill>
          <a:blip r:embed="rId2"/>
          <a:srcRect/>
          <a:stretch>
            <a:fillRect/>
          </a:stretch>
        </p:blipFill>
        <p:spPr>
          <a:xfrm>
            <a:off x="1216025" y="1597025"/>
            <a:ext cx="6708775" cy="51847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990600"/>
            <a:ext cx="7086600" cy="3353763"/>
          </a:xfrm>
        </p:spPr>
        <p:txBody>
          <a:bodyPr>
            <a:normAutofit fontScale="90000"/>
          </a:bodyPr>
          <a:lstStyle/>
          <a:p>
            <a:pPr algn="ctr" fontAlgn="auto">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Make meals and memories together. </a:t>
            </a:r>
            <a:br>
              <a:rPr lang="en-US" dirty="0" smtClean="0"/>
            </a:br>
            <a:r>
              <a:rPr lang="en-US" dirty="0" smtClean="0"/>
              <a:t/>
            </a:r>
            <a:br>
              <a:rPr lang="en-US" dirty="0" smtClean="0"/>
            </a:br>
            <a:r>
              <a:rPr lang="en-US" dirty="0" smtClean="0"/>
              <a:t>It’s a lesson they’ll use for life.</a:t>
            </a:r>
            <a:endParaRPr lang="en-US" dirty="0"/>
          </a:p>
        </p:txBody>
      </p:sp>
      <p:sp>
        <p:nvSpPr>
          <p:cNvPr id="60418" name="Slide Number Placeholder 5"/>
          <p:cNvSpPr>
            <a:spLocks noGrp="1"/>
          </p:cNvSpPr>
          <p:nvPr>
            <p:ph type="sldNum" sz="quarter" idx="12"/>
          </p:nvPr>
        </p:nvSpPr>
        <p:spPr bwMode="auto">
          <a:xfrm>
            <a:off x="0" y="6400800"/>
            <a:ext cx="533400"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45FA0B1-4AAB-4C92-8321-F447223D0E3A}" type="slidenum">
              <a:rPr lang="en-US" sz="1600" b="1">
                <a:solidFill>
                  <a:schemeClr val="tx1"/>
                </a:solidFill>
              </a:rPr>
              <a:pPr fontAlgn="base">
                <a:spcBef>
                  <a:spcPct val="0"/>
                </a:spcBef>
                <a:spcAft>
                  <a:spcPct val="0"/>
                </a:spcAft>
              </a:pPr>
              <a:t>27</a:t>
            </a:fld>
            <a:endParaRPr lang="en-US" sz="1600" b="1">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33401"/>
            <a:ext cx="8077200" cy="4495800"/>
          </a:xfrm>
        </p:spPr>
        <p:txBody>
          <a:bodyPr>
            <a:normAutofit fontScale="90000"/>
          </a:bodyPr>
          <a:lstStyle/>
          <a:p>
            <a:pPr algn="l" fontAlgn="auto">
              <a:spcAft>
                <a:spcPts val="0"/>
              </a:spcAft>
              <a:defRPr/>
            </a:pPr>
            <a:r>
              <a:rPr lang="en-US" sz="2800" dirty="0" smtClean="0"/>
              <a:t>Prepared by:</a:t>
            </a:r>
            <a:br>
              <a:rPr lang="en-US" sz="2800" dirty="0" smtClean="0"/>
            </a:br>
            <a:r>
              <a:rPr lang="en-US" sz="2800" dirty="0" smtClean="0"/>
              <a:t/>
            </a:r>
            <a:br>
              <a:rPr lang="en-US" sz="2800" dirty="0" smtClean="0"/>
            </a:br>
            <a:r>
              <a:rPr lang="en-US" sz="2400" dirty="0" smtClean="0"/>
              <a:t>Linda B. </a:t>
            </a:r>
            <a:r>
              <a:rPr lang="en-US" sz="2400" dirty="0" err="1" smtClean="0"/>
              <a:t>Bobroff</a:t>
            </a:r>
            <a:r>
              <a:rPr lang="en-US" sz="2400" dirty="0" smtClean="0"/>
              <a:t>, Ph.D., RD</a:t>
            </a:r>
            <a:br>
              <a:rPr lang="en-US" sz="2400" dirty="0" smtClean="0"/>
            </a:br>
            <a:r>
              <a:rPr lang="en-US" sz="2400" dirty="0" smtClean="0"/>
              <a:t>Professor and Extension Nutrition Specialist</a:t>
            </a:r>
            <a:br>
              <a:rPr lang="en-US" sz="2400" dirty="0" smtClean="0"/>
            </a:br>
            <a:r>
              <a:rPr lang="en-US" sz="2400" dirty="0" smtClean="0"/>
              <a:t>and</a:t>
            </a:r>
            <a:br>
              <a:rPr lang="en-US" sz="2400" dirty="0" smtClean="0"/>
            </a:br>
            <a:r>
              <a:rPr lang="en-US" sz="2400" dirty="0" smtClean="0"/>
              <a:t>Karla P. </a:t>
            </a:r>
            <a:r>
              <a:rPr lang="en-US" sz="2400" dirty="0" err="1" smtClean="0"/>
              <a:t>Shelnutt</a:t>
            </a:r>
            <a:r>
              <a:rPr lang="en-US" sz="2400" dirty="0" smtClean="0"/>
              <a:t>, Ph.D., RD</a:t>
            </a:r>
            <a:br>
              <a:rPr lang="en-US" sz="2400" dirty="0" smtClean="0"/>
            </a:br>
            <a:r>
              <a:rPr lang="en-US" sz="2400" dirty="0" smtClean="0"/>
              <a:t>Assistant Professor and Extension Nutrition Specialist</a:t>
            </a:r>
            <a:r>
              <a:rPr lang="en-US" sz="2800" dirty="0" smtClean="0"/>
              <a:t/>
            </a:r>
            <a:br>
              <a:rPr lang="en-US" sz="2800" dirty="0" smtClean="0"/>
            </a:br>
            <a:r>
              <a:rPr lang="en-US" sz="2800" dirty="0" smtClean="0"/>
              <a:t/>
            </a:r>
            <a:br>
              <a:rPr lang="en-US" sz="2800" dirty="0" smtClean="0"/>
            </a:br>
            <a:r>
              <a:rPr lang="en-US" sz="2200" dirty="0" smtClean="0"/>
              <a:t>Department of Family, Youth and Community Sciences</a:t>
            </a:r>
            <a:br>
              <a:rPr lang="en-US" sz="2200" dirty="0" smtClean="0"/>
            </a:br>
            <a:r>
              <a:rPr lang="en-US" sz="2200" dirty="0" smtClean="0"/>
              <a:t>University of Florida</a:t>
            </a:r>
            <a:br>
              <a:rPr lang="en-US" sz="2200" dirty="0" smtClean="0"/>
            </a:br>
            <a:r>
              <a:rPr lang="en-US" sz="2200" dirty="0" smtClean="0"/>
              <a:t/>
            </a:r>
            <a:br>
              <a:rPr lang="en-US" sz="2200" dirty="0" smtClean="0"/>
            </a:br>
            <a:r>
              <a:rPr lang="en-US" sz="2200" dirty="0" smtClean="0"/>
              <a:t>February 2009</a:t>
            </a:r>
            <a:endParaRPr lang="en-US" sz="2200" dirty="0"/>
          </a:p>
        </p:txBody>
      </p:sp>
      <p:sp>
        <p:nvSpPr>
          <p:cNvPr id="61442" name="Slide Number Placeholder 5"/>
          <p:cNvSpPr txBox="1">
            <a:spLocks/>
          </p:cNvSpPr>
          <p:nvPr/>
        </p:nvSpPr>
        <p:spPr bwMode="auto">
          <a:xfrm>
            <a:off x="0" y="6400800"/>
            <a:ext cx="533400" cy="365125"/>
          </a:xfrm>
          <a:prstGeom prst="rect">
            <a:avLst/>
          </a:prstGeom>
          <a:noFill/>
          <a:ln w="9525">
            <a:noFill/>
            <a:miter lim="800000"/>
            <a:headEnd/>
            <a:tailEnd/>
          </a:ln>
        </p:spPr>
        <p:txBody>
          <a:bodyPr anchor="b"/>
          <a:lstStyle/>
          <a:p>
            <a:pPr algn="r"/>
            <a:fld id="{C1218C51-B8B9-44EB-9C8F-31DF94EAB625}" type="slidenum">
              <a:rPr lang="en-US" sz="1600" b="1">
                <a:latin typeface="Lucida Sans Unicode" pitchFamily="34" charset="0"/>
              </a:rPr>
              <a:pPr algn="r"/>
              <a:t>28</a:t>
            </a:fld>
            <a:endParaRPr lang="en-US" sz="1600" b="1">
              <a:latin typeface="Lucida Sans Unicode"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1905000"/>
            <a:ext cx="8229600" cy="4102100"/>
          </a:xfrm>
        </p:spPr>
        <p:txBody>
          <a:bodyPr/>
          <a:lstStyle/>
          <a:p>
            <a:r>
              <a:rPr lang="en-US" smtClean="0"/>
              <a:t>May be affected by early exposure as infants</a:t>
            </a:r>
          </a:p>
          <a:p>
            <a:r>
              <a:rPr lang="en-US" smtClean="0"/>
              <a:t>Influenced by culture</a:t>
            </a:r>
          </a:p>
          <a:p>
            <a:r>
              <a:rPr lang="en-US" smtClean="0"/>
              <a:t>Increase with repeated exposure</a:t>
            </a:r>
          </a:p>
          <a:p>
            <a:r>
              <a:rPr lang="en-US" smtClean="0"/>
              <a:t>Family influence</a:t>
            </a:r>
          </a:p>
          <a:p>
            <a:r>
              <a:rPr lang="en-US" smtClean="0"/>
              <a:t>Limited by food neophobia</a:t>
            </a:r>
          </a:p>
          <a:p>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Preschoolers’ food preferences</a:t>
            </a:r>
            <a:endParaRPr lang="en-US" dirty="0"/>
          </a:p>
        </p:txBody>
      </p:sp>
      <p:sp>
        <p:nvSpPr>
          <p:cNvPr id="1843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5DE858F-5F3E-4687-8DC9-6625EEEC77C0}" type="slidenum">
              <a:rPr lang="en-US"/>
              <a:pPr fontAlgn="base">
                <a:spcBef>
                  <a:spcPct val="0"/>
                </a:spcBef>
                <a:spcAft>
                  <a:spcPct val="0"/>
                </a:spcAft>
              </a:pPr>
              <a:t>3</a:t>
            </a:fld>
            <a:endParaRPr lang="en-US"/>
          </a:p>
        </p:txBody>
      </p:sp>
      <p:pic>
        <p:nvPicPr>
          <p:cNvPr id="18436" name="Picture 2" descr="http://www.iclipart.com/dodl.php/104521_m.jpg?linklokauth=L3RlbXAvMTA0NTIxX20uanBnLDEyMzM4NjcwMzAsMTI4LjIyNy4zNC4xOTAsMCwwLExMXzAsLDVhZDdiZmZkYTExNWQ4MmU5NWMxOWRlMzA4MmEzOGRk"/>
          <p:cNvPicPr>
            <a:picLocks noChangeAspect="1" noChangeArrowheads="1"/>
          </p:cNvPicPr>
          <p:nvPr/>
        </p:nvPicPr>
        <p:blipFill>
          <a:blip r:embed="rId3"/>
          <a:srcRect/>
          <a:stretch>
            <a:fillRect/>
          </a:stretch>
        </p:blipFill>
        <p:spPr bwMode="auto">
          <a:xfrm>
            <a:off x="5969000" y="4114800"/>
            <a:ext cx="2938463" cy="2209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http://www.iclipart.com/dodl.php/96542_m.jpg?linklokauth=L3RlbXAvOTY1NDJfbS5qcGcsMTIzMzkzOTI0MywxMjguMjI3LjIwMS4yMDcsMCwwLExMXzAsLGNmNTM5ZTFlNzVmOWQzNmE3NDFmOWNkNzA4OWE0YjY0"/>
          <p:cNvPicPr>
            <a:picLocks noChangeAspect="1" noChangeArrowheads="1"/>
          </p:cNvPicPr>
          <p:nvPr/>
        </p:nvPicPr>
        <p:blipFill>
          <a:blip r:embed="rId3"/>
          <a:srcRect/>
          <a:stretch>
            <a:fillRect/>
          </a:stretch>
        </p:blipFill>
        <p:spPr bwMode="auto">
          <a:xfrm>
            <a:off x="5237163" y="3429000"/>
            <a:ext cx="3759200" cy="2971800"/>
          </a:xfrm>
          <a:prstGeom prst="rect">
            <a:avLst/>
          </a:prstGeom>
          <a:noFill/>
          <a:ln w="9525">
            <a:noFill/>
            <a:miter lim="800000"/>
            <a:headEnd/>
            <a:tailEnd/>
          </a:ln>
        </p:spPr>
      </p:pic>
      <p:sp>
        <p:nvSpPr>
          <p:cNvPr id="20481" name="Content Placeholder 1"/>
          <p:cNvSpPr>
            <a:spLocks noGrp="1"/>
          </p:cNvSpPr>
          <p:nvPr>
            <p:ph idx="1"/>
          </p:nvPr>
        </p:nvSpPr>
        <p:spPr>
          <a:xfrm>
            <a:off x="457200" y="1905000"/>
            <a:ext cx="5334000" cy="4102100"/>
          </a:xfrm>
        </p:spPr>
        <p:txBody>
          <a:bodyPr/>
          <a:lstStyle/>
          <a:p>
            <a:r>
              <a:rPr lang="en-US" smtClean="0"/>
              <a:t>Two year olds:</a:t>
            </a:r>
          </a:p>
          <a:p>
            <a:pPr lvl="1"/>
            <a:r>
              <a:rPr lang="en-US" smtClean="0"/>
              <a:t>may not accept many foods:</a:t>
            </a:r>
          </a:p>
          <a:p>
            <a:pPr lvl="2"/>
            <a:r>
              <a:rPr lang="en-US" smtClean="0"/>
              <a:t>finicky eaters</a:t>
            </a:r>
          </a:p>
          <a:p>
            <a:pPr lvl="2"/>
            <a:r>
              <a:rPr lang="en-US" smtClean="0"/>
              <a:t>“food jags”</a:t>
            </a:r>
          </a:p>
          <a:p>
            <a:pPr lvl="1"/>
            <a:r>
              <a:rPr lang="en-US" smtClean="0"/>
              <a:t>hold food in mouth and refuse to swallow</a:t>
            </a:r>
          </a:p>
        </p:txBody>
      </p:sp>
      <p:sp>
        <p:nvSpPr>
          <p:cNvPr id="2048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397C9F6-4F32-4F58-9B14-31746741B2B5}" type="slidenum">
              <a:rPr lang="en-US"/>
              <a:pPr fontAlgn="base">
                <a:spcBef>
                  <a:spcPct val="0"/>
                </a:spcBef>
                <a:spcAft>
                  <a:spcPct val="0"/>
                </a:spcAft>
              </a:pPr>
              <a:t>4</a:t>
            </a:fld>
            <a:endParaRPr lang="en-US"/>
          </a:p>
        </p:txBody>
      </p:sp>
      <p:sp>
        <p:nvSpPr>
          <p:cNvPr id="4" name="Title 3"/>
          <p:cNvSpPr>
            <a:spLocks noGrp="1"/>
          </p:cNvSpPr>
          <p:nvPr>
            <p:ph type="title"/>
          </p:nvPr>
        </p:nvSpPr>
        <p:spPr/>
        <p:txBody>
          <a:bodyPr/>
          <a:lstStyle/>
          <a:p>
            <a:pPr fontAlgn="auto">
              <a:spcAft>
                <a:spcPts val="0"/>
              </a:spcAft>
              <a:defRPr/>
            </a:pPr>
            <a:r>
              <a:rPr lang="en-US" dirty="0" smtClean="0"/>
              <a:t>What do preschoolers eat?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457200" y="1905000"/>
            <a:ext cx="5638800" cy="4419600"/>
          </a:xfrm>
        </p:spPr>
        <p:txBody>
          <a:bodyPr/>
          <a:lstStyle/>
          <a:p>
            <a:r>
              <a:rPr lang="en-US" smtClean="0"/>
              <a:t>Three year olds:</a:t>
            </a:r>
          </a:p>
          <a:p>
            <a:pPr lvl="1"/>
            <a:r>
              <a:rPr lang="en-US" smtClean="0"/>
              <a:t>often eat most foods</a:t>
            </a:r>
          </a:p>
          <a:p>
            <a:pPr lvl="1"/>
            <a:r>
              <a:rPr lang="en-US" smtClean="0"/>
              <a:t>don’t like strong-tasting vegetables</a:t>
            </a:r>
          </a:p>
          <a:p>
            <a:pPr lvl="1"/>
            <a:r>
              <a:rPr lang="en-US" smtClean="0"/>
              <a:t>may dawdle over food if not hungry</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What do preschoolers eat?</a:t>
            </a:r>
            <a:endParaRPr lang="en-US" dirty="0"/>
          </a:p>
        </p:txBody>
      </p:sp>
      <p:pic>
        <p:nvPicPr>
          <p:cNvPr id="22531" name="Picture 3" descr="iclipart children picnic.jpg"/>
          <p:cNvPicPr>
            <a:picLocks noChangeAspect="1"/>
          </p:cNvPicPr>
          <p:nvPr/>
        </p:nvPicPr>
        <p:blipFill>
          <a:blip r:embed="rId3"/>
          <a:srcRect/>
          <a:stretch>
            <a:fillRect/>
          </a:stretch>
        </p:blipFill>
        <p:spPr bwMode="auto">
          <a:xfrm>
            <a:off x="5121275" y="3962400"/>
            <a:ext cx="3756025" cy="2590800"/>
          </a:xfrm>
          <a:prstGeom prst="rect">
            <a:avLst/>
          </a:prstGeom>
          <a:noFill/>
          <a:ln w="9525">
            <a:noFill/>
            <a:miter lim="800000"/>
            <a:headEnd/>
            <a:tailEnd/>
          </a:ln>
        </p:spPr>
      </p:pic>
      <p:sp>
        <p:nvSpPr>
          <p:cNvPr id="2253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8F775D-0461-49F8-B10A-7E1FBEC1A546}" type="slidenum">
              <a:rPr lang="en-US"/>
              <a:pPr fontAlgn="base">
                <a:spcBef>
                  <a:spcPct val="0"/>
                </a:spcBef>
                <a:spcAft>
                  <a:spcPct val="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905000"/>
            <a:ext cx="8229600" cy="4102100"/>
          </a:xfrm>
        </p:spPr>
        <p:txBody>
          <a:bodyPr/>
          <a:lstStyle/>
          <a:p>
            <a:r>
              <a:rPr lang="en-US" smtClean="0"/>
              <a:t>Four year olds:</a:t>
            </a:r>
          </a:p>
          <a:p>
            <a:pPr lvl="1"/>
            <a:r>
              <a:rPr lang="en-US" smtClean="0"/>
              <a:t>have strong food likes and dislikes</a:t>
            </a:r>
          </a:p>
          <a:p>
            <a:pPr lvl="1"/>
            <a:r>
              <a:rPr lang="en-US" smtClean="0"/>
              <a:t>can become emotional around food</a:t>
            </a:r>
          </a:p>
        </p:txBody>
      </p:sp>
      <p:sp>
        <p:nvSpPr>
          <p:cNvPr id="3" name="Title 2"/>
          <p:cNvSpPr>
            <a:spLocks noGrp="1"/>
          </p:cNvSpPr>
          <p:nvPr>
            <p:ph type="title"/>
          </p:nvPr>
        </p:nvSpPr>
        <p:spPr/>
        <p:txBody>
          <a:bodyPr/>
          <a:lstStyle/>
          <a:p>
            <a:pPr fontAlgn="auto">
              <a:spcAft>
                <a:spcPts val="0"/>
              </a:spcAft>
              <a:defRPr/>
            </a:pPr>
            <a:r>
              <a:rPr lang="en-US" dirty="0" smtClean="0"/>
              <a:t>What do preschoolers eat?</a:t>
            </a:r>
            <a:endParaRPr lang="en-US" dirty="0"/>
          </a:p>
        </p:txBody>
      </p:sp>
      <p:sp>
        <p:nvSpPr>
          <p:cNvPr id="2457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A5D6E3A-7218-4505-AF9F-0D0659396B05}" type="slidenum">
              <a:rPr lang="en-US"/>
              <a:pPr fontAlgn="base">
                <a:spcBef>
                  <a:spcPct val="0"/>
                </a:spcBef>
                <a:spcAft>
                  <a:spcPct val="0"/>
                </a:spcAft>
              </a:pPr>
              <a:t>6</a:t>
            </a:fld>
            <a:endParaRPr lang="en-US"/>
          </a:p>
        </p:txBody>
      </p:sp>
      <p:pic>
        <p:nvPicPr>
          <p:cNvPr id="24580" name="Picture 4" descr="http://www.iclipart.com/dodl.php/166931_m.gif?linklokauth=L3RlbXAvMTY2OTMxX20uZ2lmLDEyMzM4NzI4NTcsMTI4LjIyNy4yMDQuNjMsMCwwLExMXzAsLDQwODczYTlmMjBlZGRjNjlkN2IxMWUyZDAzZGYwNGQ3"/>
          <p:cNvPicPr>
            <a:picLocks noChangeAspect="1" noChangeArrowheads="1"/>
          </p:cNvPicPr>
          <p:nvPr/>
        </p:nvPicPr>
        <p:blipFill>
          <a:blip r:embed="rId3"/>
          <a:srcRect/>
          <a:stretch>
            <a:fillRect/>
          </a:stretch>
        </p:blipFill>
        <p:spPr bwMode="auto">
          <a:xfrm>
            <a:off x="5521325" y="4038600"/>
            <a:ext cx="3470275" cy="2514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457200" y="1905000"/>
            <a:ext cx="5715000" cy="4102100"/>
          </a:xfrm>
        </p:spPr>
        <p:txBody>
          <a:bodyPr/>
          <a:lstStyle/>
          <a:p>
            <a:r>
              <a:rPr lang="en-US" smtClean="0"/>
              <a:t>Five year olds:</a:t>
            </a:r>
          </a:p>
          <a:p>
            <a:pPr lvl="1"/>
            <a:r>
              <a:rPr lang="en-US" smtClean="0"/>
              <a:t>know which foods they like to eat</a:t>
            </a:r>
          </a:p>
          <a:p>
            <a:pPr lvl="1"/>
            <a:r>
              <a:rPr lang="en-US" smtClean="0"/>
              <a:t>prefer mainly raw vegetables</a:t>
            </a:r>
          </a:p>
          <a:p>
            <a:pPr lvl="1"/>
            <a:r>
              <a:rPr lang="en-US" smtClean="0"/>
              <a:t>may take on food preferences of family members</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What do preschoolers eat?</a:t>
            </a:r>
            <a:endParaRPr lang="en-US" dirty="0"/>
          </a:p>
        </p:txBody>
      </p:sp>
      <p:pic>
        <p:nvPicPr>
          <p:cNvPr id="26627" name="Picture 2" descr="http://mypyramid.gov/preschoolers/Graphics/people/MomServing.gif"/>
          <p:cNvPicPr>
            <a:picLocks noChangeAspect="1" noChangeArrowheads="1"/>
          </p:cNvPicPr>
          <p:nvPr/>
        </p:nvPicPr>
        <p:blipFill>
          <a:blip r:embed="rId3"/>
          <a:srcRect/>
          <a:stretch>
            <a:fillRect/>
          </a:stretch>
        </p:blipFill>
        <p:spPr bwMode="auto">
          <a:xfrm>
            <a:off x="5562600" y="3808413"/>
            <a:ext cx="3094038" cy="2592387"/>
          </a:xfrm>
          <a:prstGeom prst="rect">
            <a:avLst/>
          </a:prstGeom>
          <a:noFill/>
          <a:ln w="9525">
            <a:noFill/>
            <a:miter lim="800000"/>
            <a:headEnd/>
            <a:tailEnd/>
          </a:ln>
        </p:spPr>
      </p:pic>
      <p:sp>
        <p:nvSpPr>
          <p:cNvPr id="2662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3D4607-8DFD-4287-A090-7CA81951EE17}" type="slidenum">
              <a:rPr lang="en-US"/>
              <a:pPr fontAlgn="base">
                <a:spcBef>
                  <a:spcPct val="0"/>
                </a:spcBef>
                <a:spcAft>
                  <a:spcPct val="0"/>
                </a:spcAft>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57200" y="1905000"/>
            <a:ext cx="8229600" cy="4102100"/>
          </a:xfrm>
        </p:spPr>
        <p:txBody>
          <a:bodyPr/>
          <a:lstStyle/>
          <a:p>
            <a:r>
              <a:rPr lang="en-US" smtClean="0"/>
              <a:t>My child is a picky eater</a:t>
            </a:r>
          </a:p>
          <a:p>
            <a:r>
              <a:rPr lang="en-US" smtClean="0"/>
              <a:t>My child won’t try new foods</a:t>
            </a:r>
          </a:p>
          <a:p>
            <a:r>
              <a:rPr lang="en-US" smtClean="0"/>
              <a:t>My child hates vegetables</a:t>
            </a:r>
          </a:p>
        </p:txBody>
      </p:sp>
      <p:sp>
        <p:nvSpPr>
          <p:cNvPr id="28674"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1A28CD-AFC9-47F2-9157-5202945825E4}" type="slidenum">
              <a:rPr lang="en-US"/>
              <a:pPr fontAlgn="base">
                <a:spcBef>
                  <a:spcPct val="0"/>
                </a:spcBef>
                <a:spcAft>
                  <a:spcPct val="0"/>
                </a:spcAft>
              </a:pPr>
              <a:t>8</a:t>
            </a:fld>
            <a:endParaRPr lang="en-US"/>
          </a:p>
        </p:txBody>
      </p:sp>
      <p:sp>
        <p:nvSpPr>
          <p:cNvPr id="4" name="Title 3"/>
          <p:cNvSpPr>
            <a:spLocks noGrp="1"/>
          </p:cNvSpPr>
          <p:nvPr>
            <p:ph type="title"/>
          </p:nvPr>
        </p:nvSpPr>
        <p:spPr/>
        <p:txBody>
          <a:bodyPr/>
          <a:lstStyle/>
          <a:p>
            <a:pPr fontAlgn="auto">
              <a:spcAft>
                <a:spcPts val="0"/>
              </a:spcAft>
              <a:defRPr/>
            </a:pPr>
            <a:r>
              <a:rPr lang="en-US" dirty="0" smtClean="0"/>
              <a:t>Common parent concerns</a:t>
            </a:r>
            <a:endParaRPr lang="en-US" dirty="0"/>
          </a:p>
        </p:txBody>
      </p:sp>
      <p:pic>
        <p:nvPicPr>
          <p:cNvPr id="28676" name="Picture 2" descr="http://www.iclipart.com/dodl.php/104279_m.jpg?linklokauth=L3RlbXAvMTA0Mjc5X20uanBnLDEyMzM4NzIwMDMsMTI4LjIyNy4yMDQuNjMsMCwwLExMXzAsLGZmNGQ0ZTgyZTgzZDZjY2YxYjc4MmJhY2M4MTk0ODZl"/>
          <p:cNvPicPr>
            <a:picLocks noChangeAspect="1" noChangeArrowheads="1"/>
          </p:cNvPicPr>
          <p:nvPr/>
        </p:nvPicPr>
        <p:blipFill>
          <a:blip r:embed="rId3"/>
          <a:srcRect/>
          <a:stretch>
            <a:fillRect/>
          </a:stretch>
        </p:blipFill>
        <p:spPr bwMode="auto">
          <a:xfrm>
            <a:off x="6019800" y="3048000"/>
            <a:ext cx="2362200" cy="31083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1752600"/>
            <a:ext cx="5638800" cy="5105400"/>
          </a:xfrm>
        </p:spPr>
        <p:txBody>
          <a:bodyPr/>
          <a:lstStyle/>
          <a:p>
            <a:r>
              <a:rPr lang="en-US" smtClean="0"/>
              <a:t>Refuses to eat at meal time</a:t>
            </a:r>
          </a:p>
          <a:p>
            <a:r>
              <a:rPr lang="en-US" smtClean="0"/>
              <a:t>Eats very small amounts</a:t>
            </a:r>
          </a:p>
          <a:p>
            <a:r>
              <a:rPr lang="en-US" smtClean="0"/>
              <a:t>Eats very slowly</a:t>
            </a:r>
          </a:p>
          <a:p>
            <a:r>
              <a:rPr lang="en-US" smtClean="0"/>
              <a:t>Accepts a limited number of foods</a:t>
            </a:r>
          </a:p>
          <a:p>
            <a:r>
              <a:rPr lang="en-US" smtClean="0"/>
              <a:t>Avoids foods from one or more of the food groups</a:t>
            </a:r>
          </a:p>
        </p:txBody>
      </p:sp>
      <p:sp>
        <p:nvSpPr>
          <p:cNvPr id="3" name="Title 2"/>
          <p:cNvSpPr>
            <a:spLocks noGrp="1"/>
          </p:cNvSpPr>
          <p:nvPr>
            <p:ph type="title"/>
          </p:nvPr>
        </p:nvSpPr>
        <p:spPr/>
        <p:txBody>
          <a:bodyPr/>
          <a:lstStyle/>
          <a:p>
            <a:pPr fontAlgn="auto">
              <a:spcAft>
                <a:spcPts val="0"/>
              </a:spcAft>
              <a:defRPr/>
            </a:pPr>
            <a:r>
              <a:rPr lang="en-US" dirty="0" smtClean="0"/>
              <a:t>Do you have a picky eater?</a:t>
            </a:r>
            <a:endParaRPr lang="en-US" dirty="0"/>
          </a:p>
        </p:txBody>
      </p:sp>
      <p:sp>
        <p:nvSpPr>
          <p:cNvPr id="3072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79910DF-FCE7-4FFC-A4E7-E0E1AF95AE20}" type="slidenum">
              <a:rPr lang="en-US"/>
              <a:pPr fontAlgn="base">
                <a:spcBef>
                  <a:spcPct val="0"/>
                </a:spcBef>
                <a:spcAft>
                  <a:spcPct val="0"/>
                </a:spcAft>
              </a:pPr>
              <a:t>9</a:t>
            </a:fld>
            <a:endParaRPr lang="en-US"/>
          </a:p>
        </p:txBody>
      </p:sp>
      <p:pic>
        <p:nvPicPr>
          <p:cNvPr id="30724" name="Picture 2" descr="http://www.iclipart.com/dodl.php/104528_m.jpg?linklokauth=L3RlbXAvMTA0NTI4X20uanBnLDEyMzM4NzIxNTIsMTI4LjIyNy4yMDQuNjMsMCwwLExMXzAsLDFkY2U3Y2ZkMWNkM2I0YjdkMmI0MTI0YzZkYWI1ZGRm"/>
          <p:cNvPicPr>
            <a:picLocks noChangeAspect="1" noChangeArrowheads="1"/>
          </p:cNvPicPr>
          <p:nvPr/>
        </p:nvPicPr>
        <p:blipFill>
          <a:blip r:embed="rId3"/>
          <a:srcRect/>
          <a:stretch>
            <a:fillRect/>
          </a:stretch>
        </p:blipFill>
        <p:spPr bwMode="auto">
          <a:xfrm>
            <a:off x="5486400" y="3962400"/>
            <a:ext cx="3489325" cy="23907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Concourse</Template>
  <TotalTime>935</TotalTime>
  <Words>759</Words>
  <Application>Microsoft Office PowerPoint</Application>
  <PresentationFormat>On-screen Show (4:3)</PresentationFormat>
  <Paragraphs>177</Paragraphs>
  <Slides>28</Slides>
  <Notes>19</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Feeding Your Preschooler</vt:lpstr>
      <vt:lpstr>Let’s look at preschoolers</vt:lpstr>
      <vt:lpstr>Preschoolers’ food preferences</vt:lpstr>
      <vt:lpstr>What do preschoolers eat?</vt:lpstr>
      <vt:lpstr>What do preschoolers eat?</vt:lpstr>
      <vt:lpstr>What do preschoolers eat?</vt:lpstr>
      <vt:lpstr>What do preschoolers eat?</vt:lpstr>
      <vt:lpstr>Common parent concerns</vt:lpstr>
      <vt:lpstr>Do you have a picky eater?</vt:lpstr>
      <vt:lpstr>Dealing with your picky eater</vt:lpstr>
      <vt:lpstr>Is your child afraid to try new foods?</vt:lpstr>
      <vt:lpstr>Dealing with food neophobia</vt:lpstr>
      <vt:lpstr>Preschoolers and vegetables</vt:lpstr>
      <vt:lpstr>Preschoolers and vegetables</vt:lpstr>
      <vt:lpstr>Role modeling</vt:lpstr>
      <vt:lpstr>Cooking and Eating Together</vt:lpstr>
      <vt:lpstr>Division of responsibility</vt:lpstr>
      <vt:lpstr>Division of Responsibility</vt:lpstr>
      <vt:lpstr>Division of Responsibility</vt:lpstr>
      <vt:lpstr>Division of Responsibility</vt:lpstr>
      <vt:lpstr>Getting your child involved</vt:lpstr>
      <vt:lpstr>Food handling skills</vt:lpstr>
      <vt:lpstr>Food handling skills</vt:lpstr>
      <vt:lpstr>Food handling skills</vt:lpstr>
      <vt:lpstr>Food handling skills</vt:lpstr>
      <vt:lpstr>Resource for parents</vt:lpstr>
      <vt:lpstr>   Make meals and memories together.   It’s a lesson they’ll use for life.</vt:lpstr>
      <vt:lpstr>Prepared by:  Linda B. Bobroff, Ph.D., RD Professor and Extension Nutrition Specialist and Karla P. Shelnutt, Ph.D., RD Assistant Professor and Extension Nutrition Specialist  Department of Family, Youth and Community Sciences University of Florida  February 2009</vt:lpstr>
    </vt:vector>
  </TitlesOfParts>
  <Company>UF/IFAS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Bobroff</dc:creator>
  <cp:lastModifiedBy>Karla Shelnutt</cp:lastModifiedBy>
  <cp:revision>113</cp:revision>
  <dcterms:created xsi:type="dcterms:W3CDTF">2009-02-03T20:30:41Z</dcterms:created>
  <dcterms:modified xsi:type="dcterms:W3CDTF">2009-02-09T21:30:02Z</dcterms:modified>
</cp:coreProperties>
</file>