
<file path=[Content_Types].xml><?xml version="1.0" encoding="utf-8"?>
<Types xmlns="http://schemas.openxmlformats.org/package/2006/content-types">
  <Override PartName="/ppt/slideMasters/slideMaster100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Masters/slideMaster77.xml" ContentType="application/vnd.openxmlformats-officedocument.presentationml.slideMaster+xml"/>
  <Override PartName="/ppt/slideLayouts/slideLayout46.xml" ContentType="application/vnd.openxmlformats-officedocument.presentationml.slideLayout+xml"/>
  <Override PartName="/ppt/theme/theme98.xml" ContentType="application/vnd.openxmlformats-officedocument.theme+xml"/>
  <Override PartName="/ppt/notesSlides/notesSlide38.xml" ContentType="application/vnd.openxmlformats-officedocument.presentationml.notesSlide+xml"/>
  <Override PartName="/ppt/slideMasters/slideMaster55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theme/theme29.xml" ContentType="application/vnd.openxmlformats-officedocument.theme+xml"/>
  <Override PartName="/ppt/slideLayouts/slideLayout71.xml" ContentType="application/vnd.openxmlformats-officedocument.presentationml.slideLayout+xml"/>
  <Override PartName="/ppt/theme/theme76.xml" ContentType="application/vnd.openxmlformats-officedocument.theme+xml"/>
  <Override PartName="/ppt/theme/theme108.xml" ContentType="application/vnd.openxmlformats-officedocument.theme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Masters/slideMaster33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116.xml" ContentType="application/vnd.openxmlformats-officedocument.presentationml.slideMaster+xml"/>
  <Override PartName="/ppt/theme/theme54.xml" ContentType="application/vnd.openxmlformats-officedocument.theme+xml"/>
  <Override PartName="/ppt/theme/theme133.xml" ContentType="application/vnd.openxmlformats-officedocument.theme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32.xml" ContentType="application/vnd.openxmlformats-officedocument.theme+xml"/>
  <Override PartName="/ppt/theme/theme111.xml" ContentType="application/vnd.openxmlformats-officedocument.them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Masters/slideMaster49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notesSlides/notesSlide57.xml" ContentType="application/vnd.openxmlformats-officedocument.presentationml.notesSlide+xml"/>
  <Override PartName="/ppt/slideMasters/slideMaster27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s/slide22.xml" ContentType="application/vnd.openxmlformats-officedocument.presentationml.slide+xml"/>
  <Override PartName="/ppt/theme/theme48.xml" ContentType="application/vnd.openxmlformats-officedocument.theme+xml"/>
  <Override PartName="/ppt/theme/theme95.xml" ContentType="application/vnd.openxmlformats-officedocument.theme+xml"/>
  <Override PartName="/ppt/theme/theme127.xml" ContentType="application/vnd.openxmlformats-officedocument.theme+xml"/>
  <Override PartName="/ppt/notesSlides/notesSlide35.xml" ContentType="application/vnd.openxmlformats-officedocument.presentationml.notesSlide+xml"/>
  <Override PartName="/ppt/slideMasters/slideMaster52.xml" ContentType="application/vnd.openxmlformats-officedocument.presentationml.slideMaster+xml"/>
  <Override PartName="/ppt/slideLayouts/slideLayout21.xml" ContentType="application/vnd.openxmlformats-officedocument.presentationml.slideLayout+xml"/>
  <Override PartName="/ppt/theme/theme26.xml" ContentType="application/vnd.openxmlformats-officedocument.theme+xml"/>
  <Override PartName="/ppt/theme/theme73.xml" ContentType="application/vnd.openxmlformats-officedocument.theme+xml"/>
  <Override PartName="/ppt/theme/theme105.xml" ContentType="application/vnd.openxmlformats-officedocument.them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Masters/slideMaster30.xml" ContentType="application/vnd.openxmlformats-officedocument.presentationml.slideMaster+xml"/>
  <Override PartName="/ppt/slideMasters/slideMaster113.xml" ContentType="application/vnd.openxmlformats-officedocument.presentationml.slideMaster+xml"/>
  <Override PartName="/ppt/theme/theme51.xml" ContentType="application/vnd.openxmlformats-officedocument.theme+xml"/>
  <Override PartName="/ppt/theme/theme130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Masters/slideMaster68.xml" ContentType="application/vnd.openxmlformats-officedocument.presentationml.slideMaster+xml"/>
  <Override PartName="/ppt/slideLayouts/slideLayout37.xml" ContentType="application/vnd.openxmlformats-officedocument.presentationml.slideLayout+xml"/>
  <Override PartName="/ppt/theme/theme89.xml" ContentType="application/vnd.openxmlformats-officedocument.theme+xml"/>
  <Override PartName="/ppt/slideLayouts/slideLayout8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Masters/slideMaster46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7.xml" ContentType="application/vnd.openxmlformats-officedocument.theme+xml"/>
  <Override PartName="/ppt/theme/themeOverride3.xml" ContentType="application/vnd.openxmlformats-officedocument.themeOverride+xml"/>
  <Override PartName="/ppt/tags/tag2.xml" ContentType="application/vnd.openxmlformats-officedocument.presentationml.tags+xml"/>
  <Override PartName="/ppt/slideMasters/slideMaster129.xml" ContentType="application/vnd.openxmlformats-officedocument.presentationml.slideMaster+xml"/>
  <Override PartName="/ppt/slides/slide41.xml" ContentType="application/vnd.openxmlformats-officedocument.presentationml.slide+xml"/>
  <Override PartName="/ppt/notesSlides/notesSlide54.xml" ContentType="application/vnd.openxmlformats-officedocument.presentationml.notesSlide+xml"/>
  <Override PartName="/ppt/slideMasters/slideMaster24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Layouts/slideLayout40.xml" ContentType="application/vnd.openxmlformats-officedocument.presentationml.slideLayout+xml"/>
  <Override PartName="/ppt/theme/theme45.xml" ContentType="application/vnd.openxmlformats-officedocument.theme+xml"/>
  <Override PartName="/ppt/theme/theme92.xml" ContentType="application/vnd.openxmlformats-officedocument.theme+xml"/>
  <Override PartName="/ppt/theme/theme124.xml" ContentType="application/vnd.openxmlformats-officedocument.theme+xml"/>
  <Override PartName="/ppt/notesSlides/notesSlide32.xml" ContentType="application/vnd.openxmlformats-officedocument.presentationml.notesSlide+xml"/>
  <Override PartName="/ppt/theme/theme23.xml" ContentType="application/vnd.openxmlformats-officedocument.theme+xml"/>
  <Override PartName="/ppt/slideMasters/slideMaster132.xml" ContentType="application/vnd.openxmlformats-officedocument.presentationml.slideMaster+xml"/>
  <Override PartName="/ppt/theme/theme70.xml" ContentType="application/vnd.openxmlformats-officedocument.theme+xml"/>
  <Override PartName="/ppt/theme/theme102.xml" ContentType="application/vnd.openxmlformats-officedocument.theme+xml"/>
  <Override PartName="/ppt/notesSlides/notesSlide10.xml" ContentType="application/vnd.openxmlformats-officedocument.presentationml.notesSlide+xml"/>
  <Override PartName="/ppt/slideMasters/slideMaster110.xml" ContentType="application/vnd.openxmlformats-officedocument.presentationml.slideMaster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Masters/slideMaster29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48.xml" ContentType="application/vnd.openxmlformats-officedocument.presentationml.notesSlide+xml"/>
  <Override PartName="/ppt/slideMasters/slideMaster18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theme/theme39.xml" ContentType="application/vnd.openxmlformats-officedocument.theme+xml"/>
  <Override PartName="/ppt/theme/theme86.xml" ContentType="application/vnd.openxmlformats-officedocument.theme+xml"/>
  <Override PartName="/ppt/slideLayouts/slideLayout81.xml" ContentType="application/vnd.openxmlformats-officedocument.presentationml.slideLayout+xml"/>
  <Override PartName="/ppt/theme/theme97.xml" ContentType="application/vnd.openxmlformats-officedocument.theme+xml"/>
  <Override PartName="/ppt/theme/theme129.xml" ContentType="application/vnd.openxmlformats-officedocument.theme+xml"/>
  <Override PartName="/ppt/slideLayouts/slideLayout92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Masters/slideMaster54.xml" ContentType="application/vnd.openxmlformats-officedocument.presentationml.slideMaster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8.xml" ContentType="application/vnd.openxmlformats-officedocument.theme+xml"/>
  <Override PartName="/ppt/slideLayouts/slideLayout70.xml" ContentType="application/vnd.openxmlformats-officedocument.presentationml.slideLayout+xml"/>
  <Override PartName="/ppt/theme/theme75.xml" ContentType="application/vnd.openxmlformats-officedocument.theme+xml"/>
  <Override PartName="/ppt/theme/theme107.xml" ContentType="application/vnd.openxmlformats-officedocument.theme+xml"/>
  <Override PartName="/ppt/theme/theme118.xml" ContentType="application/vnd.openxmlformats-officedocument.theme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slideMasters/slideMaster3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Layouts/slideLayout12.xml" ContentType="application/vnd.openxmlformats-officedocument.presentationml.slideLayout+xml"/>
  <Override PartName="/ppt/theme/theme17.xml" ContentType="application/vnd.openxmlformats-officedocument.theme+xml"/>
  <Override PartName="/ppt/theme/theme64.xml" ContentType="application/vnd.openxmlformats-officedocument.theme+xml"/>
  <Override PartName="/ppt/notesSlides/notesSlide51.xml" ContentType="application/vnd.openxmlformats-officedocument.presentationml.notesSlide+xml"/>
  <Override PartName="/ppt/slideMasters/slideMaster21.xml" ContentType="application/vnd.openxmlformats-officedocument.presentationml.slideMaster+xml"/>
  <Override PartName="/ppt/slideMasters/slideMaster115.xml" ContentType="application/vnd.openxmlformats-officedocument.presentationml.slideMaster+xml"/>
  <Override PartName="/ppt/theme/theme42.xml" ContentType="application/vnd.openxmlformats-officedocument.theme+xml"/>
  <Override PartName="/ppt/theme/theme53.xml" ContentType="application/vnd.openxmlformats-officedocument.theme+xml"/>
  <Override PartName="/ppt/theme/theme132.xml" ContentType="application/vnd.openxmlformats-officedocument.them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04.xml" ContentType="application/vnd.openxmlformats-officedocument.presentationml.slideMaster+xml"/>
  <Override PartName="/ppt/theme/theme9.xml" ContentType="application/vnd.openxmlformats-officedocument.theme+xml"/>
  <Override PartName="/ppt/theme/theme31.xml" ContentType="application/vnd.openxmlformats-officedocument.theme+xml"/>
  <Override PartName="/ppt/theme/theme110.xml" ContentType="application/vnd.openxmlformats-officedocument.theme+xml"/>
  <Override PartName="/ppt/theme/theme121.xml" ContentType="application/vnd.openxmlformats-officedocument.theme+xml"/>
  <Override PartName="/ppt/notesSlides/notesSlide6.xml" ContentType="application/vnd.openxmlformats-officedocument.presentationml.notesSlide+xml"/>
  <Override PartName="/ppt/theme/theme20.xml" ContentType="application/vnd.openxmlformats-officedocument.theme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Masters/slideMaster4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9.xml" ContentType="application/vnd.openxmlformats-officedocument.theme+xml"/>
  <Override PartName="/ppt/slideLayouts/slideLayout75.xml" ContentType="application/vnd.openxmlformats-officedocument.presentationml.slideLayout+xml"/>
  <Override PartName="/ppt/theme/themeOverride5.xml" ContentType="application/vnd.openxmlformats-officedocument.themeOverride+xml"/>
  <Override PartName="/ppt/notesSlides/notesSlide67.xml" ContentType="application/vnd.openxmlformats-officedocument.presentationml.notesSlide+xml"/>
  <Override PartName="/ppt/slideMasters/slideMaster37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theme/theme58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Masters/slideMaster26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theme/theme47.xml" ContentType="application/vnd.openxmlformats-officedocument.theme+xml"/>
  <Override PartName="/ppt/theme/theme94.xml" ContentType="application/vnd.openxmlformats-officedocument.theme+xml"/>
  <Override PartName="/ppt/theme/theme126.xml" ContentType="application/vnd.openxmlformats-officedocument.theme+xml"/>
  <Override PartName="/ppt/notesSlides/notesSlide34.xml" ContentType="application/vnd.openxmlformats-officedocument.presentationml.notesSlide+xml"/>
  <Override PartName="/ppt/slideMasters/slideMaster15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6.xml" ContentType="application/vnd.openxmlformats-officedocument.theme+xml"/>
  <Override PartName="/ppt/theme/theme83.xml" ContentType="application/vnd.openxmlformats-officedocument.theme+xml"/>
  <Override PartName="/ppt/theme/theme115.xml" ContentType="application/vnd.openxmlformats-officedocument.theme+xml"/>
  <Override PartName="/ppt/notesSlides/notesSlide23.xml" ContentType="application/vnd.openxmlformats-officedocument.presentationml.notesSlide+xml"/>
  <Override PartName="/ppt/slideMasters/slideMaster40.xml" ContentType="application/vnd.openxmlformats-officedocument.presentationml.slideMaster+xml"/>
  <Override PartName="/ppt/theme/theme14.xml" ContentType="application/vnd.openxmlformats-officedocument.theme+xml"/>
  <Override PartName="/ppt/theme/theme25.xml" ContentType="application/vnd.openxmlformats-officedocument.theme+xml"/>
  <Override PartName="/ppt/theme/theme61.xml" ContentType="application/vnd.openxmlformats-officedocument.theme+xml"/>
  <Override PartName="/ppt/theme/theme72.xml" ContentType="application/vnd.openxmlformats-officedocument.theme+xml"/>
  <Override PartName="/ppt/theme/theme104.xml" ContentType="application/vnd.openxmlformats-officedocument.theme+xml"/>
  <Override PartName="/ppt/notesSlides/notesSlide12.xml" ContentType="application/vnd.openxmlformats-officedocument.presentationml.notesSlide+xml"/>
  <Override PartName="/ppt/slideMasters/slideMaster11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theme/theme50.xml" ContentType="application/vnd.openxmlformats-officedocument.theme+xml"/>
  <Override PartName="/ppt/slideMasters/slideMaster4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Masters/slideMaster7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Masters/slideMaster67.xml" ContentType="application/vnd.openxmlformats-officedocument.presentationml.slideMaster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8.xml" ContentType="application/vnd.openxmlformats-officedocument.theme+xml"/>
  <Override PartName="/ppt/slideLayouts/slideLayout83.xml" ContentType="application/vnd.openxmlformats-officedocument.presentationml.slideLayout+xml"/>
  <Override PartName="/ppt/theme/theme99.xml" ContentType="application/vnd.openxmlformats-officedocument.theme+xml"/>
  <Override PartName="/ppt/notesSlides/notesSlide39.xml" ContentType="application/vnd.openxmlformats-officedocument.presentationml.notesSlide+xml"/>
  <Override PartName="/ppt/slideMasters/slideMaster56.xml" ContentType="application/vnd.openxmlformats-officedocument.presentationml.slideMaster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7.xml" ContentType="application/vnd.openxmlformats-officedocument.theme+xml"/>
  <Override PartName="/ppt/theme/theme109.xml" ContentType="application/vnd.openxmlformats-officedocument.them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slideMasters/slideMaster3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heme/theme19.xml" ContentType="application/vnd.openxmlformats-officedocument.theme+xml"/>
  <Override PartName="/ppt/slideLayouts/slideLayout61.xml" ContentType="application/vnd.openxmlformats-officedocument.presentationml.slideLayout+xml"/>
  <Override PartName="/ppt/theme/theme66.xml" ContentType="application/vnd.openxmlformats-officedocument.them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notesSlides/notesSlide53.xml" ContentType="application/vnd.openxmlformats-officedocument.presentationml.notesSlide+xml"/>
  <Override PartName="/ppt/slideMasters/slideMaster23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theme/theme44.xml" ContentType="application/vnd.openxmlformats-officedocument.theme+xml"/>
  <Override PartName="/ppt/theme/theme55.xml" ContentType="application/vnd.openxmlformats-officedocument.theme+xml"/>
  <Override PartName="/ppt/theme/theme91.xml" ContentType="application/vnd.openxmlformats-officedocument.theme+xml"/>
  <Override PartName="/ppt/theme/theme134.xml" ContentType="application/vnd.openxmlformats-officedocument.theme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06.xml" ContentType="application/vnd.openxmlformats-officedocument.presentationml.slideMaster+xml"/>
  <Override PartName="/ppt/theme/theme33.xml" ContentType="application/vnd.openxmlformats-officedocument.theme+xml"/>
  <Override PartName="/ppt/theme/theme80.xml" ContentType="application/vnd.openxmlformats-officedocument.theme+xml"/>
  <Override PartName="/ppt/theme/theme112.xml" ContentType="application/vnd.openxmlformats-officedocument.theme+xml"/>
  <Override PartName="/ppt/theme/theme123.xml" ContentType="application/vnd.openxmlformats-officedocument.them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Default Extension="gif" ContentType="image/gif"/>
  <Override PartName="/ppt/slideMasters/slideMaster131.xml" ContentType="application/vnd.openxmlformats-officedocument.presentationml.slideMaster+xml"/>
  <Override PartName="/ppt/theme/theme22.xml" ContentType="application/vnd.openxmlformats-officedocument.theme+xml"/>
  <Override PartName="/ppt/theme/theme101.xml" ContentType="application/vnd.openxmlformats-officedocument.theme+xml"/>
  <Override PartName="/ppt/charts/chart4.xml" ContentType="application/vnd.openxmlformats-officedocument.drawingml.chart+xml"/>
  <Override PartName="/ppt/slideMasters/slideMaster120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theme/theme11.xml" ContentType="application/vnd.openxmlformats-officedocument.theme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slideMasters/slideMaster97.xml" ContentType="application/vnd.openxmlformats-officedocument.presentationml.slideMaster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Masters/slideMaster28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theme/theme49.xml" ContentType="application/vnd.openxmlformats-officedocument.theme+xml"/>
  <Override PartName="/ppt/theme/theme96.xml" ContentType="application/vnd.openxmlformats-officedocument.theme+xml"/>
  <Override PartName="/ppt/slideLayouts/slideLayout91.xml" ContentType="application/vnd.openxmlformats-officedocument.presentationml.slideLayout+xml"/>
  <Override PartName="/ppt/theme/theme128.xml" ContentType="application/vnd.openxmlformats-officedocument.them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8.xml" ContentType="application/vnd.openxmlformats-officedocument.theme+xml"/>
  <Override PartName="/ppt/theme/theme85.xml" ContentType="application/vnd.openxmlformats-officedocument.theme+xml"/>
  <Override PartName="/ppt/slideLayouts/slideLayout80.xml" ContentType="application/vnd.openxmlformats-officedocument.presentationml.slideLayout+xml"/>
  <Override PartName="/ppt/theme/theme117.xml" ContentType="application/vnd.openxmlformats-officedocument.theme+xml"/>
  <Override PartName="/ppt/notesSlides/notesSlide25.xml" ContentType="application/vnd.openxmlformats-officedocument.presentationml.notesSlide+xml"/>
  <Override PartName="/ppt/slideMasters/slideMaster42.xml" ContentType="application/vnd.openxmlformats-officedocument.presentationml.slideMaster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6.xml" ContentType="application/vnd.openxmlformats-officedocument.theme+xml"/>
  <Override PartName="/ppt/theme/theme27.xml" ContentType="application/vnd.openxmlformats-officedocument.theme+xml"/>
  <Override PartName="/ppt/theme/theme63.xml" ContentType="application/vnd.openxmlformats-officedocument.theme+xml"/>
  <Override PartName="/ppt/theme/theme74.xml" ContentType="application/vnd.openxmlformats-officedocument.theme+xml"/>
  <Override PartName="/ppt/theme/theme106.xml" ContentType="application/vnd.openxmlformats-officedocument.theme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Masters/slideMaster31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theme/theme52.xml" ContentType="application/vnd.openxmlformats-officedocument.theme+xml"/>
  <Override PartName="/ppt/theme/theme131.xml" ContentType="application/vnd.openxmlformats-officedocument.theme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103.xml" ContentType="application/vnd.openxmlformats-officedocument.presentationml.slideMaster+xml"/>
  <Override PartName="/ppt/theme/theme8.xml" ContentType="application/vnd.openxmlformats-officedocument.theme+xml"/>
  <Override PartName="/ppt/theme/theme41.xml" ContentType="application/vnd.openxmlformats-officedocument.theme+xml"/>
  <Override PartName="/ppt/theme/theme120.xml" ContentType="application/vnd.openxmlformats-officedocument.theme+xml"/>
  <Override PartName="/ppt/theme/theme30.xml" ContentType="application/vnd.openxmlformats-officedocument.them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69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Masters/slideMaster58.xml" ContentType="application/vnd.openxmlformats-officedocument.presentationml.slideMaster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9.xml" ContentType="application/vnd.openxmlformats-officedocument.theme+xml"/>
  <Override PartName="/ppt/slideLayouts/slideLayout74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slideMasters/slideMaster47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theme/theme68.xml" ContentType="application/vnd.openxmlformats-officedocument.theme+xml"/>
  <Override PartName="/ppt/theme/themeOverride4.xml" ContentType="application/vnd.openxmlformats-officedocument.themeOverride+xml"/>
  <Override PartName="/ppt/notesSlides/notesSlide55.xml" ContentType="application/vnd.openxmlformats-officedocument.presentationml.notesSlide+xml"/>
  <Override PartName="/ppt/slideMasters/slideMaster2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6.xml" ContentType="application/vnd.openxmlformats-officedocument.theme+xml"/>
  <Override PartName="/ppt/theme/theme57.xml" ContentType="application/vnd.openxmlformats-officedocument.theme+xml"/>
  <Override PartName="/ppt/theme/theme93.xml" ContentType="application/vnd.openxmlformats-officedocument.theme+xml"/>
  <Override PartName="/ppt/notesSlides/notesSlide44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theme/theme35.xml" ContentType="application/vnd.openxmlformats-officedocument.theme+xml"/>
  <Override PartName="/ppt/theme/theme82.xml" ContentType="application/vnd.openxmlformats-officedocument.theme+xml"/>
  <Override PartName="/ppt/theme/theme114.xml" ContentType="application/vnd.openxmlformats-officedocument.theme+xml"/>
  <Override PartName="/ppt/theme/theme125.xml" ContentType="application/vnd.openxmlformats-officedocument.them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Masters/slideMaster50.xml" ContentType="application/vnd.openxmlformats-officedocument.presentationml.slideMaster+xml"/>
  <Override PartName="/ppt/theme/theme24.xml" ContentType="application/vnd.openxmlformats-officedocument.theme+xml"/>
  <Override PartName="/ppt/theme/theme71.xml" ContentType="application/vnd.openxmlformats-officedocument.theme+xml"/>
  <Override PartName="/ppt/theme/theme103.xml" ContentType="application/vnd.openxmlformats-officedocument.them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slideMasters/slideMaster122.xml" ContentType="application/vnd.openxmlformats-officedocument.presentationml.slideMaster+xml"/>
  <Override PartName="/ppt/theme/theme13.xml" ContentType="application/vnd.openxmlformats-officedocument.theme+xml"/>
  <Override PartName="/ppt/theme/theme60.xml" ContentType="application/vnd.openxmlformats-officedocument.theme+xml"/>
  <Override PartName="/ppt/slideMasters/slideMaster99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49.xml" ContentType="application/vnd.openxmlformats-officedocument.presentationml.notesSlide+xml"/>
  <Override PartName="/ppt/slideMasters/slideMaster19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Layouts/slideLayout35.xml" ContentType="application/vnd.openxmlformats-officedocument.presentationml.slideLayout+xml"/>
  <Override PartName="/ppt/theme/theme87.xml" ContentType="application/vnd.openxmlformats-officedocument.theme+xml"/>
  <Override PartName="/ppt/slideLayouts/slideLayout82.xml" ContentType="application/vnd.openxmlformats-officedocument.presentationml.slideLayout+xml"/>
  <Override PartName="/ppt/theme/theme119.xml" ContentType="application/vnd.openxmlformats-officedocument.theme+xml"/>
  <Override PartName="/ppt/notesSlides/notesSlide27.xml" ContentType="application/vnd.openxmlformats-officedocument.presentationml.notesSlide+xml"/>
  <Override PartName="/ppt/slideMasters/slideMaster44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18.xml" ContentType="application/vnd.openxmlformats-officedocument.theme+xml"/>
  <Override PartName="/ppt/slideLayouts/slideLayout60.xml" ContentType="application/vnd.openxmlformats-officedocument.presentationml.slideLayout+xml"/>
  <Override PartName="/ppt/theme/theme65.xml" ContentType="application/vnd.openxmlformats-officedocument.theme+xml"/>
  <Override PartName="/ppt/theme/themeOverride1.xml" ContentType="application/vnd.openxmlformats-officedocument.themeOverride+xml"/>
  <Override PartName="/ppt/slideMasters/slideMaster127.xml" ContentType="application/vnd.openxmlformats-officedocument.presentationml.slideMaster+xml"/>
  <Override PartName="/ppt/tableStyles.xml" ContentType="application/vnd.openxmlformats-officedocument.presentationml.tableStyles+xml"/>
  <Override PartName="/ppt/notesSlides/notesSlide52.xml" ContentType="application/vnd.openxmlformats-officedocument.presentationml.notesSlide+xml"/>
  <Override PartName="/ppt/slideMasters/slideMaster22.xml" ContentType="application/vnd.openxmlformats-officedocument.presentationml.slideMaster+xml"/>
  <Override PartName="/ppt/slideMasters/slideMaster105.xml" ContentType="application/vnd.openxmlformats-officedocument.presentationml.slideMaster+xml"/>
  <Override PartName="/ppt/theme/theme43.xml" ContentType="application/vnd.openxmlformats-officedocument.theme+xml"/>
  <Override PartName="/ppt/theme/theme90.xml" ContentType="application/vnd.openxmlformats-officedocument.theme+xml"/>
  <Override PartName="/ppt/theme/theme122.xml" ContentType="application/vnd.openxmlformats-officedocument.theme+xml"/>
  <Override PartName="/ppt/notesSlides/notesSlide30.xml" ContentType="application/vnd.openxmlformats-officedocument.presentationml.notesSlide+xml"/>
  <Override PartName="/ppt/theme/theme21.xml" ContentType="application/vnd.openxmlformats-officedocument.theme+xml"/>
  <Override PartName="/ppt/slideMasters/slideMaster130.xml" ContentType="application/vnd.openxmlformats-officedocument.presentationml.slideMaster+xml"/>
  <Override PartName="/ppt/theme/theme100.xml" ContentType="application/vnd.openxmlformats-officedocument.them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55.xml" ContentType="application/vnd.openxmlformats-officedocument.presentationml.slide+xml"/>
  <Override PartName="/ppt/slideMasters/slideMaster38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s/slide33.xml" ContentType="application/vnd.openxmlformats-officedocument.presentationml.slide+xml"/>
  <Override PartName="/ppt/slideLayouts/slideLayout54.xml" ContentType="application/vnd.openxmlformats-officedocument.presentationml.slideLayout+xml"/>
  <Override PartName="/ppt/theme/theme59.xml" ContentType="application/vnd.openxmlformats-officedocument.them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Layouts/slideLayout32.xml" ContentType="application/vnd.openxmlformats-officedocument.presentationml.slideLayout+xml"/>
  <Override PartName="/ppt/theme/theme37.xml" ContentType="application/vnd.openxmlformats-officedocument.theme+xml"/>
  <Override PartName="/ppt/theme/theme84.xml" ContentType="application/vnd.openxmlformats-officedocument.theme+xml"/>
  <Override PartName="/ppt/theme/theme116.xml" ContentType="application/vnd.openxmlformats-officedocument.them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Masters/slideMaster41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theme/theme62.xml" ContentType="application/vnd.openxmlformats-officedocument.theme+xml"/>
  <Override PartName="/ppt/theme/theme40.xml" ContentType="application/vnd.openxmlformats-officedocument.theme+xml"/>
  <Override PartName="/ppt/slideMasters/slideMaster102.xml" ContentType="application/vnd.openxmlformats-officedocument.presentationml.slideMaster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Masters/slideMaster79.xml" ContentType="application/vnd.openxmlformats-officedocument.presentationml.slideMaster+xml"/>
  <Override PartName="/ppt/slideLayouts/slideLayout48.xml" ContentType="application/vnd.openxmlformats-officedocument.presentationml.slideLayout+xml"/>
  <Override PartName="/ppt/slideMasters/slideMaster57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8.xml" ContentType="application/vnd.openxmlformats-officedocument.theme+xml"/>
  <Override PartName="/ppt/notesSlides/notesSlide18.xml" ContentType="application/vnd.openxmlformats-officedocument.presentationml.notesSlide+xml"/>
  <Default Extension="wmf" ContentType="image/x-wmf"/>
  <Override PartName="/ppt/notesSlides/notesSlide65.xml" ContentType="application/vnd.openxmlformats-officedocument.presentationml.notesSlide+xml"/>
  <Override PartName="/ppt/slideMasters/slideMaster35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Layouts/slideLayout51.xml" ContentType="application/vnd.openxmlformats-officedocument.presentationml.slideLayout+xml"/>
  <Override PartName="/ppt/theme/theme56.xml" ContentType="application/vnd.openxmlformats-officedocument.theme+xml"/>
  <Override PartName="/ppt/notesSlides/notesSlide43.xml" ContentType="application/vnd.openxmlformats-officedocument.presentationml.notesSlide+xml"/>
  <Override PartName="/ppt/slides/slide30.xml" ContentType="application/vnd.openxmlformats-officedocument.presentationml.slide+xml"/>
  <Override PartName="/ppt/slideMasters/slideMaster13.xml" ContentType="application/vnd.openxmlformats-officedocument.presentationml.slideMaster+xml"/>
  <Override PartName="/ppt/slideMasters/slideMaster60.xml" ContentType="application/vnd.openxmlformats-officedocument.presentationml.slideMaster+xml"/>
  <Override PartName="/ppt/theme/theme34.xml" ContentType="application/vnd.openxmlformats-officedocument.theme+xml"/>
  <Override PartName="/ppt/theme/theme81.xml" ContentType="application/vnd.openxmlformats-officedocument.theme+xml"/>
  <Override PartName="/ppt/theme/theme113.xml" ContentType="application/vnd.openxmlformats-officedocument.them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12.xml" ContentType="application/vnd.openxmlformats-officedocument.theme+xml"/>
  <Override PartName="/ppt/slideLayouts/slideLayout89.xml" ContentType="application/vnd.openxmlformats-officedocument.presentationml.slideLayout+xml"/>
  <Override PartName="/ppt/charts/chart5.xml" ContentType="application/vnd.openxmlformats-officedocument.drawingml.chart+xml"/>
  <Override PartName="/ppt/slideMasters/slideMaster121.xml" ContentType="application/vnd.openxmlformats-officedocument.presentationml.slideMaster+xml"/>
  <Override PartName="/ppt/slides/slide6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680" r:id="rId2"/>
    <p:sldMasterId id="2147483692" r:id="rId3"/>
    <p:sldMasterId id="2147483704" r:id="rId4"/>
    <p:sldMasterId id="2147483706" r:id="rId5"/>
    <p:sldMasterId id="2147483708" r:id="rId6"/>
    <p:sldMasterId id="2147483710" r:id="rId7"/>
    <p:sldMasterId id="2147483712" r:id="rId8"/>
    <p:sldMasterId id="2147483714" r:id="rId9"/>
    <p:sldMasterId id="2147483716" r:id="rId10"/>
    <p:sldMasterId id="2147483718" r:id="rId11"/>
    <p:sldMasterId id="2147483720" r:id="rId12"/>
    <p:sldMasterId id="2147483722" r:id="rId13"/>
    <p:sldMasterId id="2147483724" r:id="rId14"/>
    <p:sldMasterId id="2147483726" r:id="rId15"/>
    <p:sldMasterId id="2147483728" r:id="rId16"/>
    <p:sldMasterId id="2147483730" r:id="rId17"/>
    <p:sldMasterId id="2147483732" r:id="rId18"/>
    <p:sldMasterId id="2147483734" r:id="rId19"/>
    <p:sldMasterId id="2147483736" r:id="rId20"/>
    <p:sldMasterId id="2147483738" r:id="rId21"/>
    <p:sldMasterId id="2147483740" r:id="rId22"/>
    <p:sldMasterId id="2147483742" r:id="rId23"/>
    <p:sldMasterId id="2147483744" r:id="rId24"/>
    <p:sldMasterId id="2147483746" r:id="rId25"/>
    <p:sldMasterId id="2147483748" r:id="rId26"/>
    <p:sldMasterId id="2147483750" r:id="rId27"/>
    <p:sldMasterId id="2147483752" r:id="rId28"/>
    <p:sldMasterId id="2147483754" r:id="rId29"/>
    <p:sldMasterId id="2147483756" r:id="rId30"/>
    <p:sldMasterId id="2147483758" r:id="rId31"/>
    <p:sldMasterId id="2147483760" r:id="rId32"/>
    <p:sldMasterId id="2147483762" r:id="rId33"/>
    <p:sldMasterId id="2147483764" r:id="rId34"/>
    <p:sldMasterId id="2147483766" r:id="rId35"/>
    <p:sldMasterId id="2147483768" r:id="rId36"/>
    <p:sldMasterId id="2147483770" r:id="rId37"/>
    <p:sldMasterId id="2147483772" r:id="rId38"/>
    <p:sldMasterId id="2147483774" r:id="rId39"/>
    <p:sldMasterId id="2147483776" r:id="rId40"/>
    <p:sldMasterId id="2147483778" r:id="rId41"/>
    <p:sldMasterId id="2147483780" r:id="rId42"/>
    <p:sldMasterId id="2147483782" r:id="rId43"/>
    <p:sldMasterId id="2147483784" r:id="rId44"/>
    <p:sldMasterId id="2147483786" r:id="rId45"/>
    <p:sldMasterId id="2147483788" r:id="rId46"/>
    <p:sldMasterId id="2147483790" r:id="rId47"/>
    <p:sldMasterId id="2147483792" r:id="rId48"/>
    <p:sldMasterId id="2147483794" r:id="rId49"/>
    <p:sldMasterId id="2147483796" r:id="rId50"/>
    <p:sldMasterId id="2147483798" r:id="rId51"/>
    <p:sldMasterId id="2147483800" r:id="rId52"/>
    <p:sldMasterId id="2147483802" r:id="rId53"/>
    <p:sldMasterId id="2147483804" r:id="rId54"/>
    <p:sldMasterId id="2147483806" r:id="rId55"/>
    <p:sldMasterId id="2147483808" r:id="rId56"/>
    <p:sldMasterId id="2147483810" r:id="rId57"/>
    <p:sldMasterId id="2147483812" r:id="rId58"/>
    <p:sldMasterId id="2147483814" r:id="rId59"/>
    <p:sldMasterId id="2147483816" r:id="rId60"/>
    <p:sldMasterId id="2147483818" r:id="rId61"/>
    <p:sldMasterId id="2147483820" r:id="rId62"/>
    <p:sldMasterId id="2147483822" r:id="rId63"/>
    <p:sldMasterId id="2147483824" r:id="rId64"/>
    <p:sldMasterId id="2147483826" r:id="rId65"/>
    <p:sldMasterId id="2147483828" r:id="rId66"/>
    <p:sldMasterId id="2147483830" r:id="rId67"/>
    <p:sldMasterId id="2147483832" r:id="rId68"/>
    <p:sldMasterId id="2147483834" r:id="rId69"/>
    <p:sldMasterId id="2147483836" r:id="rId70"/>
    <p:sldMasterId id="2147483838" r:id="rId71"/>
    <p:sldMasterId id="2147483840" r:id="rId72"/>
    <p:sldMasterId id="2147483842" r:id="rId73"/>
    <p:sldMasterId id="2147483844" r:id="rId74"/>
    <p:sldMasterId id="2147483846" r:id="rId75"/>
    <p:sldMasterId id="2147483848" r:id="rId76"/>
    <p:sldMasterId id="2147483850" r:id="rId77"/>
    <p:sldMasterId id="2147483852" r:id="rId78"/>
    <p:sldMasterId id="2147483854" r:id="rId79"/>
    <p:sldMasterId id="2147483856" r:id="rId80"/>
    <p:sldMasterId id="2147483858" r:id="rId81"/>
    <p:sldMasterId id="2147483860" r:id="rId82"/>
    <p:sldMasterId id="2147483862" r:id="rId83"/>
    <p:sldMasterId id="2147483864" r:id="rId84"/>
    <p:sldMasterId id="2147483866" r:id="rId85"/>
    <p:sldMasterId id="2147483868" r:id="rId86"/>
    <p:sldMasterId id="2147483870" r:id="rId87"/>
    <p:sldMasterId id="2147483872" r:id="rId88"/>
    <p:sldMasterId id="2147483874" r:id="rId89"/>
    <p:sldMasterId id="2147483876" r:id="rId90"/>
    <p:sldMasterId id="2147483878" r:id="rId91"/>
    <p:sldMasterId id="2147483880" r:id="rId92"/>
    <p:sldMasterId id="2147483882" r:id="rId93"/>
    <p:sldMasterId id="2147483884" r:id="rId94"/>
    <p:sldMasterId id="2147483886" r:id="rId95"/>
    <p:sldMasterId id="2147483888" r:id="rId96"/>
    <p:sldMasterId id="2147483890" r:id="rId97"/>
    <p:sldMasterId id="2147483892" r:id="rId98"/>
    <p:sldMasterId id="2147483894" r:id="rId99"/>
    <p:sldMasterId id="2147483896" r:id="rId100"/>
    <p:sldMasterId id="2147483898" r:id="rId101"/>
    <p:sldMasterId id="2147483900" r:id="rId102"/>
    <p:sldMasterId id="2147483902" r:id="rId103"/>
    <p:sldMasterId id="2147483904" r:id="rId104"/>
    <p:sldMasterId id="2147483906" r:id="rId105"/>
    <p:sldMasterId id="2147483908" r:id="rId106"/>
    <p:sldMasterId id="2147483910" r:id="rId107"/>
    <p:sldMasterId id="2147483912" r:id="rId108"/>
    <p:sldMasterId id="2147483914" r:id="rId109"/>
    <p:sldMasterId id="2147483916" r:id="rId110"/>
    <p:sldMasterId id="2147483918" r:id="rId111"/>
    <p:sldMasterId id="2147483920" r:id="rId112"/>
    <p:sldMasterId id="2147483922" r:id="rId113"/>
    <p:sldMasterId id="2147483924" r:id="rId114"/>
    <p:sldMasterId id="2147483926" r:id="rId115"/>
    <p:sldMasterId id="2147483928" r:id="rId116"/>
    <p:sldMasterId id="2147483930" r:id="rId117"/>
    <p:sldMasterId id="2147483932" r:id="rId118"/>
    <p:sldMasterId id="2147483934" r:id="rId119"/>
    <p:sldMasterId id="2147483936" r:id="rId120"/>
    <p:sldMasterId id="2147483938" r:id="rId121"/>
    <p:sldMasterId id="2147483940" r:id="rId122"/>
    <p:sldMasterId id="2147483942" r:id="rId123"/>
    <p:sldMasterId id="2147483944" r:id="rId124"/>
    <p:sldMasterId id="2147483946" r:id="rId125"/>
    <p:sldMasterId id="2147483948" r:id="rId126"/>
    <p:sldMasterId id="2147483950" r:id="rId127"/>
    <p:sldMasterId id="2147483952" r:id="rId128"/>
    <p:sldMasterId id="2147483953" r:id="rId129"/>
    <p:sldMasterId id="2147483955" r:id="rId130"/>
    <p:sldMasterId id="2147483957" r:id="rId131"/>
    <p:sldMasterId id="2147483959" r:id="rId132"/>
  </p:sldMasterIdLst>
  <p:notesMasterIdLst>
    <p:notesMasterId r:id="rId202"/>
  </p:notesMasterIdLst>
  <p:handoutMasterIdLst>
    <p:handoutMasterId r:id="rId203"/>
  </p:handoutMasterIdLst>
  <p:sldIdLst>
    <p:sldId id="760" r:id="rId133"/>
    <p:sldId id="761" r:id="rId134"/>
    <p:sldId id="769" r:id="rId135"/>
    <p:sldId id="770" r:id="rId136"/>
    <p:sldId id="772" r:id="rId137"/>
    <p:sldId id="774" r:id="rId138"/>
    <p:sldId id="775" r:id="rId139"/>
    <p:sldId id="777" r:id="rId140"/>
    <p:sldId id="778" r:id="rId141"/>
    <p:sldId id="779" r:id="rId142"/>
    <p:sldId id="780" r:id="rId143"/>
    <p:sldId id="902" r:id="rId144"/>
    <p:sldId id="783" r:id="rId145"/>
    <p:sldId id="784" r:id="rId146"/>
    <p:sldId id="785" r:id="rId147"/>
    <p:sldId id="788" r:id="rId148"/>
    <p:sldId id="790" r:id="rId149"/>
    <p:sldId id="791" r:id="rId150"/>
    <p:sldId id="794" r:id="rId151"/>
    <p:sldId id="795" r:id="rId152"/>
    <p:sldId id="797" r:id="rId153"/>
    <p:sldId id="903" r:id="rId154"/>
    <p:sldId id="801" r:id="rId155"/>
    <p:sldId id="894" r:id="rId156"/>
    <p:sldId id="802" r:id="rId157"/>
    <p:sldId id="804" r:id="rId158"/>
    <p:sldId id="817" r:id="rId159"/>
    <p:sldId id="818" r:id="rId160"/>
    <p:sldId id="819" r:id="rId161"/>
    <p:sldId id="820" r:id="rId162"/>
    <p:sldId id="825" r:id="rId163"/>
    <p:sldId id="826" r:id="rId164"/>
    <p:sldId id="827" r:id="rId165"/>
    <p:sldId id="900" r:id="rId166"/>
    <p:sldId id="835" r:id="rId167"/>
    <p:sldId id="814" r:id="rId168"/>
    <p:sldId id="815" r:id="rId169"/>
    <p:sldId id="816" r:id="rId170"/>
    <p:sldId id="836" r:id="rId171"/>
    <p:sldId id="839" r:id="rId172"/>
    <p:sldId id="840" r:id="rId173"/>
    <p:sldId id="841" r:id="rId174"/>
    <p:sldId id="844" r:id="rId175"/>
    <p:sldId id="849" r:id="rId176"/>
    <p:sldId id="850" r:id="rId177"/>
    <p:sldId id="851" r:id="rId178"/>
    <p:sldId id="852" r:id="rId179"/>
    <p:sldId id="853" r:id="rId180"/>
    <p:sldId id="854" r:id="rId181"/>
    <p:sldId id="858" r:id="rId182"/>
    <p:sldId id="859" r:id="rId183"/>
    <p:sldId id="863" r:id="rId184"/>
    <p:sldId id="805" r:id="rId185"/>
    <p:sldId id="864" r:id="rId186"/>
    <p:sldId id="865" r:id="rId187"/>
    <p:sldId id="872" r:id="rId188"/>
    <p:sldId id="901" r:id="rId189"/>
    <p:sldId id="884" r:id="rId190"/>
    <p:sldId id="908" r:id="rId191"/>
    <p:sldId id="881" r:id="rId192"/>
    <p:sldId id="904" r:id="rId193"/>
    <p:sldId id="906" r:id="rId194"/>
    <p:sldId id="909" r:id="rId195"/>
    <p:sldId id="911" r:id="rId196"/>
    <p:sldId id="910" r:id="rId197"/>
    <p:sldId id="912" r:id="rId198"/>
    <p:sldId id="913" r:id="rId199"/>
    <p:sldId id="891" r:id="rId200"/>
    <p:sldId id="892" r:id="rId20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000000"/>
    <a:srgbClr val="E5F8FF"/>
    <a:srgbClr val="5CD65C"/>
    <a:srgbClr val="FF8989"/>
    <a:srgbClr val="0000FF"/>
    <a:srgbClr val="003300"/>
    <a:srgbClr val="D12205"/>
    <a:srgbClr val="00CC00"/>
    <a:srgbClr val="006600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40" autoAdjust="0"/>
    <p:restoredTop sz="81573" autoAdjust="0"/>
  </p:normalViewPr>
  <p:slideViewPr>
    <p:cSldViewPr>
      <p:cViewPr varScale="1">
        <p:scale>
          <a:sx n="88" d="100"/>
          <a:sy n="88" d="100"/>
        </p:scale>
        <p:origin x="-70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058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990"/>
    </p:cViewPr>
  </p:sorterViewPr>
  <p:notesViewPr>
    <p:cSldViewPr>
      <p:cViewPr varScale="1">
        <p:scale>
          <a:sx n="59" d="100"/>
          <a:sy n="59" d="100"/>
        </p:scale>
        <p:origin x="-2484" y="-84"/>
      </p:cViewPr>
      <p:guideLst>
        <p:guide orient="horz" pos="2928"/>
        <p:guide pos="2209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Master" Target="slideMasters/slideMaster11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slide" Target="slides/slide6.xml"/><Relationship Id="rId159" Type="http://schemas.openxmlformats.org/officeDocument/2006/relationships/slide" Target="slides/slide27.xml"/><Relationship Id="rId170" Type="http://schemas.openxmlformats.org/officeDocument/2006/relationships/slide" Target="slides/slide38.xml"/><Relationship Id="rId191" Type="http://schemas.openxmlformats.org/officeDocument/2006/relationships/slide" Target="slides/slide59.xml"/><Relationship Id="rId205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07" Type="http://schemas.openxmlformats.org/officeDocument/2006/relationships/slideMaster" Target="slideMasters/slideMaster10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Master" Target="slideMasters/slideMaster74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28" Type="http://schemas.openxmlformats.org/officeDocument/2006/relationships/slideMaster" Target="slideMasters/slideMaster128.xml"/><Relationship Id="rId144" Type="http://schemas.openxmlformats.org/officeDocument/2006/relationships/slide" Target="slides/slide12.xml"/><Relationship Id="rId149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90" Type="http://schemas.openxmlformats.org/officeDocument/2006/relationships/slideMaster" Target="slideMasters/slideMaster90.xml"/><Relationship Id="rId95" Type="http://schemas.openxmlformats.org/officeDocument/2006/relationships/slideMaster" Target="slideMasters/slideMaster95.xml"/><Relationship Id="rId160" Type="http://schemas.openxmlformats.org/officeDocument/2006/relationships/slide" Target="slides/slide28.xml"/><Relationship Id="rId165" Type="http://schemas.openxmlformats.org/officeDocument/2006/relationships/slide" Target="slides/slide33.xml"/><Relationship Id="rId181" Type="http://schemas.openxmlformats.org/officeDocument/2006/relationships/slide" Target="slides/slide49.xml"/><Relationship Id="rId186" Type="http://schemas.openxmlformats.org/officeDocument/2006/relationships/slide" Target="slides/slide5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113" Type="http://schemas.openxmlformats.org/officeDocument/2006/relationships/slideMaster" Target="slideMasters/slideMaster113.xml"/><Relationship Id="rId118" Type="http://schemas.openxmlformats.org/officeDocument/2006/relationships/slideMaster" Target="slideMasters/slideMaster118.xml"/><Relationship Id="rId134" Type="http://schemas.openxmlformats.org/officeDocument/2006/relationships/slide" Target="slides/slide2.xml"/><Relationship Id="rId139" Type="http://schemas.openxmlformats.org/officeDocument/2006/relationships/slide" Target="slides/slide7.xml"/><Relationship Id="rId80" Type="http://schemas.openxmlformats.org/officeDocument/2006/relationships/slideMaster" Target="slideMasters/slideMaster80.xml"/><Relationship Id="rId85" Type="http://schemas.openxmlformats.org/officeDocument/2006/relationships/slideMaster" Target="slideMasters/slideMaster85.xml"/><Relationship Id="rId150" Type="http://schemas.openxmlformats.org/officeDocument/2006/relationships/slide" Target="slides/slide18.xml"/><Relationship Id="rId155" Type="http://schemas.openxmlformats.org/officeDocument/2006/relationships/slide" Target="slides/slide23.xml"/><Relationship Id="rId171" Type="http://schemas.openxmlformats.org/officeDocument/2006/relationships/slide" Target="slides/slide39.xml"/><Relationship Id="rId176" Type="http://schemas.openxmlformats.org/officeDocument/2006/relationships/slide" Target="slides/slide44.xml"/><Relationship Id="rId192" Type="http://schemas.openxmlformats.org/officeDocument/2006/relationships/slide" Target="slides/slide60.xml"/><Relationship Id="rId197" Type="http://schemas.openxmlformats.org/officeDocument/2006/relationships/slide" Target="slides/slide65.xml"/><Relationship Id="rId206" Type="http://schemas.openxmlformats.org/officeDocument/2006/relationships/theme" Target="theme/theme1.xml"/><Relationship Id="rId201" Type="http://schemas.openxmlformats.org/officeDocument/2006/relationships/slide" Target="slides/slide69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Master" Target="slideMasters/slideMaster103.xml"/><Relationship Id="rId108" Type="http://schemas.openxmlformats.org/officeDocument/2006/relationships/slideMaster" Target="slideMasters/slideMaster108.xml"/><Relationship Id="rId124" Type="http://schemas.openxmlformats.org/officeDocument/2006/relationships/slideMaster" Target="slideMasters/slideMaster124.xml"/><Relationship Id="rId129" Type="http://schemas.openxmlformats.org/officeDocument/2006/relationships/slideMaster" Target="slideMasters/slideMaster129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91" Type="http://schemas.openxmlformats.org/officeDocument/2006/relationships/slideMaster" Target="slideMasters/slideMaster91.xml"/><Relationship Id="rId96" Type="http://schemas.openxmlformats.org/officeDocument/2006/relationships/slideMaster" Target="slideMasters/slideMaster96.xml"/><Relationship Id="rId140" Type="http://schemas.openxmlformats.org/officeDocument/2006/relationships/slide" Target="slides/slide8.xml"/><Relationship Id="rId145" Type="http://schemas.openxmlformats.org/officeDocument/2006/relationships/slide" Target="slides/slide13.xml"/><Relationship Id="rId161" Type="http://schemas.openxmlformats.org/officeDocument/2006/relationships/slide" Target="slides/slide29.xml"/><Relationship Id="rId166" Type="http://schemas.openxmlformats.org/officeDocument/2006/relationships/slide" Target="slides/slide34.xml"/><Relationship Id="rId182" Type="http://schemas.openxmlformats.org/officeDocument/2006/relationships/slide" Target="slides/slide50.xml"/><Relationship Id="rId187" Type="http://schemas.openxmlformats.org/officeDocument/2006/relationships/slide" Target="slides/slide5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Master" Target="slideMasters/slideMaster114.xml"/><Relationship Id="rId119" Type="http://schemas.openxmlformats.org/officeDocument/2006/relationships/slideMaster" Target="slideMasters/slideMaster119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130" Type="http://schemas.openxmlformats.org/officeDocument/2006/relationships/slideMaster" Target="slideMasters/slideMaster130.xml"/><Relationship Id="rId135" Type="http://schemas.openxmlformats.org/officeDocument/2006/relationships/slide" Target="slides/slide3.xml"/><Relationship Id="rId151" Type="http://schemas.openxmlformats.org/officeDocument/2006/relationships/slide" Target="slides/slide19.xml"/><Relationship Id="rId156" Type="http://schemas.openxmlformats.org/officeDocument/2006/relationships/slide" Target="slides/slide24.xml"/><Relationship Id="rId177" Type="http://schemas.openxmlformats.org/officeDocument/2006/relationships/slide" Target="slides/slide45.xml"/><Relationship Id="rId198" Type="http://schemas.openxmlformats.org/officeDocument/2006/relationships/slide" Target="slides/slide66.xml"/><Relationship Id="rId172" Type="http://schemas.openxmlformats.org/officeDocument/2006/relationships/slide" Target="slides/slide40.xml"/><Relationship Id="rId193" Type="http://schemas.openxmlformats.org/officeDocument/2006/relationships/slide" Target="slides/slide61.xml"/><Relationship Id="rId202" Type="http://schemas.openxmlformats.org/officeDocument/2006/relationships/notesMaster" Target="notesMasters/notesMaster1.xml"/><Relationship Id="rId207" Type="http://schemas.openxmlformats.org/officeDocument/2006/relationships/tableStyles" Target="tableStyle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Master" Target="slideMasters/slideMaster10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Master" Target="slideMasters/slideMaster104.xml"/><Relationship Id="rId120" Type="http://schemas.openxmlformats.org/officeDocument/2006/relationships/slideMaster" Target="slideMasters/slideMaster120.xml"/><Relationship Id="rId125" Type="http://schemas.openxmlformats.org/officeDocument/2006/relationships/slideMaster" Target="slideMasters/slideMaster125.xml"/><Relationship Id="rId141" Type="http://schemas.openxmlformats.org/officeDocument/2006/relationships/slide" Target="slides/slide9.xml"/><Relationship Id="rId146" Type="http://schemas.openxmlformats.org/officeDocument/2006/relationships/slide" Target="slides/slide14.xml"/><Relationship Id="rId167" Type="http://schemas.openxmlformats.org/officeDocument/2006/relationships/slide" Target="slides/slide35.xml"/><Relationship Id="rId188" Type="http://schemas.openxmlformats.org/officeDocument/2006/relationships/slide" Target="slides/slide56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162" Type="http://schemas.openxmlformats.org/officeDocument/2006/relationships/slide" Target="slides/slide30.xml"/><Relationship Id="rId183" Type="http://schemas.openxmlformats.org/officeDocument/2006/relationships/slide" Target="slides/slide5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15" Type="http://schemas.openxmlformats.org/officeDocument/2006/relationships/slideMaster" Target="slideMasters/slideMaster115.xml"/><Relationship Id="rId131" Type="http://schemas.openxmlformats.org/officeDocument/2006/relationships/slideMaster" Target="slideMasters/slideMaster131.xml"/><Relationship Id="rId136" Type="http://schemas.openxmlformats.org/officeDocument/2006/relationships/slide" Target="slides/slide4.xml"/><Relationship Id="rId157" Type="http://schemas.openxmlformats.org/officeDocument/2006/relationships/slide" Target="slides/slide25.xml"/><Relationship Id="rId178" Type="http://schemas.openxmlformats.org/officeDocument/2006/relationships/slide" Target="slides/slide46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52" Type="http://schemas.openxmlformats.org/officeDocument/2006/relationships/slide" Target="slides/slide20.xml"/><Relationship Id="rId173" Type="http://schemas.openxmlformats.org/officeDocument/2006/relationships/slide" Target="slides/slide41.xml"/><Relationship Id="rId194" Type="http://schemas.openxmlformats.org/officeDocument/2006/relationships/slide" Target="slides/slide62.xml"/><Relationship Id="rId199" Type="http://schemas.openxmlformats.org/officeDocument/2006/relationships/slide" Target="slides/slide67.xml"/><Relationship Id="rId203" Type="http://schemas.openxmlformats.org/officeDocument/2006/relationships/handoutMaster" Target="handoutMasters/handoutMaster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105" Type="http://schemas.openxmlformats.org/officeDocument/2006/relationships/slideMaster" Target="slideMasters/slideMaster105.xml"/><Relationship Id="rId126" Type="http://schemas.openxmlformats.org/officeDocument/2006/relationships/slideMaster" Target="slideMasters/slideMaster126.xml"/><Relationship Id="rId147" Type="http://schemas.openxmlformats.org/officeDocument/2006/relationships/slide" Target="slides/slide15.xml"/><Relationship Id="rId168" Type="http://schemas.openxmlformats.org/officeDocument/2006/relationships/slide" Target="slides/slide36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142" Type="http://schemas.openxmlformats.org/officeDocument/2006/relationships/slide" Target="slides/slide10.xml"/><Relationship Id="rId163" Type="http://schemas.openxmlformats.org/officeDocument/2006/relationships/slide" Target="slides/slide31.xml"/><Relationship Id="rId184" Type="http://schemas.openxmlformats.org/officeDocument/2006/relationships/slide" Target="slides/slide52.xml"/><Relationship Id="rId189" Type="http://schemas.openxmlformats.org/officeDocument/2006/relationships/slide" Target="slides/slide57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Master" Target="slideMasters/slideMaster116.xml"/><Relationship Id="rId137" Type="http://schemas.openxmlformats.org/officeDocument/2006/relationships/slide" Target="slides/slide5.xml"/><Relationship Id="rId158" Type="http://schemas.openxmlformats.org/officeDocument/2006/relationships/slide" Target="slides/slide26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111" Type="http://schemas.openxmlformats.org/officeDocument/2006/relationships/slideMaster" Target="slideMasters/slideMaster111.xml"/><Relationship Id="rId132" Type="http://schemas.openxmlformats.org/officeDocument/2006/relationships/slideMaster" Target="slideMasters/slideMaster132.xml"/><Relationship Id="rId153" Type="http://schemas.openxmlformats.org/officeDocument/2006/relationships/slide" Target="slides/slide21.xml"/><Relationship Id="rId174" Type="http://schemas.openxmlformats.org/officeDocument/2006/relationships/slide" Target="slides/slide42.xml"/><Relationship Id="rId179" Type="http://schemas.openxmlformats.org/officeDocument/2006/relationships/slide" Target="slides/slide47.xml"/><Relationship Id="rId195" Type="http://schemas.openxmlformats.org/officeDocument/2006/relationships/slide" Target="slides/slide63.xml"/><Relationship Id="rId190" Type="http://schemas.openxmlformats.org/officeDocument/2006/relationships/slide" Target="slides/slide58.xml"/><Relationship Id="rId204" Type="http://schemas.openxmlformats.org/officeDocument/2006/relationships/presProps" Target="presProps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Master" Target="slideMasters/slideMaster106.xml"/><Relationship Id="rId127" Type="http://schemas.openxmlformats.org/officeDocument/2006/relationships/slideMaster" Target="slideMasters/slideMaster12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Master" Target="slideMasters/slideMaster122.xml"/><Relationship Id="rId143" Type="http://schemas.openxmlformats.org/officeDocument/2006/relationships/slide" Target="slides/slide11.xml"/><Relationship Id="rId148" Type="http://schemas.openxmlformats.org/officeDocument/2006/relationships/slide" Target="slides/slide16.xml"/><Relationship Id="rId164" Type="http://schemas.openxmlformats.org/officeDocument/2006/relationships/slide" Target="slides/slide32.xml"/><Relationship Id="rId169" Type="http://schemas.openxmlformats.org/officeDocument/2006/relationships/slide" Target="slides/slide37.xml"/><Relationship Id="rId185" Type="http://schemas.openxmlformats.org/officeDocument/2006/relationships/slide" Target="slides/slide5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48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slide" Target="slides/slide1.xml"/><Relationship Id="rId154" Type="http://schemas.openxmlformats.org/officeDocument/2006/relationships/slide" Target="slides/slide22.xml"/><Relationship Id="rId175" Type="http://schemas.openxmlformats.org/officeDocument/2006/relationships/slide" Target="slides/slide43.xml"/><Relationship Id="rId196" Type="http://schemas.openxmlformats.org/officeDocument/2006/relationships/slide" Target="slides/slide64.xml"/><Relationship Id="rId200" Type="http://schemas.openxmlformats.org/officeDocument/2006/relationships/slide" Target="slides/slide6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luci1\ahennema$\MyDocuments\dietsvsgoal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luci1\ahennema$\MyDocuments\dietvslimits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luci1\ahennema$\MyDocuments\sodium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luci1\ahennema$\MyDocuments\fats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luci1\ahennema$\MyDocuments\sugar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luci1\ahennema$\MyDocuments\grains.xlsx" TargetMode="External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 baseline="0"/>
            </a:pPr>
            <a:r>
              <a:rPr lang="en-US" sz="3200" baseline="0" dirty="0" smtClean="0"/>
              <a:t>Usual intake</a:t>
            </a:r>
            <a:r>
              <a:rPr lang="en-US" sz="3200" baseline="0" dirty="0"/>
              <a:t> </a:t>
            </a:r>
            <a:r>
              <a:rPr lang="en-US" sz="3200" baseline="0" dirty="0" smtClean="0"/>
              <a:t>as a percent of goal for</a:t>
            </a:r>
          </a:p>
          <a:p>
            <a:pPr>
              <a:defRPr sz="3200" baseline="0"/>
            </a:pPr>
            <a:r>
              <a:rPr lang="en-US" sz="3200" baseline="0" dirty="0" smtClean="0"/>
              <a:t> American diets: </a:t>
            </a:r>
          </a:p>
          <a:p>
            <a:pPr>
              <a:defRPr sz="3200" baseline="0"/>
            </a:pPr>
            <a:r>
              <a:rPr lang="en-US" sz="3200" baseline="0" dirty="0" smtClean="0">
                <a:solidFill>
                  <a:srgbClr val="FF0000"/>
                </a:solidFill>
              </a:rPr>
              <a:t>Eat MORE of these </a:t>
            </a:r>
            <a:endParaRPr lang="en-US" sz="3200" baseline="0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8.437279370392535E-2"/>
          <c:y val="5.8277241138483413E-2"/>
        </c:manualLayout>
      </c:layout>
    </c:title>
    <c:plotArea>
      <c:layout>
        <c:manualLayout>
          <c:layoutTarget val="inner"/>
          <c:xMode val="edge"/>
          <c:yMode val="edge"/>
          <c:x val="0.21452039509554074"/>
          <c:y val="0.29179749131925337"/>
          <c:w val="0.73783994878705228"/>
          <c:h val="0.59857613407389265"/>
        </c:manualLayout>
      </c:layout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American diets: Usual intake as a percent of goal</c:v>
                </c:pt>
              </c:strCache>
            </c:strRef>
          </c:tx>
          <c:spPr>
            <a:solidFill>
              <a:srgbClr val="FF0000"/>
            </a:solidFill>
          </c:spPr>
          <c:dPt>
            <c:idx val="10"/>
            <c:spPr>
              <a:solidFill>
                <a:srgbClr val="3366FF"/>
              </a:solidFill>
            </c:spPr>
          </c:dPt>
          <c:dLbls>
            <c:txPr>
              <a:bodyPr/>
              <a:lstStyle/>
              <a:p>
                <a:pPr>
                  <a:defRPr sz="2400" b="1" i="0" baseline="0">
                    <a:latin typeface="Arial Narrow" pitchFamily="34" charset="0"/>
                  </a:defRPr>
                </a:pPr>
                <a:endParaRPr lang="en-US"/>
              </a:p>
            </c:txPr>
            <c:showVal val="1"/>
          </c:dLbls>
          <c:cat>
            <c:strRef>
              <c:f>Sheet1!$A$2:$A$12</c:f>
              <c:strCache>
                <c:ptCount val="11"/>
                <c:pt idx="0">
                  <c:v>Whole grains</c:v>
                </c:pt>
                <c:pt idx="1">
                  <c:v>Vegetables</c:v>
                </c:pt>
                <c:pt idx="2">
                  <c:v>Fruits</c:v>
                </c:pt>
                <c:pt idx="3">
                  <c:v>Dairy</c:v>
                </c:pt>
                <c:pt idx="4">
                  <c:v>Seafood</c:v>
                </c:pt>
                <c:pt idx="5">
                  <c:v>Oils</c:v>
                </c:pt>
                <c:pt idx="6">
                  <c:v>Fiber</c:v>
                </c:pt>
                <c:pt idx="7">
                  <c:v>Potassium</c:v>
                </c:pt>
                <c:pt idx="8">
                  <c:v>Vitamin D</c:v>
                </c:pt>
                <c:pt idx="9">
                  <c:v>Calcium</c:v>
                </c:pt>
                <c:pt idx="10">
                  <c:v>GOAL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0.15000000000000024</c:v>
                </c:pt>
                <c:pt idx="1">
                  <c:v>0.59000000000000064</c:v>
                </c:pt>
                <c:pt idx="2">
                  <c:v>0.42000000000000032</c:v>
                </c:pt>
                <c:pt idx="3">
                  <c:v>0.52</c:v>
                </c:pt>
                <c:pt idx="4">
                  <c:v>0.44000000000000061</c:v>
                </c:pt>
                <c:pt idx="5">
                  <c:v>0.61000000000000065</c:v>
                </c:pt>
                <c:pt idx="6">
                  <c:v>0.4</c:v>
                </c:pt>
                <c:pt idx="7">
                  <c:v>0.56000000000000005</c:v>
                </c:pt>
                <c:pt idx="8">
                  <c:v>0.28000000000000008</c:v>
                </c:pt>
                <c:pt idx="9">
                  <c:v>0.75000000000000333</c:v>
                </c:pt>
                <c:pt idx="10">
                  <c:v>1</c:v>
                </c:pt>
              </c:numCache>
            </c:numRef>
          </c:val>
        </c:ser>
        <c:axId val="87752064"/>
        <c:axId val="87885696"/>
      </c:barChart>
      <c:catAx>
        <c:axId val="87752064"/>
        <c:scaling>
          <c:orientation val="minMax"/>
        </c:scaling>
        <c:axPos val="l"/>
        <c:tickLblPos val="nextTo"/>
        <c:txPr>
          <a:bodyPr/>
          <a:lstStyle/>
          <a:p>
            <a:pPr>
              <a:defRPr sz="2400" b="1" i="0" baseline="0">
                <a:latin typeface="Arial Narrow" pitchFamily="34" charset="0"/>
              </a:defRPr>
            </a:pPr>
            <a:endParaRPr lang="en-US"/>
          </a:p>
        </c:txPr>
        <c:crossAx val="87885696"/>
        <c:crosses val="autoZero"/>
        <c:auto val="1"/>
        <c:lblAlgn val="ctr"/>
        <c:lblOffset val="100"/>
      </c:catAx>
      <c:valAx>
        <c:axId val="87885696"/>
        <c:scaling>
          <c:orientation val="minMax"/>
        </c:scaling>
        <c:delete val="1"/>
        <c:axPos val="b"/>
        <c:numFmt formatCode="0%" sourceLinked="1"/>
        <c:tickLblPos val="none"/>
        <c:crossAx val="87752064"/>
        <c:crosses val="autoZero"/>
        <c:crossBetween val="between"/>
      </c:valAx>
    </c:plotArea>
    <c:plotVisOnly val="1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indent="0">
              <a:defRPr sz="2800" baseline="0"/>
            </a:pPr>
            <a:r>
              <a:rPr lang="en-US" sz="3200" dirty="0"/>
              <a:t>Usual intake as a percent of </a:t>
            </a:r>
            <a:r>
              <a:rPr lang="en-US" sz="3200" dirty="0" smtClean="0"/>
              <a:t>limit </a:t>
            </a:r>
            <a:r>
              <a:rPr lang="en-US" sz="3200" dirty="0"/>
              <a:t>for American </a:t>
            </a:r>
            <a:r>
              <a:rPr lang="en-US" sz="3200" dirty="0" smtClean="0"/>
              <a:t>diets</a:t>
            </a:r>
            <a:r>
              <a:rPr lang="en-US" sz="3200" dirty="0"/>
              <a:t>: </a:t>
            </a:r>
            <a:endParaRPr lang="en-US" sz="3200" dirty="0" smtClean="0"/>
          </a:p>
          <a:p>
            <a:pPr marL="0" indent="0">
              <a:defRPr sz="2800" baseline="0"/>
            </a:pPr>
            <a:r>
              <a:rPr lang="en-US" sz="3200" dirty="0" smtClean="0">
                <a:solidFill>
                  <a:srgbClr val="FF0000"/>
                </a:solidFill>
              </a:rPr>
              <a:t>Eat </a:t>
            </a:r>
            <a:r>
              <a:rPr lang="en-US" sz="3200" dirty="0">
                <a:solidFill>
                  <a:srgbClr val="FF0000"/>
                </a:solidFill>
              </a:rPr>
              <a:t>LESS of these</a:t>
            </a:r>
          </a:p>
        </c:rich>
      </c:tx>
      <c:layout>
        <c:manualLayout>
          <c:xMode val="edge"/>
          <c:yMode val="edge"/>
          <c:x val="0.12278437136949592"/>
          <c:y val="4.1762428003314376E-3"/>
        </c:manualLayout>
      </c:layout>
    </c:title>
    <c:plotArea>
      <c:layout>
        <c:manualLayout>
          <c:layoutTarget val="inner"/>
          <c:xMode val="edge"/>
          <c:yMode val="edge"/>
          <c:x val="0.38989106791050654"/>
          <c:y val="0.27098930105490376"/>
          <c:w val="0.52870772025833224"/>
          <c:h val="0.71350673218370664"/>
        </c:manualLayout>
      </c:layout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Usual intake as a percent of goal for American Diets: Eat LESS of these</c:v>
                </c:pt>
              </c:strCache>
            </c:strRef>
          </c:tx>
          <c:spPr>
            <a:solidFill>
              <a:srgbClr val="FF0000"/>
            </a:solidFill>
          </c:spPr>
          <c:dPt>
            <c:idx val="4"/>
            <c:spPr>
              <a:solidFill>
                <a:srgbClr val="3366FF"/>
              </a:solidFill>
            </c:spPr>
          </c:dPt>
          <c:dLbls>
            <c:txPr>
              <a:bodyPr/>
              <a:lstStyle/>
              <a:p>
                <a:pPr>
                  <a:defRPr sz="2400" b="1" i="0" baseline="0">
                    <a:latin typeface="Arial Narrow" pitchFamily="34" charset="0"/>
                  </a:defRPr>
                </a:pPr>
                <a:endParaRPr lang="en-US"/>
              </a:p>
            </c:txPr>
            <c:showVal val="1"/>
          </c:dLbls>
          <c:cat>
            <c:strRef>
              <c:f>Sheet1!$A$2:$A$6</c:f>
              <c:strCache>
                <c:ptCount val="5"/>
                <c:pt idx="0">
                  <c:v>Calories from SoFAS</c:v>
                </c:pt>
                <c:pt idx="1">
                  <c:v>Refined grains</c:v>
                </c:pt>
                <c:pt idx="2">
                  <c:v>Sodium</c:v>
                </c:pt>
                <c:pt idx="3">
                  <c:v>Saturated fat</c:v>
                </c:pt>
                <c:pt idx="4">
                  <c:v>GOAL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2.8</c:v>
                </c:pt>
                <c:pt idx="1">
                  <c:v>2</c:v>
                </c:pt>
                <c:pt idx="2">
                  <c:v>1.49</c:v>
                </c:pt>
                <c:pt idx="3">
                  <c:v>1.1000000000000001</c:v>
                </c:pt>
                <c:pt idx="4">
                  <c:v>1</c:v>
                </c:pt>
              </c:numCache>
            </c:numRef>
          </c:val>
        </c:ser>
        <c:axId val="88298240"/>
        <c:axId val="88299776"/>
      </c:barChart>
      <c:catAx>
        <c:axId val="88298240"/>
        <c:scaling>
          <c:orientation val="minMax"/>
        </c:scaling>
        <c:axPos val="l"/>
        <c:tickLblPos val="nextTo"/>
        <c:txPr>
          <a:bodyPr/>
          <a:lstStyle/>
          <a:p>
            <a:pPr>
              <a:defRPr sz="2400" b="1" i="0" baseline="0">
                <a:latin typeface="Arial Narrow" pitchFamily="34" charset="0"/>
              </a:defRPr>
            </a:pPr>
            <a:endParaRPr lang="en-US"/>
          </a:p>
        </c:txPr>
        <c:crossAx val="88299776"/>
        <c:crosses val="autoZero"/>
        <c:auto val="1"/>
        <c:lblAlgn val="ctr"/>
        <c:lblOffset val="100"/>
      </c:catAx>
      <c:valAx>
        <c:axId val="88299776"/>
        <c:scaling>
          <c:orientation val="minMax"/>
        </c:scaling>
        <c:delete val="1"/>
        <c:axPos val="b"/>
        <c:numFmt formatCode="0%" sourceLinked="1"/>
        <c:tickLblPos val="none"/>
        <c:crossAx val="88298240"/>
        <c:crosses val="autoZero"/>
        <c:crossBetween val="between"/>
      </c:valAx>
    </c:plotArea>
    <c:plotVisOnly val="1"/>
  </c:chart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Sources of sodium</a:t>
            </a:r>
            <a:r>
              <a:rPr lang="en-US" sz="3600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(age 2+)</a:t>
            </a:r>
          </a:p>
        </c:rich>
      </c:tx>
      <c:layout>
        <c:manualLayout>
          <c:xMode val="edge"/>
          <c:yMode val="edge"/>
          <c:x val="0.16227074235807837"/>
          <c:y val="2.3060796645702267E-2"/>
        </c:manualLayout>
      </c:layout>
    </c:title>
    <c:plotArea>
      <c:layout>
        <c:manualLayout>
          <c:layoutTarget val="inner"/>
          <c:xMode val="edge"/>
          <c:yMode val="edge"/>
          <c:x val="6.4993753510068891E-2"/>
          <c:y val="0.26126826127866393"/>
          <c:w val="0.33500739263487594"/>
          <c:h val="0.4824949239835611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Sources of sodium</c:v>
                </c:pt>
              </c:strCache>
            </c:strRef>
          </c:tx>
          <c:spPr>
            <a:ln>
              <a:solidFill>
                <a:prstClr val="black"/>
              </a:solidFill>
            </a:ln>
          </c:spPr>
          <c:dPt>
            <c:idx val="2"/>
            <c:spPr>
              <a:solidFill>
                <a:srgbClr val="660066"/>
              </a:solidFill>
              <a:ln>
                <a:solidFill>
                  <a:prstClr val="black"/>
                </a:solidFill>
              </a:ln>
            </c:spPr>
          </c:dPt>
          <c:dPt>
            <c:idx val="4"/>
            <c:spPr>
              <a:solidFill>
                <a:srgbClr val="9933FF"/>
              </a:solidFill>
              <a:ln>
                <a:solidFill>
                  <a:prstClr val="black"/>
                </a:solidFill>
              </a:ln>
            </c:spPr>
          </c:dPt>
          <c:dPt>
            <c:idx val="8"/>
            <c:spPr>
              <a:solidFill>
                <a:srgbClr val="336600"/>
              </a:solidFill>
              <a:ln>
                <a:solidFill>
                  <a:prstClr val="black"/>
                </a:solidFill>
              </a:ln>
            </c:spPr>
          </c:dPt>
          <c:dPt>
            <c:idx val="9"/>
            <c:spPr>
              <a:solidFill>
                <a:srgbClr val="92D050"/>
              </a:solidFill>
              <a:ln>
                <a:solidFill>
                  <a:prstClr val="black"/>
                </a:solidFill>
              </a:ln>
            </c:spPr>
          </c:dPt>
          <c:dPt>
            <c:idx val="12"/>
            <c:spPr>
              <a:solidFill>
                <a:srgbClr val="990033"/>
              </a:solidFill>
              <a:ln>
                <a:solidFill>
                  <a:prstClr val="black"/>
                </a:solidFill>
              </a:ln>
            </c:spPr>
          </c:dPt>
          <c:dPt>
            <c:idx val="14"/>
            <c:spPr>
              <a:solidFill>
                <a:srgbClr val="00FFFF"/>
              </a:solidFill>
              <a:ln>
                <a:solidFill>
                  <a:prstClr val="black"/>
                </a:solidFill>
              </a:ln>
            </c:spPr>
          </c:dPt>
          <c:dPt>
            <c:idx val="17"/>
            <c:spPr>
              <a:solidFill>
                <a:srgbClr val="3366FF"/>
              </a:solidFill>
              <a:ln>
                <a:solidFill>
                  <a:prstClr val="black"/>
                </a:solidFill>
              </a:ln>
            </c:spPr>
          </c:dPt>
          <c:dLbls>
            <c:dLbl>
              <c:idx val="0"/>
              <c:layout>
                <c:manualLayout>
                  <c:x val="-2.1743515684993827E-2"/>
                  <c:y val="-2.0975750672675576E-2"/>
                </c:manualLayout>
              </c:layout>
              <c:showVal val="1"/>
            </c:dLbl>
            <c:dLbl>
              <c:idx val="1"/>
              <c:layout>
                <c:manualLayout>
                  <c:x val="-1.3257343923712592E-2"/>
                  <c:y val="-5.2756895954044127E-2"/>
                </c:manualLayout>
              </c:layout>
              <c:showVal val="1"/>
            </c:dLbl>
            <c:dLbl>
              <c:idx val="2"/>
              <c:layout>
                <c:manualLayout>
                  <c:x val="-2.4242111657440252E-3"/>
                  <c:y val="-5.2062265801680864E-2"/>
                </c:manualLayout>
              </c:layout>
              <c:showVal val="1"/>
            </c:dLbl>
            <c:dLbl>
              <c:idx val="3"/>
              <c:layout>
                <c:manualLayout>
                  <c:x val="5.3218948068172655E-3"/>
                  <c:y val="7.3551890919295523E-3"/>
                </c:manualLayout>
              </c:layout>
              <c:showVal val="1"/>
            </c:dLbl>
            <c:dLbl>
              <c:idx val="4"/>
              <c:layout>
                <c:manualLayout>
                  <c:x val="3.6688500727802081E-2"/>
                  <c:y val="5.8835570082041997E-3"/>
                </c:manualLayout>
              </c:layout>
              <c:showVal val="1"/>
            </c:dLbl>
            <c:dLbl>
              <c:idx val="5"/>
              <c:layout>
                <c:manualLayout>
                  <c:x val="5.3956893488750567E-2"/>
                  <c:y val="-1.6003895739447813E-3"/>
                </c:manualLayout>
              </c:layout>
              <c:showVal val="1"/>
            </c:dLbl>
            <c:dLbl>
              <c:idx val="6"/>
              <c:layout>
                <c:manualLayout>
                  <c:x val="5.0939495008538914E-2"/>
                  <c:y val="-7.3078129384770299E-3"/>
                </c:manualLayout>
              </c:layout>
              <c:showVal val="1"/>
            </c:dLbl>
            <c:dLbl>
              <c:idx val="7"/>
              <c:layout>
                <c:manualLayout>
                  <c:x val="5.2470515421380176E-2"/>
                  <c:y val="-8.2635896927979197E-4"/>
                </c:manualLayout>
              </c:layout>
              <c:showVal val="1"/>
            </c:dLbl>
            <c:dLbl>
              <c:idx val="9"/>
              <c:layout>
                <c:manualLayout>
                  <c:x val="-9.2019965844880747E-3"/>
                  <c:y val="1.9944700308687974E-2"/>
                </c:manualLayout>
              </c:layout>
              <c:showVal val="1"/>
            </c:dLbl>
            <c:dLbl>
              <c:idx val="15"/>
              <c:layout>
                <c:manualLayout>
                  <c:x val="-1.5231234741945467E-2"/>
                  <c:y val="2.5515442645141054E-2"/>
                </c:manualLayout>
              </c:layout>
              <c:showVal val="1"/>
            </c:dLbl>
            <c:dLbl>
              <c:idx val="16"/>
              <c:layout>
                <c:manualLayout>
                  <c:x val="-2.2048390239429866E-3"/>
                  <c:y val="-1.6856006206771322E-2"/>
                </c:manualLayout>
              </c:layout>
              <c:showVal val="1"/>
            </c:dLbl>
            <c:dLbl>
              <c:idx val="17"/>
              <c:layout>
                <c:manualLayout>
                  <c:x val="8.7336244541484746E-3"/>
                  <c:y val="-5.4441308044041813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 i="0" baseline="0">
                    <a:latin typeface="Arial" pitchFamily="34" charset="0"/>
                  </a:defRPr>
                </a:pPr>
                <a:endParaRPr lang="en-US"/>
              </a:p>
            </c:txPr>
            <c:showVal val="1"/>
            <c:showLeaderLines val="1"/>
          </c:dLbls>
          <c:cat>
            <c:strRef>
              <c:f>Sheet1!$A$2:$A$19</c:f>
              <c:strCache>
                <c:ptCount val="18"/>
                <c:pt idx="0">
                  <c:v>Yeast breads</c:v>
                </c:pt>
                <c:pt idx="1">
                  <c:v>Chicken &amp; chicken mixed dishes</c:v>
                </c:pt>
                <c:pt idx="2">
                  <c:v>Pizza</c:v>
                </c:pt>
                <c:pt idx="3">
                  <c:v>Pasta &amp; pasta dishes</c:v>
                </c:pt>
                <c:pt idx="4">
                  <c:v>Cold cuts</c:v>
                </c:pt>
                <c:pt idx="5">
                  <c:v>Condiments</c:v>
                </c:pt>
                <c:pt idx="6">
                  <c:v>Tortillas/burritos, tacos</c:v>
                </c:pt>
                <c:pt idx="7">
                  <c:v>Sausage/franks, bacon, ribs</c:v>
                </c:pt>
                <c:pt idx="8">
                  <c:v>Regular cheese</c:v>
                </c:pt>
                <c:pt idx="9">
                  <c:v>Grain-based desserts</c:v>
                </c:pt>
                <c:pt idx="10">
                  <c:v>Soups</c:v>
                </c:pt>
                <c:pt idx="11">
                  <c:v>Beef/beef mixed dishes</c:v>
                </c:pt>
                <c:pt idx="12">
                  <c:v>Rice/rice mixed dishes</c:v>
                </c:pt>
                <c:pt idx="13">
                  <c:v>Eggs/mixed egg dishes</c:v>
                </c:pt>
                <c:pt idx="14">
                  <c:v>Burgers</c:v>
                </c:pt>
                <c:pt idx="15">
                  <c:v>Salad dressing</c:v>
                </c:pt>
                <c:pt idx="16">
                  <c:v>Ready-to-eat cereals</c:v>
                </c:pt>
                <c:pt idx="17">
                  <c:v>Other foods</c:v>
                </c:pt>
              </c:strCache>
            </c:strRef>
          </c:cat>
          <c:val>
            <c:numRef>
              <c:f>Sheet1!$B$2:$B$19</c:f>
              <c:numCache>
                <c:formatCode>0.00%</c:formatCode>
                <c:ptCount val="18"/>
                <c:pt idx="0">
                  <c:v>7.3000000000000009E-2</c:v>
                </c:pt>
                <c:pt idx="1">
                  <c:v>6.8000000000000019E-2</c:v>
                </c:pt>
                <c:pt idx="2">
                  <c:v>6.3E-2</c:v>
                </c:pt>
                <c:pt idx="3">
                  <c:v>5.1000000000000004E-2</c:v>
                </c:pt>
                <c:pt idx="4">
                  <c:v>4.5000000000000012E-2</c:v>
                </c:pt>
                <c:pt idx="5">
                  <c:v>4.3999999999999997E-2</c:v>
                </c:pt>
                <c:pt idx="6">
                  <c:v>4.1000000000000002E-2</c:v>
                </c:pt>
                <c:pt idx="7">
                  <c:v>4.1000000000000002E-2</c:v>
                </c:pt>
                <c:pt idx="8">
                  <c:v>3.500000000000001E-2</c:v>
                </c:pt>
                <c:pt idx="9">
                  <c:v>3.4000000000000002E-2</c:v>
                </c:pt>
                <c:pt idx="10">
                  <c:v>3.3000000000000002E-2</c:v>
                </c:pt>
                <c:pt idx="11">
                  <c:v>3.3000000000000002E-2</c:v>
                </c:pt>
                <c:pt idx="12">
                  <c:v>2.5999999999999999E-2</c:v>
                </c:pt>
                <c:pt idx="13">
                  <c:v>2.5999999999999999E-2</c:v>
                </c:pt>
                <c:pt idx="14">
                  <c:v>2.4E-2</c:v>
                </c:pt>
                <c:pt idx="15">
                  <c:v>2.4E-2</c:v>
                </c:pt>
                <c:pt idx="16">
                  <c:v>2.0000000000000011E-2</c:v>
                </c:pt>
                <c:pt idx="17">
                  <c:v>0.31900000000000173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0744484232556406"/>
          <c:y val="0.18543769292989432"/>
          <c:w val="0.39255515767444377"/>
          <c:h val="0.78929232902490587"/>
        </c:manualLayout>
      </c:layout>
      <c:txPr>
        <a:bodyPr/>
        <a:lstStyle/>
        <a:p>
          <a:pPr>
            <a:defRPr sz="1900">
              <a:latin typeface="Arial Narrow" pitchFamily="34" charset="0"/>
            </a:defRPr>
          </a:pPr>
          <a:endParaRPr lang="en-US"/>
        </a:p>
      </c:txPr>
    </c:legend>
    <c:plotVisOnly val="1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/>
            </a:pPr>
            <a:r>
              <a:rPr lang="en-US" sz="3200" dirty="0">
                <a:solidFill>
                  <a:srgbClr val="FF0000"/>
                </a:solidFill>
              </a:rPr>
              <a:t>Sources of saturated </a:t>
            </a:r>
            <a:r>
              <a:rPr lang="en-US" sz="3200" dirty="0" smtClean="0">
                <a:solidFill>
                  <a:srgbClr val="FF0000"/>
                </a:solidFill>
              </a:rPr>
              <a:t>fats</a:t>
            </a:r>
          </a:p>
          <a:p>
            <a:pPr>
              <a:defRPr sz="3200"/>
            </a:pPr>
            <a:r>
              <a:rPr lang="en-US" sz="2800" dirty="0" smtClean="0">
                <a:solidFill>
                  <a:srgbClr val="FF0000"/>
                </a:solidFill>
              </a:rPr>
              <a:t>(ages 2+)</a:t>
            </a:r>
            <a:endParaRPr lang="en-US" sz="2800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3.6052055993000882E-2"/>
          <c:y val="2.7900231408724989E-2"/>
        </c:manualLayout>
      </c:layout>
    </c:title>
    <c:plotArea>
      <c:layout>
        <c:manualLayout>
          <c:layoutTarget val="inner"/>
          <c:xMode val="edge"/>
          <c:yMode val="edge"/>
          <c:x val="3.2777012248469198E-2"/>
          <c:y val="0.27137792464018828"/>
          <c:w val="0.39977723097112866"/>
          <c:h val="0.5736279731674468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Sources of saturated fats</c:v>
                </c:pt>
              </c:strCache>
            </c:strRef>
          </c:tx>
          <c:spPr>
            <a:ln w="12700">
              <a:solidFill>
                <a:prstClr val="black"/>
              </a:solidFill>
            </a:ln>
          </c:spPr>
          <c:dPt>
            <c:idx val="0"/>
            <c:spPr>
              <a:solidFill>
                <a:srgbClr val="FF33CC"/>
              </a:solidFill>
              <a:ln w="12700">
                <a:solidFill>
                  <a:prstClr val="black"/>
                </a:solidFill>
              </a:ln>
            </c:spPr>
          </c:dPt>
          <c:dPt>
            <c:idx val="1"/>
            <c:spPr>
              <a:solidFill>
                <a:srgbClr val="FFFF00"/>
              </a:solidFill>
              <a:ln w="12700">
                <a:solidFill>
                  <a:prstClr val="black"/>
                </a:solidFill>
              </a:ln>
            </c:spPr>
          </c:dPt>
          <c:dPt>
            <c:idx val="2"/>
            <c:spPr>
              <a:solidFill>
                <a:srgbClr val="FF0000"/>
              </a:solidFill>
              <a:ln w="12700">
                <a:solidFill>
                  <a:prstClr val="black"/>
                </a:solidFill>
              </a:ln>
            </c:spPr>
          </c:dPt>
          <c:dPt>
            <c:idx val="3"/>
            <c:spPr>
              <a:solidFill>
                <a:srgbClr val="00B0F0"/>
              </a:solidFill>
              <a:ln w="12700">
                <a:solidFill>
                  <a:prstClr val="black"/>
                </a:solidFill>
              </a:ln>
            </c:spPr>
          </c:dPt>
          <c:dPt>
            <c:idx val="4"/>
            <c:spPr>
              <a:solidFill>
                <a:srgbClr val="CCFF33"/>
              </a:solidFill>
              <a:ln w="12700">
                <a:solidFill>
                  <a:prstClr val="black"/>
                </a:solidFill>
              </a:ln>
            </c:spPr>
          </c:dPt>
          <c:dPt>
            <c:idx val="5"/>
            <c:spPr>
              <a:solidFill>
                <a:srgbClr val="CC99FF"/>
              </a:solidFill>
              <a:ln w="12700">
                <a:solidFill>
                  <a:prstClr val="black"/>
                </a:solidFill>
              </a:ln>
            </c:spPr>
          </c:dPt>
          <c:dPt>
            <c:idx val="6"/>
            <c:spPr>
              <a:solidFill>
                <a:srgbClr val="FF9933"/>
              </a:solidFill>
              <a:ln w="12700">
                <a:solidFill>
                  <a:prstClr val="black"/>
                </a:solidFill>
              </a:ln>
            </c:spPr>
          </c:dPt>
          <c:dPt>
            <c:idx val="7"/>
            <c:spPr>
              <a:solidFill>
                <a:srgbClr val="9900FF"/>
              </a:solidFill>
              <a:ln w="12700">
                <a:solidFill>
                  <a:prstClr val="black"/>
                </a:solidFill>
              </a:ln>
            </c:spPr>
          </c:dPt>
          <c:dPt>
            <c:idx val="8"/>
            <c:spPr>
              <a:solidFill>
                <a:srgbClr val="FF99FF"/>
              </a:solidFill>
              <a:ln w="12700">
                <a:solidFill>
                  <a:prstClr val="black"/>
                </a:solidFill>
              </a:ln>
            </c:spPr>
          </c:dPt>
          <c:dPt>
            <c:idx val="9"/>
            <c:spPr>
              <a:solidFill>
                <a:srgbClr val="00CC00"/>
              </a:solidFill>
              <a:ln w="12700">
                <a:solidFill>
                  <a:prstClr val="black"/>
                </a:solidFill>
              </a:ln>
            </c:spPr>
          </c:dPt>
          <c:dLbls>
            <c:dLbl>
              <c:idx val="0"/>
              <c:layout>
                <c:manualLayout>
                  <c:x val="2.9625656167979002E-2"/>
                  <c:y val="6.330119994532985E-4"/>
                </c:manualLayout>
              </c:layout>
              <c:showVal val="1"/>
            </c:dLbl>
            <c:dLbl>
              <c:idx val="1"/>
              <c:layout>
                <c:manualLayout>
                  <c:x val="1.2596675415573105E-2"/>
                  <c:y val="9.6247952400761554E-3"/>
                </c:manualLayout>
              </c:layout>
              <c:showVal val="1"/>
            </c:dLbl>
            <c:dLbl>
              <c:idx val="2"/>
              <c:layout>
                <c:manualLayout>
                  <c:x val="1.6785706474190726E-2"/>
                  <c:y val="2.1364547279515652E-3"/>
                </c:manualLayout>
              </c:layout>
              <c:showVal val="1"/>
            </c:dLbl>
            <c:dLbl>
              <c:idx val="3"/>
              <c:layout>
                <c:manualLayout>
                  <c:x val="9.9604658792652092E-3"/>
                  <c:y val="6.2069384329140305E-3"/>
                </c:manualLayout>
              </c:layout>
              <c:showVal val="1"/>
            </c:dLbl>
            <c:dLbl>
              <c:idx val="4"/>
              <c:layout>
                <c:manualLayout>
                  <c:x val="4.0938265529308827E-2"/>
                  <c:y val="-6.7701213942521548E-3"/>
                </c:manualLayout>
              </c:layout>
              <c:showVal val="1"/>
            </c:dLbl>
            <c:dLbl>
              <c:idx val="5"/>
              <c:layout>
                <c:manualLayout>
                  <c:x val="1.5984251968503945E-2"/>
                  <c:y val="-3.5812567563517451E-2"/>
                </c:manualLayout>
              </c:layout>
              <c:showVal val="1"/>
            </c:dLbl>
            <c:dLbl>
              <c:idx val="6"/>
              <c:layout>
                <c:manualLayout>
                  <c:x val="3.07580927384077E-2"/>
                  <c:y val="-2.3876980378981803E-2"/>
                </c:manualLayout>
              </c:layout>
              <c:showVal val="1"/>
            </c:dLbl>
            <c:dLbl>
              <c:idx val="7"/>
              <c:layout>
                <c:manualLayout>
                  <c:x val="5.1182852143482067E-2"/>
                  <c:y val="3.4241335746332119E-3"/>
                </c:manualLayout>
              </c:layout>
              <c:showVal val="1"/>
            </c:dLbl>
            <c:dLbl>
              <c:idx val="8"/>
              <c:layout>
                <c:manualLayout>
                  <c:x val="-2.1349136045494342E-2"/>
                  <c:y val="4.5424181591904353E-2"/>
                </c:manualLayout>
              </c:layout>
              <c:showVal val="1"/>
            </c:dLbl>
            <c:dLbl>
              <c:idx val="9"/>
              <c:layout>
                <c:manualLayout>
                  <c:x val="8.2986111111110483E-2"/>
                  <c:y val="-2.2784195162275696E-2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 i="0" baseline="0">
                    <a:latin typeface="Arial Narrow" pitchFamily="34" charset="0"/>
                  </a:defRPr>
                </a:pPr>
                <a:endParaRPr lang="en-US"/>
              </a:p>
            </c:txPr>
            <c:showVal val="1"/>
            <c:showLeaderLines val="1"/>
          </c:dLbls>
          <c:cat>
            <c:strRef>
              <c:f>Sheet1!$A$2:$A$11</c:f>
              <c:strCache>
                <c:ptCount val="10"/>
                <c:pt idx="0">
                  <c:v>Regular cheese</c:v>
                </c:pt>
                <c:pt idx="1">
                  <c:v>Pizza</c:v>
                </c:pt>
                <c:pt idx="2">
                  <c:v>Grain-based desserts</c:v>
                </c:pt>
                <c:pt idx="3">
                  <c:v>Dairy desserts</c:v>
                </c:pt>
                <c:pt idx="4">
                  <c:v>Chicken/chicken mixed dishes</c:v>
                </c:pt>
                <c:pt idx="5">
                  <c:v>Sausage, franks, bacon, ribs</c:v>
                </c:pt>
                <c:pt idx="6">
                  <c:v>Burgers</c:v>
                </c:pt>
                <c:pt idx="7">
                  <c:v>Tortillas, burritos, tacos</c:v>
                </c:pt>
                <c:pt idx="8">
                  <c:v>Beef &amp; beef mixed dishes</c:v>
                </c:pt>
                <c:pt idx="9">
                  <c:v>Other foods</c:v>
                </c:pt>
              </c:strCache>
            </c:strRef>
          </c:cat>
          <c:val>
            <c:numRef>
              <c:f>Sheet1!$B$2:$B$11</c:f>
              <c:numCache>
                <c:formatCode>0.00%</c:formatCode>
                <c:ptCount val="10"/>
                <c:pt idx="0">
                  <c:v>8.5000000000000006E-2</c:v>
                </c:pt>
                <c:pt idx="1">
                  <c:v>5.9000000000000323E-2</c:v>
                </c:pt>
                <c:pt idx="2">
                  <c:v>5.8000000000000003E-2</c:v>
                </c:pt>
                <c:pt idx="3">
                  <c:v>5.6000000000000001E-2</c:v>
                </c:pt>
                <c:pt idx="4">
                  <c:v>5.5000000000000014E-2</c:v>
                </c:pt>
                <c:pt idx="5">
                  <c:v>4.9000000000000113E-2</c:v>
                </c:pt>
                <c:pt idx="6">
                  <c:v>4.3999999999999997E-2</c:v>
                </c:pt>
                <c:pt idx="7">
                  <c:v>4.1000000000000002E-2</c:v>
                </c:pt>
                <c:pt idx="8">
                  <c:v>4.7000000000000014E-2</c:v>
                </c:pt>
                <c:pt idx="9">
                  <c:v>0.50600000000000001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9345691163604219"/>
          <c:y val="0"/>
          <c:w val="0.39070155293088382"/>
          <c:h val="0.98773940386164549"/>
        </c:manualLayout>
      </c:layout>
      <c:txPr>
        <a:bodyPr/>
        <a:lstStyle/>
        <a:p>
          <a:pPr>
            <a:defRPr sz="2400" b="1" i="0" baseline="0">
              <a:latin typeface="Arial Narrow" pitchFamily="34" charset="0"/>
            </a:defRPr>
          </a:pPr>
          <a:endParaRPr lang="en-US"/>
        </a:p>
      </c:txPr>
    </c:legend>
    <c:plotVisOnly val="1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800" baseline="0">
                <a:solidFill>
                  <a:srgbClr val="FF0000"/>
                </a:solidFill>
                <a:latin typeface="Arial Narrow" pitchFamily="34" charset="0"/>
              </a:defRPr>
            </a:pPr>
            <a:r>
              <a:rPr lang="en-US" sz="3600" dirty="0">
                <a:solidFill>
                  <a:srgbClr val="FF0000"/>
                </a:solidFill>
              </a:rPr>
              <a:t>Sources of added </a:t>
            </a:r>
            <a:r>
              <a:rPr lang="en-US" sz="3600" dirty="0" smtClean="0">
                <a:solidFill>
                  <a:srgbClr val="FF0000"/>
                </a:solidFill>
              </a:rPr>
              <a:t>sugars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(ages 2+)</a:t>
            </a:r>
            <a:endParaRPr lang="en-US" sz="3600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7.0859233947084904E-2"/>
          <c:y val="4.7350151311696134E-2"/>
        </c:manualLayout>
      </c:layout>
    </c:title>
    <c:plotArea>
      <c:layout>
        <c:manualLayout>
          <c:layoutTarget val="inner"/>
          <c:xMode val="edge"/>
          <c:yMode val="edge"/>
          <c:x val="0.11982011928036738"/>
          <c:y val="0.29147336371299426"/>
          <c:w val="0.44830361078241848"/>
          <c:h val="0.5849000889437172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Sources of added sugars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dPt>
            <c:idx val="0"/>
            <c:spPr>
              <a:solidFill>
                <a:srgbClr val="0099FF"/>
              </a:solidFill>
              <a:ln w="12700"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</c:spPr>
          </c:dPt>
          <c:dPt>
            <c:idx val="2"/>
            <c:spPr>
              <a:solidFill>
                <a:srgbClr val="92D050"/>
              </a:solidFill>
              <a:ln w="12700">
                <a:solidFill>
                  <a:schemeClr val="tx1"/>
                </a:solidFill>
              </a:ln>
            </c:spPr>
          </c:dPt>
          <c:dPt>
            <c:idx val="3"/>
            <c:spPr>
              <a:solidFill>
                <a:srgbClr val="CC3300"/>
              </a:solidFill>
              <a:ln w="12700">
                <a:solidFill>
                  <a:schemeClr val="tx1"/>
                </a:solidFill>
              </a:ln>
            </c:spPr>
          </c:dPt>
          <c:dPt>
            <c:idx val="4"/>
            <c:spPr>
              <a:solidFill>
                <a:srgbClr val="006600"/>
              </a:solidFill>
              <a:ln w="12700">
                <a:solidFill>
                  <a:schemeClr val="tx1"/>
                </a:solidFill>
              </a:ln>
            </c:spPr>
          </c:dPt>
          <c:dPt>
            <c:idx val="5"/>
            <c:spPr>
              <a:solidFill>
                <a:srgbClr val="FF9933"/>
              </a:solidFill>
              <a:ln w="12700">
                <a:solidFill>
                  <a:schemeClr val="tx1"/>
                </a:solidFill>
              </a:ln>
            </c:spPr>
          </c:dPt>
          <c:dPt>
            <c:idx val="6"/>
            <c:spPr>
              <a:solidFill>
                <a:srgbClr val="00FFFF"/>
              </a:solidFill>
              <a:ln w="12700">
                <a:solidFill>
                  <a:schemeClr val="tx1"/>
                </a:solidFill>
              </a:ln>
            </c:spPr>
          </c:dPt>
          <c:dPt>
            <c:idx val="7"/>
            <c:spPr>
              <a:solidFill>
                <a:srgbClr val="CC9900"/>
              </a:solidFill>
              <a:ln w="12700">
                <a:solidFill>
                  <a:schemeClr val="tx1"/>
                </a:solidFill>
              </a:ln>
            </c:spPr>
          </c:dPt>
          <c:dPt>
            <c:idx val="8"/>
            <c:spPr>
              <a:solidFill>
                <a:srgbClr val="FF00FF"/>
              </a:solidFill>
              <a:ln w="12700">
                <a:solidFill>
                  <a:schemeClr val="tx1"/>
                </a:solidFill>
              </a:ln>
            </c:spPr>
          </c:dPt>
          <c:dPt>
            <c:idx val="9"/>
            <c:spPr>
              <a:solidFill>
                <a:srgbClr val="008080"/>
              </a:solidFill>
              <a:ln w="12700"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-9.6286159490397399E-2"/>
                  <c:y val="-0.14854450854569654"/>
                </c:manualLayout>
              </c:layout>
              <c:showVal val="1"/>
            </c:dLbl>
            <c:dLbl>
              <c:idx val="1"/>
              <c:layout>
                <c:manualLayout>
                  <c:x val="-5.7699728775245575E-2"/>
                  <c:y val="3.3628450297403668E-2"/>
                </c:manualLayout>
              </c:layout>
              <c:showVal val="1"/>
            </c:dLbl>
            <c:dLbl>
              <c:idx val="2"/>
              <c:layout>
                <c:manualLayout>
                  <c:x val="-2.6117841943454352E-2"/>
                  <c:y val="1.7596211033435321E-2"/>
                </c:manualLayout>
              </c:layout>
              <c:showVal val="1"/>
            </c:dLbl>
            <c:dLbl>
              <c:idx val="3"/>
              <c:layout>
                <c:manualLayout>
                  <c:x val="-3.8881225321382142E-2"/>
                  <c:y val="-1.0258205221968561E-2"/>
                </c:manualLayout>
              </c:layout>
              <c:showVal val="1"/>
            </c:dLbl>
            <c:dLbl>
              <c:idx val="4"/>
              <c:layout>
                <c:manualLayout>
                  <c:x val="-3.5810686310191138E-2"/>
                  <c:y val="-8.7169018713972868E-3"/>
                </c:manualLayout>
              </c:layout>
              <c:showVal val="1"/>
            </c:dLbl>
            <c:dLbl>
              <c:idx val="5"/>
              <c:layout>
                <c:manualLayout>
                  <c:x val="-1.858434806384298E-2"/>
                  <c:y val="-4.4486772082768698E-4"/>
                </c:manualLayout>
              </c:layout>
              <c:showVal val="1"/>
            </c:dLbl>
            <c:dLbl>
              <c:idx val="6"/>
              <c:layout>
                <c:manualLayout>
                  <c:x val="-1.9297730435879946E-2"/>
                  <c:y val="-1.2748301210791841E-2"/>
                </c:manualLayout>
              </c:layout>
              <c:showVal val="1"/>
            </c:dLbl>
            <c:dLbl>
              <c:idx val="7"/>
              <c:layout>
                <c:manualLayout>
                  <c:x val="-3.2153415731035757E-2"/>
                  <c:y val="-1.1833958603887969E-2"/>
                </c:manualLayout>
              </c:layout>
              <c:showVal val="1"/>
            </c:dLbl>
            <c:dLbl>
              <c:idx val="8"/>
              <c:layout>
                <c:manualLayout>
                  <c:x val="-2.581058800722048E-2"/>
                  <c:y val="-5.3045889827904945E-2"/>
                </c:manualLayout>
              </c:layout>
              <c:showVal val="1"/>
            </c:dLbl>
            <c:dLbl>
              <c:idx val="9"/>
              <c:layout>
                <c:manualLayout>
                  <c:x val="-8.3443219289694691E-3"/>
                  <c:y val="-2.2929403981648132E-2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 i="0" baseline="0">
                    <a:latin typeface="Arial Narrow" pitchFamily="34" charset="0"/>
                  </a:defRPr>
                </a:pPr>
                <a:endParaRPr lang="en-US"/>
              </a:p>
            </c:txPr>
            <c:showVal val="1"/>
            <c:showLeaderLines val="1"/>
          </c:dLbls>
          <c:cat>
            <c:strRef>
              <c:f>Sheet1!$A$2:$A$11</c:f>
              <c:strCache>
                <c:ptCount val="10"/>
                <c:pt idx="0">
                  <c:v>Soda, energy &amp; sports drinks</c:v>
                </c:pt>
                <c:pt idx="1">
                  <c:v>Grain-based desserts</c:v>
                </c:pt>
                <c:pt idx="2">
                  <c:v>Fruit drinks</c:v>
                </c:pt>
                <c:pt idx="3">
                  <c:v>Dairy desserts</c:v>
                </c:pt>
                <c:pt idx="4">
                  <c:v>Candy</c:v>
                </c:pt>
                <c:pt idx="5">
                  <c:v>Ready-to-eat cereals</c:v>
                </c:pt>
                <c:pt idx="6">
                  <c:v>Sugar and honey</c:v>
                </c:pt>
                <c:pt idx="7">
                  <c:v>Tea</c:v>
                </c:pt>
                <c:pt idx="8">
                  <c:v>Yeast breads</c:v>
                </c:pt>
                <c:pt idx="9">
                  <c:v>All other  categories</c:v>
                </c:pt>
              </c:strCache>
            </c:strRef>
          </c:cat>
          <c:val>
            <c:numRef>
              <c:f>Sheet1!$B$2:$B$11</c:f>
              <c:numCache>
                <c:formatCode>0.00%</c:formatCode>
                <c:ptCount val="10"/>
                <c:pt idx="0">
                  <c:v>0.35700000000000032</c:v>
                </c:pt>
                <c:pt idx="1">
                  <c:v>0.129</c:v>
                </c:pt>
                <c:pt idx="2">
                  <c:v>0.10500000000000002</c:v>
                </c:pt>
                <c:pt idx="3">
                  <c:v>6.5000000000000002E-2</c:v>
                </c:pt>
                <c:pt idx="4">
                  <c:v>6.1000000000000013E-2</c:v>
                </c:pt>
                <c:pt idx="5">
                  <c:v>3.7999999999999999E-2</c:v>
                </c:pt>
                <c:pt idx="6">
                  <c:v>3.500000000000001E-2</c:v>
                </c:pt>
                <c:pt idx="7">
                  <c:v>3.500000000000001E-2</c:v>
                </c:pt>
                <c:pt idx="8">
                  <c:v>2.1000000000000012E-2</c:v>
                </c:pt>
                <c:pt idx="9">
                  <c:v>0.15400000000000041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1720228831026758"/>
          <c:y val="6.8184217888842533E-2"/>
          <c:w val="0.33456674812200504"/>
          <c:h val="0.93181578211115768"/>
        </c:manualLayout>
      </c:layout>
      <c:txPr>
        <a:bodyPr/>
        <a:lstStyle/>
        <a:p>
          <a:pPr>
            <a:defRPr sz="2400" b="1" i="0" baseline="0">
              <a:latin typeface="Arial Narrow" pitchFamily="34" charset="0"/>
            </a:defRPr>
          </a:pPr>
          <a:endParaRPr lang="en-US"/>
        </a:p>
      </c:txPr>
    </c:legend>
    <c:plotVisOnly val="1"/>
  </c:chart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600" baseline="0"/>
            </a:pPr>
            <a:r>
              <a:rPr lang="en-US" sz="3600" baseline="0" dirty="0">
                <a:solidFill>
                  <a:srgbClr val="FF0000"/>
                </a:solidFill>
              </a:rPr>
              <a:t>Sources of refined grains</a:t>
            </a:r>
          </a:p>
          <a:p>
            <a:pPr>
              <a:defRPr sz="3600" baseline="0"/>
            </a:pPr>
            <a:r>
              <a:rPr lang="en-US" sz="3600" baseline="0" dirty="0">
                <a:solidFill>
                  <a:srgbClr val="FF0000"/>
                </a:solidFill>
              </a:rPr>
              <a:t>(ages 2+)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7.1841188083174246E-2"/>
          <c:y val="0.27471112616662224"/>
          <c:w val="0.48204095975258682"/>
          <c:h val="0.6535647368424639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Sources of refined grains</c:v>
                </c:pt>
              </c:strCache>
            </c:strRef>
          </c:tx>
          <c:dPt>
            <c:idx val="0"/>
            <c:spPr>
              <a:solidFill>
                <a:srgbClr val="FFFF00"/>
              </a:solidFill>
              <a:ln w="12700">
                <a:solidFill>
                  <a:prstClr val="black"/>
                </a:solidFill>
              </a:ln>
            </c:spPr>
          </c:dPt>
          <c:dPt>
            <c:idx val="1"/>
            <c:spPr>
              <a:solidFill>
                <a:srgbClr val="00B050"/>
              </a:solidFill>
              <a:ln w="12700">
                <a:solidFill>
                  <a:prstClr val="black"/>
                </a:solidFill>
              </a:ln>
            </c:spPr>
          </c:dPt>
          <c:dLbls>
            <c:dLbl>
              <c:idx val="0"/>
              <c:layout>
                <c:manualLayout>
                  <c:x val="-0.15969683286974332"/>
                  <c:y val="0.16298938836380222"/>
                </c:manualLayout>
              </c:layout>
              <c:spPr/>
              <c:txPr>
                <a:bodyPr/>
                <a:lstStyle/>
                <a:p>
                  <a:pPr>
                    <a:defRPr sz="3200" b="1" i="0" baseline="0">
                      <a:latin typeface="Arial Narrow" pitchFamily="34" charset="0"/>
                    </a:defRPr>
                  </a:pPr>
                  <a:endParaRPr lang="en-US"/>
                </a:p>
              </c:txPr>
              <c:showVal val="1"/>
            </c:dLbl>
            <c:dLbl>
              <c:idx val="1"/>
              <c:layout>
                <c:manualLayout>
                  <c:x val="0.14589828958861939"/>
                  <c:y val="-0.22045164715849574"/>
                </c:manualLayout>
              </c:layout>
              <c:spPr/>
              <c:txPr>
                <a:bodyPr/>
                <a:lstStyle/>
                <a:p>
                  <a:pPr>
                    <a:defRPr sz="3200" b="1" i="0" baseline="0">
                      <a:latin typeface="Arial Narrow" pitchFamily="34" charset="0"/>
                    </a:defRPr>
                  </a:pPr>
                  <a:endParaRPr lang="en-US"/>
                </a:p>
              </c:txPr>
              <c:showVal val="1"/>
            </c:dLbl>
            <c:delete val="1"/>
            <c:txPr>
              <a:bodyPr/>
              <a:lstStyle/>
              <a:p>
                <a:pPr>
                  <a:defRPr sz="2800" b="1" i="0" baseline="0">
                    <a:latin typeface="Arial Narrow" pitchFamily="34" charset="0"/>
                  </a:defRPr>
                </a:pPr>
                <a:endParaRPr lang="en-US"/>
              </a:p>
            </c:txPr>
          </c:dLbls>
          <c:cat>
            <c:strRef>
              <c:f>Sheet1!$A$2:$A$3</c:f>
              <c:strCache>
                <c:ptCount val="2"/>
                <c:pt idx="0">
                  <c:v>Yeast breads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0.25900000000000001</c:v>
                </c:pt>
                <c:pt idx="1">
                  <c:v>0.74100000000000321</c:v>
                </c:pt>
              </c:numCache>
            </c:numRef>
          </c:val>
        </c:ser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2800" b="1" i="0" baseline="0">
                <a:latin typeface="Arial Narrow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800" b="1" baseline="0">
                <a:latin typeface="Arial Narrow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7073294098820824"/>
          <c:y val="0.25158997330221866"/>
          <c:w val="0.2855792526620386"/>
          <c:h val="0.16312502428155465"/>
        </c:manualLayout>
      </c:layout>
      <c:txPr>
        <a:bodyPr/>
        <a:lstStyle/>
        <a:p>
          <a:pPr>
            <a:defRPr sz="2800" baseline="0"/>
          </a:pPr>
          <a:endParaRPr lang="en-US"/>
        </a:p>
      </c:txPr>
    </c:legend>
    <c:plotVisOnly val="1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0.18866</cdr:x>
      <cdr:y>0.29707</cdr:y>
    </cdr:from>
    <cdr:to>
      <cdr:x>0.37871</cdr:x>
      <cdr:y>0.38568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01140" y="1775460"/>
          <a:ext cx="1512206" cy="52959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dirty="0" smtClean="0">
              <a:latin typeface="Arial Narrow" pitchFamily="34" charset="0"/>
            </a:rPr>
            <a:t>Upper limit</a:t>
          </a:r>
          <a:endParaRPr lang="en-US" sz="2400" b="1" dirty="0">
            <a:latin typeface="Arial Narrow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41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41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Arial" charset="0"/>
              </a:defRPr>
            </a:lvl1pPr>
          </a:lstStyle>
          <a:p>
            <a:fld id="{9CAB6B99-A6B0-4E4E-A689-7330BF7A78B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41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1" y="4416431"/>
            <a:ext cx="560832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41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Arial" charset="0"/>
              </a:defRPr>
            </a:lvl1pPr>
          </a:lstStyle>
          <a:p>
            <a:fld id="{FB2E1D42-1E7B-4B13-AE65-E352C329D3B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baseline="0" dirty="0" smtClean="0"/>
              <a:t>Presenter: Please add your name and affiliation in the text box.</a:t>
            </a:r>
            <a:endParaRPr lang="en-US" sz="1200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E1D42-1E7B-4B13-AE65-E352C329D3B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E1D42-1E7B-4B13-AE65-E352C329D3B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5A4336-0925-47E8-8C22-388ED105E63B}" type="slidenum">
              <a:rPr lang="en-US"/>
              <a:pPr/>
              <a:t>2</a:t>
            </a:fld>
            <a:endParaRPr lang="en-US"/>
          </a:p>
        </p:txBody>
      </p:sp>
      <p:sp>
        <p:nvSpPr>
          <p:cNvPr id="70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48200" cy="3486150"/>
          </a:xfrm>
          <a:ln/>
        </p:spPr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4418021"/>
            <a:ext cx="5562600" cy="4344979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0" b="0" baseline="0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E1D42-1E7B-4B13-AE65-E352C329D3B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Clr>
                <a:srgbClr val="D12205"/>
              </a:buClr>
              <a:buFont typeface="Wingdings" pitchFamily="2" charset="2"/>
              <a:buNone/>
            </a:pPr>
            <a:endParaRPr lang="en-US" sz="1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E1D42-1E7B-4B13-AE65-E352C329D3B4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1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1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E1D42-1E7B-4B13-AE65-E352C329D3B4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FFD3DE-D9EE-4457-AEEF-E65731472228}" type="slidenum">
              <a:rPr lang="en-US"/>
              <a:pPr/>
              <a:t>57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3169" tIns="46585" rIns="93169" bIns="46585"/>
          <a:lstStyle/>
          <a:p>
            <a:pPr>
              <a:lnSpc>
                <a:spcPct val="80000"/>
              </a:lnSpc>
            </a:pPr>
            <a:endParaRPr lang="en-US" sz="800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E1D42-1E7B-4B13-AE65-E352C329D3B4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E1D42-1E7B-4B13-AE65-E352C329D3B4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E1D42-1E7B-4B13-AE65-E352C329D3B4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E1D42-1E7B-4B13-AE65-E352C329D3B4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E1D42-1E7B-4B13-AE65-E352C329D3B4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E1D42-1E7B-4B13-AE65-E352C329D3B4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E1D42-1E7B-4B13-AE65-E352C329D3B4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E1D42-1E7B-4B13-AE65-E352C329D3B4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E6CED6-870D-41FA-825B-699518B6249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E1D42-1E7B-4B13-AE65-E352C329D3B4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7" name="Freeform 9"/>
          <p:cNvSpPr>
            <a:spLocks/>
          </p:cNvSpPr>
          <p:nvPr/>
        </p:nvSpPr>
        <p:spPr bwMode="hidden">
          <a:xfrm>
            <a:off x="5273675" y="2128838"/>
            <a:ext cx="2897188" cy="2439987"/>
          </a:xfrm>
          <a:custGeom>
            <a:avLst/>
            <a:gdLst/>
            <a:ahLst/>
            <a:cxnLst>
              <a:cxn ang="0">
                <a:pos x="982" y="1061"/>
              </a:cxn>
              <a:cxn ang="0">
                <a:pos x="1357" y="1012"/>
              </a:cxn>
              <a:cxn ang="0">
                <a:pos x="1666" y="957"/>
              </a:cxn>
              <a:cxn ang="0">
                <a:pos x="1916" y="897"/>
              </a:cxn>
              <a:cxn ang="0">
                <a:pos x="2100" y="832"/>
              </a:cxn>
              <a:cxn ang="0">
                <a:pos x="2220" y="756"/>
              </a:cxn>
              <a:cxn ang="0">
                <a:pos x="2285" y="669"/>
              </a:cxn>
              <a:cxn ang="0">
                <a:pos x="2290" y="560"/>
              </a:cxn>
              <a:cxn ang="0">
                <a:pos x="2241" y="457"/>
              </a:cxn>
              <a:cxn ang="0">
                <a:pos x="2144" y="364"/>
              </a:cxn>
              <a:cxn ang="0">
                <a:pos x="2008" y="277"/>
              </a:cxn>
              <a:cxn ang="0">
                <a:pos x="1769" y="157"/>
              </a:cxn>
              <a:cxn ang="0">
                <a:pos x="1612" y="92"/>
              </a:cxn>
              <a:cxn ang="0">
                <a:pos x="1476" y="43"/>
              </a:cxn>
              <a:cxn ang="0">
                <a:pos x="1384" y="10"/>
              </a:cxn>
              <a:cxn ang="0">
                <a:pos x="1346" y="0"/>
              </a:cxn>
              <a:cxn ang="0">
                <a:pos x="1655" y="119"/>
              </a:cxn>
              <a:cxn ang="0">
                <a:pos x="1948" y="255"/>
              </a:cxn>
              <a:cxn ang="0">
                <a:pos x="2068" y="326"/>
              </a:cxn>
              <a:cxn ang="0">
                <a:pos x="2171" y="402"/>
              </a:cxn>
              <a:cxn ang="0">
                <a:pos x="2236" y="478"/>
              </a:cxn>
              <a:cxn ang="0">
                <a:pos x="2263" y="560"/>
              </a:cxn>
              <a:cxn ang="0">
                <a:pos x="2241" y="636"/>
              </a:cxn>
              <a:cxn ang="0">
                <a:pos x="2171" y="702"/>
              </a:cxn>
              <a:cxn ang="0">
                <a:pos x="2062" y="756"/>
              </a:cxn>
              <a:cxn ang="0">
                <a:pos x="1921" y="800"/>
              </a:cxn>
              <a:cxn ang="0">
                <a:pos x="1748" y="843"/>
              </a:cxn>
              <a:cxn ang="0">
                <a:pos x="1351" y="908"/>
              </a:cxn>
              <a:cxn ang="0">
                <a:pos x="923" y="968"/>
              </a:cxn>
              <a:cxn ang="0">
                <a:pos x="521" y="1028"/>
              </a:cxn>
              <a:cxn ang="0">
                <a:pos x="353" y="1066"/>
              </a:cxn>
              <a:cxn ang="0">
                <a:pos x="206" y="1104"/>
              </a:cxn>
              <a:cxn ang="0">
                <a:pos x="92" y="1148"/>
              </a:cxn>
              <a:cxn ang="0">
                <a:pos x="22" y="1202"/>
              </a:cxn>
              <a:cxn ang="0">
                <a:pos x="0" y="1262"/>
              </a:cxn>
              <a:cxn ang="0">
                <a:pos x="27" y="1327"/>
              </a:cxn>
              <a:cxn ang="0">
                <a:pos x="98" y="1382"/>
              </a:cxn>
              <a:cxn ang="0">
                <a:pos x="196" y="1425"/>
              </a:cxn>
              <a:cxn ang="0">
                <a:pos x="326" y="1469"/>
              </a:cxn>
              <a:cxn ang="0">
                <a:pos x="217" y="1414"/>
              </a:cxn>
              <a:cxn ang="0">
                <a:pos x="147" y="1360"/>
              </a:cxn>
              <a:cxn ang="0">
                <a:pos x="120" y="1306"/>
              </a:cxn>
              <a:cxn ang="0">
                <a:pos x="141" y="1257"/>
              </a:cxn>
              <a:cxn ang="0">
                <a:pos x="212" y="1208"/>
              </a:cxn>
              <a:cxn ang="0">
                <a:pos x="342" y="1164"/>
              </a:cxn>
              <a:cxn ang="0">
                <a:pos x="527" y="1121"/>
              </a:cxn>
              <a:cxn ang="0">
                <a:pos x="771" y="1088"/>
              </a:cxn>
            </a:cxnLst>
            <a:rect l="0" t="0" r="r" b="b"/>
            <a:pathLst>
              <a:path w="2296" h="1469">
                <a:moveTo>
                  <a:pt x="771" y="1088"/>
                </a:moveTo>
                <a:lnTo>
                  <a:pt x="982" y="1061"/>
                </a:lnTo>
                <a:lnTo>
                  <a:pt x="1178" y="1034"/>
                </a:lnTo>
                <a:lnTo>
                  <a:pt x="1357" y="1012"/>
                </a:lnTo>
                <a:lnTo>
                  <a:pt x="1520" y="985"/>
                </a:lnTo>
                <a:lnTo>
                  <a:pt x="1666" y="957"/>
                </a:lnTo>
                <a:lnTo>
                  <a:pt x="1796" y="930"/>
                </a:lnTo>
                <a:lnTo>
                  <a:pt x="1916" y="897"/>
                </a:lnTo>
                <a:lnTo>
                  <a:pt x="2013" y="870"/>
                </a:lnTo>
                <a:lnTo>
                  <a:pt x="2100" y="832"/>
                </a:lnTo>
                <a:lnTo>
                  <a:pt x="2171" y="800"/>
                </a:lnTo>
                <a:lnTo>
                  <a:pt x="2220" y="756"/>
                </a:lnTo>
                <a:lnTo>
                  <a:pt x="2263" y="712"/>
                </a:lnTo>
                <a:lnTo>
                  <a:pt x="2285" y="669"/>
                </a:lnTo>
                <a:lnTo>
                  <a:pt x="2296" y="614"/>
                </a:lnTo>
                <a:lnTo>
                  <a:pt x="2290" y="560"/>
                </a:lnTo>
                <a:lnTo>
                  <a:pt x="2269" y="500"/>
                </a:lnTo>
                <a:lnTo>
                  <a:pt x="2241" y="457"/>
                </a:lnTo>
                <a:lnTo>
                  <a:pt x="2198" y="408"/>
                </a:lnTo>
                <a:lnTo>
                  <a:pt x="2144" y="364"/>
                </a:lnTo>
                <a:lnTo>
                  <a:pt x="2079" y="321"/>
                </a:lnTo>
                <a:lnTo>
                  <a:pt x="2008" y="277"/>
                </a:lnTo>
                <a:lnTo>
                  <a:pt x="1927" y="234"/>
                </a:lnTo>
                <a:lnTo>
                  <a:pt x="1769" y="157"/>
                </a:lnTo>
                <a:lnTo>
                  <a:pt x="1688" y="125"/>
                </a:lnTo>
                <a:lnTo>
                  <a:pt x="1612" y="92"/>
                </a:lnTo>
                <a:lnTo>
                  <a:pt x="1536" y="65"/>
                </a:lnTo>
                <a:lnTo>
                  <a:pt x="1476" y="43"/>
                </a:lnTo>
                <a:lnTo>
                  <a:pt x="1422" y="27"/>
                </a:lnTo>
                <a:lnTo>
                  <a:pt x="1384" y="10"/>
                </a:lnTo>
                <a:lnTo>
                  <a:pt x="1357" y="5"/>
                </a:lnTo>
                <a:lnTo>
                  <a:pt x="1346" y="0"/>
                </a:lnTo>
                <a:lnTo>
                  <a:pt x="1498" y="54"/>
                </a:lnTo>
                <a:lnTo>
                  <a:pt x="1655" y="119"/>
                </a:lnTo>
                <a:lnTo>
                  <a:pt x="1807" y="185"/>
                </a:lnTo>
                <a:lnTo>
                  <a:pt x="1948" y="255"/>
                </a:lnTo>
                <a:lnTo>
                  <a:pt x="2013" y="288"/>
                </a:lnTo>
                <a:lnTo>
                  <a:pt x="2068" y="326"/>
                </a:lnTo>
                <a:lnTo>
                  <a:pt x="2122" y="364"/>
                </a:lnTo>
                <a:lnTo>
                  <a:pt x="2171" y="402"/>
                </a:lnTo>
                <a:lnTo>
                  <a:pt x="2209" y="440"/>
                </a:lnTo>
                <a:lnTo>
                  <a:pt x="2236" y="478"/>
                </a:lnTo>
                <a:lnTo>
                  <a:pt x="2252" y="522"/>
                </a:lnTo>
                <a:lnTo>
                  <a:pt x="2263" y="560"/>
                </a:lnTo>
                <a:lnTo>
                  <a:pt x="2258" y="598"/>
                </a:lnTo>
                <a:lnTo>
                  <a:pt x="2241" y="636"/>
                </a:lnTo>
                <a:lnTo>
                  <a:pt x="2214" y="669"/>
                </a:lnTo>
                <a:lnTo>
                  <a:pt x="2171" y="702"/>
                </a:lnTo>
                <a:lnTo>
                  <a:pt x="2122" y="729"/>
                </a:lnTo>
                <a:lnTo>
                  <a:pt x="2062" y="756"/>
                </a:lnTo>
                <a:lnTo>
                  <a:pt x="1997" y="778"/>
                </a:lnTo>
                <a:lnTo>
                  <a:pt x="1921" y="800"/>
                </a:lnTo>
                <a:lnTo>
                  <a:pt x="1834" y="821"/>
                </a:lnTo>
                <a:lnTo>
                  <a:pt x="1748" y="843"/>
                </a:lnTo>
                <a:lnTo>
                  <a:pt x="1552" y="876"/>
                </a:lnTo>
                <a:lnTo>
                  <a:pt x="1351" y="908"/>
                </a:lnTo>
                <a:lnTo>
                  <a:pt x="1134" y="941"/>
                </a:lnTo>
                <a:lnTo>
                  <a:pt x="923" y="968"/>
                </a:lnTo>
                <a:lnTo>
                  <a:pt x="716" y="995"/>
                </a:lnTo>
                <a:lnTo>
                  <a:pt x="521" y="1028"/>
                </a:lnTo>
                <a:lnTo>
                  <a:pt x="434" y="1044"/>
                </a:lnTo>
                <a:lnTo>
                  <a:pt x="353" y="1066"/>
                </a:lnTo>
                <a:lnTo>
                  <a:pt x="277" y="1082"/>
                </a:lnTo>
                <a:lnTo>
                  <a:pt x="206" y="1104"/>
                </a:lnTo>
                <a:lnTo>
                  <a:pt x="147" y="1126"/>
                </a:lnTo>
                <a:lnTo>
                  <a:pt x="92" y="1148"/>
                </a:lnTo>
                <a:lnTo>
                  <a:pt x="54" y="1175"/>
                </a:lnTo>
                <a:lnTo>
                  <a:pt x="22" y="1202"/>
                </a:lnTo>
                <a:lnTo>
                  <a:pt x="6" y="1229"/>
                </a:lnTo>
                <a:lnTo>
                  <a:pt x="0" y="1262"/>
                </a:lnTo>
                <a:lnTo>
                  <a:pt x="11" y="1295"/>
                </a:lnTo>
                <a:lnTo>
                  <a:pt x="27" y="1327"/>
                </a:lnTo>
                <a:lnTo>
                  <a:pt x="54" y="1355"/>
                </a:lnTo>
                <a:lnTo>
                  <a:pt x="98" y="1382"/>
                </a:lnTo>
                <a:lnTo>
                  <a:pt x="141" y="1404"/>
                </a:lnTo>
                <a:lnTo>
                  <a:pt x="196" y="1425"/>
                </a:lnTo>
                <a:lnTo>
                  <a:pt x="261" y="1447"/>
                </a:lnTo>
                <a:lnTo>
                  <a:pt x="326" y="1469"/>
                </a:lnTo>
                <a:lnTo>
                  <a:pt x="266" y="1442"/>
                </a:lnTo>
                <a:lnTo>
                  <a:pt x="217" y="1414"/>
                </a:lnTo>
                <a:lnTo>
                  <a:pt x="174" y="1387"/>
                </a:lnTo>
                <a:lnTo>
                  <a:pt x="147" y="1360"/>
                </a:lnTo>
                <a:lnTo>
                  <a:pt x="125" y="1333"/>
                </a:lnTo>
                <a:lnTo>
                  <a:pt x="120" y="1306"/>
                </a:lnTo>
                <a:lnTo>
                  <a:pt x="125" y="1278"/>
                </a:lnTo>
                <a:lnTo>
                  <a:pt x="141" y="1257"/>
                </a:lnTo>
                <a:lnTo>
                  <a:pt x="174" y="1229"/>
                </a:lnTo>
                <a:lnTo>
                  <a:pt x="212" y="1208"/>
                </a:lnTo>
                <a:lnTo>
                  <a:pt x="272" y="1186"/>
                </a:lnTo>
                <a:lnTo>
                  <a:pt x="342" y="1164"/>
                </a:lnTo>
                <a:lnTo>
                  <a:pt x="423" y="1142"/>
                </a:lnTo>
                <a:lnTo>
                  <a:pt x="527" y="1121"/>
                </a:lnTo>
                <a:lnTo>
                  <a:pt x="641" y="1104"/>
                </a:lnTo>
                <a:lnTo>
                  <a:pt x="771" y="1088"/>
                </a:lnTo>
                <a:lnTo>
                  <a:pt x="771" y="1088"/>
                </a:lnTo>
                <a:close/>
              </a:path>
            </a:pathLst>
          </a:custGeom>
          <a:gradFill rotWithShape="0">
            <a:gsLst>
              <a:gs pos="0">
                <a:schemeClr val="bg1">
                  <a:gamma/>
                  <a:shade val="84706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8778" name="Freeform 10"/>
          <p:cNvSpPr>
            <a:spLocks/>
          </p:cNvSpPr>
          <p:nvPr/>
        </p:nvSpPr>
        <p:spPr bwMode="hidden">
          <a:xfrm>
            <a:off x="0" y="0"/>
            <a:ext cx="9140825" cy="2819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06"/>
              </a:cxn>
              <a:cxn ang="0">
                <a:pos x="5740" y="1906"/>
              </a:cxn>
              <a:cxn ang="0">
                <a:pos x="574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5740" h="1906">
                <a:moveTo>
                  <a:pt x="0" y="0"/>
                </a:moveTo>
                <a:lnTo>
                  <a:pt x="0" y="1906"/>
                </a:lnTo>
                <a:lnTo>
                  <a:pt x="5740" y="1906"/>
                </a:lnTo>
                <a:lnTo>
                  <a:pt x="574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87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887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8781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8782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8783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46E442-7360-4A72-826F-D49FBDF4D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309FF3B-1080-403A-9511-CB971F75F29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B5B173-8849-45FF-843D-B50755C2AAF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543F244-2F91-40D9-AEE6-DADCD3F9A67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73F0-5530-4A77-992D-E91721FBBF59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F828-DF8F-4D44-9C40-E6D0B8D8C5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848600" cy="114300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525963"/>
          </a:xfrm>
        </p:spPr>
        <p:txBody>
          <a:bodyPr/>
          <a:lstStyle>
            <a:lvl1pPr>
              <a:buClr>
                <a:srgbClr val="D12205"/>
              </a:buClr>
              <a:buFont typeface="Arial" pitchFamily="34" charset="0"/>
              <a:buChar char="■"/>
              <a:defRPr sz="2400">
                <a:solidFill>
                  <a:schemeClr val="bg1"/>
                </a:solidFill>
              </a:defRPr>
            </a:lvl1pPr>
            <a:lvl2pPr>
              <a:buClr>
                <a:srgbClr val="D12205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73F0-5530-4A77-992D-E91721FBBF59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F828-DF8F-4D44-9C40-E6D0B8D8C5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73F0-5530-4A77-992D-E91721FBBF59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F828-DF8F-4D44-9C40-E6D0B8D8C5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73F0-5530-4A77-992D-E91721FBBF59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F828-DF8F-4D44-9C40-E6D0B8D8C5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73F0-5530-4A77-992D-E91721FBBF59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F828-DF8F-4D44-9C40-E6D0B8D8C5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73F0-5530-4A77-992D-E91721FBBF59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F828-DF8F-4D44-9C40-E6D0B8D8C5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73F0-5530-4A77-992D-E91721FBBF59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F828-DF8F-4D44-9C40-E6D0B8D8C5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848600" cy="11430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525963"/>
          </a:xfrm>
        </p:spPr>
        <p:txBody>
          <a:bodyPr/>
          <a:lstStyle>
            <a:lvl1pPr>
              <a:buClr>
                <a:srgbClr val="D12205"/>
              </a:buClr>
              <a:buSzPct val="100000"/>
              <a:buFont typeface="Wingdings" pitchFamily="2" charset="2"/>
              <a:buChar char="§"/>
              <a:defRPr>
                <a:solidFill>
                  <a:schemeClr val="bg1"/>
                </a:solidFill>
                <a:effectLst/>
              </a:defRPr>
            </a:lvl1pPr>
            <a:lvl2pPr>
              <a:buClr>
                <a:srgbClr val="D12205"/>
              </a:buClr>
              <a:buFont typeface="Arial" pitchFamily="34" charset="0"/>
              <a:buChar char="•"/>
              <a:defRPr>
                <a:solidFill>
                  <a:schemeClr val="bg1"/>
                </a:solidFill>
                <a:effectLst/>
              </a:defRPr>
            </a:lvl2pPr>
            <a:lvl3pPr>
              <a:buClr>
                <a:srgbClr val="D12205"/>
              </a:buClr>
              <a:defRPr>
                <a:solidFill>
                  <a:schemeClr val="bg1"/>
                </a:solidFill>
                <a:effectLst/>
              </a:defRPr>
            </a:lvl3pPr>
            <a:lvl4pPr>
              <a:buClr>
                <a:srgbClr val="D12205"/>
              </a:buClr>
              <a:defRPr>
                <a:solidFill>
                  <a:schemeClr val="bg1"/>
                </a:solidFill>
                <a:effectLst/>
              </a:defRPr>
            </a:lvl4pPr>
            <a:lvl5pPr>
              <a:buClr>
                <a:srgbClr val="D12205"/>
              </a:buClr>
              <a:defRPr>
                <a:solidFill>
                  <a:schemeClr val="bg1"/>
                </a:solidFill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C3157E-F75C-4F3E-AD12-E0F6B3B2BCD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73F0-5530-4A77-992D-E91721FBBF59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F828-DF8F-4D44-9C40-E6D0B8D8C5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73F0-5530-4A77-992D-E91721FBBF59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F828-DF8F-4D44-9C40-E6D0B8D8C5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73F0-5530-4A77-992D-E91721FBBF59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F828-DF8F-4D44-9C40-E6D0B8D8C5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73F0-5530-4A77-992D-E91721FBBF59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F828-DF8F-4D44-9C40-E6D0B8D8C5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3F4C-9991-487A-A894-08B80191C64D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8B255-0F49-4E66-8B81-BB8810CE91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3F4C-9991-487A-A894-08B80191C64D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8B255-0F49-4E66-8B81-BB8810CE91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3F4C-9991-487A-A894-08B80191C64D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8B255-0F49-4E66-8B81-BB8810CE91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3F4C-9991-487A-A894-08B80191C64D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8B255-0F49-4E66-8B81-BB8810CE91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3F4C-9991-487A-A894-08B80191C64D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8B255-0F49-4E66-8B81-BB8810CE91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3F4C-9991-487A-A894-08B80191C64D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8B255-0F49-4E66-8B81-BB8810CE91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1474455-BD27-4021-8AB5-BF684D836D4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3F4C-9991-487A-A894-08B80191C64D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8B255-0F49-4E66-8B81-BB8810CE91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3F4C-9991-487A-A894-08B80191C64D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8B255-0F49-4E66-8B81-BB8810CE91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3F4C-9991-487A-A894-08B80191C64D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8B255-0F49-4E66-8B81-BB8810CE91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3F4C-9991-487A-A894-08B80191C64D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8B255-0F49-4E66-8B81-BB8810CE91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3F4C-9991-487A-A894-08B80191C64D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8B255-0F49-4E66-8B81-BB8810CE91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B99CF4-CA9D-4701-82DC-1704CCEE2BC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DF7B8EA-7062-4606-98F6-A61E77A5AED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FAB1EE-4F5D-477E-81DE-32F8854569F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FAB1EE-4F5D-477E-81DE-32F8854569F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38" y="522288"/>
            <a:ext cx="8180387" cy="6445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8950" y="1631950"/>
            <a:ext cx="4006850" cy="388143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31950"/>
            <a:ext cx="4006850" cy="3881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3200" b="1" baseline="0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fld id="{9FB9F99C-A07C-438F-8CCA-D911930524CD}" type="slidenum">
              <a:rPr lang="en-US" sz="24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>
                <a:defRPr/>
              </a:pPr>
              <a:t>‹#›</a:t>
            </a:fld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38" y="522288"/>
            <a:ext cx="8180387" cy="6445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8950" y="1631950"/>
            <a:ext cx="4006850" cy="388143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31950"/>
            <a:ext cx="4006850" cy="3881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3200" b="1" baseline="0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fld id="{9FB9F99C-A07C-438F-8CCA-D911930524CD}" type="slidenum">
              <a:rPr lang="en-US" sz="24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>
                <a:defRPr/>
              </a:pPr>
              <a:t>‹#›</a:t>
            </a:fld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C4C0E61-69DF-46C9-8872-04033356862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B23088-0657-4C3B-AD20-53CF1700A0E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03849B-98A3-4DEE-8DD1-4A624BC7853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38" y="522288"/>
            <a:ext cx="8180387" cy="674464"/>
          </a:xfrm>
          <a:ln w="28575">
            <a:solidFill>
              <a:schemeClr val="accent2"/>
            </a:solidFill>
          </a:ln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Masters/_rels/slideMaster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00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.png"/></Relationships>
</file>

<file path=ppt/slideMasters/_rels/slideMaster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01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.png"/></Relationships>
</file>

<file path=ppt/slideMasters/_rels/slideMaster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02.xml"/></Relationships>
</file>

<file path=ppt/slideMasters/_rels/slideMaster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03.xml"/></Relationships>
</file>

<file path=ppt/slideMasters/_rels/slideMaster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04.xml"/></Relationships>
</file>

<file path=ppt/slideMasters/_rels/slideMaster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05.xml"/></Relationships>
</file>

<file path=ppt/slideMasters/_rels/slideMaster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06.xml"/></Relationships>
</file>

<file path=ppt/slideMasters/_rels/slideMaster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07.xml"/></Relationships>
</file>

<file path=ppt/slideMasters/_rels/slideMaster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08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6.png"/></Relationships>
</file>

<file path=ppt/slideMasters/_rels/slideMaster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0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.png"/></Relationships>
</file>

<file path=ppt/slideMasters/_rels/slideMaster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10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6.png"/></Relationships>
</file>

<file path=ppt/slideMasters/_rels/slideMaster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11.xml"/></Relationships>
</file>

<file path=ppt/slideMasters/_rels/slideMaster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12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6.png"/></Relationships>
</file>

<file path=ppt/slideMasters/_rels/slideMaster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13.xml"/></Relationships>
</file>

<file path=ppt/slideMasters/_rels/slideMaster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14.xml"/></Relationships>
</file>

<file path=ppt/slideMasters/_rels/slideMaster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15.xml"/></Relationships>
</file>

<file path=ppt/slideMasters/_rels/slideMaster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16.xml"/></Relationships>
</file>

<file path=ppt/slideMasters/_rels/slideMaster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17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6.png"/></Relationships>
</file>

<file path=ppt/slideMasters/_rels/slideMaster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18.xml"/></Relationships>
</file>

<file path=ppt/slideMasters/_rels/slideMaster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19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2.xml"/></Relationships>
</file>

<file path=ppt/slideMasters/_rels/slideMaster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20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.png"/></Relationships>
</file>

<file path=ppt/slideMasters/_rels/slideMaster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21.xml"/></Relationships>
</file>

<file path=ppt/slideMasters/_rels/slideMaster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22.xml"/></Relationships>
</file>

<file path=ppt/slideMasters/_rels/slideMaster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23.xml"/></Relationships>
</file>

<file path=ppt/slideMasters/_rels/slideMaster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24.xml"/></Relationships>
</file>

<file path=ppt/slideMasters/_rels/slideMaster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25.xml"/></Relationships>
</file>

<file path=ppt/slideMasters/_rels/slideMaster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26.xml"/></Relationships>
</file>

<file path=ppt/slideMasters/_rels/slideMaster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27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6.png"/></Relationships>
</file>

<file path=ppt/slideMasters/_rels/slideMaster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28.xml"/></Relationships>
</file>

<file path=ppt/slideMasters/_rels/slideMaster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29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.png"/></Relationships>
</file>

<file path=ppt/slideMasters/_rels/slideMaster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30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6.png"/></Relationships>
</file>

<file path=ppt/slideMasters/_rels/slideMaster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31.xml"/></Relationships>
</file>

<file path=ppt/slideMasters/_rels/slideMaster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32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.pn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.png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.png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.png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.png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.png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.png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.png"/></Relationships>
</file>

<file path=ppt/slideMasters/_rels/slideMaster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6.png"/></Relationships>
</file>

<file path=ppt/slideMasters/_rels/slideMaster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6.png"/></Relationships>
</file>

<file path=ppt/slideMasters/_rels/slideMaster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4.xml"/></Relationships>
</file>

<file path=ppt/slideMasters/_rels/slideMaster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6.png"/></Relationships>
</file>

<file path=ppt/slideMasters/_rels/slideMaster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.png"/></Relationships>
</file>

<file path=ppt/slideMasters/_rels/slideMaster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42.xml"/></Relationships>
</file>

<file path=ppt/slideMasters/_rels/slideMaster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43.xml"/></Relationships>
</file>

<file path=ppt/slideMasters/_rels/slideMaster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44.xml"/></Relationships>
</file>

<file path=ppt/slideMasters/_rels/slideMaster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45.xml"/></Relationships>
</file>

<file path=ppt/slideMasters/_rels/slideMaster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46.xml"/></Relationships>
</file>

<file path=ppt/slideMasters/_rels/slideMaster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47.xml"/></Relationships>
</file>

<file path=ppt/slideMasters/_rels/slideMaster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48.xml"/></Relationships>
</file>

<file path=ppt/slideMasters/_rels/slideMaster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png"/></Relationships>
</file>

<file path=ppt/slideMasters/_rels/slideMaster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.png"/></Relationships>
</file>

<file path=ppt/slideMasters/_rels/slideMaster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Masters/_rels/slideMaster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.png"/></Relationships>
</file>

<file path=ppt/slideMasters/_rels/slideMaster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.png"/></Relationships>
</file>

<file path=ppt/slideMasters/_rels/slideMaster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.png"/></Relationships>
</file>

<file path=ppt/slideMasters/_rels/slideMaster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.png"/></Relationships>
</file>

<file path=ppt/slideMasters/_rels/slideMaster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6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6.png"/></Relationships>
</file>

<file path=ppt/slideMasters/_rels/slideMaster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57.xml"/></Relationships>
</file>

<file path=ppt/slideMasters/_rels/slideMaster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.png"/></Relationships>
</file>

<file path=ppt/slideMasters/_rels/slideMaster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5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.png"/></Relationships>
</file>

<file path=ppt/slideMasters/_rels/slideMaster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60.xml"/></Relationships>
</file>

<file path=ppt/slideMasters/_rels/slideMaster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61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6.png"/></Relationships>
</file>

<file path=ppt/slideMasters/_rels/slideMaster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62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6.png"/></Relationships>
</file>

<file path=ppt/slideMasters/_rels/slideMaster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63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.png"/></Relationships>
</file>

<file path=ppt/slideMasters/_rels/slideMaster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64.xml"/></Relationships>
</file>

<file path=ppt/slideMasters/_rels/slideMaster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65.xml"/></Relationships>
</file>

<file path=ppt/slideMasters/_rels/slideMaster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66.xml"/></Relationships>
</file>

<file path=ppt/slideMasters/_rels/slideMaster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67.xml"/></Relationships>
</file>

<file path=ppt/slideMasters/_rels/slideMaster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68.xml"/></Relationships>
</file>

<file path=ppt/slideMasters/_rels/slideMaster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6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7.xml"/></Relationships>
</file>

<file path=ppt/slideMasters/_rels/slideMaster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70.xml"/></Relationships>
</file>

<file path=ppt/slideMasters/_rels/slideMaster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7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6.png"/></Relationships>
</file>

<file path=ppt/slideMasters/_rels/slideMaster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72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6.png"/></Relationships>
</file>

<file path=ppt/slideMasters/_rels/slideMaster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73.xml"/></Relationships>
</file>

<file path=ppt/slideMasters/_rels/slideMaster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74.xml"/></Relationships>
</file>

<file path=ppt/slideMasters/_rels/slideMaster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75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6.png"/></Relationships>
</file>

<file path=ppt/slideMasters/_rels/slideMaster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76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6.png"/></Relationships>
</file>

<file path=ppt/slideMasters/_rels/slideMaster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77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6.png"/></Relationships>
</file>

<file path=ppt/slideMasters/_rels/slideMaster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78.xml"/></Relationships>
</file>

<file path=ppt/slideMasters/_rels/slideMaster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7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.png"/></Relationships>
</file>

<file path=ppt/slideMasters/_rels/slideMaster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80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.png"/></Relationships>
</file>

<file path=ppt/slideMasters/_rels/slideMaster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81.xml"/></Relationships>
</file>

<file path=ppt/slideMasters/_rels/slideMaster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82.xml"/></Relationships>
</file>

<file path=ppt/slideMasters/_rels/slideMaster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83.xml"/></Relationships>
</file>

<file path=ppt/slideMasters/_rels/slideMaster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84.xml"/></Relationships>
</file>

<file path=ppt/slideMasters/_rels/slideMaster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85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6.png"/></Relationships>
</file>

<file path=ppt/slideMasters/_rels/slideMaster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86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6.png"/></Relationships>
</file>

<file path=ppt/slideMasters/_rels/slideMaster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87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6.png"/></Relationships>
</file>

<file path=ppt/slideMasters/_rels/slideMaster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88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6.png"/></Relationships>
</file>

<file path=ppt/slideMasters/_rels/slideMaster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89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9.xml"/></Relationships>
</file>

<file path=ppt/slideMasters/_rels/slideMaster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90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6.png"/></Relationships>
</file>

<file path=ppt/slideMasters/_rels/slideMaster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91.xml"/></Relationships>
</file>

<file path=ppt/slideMasters/_rels/slideMaster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92.xml"/></Relationships>
</file>

<file path=ppt/slideMasters/_rels/slideMaster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93.xml"/></Relationships>
</file>

<file path=ppt/slideMasters/_rels/slideMaster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94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6.png"/></Relationships>
</file>

<file path=ppt/slideMasters/_rels/slideMaster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95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6.png"/></Relationships>
</file>

<file path=ppt/slideMasters/_rels/slideMaster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96.xml"/></Relationships>
</file>

<file path=ppt/slideMasters/_rels/slideMaster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97.xml"/></Relationships>
</file>

<file path=ppt/slideMasters/_rels/slideMaster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98.xml"/></Relationships>
</file>

<file path=ppt/slideMasters/_rels/slideMaster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99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fld id="{7C2E036F-FA71-4A7F-82FB-1D89C07693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877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877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877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15231" y="0"/>
            <a:ext cx="9174997" cy="688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0" y="76200"/>
            <a:ext cx="849824" cy="6700433"/>
            <a:chOff x="0" y="152400"/>
            <a:chExt cx="849824" cy="6700433"/>
          </a:xfrm>
        </p:grpSpPr>
        <p:grpSp>
          <p:nvGrpSpPr>
            <p:cNvPr id="10" name="Group 24"/>
            <p:cNvGrpSpPr/>
            <p:nvPr/>
          </p:nvGrpSpPr>
          <p:grpSpPr>
            <a:xfrm>
              <a:off x="0" y="152400"/>
              <a:ext cx="838200" cy="6083789"/>
              <a:chOff x="-4" y="75921"/>
              <a:chExt cx="893446" cy="5830726"/>
            </a:xfrm>
          </p:grpSpPr>
          <p:pic>
            <p:nvPicPr>
              <p:cNvPr id="12" name="Picture 8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l="639" t="5128" r="86554" b="2564"/>
              <a:stretch>
                <a:fillRect/>
              </a:stretch>
            </p:blipFill>
            <p:spPr bwMode="auto">
              <a:xfrm>
                <a:off x="-2" y="75921"/>
                <a:ext cx="891156" cy="8384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63500"/>
              </a:effectLst>
            </p:spPr>
          </p:pic>
          <p:pic>
            <p:nvPicPr>
              <p:cNvPr id="13" name="Picture 8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l="13390" t="5128" r="74695" b="2564"/>
              <a:stretch>
                <a:fillRect/>
              </a:stretch>
            </p:blipFill>
            <p:spPr bwMode="auto">
              <a:xfrm>
                <a:off x="-3" y="762000"/>
                <a:ext cx="891157" cy="8970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63500"/>
              </a:effectLst>
            </p:spPr>
          </p:pic>
          <p:pic>
            <p:nvPicPr>
              <p:cNvPr id="14" name="Picture 13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l="25584" t="5128" r="62794" b="2564"/>
              <a:stretch>
                <a:fillRect/>
              </a:stretch>
            </p:blipFill>
            <p:spPr bwMode="auto">
              <a:xfrm>
                <a:off x="-3" y="1524000"/>
                <a:ext cx="892655" cy="9175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63500"/>
              </a:effec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l="37053" t="5128" r="51325" b="2564"/>
              <a:stretch>
                <a:fillRect/>
              </a:stretch>
            </p:blipFill>
            <p:spPr bwMode="auto">
              <a:xfrm>
                <a:off x="-4" y="2286000"/>
                <a:ext cx="892426" cy="917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63500"/>
              </a:effectLst>
            </p:spPr>
          </p:pic>
          <p:pic>
            <p:nvPicPr>
              <p:cNvPr id="16" name="Picture 8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l="48639" t="5128" r="38638" b="2564"/>
              <a:stretch>
                <a:fillRect/>
              </a:stretch>
            </p:blipFill>
            <p:spPr bwMode="auto">
              <a:xfrm>
                <a:off x="0" y="3048000"/>
                <a:ext cx="893441" cy="8388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63500"/>
              </a:effectLst>
            </p:spPr>
          </p:pic>
          <p:pic>
            <p:nvPicPr>
              <p:cNvPr id="17" name="Picture 8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l="61329" t="5128" r="24694" b="2564"/>
              <a:stretch>
                <a:fillRect/>
              </a:stretch>
            </p:blipFill>
            <p:spPr bwMode="auto">
              <a:xfrm>
                <a:off x="0" y="3733800"/>
                <a:ext cx="893441" cy="7635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63500"/>
              </a:effectLst>
            </p:spPr>
          </p:pic>
          <p:pic>
            <p:nvPicPr>
              <p:cNvPr id="18" name="Picture 8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l="75501" t="5128" r="12375" b="2564"/>
              <a:stretch>
                <a:fillRect/>
              </a:stretch>
            </p:blipFill>
            <p:spPr bwMode="auto">
              <a:xfrm>
                <a:off x="0" y="4343400"/>
                <a:ext cx="893441" cy="8803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63500"/>
              </a:effectLst>
            </p:spPr>
          </p:pic>
          <p:pic>
            <p:nvPicPr>
              <p:cNvPr id="19" name="Picture 18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l="87695" t="5128" r="240" b="2564"/>
              <a:stretch>
                <a:fillRect/>
              </a:stretch>
            </p:blipFill>
            <p:spPr bwMode="auto">
              <a:xfrm>
                <a:off x="1" y="5029200"/>
                <a:ext cx="893441" cy="8774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63500"/>
              </a:effectLst>
            </p:spPr>
          </p:pic>
        </p:grpSp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16" cstate="print"/>
            <a:srcRect r="5953"/>
            <a:stretch>
              <a:fillRect/>
            </a:stretch>
          </p:blipFill>
          <p:spPr bwMode="auto">
            <a:xfrm>
              <a:off x="36163" y="6090834"/>
              <a:ext cx="813661" cy="76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</p:grp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827947" y="6398616"/>
            <a:ext cx="1218755" cy="365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5638800" y="6415431"/>
            <a:ext cx="213360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900" dirty="0" smtClean="0">
                <a:solidFill>
                  <a:srgbClr val="C0C0C0"/>
                </a:solidFill>
                <a:latin typeface="+mn-lt"/>
              </a:rPr>
              <a:t>U.S. Department of Agriculture</a:t>
            </a:r>
          </a:p>
          <a:p>
            <a:pPr algn="r">
              <a:lnSpc>
                <a:spcPts val="1000"/>
              </a:lnSpc>
            </a:pPr>
            <a:r>
              <a:rPr lang="en-US" sz="800" dirty="0" smtClean="0">
                <a:solidFill>
                  <a:srgbClr val="C0C0C0"/>
                </a:solidFill>
                <a:latin typeface="+mn-lt"/>
              </a:rPr>
              <a:t>Center for Nutrition Policy and Promotion</a:t>
            </a:r>
            <a:endParaRPr lang="en-US" sz="800" dirty="0">
              <a:solidFill>
                <a:srgbClr val="C0C0C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 baseline="0">
          <a:solidFill>
            <a:srgbClr val="00B05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973F0-5530-4A77-992D-E91721FBBF59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0F828-DF8F-4D44-9C40-E6D0B8D8C5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15231" y="0"/>
            <a:ext cx="9174997" cy="688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0" y="76200"/>
            <a:ext cx="849824" cy="6700433"/>
            <a:chOff x="0" y="152400"/>
            <a:chExt cx="849824" cy="6700433"/>
          </a:xfrm>
        </p:grpSpPr>
        <p:grpSp>
          <p:nvGrpSpPr>
            <p:cNvPr id="9" name="Group 24"/>
            <p:cNvGrpSpPr/>
            <p:nvPr/>
          </p:nvGrpSpPr>
          <p:grpSpPr>
            <a:xfrm>
              <a:off x="0" y="152400"/>
              <a:ext cx="838200" cy="6083789"/>
              <a:chOff x="-4" y="75921"/>
              <a:chExt cx="893446" cy="5830726"/>
            </a:xfrm>
          </p:grpSpPr>
          <p:pic>
            <p:nvPicPr>
              <p:cNvPr id="11" name="Picture 8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l="639" t="5128" r="86554" b="2564"/>
              <a:stretch>
                <a:fillRect/>
              </a:stretch>
            </p:blipFill>
            <p:spPr bwMode="auto">
              <a:xfrm>
                <a:off x="-2" y="75921"/>
                <a:ext cx="891156" cy="8384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63500"/>
              </a:effectLst>
            </p:spPr>
          </p:pic>
          <p:pic>
            <p:nvPicPr>
              <p:cNvPr id="12" name="Picture 8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l="13390" t="5128" r="74695" b="2564"/>
              <a:stretch>
                <a:fillRect/>
              </a:stretch>
            </p:blipFill>
            <p:spPr bwMode="auto">
              <a:xfrm>
                <a:off x="-3" y="762000"/>
                <a:ext cx="891157" cy="8970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63500"/>
              </a:effectLst>
            </p:spPr>
          </p:pic>
          <p:pic>
            <p:nvPicPr>
              <p:cNvPr id="13" name="Picture 1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l="25584" t="5128" r="62794" b="2564"/>
              <a:stretch>
                <a:fillRect/>
              </a:stretch>
            </p:blipFill>
            <p:spPr bwMode="auto">
              <a:xfrm>
                <a:off x="-3" y="1524000"/>
                <a:ext cx="892655" cy="9175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63500"/>
              </a:effectLst>
            </p:spPr>
          </p:pic>
          <p:pic>
            <p:nvPicPr>
              <p:cNvPr id="14" name="Picture 8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l="37053" t="5128" r="51325" b="2564"/>
              <a:stretch>
                <a:fillRect/>
              </a:stretch>
            </p:blipFill>
            <p:spPr bwMode="auto">
              <a:xfrm>
                <a:off x="-4" y="2286000"/>
                <a:ext cx="892426" cy="917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63500"/>
              </a:effec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l="48639" t="5128" r="38638" b="2564"/>
              <a:stretch>
                <a:fillRect/>
              </a:stretch>
            </p:blipFill>
            <p:spPr bwMode="auto">
              <a:xfrm>
                <a:off x="0" y="3048000"/>
                <a:ext cx="893441" cy="8388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63500"/>
              </a:effectLst>
            </p:spPr>
          </p:pic>
          <p:pic>
            <p:nvPicPr>
              <p:cNvPr id="16" name="Picture 8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l="61329" t="5128" r="24694" b="2564"/>
              <a:stretch>
                <a:fillRect/>
              </a:stretch>
            </p:blipFill>
            <p:spPr bwMode="auto">
              <a:xfrm>
                <a:off x="0" y="3733800"/>
                <a:ext cx="893441" cy="7635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63500"/>
              </a:effectLst>
            </p:spPr>
          </p:pic>
          <p:pic>
            <p:nvPicPr>
              <p:cNvPr id="17" name="Picture 8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l="75501" t="5128" r="12375" b="2564"/>
              <a:stretch>
                <a:fillRect/>
              </a:stretch>
            </p:blipFill>
            <p:spPr bwMode="auto">
              <a:xfrm>
                <a:off x="0" y="4343400"/>
                <a:ext cx="893441" cy="8803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63500"/>
              </a:effectLst>
            </p:spPr>
          </p:pic>
          <p:pic>
            <p:nvPicPr>
              <p:cNvPr id="18" name="Picture 17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l="87695" t="5128" r="240" b="2564"/>
              <a:stretch>
                <a:fillRect/>
              </a:stretch>
            </p:blipFill>
            <p:spPr bwMode="auto">
              <a:xfrm>
                <a:off x="1" y="5029200"/>
                <a:ext cx="893441" cy="8774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63500"/>
              </a:effectLst>
            </p:spPr>
          </p:pic>
        </p:grpSp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5" cstate="print"/>
            <a:srcRect r="5953"/>
            <a:stretch>
              <a:fillRect/>
            </a:stretch>
          </p:blipFill>
          <p:spPr bwMode="auto">
            <a:xfrm>
              <a:off x="36163" y="6090834"/>
              <a:ext cx="813661" cy="76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</p:grp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741778" y="6360920"/>
            <a:ext cx="1304925" cy="391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53F4C-9991-487A-A894-08B80191C64D}" type="datetimeFigureOut">
              <a:rPr lang="en-US" smtClean="0"/>
              <a:pPr/>
              <a:t>7/12/2011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8B255-0F49-4E66-8B81-BB8810CE91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2E036F-FA71-4A7F-82FB-1D89C07693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13"/>
          <p:cNvSpPr txBox="1">
            <a:spLocks noRot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15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15231" y="0"/>
            <a:ext cx="9174997" cy="688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27947" y="6398616"/>
            <a:ext cx="1218755" cy="365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5638800" y="6415431"/>
            <a:ext cx="213360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900" dirty="0" smtClean="0">
                <a:solidFill>
                  <a:srgbClr val="C0C0C0"/>
                </a:solidFill>
                <a:latin typeface="+mn-lt"/>
              </a:rPr>
              <a:t>U.S. Department of Agriculture</a:t>
            </a:r>
          </a:p>
          <a:p>
            <a:pPr algn="r">
              <a:lnSpc>
                <a:spcPts val="1000"/>
              </a:lnSpc>
            </a:pPr>
            <a:r>
              <a:rPr lang="en-US" sz="800" dirty="0" smtClean="0">
                <a:solidFill>
                  <a:srgbClr val="C0C0C0"/>
                </a:solidFill>
                <a:latin typeface="+mn-lt"/>
              </a:rPr>
              <a:t>Center for Nutrition Policy and Promotion</a:t>
            </a:r>
            <a:endParaRPr lang="en-US" sz="800" dirty="0">
              <a:solidFill>
                <a:srgbClr val="C0C0C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522288"/>
            <a:ext cx="8180387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517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631950"/>
            <a:ext cx="8166100" cy="38814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pic>
        <p:nvPicPr>
          <p:cNvPr id="135176" name="Picture 48" descr="IANR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310313"/>
            <a:ext cx="433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373130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chemeClr val="accent3"/>
                </a:solidFill>
              </a:defRPr>
            </a:lvl1pPr>
          </a:lstStyle>
          <a:p>
            <a:fld id="{9FB9F99C-A07C-438F-8CCA-D911930524CD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2pPr>
      <a:lvl3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3pPr>
      <a:lvl4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4pPr>
      <a:lvl5pPr marL="6858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5pPr>
      <a:lvl6pPr marL="11430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6pPr>
      <a:lvl7pPr marL="16002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7pPr>
      <a:lvl8pPr marL="20574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8pPr>
      <a:lvl9pPr marL="2514600" indent="-685800" algn="l" rtl="0" fontAlgn="base">
        <a:spcBef>
          <a:spcPct val="0"/>
        </a:spcBef>
        <a:spcAft>
          <a:spcPct val="0"/>
        </a:spcAft>
        <a:buAutoNum type="arabicPeriod"/>
        <a:defRPr sz="3200" b="1">
          <a:solidFill>
            <a:srgbClr val="FF0000"/>
          </a:solidFill>
          <a:latin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5334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7907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2860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781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238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695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4152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6101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1.xml"/><Relationship Id="rId4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2.xml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8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oleObject" Target="../embeddings/oleObject2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5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9.jpeg"/><Relationship Id="rId4" Type="http://schemas.openxmlformats.org/officeDocument/2006/relationships/image" Target="../media/image2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0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1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5403" t="4167" r="7752"/>
          <a:stretch>
            <a:fillRect/>
          </a:stretch>
        </p:blipFill>
        <p:spPr bwMode="auto">
          <a:xfrm>
            <a:off x="-63062" y="0"/>
            <a:ext cx="9207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47297" y="5638800"/>
            <a:ext cx="9230600" cy="1116522"/>
            <a:chOff x="47297" y="5808474"/>
            <a:chExt cx="9065217" cy="946848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 l="639" t="5128" r="240" b="2564"/>
            <a:stretch>
              <a:fillRect/>
            </a:stretch>
          </p:blipFill>
          <p:spPr bwMode="auto">
            <a:xfrm>
              <a:off x="47297" y="5808474"/>
              <a:ext cx="8153400" cy="946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r="4839"/>
            <a:stretch>
              <a:fillRect/>
            </a:stretch>
          </p:blipFill>
          <p:spPr bwMode="auto">
            <a:xfrm>
              <a:off x="8045794" y="5853727"/>
              <a:ext cx="1066720" cy="888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</p:grp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4876800"/>
            <a:ext cx="762000" cy="586154"/>
          </a:xfrm>
          <a:prstGeom prst="rect">
            <a:avLst/>
          </a:prstGeom>
          <a:noFill/>
        </p:spPr>
      </p:pic>
      <p:pic>
        <p:nvPicPr>
          <p:cNvPr id="9" name="Picture 9" descr="U.S. Department of Health and Human Service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0" y="4853354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0" y="4038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 </a:t>
            </a:r>
            <a:endParaRPr lang="en-US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3962400"/>
            <a:ext cx="6248400" cy="1200329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advTm="28672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36525" y="200025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10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10" name="Chart 9"/>
          <p:cNvGraphicFramePr/>
          <p:nvPr/>
        </p:nvGraphicFramePr>
        <p:xfrm>
          <a:off x="556260" y="358140"/>
          <a:ext cx="7956884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36525" y="211410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04800" y="457200"/>
            <a:ext cx="8458200" cy="1191816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marL="65088" indent="-65088" algn="ctr">
              <a:buSzPct val="115000"/>
            </a:pPr>
            <a:r>
              <a:rPr lang="en-US" sz="3200" b="1" dirty="0" smtClean="0">
                <a:latin typeface="Arial" charset="0"/>
              </a:rPr>
              <a:t>The DGA 2010 can help people meet these food and nutrient goals and limits</a:t>
            </a:r>
            <a:endParaRPr lang="en-US" sz="3200" b="1" dirty="0">
              <a:latin typeface="Arial" charset="0"/>
            </a:endParaRPr>
          </a:p>
        </p:txBody>
      </p:sp>
      <p:pic>
        <p:nvPicPr>
          <p:cNvPr id="266250" name="Picture 10" descr="C:\Users\User\AppData\Local\Microsoft\Windows\Temporary Internet Files\Content.IE5\1W8TYU9K\MP900401950[1].jpg"/>
          <p:cNvPicPr>
            <a:picLocks noChangeAspect="1" noChangeArrowheads="1"/>
          </p:cNvPicPr>
          <p:nvPr/>
        </p:nvPicPr>
        <p:blipFill>
          <a:blip r:embed="rId3" cstate="print">
            <a:lum bright="5000" contrast="4000"/>
          </a:blip>
          <a:srcRect/>
          <a:stretch>
            <a:fillRect/>
          </a:stretch>
        </p:blipFill>
        <p:spPr bwMode="auto">
          <a:xfrm>
            <a:off x="1371600" y="1905000"/>
            <a:ext cx="6629400" cy="4417874"/>
          </a:xfrm>
          <a:prstGeom prst="rect">
            <a:avLst/>
          </a:prstGeom>
          <a:ln w="19050"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12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762000"/>
            <a:ext cx="8610600" cy="4801314"/>
          </a:xfrm>
          <a:prstGeom prst="rect">
            <a:avLst/>
          </a:prstGeom>
          <a:solidFill>
            <a:schemeClr val="accent1"/>
          </a:solidFill>
          <a:ln w="38100">
            <a:solidFill>
              <a:srgbClr val="C00000"/>
            </a:solidFill>
          </a:ln>
        </p:spPr>
        <p:txBody>
          <a:bodyPr wrap="square" lIns="365760" tIns="182880" rIns="365760" bIns="182880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DGA 2010 also focus on:</a:t>
            </a:r>
          </a:p>
          <a:p>
            <a:endParaRPr lang="en-US" sz="3200" dirty="0" smtClean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Helping food insecure households have nutritious meals on a budget.</a:t>
            </a:r>
          </a:p>
          <a:p>
            <a:endParaRPr lang="en-US" sz="2800" dirty="0" smtClean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Encouraging </a:t>
            </a: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healthy eating and activity patterns in </a:t>
            </a:r>
            <a:r>
              <a:rPr lang="en-US" sz="2800" dirty="0" smtClean="0">
                <a:latin typeface="+mn-lt"/>
              </a:rPr>
              <a:t>children.</a:t>
            </a:r>
          </a:p>
          <a:p>
            <a:endParaRPr lang="en-US" sz="2800" dirty="0" smtClean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Accommodating food preferences, cultural traditions, and customs of our diverse population.</a:t>
            </a:r>
            <a:endParaRPr lang="en-US" sz="2800" dirty="0">
              <a:latin typeface="+mn-lt"/>
            </a:endParaRPr>
          </a:p>
        </p:txBody>
      </p:sp>
      <p:pic>
        <p:nvPicPr>
          <p:cNvPr id="4" name="Picture 3" descr="UF_IFAS_Extens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8561" y="6172200"/>
            <a:ext cx="2255439" cy="685800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482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1219200"/>
            <a:ext cx="8350250" cy="1872853"/>
          </a:xfrm>
          <a:ln/>
        </p:spPr>
        <p:txBody>
          <a:bodyPr wrap="square" anchor="t">
            <a:spAutoFit/>
          </a:bodyPr>
          <a:lstStyle/>
          <a:p>
            <a:pPr algn="ctr">
              <a:buFontTx/>
              <a:buNone/>
            </a:pPr>
            <a:r>
              <a:rPr lang="en-US" sz="6000" dirty="0" smtClean="0"/>
              <a:t> </a:t>
            </a:r>
            <a:r>
              <a:rPr lang="en-US" sz="4400" dirty="0" smtClean="0"/>
              <a:t>Balancing Calories to Manage Weight</a:t>
            </a:r>
            <a:endParaRPr lang="en-US" sz="4400" dirty="0"/>
          </a:p>
        </p:txBody>
      </p:sp>
      <p:sp>
        <p:nvSpPr>
          <p:cNvPr id="20483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23528" y="3429000"/>
            <a:ext cx="8462963" cy="783193"/>
          </a:xfrm>
          <a:ln/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sz="4000" dirty="0"/>
              <a:t>Calorie balance over time is key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506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66972" y="476250"/>
            <a:ext cx="8345488" cy="1184275"/>
          </a:xfrm>
          <a:ln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>
              <a:buSzPct val="115000"/>
              <a:buFontTx/>
              <a:buAutoNum type="arabicPeriod" startAt="3"/>
            </a:pPr>
            <a:r>
              <a:rPr lang="en-US"/>
              <a:t>The BEST way to assess if you’re eating the right number of calories is:</a:t>
            </a:r>
          </a:p>
        </p:txBody>
      </p:sp>
      <p:sp>
        <p:nvSpPr>
          <p:cNvPr id="21507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95536" y="2127251"/>
            <a:ext cx="8320087" cy="4110061"/>
          </a:xfrm>
          <a:ln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609600" indent="-609600">
              <a:spcAft>
                <a:spcPts val="600"/>
              </a:spcAft>
              <a:buFontTx/>
              <a:buAutoNum type="alphaUcPeriod"/>
            </a:pPr>
            <a:r>
              <a:rPr lang="en-US" dirty="0"/>
              <a:t>Check </a:t>
            </a:r>
            <a:r>
              <a:rPr lang="en-US" dirty="0" smtClean="0"/>
              <a:t>calorie </a:t>
            </a:r>
            <a:r>
              <a:rPr lang="en-US" dirty="0"/>
              <a:t>tables in </a:t>
            </a:r>
            <a:r>
              <a:rPr lang="en-US" dirty="0" smtClean="0"/>
              <a:t>DGA 2010; select level </a:t>
            </a:r>
            <a:r>
              <a:rPr lang="en-US" dirty="0"/>
              <a:t>based on age, gender, height, weight, </a:t>
            </a:r>
            <a:r>
              <a:rPr lang="en-US" dirty="0" smtClean="0"/>
              <a:t>and physical activity. </a:t>
            </a:r>
            <a:endParaRPr lang="en-US" dirty="0"/>
          </a:p>
          <a:p>
            <a:pPr marL="609600" indent="-609600">
              <a:spcAft>
                <a:spcPts val="600"/>
              </a:spcAft>
              <a:buFontTx/>
              <a:buAutoNum type="alphaUcPeriod"/>
            </a:pPr>
            <a:r>
              <a:rPr lang="en-US" dirty="0"/>
              <a:t>Monitor body </a:t>
            </a:r>
            <a:r>
              <a:rPr lang="en-US" dirty="0" smtClean="0"/>
              <a:t>weight; </a:t>
            </a:r>
            <a:r>
              <a:rPr lang="en-US" dirty="0"/>
              <a:t>adjust calorie intake </a:t>
            </a:r>
            <a:r>
              <a:rPr lang="en-US" dirty="0" smtClean="0"/>
              <a:t>and participate </a:t>
            </a:r>
            <a:r>
              <a:rPr lang="en-US" dirty="0"/>
              <a:t>in physical activity based on </a:t>
            </a:r>
            <a:r>
              <a:rPr lang="en-US" dirty="0" smtClean="0"/>
              <a:t>weight changes over time.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506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66972" y="476250"/>
            <a:ext cx="8345488" cy="1184275"/>
          </a:xfrm>
          <a:ln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>
              <a:buSzPct val="115000"/>
              <a:buFontTx/>
              <a:buAutoNum type="arabicPeriod" startAt="3"/>
            </a:pPr>
            <a:r>
              <a:rPr lang="en-US" dirty="0"/>
              <a:t>The BEST way to assess if you’re eating the right number of calories is:</a:t>
            </a:r>
          </a:p>
        </p:txBody>
      </p:sp>
      <p:sp>
        <p:nvSpPr>
          <p:cNvPr id="21507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95536" y="2127251"/>
            <a:ext cx="8320087" cy="4110061"/>
          </a:xfrm>
          <a:ln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609600" indent="-609600">
              <a:spcAft>
                <a:spcPts val="600"/>
              </a:spcAft>
              <a:buFontTx/>
              <a:buAutoNum type="alphaUcPeriod"/>
            </a:pPr>
            <a:r>
              <a:rPr lang="en-US" dirty="0"/>
              <a:t>Check </a:t>
            </a:r>
            <a:r>
              <a:rPr lang="en-US" dirty="0" smtClean="0"/>
              <a:t>calorie </a:t>
            </a:r>
            <a:r>
              <a:rPr lang="en-US" dirty="0"/>
              <a:t>tables in </a:t>
            </a:r>
            <a:r>
              <a:rPr lang="en-US" dirty="0" smtClean="0"/>
              <a:t>DGA 2010; select level </a:t>
            </a:r>
            <a:r>
              <a:rPr lang="en-US" dirty="0"/>
              <a:t>based on age, gender, height, weight, </a:t>
            </a:r>
            <a:r>
              <a:rPr lang="en-US" dirty="0" smtClean="0"/>
              <a:t>&amp; physical activity</a:t>
            </a:r>
            <a:endParaRPr lang="en-US" dirty="0"/>
          </a:p>
          <a:p>
            <a:pPr marL="609600" indent="-609600">
              <a:spcAft>
                <a:spcPts val="600"/>
              </a:spcAft>
              <a:buFontTx/>
              <a:buAutoNum type="alphaUcPeriod"/>
            </a:pPr>
            <a:r>
              <a:rPr lang="en-US" u="sng" dirty="0">
                <a:solidFill>
                  <a:srgbClr val="FF0000"/>
                </a:solidFill>
              </a:rPr>
              <a:t>Monitor body </a:t>
            </a:r>
            <a:r>
              <a:rPr lang="en-US" u="sng" dirty="0" smtClean="0">
                <a:solidFill>
                  <a:srgbClr val="FF0000"/>
                </a:solidFill>
              </a:rPr>
              <a:t>weight; </a:t>
            </a:r>
            <a:r>
              <a:rPr lang="en-US" u="sng" dirty="0">
                <a:solidFill>
                  <a:srgbClr val="FF0000"/>
                </a:solidFill>
              </a:rPr>
              <a:t>adjust calorie intake </a:t>
            </a:r>
            <a:r>
              <a:rPr lang="en-US" u="sng" dirty="0" smtClean="0">
                <a:solidFill>
                  <a:srgbClr val="FF0000"/>
                </a:solidFill>
              </a:rPr>
              <a:t>&amp; participation </a:t>
            </a:r>
            <a:r>
              <a:rPr lang="en-US" u="sng" dirty="0">
                <a:solidFill>
                  <a:srgbClr val="FF0000"/>
                </a:solidFill>
              </a:rPr>
              <a:t>in physical activity based on </a:t>
            </a:r>
            <a:r>
              <a:rPr lang="en-US" u="sng" dirty="0" smtClean="0">
                <a:solidFill>
                  <a:srgbClr val="FF0000"/>
                </a:solidFill>
              </a:rPr>
              <a:t>weight changes over time</a:t>
            </a:r>
            <a:endParaRPr lang="en-US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136525" y="200025"/>
            <a:ext cx="885507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6436" name="AutoShape 5"/>
          <p:cNvSpPr>
            <a:spLocks noChangeArrowheads="1"/>
          </p:cNvSpPr>
          <p:nvPr/>
        </p:nvSpPr>
        <p:spPr bwMode="auto">
          <a:xfrm>
            <a:off x="469900" y="304801"/>
            <a:ext cx="8204200" cy="851297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marL="65088" indent="-65088" algn="ctr">
              <a:buSzPct val="115000"/>
            </a:pPr>
            <a:r>
              <a:rPr lang="en-US" sz="4400" b="1" dirty="0" smtClean="0">
                <a:solidFill>
                  <a:srgbClr val="FF0000"/>
                </a:solidFill>
                <a:latin typeface="Arial" charset="0"/>
              </a:rPr>
              <a:t>Key Recommendations</a:t>
            </a:r>
            <a:endParaRPr lang="en-US" sz="4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1752600"/>
            <a:ext cx="8686800" cy="3570208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lIns="365760" tIns="182880" rIns="365760" bIns="182880" rtlCol="0">
            <a:spAutoFit/>
          </a:bodyPr>
          <a:lstStyle/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US" sz="2800" dirty="0" smtClean="0">
                <a:latin typeface="+mn-lt"/>
              </a:rPr>
              <a:t>Prevent or reduce overweight and obesity through improved eating and physical activity behaviors. </a:t>
            </a:r>
          </a:p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US" sz="2800" dirty="0" smtClean="0">
                <a:latin typeface="+mn-lt"/>
              </a:rPr>
              <a:t>Control calorie intake to manage body weight. </a:t>
            </a:r>
          </a:p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US" sz="2800" dirty="0" smtClean="0">
                <a:latin typeface="+mn-lt"/>
              </a:rPr>
              <a:t>Increase physical activity and reduce time spent in sedentary behaviors. </a:t>
            </a:r>
          </a:p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US" sz="2800" dirty="0" smtClean="0">
                <a:latin typeface="+mn-lt"/>
              </a:rPr>
              <a:t>Maintain calorie balance during each stage of life. </a:t>
            </a:r>
          </a:p>
        </p:txBody>
      </p:sp>
      <p:pic>
        <p:nvPicPr>
          <p:cNvPr id="12" name="Picture 11" descr="UF_IFAS_Extens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7161" y="6241709"/>
            <a:ext cx="2026839" cy="616291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36525" y="200025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7205" name="AutoShape 5"/>
          <p:cNvSpPr>
            <a:spLocks noChangeArrowheads="1"/>
          </p:cNvSpPr>
          <p:nvPr/>
        </p:nvSpPr>
        <p:spPr bwMode="auto">
          <a:xfrm>
            <a:off x="428625" y="304801"/>
            <a:ext cx="8202613" cy="1464231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marL="609600" indent="-609600" algn="ctr">
              <a:buSzPct val="115000"/>
            </a:pPr>
            <a:r>
              <a:rPr lang="en-US" sz="4000" b="1" dirty="0" smtClean="0">
                <a:solidFill>
                  <a:srgbClr val="FF0000"/>
                </a:solidFill>
                <a:latin typeface="Arial" charset="0"/>
              </a:rPr>
              <a:t>Individual Foods and Beverages and Body Weight</a:t>
            </a:r>
            <a:endParaRPr lang="en-US" sz="4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1828800"/>
            <a:ext cx="8382000" cy="4572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lIns="365760" tIns="182880" rIns="365760" bIns="182880" rtlCol="0">
            <a:spAutoFit/>
          </a:bodyPr>
          <a:lstStyle/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US" sz="2600" b="1" dirty="0" smtClean="0">
                <a:latin typeface="+mn-lt"/>
              </a:rPr>
              <a:t>Increase intake of whole grains,                                 vegetables, and fruits. </a:t>
            </a:r>
          </a:p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US" sz="2600" b="1" dirty="0" smtClean="0">
                <a:latin typeface="+mn-lt"/>
              </a:rPr>
              <a:t>                     Reduce intake of sugar-sweetened 			beverages. </a:t>
            </a:r>
          </a:p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US" sz="2600" b="1" dirty="0" smtClean="0">
                <a:latin typeface="+mn-lt"/>
              </a:rPr>
              <a:t>                     Monitor intake of 100% fruit juice for children and adolescents, especially those who are overweight or obese.</a:t>
            </a:r>
            <a:endParaRPr lang="en-US" sz="2600" dirty="0" smtClean="0">
              <a:latin typeface="+mn-lt"/>
            </a:endParaRPr>
          </a:p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US" sz="2600" b="1" dirty="0" smtClean="0">
                <a:latin typeface="+mn-lt"/>
              </a:rPr>
              <a:t>Monitor calorie intake from alcoholic beverages for adults.</a:t>
            </a:r>
          </a:p>
        </p:txBody>
      </p:sp>
      <p:pic>
        <p:nvPicPr>
          <p:cNvPr id="12" name="Picture 11" descr="UF_IFAS_Extens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7161" y="6241709"/>
            <a:ext cx="2026839" cy="616291"/>
          </a:xfrm>
          <a:prstGeom prst="rect">
            <a:avLst/>
          </a:prstGeom>
        </p:spPr>
      </p:pic>
      <p:pic>
        <p:nvPicPr>
          <p:cNvPr id="13" name="Picture 8" descr="group_all_colors"/>
          <p:cNvPicPr preferRelativeResize="0">
            <a:picLocks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9600" y="2971800"/>
            <a:ext cx="1828800" cy="1143000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8" descr="wholegrai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1752600"/>
            <a:ext cx="1752600" cy="1161673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36525" y="200025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395288" y="980728"/>
            <a:ext cx="7865368" cy="5027613"/>
            <a:chOff x="395288" y="1052736"/>
            <a:chExt cx="7865368" cy="5027613"/>
          </a:xfrm>
        </p:grpSpPr>
        <p:sp>
          <p:nvSpPr>
            <p:cNvPr id="25605" name="Rectangle 6"/>
            <p:cNvSpPr>
              <a:spLocks noChangeArrowheads="1"/>
            </p:cNvSpPr>
            <p:nvPr/>
          </p:nvSpPr>
          <p:spPr bwMode="auto">
            <a:xfrm>
              <a:off x="395288" y="1682750"/>
              <a:ext cx="3781425" cy="3919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28600" indent="-228600">
                <a:lnSpc>
                  <a:spcPct val="90000"/>
                </a:lnSpc>
                <a:spcBef>
                  <a:spcPct val="50000"/>
                </a:spcBef>
                <a:buClr>
                  <a:srgbClr val="FF0000"/>
                </a:buClr>
                <a:buFont typeface="Wingdings" pitchFamily="2" charset="2"/>
                <a:buNone/>
              </a:pPr>
              <a:r>
                <a:rPr lang="en-US" sz="3600" b="1" dirty="0">
                  <a:solidFill>
                    <a:srgbClr val="000000"/>
                  </a:solidFill>
                  <a:latin typeface="Arial" charset="0"/>
                </a:rPr>
                <a:t>	</a:t>
              </a:r>
              <a:r>
                <a:rPr lang="en-US" sz="3600" b="1" dirty="0" smtClean="0">
                  <a:solidFill>
                    <a:srgbClr val="000000"/>
                  </a:solidFill>
                  <a:latin typeface="Arial" charset="0"/>
                </a:rPr>
                <a:t>“</a:t>
              </a:r>
              <a:r>
                <a:rPr lang="en-US" sz="3200" b="1" dirty="0" smtClean="0">
                  <a:solidFill>
                    <a:srgbClr val="000000"/>
                  </a:solidFill>
                  <a:latin typeface="Arial" charset="0"/>
                </a:rPr>
                <a:t>You </a:t>
              </a:r>
              <a:r>
                <a:rPr lang="en-US" sz="3200" b="1" dirty="0">
                  <a:solidFill>
                    <a:srgbClr val="000000"/>
                  </a:solidFill>
                  <a:latin typeface="Arial" charset="0"/>
                </a:rPr>
                <a:t>better cut the pizza in </a:t>
              </a:r>
              <a:r>
                <a:rPr lang="en-US" sz="3200" b="1" dirty="0" smtClean="0">
                  <a:solidFill>
                    <a:srgbClr val="000000"/>
                  </a:solidFill>
                  <a:latin typeface="Arial" charset="0"/>
                </a:rPr>
                <a:t/>
              </a:r>
              <a:br>
                <a:rPr lang="en-US" sz="3200" b="1" dirty="0" smtClean="0">
                  <a:solidFill>
                    <a:srgbClr val="000000"/>
                  </a:solidFill>
                  <a:latin typeface="Arial" charset="0"/>
                </a:rPr>
              </a:br>
              <a:r>
                <a:rPr lang="en-US" sz="3200" b="1" dirty="0" smtClean="0">
                  <a:solidFill>
                    <a:srgbClr val="000000"/>
                  </a:solidFill>
                  <a:latin typeface="Arial" charset="0"/>
                </a:rPr>
                <a:t>four </a:t>
              </a:r>
              <a:r>
                <a:rPr lang="en-US" sz="3200" b="1" dirty="0">
                  <a:solidFill>
                    <a:srgbClr val="000000"/>
                  </a:solidFill>
                  <a:latin typeface="Arial" charset="0"/>
                </a:rPr>
                <a:t>pieces, because </a:t>
              </a:r>
              <a:r>
                <a:rPr lang="en-US" sz="3200" b="1" dirty="0" smtClean="0">
                  <a:solidFill>
                    <a:srgbClr val="000000"/>
                  </a:solidFill>
                  <a:latin typeface="Arial" charset="0"/>
                </a:rPr>
                <a:t>I’m </a:t>
              </a:r>
              <a:r>
                <a:rPr lang="en-US" sz="3200" b="1" dirty="0">
                  <a:solidFill>
                    <a:srgbClr val="000000"/>
                  </a:solidFill>
                  <a:latin typeface="Arial" charset="0"/>
                </a:rPr>
                <a:t>not hungry enough to eat six</a:t>
              </a:r>
              <a:r>
                <a:rPr lang="en-US" sz="3200" b="1" dirty="0" smtClean="0">
                  <a:solidFill>
                    <a:srgbClr val="000000"/>
                  </a:solidFill>
                  <a:latin typeface="Arial" charset="0"/>
                </a:rPr>
                <a:t>.” </a:t>
              </a:r>
              <a:r>
                <a:rPr lang="en-US" sz="3200" b="1" dirty="0">
                  <a:solidFill>
                    <a:srgbClr val="000000"/>
                  </a:solidFill>
                  <a:latin typeface="Arial" charset="0"/>
                </a:rPr>
                <a:t/>
              </a:r>
              <a:br>
                <a:rPr lang="en-US" sz="3200" b="1" dirty="0">
                  <a:solidFill>
                    <a:srgbClr val="000000"/>
                  </a:solidFill>
                  <a:latin typeface="Arial" charset="0"/>
                </a:rPr>
              </a:br>
              <a:r>
                <a:rPr lang="en-US" sz="3200" b="1" dirty="0">
                  <a:solidFill>
                    <a:srgbClr val="000000"/>
                  </a:solidFill>
                  <a:latin typeface="Arial" charset="0"/>
                </a:rPr>
                <a:t>       </a:t>
              </a:r>
              <a:r>
                <a:rPr lang="en-US" sz="2800" b="1" i="1" dirty="0">
                  <a:solidFill>
                    <a:srgbClr val="000000"/>
                  </a:solidFill>
                  <a:latin typeface="Arial" charset="0"/>
                </a:rPr>
                <a:t>~Yogi Berra</a:t>
              </a:r>
            </a:p>
          </p:txBody>
        </p:sp>
        <p:pic>
          <p:nvPicPr>
            <p:cNvPr id="309255" name="Picture 7" descr="pizz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3968" y="1052736"/>
              <a:ext cx="3976688" cy="5027613"/>
            </a:xfrm>
            <a:prstGeom prst="rect">
              <a:avLst/>
            </a:prstGeom>
            <a:ln w="19050">
              <a:solidFill>
                <a:srgbClr val="FF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674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1540" y="441325"/>
            <a:ext cx="8245475" cy="1725613"/>
          </a:xfrm>
          <a:ln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>
              <a:buSzPct val="115000"/>
              <a:buFontTx/>
              <a:buAutoNum type="arabicPeriod" startAt="4"/>
            </a:pPr>
            <a:r>
              <a:rPr lang="en-US" dirty="0"/>
              <a:t>How much </a:t>
            </a:r>
            <a:r>
              <a:rPr lang="en-US" dirty="0" smtClean="0"/>
              <a:t>WEEKLY </a:t>
            </a:r>
            <a:r>
              <a:rPr lang="en-US" dirty="0"/>
              <a:t>physical activity should adults (age 18 and over) do for substantial health benefits? </a:t>
            </a:r>
          </a:p>
        </p:txBody>
      </p:sp>
      <p:sp>
        <p:nvSpPr>
          <p:cNvPr id="28675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95536" y="2492896"/>
            <a:ext cx="8316912" cy="4133898"/>
          </a:xfrm>
          <a:ln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609600" indent="-609600">
              <a:buFontTx/>
              <a:buAutoNum type="alphaUcPeriod"/>
            </a:pPr>
            <a:r>
              <a:rPr lang="en-US" dirty="0"/>
              <a:t>2 hours and 30 minutes of moderate-intensive </a:t>
            </a:r>
            <a:r>
              <a:rPr lang="en-US" dirty="0" smtClean="0"/>
              <a:t>activity (i.e., 30 minutes,     5 times/week)</a:t>
            </a:r>
            <a:endParaRPr lang="en-US" dirty="0"/>
          </a:p>
          <a:p>
            <a:pPr marL="609600" indent="-609600">
              <a:buFontTx/>
              <a:buAutoNum type="alphaUcPeriod"/>
            </a:pPr>
            <a:r>
              <a:rPr lang="en-US" dirty="0"/>
              <a:t>1 hour and 15 minutes of vigorous-intensity </a:t>
            </a:r>
            <a:r>
              <a:rPr lang="en-US" dirty="0" smtClean="0"/>
              <a:t>activity (i.e., 15 minutes,     5 times/week)</a:t>
            </a:r>
            <a:endParaRPr lang="en-US" dirty="0"/>
          </a:p>
          <a:p>
            <a:pPr marL="609600" indent="-609600">
              <a:buFontTx/>
              <a:buAutoNum type="alphaUcPeriod"/>
            </a:pPr>
            <a:r>
              <a:rPr lang="en-US" dirty="0"/>
              <a:t>Either A or B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test198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1600200"/>
            <a:ext cx="1219200" cy="2788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 descr="199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33800" y="3276600"/>
            <a:ext cx="1163171" cy="279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 descr="20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1600200"/>
            <a:ext cx="1741515" cy="2285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0656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effectLst/>
              </a:rPr>
              <a:t>Dietary Guidelines for </a:t>
            </a:r>
            <a:r>
              <a:rPr lang="en-US" sz="3600" b="1" i="1" dirty="0" smtClean="0">
                <a:solidFill>
                  <a:schemeClr val="bg1"/>
                </a:solidFill>
                <a:effectLst/>
              </a:rPr>
              <a:t>Americans</a:t>
            </a:r>
            <a:r>
              <a:rPr lang="en-US" sz="3600" b="1" dirty="0">
                <a:solidFill>
                  <a:schemeClr val="bg1"/>
                </a:solidFill>
                <a:effectLst/>
              </a:rPr>
              <a:t/>
            </a:r>
            <a:br>
              <a:rPr lang="en-US" sz="3600" b="1" dirty="0">
                <a:solidFill>
                  <a:schemeClr val="bg1"/>
                </a:solidFill>
                <a:effectLst/>
              </a:rPr>
            </a:br>
            <a:r>
              <a:rPr lang="en-US" sz="3600" b="1" dirty="0" smtClean="0">
                <a:solidFill>
                  <a:schemeClr val="bg1"/>
                </a:solidFill>
                <a:effectLst/>
              </a:rPr>
              <a:t>History 1980 – 2010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06570" name="Text Box 10"/>
          <p:cNvSpPr txBox="1">
            <a:spLocks noChangeArrowheads="1"/>
          </p:cNvSpPr>
          <p:nvPr/>
        </p:nvSpPr>
        <p:spPr bwMode="auto">
          <a:xfrm>
            <a:off x="4800600" y="38862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706572" name="Text Box 12"/>
          <p:cNvSpPr txBox="1">
            <a:spLocks noChangeArrowheads="1"/>
          </p:cNvSpPr>
          <p:nvPr/>
        </p:nvSpPr>
        <p:spPr bwMode="auto">
          <a:xfrm>
            <a:off x="228600" y="5334000"/>
            <a:ext cx="160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0073" y="4521437"/>
            <a:ext cx="9252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1980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30160" y="6105525"/>
            <a:ext cx="913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1985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9400" y="4521437"/>
            <a:ext cx="82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1990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89614" y="6105525"/>
            <a:ext cx="88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1995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81600" y="4152900"/>
            <a:ext cx="90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2000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05600" y="610552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2005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66315" y="4152900"/>
            <a:ext cx="1077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2010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4" name="Picture 33" descr="198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" y="1600200"/>
            <a:ext cx="1143000" cy="2909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 descr="200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3860936"/>
            <a:ext cx="1678542" cy="2235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 descr="199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00200" y="3352800"/>
            <a:ext cx="114834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 descr="201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15362" y="1600200"/>
            <a:ext cx="1752438" cy="2456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8688"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674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1540" y="441325"/>
            <a:ext cx="8245475" cy="1725613"/>
          </a:xfrm>
          <a:ln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>
              <a:buSzPct val="115000"/>
              <a:buFontTx/>
              <a:buAutoNum type="arabicPeriod" startAt="4"/>
            </a:pPr>
            <a:r>
              <a:rPr lang="en-US" dirty="0"/>
              <a:t>How much </a:t>
            </a:r>
            <a:r>
              <a:rPr lang="en-US" dirty="0" smtClean="0"/>
              <a:t>WEEKLY </a:t>
            </a:r>
            <a:r>
              <a:rPr lang="en-US" dirty="0"/>
              <a:t>physical activity should adults (age 18 and over) do for substantial health benefits? </a:t>
            </a:r>
          </a:p>
        </p:txBody>
      </p:sp>
      <p:sp>
        <p:nvSpPr>
          <p:cNvPr id="28675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95536" y="2492896"/>
            <a:ext cx="8316912" cy="4133898"/>
          </a:xfrm>
          <a:ln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609600" indent="-609600">
              <a:buFontTx/>
              <a:buAutoNum type="alphaUcPeriod"/>
            </a:pPr>
            <a:r>
              <a:rPr lang="en-US" dirty="0"/>
              <a:t>2 hours and 30 minutes of moderate-intensive </a:t>
            </a:r>
            <a:r>
              <a:rPr lang="en-US" dirty="0" smtClean="0"/>
              <a:t>activity (i.e., 30 minutes,     5 times/week)</a:t>
            </a:r>
            <a:endParaRPr lang="en-US" dirty="0"/>
          </a:p>
          <a:p>
            <a:pPr marL="609600" indent="-609600">
              <a:buFontTx/>
              <a:buAutoNum type="alphaUcPeriod"/>
            </a:pPr>
            <a:r>
              <a:rPr lang="en-US" dirty="0"/>
              <a:t>1 hour and 15 minutes of vigorous-intensity </a:t>
            </a:r>
            <a:r>
              <a:rPr lang="en-US" dirty="0" smtClean="0"/>
              <a:t>activity (i.e., 15 minutes,     5 times/week)</a:t>
            </a:r>
            <a:endParaRPr lang="en-US" dirty="0"/>
          </a:p>
          <a:p>
            <a:pPr marL="609600" indent="-609600">
              <a:buFontTx/>
              <a:buAutoNum type="alphaUcPeriod"/>
            </a:pPr>
            <a:r>
              <a:rPr lang="en-US" u="sng" dirty="0">
                <a:solidFill>
                  <a:srgbClr val="FF0000"/>
                </a:solidFill>
              </a:rPr>
              <a:t>Either A or B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52400" y="152400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457200" y="914400"/>
            <a:ext cx="7668389" cy="2223781"/>
            <a:chOff x="533400" y="533400"/>
            <a:chExt cx="7668389" cy="2223781"/>
          </a:xfrm>
        </p:grpSpPr>
        <p:pic>
          <p:nvPicPr>
            <p:cNvPr id="294917" name="Picture 5" descr="biki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24600" y="533400"/>
              <a:ext cx="1877189" cy="2223781"/>
            </a:xfrm>
            <a:prstGeom prst="rect">
              <a:avLst/>
            </a:prstGeom>
            <a:ln w="19050">
              <a:solidFill>
                <a:srgbClr val="FF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726" name="AutoShape 6"/>
            <p:cNvSpPr>
              <a:spLocks noChangeArrowheads="1"/>
            </p:cNvSpPr>
            <p:nvPr/>
          </p:nvSpPr>
          <p:spPr bwMode="auto">
            <a:xfrm>
              <a:off x="533400" y="838200"/>
              <a:ext cx="5562600" cy="1532334"/>
            </a:xfrm>
            <a:prstGeom prst="roundRect">
              <a:avLst>
                <a:gd name="adj" fmla="val 16667"/>
              </a:avLst>
            </a:prstGeom>
            <a:noFill/>
            <a:ln w="25400">
              <a:noFill/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SzPct val="115000"/>
              </a:pPr>
              <a:r>
                <a:rPr lang="en-US" sz="2800" b="1" dirty="0" smtClean="0">
                  <a:solidFill>
                    <a:srgbClr val="000000"/>
                  </a:solidFill>
                  <a:latin typeface="Arial" charset="0"/>
                </a:rPr>
                <a:t>Moderate aerobic activity increases </a:t>
              </a:r>
              <a:r>
                <a:rPr lang="en-US" sz="2800" b="1" dirty="0">
                  <a:solidFill>
                    <a:srgbClr val="000000"/>
                  </a:solidFill>
                  <a:latin typeface="Arial" charset="0"/>
                </a:rPr>
                <a:t>breathing and heart rate </a:t>
              </a:r>
              <a:r>
                <a:rPr lang="en-US" sz="2800" b="1" dirty="0" smtClean="0">
                  <a:solidFill>
                    <a:srgbClr val="000000"/>
                  </a:solidFill>
                  <a:latin typeface="Arial" charset="0"/>
                </a:rPr>
                <a:t>somewhat.</a:t>
              </a:r>
              <a:endParaRPr lang="en-US" sz="2800" b="1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21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457200" y="3886200"/>
            <a:ext cx="5410200" cy="1532334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marL="57150" indent="-57150">
              <a:buSzPct val="115000"/>
            </a:pP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Vigorous aerobic 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activity 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greatly increases heart rate and 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breathing.</a:t>
            </a:r>
            <a:endParaRPr 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" name="Picture 6" descr="treadmi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3505200"/>
            <a:ext cx="1914355" cy="2748125"/>
          </a:xfrm>
          <a:prstGeom prst="rect">
            <a:avLst/>
          </a:prstGeom>
          <a:ln w="190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136525" y="200025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468313" y="496888"/>
            <a:ext cx="8188325" cy="715089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marL="609600" indent="-609600" algn="ctr">
              <a:buSzPct val="115000"/>
            </a:pPr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Recommended Behaviors </a:t>
            </a:r>
            <a:endParaRPr lang="en-US" sz="3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219200"/>
            <a:ext cx="8382000" cy="4026743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lIns="365760" tIns="182880" rIns="365760" bIns="182880" rtlCol="0">
            <a:sp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b="1" dirty="0" smtClean="0">
                <a:latin typeface="+mn-lt"/>
              </a:rPr>
              <a:t>Focus on total calories consumed.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b="1" dirty="0" smtClean="0">
                <a:latin typeface="+mn-lt"/>
              </a:rPr>
              <a:t>Monitor your food intake. 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b="1" dirty="0" smtClean="0">
                <a:latin typeface="+mn-lt"/>
              </a:rPr>
              <a:t>When eating out, choose smaller portions or lower-calorie options. 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b="1" dirty="0" smtClean="0">
                <a:latin typeface="+mn-lt"/>
              </a:rPr>
              <a:t>Prepare, serve, and consume small portions. </a:t>
            </a:r>
            <a:endParaRPr lang="en-US" sz="2800" dirty="0" smtClean="0">
              <a:latin typeface="+mn-lt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b="1" dirty="0" smtClean="0">
                <a:latin typeface="+mn-lt"/>
              </a:rPr>
              <a:t>Eat a nutrient-dense breakfast. </a:t>
            </a:r>
            <a:endParaRPr lang="en-US" sz="2800" dirty="0" smtClean="0">
              <a:latin typeface="+mn-lt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b="1" dirty="0" smtClean="0">
                <a:latin typeface="+mn-lt"/>
              </a:rPr>
              <a:t>Limit screen time. </a:t>
            </a:r>
          </a:p>
        </p:txBody>
      </p:sp>
      <p:pic>
        <p:nvPicPr>
          <p:cNvPr id="4" name="Picture 3" descr="UF_IFAS_Extens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7161" y="6241709"/>
            <a:ext cx="2026839" cy="616291"/>
          </a:xfrm>
          <a:prstGeom prst="rect">
            <a:avLst/>
          </a:prstGeom>
        </p:spPr>
      </p:pic>
      <p:pic>
        <p:nvPicPr>
          <p:cNvPr id="7" name="Picture 8" descr="tv-worko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4572000"/>
            <a:ext cx="2438400" cy="1813363"/>
          </a:xfrm>
          <a:prstGeom prst="rect">
            <a:avLst/>
          </a:prstGeom>
          <a:ln w="190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818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1143000"/>
            <a:ext cx="8339138" cy="1975009"/>
          </a:xfrm>
          <a:ln/>
        </p:spPr>
        <p:txBody>
          <a:bodyPr anchor="t">
            <a:spAutoFit/>
          </a:bodyPr>
          <a:lstStyle/>
          <a:p>
            <a:pPr algn="ctr">
              <a:buFontTx/>
              <a:buNone/>
            </a:pPr>
            <a:r>
              <a:rPr lang="en-US" sz="6600" dirty="0" smtClean="0"/>
              <a:t> </a:t>
            </a:r>
            <a:r>
              <a:rPr lang="en-US" sz="4400" dirty="0" smtClean="0"/>
              <a:t>Food and Food Components to </a:t>
            </a:r>
            <a:r>
              <a:rPr lang="en-US" sz="4400" dirty="0"/>
              <a:t>R</a:t>
            </a:r>
            <a:r>
              <a:rPr lang="en-US" sz="4400" dirty="0" smtClean="0"/>
              <a:t>educe</a:t>
            </a:r>
            <a:endParaRPr lang="en-US" sz="4400" dirty="0"/>
          </a:p>
        </p:txBody>
      </p:sp>
      <p:sp>
        <p:nvSpPr>
          <p:cNvPr id="34819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60635" y="3725583"/>
            <a:ext cx="8251825" cy="1464231"/>
          </a:xfrm>
          <a:ln/>
        </p:spPr>
        <p:txBody>
          <a:bodyPr anchor="ctr">
            <a:spAutoFit/>
          </a:bodyPr>
          <a:lstStyle/>
          <a:p>
            <a:pPr marL="0" indent="0" algn="ctr">
              <a:buFontTx/>
              <a:buNone/>
            </a:pPr>
            <a:r>
              <a:rPr lang="en-US" sz="4000" dirty="0"/>
              <a:t>Which foods should you </a:t>
            </a:r>
            <a:r>
              <a:rPr lang="en-US" sz="4000" dirty="0" smtClean="0"/>
              <a:t>have </a:t>
            </a:r>
            <a:r>
              <a:rPr lang="en-US" sz="4000" dirty="0"/>
              <a:t>less of </a:t>
            </a:r>
            <a:r>
              <a:rPr lang="en-US" sz="4000" dirty="0" smtClean="0"/>
              <a:t>in your </a:t>
            </a:r>
            <a:r>
              <a:rPr lang="en-US" sz="4000" dirty="0"/>
              <a:t>diet?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5842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1540" y="512676"/>
            <a:ext cx="8312150" cy="1191816"/>
          </a:xfrm>
          <a:ln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>
              <a:buSzPct val="115000"/>
              <a:buFontTx/>
              <a:buAutoNum type="arabicPeriod" startAt="5"/>
            </a:pPr>
            <a:r>
              <a:rPr lang="en-US" dirty="0" smtClean="0"/>
              <a:t>The DGA 2010 recommend we eat LESS: </a:t>
            </a:r>
            <a:endParaRPr lang="en-US" dirty="0"/>
          </a:p>
        </p:txBody>
      </p:sp>
      <p:sp>
        <p:nvSpPr>
          <p:cNvPr id="35843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52178" y="2139478"/>
            <a:ext cx="8291512" cy="3262170"/>
          </a:xfrm>
          <a:ln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609600" indent="-609600">
              <a:buFontTx/>
              <a:buAutoNum type="alphaUcPeriod"/>
            </a:pPr>
            <a:r>
              <a:rPr lang="en-US" dirty="0"/>
              <a:t>Sodium </a:t>
            </a:r>
          </a:p>
          <a:p>
            <a:pPr marL="609600" indent="-609600">
              <a:buFontTx/>
              <a:buAutoNum type="alphaUcPeriod"/>
            </a:pPr>
            <a:r>
              <a:rPr lang="en-US" dirty="0"/>
              <a:t>Solid fats</a:t>
            </a:r>
          </a:p>
          <a:p>
            <a:pPr marL="609600" indent="-609600">
              <a:buFontTx/>
              <a:buAutoNum type="alphaUcPeriod"/>
            </a:pPr>
            <a:r>
              <a:rPr lang="en-US" dirty="0"/>
              <a:t>Added sugars</a:t>
            </a:r>
          </a:p>
          <a:p>
            <a:pPr marL="609600" indent="-609600">
              <a:buFontTx/>
              <a:buAutoNum type="alphaUcPeriod"/>
            </a:pPr>
            <a:r>
              <a:rPr lang="en-US" dirty="0"/>
              <a:t>Refined grains</a:t>
            </a:r>
          </a:p>
          <a:p>
            <a:pPr marL="609600" indent="-609600">
              <a:buFontTx/>
              <a:buAutoNum type="alphaUcPeriod"/>
            </a:pPr>
            <a:r>
              <a:rPr lang="en-US" dirty="0"/>
              <a:t>All of the above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25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5842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1540" y="512676"/>
            <a:ext cx="8312150" cy="1191816"/>
          </a:xfrm>
          <a:ln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>
              <a:buSzPct val="115000"/>
              <a:buFontTx/>
              <a:buAutoNum type="arabicPeriod" startAt="5"/>
            </a:pPr>
            <a:r>
              <a:rPr lang="en-US" dirty="0" smtClean="0"/>
              <a:t>The DGA 2010 recommend we eat LESS: </a:t>
            </a:r>
            <a:endParaRPr lang="en-US" dirty="0"/>
          </a:p>
        </p:txBody>
      </p:sp>
      <p:sp>
        <p:nvSpPr>
          <p:cNvPr id="35843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52178" y="2139478"/>
            <a:ext cx="8291512" cy="3262170"/>
          </a:xfrm>
          <a:ln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609600" indent="-609600">
              <a:buFontTx/>
              <a:buAutoNum type="alphaUcPeriod"/>
            </a:pPr>
            <a:r>
              <a:rPr lang="en-US" dirty="0"/>
              <a:t>Sodium </a:t>
            </a:r>
          </a:p>
          <a:p>
            <a:pPr marL="609600" indent="-609600">
              <a:buFontTx/>
              <a:buAutoNum type="alphaUcPeriod"/>
            </a:pPr>
            <a:r>
              <a:rPr lang="en-US" dirty="0"/>
              <a:t>Solid fats</a:t>
            </a:r>
          </a:p>
          <a:p>
            <a:pPr marL="609600" indent="-609600">
              <a:buFontTx/>
              <a:buAutoNum type="alphaUcPeriod"/>
            </a:pPr>
            <a:r>
              <a:rPr lang="en-US" dirty="0"/>
              <a:t>Added sugars</a:t>
            </a:r>
          </a:p>
          <a:p>
            <a:pPr marL="609600" indent="-609600">
              <a:buFontTx/>
              <a:buAutoNum type="alphaUcPeriod"/>
            </a:pPr>
            <a:r>
              <a:rPr lang="en-US" dirty="0"/>
              <a:t>Refined grains</a:t>
            </a:r>
          </a:p>
          <a:p>
            <a:pPr marL="609600" indent="-609600">
              <a:buFontTx/>
              <a:buAutoNum type="alphaUcPeriod"/>
            </a:pPr>
            <a:r>
              <a:rPr lang="en-US" u="sng" dirty="0">
                <a:solidFill>
                  <a:srgbClr val="FF0000"/>
                </a:solidFill>
              </a:rPr>
              <a:t>All of the above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71438" y="76200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136525" y="200025"/>
            <a:ext cx="8772525" cy="6457950"/>
            <a:chOff x="136525" y="200025"/>
            <a:chExt cx="8772525" cy="6457950"/>
          </a:xfrm>
        </p:grpSpPr>
        <p:sp>
          <p:nvSpPr>
            <p:cNvPr id="11" name="AutoShape 4"/>
            <p:cNvSpPr>
              <a:spLocks noChangeArrowheads="1"/>
            </p:cNvSpPr>
            <p:nvPr/>
          </p:nvSpPr>
          <p:spPr bwMode="auto">
            <a:xfrm>
              <a:off x="136525" y="200025"/>
              <a:ext cx="8772525" cy="645795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algn="ctr">
              <a:solidFill>
                <a:schemeClr val="accent2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 sz="6000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pic>
          <p:nvPicPr>
            <p:cNvPr id="126987" name="Picture 11" descr="fatty-food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838200"/>
              <a:ext cx="7075488" cy="5026025"/>
            </a:xfrm>
            <a:prstGeom prst="rect">
              <a:avLst/>
            </a:prstGeom>
            <a:ln>
              <a:solidFill>
                <a:srgbClr val="FF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6988" name="AutoShape 12"/>
            <p:cNvSpPr>
              <a:spLocks noChangeArrowheads="1"/>
            </p:cNvSpPr>
            <p:nvPr/>
          </p:nvSpPr>
          <p:spPr bwMode="auto">
            <a:xfrm>
              <a:off x="762000" y="1273016"/>
              <a:ext cx="3232150" cy="4018657"/>
            </a:xfrm>
            <a:prstGeom prst="downArrow">
              <a:avLst>
                <a:gd name="adj1" fmla="val 50000"/>
                <a:gd name="adj2" fmla="val 29838"/>
              </a:avLst>
            </a:prstGeom>
            <a:solidFill>
              <a:srgbClr val="FF8989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  <a:defRPr/>
              </a:pPr>
              <a:r>
                <a:rPr lang="en-US" sz="2800" b="1" dirty="0">
                  <a:solidFill>
                    <a:srgbClr val="000000"/>
                  </a:solidFill>
                  <a:latin typeface="Arial"/>
                </a:rPr>
                <a:t>Limit foods</a:t>
              </a:r>
              <a:br>
                <a:rPr lang="en-US" sz="2800" b="1" dirty="0">
                  <a:solidFill>
                    <a:srgbClr val="000000"/>
                  </a:solidFill>
                  <a:latin typeface="Arial"/>
                </a:rPr>
              </a:br>
              <a:r>
                <a:rPr lang="en-US" sz="2800" b="1" dirty="0">
                  <a:solidFill>
                    <a:srgbClr val="000000"/>
                  </a:solidFill>
                  <a:latin typeface="Arial"/>
                </a:rPr>
                <a:t>high in </a:t>
              </a:r>
              <a:r>
                <a:rPr lang="en-US" sz="2800" b="1" dirty="0" smtClean="0">
                  <a:solidFill>
                    <a:srgbClr val="000000"/>
                  </a:solidFill>
                  <a:latin typeface="Arial"/>
                </a:rPr>
                <a:t>sodium, </a:t>
              </a:r>
              <a:r>
                <a:rPr lang="en-US" sz="2800" b="1" dirty="0" err="1" smtClean="0">
                  <a:solidFill>
                    <a:srgbClr val="000000"/>
                  </a:solidFill>
                  <a:latin typeface="Arial"/>
                </a:rPr>
                <a:t>SoFAS</a:t>
              </a:r>
              <a:r>
                <a:rPr lang="en-US" sz="2800" b="1" dirty="0" smtClean="0">
                  <a:solidFill>
                    <a:srgbClr val="000000"/>
                  </a:solidFill>
                  <a:latin typeface="Arial"/>
                </a:rPr>
                <a:t>, and </a:t>
              </a:r>
              <a:r>
                <a:rPr lang="en-US" sz="2800" b="1" dirty="0">
                  <a:solidFill>
                    <a:srgbClr val="000000"/>
                  </a:solidFill>
                  <a:latin typeface="Arial"/>
                </a:rPr>
                <a:t>refined grains </a:t>
              </a:r>
            </a:p>
          </p:txBody>
        </p:sp>
        <p:sp>
          <p:nvSpPr>
            <p:cNvPr id="36873" name="Rectangle 9"/>
            <p:cNvSpPr>
              <a:spLocks noChangeArrowheads="1"/>
            </p:cNvSpPr>
            <p:nvPr/>
          </p:nvSpPr>
          <p:spPr bwMode="auto">
            <a:xfrm>
              <a:off x="2376488" y="6091824"/>
              <a:ext cx="4464050" cy="338554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400" baseline="-25000" dirty="0">
                  <a:solidFill>
                    <a:srgbClr val="000000"/>
                  </a:solidFill>
                  <a:latin typeface="Arial" charset="0"/>
                </a:rPr>
                <a:t>Photo courtesy </a:t>
              </a:r>
              <a:r>
                <a:rPr lang="en-US" sz="2400" baseline="-25000" dirty="0" smtClean="0">
                  <a:solidFill>
                    <a:srgbClr val="000000"/>
                  </a:solidFill>
                  <a:latin typeface="Arial" charset="0"/>
                </a:rPr>
                <a:t>of National Cancer Institute</a:t>
              </a:r>
              <a:endParaRPr lang="en-US" sz="2400" baseline="-250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26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136525" y="200025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684213" y="1966913"/>
            <a:ext cx="4375150" cy="2794000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rgbClr val="D12205"/>
              </a:buClr>
              <a:buFont typeface="Wingdings" pitchFamily="2" charset="2"/>
              <a:buNone/>
            </a:pPr>
            <a:r>
              <a:rPr lang="en-US" sz="9600" b="1" baseline="-25000" dirty="0">
                <a:solidFill>
                  <a:srgbClr val="FF0000"/>
                </a:solidFill>
                <a:latin typeface="Arial" charset="0"/>
              </a:rPr>
              <a:t>Reducing sodium</a:t>
            </a:r>
            <a:endParaRPr lang="en-US" sz="9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27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109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800708"/>
            <a:ext cx="3024336" cy="558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36525" y="200025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  <a:effectLst/>
              </a:rPr>
              <a:pPr/>
              <a:t>28</a:t>
            </a:fld>
            <a:endParaRPr lang="en-US" dirty="0">
              <a:solidFill>
                <a:srgbClr val="FFFFFF"/>
              </a:solidFill>
              <a:effectLst/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287524" y="404664"/>
          <a:ext cx="8724900" cy="605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29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7106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5364" y="479251"/>
            <a:ext cx="8293100" cy="1736646"/>
          </a:xfrm>
          <a:ln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>
              <a:buSzPct val="115000"/>
              <a:buNone/>
            </a:pPr>
            <a:r>
              <a:rPr lang="en-US" dirty="0" smtClean="0"/>
              <a:t>6.	Approximately </a:t>
            </a:r>
            <a:r>
              <a:rPr lang="en-US" dirty="0"/>
              <a:t>how much of our sodium comes from </a:t>
            </a:r>
            <a:r>
              <a:rPr lang="en-US" dirty="0" smtClean="0"/>
              <a:t>processed foods</a:t>
            </a:r>
            <a:r>
              <a:rPr lang="en-US" dirty="0"/>
              <a:t>? </a:t>
            </a:r>
          </a:p>
        </p:txBody>
      </p:sp>
      <p:sp>
        <p:nvSpPr>
          <p:cNvPr id="47107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59048" y="2636912"/>
            <a:ext cx="8253412" cy="2822575"/>
          </a:xfrm>
          <a:ln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609600" indent="-609600">
              <a:buFontTx/>
              <a:buAutoNum type="alphaUcPeriod"/>
            </a:pPr>
            <a:r>
              <a:rPr lang="en-US" sz="3500"/>
              <a:t>45%</a:t>
            </a:r>
          </a:p>
          <a:p>
            <a:pPr marL="609600" indent="-609600">
              <a:buFontTx/>
              <a:buAutoNum type="alphaUcPeriod"/>
            </a:pPr>
            <a:r>
              <a:rPr lang="en-US" sz="3500"/>
              <a:t>55%</a:t>
            </a:r>
          </a:p>
          <a:p>
            <a:pPr marL="609600" indent="-609600">
              <a:buFontTx/>
              <a:buAutoNum type="alphaUcPeriod"/>
            </a:pPr>
            <a:r>
              <a:rPr lang="en-US" sz="3500"/>
              <a:t>65%</a:t>
            </a:r>
          </a:p>
          <a:p>
            <a:pPr marL="609600" indent="-609600">
              <a:buFontTx/>
              <a:buAutoNum type="alphaUcPeriod"/>
            </a:pPr>
            <a:r>
              <a:rPr lang="en-US" sz="3500"/>
              <a:t>75%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314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1540" y="837084"/>
            <a:ext cx="8345487" cy="647700"/>
          </a:xfrm>
          <a:ln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 marL="609600" indent="-609600">
              <a:buSzPct val="115000"/>
            </a:pPr>
            <a:r>
              <a:rPr lang="en-US" dirty="0"/>
              <a:t>The </a:t>
            </a:r>
            <a:r>
              <a:rPr lang="en-US" dirty="0" smtClean="0"/>
              <a:t>DGA 2010 are </a:t>
            </a:r>
            <a:r>
              <a:rPr lang="en-US" dirty="0"/>
              <a:t>intended for:</a:t>
            </a:r>
          </a:p>
        </p:txBody>
      </p:sp>
      <p:sp>
        <p:nvSpPr>
          <p:cNvPr id="13315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59532" y="2101850"/>
            <a:ext cx="8470900" cy="3044238"/>
          </a:xfrm>
          <a:ln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609600" indent="-609600">
              <a:buFontTx/>
              <a:buAutoNum type="alphaUcPeriod"/>
            </a:pPr>
            <a:r>
              <a:rPr lang="en-US" dirty="0" smtClean="0"/>
              <a:t>Healthy Americans ages two years and older</a:t>
            </a:r>
          </a:p>
          <a:p>
            <a:pPr marL="609600" indent="-609600">
              <a:buFontTx/>
              <a:buAutoNum type="alphaUcPeriod"/>
            </a:pPr>
            <a:r>
              <a:rPr lang="en-US" dirty="0" smtClean="0"/>
              <a:t>Americans ages two years and older at increased risk of chronic disease</a:t>
            </a:r>
          </a:p>
          <a:p>
            <a:pPr marL="609600" indent="-609600">
              <a:buFontTx/>
              <a:buAutoNum type="alphaUcPeriod"/>
            </a:pPr>
            <a:r>
              <a:rPr lang="en-US" dirty="0" smtClean="0"/>
              <a:t>Both </a:t>
            </a:r>
            <a:r>
              <a:rPr lang="en-US" dirty="0"/>
              <a:t>A and B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30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7106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5364" y="479251"/>
            <a:ext cx="8293100" cy="1736646"/>
          </a:xfrm>
          <a:ln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>
              <a:buSzPct val="115000"/>
              <a:buNone/>
            </a:pPr>
            <a:r>
              <a:rPr lang="en-US" dirty="0" smtClean="0"/>
              <a:t>6.	Approximately </a:t>
            </a:r>
            <a:r>
              <a:rPr lang="en-US" dirty="0"/>
              <a:t>how much of our sodium comes from processed foods? </a:t>
            </a:r>
          </a:p>
        </p:txBody>
      </p:sp>
      <p:sp>
        <p:nvSpPr>
          <p:cNvPr id="47107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59048" y="2636912"/>
            <a:ext cx="8253412" cy="2822575"/>
          </a:xfrm>
          <a:ln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609600" indent="-609600">
              <a:buFontTx/>
              <a:buAutoNum type="alphaUcPeriod"/>
            </a:pPr>
            <a:r>
              <a:rPr lang="en-US" sz="3500" dirty="0"/>
              <a:t>45%</a:t>
            </a:r>
          </a:p>
          <a:p>
            <a:pPr marL="609600" indent="-609600">
              <a:buFontTx/>
              <a:buAutoNum type="alphaUcPeriod"/>
            </a:pPr>
            <a:r>
              <a:rPr lang="en-US" sz="3500" dirty="0"/>
              <a:t>55%</a:t>
            </a:r>
          </a:p>
          <a:p>
            <a:pPr marL="609600" indent="-609600">
              <a:buFontTx/>
              <a:buAutoNum type="alphaUcPeriod"/>
            </a:pPr>
            <a:r>
              <a:rPr lang="en-US" sz="3500" dirty="0"/>
              <a:t>65%</a:t>
            </a:r>
          </a:p>
          <a:p>
            <a:pPr marL="609600" indent="-609600">
              <a:buFontTx/>
              <a:buAutoNum type="alphaUcPeriod"/>
            </a:pPr>
            <a:r>
              <a:rPr lang="en-US" sz="3500" u="sng" dirty="0">
                <a:solidFill>
                  <a:srgbClr val="FF0000"/>
                </a:solidFill>
              </a:rPr>
              <a:t>75%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31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5058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1540" y="476672"/>
            <a:ext cx="8293100" cy="1804749"/>
          </a:xfrm>
          <a:ln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>
              <a:buSzPct val="115000"/>
              <a:buNone/>
            </a:pPr>
            <a:r>
              <a:rPr lang="en-US" sz="3600" dirty="0" smtClean="0"/>
              <a:t>7.	</a:t>
            </a:r>
            <a:r>
              <a:rPr lang="en-US" dirty="0" smtClean="0"/>
              <a:t>DGA 2010 </a:t>
            </a:r>
            <a:r>
              <a:rPr lang="en-US" dirty="0"/>
              <a:t>recommend people ages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two </a:t>
            </a:r>
            <a:r>
              <a:rPr lang="en-US" dirty="0"/>
              <a:t>and older reduce daily sodium intake to less than: </a:t>
            </a:r>
          </a:p>
        </p:txBody>
      </p:sp>
      <p:sp>
        <p:nvSpPr>
          <p:cNvPr id="45059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43172" y="2672916"/>
            <a:ext cx="8269288" cy="2621994"/>
          </a:xfrm>
          <a:ln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552450" indent="-609600">
              <a:spcBef>
                <a:spcPts val="1200"/>
              </a:spcBef>
              <a:spcAft>
                <a:spcPts val="1200"/>
              </a:spcAft>
              <a:buFontTx/>
              <a:buAutoNum type="alphaUcPeriod"/>
            </a:pPr>
            <a:r>
              <a:rPr lang="en-US" dirty="0"/>
              <a:t>2,300 mg or 1,500 mg, depending on age/other individual characteristics</a:t>
            </a:r>
          </a:p>
          <a:p>
            <a:pPr marL="552450" indent="-609600">
              <a:spcBef>
                <a:spcPts val="1200"/>
              </a:spcBef>
              <a:spcAft>
                <a:spcPts val="1200"/>
              </a:spcAft>
              <a:buFontTx/>
              <a:buAutoNum type="alphaUcPeriod"/>
            </a:pPr>
            <a:r>
              <a:rPr lang="en-US" dirty="0"/>
              <a:t>2,300 mg or 3,000 mg, depending on age/other individual </a:t>
            </a:r>
            <a:r>
              <a:rPr lang="en-US" dirty="0" smtClean="0"/>
              <a:t>characteristics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32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5058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1540" y="476672"/>
            <a:ext cx="8293100" cy="1804749"/>
          </a:xfrm>
          <a:ln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>
              <a:buSzPct val="115000"/>
              <a:buNone/>
            </a:pPr>
            <a:r>
              <a:rPr lang="en-US" sz="3600" dirty="0" smtClean="0"/>
              <a:t>7.	</a:t>
            </a:r>
            <a:r>
              <a:rPr lang="en-US" dirty="0" smtClean="0"/>
              <a:t>DGA 2010 </a:t>
            </a:r>
            <a:r>
              <a:rPr lang="en-US" dirty="0"/>
              <a:t>recommend people ages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two </a:t>
            </a:r>
            <a:r>
              <a:rPr lang="en-US" dirty="0"/>
              <a:t>and older reduce daily sodium intake to less than: </a:t>
            </a:r>
          </a:p>
        </p:txBody>
      </p:sp>
      <p:sp>
        <p:nvSpPr>
          <p:cNvPr id="45059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43172" y="2672916"/>
            <a:ext cx="8269288" cy="2621994"/>
          </a:xfrm>
          <a:ln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552450" indent="-609600">
              <a:spcBef>
                <a:spcPts val="1200"/>
              </a:spcBef>
              <a:spcAft>
                <a:spcPts val="1200"/>
              </a:spcAft>
              <a:buFontTx/>
              <a:buAutoNum type="alphaUcPeriod"/>
            </a:pPr>
            <a:r>
              <a:rPr lang="en-US" u="sng" dirty="0">
                <a:solidFill>
                  <a:srgbClr val="FF0000"/>
                </a:solidFill>
              </a:rPr>
              <a:t>2,300 mg or 1,500 mg, depending on age/other individual characteristics</a:t>
            </a:r>
          </a:p>
          <a:p>
            <a:pPr marL="552450" indent="-609600">
              <a:spcBef>
                <a:spcPts val="1200"/>
              </a:spcBef>
              <a:spcAft>
                <a:spcPts val="1200"/>
              </a:spcAft>
              <a:buFontTx/>
              <a:buAutoNum type="alphaUcPeriod"/>
            </a:pPr>
            <a:r>
              <a:rPr lang="en-US" dirty="0"/>
              <a:t>2,300 mg or 3,000 mg, depending on age/other individual </a:t>
            </a:r>
            <a:r>
              <a:rPr lang="en-US" dirty="0" smtClean="0"/>
              <a:t>characteristics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136525" y="200025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27688" name="AutoShape 8"/>
          <p:cNvSpPr>
            <a:spLocks noChangeArrowheads="1"/>
          </p:cNvSpPr>
          <p:nvPr/>
        </p:nvSpPr>
        <p:spPr bwMode="auto">
          <a:xfrm>
            <a:off x="515938" y="152401"/>
            <a:ext cx="8196262" cy="1464231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marL="609600" indent="-609600" algn="ctr">
              <a:buSzPct val="115000"/>
            </a:pPr>
            <a:r>
              <a:rPr lang="en-US" sz="4000" b="1" dirty="0">
                <a:solidFill>
                  <a:srgbClr val="FF0000"/>
                </a:solidFill>
                <a:latin typeface="Arial" charset="0"/>
              </a:rPr>
              <a:t>Groups </a:t>
            </a:r>
            <a:r>
              <a:rPr lang="en-US" sz="4000" b="1" dirty="0" smtClean="0">
                <a:solidFill>
                  <a:srgbClr val="FF0000"/>
                </a:solidFill>
                <a:latin typeface="Arial" charset="0"/>
              </a:rPr>
              <a:t>who should consume </a:t>
            </a:r>
            <a:r>
              <a:rPr lang="en-US" sz="4000" b="1" dirty="0">
                <a:solidFill>
                  <a:srgbClr val="FF0000"/>
                </a:solidFill>
                <a:latin typeface="Arial" charset="0"/>
              </a:rPr>
              <a:t>1,500 </a:t>
            </a:r>
            <a:r>
              <a:rPr lang="en-US" sz="4000" b="1" dirty="0" smtClean="0">
                <a:solidFill>
                  <a:srgbClr val="FF0000"/>
                </a:solidFill>
                <a:latin typeface="Arial" charset="0"/>
              </a:rPr>
              <a:t>mg of sodium or less </a:t>
            </a:r>
            <a:endParaRPr lang="en-US" sz="3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78188" name="AutoShape 12"/>
          <p:cNvSpPr>
            <a:spLocks noGrp="1" noChangeArrowheads="1"/>
          </p:cNvSpPr>
          <p:nvPr>
            <p:ph type="body" sz="half" idx="1"/>
          </p:nvPr>
        </p:nvSpPr>
        <p:spPr>
          <a:xfrm>
            <a:off x="143508" y="1523999"/>
            <a:ext cx="5112246" cy="5019246"/>
          </a:xfrm>
          <a:noFill/>
          <a:ln>
            <a:noFill/>
          </a:ln>
        </p:spPr>
        <p:txBody>
          <a:bodyPr wrap="square">
            <a:spAutoFit/>
          </a:bodyPr>
          <a:lstStyle/>
          <a:p>
            <a:pPr marL="336550" indent="-336550">
              <a:spcAft>
                <a:spcPts val="1200"/>
              </a:spcAft>
              <a:buClr>
                <a:schemeClr val="accent2"/>
              </a:buClr>
              <a:buSzPct val="115000"/>
              <a:tabLst>
                <a:tab pos="0" algn="l"/>
              </a:tabLst>
            </a:pPr>
            <a:r>
              <a:rPr lang="en-US" dirty="0"/>
              <a:t>African Americans ages 2+</a:t>
            </a:r>
          </a:p>
          <a:p>
            <a:pPr marL="336550" indent="-336550">
              <a:spcAft>
                <a:spcPts val="1200"/>
              </a:spcAft>
              <a:buClr>
                <a:schemeClr val="accent2"/>
              </a:buClr>
              <a:buSzPct val="115000"/>
              <a:tabLst>
                <a:tab pos="0" algn="l"/>
              </a:tabLst>
            </a:pPr>
            <a:r>
              <a:rPr lang="en-US" dirty="0"/>
              <a:t>Adults ages 51+</a:t>
            </a:r>
          </a:p>
          <a:p>
            <a:pPr marL="336550" indent="-336550">
              <a:spcAft>
                <a:spcPts val="1200"/>
              </a:spcAft>
              <a:buClr>
                <a:schemeClr val="accent2"/>
              </a:buClr>
              <a:buSzPct val="115000"/>
              <a:tabLst>
                <a:tab pos="0" algn="l"/>
              </a:tabLst>
            </a:pPr>
            <a:r>
              <a:rPr lang="en-US" dirty="0"/>
              <a:t>People ages 2</a:t>
            </a:r>
            <a:r>
              <a:rPr lang="en-US" dirty="0" smtClean="0"/>
              <a:t>+</a:t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/>
              <a:t>high blood pressure, diabetes, or chronic kidney disease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4572000" y="1905000"/>
            <a:ext cx="4143215" cy="4126432"/>
            <a:chOff x="4714688" y="1700437"/>
            <a:chExt cx="4143215" cy="4126432"/>
          </a:xfrm>
        </p:grpSpPr>
        <p:sp>
          <p:nvSpPr>
            <p:cNvPr id="178189" name="Oval 13" descr="crowd"/>
            <p:cNvSpPr>
              <a:spLocks noChangeArrowheads="1"/>
            </p:cNvSpPr>
            <p:nvPr/>
          </p:nvSpPr>
          <p:spPr bwMode="auto">
            <a:xfrm>
              <a:off x="4714688" y="1700437"/>
              <a:ext cx="4141788" cy="4106976"/>
            </a:xfrm>
            <a:prstGeom prst="ellipse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63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400" baseline="-25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graphicFrame>
          <p:nvGraphicFramePr>
            <p:cNvPr id="178194" name="Object 11"/>
            <p:cNvGraphicFramePr>
              <a:graphicFrameLocks noChangeAspect="1"/>
            </p:cNvGraphicFramePr>
            <p:nvPr/>
          </p:nvGraphicFramePr>
          <p:xfrm>
            <a:off x="6732240" y="1700809"/>
            <a:ext cx="2125663" cy="4126060"/>
          </p:xfrm>
          <a:graphic>
            <a:graphicData uri="http://schemas.openxmlformats.org/presentationml/2006/ole">
              <p:oleObj spid="_x0000_s1026" name="Image" r:id="rId5" imgW="3504762" imgH="6831746" progId="">
                <p:embed/>
              </p:oleObj>
            </a:graphicData>
          </a:graphic>
        </p:graphicFrame>
      </p:grp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782" t="457" r="781" b="855"/>
          <a:stretch>
            <a:fillRect/>
          </a:stretch>
        </p:blipFill>
        <p:spPr bwMode="auto">
          <a:xfrm>
            <a:off x="270934" y="533400"/>
            <a:ext cx="8720665" cy="5606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UF_IFAS_Extens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17161" y="6241709"/>
            <a:ext cx="2026839" cy="616291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36525" y="200025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27688" name="AutoShape 8"/>
          <p:cNvSpPr>
            <a:spLocks noChangeArrowheads="1"/>
          </p:cNvSpPr>
          <p:nvPr/>
        </p:nvSpPr>
        <p:spPr bwMode="auto">
          <a:xfrm>
            <a:off x="468313" y="444500"/>
            <a:ext cx="8188325" cy="715089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marL="609600" indent="-609600" algn="ctr">
              <a:buSzPct val="115000"/>
            </a:pPr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Easy ways to reduce sodium</a:t>
            </a:r>
            <a:endParaRPr lang="en-US" sz="3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5837" name="AutoShape 1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19200"/>
            <a:ext cx="5791200" cy="5486400"/>
          </a:xfrm>
          <a:noFill/>
          <a:ln>
            <a:noFill/>
          </a:ln>
        </p:spPr>
        <p:txBody>
          <a:bodyPr/>
          <a:lstStyle/>
          <a:p>
            <a:pPr marL="282575" indent="-282575">
              <a:spcAft>
                <a:spcPts val="600"/>
              </a:spcAft>
              <a:buClr>
                <a:schemeClr val="accent2"/>
              </a:buClr>
              <a:buSzPct val="115000"/>
            </a:pPr>
            <a:r>
              <a:rPr lang="en-US" sz="2800" dirty="0"/>
              <a:t>Check </a:t>
            </a:r>
            <a:r>
              <a:rPr lang="en-US" sz="2800" dirty="0" smtClean="0"/>
              <a:t>labels.</a:t>
            </a:r>
            <a:endParaRPr lang="en-US" sz="2800" dirty="0"/>
          </a:p>
          <a:p>
            <a:pPr marL="282575" indent="-282575">
              <a:spcAft>
                <a:spcPts val="600"/>
              </a:spcAft>
              <a:buClr>
                <a:schemeClr val="accent2"/>
              </a:buClr>
              <a:buSzPct val="115000"/>
            </a:pPr>
            <a:r>
              <a:rPr lang="en-US" sz="2800" dirty="0"/>
              <a:t>Avoid adding </a:t>
            </a:r>
            <a:r>
              <a:rPr lang="en-US" sz="2800" dirty="0" smtClean="0"/>
              <a:t>salt to foods.</a:t>
            </a:r>
            <a:endParaRPr lang="en-US" sz="2800" dirty="0"/>
          </a:p>
          <a:p>
            <a:pPr marL="282575" indent="-282575">
              <a:spcAft>
                <a:spcPts val="600"/>
              </a:spcAft>
              <a:buClr>
                <a:schemeClr val="accent2"/>
              </a:buClr>
              <a:buSzPct val="115000"/>
            </a:pPr>
            <a:r>
              <a:rPr lang="en-US" sz="2800" dirty="0"/>
              <a:t>Eat fresh foods, frozen </a:t>
            </a:r>
            <a:r>
              <a:rPr lang="en-US" sz="2800" dirty="0" smtClean="0"/>
              <a:t>veggies without sauces.</a:t>
            </a:r>
          </a:p>
          <a:p>
            <a:pPr marL="282575" indent="-282575">
              <a:spcAft>
                <a:spcPts val="600"/>
              </a:spcAft>
              <a:buClr>
                <a:schemeClr val="accent2"/>
              </a:buClr>
              <a:buSzPct val="115000"/>
            </a:pPr>
            <a:r>
              <a:rPr lang="en-US" sz="2800" dirty="0" smtClean="0"/>
              <a:t>Use fewer processed foods.</a:t>
            </a:r>
            <a:endParaRPr lang="en-US" sz="2800" dirty="0"/>
          </a:p>
          <a:p>
            <a:pPr marL="282575" indent="-282575">
              <a:spcAft>
                <a:spcPts val="600"/>
              </a:spcAft>
              <a:buClr>
                <a:schemeClr val="accent2"/>
              </a:buClr>
              <a:buSzPct val="115000"/>
            </a:pPr>
            <a:r>
              <a:rPr lang="en-US" sz="2800" dirty="0"/>
              <a:t>Request </a:t>
            </a:r>
            <a:r>
              <a:rPr lang="en-US" sz="2800" dirty="0" smtClean="0"/>
              <a:t>that salt </a:t>
            </a:r>
            <a:r>
              <a:rPr lang="en-US" sz="2800" dirty="0"/>
              <a:t>be left off when eating </a:t>
            </a:r>
            <a:r>
              <a:rPr lang="en-US" sz="2800" dirty="0" smtClean="0"/>
              <a:t>out.</a:t>
            </a:r>
            <a:endParaRPr lang="en-US" sz="2800" dirty="0"/>
          </a:p>
          <a:p>
            <a:pPr marL="282575" indent="-282575">
              <a:spcAft>
                <a:spcPts val="600"/>
              </a:spcAft>
              <a:buClr>
                <a:schemeClr val="accent2"/>
              </a:buClr>
              <a:buSzPct val="115000"/>
            </a:pPr>
            <a:r>
              <a:rPr lang="en-US" sz="2800" dirty="0"/>
              <a:t>Use other </a:t>
            </a:r>
            <a:r>
              <a:rPr lang="en-US" sz="2800" dirty="0" smtClean="0"/>
              <a:t>seasonings for flavor.</a:t>
            </a:r>
            <a:endParaRPr lang="en-US" sz="2800" dirty="0"/>
          </a:p>
        </p:txBody>
      </p:sp>
      <p:pic>
        <p:nvPicPr>
          <p:cNvPr id="408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905000"/>
            <a:ext cx="2900326" cy="3581400"/>
          </a:xfrm>
          <a:prstGeom prst="rect">
            <a:avLst/>
          </a:prstGeom>
          <a:ln w="19050"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36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0946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66985" y="476250"/>
            <a:ext cx="8245475" cy="1725613"/>
          </a:xfrm>
          <a:ln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>
              <a:buSzPct val="115000"/>
              <a:buNone/>
            </a:pPr>
            <a:r>
              <a:rPr lang="en-US" dirty="0" smtClean="0"/>
              <a:t>8.	What </a:t>
            </a:r>
            <a:r>
              <a:rPr lang="en-US" dirty="0"/>
              <a:t>is the average proportion of calories Americans consume daily from solid fats and </a:t>
            </a:r>
            <a:r>
              <a:rPr lang="en-US" dirty="0" smtClean="0"/>
              <a:t>added sugars</a:t>
            </a:r>
            <a:r>
              <a:rPr lang="en-US" dirty="0"/>
              <a:t>?</a:t>
            </a:r>
          </a:p>
        </p:txBody>
      </p:sp>
      <p:sp>
        <p:nvSpPr>
          <p:cNvPr id="210947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02542" y="2636838"/>
            <a:ext cx="8389938" cy="3262170"/>
          </a:xfrm>
          <a:ln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609600" indent="-609600">
              <a:buFontTx/>
              <a:buAutoNum type="alphaUcPeriod"/>
            </a:pPr>
            <a:r>
              <a:rPr lang="en-US" dirty="0"/>
              <a:t>20%</a:t>
            </a:r>
          </a:p>
          <a:p>
            <a:pPr marL="609600" indent="-609600">
              <a:buFontTx/>
              <a:buAutoNum type="alphaUcPeriod"/>
            </a:pPr>
            <a:r>
              <a:rPr lang="en-US" dirty="0"/>
              <a:t>25%</a:t>
            </a:r>
          </a:p>
          <a:p>
            <a:pPr marL="609600" indent="-609600">
              <a:buFontTx/>
              <a:buAutoNum type="alphaUcPeriod"/>
            </a:pPr>
            <a:r>
              <a:rPr lang="en-US" dirty="0"/>
              <a:t>30%</a:t>
            </a:r>
          </a:p>
          <a:p>
            <a:pPr marL="609600" indent="-609600">
              <a:buFontTx/>
              <a:buAutoNum type="alphaUcPeriod"/>
            </a:pPr>
            <a:r>
              <a:rPr lang="en-US" dirty="0"/>
              <a:t>35%</a:t>
            </a:r>
          </a:p>
          <a:p>
            <a:pPr marL="609600" indent="-609600">
              <a:buFontTx/>
              <a:buAutoNum type="alphaUcPeriod"/>
            </a:pPr>
            <a:r>
              <a:rPr lang="en-US" dirty="0"/>
              <a:t>40%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37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0946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66985" y="476250"/>
            <a:ext cx="8245475" cy="1725613"/>
          </a:xfrm>
          <a:ln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>
              <a:buSzPct val="115000"/>
              <a:buNone/>
            </a:pPr>
            <a:r>
              <a:rPr lang="en-US" dirty="0" smtClean="0"/>
              <a:t>8.	What </a:t>
            </a:r>
            <a:r>
              <a:rPr lang="en-US" dirty="0"/>
              <a:t>is the average proportion of calories Americans consume daily from solid fats and </a:t>
            </a:r>
            <a:r>
              <a:rPr lang="en-US" dirty="0" smtClean="0"/>
              <a:t>added sugars</a:t>
            </a:r>
            <a:r>
              <a:rPr lang="en-US" dirty="0"/>
              <a:t>?</a:t>
            </a:r>
          </a:p>
        </p:txBody>
      </p:sp>
      <p:sp>
        <p:nvSpPr>
          <p:cNvPr id="210947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02542" y="2636838"/>
            <a:ext cx="8389938" cy="3262170"/>
          </a:xfrm>
          <a:ln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609600" indent="-609600">
              <a:buFontTx/>
              <a:buAutoNum type="alphaUcPeriod"/>
            </a:pPr>
            <a:r>
              <a:rPr lang="en-US" dirty="0"/>
              <a:t>20%</a:t>
            </a:r>
          </a:p>
          <a:p>
            <a:pPr marL="609600" indent="-609600">
              <a:buFontTx/>
              <a:buAutoNum type="alphaUcPeriod"/>
            </a:pPr>
            <a:r>
              <a:rPr lang="en-US" dirty="0"/>
              <a:t>25%</a:t>
            </a:r>
          </a:p>
          <a:p>
            <a:pPr marL="609600" indent="-609600">
              <a:buFontTx/>
              <a:buAutoNum type="alphaUcPeriod"/>
            </a:pPr>
            <a:r>
              <a:rPr lang="en-US" dirty="0"/>
              <a:t>30%</a:t>
            </a:r>
          </a:p>
          <a:p>
            <a:pPr marL="609600" indent="-609600">
              <a:buFontTx/>
              <a:buAutoNum type="alphaUcPeriod"/>
            </a:pPr>
            <a:r>
              <a:rPr lang="en-US" u="sng" dirty="0">
                <a:solidFill>
                  <a:srgbClr val="FF0000"/>
                </a:solidFill>
              </a:rPr>
              <a:t>35%</a:t>
            </a:r>
          </a:p>
          <a:p>
            <a:pPr marL="609600" indent="-609600">
              <a:buFontTx/>
              <a:buAutoNum type="alphaUcPeriod"/>
            </a:pPr>
            <a:r>
              <a:rPr lang="en-US" dirty="0"/>
              <a:t>40%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36525" y="200025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aphicFrame>
        <p:nvGraphicFramePr>
          <p:cNvPr id="212997" name="Group 5"/>
          <p:cNvGraphicFramePr>
            <a:graphicFrameLocks noGrp="1"/>
          </p:cNvGraphicFramePr>
          <p:nvPr/>
        </p:nvGraphicFramePr>
        <p:xfrm>
          <a:off x="684213" y="1808820"/>
          <a:ext cx="7740650" cy="406845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29012"/>
                <a:gridCol w="4211638"/>
              </a:tblGrid>
              <a:tr h="14031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</a:rPr>
                        <a:t>Current </a:t>
                      </a:r>
                      <a:r>
                        <a:rPr kumimoji="0" lang="en-US" sz="3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</a:rPr>
                        <a:t>SoFAS</a:t>
                      </a: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</a:rPr>
                        <a:t>: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</a:rPr>
                        <a:t>Most people should limit </a:t>
                      </a:r>
                      <a:r>
                        <a:rPr kumimoji="0" lang="en-US" sz="3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</a:rPr>
                        <a:t>SoFAS</a:t>
                      </a: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</a:rPr>
                        <a:t> to: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DDDDDD"/>
                    </a:solidFill>
                  </a:tcPr>
                </a:tc>
              </a:tr>
              <a:tr h="1024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35% of calories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5 to 15% of calories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DDDDDD"/>
                    </a:solidFill>
                  </a:tcPr>
                </a:tc>
              </a:tr>
              <a:tr h="833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800 calories 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100 to 300 calories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DDDDDD"/>
                    </a:solidFill>
                  </a:tcPr>
                </a:tc>
              </a:tr>
              <a:tr h="80789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Based on a 2,000 calorie diet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1559" name="AutoShape 7"/>
          <p:cNvSpPr>
            <a:spLocks noChangeArrowheads="1"/>
          </p:cNvSpPr>
          <p:nvPr/>
        </p:nvSpPr>
        <p:spPr bwMode="auto">
          <a:xfrm>
            <a:off x="503548" y="553671"/>
            <a:ext cx="8188325" cy="715089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marL="609600" indent="-609600" algn="ctr">
              <a:buSzPct val="115000"/>
            </a:pPr>
            <a:r>
              <a:rPr lang="en-US" sz="3600" b="1" dirty="0" err="1" smtClean="0">
                <a:solidFill>
                  <a:srgbClr val="FF0000"/>
                </a:solidFill>
                <a:latin typeface="Arial" charset="0"/>
              </a:rPr>
              <a:t>SoFAS</a:t>
            </a:r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provide few nutrients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38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36525" y="200025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39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5301" name="AutoShape 6"/>
          <p:cNvSpPr>
            <a:spLocks noGrp="1" noChangeArrowheads="1"/>
          </p:cNvSpPr>
          <p:nvPr>
            <p:ph type="ctrTitle" idx="4294967295"/>
          </p:nvPr>
        </p:nvSpPr>
        <p:spPr>
          <a:xfrm>
            <a:off x="287524" y="2276872"/>
            <a:ext cx="4522788" cy="2119312"/>
          </a:xfrm>
          <a:noFill/>
          <a:ln>
            <a:noFill/>
          </a:ln>
        </p:spPr>
        <p:txBody>
          <a:bodyPr anchor="t">
            <a:spAutoFit/>
          </a:bodyPr>
          <a:lstStyle/>
          <a:p>
            <a:pPr marL="57150" indent="-57150">
              <a:buSzPct val="135000"/>
              <a:buFontTx/>
              <a:buNone/>
            </a:pPr>
            <a:r>
              <a:rPr lang="en-US" sz="6000" dirty="0"/>
              <a:t>	Reducing solid fats</a:t>
            </a:r>
          </a:p>
        </p:txBody>
      </p:sp>
      <p:pic>
        <p:nvPicPr>
          <p:cNvPr id="345095" name="Picture 7" descr="solid-f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1200" y="1557338"/>
            <a:ext cx="3844925" cy="3995737"/>
          </a:xfrm>
          <a:prstGeom prst="rect">
            <a:avLst/>
          </a:prstGeom>
          <a:ln w="190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314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1540" y="837084"/>
            <a:ext cx="8345487" cy="647700"/>
          </a:xfrm>
          <a:ln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 marL="609600" indent="-609600">
              <a:buSzPct val="115000"/>
            </a:pPr>
            <a:r>
              <a:rPr lang="en-US" dirty="0"/>
              <a:t>The </a:t>
            </a:r>
            <a:r>
              <a:rPr lang="en-US" dirty="0" smtClean="0"/>
              <a:t>DGA 2010 are </a:t>
            </a:r>
            <a:r>
              <a:rPr lang="en-US" dirty="0"/>
              <a:t>intended for:</a:t>
            </a:r>
          </a:p>
        </p:txBody>
      </p:sp>
      <p:sp>
        <p:nvSpPr>
          <p:cNvPr id="13315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59532" y="2101850"/>
            <a:ext cx="8470900" cy="3044238"/>
          </a:xfrm>
          <a:ln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609600" indent="-609600">
              <a:buFontTx/>
              <a:buAutoNum type="alphaUcPeriod"/>
            </a:pPr>
            <a:r>
              <a:rPr lang="en-US" dirty="0"/>
              <a:t>Healthy Americans </a:t>
            </a:r>
            <a:r>
              <a:rPr lang="en-US" dirty="0" smtClean="0"/>
              <a:t>ages two </a:t>
            </a:r>
            <a:r>
              <a:rPr lang="en-US" dirty="0"/>
              <a:t>years and </a:t>
            </a:r>
            <a:r>
              <a:rPr lang="en-US" dirty="0" smtClean="0"/>
              <a:t>older</a:t>
            </a:r>
            <a:endParaRPr lang="en-US" dirty="0"/>
          </a:p>
          <a:p>
            <a:pPr marL="609600" indent="-609600">
              <a:buFontTx/>
              <a:buAutoNum type="alphaUcPeriod"/>
            </a:pPr>
            <a:r>
              <a:rPr lang="en-US" dirty="0"/>
              <a:t>Americans </a:t>
            </a:r>
            <a:r>
              <a:rPr lang="en-US" dirty="0" smtClean="0"/>
              <a:t>ages two years and older at </a:t>
            </a:r>
            <a:r>
              <a:rPr lang="en-US" dirty="0"/>
              <a:t>increased risk of chronic </a:t>
            </a:r>
            <a:r>
              <a:rPr lang="en-US" dirty="0" smtClean="0"/>
              <a:t>disease</a:t>
            </a:r>
            <a:endParaRPr lang="en-US" dirty="0"/>
          </a:p>
          <a:p>
            <a:pPr marL="609600" indent="-609600">
              <a:buFontTx/>
              <a:buAutoNum type="alphaUcPeriod"/>
            </a:pPr>
            <a:r>
              <a:rPr lang="en-US" u="sng" dirty="0">
                <a:solidFill>
                  <a:srgbClr val="FF0000"/>
                </a:solidFill>
              </a:rPr>
              <a:t>Both A and B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36525" y="200025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40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11" name="Chart 10"/>
          <p:cNvGraphicFramePr/>
          <p:nvPr/>
        </p:nvGraphicFramePr>
        <p:xfrm>
          <a:off x="0" y="485293"/>
          <a:ext cx="9144000" cy="637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41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7346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67544" y="512676"/>
            <a:ext cx="8245475" cy="1804749"/>
          </a:xfrm>
          <a:ln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>
              <a:buSzPct val="115000"/>
              <a:buNone/>
            </a:pPr>
            <a:r>
              <a:rPr lang="en-US" sz="3600" dirty="0" smtClean="0"/>
              <a:t>9.</a:t>
            </a:r>
            <a:r>
              <a:rPr lang="en-US" dirty="0" smtClean="0"/>
              <a:t>  Regarding </a:t>
            </a:r>
            <a:r>
              <a:rPr lang="en-US" dirty="0"/>
              <a:t>fats, which is more </a:t>
            </a:r>
            <a:r>
              <a:rPr lang="en-US" dirty="0" smtClean="0"/>
              <a:t>   important </a:t>
            </a:r>
            <a:r>
              <a:rPr lang="en-US" dirty="0"/>
              <a:t>in influencing risk of cardiovascular </a:t>
            </a:r>
            <a:r>
              <a:rPr lang="en-US" dirty="0" smtClean="0"/>
              <a:t>disease</a:t>
            </a:r>
            <a:r>
              <a:rPr lang="en-US" dirty="0"/>
              <a:t>? </a:t>
            </a:r>
          </a:p>
        </p:txBody>
      </p:sp>
      <p:sp>
        <p:nvSpPr>
          <p:cNvPr id="57347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95536" y="2960948"/>
            <a:ext cx="8437562" cy="1939925"/>
          </a:xfrm>
          <a:ln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609600" indent="-609600">
              <a:buFontTx/>
              <a:buAutoNum type="alphaUcPeriod"/>
            </a:pPr>
            <a:r>
              <a:rPr lang="en-US" dirty="0"/>
              <a:t>The </a:t>
            </a:r>
            <a:r>
              <a:rPr lang="en-US" dirty="0" smtClean="0"/>
              <a:t>type </a:t>
            </a:r>
            <a:r>
              <a:rPr lang="en-US" dirty="0"/>
              <a:t>of fatty acids </a:t>
            </a:r>
            <a:r>
              <a:rPr lang="en-US" dirty="0" smtClean="0"/>
              <a:t>consumed</a:t>
            </a:r>
            <a:endParaRPr lang="en-US" dirty="0"/>
          </a:p>
          <a:p>
            <a:pPr marL="609600" indent="-609600">
              <a:buFontTx/>
              <a:buAutoNum type="alphaUcPeriod"/>
            </a:pPr>
            <a:r>
              <a:rPr lang="en-US" dirty="0"/>
              <a:t>The total amount of fat in the </a:t>
            </a:r>
            <a:r>
              <a:rPr lang="en-US" dirty="0" smtClean="0"/>
              <a:t>diet</a:t>
            </a:r>
            <a:endParaRPr lang="en-US" dirty="0"/>
          </a:p>
          <a:p>
            <a:pPr marL="609600" indent="-609600">
              <a:buFontTx/>
              <a:buAutoNum type="alphaUcPeriod"/>
            </a:pPr>
            <a:r>
              <a:rPr lang="en-US" dirty="0"/>
              <a:t>They are equally </a:t>
            </a:r>
            <a:r>
              <a:rPr lang="en-US" dirty="0" smtClean="0"/>
              <a:t>important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42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7346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67544" y="512676"/>
            <a:ext cx="8245475" cy="1804749"/>
          </a:xfrm>
          <a:ln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>
              <a:buSzPct val="115000"/>
              <a:buNone/>
            </a:pPr>
            <a:r>
              <a:rPr lang="en-US" sz="3600" dirty="0" smtClean="0"/>
              <a:t>9.</a:t>
            </a:r>
            <a:r>
              <a:rPr lang="en-US" dirty="0" smtClean="0"/>
              <a:t>  Regarding </a:t>
            </a:r>
            <a:r>
              <a:rPr lang="en-US" dirty="0"/>
              <a:t>fats, which is more important in influencing risk of cardiovascular </a:t>
            </a:r>
            <a:r>
              <a:rPr lang="en-US" dirty="0" smtClean="0"/>
              <a:t>disease</a:t>
            </a:r>
            <a:r>
              <a:rPr lang="en-US" dirty="0"/>
              <a:t>? </a:t>
            </a:r>
          </a:p>
        </p:txBody>
      </p:sp>
      <p:sp>
        <p:nvSpPr>
          <p:cNvPr id="57347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95536" y="2960948"/>
            <a:ext cx="8437562" cy="1939925"/>
          </a:xfrm>
          <a:ln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609600" indent="-609600">
              <a:buFontTx/>
              <a:buAutoNum type="alphaUcPeriod"/>
            </a:pPr>
            <a:r>
              <a:rPr lang="en-US" u="sng" dirty="0">
                <a:solidFill>
                  <a:srgbClr val="FF0000"/>
                </a:solidFill>
              </a:rPr>
              <a:t>The </a:t>
            </a:r>
            <a:r>
              <a:rPr lang="en-US" u="sng" dirty="0" smtClean="0">
                <a:solidFill>
                  <a:srgbClr val="FF0000"/>
                </a:solidFill>
              </a:rPr>
              <a:t>type </a:t>
            </a:r>
            <a:r>
              <a:rPr lang="en-US" u="sng" dirty="0">
                <a:solidFill>
                  <a:srgbClr val="FF0000"/>
                </a:solidFill>
              </a:rPr>
              <a:t>of fatty acids </a:t>
            </a:r>
            <a:r>
              <a:rPr lang="en-US" u="sng" dirty="0" smtClean="0">
                <a:solidFill>
                  <a:srgbClr val="FF0000"/>
                </a:solidFill>
              </a:rPr>
              <a:t>consumed</a:t>
            </a:r>
            <a:endParaRPr lang="en-US" u="sng" dirty="0">
              <a:solidFill>
                <a:srgbClr val="FF0000"/>
              </a:solidFill>
            </a:endParaRPr>
          </a:p>
          <a:p>
            <a:pPr marL="609600" indent="-609600">
              <a:buFontTx/>
              <a:buAutoNum type="alphaUcPeriod"/>
            </a:pPr>
            <a:r>
              <a:rPr lang="en-US" dirty="0"/>
              <a:t>The total amount of fat in the </a:t>
            </a:r>
            <a:r>
              <a:rPr lang="en-US" dirty="0" smtClean="0"/>
              <a:t>diet</a:t>
            </a:r>
            <a:endParaRPr lang="en-US" dirty="0"/>
          </a:p>
          <a:p>
            <a:pPr marL="609600" indent="-609600">
              <a:buFontTx/>
              <a:buAutoNum type="alphaUcPeriod"/>
            </a:pPr>
            <a:r>
              <a:rPr lang="en-US" dirty="0"/>
              <a:t>They are equally </a:t>
            </a:r>
            <a:r>
              <a:rPr lang="en-US" dirty="0" smtClean="0"/>
              <a:t>important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136525" y="200025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40997" name="AutoShape 5"/>
          <p:cNvSpPr>
            <a:spLocks noChangeArrowheads="1"/>
          </p:cNvSpPr>
          <p:nvPr/>
        </p:nvSpPr>
        <p:spPr bwMode="auto">
          <a:xfrm>
            <a:off x="431540" y="260648"/>
            <a:ext cx="8188325" cy="1191816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buSzPct val="115000"/>
            </a:pP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Fish </a:t>
            </a:r>
            <a:r>
              <a:rPr lang="en-US" sz="3200" b="1" dirty="0" smtClean="0">
                <a:solidFill>
                  <a:srgbClr val="FF0000"/>
                </a:solidFill>
                <a:latin typeface="Arial" charset="0"/>
              </a:rPr>
              <a:t>are an exception to animal fats being high 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in </a:t>
            </a:r>
            <a:r>
              <a:rPr lang="en-US" sz="3200" b="1" dirty="0" smtClean="0">
                <a:solidFill>
                  <a:srgbClr val="FF0000"/>
                </a:solidFill>
                <a:latin typeface="Arial" charset="0"/>
              </a:rPr>
              <a:t>saturated fats </a:t>
            </a:r>
            <a:endParaRPr lang="en-US" sz="32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43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395536" y="5481228"/>
            <a:ext cx="8352928" cy="1123712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SzPct val="115000"/>
            </a:pPr>
            <a:r>
              <a:rPr lang="en-US" sz="3000" b="1" dirty="0" smtClean="0">
                <a:solidFill>
                  <a:srgbClr val="FF0000"/>
                </a:solidFill>
                <a:latin typeface="Arial" charset="0"/>
              </a:rPr>
              <a:t>These salmon would be stiff as a board and couldn’t swim if high in saturated fats!</a:t>
            </a:r>
            <a:endParaRPr lang="en-US" sz="3000" b="1" dirty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1871700" y="1520788"/>
            <a:ext cx="5508612" cy="4005929"/>
            <a:chOff x="1871700" y="1520788"/>
            <a:chExt cx="5508612" cy="4005929"/>
          </a:xfrm>
        </p:grpSpPr>
        <p:sp>
          <p:nvSpPr>
            <p:cNvPr id="11" name="TextBox 10"/>
            <p:cNvSpPr txBox="1"/>
            <p:nvPr/>
          </p:nvSpPr>
          <p:spPr>
            <a:xfrm>
              <a:off x="1907704" y="5229200"/>
              <a:ext cx="5436604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Photo courtesy of National Oceanic and Atmospheric Administration</a:t>
              </a:r>
              <a:endParaRPr lang="en-US" sz="2000" baseline="-25000" dirty="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396290" name="Picture 2" descr="http://www.noaanews.noaa.gov/stories2009/images/chinook_salmon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71700" y="1520788"/>
              <a:ext cx="5508612" cy="3625786"/>
            </a:xfrm>
            <a:prstGeom prst="rect">
              <a:avLst/>
            </a:prstGeom>
            <a:ln w="19050">
              <a:solidFill>
                <a:schemeClr val="accent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custDataLst>
      <p:tags r:id="rId1"/>
    </p:custData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136525" y="200025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40997" name="AutoShape 5"/>
          <p:cNvSpPr>
            <a:spLocks noChangeArrowheads="1"/>
          </p:cNvSpPr>
          <p:nvPr/>
        </p:nvSpPr>
        <p:spPr bwMode="auto">
          <a:xfrm>
            <a:off x="395536" y="304800"/>
            <a:ext cx="8188325" cy="1328023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marL="609600" indent="-609600" algn="ctr">
              <a:buSzPct val="115000"/>
            </a:pPr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Use nutrition </a:t>
            </a:r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labels </a:t>
            </a:r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to keep </a:t>
            </a:r>
            <a:r>
              <a:rPr lang="en-US" sz="3600" b="1" i="1" dirty="0" smtClean="0">
                <a:solidFill>
                  <a:srgbClr val="FF0000"/>
                </a:solidFill>
                <a:latin typeface="Arial" charset="0"/>
              </a:rPr>
              <a:t>trans</a:t>
            </a:r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 fat as low as possible</a:t>
            </a:r>
            <a:endParaRPr lang="en-US" sz="3600" b="1" dirty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1066800" y="1828800"/>
            <a:ext cx="6781800" cy="4445000"/>
            <a:chOff x="647564" y="1828800"/>
            <a:chExt cx="6781800" cy="4445000"/>
          </a:xfrm>
        </p:grpSpPr>
        <p:pic>
          <p:nvPicPr>
            <p:cNvPr id="60424" name="Picture 6" descr="BW-label-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03577" y="1828800"/>
              <a:ext cx="4225787" cy="444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687" name="Line 7"/>
            <p:cNvSpPr>
              <a:spLocks noChangeShapeType="1"/>
            </p:cNvSpPr>
            <p:nvPr/>
          </p:nvSpPr>
          <p:spPr bwMode="auto">
            <a:xfrm>
              <a:off x="647564" y="3068960"/>
              <a:ext cx="2901950" cy="2232025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400" baseline="-25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0427" name="Line 11"/>
            <p:cNvSpPr>
              <a:spLocks noChangeShapeType="1"/>
            </p:cNvSpPr>
            <p:nvPr/>
          </p:nvSpPr>
          <p:spPr bwMode="auto">
            <a:xfrm>
              <a:off x="3600451" y="5408613"/>
              <a:ext cx="176371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400" baseline="-25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44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52400" y="228600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45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7397" name="AutoShape 5"/>
          <p:cNvSpPr>
            <a:spLocks noGrp="1" noChangeArrowheads="1"/>
          </p:cNvSpPr>
          <p:nvPr>
            <p:ph type="ctrTitle" idx="4294967295"/>
          </p:nvPr>
        </p:nvSpPr>
        <p:spPr>
          <a:xfrm>
            <a:off x="533400" y="2057400"/>
            <a:ext cx="4522788" cy="3166824"/>
          </a:xfrm>
          <a:noFill/>
          <a:ln>
            <a:noFill/>
          </a:ln>
        </p:spPr>
        <p:txBody>
          <a:bodyPr anchor="t">
            <a:spAutoFit/>
          </a:bodyPr>
          <a:lstStyle/>
          <a:p>
            <a:pPr marL="0" indent="0">
              <a:buSzPct val="135000"/>
              <a:buFontTx/>
              <a:buNone/>
            </a:pPr>
            <a:r>
              <a:rPr lang="en-US" sz="6000" dirty="0"/>
              <a:t>Reducing </a:t>
            </a:r>
            <a:r>
              <a:rPr lang="en-US" sz="6000" dirty="0" smtClean="0"/>
              <a:t>added</a:t>
            </a:r>
            <a:br>
              <a:rPr lang="en-US" sz="6000" dirty="0" smtClean="0"/>
            </a:br>
            <a:r>
              <a:rPr lang="en-US" sz="6000" dirty="0" smtClean="0"/>
              <a:t>sugars</a:t>
            </a:r>
            <a:endParaRPr lang="en-US" sz="6000" dirty="0"/>
          </a:p>
        </p:txBody>
      </p:sp>
      <p:pic>
        <p:nvPicPr>
          <p:cNvPr id="355336" name="Picture 8" descr="sug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513" y="1052513"/>
            <a:ext cx="3581400" cy="5019675"/>
          </a:xfrm>
          <a:prstGeom prst="rect">
            <a:avLst/>
          </a:prstGeom>
          <a:ln w="190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36525" y="200025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46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10" name="Chart 9"/>
          <p:cNvGraphicFramePr/>
          <p:nvPr/>
        </p:nvGraphicFramePr>
        <p:xfrm>
          <a:off x="395536" y="0"/>
          <a:ext cx="8748464" cy="6705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36525" y="200025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76133" name="AutoShape 5"/>
          <p:cNvSpPr>
            <a:spLocks noChangeArrowheads="1"/>
          </p:cNvSpPr>
          <p:nvPr/>
        </p:nvSpPr>
        <p:spPr bwMode="auto">
          <a:xfrm>
            <a:off x="575556" y="440668"/>
            <a:ext cx="8181975" cy="646986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marL="609600" indent="-609600" algn="ctr">
              <a:buSzPct val="115000"/>
            </a:pP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Drink fewer sugar-sweetened beverages</a:t>
            </a:r>
          </a:p>
        </p:txBody>
      </p:sp>
      <p:pic>
        <p:nvPicPr>
          <p:cNvPr id="233479" name="Picture 7" descr="drinkingwa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124744"/>
            <a:ext cx="6408700" cy="4269669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47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503548" y="5445224"/>
            <a:ext cx="8181975" cy="1191816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buSzPct val="115000"/>
            </a:pPr>
            <a:r>
              <a:rPr lang="en-US" sz="3200" b="1" dirty="0" smtClean="0">
                <a:solidFill>
                  <a:srgbClr val="FF0000"/>
                </a:solidFill>
                <a:latin typeface="Arial" charset="0"/>
              </a:rPr>
              <a:t>Substitute water and other</a:t>
            </a:r>
            <a:br>
              <a:rPr lang="en-US" sz="32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Arial" charset="0"/>
              </a:rPr>
              <a:t> beverages with few or no calories</a:t>
            </a:r>
            <a:endParaRPr lang="en-US" sz="3200" b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36525" y="200025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76133" name="AutoShape 5"/>
          <p:cNvSpPr>
            <a:spLocks noChangeArrowheads="1"/>
          </p:cNvSpPr>
          <p:nvPr/>
        </p:nvSpPr>
        <p:spPr bwMode="auto">
          <a:xfrm>
            <a:off x="515938" y="536575"/>
            <a:ext cx="8196262" cy="768350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marL="609600" indent="-609600" algn="ctr">
              <a:buSzPct val="115000"/>
            </a:pPr>
            <a:r>
              <a:rPr lang="en-US" sz="4000" b="1">
                <a:solidFill>
                  <a:srgbClr val="FF0000"/>
                </a:solidFill>
                <a:latin typeface="Arial" charset="0"/>
              </a:rPr>
              <a:t>Select fruit for dessert</a:t>
            </a:r>
          </a:p>
        </p:txBody>
      </p:sp>
      <p:pic>
        <p:nvPicPr>
          <p:cNvPr id="235526" name="Picture 6" descr="cherr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412875"/>
            <a:ext cx="7489825" cy="4570413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48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136525" y="200025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76133" name="AutoShape 5"/>
          <p:cNvSpPr>
            <a:spLocks noChangeArrowheads="1"/>
          </p:cNvSpPr>
          <p:nvPr/>
        </p:nvSpPr>
        <p:spPr bwMode="auto">
          <a:xfrm>
            <a:off x="449263" y="440668"/>
            <a:ext cx="8234362" cy="1191816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buSzPct val="115000"/>
            </a:pP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Nutrition Facts Label doesn’t separate “added” </a:t>
            </a:r>
            <a:r>
              <a:rPr lang="en-US" sz="3200" b="1" dirty="0" smtClean="0">
                <a:solidFill>
                  <a:srgbClr val="FF0000"/>
                </a:solidFill>
                <a:latin typeface="Arial" charset="0"/>
              </a:rPr>
              <a:t>&amp; 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“naturally occurring” sugars</a:t>
            </a:r>
          </a:p>
        </p:txBody>
      </p:sp>
      <p:sp>
        <p:nvSpPr>
          <p:cNvPr id="237575" name="Rectangle 6"/>
          <p:cNvSpPr>
            <a:spLocks noChangeArrowheads="1"/>
          </p:cNvSpPr>
          <p:nvPr/>
        </p:nvSpPr>
        <p:spPr bwMode="auto">
          <a:xfrm>
            <a:off x="611560" y="1988841"/>
            <a:ext cx="3708400" cy="265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“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Added” 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sugars are sugars and syrups added to foods or beverages during preparation or processing</a:t>
            </a:r>
          </a:p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1 teaspoon sugar = about 4g 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</a:pPr>
            <a:endParaRPr 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599632" y="1828800"/>
            <a:ext cx="6557513" cy="4531982"/>
            <a:chOff x="1006" y="1071"/>
            <a:chExt cx="4141" cy="2989"/>
          </a:xfrm>
        </p:grpSpPr>
        <p:pic>
          <p:nvPicPr>
            <p:cNvPr id="237574" name="Picture 6" descr="BW-label-suga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81" y="1071"/>
              <a:ext cx="2166" cy="2949"/>
            </a:xfrm>
            <a:prstGeom prst="rect">
              <a:avLst/>
            </a:prstGeom>
            <a:noFill/>
          </p:spPr>
        </p:pic>
        <p:sp>
          <p:nvSpPr>
            <p:cNvPr id="237576" name="Line 8"/>
            <p:cNvSpPr>
              <a:spLocks noChangeShapeType="1"/>
            </p:cNvSpPr>
            <p:nvPr/>
          </p:nvSpPr>
          <p:spPr bwMode="auto">
            <a:xfrm>
              <a:off x="2971" y="3816"/>
              <a:ext cx="83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400" baseline="-25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37577" name="Line 9"/>
            <p:cNvSpPr>
              <a:spLocks noChangeShapeType="1"/>
            </p:cNvSpPr>
            <p:nvPr/>
          </p:nvSpPr>
          <p:spPr bwMode="auto">
            <a:xfrm flipV="1">
              <a:off x="1006" y="3735"/>
              <a:ext cx="1973" cy="325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400" baseline="-25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49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152400" y="228600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364" name="AutoShape 5"/>
          <p:cNvSpPr>
            <a:spLocks noChangeArrowheads="1"/>
          </p:cNvSpPr>
          <p:nvPr/>
        </p:nvSpPr>
        <p:spPr bwMode="auto">
          <a:xfrm>
            <a:off x="488131" y="481663"/>
            <a:ext cx="8188325" cy="715089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marL="65088" indent="-65088" algn="ctr">
              <a:buSzPct val="115000"/>
            </a:pPr>
            <a:r>
              <a:rPr lang="en-US" sz="3600" b="1" dirty="0">
                <a:latin typeface="Arial" charset="0"/>
              </a:rPr>
              <a:t>Epidemic of overweight and obesity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1828800" y="1371600"/>
            <a:ext cx="5257800" cy="2952581"/>
            <a:chOff x="609600" y="1517651"/>
            <a:chExt cx="5257800" cy="2952581"/>
          </a:xfrm>
        </p:grpSpPr>
        <p:sp>
          <p:nvSpPr>
            <p:cNvPr id="15366" name="Text Box 11"/>
            <p:cNvSpPr txBox="1">
              <a:spLocks noChangeArrowheads="1"/>
            </p:cNvSpPr>
            <p:nvPr/>
          </p:nvSpPr>
          <p:spPr bwMode="auto">
            <a:xfrm>
              <a:off x="609600" y="3868579"/>
              <a:ext cx="2514600" cy="553998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</p:spPr>
          <p:txBody>
            <a:bodyPr wrap="square" tIns="0" bIns="182880" anchor="ctr" anchorCtr="1">
              <a:spAutoFit/>
            </a:bodyPr>
            <a:lstStyle/>
            <a:p>
              <a:r>
                <a:rPr lang="en-US" sz="3600" b="1" baseline="-25000" dirty="0">
                  <a:solidFill>
                    <a:srgbClr val="000000"/>
                  </a:solidFill>
                  <a:latin typeface="Arial" charset="0"/>
                </a:rPr>
                <a:t>64% of women</a:t>
              </a:r>
            </a:p>
          </p:txBody>
        </p:sp>
        <p:sp>
          <p:nvSpPr>
            <p:cNvPr id="15367" name="Text Box 12"/>
            <p:cNvSpPr txBox="1">
              <a:spLocks noChangeArrowheads="1"/>
            </p:cNvSpPr>
            <p:nvPr/>
          </p:nvSpPr>
          <p:spPr bwMode="auto">
            <a:xfrm>
              <a:off x="3810000" y="3916234"/>
              <a:ext cx="1905000" cy="553998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</p:spPr>
          <p:txBody>
            <a:bodyPr wrap="square" tIns="0" bIns="182880" anchor="ctr">
              <a:spAutoFit/>
            </a:bodyPr>
            <a:lstStyle/>
            <a:p>
              <a:r>
                <a:rPr lang="en-US" sz="3600" b="1" baseline="-25000" dirty="0">
                  <a:solidFill>
                    <a:srgbClr val="000000"/>
                  </a:solidFill>
                  <a:latin typeface="Arial" charset="0"/>
                </a:rPr>
                <a:t>72% of men</a:t>
              </a:r>
            </a:p>
          </p:txBody>
        </p:sp>
        <p:pic>
          <p:nvPicPr>
            <p:cNvPr id="15368" name="Picture 16" descr="men-pp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81400" y="1524000"/>
              <a:ext cx="22860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9" name="Picture 17" descr="3women-pp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3901" y="1517651"/>
              <a:ext cx="2324100" cy="232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0200" y="5105400"/>
            <a:ext cx="5791200" cy="954107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Today 33% of adults are obese, compared with 15% in the 1970s.</a:t>
            </a:r>
            <a:endParaRPr lang="en-US" sz="2800" b="1" dirty="0">
              <a:latin typeface="+mn-lt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36525" y="200025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  <a:effectLst/>
              </a:rPr>
              <a:pPr/>
              <a:t>50</a:t>
            </a:fld>
            <a:endParaRPr lang="en-US" dirty="0">
              <a:solidFill>
                <a:srgbClr val="FFFFFF"/>
              </a:solidFill>
              <a:effectLst/>
            </a:endParaRPr>
          </a:p>
        </p:txBody>
      </p:sp>
      <p:sp>
        <p:nvSpPr>
          <p:cNvPr id="215045" name="AutoShape 5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1952836"/>
            <a:ext cx="3978275" cy="2825750"/>
          </a:xfrm>
          <a:noFill/>
          <a:ln>
            <a:noFill/>
          </a:ln>
        </p:spPr>
        <p:txBody>
          <a:bodyPr anchor="t">
            <a:spAutoFit/>
          </a:bodyPr>
          <a:lstStyle/>
          <a:p>
            <a:pPr marL="0" indent="0">
              <a:buSzPct val="135000"/>
              <a:buFontTx/>
              <a:buNone/>
            </a:pPr>
            <a:r>
              <a:rPr lang="en-US" sz="5400" dirty="0"/>
              <a:t>Reducing refined grains</a:t>
            </a:r>
          </a:p>
        </p:txBody>
      </p:sp>
      <p:pic>
        <p:nvPicPr>
          <p:cNvPr id="215047" name="Picture 7" descr="refined-grains"/>
          <p:cNvPicPr>
            <a:picLocks noChangeAspect="1" noChangeArrowheads="1"/>
          </p:cNvPicPr>
          <p:nvPr/>
        </p:nvPicPr>
        <p:blipFill>
          <a:blip r:embed="rId3" cstate="print"/>
          <a:srcRect l="12596" r="23871"/>
          <a:stretch>
            <a:fillRect/>
          </a:stretch>
        </p:blipFill>
        <p:spPr bwMode="auto">
          <a:xfrm>
            <a:off x="4032250" y="1196975"/>
            <a:ext cx="4356100" cy="4572000"/>
          </a:xfrm>
          <a:prstGeom prst="rect">
            <a:avLst/>
          </a:prstGeom>
          <a:ln w="190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36525" y="200025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51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431540" y="548680"/>
            <a:ext cx="8460940" cy="5868652"/>
            <a:chOff x="431540" y="548680"/>
            <a:chExt cx="8460940" cy="5868652"/>
          </a:xfrm>
        </p:grpSpPr>
        <p:graphicFrame>
          <p:nvGraphicFramePr>
            <p:cNvPr id="8" name="Chart 7"/>
            <p:cNvGraphicFramePr/>
            <p:nvPr/>
          </p:nvGraphicFramePr>
          <p:xfrm>
            <a:off x="431540" y="548680"/>
            <a:ext cx="7956884" cy="58686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6048164" y="2924944"/>
              <a:ext cx="2844316" cy="27003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2400" b="1" dirty="0" smtClean="0">
                  <a:solidFill>
                    <a:srgbClr val="000000"/>
                  </a:solidFill>
                  <a:latin typeface="Arial" charset="0"/>
                </a:rPr>
                <a:t>…includes pizza, grain-based desserts, tortillas, burritos, tacos, pasta and pasta dishes, rice and rice mixed dishes</a:t>
              </a:r>
              <a:endParaRPr lang="en-US" sz="2400" b="1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52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9634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1676400"/>
            <a:ext cx="8328025" cy="1600438"/>
          </a:xfrm>
          <a:ln/>
        </p:spPr>
        <p:txBody>
          <a:bodyPr anchor="t">
            <a:spAutoFit/>
          </a:bodyPr>
          <a:lstStyle/>
          <a:p>
            <a:pPr marL="0" indent="0" algn="ctr">
              <a:buFontTx/>
              <a:buNone/>
            </a:pPr>
            <a:r>
              <a:rPr lang="en-US" sz="4400" dirty="0" smtClean="0"/>
              <a:t> Foods and Nutrients             to Increase</a:t>
            </a:r>
            <a:endParaRPr lang="en-US" sz="4400" dirty="0"/>
          </a:p>
        </p:txBody>
      </p:sp>
      <p:sp>
        <p:nvSpPr>
          <p:cNvPr id="69635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3505200"/>
            <a:ext cx="8518525" cy="1464231"/>
          </a:xfrm>
          <a:ln/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sz="4000" dirty="0"/>
              <a:t>Foods that are important to include more of in your diet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136525" y="200025"/>
            <a:ext cx="8867775" cy="6457950"/>
            <a:chOff x="136525" y="200025"/>
            <a:chExt cx="8867775" cy="6457950"/>
          </a:xfrm>
        </p:grpSpPr>
        <p:sp>
          <p:nvSpPr>
            <p:cNvPr id="11" name="AutoShape 4"/>
            <p:cNvSpPr>
              <a:spLocks noChangeArrowheads="1"/>
            </p:cNvSpPr>
            <p:nvPr/>
          </p:nvSpPr>
          <p:spPr bwMode="auto">
            <a:xfrm>
              <a:off x="136525" y="200025"/>
              <a:ext cx="8772525" cy="645795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algn="ctr">
              <a:solidFill>
                <a:schemeClr val="accent2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 sz="6000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7890" name="Rectangle 2"/>
            <p:cNvSpPr>
              <a:spLocks noChangeArrowheads="1"/>
            </p:cNvSpPr>
            <p:nvPr/>
          </p:nvSpPr>
          <p:spPr bwMode="auto">
            <a:xfrm>
              <a:off x="393700" y="427038"/>
              <a:ext cx="8610600" cy="1101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endParaRPr lang="en-US" sz="400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3" name="Group 8"/>
            <p:cNvGrpSpPr/>
            <p:nvPr/>
          </p:nvGrpSpPr>
          <p:grpSpPr>
            <a:xfrm>
              <a:off x="304800" y="533400"/>
              <a:ext cx="8075613" cy="5895975"/>
              <a:chOff x="304800" y="533400"/>
              <a:chExt cx="8075613" cy="5895975"/>
            </a:xfrm>
          </p:grpSpPr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838200" y="977900"/>
                <a:ext cx="7542213" cy="5451475"/>
                <a:chOff x="528" y="616"/>
                <a:chExt cx="4751" cy="3434"/>
              </a:xfrm>
            </p:grpSpPr>
            <p:pic>
              <p:nvPicPr>
                <p:cNvPr id="148487" name="Picture 7" descr="healthyfoods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28" y="616"/>
                  <a:ext cx="4751" cy="3167"/>
                </a:xfrm>
                <a:prstGeom prst="rect">
                  <a:avLst/>
                </a:prstGeom>
                <a:ln w="19050">
                  <a:solidFill>
                    <a:srgbClr val="FF3300"/>
                  </a:solidFill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37896" name="Rectangle 8"/>
                <p:cNvSpPr>
                  <a:spLocks noChangeArrowheads="1"/>
                </p:cNvSpPr>
                <p:nvPr/>
              </p:nvSpPr>
              <p:spPr bwMode="auto">
                <a:xfrm>
                  <a:off x="1497" y="3837"/>
                  <a:ext cx="2812" cy="213"/>
                </a:xfrm>
                <a:prstGeom prst="rect">
                  <a:avLst/>
                </a:prstGeom>
                <a:noFill/>
                <a:ln w="6350" algn="ctr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/>
                  <a:r>
                    <a:rPr lang="en-US" sz="2400" baseline="-25000" dirty="0">
                      <a:solidFill>
                        <a:srgbClr val="000000"/>
                      </a:solidFill>
                      <a:latin typeface="Arial" charset="0"/>
                    </a:rPr>
                    <a:t>Photo courtesy of </a:t>
                  </a:r>
                  <a:r>
                    <a:rPr lang="en-US" sz="2400" baseline="-25000" dirty="0" smtClean="0">
                      <a:solidFill>
                        <a:srgbClr val="000000"/>
                      </a:solidFill>
                      <a:latin typeface="Arial" charset="0"/>
                    </a:rPr>
                    <a:t>National Cancer Institute</a:t>
                  </a:r>
                  <a:endParaRPr lang="en-US" sz="2400" baseline="-25000" dirty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148486" name="AutoShape 6"/>
              <p:cNvSpPr>
                <a:spLocks noChangeArrowheads="1"/>
              </p:cNvSpPr>
              <p:nvPr/>
            </p:nvSpPr>
            <p:spPr bwMode="auto">
              <a:xfrm>
                <a:off x="304800" y="533400"/>
                <a:ext cx="3425329" cy="2550974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rgbClr val="5CD65C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square" anchor="ctr">
                <a:spAutoFit/>
              </a:bodyPr>
              <a:lstStyle/>
              <a:p>
                <a:pPr algn="ctr">
                  <a:spcBef>
                    <a:spcPct val="20000"/>
                  </a:spcBef>
                  <a:spcAft>
                    <a:spcPct val="20000"/>
                  </a:spcAft>
                  <a:defRPr/>
                </a:pPr>
                <a:r>
                  <a:rPr lang="en-US" sz="2800" b="1" dirty="0">
                    <a:solidFill>
                      <a:srgbClr val="000000"/>
                    </a:solidFill>
                    <a:latin typeface="Arial"/>
                  </a:rPr>
                  <a:t>Eat</a:t>
                </a:r>
                <a:br>
                  <a:rPr lang="en-US" sz="2800" b="1" dirty="0">
                    <a:solidFill>
                      <a:srgbClr val="000000"/>
                    </a:solidFill>
                    <a:latin typeface="Arial"/>
                  </a:rPr>
                </a:br>
                <a:r>
                  <a:rPr lang="en-US" sz="2800" b="1" dirty="0">
                    <a:solidFill>
                      <a:srgbClr val="000000"/>
                    </a:solidFill>
                    <a:latin typeface="Arial"/>
                  </a:rPr>
                  <a:t>more</a:t>
                </a:r>
                <a:br>
                  <a:rPr lang="en-US" sz="2800" b="1" dirty="0">
                    <a:solidFill>
                      <a:srgbClr val="000000"/>
                    </a:solidFill>
                    <a:latin typeface="Arial"/>
                  </a:rPr>
                </a:br>
                <a:r>
                  <a:rPr lang="en-US" sz="2800" b="1" dirty="0">
                    <a:solidFill>
                      <a:srgbClr val="000000"/>
                    </a:solidFill>
                    <a:latin typeface="Arial"/>
                  </a:rPr>
                  <a:t>nutrient-</a:t>
                </a:r>
                <a:br>
                  <a:rPr lang="en-US" sz="2800" b="1" dirty="0">
                    <a:solidFill>
                      <a:srgbClr val="000000"/>
                    </a:solidFill>
                    <a:latin typeface="Arial"/>
                  </a:rPr>
                </a:br>
                <a:r>
                  <a:rPr lang="en-US" sz="2800" b="1" dirty="0">
                    <a:solidFill>
                      <a:srgbClr val="000000"/>
                    </a:solidFill>
                    <a:latin typeface="Arial"/>
                  </a:rPr>
                  <a:t>dense</a:t>
                </a:r>
                <a:br>
                  <a:rPr lang="en-US" sz="2800" b="1" dirty="0">
                    <a:solidFill>
                      <a:srgbClr val="000000"/>
                    </a:solidFill>
                    <a:latin typeface="Arial"/>
                  </a:rPr>
                </a:br>
                <a:r>
                  <a:rPr lang="en-US" sz="2800" b="1" dirty="0" smtClean="0">
                    <a:solidFill>
                      <a:srgbClr val="000000"/>
                    </a:solidFill>
                    <a:latin typeface="Arial"/>
                  </a:rPr>
                  <a:t>foods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Arial"/>
                  </a:rPr>
                  <a:t> </a:t>
                </a:r>
                <a:endParaRPr lang="en-US" sz="28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53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54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1186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300038"/>
            <a:ext cx="8312150" cy="1259919"/>
          </a:xfrm>
          <a:ln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>
              <a:buSzPct val="115000"/>
              <a:buNone/>
            </a:pPr>
            <a:r>
              <a:rPr lang="en-US" sz="3600" dirty="0" smtClean="0"/>
              <a:t>10. </a:t>
            </a:r>
            <a:r>
              <a:rPr lang="en-US" dirty="0" smtClean="0"/>
              <a:t>Based on the DGA 2010, which foods should Americans INCREASE? </a:t>
            </a:r>
            <a:endParaRPr lang="en-US" sz="2800" dirty="0"/>
          </a:p>
        </p:txBody>
      </p:sp>
      <p:sp>
        <p:nvSpPr>
          <p:cNvPr id="221187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67544" y="1952625"/>
            <a:ext cx="8197850" cy="4187825"/>
          </a:xfrm>
          <a:ln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609600" indent="-609600">
              <a:lnSpc>
                <a:spcPct val="90000"/>
              </a:lnSpc>
              <a:buFontTx/>
              <a:buAutoNum type="alphaUcPeriod"/>
            </a:pPr>
            <a:r>
              <a:rPr lang="en-US" dirty="0"/>
              <a:t>Whole grains</a:t>
            </a:r>
          </a:p>
          <a:p>
            <a:pPr marL="609600" indent="-609600">
              <a:lnSpc>
                <a:spcPct val="90000"/>
              </a:lnSpc>
              <a:buFontTx/>
              <a:buAutoNum type="alphaUcPeriod"/>
            </a:pPr>
            <a:r>
              <a:rPr lang="en-US" dirty="0"/>
              <a:t>Vegetables</a:t>
            </a:r>
          </a:p>
          <a:p>
            <a:pPr marL="609600" indent="-609600">
              <a:lnSpc>
                <a:spcPct val="90000"/>
              </a:lnSpc>
              <a:buFontTx/>
              <a:buAutoNum type="alphaUcPeriod"/>
            </a:pPr>
            <a:r>
              <a:rPr lang="en-US" dirty="0"/>
              <a:t>Fruits</a:t>
            </a:r>
          </a:p>
          <a:p>
            <a:pPr marL="609600" indent="-609600">
              <a:lnSpc>
                <a:spcPct val="90000"/>
              </a:lnSpc>
              <a:buFontTx/>
              <a:buAutoNum type="alphaUcPeriod"/>
            </a:pPr>
            <a:r>
              <a:rPr lang="en-US" dirty="0"/>
              <a:t>Dairy</a:t>
            </a:r>
          </a:p>
          <a:p>
            <a:pPr marL="609600" indent="-609600">
              <a:lnSpc>
                <a:spcPct val="90000"/>
              </a:lnSpc>
              <a:buFontTx/>
              <a:buAutoNum type="alphaUcPeriod"/>
            </a:pPr>
            <a:r>
              <a:rPr lang="en-US" dirty="0"/>
              <a:t>Seafood</a:t>
            </a:r>
          </a:p>
          <a:p>
            <a:pPr marL="609600" indent="-609600">
              <a:lnSpc>
                <a:spcPct val="90000"/>
              </a:lnSpc>
              <a:buFontTx/>
              <a:buAutoNum type="alphaUcPeriod"/>
            </a:pPr>
            <a:r>
              <a:rPr lang="en-US" dirty="0"/>
              <a:t>Oils</a:t>
            </a:r>
          </a:p>
          <a:p>
            <a:pPr marL="609600" indent="-609600">
              <a:lnSpc>
                <a:spcPct val="90000"/>
              </a:lnSpc>
              <a:buFontTx/>
              <a:buAutoNum type="alphaUcPeriod"/>
            </a:pPr>
            <a:r>
              <a:rPr lang="en-US" dirty="0"/>
              <a:t>All of them should be increased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55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1186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300038"/>
            <a:ext cx="8312150" cy="1259919"/>
          </a:xfrm>
          <a:ln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>
              <a:buSzPct val="115000"/>
              <a:buNone/>
            </a:pPr>
            <a:r>
              <a:rPr lang="en-US" sz="3600" dirty="0" smtClean="0"/>
              <a:t>10. </a:t>
            </a:r>
            <a:r>
              <a:rPr lang="en-US" dirty="0" smtClean="0"/>
              <a:t>Based on the DGA 2010, which foods should Americans INCREASE? </a:t>
            </a:r>
            <a:endParaRPr lang="en-US" sz="2800" dirty="0"/>
          </a:p>
        </p:txBody>
      </p:sp>
      <p:sp>
        <p:nvSpPr>
          <p:cNvPr id="221187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67544" y="1952625"/>
            <a:ext cx="8197850" cy="4187825"/>
          </a:xfrm>
          <a:ln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609600" indent="-609600">
              <a:lnSpc>
                <a:spcPct val="90000"/>
              </a:lnSpc>
              <a:buFontTx/>
              <a:buAutoNum type="alphaUcPeriod"/>
            </a:pPr>
            <a:r>
              <a:rPr lang="en-US" dirty="0"/>
              <a:t>Whole grains</a:t>
            </a:r>
          </a:p>
          <a:p>
            <a:pPr marL="609600" indent="-609600">
              <a:lnSpc>
                <a:spcPct val="90000"/>
              </a:lnSpc>
              <a:buFontTx/>
              <a:buAutoNum type="alphaUcPeriod"/>
            </a:pPr>
            <a:r>
              <a:rPr lang="en-US" dirty="0"/>
              <a:t>Vegetables</a:t>
            </a:r>
          </a:p>
          <a:p>
            <a:pPr marL="609600" indent="-609600">
              <a:lnSpc>
                <a:spcPct val="90000"/>
              </a:lnSpc>
              <a:buFontTx/>
              <a:buAutoNum type="alphaUcPeriod"/>
            </a:pPr>
            <a:r>
              <a:rPr lang="en-US" dirty="0"/>
              <a:t>Fruits</a:t>
            </a:r>
          </a:p>
          <a:p>
            <a:pPr marL="609600" indent="-609600">
              <a:lnSpc>
                <a:spcPct val="90000"/>
              </a:lnSpc>
              <a:buFontTx/>
              <a:buAutoNum type="alphaUcPeriod"/>
            </a:pPr>
            <a:r>
              <a:rPr lang="en-US" dirty="0"/>
              <a:t>Dairy</a:t>
            </a:r>
          </a:p>
          <a:p>
            <a:pPr marL="609600" indent="-609600">
              <a:lnSpc>
                <a:spcPct val="90000"/>
              </a:lnSpc>
              <a:buFontTx/>
              <a:buAutoNum type="alphaUcPeriod"/>
            </a:pPr>
            <a:r>
              <a:rPr lang="en-US" dirty="0"/>
              <a:t>Seafood</a:t>
            </a:r>
          </a:p>
          <a:p>
            <a:pPr marL="609600" indent="-609600">
              <a:lnSpc>
                <a:spcPct val="90000"/>
              </a:lnSpc>
              <a:buFontTx/>
              <a:buAutoNum type="alphaUcPeriod"/>
            </a:pPr>
            <a:r>
              <a:rPr lang="en-US" dirty="0"/>
              <a:t>Oils</a:t>
            </a:r>
          </a:p>
          <a:p>
            <a:pPr marL="609600" indent="-609600">
              <a:lnSpc>
                <a:spcPct val="90000"/>
              </a:lnSpc>
              <a:buFontTx/>
              <a:buAutoNum type="alphaUcPeriod"/>
            </a:pPr>
            <a:r>
              <a:rPr lang="en-US" u="sng" dirty="0">
                <a:solidFill>
                  <a:srgbClr val="FF0000"/>
                </a:solidFill>
              </a:rPr>
              <a:t>All of them should be increased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136525" y="200025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17445" name="AutoShape 5"/>
          <p:cNvSpPr>
            <a:spLocks noChangeArrowheads="1"/>
          </p:cNvSpPr>
          <p:nvPr/>
        </p:nvSpPr>
        <p:spPr bwMode="auto">
          <a:xfrm>
            <a:off x="467544" y="224644"/>
            <a:ext cx="8196262" cy="783193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marL="609600" indent="-609600" algn="ctr">
              <a:buSzPct val="115000"/>
            </a:pPr>
            <a:r>
              <a:rPr lang="en-US" sz="4000" b="1" dirty="0" smtClean="0">
                <a:solidFill>
                  <a:srgbClr val="FF0000"/>
                </a:solidFill>
                <a:latin typeface="Arial" charset="0"/>
              </a:rPr>
              <a:t>3 ways to eat </a:t>
            </a:r>
            <a:r>
              <a:rPr lang="en-US" sz="4000" b="1" dirty="0">
                <a:solidFill>
                  <a:srgbClr val="FF0000"/>
                </a:solidFill>
                <a:latin typeface="Arial" charset="0"/>
              </a:rPr>
              <a:t>half whole grains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0" y="6373130"/>
            <a:ext cx="2133600" cy="476250"/>
          </a:xfrm>
        </p:spPr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56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71500" y="1016732"/>
            <a:ext cx="8604956" cy="5688632"/>
            <a:chOff x="71500" y="1016732"/>
            <a:chExt cx="8604956" cy="5688632"/>
          </a:xfrm>
        </p:grpSpPr>
        <p:grpSp>
          <p:nvGrpSpPr>
            <p:cNvPr id="3" name="Group 18"/>
            <p:cNvGrpSpPr/>
            <p:nvPr/>
          </p:nvGrpSpPr>
          <p:grpSpPr>
            <a:xfrm>
              <a:off x="575642" y="1952836"/>
              <a:ext cx="7524750" cy="4752528"/>
              <a:chOff x="575642" y="1952836"/>
              <a:chExt cx="7524750" cy="4752528"/>
            </a:xfrm>
          </p:grpSpPr>
          <p:pic>
            <p:nvPicPr>
              <p:cNvPr id="165895" name="Picture 7"/>
              <p:cNvPicPr>
                <a:picLocks noChangeAspect="1" noChangeArrowheads="1"/>
              </p:cNvPicPr>
              <p:nvPr/>
            </p:nvPicPr>
            <p:blipFill>
              <a:blip r:embed="rId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75642" y="1952836"/>
                <a:ext cx="7524750" cy="1152128"/>
              </a:xfrm>
              <a:prstGeom prst="rect">
                <a:avLst/>
              </a:prstGeom>
              <a:noFill/>
              <a:ln w="6350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-725"/>
              <a:stretch>
                <a:fillRect/>
              </a:stretch>
            </p:blipFill>
            <p:spPr bwMode="auto">
              <a:xfrm>
                <a:off x="575642" y="5504283"/>
                <a:ext cx="7524750" cy="1201081"/>
              </a:xfrm>
              <a:prstGeom prst="rect">
                <a:avLst/>
              </a:prstGeom>
              <a:noFill/>
              <a:ln w="6350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5" name="Picture 7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75642" y="3933056"/>
                <a:ext cx="7524750" cy="1152128"/>
              </a:xfrm>
              <a:prstGeom prst="rect">
                <a:avLst/>
              </a:prstGeom>
              <a:noFill/>
              <a:ln w="6350" algn="ctr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4" name="Group 19"/>
            <p:cNvGrpSpPr/>
            <p:nvPr/>
          </p:nvGrpSpPr>
          <p:grpSpPr>
            <a:xfrm>
              <a:off x="71500" y="1016732"/>
              <a:ext cx="8604956" cy="4428492"/>
              <a:chOff x="71500" y="1016732"/>
              <a:chExt cx="8604956" cy="4428492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71500" y="2958043"/>
                <a:ext cx="860495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/>
                <a:r>
                  <a:rPr lang="en-US" sz="3600" b="1" baseline="-25000" dirty="0" smtClean="0">
                    <a:solidFill>
                      <a:srgbClr val="000000"/>
                    </a:solidFill>
                    <a:latin typeface="Arial" charset="0"/>
                  </a:rPr>
                  <a:t>	</a:t>
                </a:r>
                <a:r>
                  <a:rPr lang="en-US" sz="3600" b="1" baseline="-25000" dirty="0" smtClean="0">
                    <a:solidFill>
                      <a:srgbClr val="FF0000"/>
                    </a:solidFill>
                    <a:latin typeface="Arial" charset="0"/>
                  </a:rPr>
                  <a:t>(2) </a:t>
                </a:r>
                <a:r>
                  <a:rPr lang="en-US" sz="3600" b="1" baseline="-25000" dirty="0" smtClean="0">
                    <a:solidFill>
                      <a:srgbClr val="000000"/>
                    </a:solidFill>
                    <a:latin typeface="Arial" charset="0"/>
                  </a:rPr>
                  <a:t>2 oz. of 100% whole grains, 2 oz. of partly whole-grain products, and 2 oz. of refined grain products</a:t>
                </a:r>
                <a:endParaRPr lang="en-US" sz="3600" b="1" baseline="-250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1500" y="1016732"/>
                <a:ext cx="817290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/>
                <a:r>
                  <a:rPr lang="en-US" sz="3600" b="1" baseline="-25000" dirty="0" smtClean="0">
                    <a:solidFill>
                      <a:srgbClr val="000000"/>
                    </a:solidFill>
                    <a:latin typeface="Arial" charset="0"/>
                  </a:rPr>
                  <a:t>	</a:t>
                </a:r>
                <a:r>
                  <a:rPr lang="en-US" sz="3600" b="1" baseline="-25000" dirty="0" smtClean="0">
                    <a:solidFill>
                      <a:srgbClr val="FF0000"/>
                    </a:solidFill>
                    <a:latin typeface="Arial" charset="0"/>
                  </a:rPr>
                  <a:t>(1)</a:t>
                </a:r>
                <a:r>
                  <a:rPr lang="en-US" sz="3600" b="1" baseline="-25000" dirty="0" smtClean="0">
                    <a:solidFill>
                      <a:srgbClr val="000000"/>
                    </a:solidFill>
                    <a:latin typeface="Arial" charset="0"/>
                  </a:rPr>
                  <a:t> 3 oz. of 100% whole grains and 3 oz. of refined-grain products</a:t>
                </a:r>
                <a:endParaRPr lang="en-US" sz="3600" b="1" baseline="-250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91580" y="4983559"/>
                <a:ext cx="60846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baseline="-25000" dirty="0" smtClean="0">
                    <a:solidFill>
                      <a:srgbClr val="FF0000"/>
                    </a:solidFill>
                    <a:latin typeface="Arial" charset="0"/>
                  </a:rPr>
                  <a:t>(3)</a:t>
                </a:r>
                <a:r>
                  <a:rPr lang="en-US" sz="3600" b="1" baseline="-25000" dirty="0" smtClean="0">
                    <a:solidFill>
                      <a:srgbClr val="000000"/>
                    </a:solidFill>
                    <a:latin typeface="Arial" charset="0"/>
                  </a:rPr>
                  <a:t> 6 oz. of partly whole-grain products</a:t>
                </a:r>
                <a:endParaRPr lang="en-US" sz="3600" b="1" baseline="-250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4"/>
          <p:cNvSpPr>
            <a:spLocks noChangeArrowheads="1"/>
          </p:cNvSpPr>
          <p:nvPr/>
        </p:nvSpPr>
        <p:spPr bwMode="auto">
          <a:xfrm>
            <a:off x="142875" y="174625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6" name="AutoShape 5"/>
          <p:cNvSpPr>
            <a:spLocks noChangeArrowheads="1"/>
          </p:cNvSpPr>
          <p:nvPr/>
        </p:nvSpPr>
        <p:spPr bwMode="auto">
          <a:xfrm>
            <a:off x="358775" y="296863"/>
            <a:ext cx="8274050" cy="1191816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SzPct val="115000"/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Pick a variety of vegetables from each </a:t>
            </a:r>
            <a:br>
              <a:rPr lang="en-US" sz="3200" b="1" dirty="0">
                <a:solidFill>
                  <a:srgbClr val="FF0000"/>
                </a:solidFill>
                <a:latin typeface="+mj-lt"/>
              </a:rPr>
            </a:br>
            <a:r>
              <a:rPr lang="en-US" sz="3200" b="1" dirty="0">
                <a:solidFill>
                  <a:srgbClr val="FF0000"/>
                </a:solidFill>
                <a:latin typeface="+mj-lt"/>
              </a:rPr>
              <a:t>of the 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DGA 2010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vegetable subgroups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03463" y="3249613"/>
            <a:ext cx="1768475" cy="3217862"/>
            <a:chOff x="1497" y="2039"/>
            <a:chExt cx="1114" cy="2027"/>
          </a:xfrm>
        </p:grpSpPr>
        <p:pic>
          <p:nvPicPr>
            <p:cNvPr id="3078" name="Picture 11" descr="broccoli-flower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580905">
              <a:off x="1667" y="2039"/>
              <a:ext cx="944" cy="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9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1497" y="3589"/>
              <a:ext cx="907" cy="477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7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8000"/>
                  </a:solidFill>
                  <a:latin typeface="Arial Black"/>
                </a:rPr>
                <a:t>Dark-green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50825" y="1665288"/>
            <a:ext cx="2535238" cy="3671887"/>
            <a:chOff x="136" y="1162"/>
            <a:chExt cx="1597" cy="2313"/>
          </a:xfrm>
        </p:grpSpPr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36" y="1275"/>
              <a:ext cx="1361" cy="2200"/>
              <a:chOff x="136" y="1275"/>
              <a:chExt cx="1361" cy="2200"/>
            </a:xfrm>
          </p:grpSpPr>
          <p:pic>
            <p:nvPicPr>
              <p:cNvPr id="3082" name="Picture 12" descr="tomatoe-flower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36" y="1275"/>
                <a:ext cx="585" cy="14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83" name="WordArt 14"/>
              <p:cNvSpPr>
                <a:spLocks noChangeArrowheads="1" noChangeShapeType="1" noTextEdit="1"/>
              </p:cNvSpPr>
              <p:nvPr/>
            </p:nvSpPr>
            <p:spPr bwMode="auto">
              <a:xfrm>
                <a:off x="272" y="2840"/>
                <a:ext cx="1225" cy="635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8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3300"/>
                    </a:solidFill>
                    <a:latin typeface="Arial Black"/>
                  </a:rPr>
                  <a:t>Red &amp; orange</a:t>
                </a:r>
              </a:p>
            </p:txBody>
          </p:sp>
        </p:grpSp>
        <p:pic>
          <p:nvPicPr>
            <p:cNvPr id="3084" name="Picture 17" descr="carrots-1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3214735">
              <a:off x="516" y="1530"/>
              <a:ext cx="1585" cy="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4427538" y="1557338"/>
            <a:ext cx="1728787" cy="3529012"/>
            <a:chOff x="2721" y="1071"/>
            <a:chExt cx="1089" cy="2223"/>
          </a:xfrm>
        </p:grpSpPr>
        <p:pic>
          <p:nvPicPr>
            <p:cNvPr id="3086" name="Picture 16" descr="beans-flower copy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771636">
              <a:off x="2721" y="1071"/>
              <a:ext cx="880" cy="1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7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2767" y="2840"/>
              <a:ext cx="1043" cy="454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993300"/>
                  </a:solidFill>
                  <a:latin typeface="Arial Black"/>
                </a:rPr>
                <a:t>Beans &amp; peas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993300"/>
                  </a:solidFill>
                  <a:latin typeface="Arial Black"/>
                </a:rPr>
                <a:t>(legumes)</a:t>
              </a:r>
            </a:p>
          </p:txBody>
        </p:sp>
      </p:grpSp>
      <p:sp>
        <p:nvSpPr>
          <p:cNvPr id="19" name="Slide Number Placeholder 18"/>
          <p:cNvSpPr txBox="1">
            <a:spLocks noGrp="1"/>
          </p:cNvSpPr>
          <p:nvPr/>
        </p:nvSpPr>
        <p:spPr>
          <a:xfrm>
            <a:off x="0" y="6373813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fld id="{0A7B0D1F-B384-45EA-9936-F0D4F4E99BB9}" type="slidenum"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eaLnBrk="0" hangingPunct="0">
                <a:defRPr/>
              </a:pPr>
              <a:t>57</a:t>
            </a:fld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6767513" y="1412875"/>
            <a:ext cx="1552575" cy="3276600"/>
            <a:chOff x="4037" y="913"/>
            <a:chExt cx="978" cy="2064"/>
          </a:xfrm>
        </p:grpSpPr>
        <p:pic>
          <p:nvPicPr>
            <p:cNvPr id="3090" name="Picture 17" descr="cornflower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678788">
              <a:off x="4037" y="913"/>
              <a:ext cx="978" cy="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1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4105" y="2772"/>
              <a:ext cx="885" cy="205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2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CC00"/>
                  </a:solidFill>
                  <a:latin typeface="Arial Black"/>
                </a:rPr>
                <a:t>Starchy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5219700" y="4833938"/>
            <a:ext cx="3240088" cy="1554162"/>
            <a:chOff x="3288" y="3045"/>
            <a:chExt cx="2041" cy="979"/>
          </a:xfrm>
        </p:grpSpPr>
        <p:sp>
          <p:nvSpPr>
            <p:cNvPr id="3093" name="WordArt 13"/>
            <p:cNvSpPr>
              <a:spLocks noChangeArrowheads="1" noChangeShapeType="1" noTextEdit="1"/>
            </p:cNvSpPr>
            <p:nvPr/>
          </p:nvSpPr>
          <p:spPr bwMode="auto">
            <a:xfrm rot="-10623205" flipH="1" flipV="1">
              <a:off x="3288" y="3861"/>
              <a:ext cx="613" cy="163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CC"/>
                  </a:solidFill>
                  <a:latin typeface="Arial Black"/>
                </a:rPr>
                <a:t>Other</a:t>
              </a:r>
            </a:p>
          </p:txBody>
        </p:sp>
        <p:graphicFrame>
          <p:nvGraphicFramePr>
            <p:cNvPr id="3094" name="Object 22"/>
            <p:cNvGraphicFramePr>
              <a:graphicFrameLocks noChangeAspect="1"/>
            </p:cNvGraphicFramePr>
            <p:nvPr/>
          </p:nvGraphicFramePr>
          <p:xfrm>
            <a:off x="3628" y="3045"/>
            <a:ext cx="1701" cy="947"/>
          </p:xfrm>
          <a:graphic>
            <a:graphicData uri="http://schemas.openxmlformats.org/presentationml/2006/ole">
              <p:oleObj spid="_x0000_s457730" name="Image" r:id="rId9" imgW="10057143" imgH="5600000" progId="">
                <p:embed/>
              </p:oleObj>
            </a:graphicData>
          </a:graphic>
        </p:graphicFrame>
      </p:grp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152400" y="228600"/>
            <a:ext cx="8772525" cy="6400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2710" name="AutoShape 6"/>
          <p:cNvSpPr>
            <a:spLocks noChangeArrowheads="1"/>
          </p:cNvSpPr>
          <p:nvPr/>
        </p:nvSpPr>
        <p:spPr bwMode="auto">
          <a:xfrm>
            <a:off x="4495800" y="838200"/>
            <a:ext cx="3835400" cy="1532334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rgbClr val="D12205"/>
              </a:buClr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Eat seafood 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in place of some meat 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and poultry.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58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1" descr="C:\Users\User\AppData\Local\Microsoft\Windows\Temporary Internet Files\Content.IE5\1W8TYU9K\MC900105188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76400"/>
            <a:ext cx="3638872" cy="3248419"/>
          </a:xfrm>
          <a:prstGeom prst="rect">
            <a:avLst/>
          </a:prstGeom>
          <a:noFill/>
        </p:spPr>
      </p:pic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4419600" y="2819400"/>
            <a:ext cx="4343400" cy="3439239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D12205"/>
              </a:buClr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Women who are pregnant or breast-feeding should consume 8-12 ounces of seafood per week from a variety of seafood types.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1" name="Picture 10" descr="UF_IFAS_Extens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05600" y="6311218"/>
            <a:ext cx="1798239" cy="546782"/>
          </a:xfrm>
          <a:prstGeom prst="rect">
            <a:avLst/>
          </a:prstGeom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5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59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myplate_gre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3980" y="381000"/>
            <a:ext cx="6408420" cy="5825838"/>
          </a:xfrm>
          <a:prstGeom prst="rect">
            <a:avLst/>
          </a:prstGeom>
        </p:spPr>
      </p:pic>
      <p:pic>
        <p:nvPicPr>
          <p:cNvPr id="4" name="Picture 3" descr="UF_IFAS_Extens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9771" y="6324600"/>
            <a:ext cx="1754229" cy="533400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410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407988"/>
            <a:ext cx="8345488" cy="1184275"/>
          </a:xfrm>
          <a:ln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>
              <a:buSzPct val="115000"/>
              <a:buFontTx/>
              <a:buAutoNum type="arabicPeriod" startAt="2"/>
            </a:pPr>
            <a:r>
              <a:rPr lang="en-US" dirty="0"/>
              <a:t>Poor diet and physical inactivity are associated with which diseases?</a:t>
            </a:r>
          </a:p>
        </p:txBody>
      </p:sp>
      <p:sp>
        <p:nvSpPr>
          <p:cNvPr id="17411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95536" y="1887538"/>
            <a:ext cx="8272462" cy="4569762"/>
          </a:xfrm>
          <a:ln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609600" indent="-609600">
              <a:buFontTx/>
              <a:buAutoNum type="alphaUcPeriod"/>
            </a:pPr>
            <a:r>
              <a:rPr lang="en-US" dirty="0"/>
              <a:t>Cardiovascular disease</a:t>
            </a:r>
          </a:p>
          <a:p>
            <a:pPr marL="609600" indent="-609600">
              <a:buFontTx/>
              <a:buAutoNum type="alphaUcPeriod"/>
            </a:pPr>
            <a:r>
              <a:rPr lang="en-US" dirty="0"/>
              <a:t>Hypertension</a:t>
            </a:r>
          </a:p>
          <a:p>
            <a:pPr marL="609600" indent="-609600">
              <a:buFontTx/>
              <a:buAutoNum type="alphaUcPeriod"/>
            </a:pPr>
            <a:r>
              <a:rPr lang="en-US" dirty="0"/>
              <a:t>Type 2 diabetes</a:t>
            </a:r>
          </a:p>
          <a:p>
            <a:pPr marL="609600" indent="-609600">
              <a:buFontTx/>
              <a:buAutoNum type="alphaUcPeriod"/>
            </a:pPr>
            <a:r>
              <a:rPr lang="en-US" dirty="0"/>
              <a:t>Osteoporosis</a:t>
            </a:r>
          </a:p>
          <a:p>
            <a:pPr marL="609600" indent="-609600">
              <a:buFontTx/>
              <a:buAutoNum type="alphaUcPeriod"/>
            </a:pPr>
            <a:r>
              <a:rPr lang="en-US" dirty="0"/>
              <a:t>Some types of cancer</a:t>
            </a:r>
          </a:p>
          <a:p>
            <a:pPr marL="609600" indent="-609600">
              <a:buFontTx/>
              <a:buAutoNum type="alphaUcPeriod"/>
            </a:pPr>
            <a:r>
              <a:rPr lang="en-US" dirty="0" smtClean="0"/>
              <a:t>All of the above </a:t>
            </a:r>
          </a:p>
          <a:p>
            <a:pPr marL="609600" indent="-609600">
              <a:buFontTx/>
              <a:buAutoNum type="alphaUcPeriod"/>
            </a:pPr>
            <a:r>
              <a:rPr lang="en-US" dirty="0" smtClean="0"/>
              <a:t>A</a:t>
            </a:r>
            <a:r>
              <a:rPr lang="en-US" dirty="0"/>
              <a:t>, B, C, </a:t>
            </a:r>
            <a:r>
              <a:rPr lang="en-US" dirty="0" smtClean="0"/>
              <a:t>D only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152400" y="152400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34853" name="AutoShape 5"/>
          <p:cNvSpPr>
            <a:spLocks noChangeArrowheads="1"/>
          </p:cNvSpPr>
          <p:nvPr/>
        </p:nvSpPr>
        <p:spPr bwMode="auto">
          <a:xfrm>
            <a:off x="3733800" y="685800"/>
            <a:ext cx="4800600" cy="2451735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marL="57150" indent="-57150" eaLnBrk="1" hangingPunct="1">
              <a:buClr>
                <a:srgbClr val="D12205"/>
              </a:buClr>
              <a:buFont typeface="Wingdings" pitchFamily="2" charset="2"/>
              <a:buNone/>
            </a:pPr>
            <a:r>
              <a:rPr lang="en-US" sz="3200" dirty="0" smtClean="0">
                <a:solidFill>
                  <a:srgbClr val="FF0000"/>
                </a:solidFill>
                <a:latin typeface="Arial" charset="0"/>
              </a:rPr>
              <a:t>Milk group is now the  </a:t>
            </a:r>
            <a:r>
              <a:rPr lang="en-US" sz="3200" b="1" dirty="0" smtClean="0">
                <a:solidFill>
                  <a:srgbClr val="FF0000"/>
                </a:solidFill>
                <a:latin typeface="Arial" charset="0"/>
              </a:rPr>
              <a:t>Dairy</a:t>
            </a:r>
            <a:r>
              <a:rPr lang="en-US" sz="32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charset="0"/>
              </a:rPr>
              <a:t>group</a:t>
            </a:r>
            <a:r>
              <a:rPr lang="en-US" sz="3200" dirty="0" smtClean="0">
                <a:solidFill>
                  <a:srgbClr val="FF0000"/>
                </a:solidFill>
                <a:latin typeface="Arial" charset="0"/>
              </a:rPr>
              <a:t>.</a:t>
            </a:r>
            <a:r>
              <a:rPr lang="en-US" sz="3200" dirty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sz="3200" dirty="0">
                <a:solidFill>
                  <a:srgbClr val="FF0000"/>
                </a:solidFill>
                <a:latin typeface="Arial" charset="0"/>
              </a:rPr>
            </a:br>
            <a:r>
              <a:rPr lang="en-US" sz="1000" dirty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sz="1000" dirty="0">
                <a:solidFill>
                  <a:srgbClr val="FF0000"/>
                </a:solidFill>
                <a:latin typeface="Arial" charset="0"/>
              </a:rPr>
            </a:br>
            <a:r>
              <a:rPr lang="en-US" sz="3200" dirty="0">
                <a:solidFill>
                  <a:srgbClr val="FF0000"/>
                </a:solidFill>
                <a:latin typeface="Arial" charset="0"/>
              </a:rPr>
              <a:t>Fortified soy </a:t>
            </a:r>
            <a:r>
              <a:rPr lang="en-US" sz="3200" dirty="0" smtClean="0">
                <a:solidFill>
                  <a:srgbClr val="FF0000"/>
                </a:solidFill>
                <a:latin typeface="Arial" charset="0"/>
              </a:rPr>
              <a:t>beverages are included.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60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762000" y="3962400"/>
            <a:ext cx="4419600" cy="1736646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marL="57150" indent="-57150" eaLnBrk="1" hangingPunct="1">
              <a:buClr>
                <a:srgbClr val="D12205"/>
              </a:buClr>
              <a:buFont typeface="Wingdings" pitchFamily="2" charset="2"/>
              <a:buNone/>
            </a:pPr>
            <a:r>
              <a:rPr lang="en-US" sz="3200" dirty="0" smtClean="0">
                <a:solidFill>
                  <a:srgbClr val="FF0000"/>
                </a:solidFill>
                <a:latin typeface="Arial" charset="0"/>
              </a:rPr>
              <a:t>Meat &amp; Beans group is now called </a:t>
            </a:r>
            <a:r>
              <a:rPr lang="en-US" sz="3200" b="1" dirty="0" smtClean="0">
                <a:solidFill>
                  <a:srgbClr val="FF0000"/>
                </a:solidFill>
                <a:latin typeface="Arial" charset="0"/>
              </a:rPr>
              <a:t>Protein Foods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</a:rPr>
              <a:t> </a:t>
            </a:r>
            <a:endParaRPr lang="en-US" sz="32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2" name="Picture 11" descr="UF_IFAS_Extens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9610" y="6324600"/>
            <a:ext cx="1754229" cy="533400"/>
          </a:xfrm>
          <a:prstGeom prst="rect">
            <a:avLst/>
          </a:prstGeom>
        </p:spPr>
      </p:pic>
      <p:pic>
        <p:nvPicPr>
          <p:cNvPr id="13" name="Picture 12" descr="myplate_magenta_dai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609600"/>
            <a:ext cx="3048000" cy="2770908"/>
          </a:xfrm>
          <a:prstGeom prst="rect">
            <a:avLst/>
          </a:prstGeom>
        </p:spPr>
      </p:pic>
      <p:pic>
        <p:nvPicPr>
          <p:cNvPr id="14" name="Picture 13" descr="myplate_blue_prote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3276600"/>
            <a:ext cx="3048000" cy="2770909"/>
          </a:xfrm>
          <a:prstGeom prst="rect">
            <a:avLst/>
          </a:prstGeom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3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3" grpId="0"/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61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AutoShape 2"/>
          <p:cNvSpPr txBox="1">
            <a:spLocks noChangeArrowheads="1"/>
          </p:cNvSpPr>
          <p:nvPr/>
        </p:nvSpPr>
        <p:spPr bwMode="auto">
          <a:xfrm>
            <a:off x="533400" y="1828800"/>
            <a:ext cx="7969250" cy="156638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365760" rIns="91440" bIns="36576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Take Home Messages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UF_IFAS_Extens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9770" y="6324600"/>
            <a:ext cx="1754230" cy="53340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62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304800" y="990600"/>
            <a:ext cx="8458200" cy="48183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5800" marR="0" lvl="0" indent="-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Balancing Calories</a:t>
            </a:r>
          </a:p>
          <a:p>
            <a:pPr marL="685800" marR="0" lvl="0" indent="-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b="1" kern="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Enjoy your food, but eat less.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latin typeface="+mj-lt"/>
                <a:ea typeface="+mj-ea"/>
                <a:cs typeface="+mj-cs"/>
              </a:rPr>
              <a:t>Avoid oversized portions.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 smtClean="0">
              <a:latin typeface="+mj-lt"/>
              <a:ea typeface="+mj-ea"/>
              <a:cs typeface="+mj-cs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 smtClean="0">
              <a:latin typeface="+mj-lt"/>
              <a:ea typeface="+mj-ea"/>
              <a:cs typeface="+mj-cs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UF_IFAS_Extens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9770" y="6324600"/>
            <a:ext cx="1754230" cy="533400"/>
          </a:xfrm>
          <a:prstGeom prst="rect">
            <a:avLst/>
          </a:prstGeom>
        </p:spPr>
      </p:pic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3048000"/>
            <a:ext cx="2971800" cy="239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63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304800" y="990600"/>
            <a:ext cx="8534400" cy="48183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5800" marR="0" lvl="0" indent="-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Foods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to Increase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685800" marR="0" lvl="0" indent="-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b="1" kern="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R="0" lvl="0" defTabSz="914400" rtl="0" eaLnBrk="1" fontAlgn="base" latinLnBrk="0" hangingPunct="1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Make half your plate                                            </a:t>
            </a:r>
          </a:p>
          <a:p>
            <a:pPr marR="0" lvl="0" defTabSz="914400" rtl="0" eaLnBrk="1" fontAlgn="base" latinLnBrk="0" hangingPunct="1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fruits and vegetables.</a:t>
            </a:r>
            <a:endParaRPr lang="en-US" sz="2800" b="1" kern="0" dirty="0" smtClean="0">
              <a:latin typeface="+mj-lt"/>
              <a:ea typeface="+mj-ea"/>
              <a:cs typeface="+mj-cs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 smtClean="0">
              <a:latin typeface="+mj-lt"/>
              <a:ea typeface="+mj-ea"/>
              <a:cs typeface="+mj-cs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 smtClean="0">
              <a:latin typeface="+mj-lt"/>
              <a:ea typeface="+mj-ea"/>
              <a:cs typeface="+mj-cs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UF_IFAS_Extens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9770" y="6324600"/>
            <a:ext cx="1754230" cy="533400"/>
          </a:xfrm>
          <a:prstGeom prst="rect">
            <a:avLst/>
          </a:prstGeom>
        </p:spPr>
      </p:pic>
      <p:sp>
        <p:nvSpPr>
          <p:cNvPr id="8" name="Oval 8" descr="group_all_colors"/>
          <p:cNvSpPr>
            <a:spLocks noChangeArrowheads="1"/>
          </p:cNvSpPr>
          <p:nvPr/>
        </p:nvSpPr>
        <p:spPr bwMode="auto">
          <a:xfrm>
            <a:off x="4876800" y="2286000"/>
            <a:ext cx="3317875" cy="3276600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 baseline="-250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aphicFrame>
        <p:nvGraphicFramePr>
          <p:cNvPr id="9" name="Object 11"/>
          <p:cNvGraphicFramePr>
            <a:graphicFrameLocks noChangeAspect="1"/>
          </p:cNvGraphicFramePr>
          <p:nvPr/>
        </p:nvGraphicFramePr>
        <p:xfrm>
          <a:off x="6477000" y="2286000"/>
          <a:ext cx="1752600" cy="3295288"/>
        </p:xfrm>
        <a:graphic>
          <a:graphicData uri="http://schemas.openxmlformats.org/presentationml/2006/ole">
            <p:oleObj spid="_x0000_s462851" name="Image" r:id="rId6" imgW="3504762" imgH="6831746" progId="">
              <p:embed/>
            </p:oleObj>
          </a:graphicData>
        </a:graphic>
      </p:graphicFrame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64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304800" y="990600"/>
            <a:ext cx="8534400" cy="48183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5800" marR="0" lvl="0" indent="-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Foods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to Increase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685800" marR="0" lvl="0" indent="-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b="1" kern="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latin typeface="+mj-lt"/>
                <a:ea typeface="+mj-ea"/>
                <a:cs typeface="+mj-cs"/>
              </a:rPr>
              <a:t>Switch to fat-free or low-fat (1%) milk.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 smtClean="0">
              <a:latin typeface="+mj-lt"/>
              <a:ea typeface="+mj-ea"/>
              <a:cs typeface="+mj-cs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 smtClean="0">
              <a:latin typeface="+mj-lt"/>
              <a:ea typeface="+mj-ea"/>
              <a:cs typeface="+mj-cs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 smtClean="0">
              <a:latin typeface="+mj-lt"/>
              <a:ea typeface="+mj-ea"/>
              <a:cs typeface="+mj-cs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UF_IFAS_Extens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9770" y="6324600"/>
            <a:ext cx="1754230" cy="533400"/>
          </a:xfrm>
          <a:prstGeom prst="rect">
            <a:avLst/>
          </a:prstGeom>
        </p:spPr>
      </p:pic>
      <p:pic>
        <p:nvPicPr>
          <p:cNvPr id="462850" name="Picture 2" descr="http://www.choosemyplate.gov/images/dairy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352800"/>
            <a:ext cx="5894102" cy="190500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65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304800" y="990601"/>
            <a:ext cx="8534400" cy="509643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5800" marR="0" lvl="0" indent="-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Foods to Reduce</a:t>
            </a:r>
          </a:p>
          <a:p>
            <a:pPr marL="685800" marR="0" lvl="0" indent="-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b="1" kern="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R="0" lvl="0" defTabSz="914400" rtl="0" eaLnBrk="1" fontAlgn="base" latinLnBrk="0" hangingPunct="1">
              <a:lnSpc>
                <a:spcPts val="38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Compare sodium in foods                                      like soup, bread, and frozen                                        meals – and choose the                                  foods with lower numbers.</a:t>
            </a:r>
          </a:p>
          <a:p>
            <a:pPr marR="0" lvl="0" defTabSz="914400" rtl="0" eaLnBrk="1" fontAlgn="base" latinLnBrk="0" hangingPunct="1">
              <a:lnSpc>
                <a:spcPts val="38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UF_IFAS_Extens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9770" y="6324600"/>
            <a:ext cx="1754230" cy="533400"/>
          </a:xfrm>
          <a:prstGeom prst="rect">
            <a:avLst/>
          </a:prstGeom>
        </p:spPr>
      </p:pic>
      <p:pic>
        <p:nvPicPr>
          <p:cNvPr id="7" name="Picture 6" descr="Nutr Fact w trans fat.gif"/>
          <p:cNvPicPr>
            <a:picLocks noChangeAspect="1"/>
          </p:cNvPicPr>
          <p:nvPr/>
        </p:nvPicPr>
        <p:blipFill>
          <a:blip r:embed="rId4" cstate="print"/>
          <a:srcRect l="21574" t="9009" r="25634"/>
          <a:stretch>
            <a:fillRect/>
          </a:stretch>
        </p:blipFill>
        <p:spPr>
          <a:xfrm>
            <a:off x="5867400" y="1833195"/>
            <a:ext cx="2133600" cy="414410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5791200" y="3429000"/>
            <a:ext cx="914400" cy="228600"/>
          </a:xfrm>
          <a:prstGeom prst="ellips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-2500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66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304800" y="990600"/>
            <a:ext cx="8534400" cy="4953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5800" marR="0" lvl="0" indent="-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Foods to Reduce</a:t>
            </a:r>
          </a:p>
          <a:p>
            <a:pPr marL="685800" marR="0" lvl="0" indent="-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b="1" kern="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latin typeface="+mj-lt"/>
                <a:ea typeface="+mj-ea"/>
                <a:cs typeface="+mj-cs"/>
              </a:rPr>
              <a:t>Drink water instead of 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latin typeface="+mj-lt"/>
                <a:ea typeface="+mj-ea"/>
                <a:cs typeface="+mj-cs"/>
              </a:rPr>
              <a:t>sugary drinks.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 smtClean="0">
              <a:latin typeface="+mj-lt"/>
              <a:ea typeface="+mj-ea"/>
              <a:cs typeface="+mj-cs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 smtClean="0">
              <a:latin typeface="+mj-lt"/>
              <a:ea typeface="+mj-ea"/>
              <a:cs typeface="+mj-cs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UF_IFAS_Extens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9770" y="6324600"/>
            <a:ext cx="1754230" cy="533400"/>
          </a:xfrm>
          <a:prstGeom prst="rect">
            <a:avLst/>
          </a:prstGeom>
        </p:spPr>
      </p:pic>
      <p:pic>
        <p:nvPicPr>
          <p:cNvPr id="460802" name="Picture 2" descr="http://www.iclipart.com/dodl.php/p177254_l.jpg?linklokauth=L3RlbXAvcDE3NzI1NF9sLmpwZywxMzA5OTA2NzUwLDEyOC4yMjcuNS4xMzUsMCwwLExMXzAsLDk3Y2EyZDYzYzEzOGQzYTFjYmM1NGQ1NTMwNzJiZmJm"/>
          <p:cNvPicPr>
            <a:picLocks noChangeAspect="1" noChangeArrowheads="1"/>
          </p:cNvPicPr>
          <p:nvPr/>
        </p:nvPicPr>
        <p:blipFill>
          <a:blip r:embed="rId4" cstate="print"/>
          <a:srcRect l="7111" t="16829" r="7556"/>
          <a:stretch>
            <a:fillRect/>
          </a:stretch>
        </p:blipFill>
        <p:spPr bwMode="auto">
          <a:xfrm>
            <a:off x="5486400" y="2133600"/>
            <a:ext cx="2438400" cy="3555999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67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304800" y="381000"/>
            <a:ext cx="8534400" cy="71508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5800" marR="0" lvl="0" indent="-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will you change this week?</a:t>
            </a:r>
            <a:endParaRPr lang="en-US" sz="2800" b="1" kern="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UF_IFAS_Extens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9770" y="6324600"/>
            <a:ext cx="1754230" cy="533400"/>
          </a:xfrm>
          <a:prstGeom prst="rect">
            <a:avLst/>
          </a:prstGeom>
        </p:spPr>
      </p:pic>
      <p:sp>
        <p:nvSpPr>
          <p:cNvPr id="6" name="AutoShape 2"/>
          <p:cNvSpPr txBox="1">
            <a:spLocks noChangeArrowheads="1"/>
          </p:cNvSpPr>
          <p:nvPr/>
        </p:nvSpPr>
        <p:spPr bwMode="auto">
          <a:xfrm>
            <a:off x="228600" y="1447800"/>
            <a:ext cx="8534400" cy="439269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Decide what you will change.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Write it down.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Tell someone.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Try it out.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Adjust if necessary.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Keep track of your success.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Reward yourself.</a:t>
            </a:r>
            <a:endParaRPr lang="en-US" sz="2800" b="1" kern="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04664"/>
            <a:ext cx="6096000" cy="1464231"/>
          </a:xfrm>
          <a:ln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r>
              <a:rPr lang="en-US" sz="8000" dirty="0" smtClean="0"/>
              <a:t>Questions?</a:t>
            </a:r>
            <a:endParaRPr lang="en-US" sz="8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68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95536" y="2312988"/>
            <a:ext cx="8380413" cy="4211637"/>
          </a:xfrm>
          <a:ln>
            <a:headEnd type="none" w="med" len="med"/>
            <a:tailEnd type="none" w="med" len="med"/>
          </a:ln>
        </p:spPr>
        <p:txBody>
          <a:bodyPr wrap="none"/>
          <a:lstStyle/>
          <a:p>
            <a:pPr marL="0" indent="0">
              <a:buFontTx/>
              <a:buNone/>
            </a:pPr>
            <a:endParaRPr lang="en-US" sz="2800" dirty="0"/>
          </a:p>
          <a:p>
            <a:pPr marL="0" indent="0">
              <a:buFontTx/>
              <a:buNone/>
            </a:pPr>
            <a:r>
              <a:rPr lang="en-US" sz="4000" dirty="0" smtClean="0"/>
              <a:t>  “</a:t>
            </a:r>
            <a:r>
              <a:rPr lang="en-US" sz="4000" dirty="0"/>
              <a:t>The greatest </a:t>
            </a:r>
            <a:br>
              <a:rPr lang="en-US" sz="4000" dirty="0"/>
            </a:br>
            <a:r>
              <a:rPr lang="en-US" sz="4000" dirty="0" smtClean="0"/>
              <a:t>   wealth </a:t>
            </a:r>
            <a:r>
              <a:rPr lang="en-US" sz="4000" dirty="0"/>
              <a:t>is</a:t>
            </a:r>
            <a:br>
              <a:rPr lang="en-US" sz="4000" dirty="0"/>
            </a:br>
            <a:r>
              <a:rPr lang="en-US" sz="4000" dirty="0" smtClean="0"/>
              <a:t>   health</a:t>
            </a:r>
            <a:r>
              <a:rPr lang="en-US" sz="4000" dirty="0"/>
              <a:t>.”  </a:t>
            </a:r>
          </a:p>
          <a:p>
            <a:pPr marL="0" indent="0">
              <a:buFontTx/>
              <a:buNone/>
            </a:pPr>
            <a:r>
              <a:rPr lang="en-US" sz="2800" dirty="0"/>
              <a:t>          </a:t>
            </a:r>
            <a:r>
              <a:rPr lang="en-US" sz="2800" dirty="0" smtClean="0"/>
              <a:t>       </a:t>
            </a:r>
            <a:r>
              <a:rPr lang="en-US" sz="3600" dirty="0"/>
              <a:t>~Virgil</a:t>
            </a:r>
          </a:p>
        </p:txBody>
      </p:sp>
      <p:pic>
        <p:nvPicPr>
          <p:cNvPr id="283652" name="Picture 4" descr="coin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08513" y="2205038"/>
            <a:ext cx="3709987" cy="403225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685800"/>
            <a:ext cx="77724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n-lt"/>
              </a:rPr>
              <a:t>Selected slides were compiled and adapted from: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+mn-lt"/>
              </a:rPr>
              <a:t>USDA Center for Nutrition Policy and Promotion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+mn-lt"/>
              </a:rPr>
              <a:t>and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+mn-lt"/>
              </a:rPr>
              <a:t>University of Nebraska – Lancaster County Extension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+mn-lt"/>
              </a:rPr>
              <a:t>by </a:t>
            </a:r>
          </a:p>
          <a:p>
            <a:pPr algn="ctr"/>
            <a:endParaRPr lang="en-US" sz="2400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+mn-lt"/>
              </a:rPr>
              <a:t>Linda B. Bobroff, Ph.D., RD, LD/N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+mn-lt"/>
              </a:rPr>
              <a:t>Professor, Dept. of Family, Youth &amp; Community Sciences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+mn-lt"/>
              </a:rPr>
              <a:t>University of Florida</a:t>
            </a:r>
          </a:p>
          <a:p>
            <a:pPr algn="ctr"/>
            <a:endParaRPr lang="en-US" sz="2400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+mn-lt"/>
              </a:rPr>
              <a:t>2011</a:t>
            </a:r>
          </a:p>
          <a:p>
            <a:pPr algn="ctr"/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 descr="UF_IFAS_Extens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5541" y="5791200"/>
            <a:ext cx="3508460" cy="1066800"/>
          </a:xfrm>
          <a:prstGeom prst="rect">
            <a:avLst/>
          </a:prstGeom>
        </p:spPr>
      </p:pic>
    </p:spTree>
  </p:cSld>
  <p:clrMapOvr>
    <a:masterClrMapping/>
  </p:clrMapOvr>
  <p:transition advTm="19265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410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407988"/>
            <a:ext cx="8345488" cy="1184275"/>
          </a:xfrm>
          <a:ln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>
              <a:buSzPct val="115000"/>
              <a:buFontTx/>
              <a:buAutoNum type="arabicPeriod" startAt="2"/>
            </a:pPr>
            <a:r>
              <a:rPr lang="en-US" dirty="0"/>
              <a:t>Poor diet and physical inactivity are associated with which diseases?</a:t>
            </a:r>
          </a:p>
        </p:txBody>
      </p:sp>
      <p:sp>
        <p:nvSpPr>
          <p:cNvPr id="17411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95536" y="1887538"/>
            <a:ext cx="8272462" cy="4569762"/>
          </a:xfrm>
          <a:ln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609600" indent="-609600">
              <a:buFontTx/>
              <a:buAutoNum type="alphaUcPeriod"/>
            </a:pPr>
            <a:r>
              <a:rPr lang="en-US" dirty="0"/>
              <a:t>Cardiovascular disease</a:t>
            </a:r>
          </a:p>
          <a:p>
            <a:pPr marL="609600" indent="-609600">
              <a:buFontTx/>
              <a:buAutoNum type="alphaUcPeriod"/>
            </a:pPr>
            <a:r>
              <a:rPr lang="en-US" dirty="0"/>
              <a:t>Hypertension</a:t>
            </a:r>
          </a:p>
          <a:p>
            <a:pPr marL="609600" indent="-609600">
              <a:buFontTx/>
              <a:buAutoNum type="alphaUcPeriod"/>
            </a:pPr>
            <a:r>
              <a:rPr lang="en-US" dirty="0"/>
              <a:t>Type 2 diabetes</a:t>
            </a:r>
          </a:p>
          <a:p>
            <a:pPr marL="609600" indent="-609600">
              <a:buFontTx/>
              <a:buAutoNum type="alphaUcPeriod"/>
            </a:pPr>
            <a:r>
              <a:rPr lang="en-US" dirty="0"/>
              <a:t>Osteoporosis</a:t>
            </a:r>
          </a:p>
          <a:p>
            <a:pPr marL="609600" indent="-609600">
              <a:buFontTx/>
              <a:buAutoNum type="alphaUcPeriod"/>
            </a:pPr>
            <a:r>
              <a:rPr lang="en-US" dirty="0"/>
              <a:t>Some types of cancer</a:t>
            </a:r>
          </a:p>
          <a:p>
            <a:pPr marL="609600" indent="-609600">
              <a:buFontTx/>
              <a:buAutoNum type="alphaUcPeriod"/>
            </a:pPr>
            <a:r>
              <a:rPr lang="en-US" u="sng" dirty="0" smtClean="0">
                <a:solidFill>
                  <a:srgbClr val="FF0000"/>
                </a:solidFill>
              </a:rPr>
              <a:t>All of the above</a:t>
            </a:r>
            <a:endParaRPr lang="en-US" dirty="0"/>
          </a:p>
          <a:p>
            <a:pPr marL="609600" indent="-609600">
              <a:buFontTx/>
              <a:buAutoNum type="alphaUcPeriod"/>
            </a:pPr>
            <a:r>
              <a:rPr lang="en-US" dirty="0" smtClean="0"/>
              <a:t>A, B, C, D only</a:t>
            </a:r>
            <a:endParaRPr lang="en-US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136525" y="200025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0599" name="AutoShape 7"/>
          <p:cNvSpPr>
            <a:spLocks noChangeArrowheads="1"/>
          </p:cNvSpPr>
          <p:nvPr/>
        </p:nvSpPr>
        <p:spPr bwMode="auto">
          <a:xfrm>
            <a:off x="463550" y="441325"/>
            <a:ext cx="8248650" cy="1328023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marL="65088" indent="-65088" algn="ctr">
              <a:buSzPct val="115000"/>
            </a:pPr>
            <a:r>
              <a:rPr lang="en-US" sz="3600" b="1" dirty="0">
                <a:latin typeface="Arial" charset="0"/>
              </a:rPr>
              <a:t>Physical activity and diet </a:t>
            </a:r>
            <a:r>
              <a:rPr lang="en-US" sz="3600" b="1" dirty="0" smtClean="0">
                <a:latin typeface="Arial" charset="0"/>
              </a:rPr>
              <a:t>are important </a:t>
            </a:r>
            <a:r>
              <a:rPr lang="en-US" sz="3600" b="1" dirty="0">
                <a:latin typeface="Arial" charset="0"/>
              </a:rPr>
              <a:t>regardless of weight!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684213" y="2116138"/>
            <a:ext cx="7777162" cy="3689350"/>
            <a:chOff x="684213" y="2116138"/>
            <a:chExt cx="7777162" cy="3689350"/>
          </a:xfrm>
        </p:grpSpPr>
        <p:pic>
          <p:nvPicPr>
            <p:cNvPr id="110600" name="Picture 8" descr="produce-scale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84550" y="2149475"/>
              <a:ext cx="2376488" cy="3656013"/>
            </a:xfrm>
            <a:prstGeom prst="rect">
              <a:avLst/>
            </a:prstGeom>
            <a:ln w="19050">
              <a:solidFill>
                <a:srgbClr val="FF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0601" name="Picture 9" descr="bathrroom-scale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4213" y="2133600"/>
              <a:ext cx="2376487" cy="3656013"/>
            </a:xfrm>
            <a:prstGeom prst="rect">
              <a:avLst/>
            </a:prstGeom>
            <a:ln w="19050">
              <a:solidFill>
                <a:srgbClr val="FF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0602" name="Picture 10" descr="physical-activity"/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84888" y="2116138"/>
              <a:ext cx="2376487" cy="3656012"/>
            </a:xfrm>
            <a:prstGeom prst="rect">
              <a:avLst/>
            </a:prstGeom>
            <a:ln w="19050">
              <a:solidFill>
                <a:srgbClr val="FF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36525" y="200025"/>
            <a:ext cx="8772525" cy="6457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0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9" name="Chart 8"/>
          <p:cNvGraphicFramePr/>
          <p:nvPr/>
        </p:nvGraphicFramePr>
        <p:xfrm>
          <a:off x="323528" y="65314"/>
          <a:ext cx="8928992" cy="6792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19300" name="Rectangle 4"/>
          <p:cNvSpPr>
            <a:spLocks noChangeArrowheads="1"/>
          </p:cNvSpPr>
          <p:nvPr/>
        </p:nvSpPr>
        <p:spPr bwMode="auto">
          <a:xfrm>
            <a:off x="14288" y="42863"/>
            <a:ext cx="9072562" cy="67818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F99C-A07C-438F-8CCA-D911930524CD}" type="slidenum">
              <a:rPr lang="en-US" smtClean="0">
                <a:solidFill>
                  <a:srgbClr val="FFFFFF"/>
                </a:solidFill>
              </a:rPr>
              <a:pPr/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heme/theme1.xml><?xml version="1.0" encoding="utf-8"?>
<a:theme xmlns:a="http://schemas.openxmlformats.org/drawingml/2006/main" name="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r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0.xml><?xml version="1.0" encoding="utf-8"?>
<a:theme xmlns:a="http://schemas.openxmlformats.org/drawingml/2006/main" name="98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1.xml><?xml version="1.0" encoding="utf-8"?>
<a:theme xmlns:a="http://schemas.openxmlformats.org/drawingml/2006/main" name="99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2.xml><?xml version="1.0" encoding="utf-8"?>
<a:theme xmlns:a="http://schemas.openxmlformats.org/drawingml/2006/main" name="100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3.xml><?xml version="1.0" encoding="utf-8"?>
<a:theme xmlns:a="http://schemas.openxmlformats.org/drawingml/2006/main" name="101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4.xml><?xml version="1.0" encoding="utf-8"?>
<a:theme xmlns:a="http://schemas.openxmlformats.org/drawingml/2006/main" name="102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5.xml><?xml version="1.0" encoding="utf-8"?>
<a:theme xmlns:a="http://schemas.openxmlformats.org/drawingml/2006/main" name="103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6.xml><?xml version="1.0" encoding="utf-8"?>
<a:theme xmlns:a="http://schemas.openxmlformats.org/drawingml/2006/main" name="104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7.xml><?xml version="1.0" encoding="utf-8"?>
<a:theme xmlns:a="http://schemas.openxmlformats.org/drawingml/2006/main" name="105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8.xml><?xml version="1.0" encoding="utf-8"?>
<a:theme xmlns:a="http://schemas.openxmlformats.org/drawingml/2006/main" name="106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9.xml><?xml version="1.0" encoding="utf-8"?>
<a:theme xmlns:a="http://schemas.openxmlformats.org/drawingml/2006/main" name="107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0.xml><?xml version="1.0" encoding="utf-8"?>
<a:theme xmlns:a="http://schemas.openxmlformats.org/drawingml/2006/main" name="108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1.xml><?xml version="1.0" encoding="utf-8"?>
<a:theme xmlns:a="http://schemas.openxmlformats.org/drawingml/2006/main" name="109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2.xml><?xml version="1.0" encoding="utf-8"?>
<a:theme xmlns:a="http://schemas.openxmlformats.org/drawingml/2006/main" name="110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3.xml><?xml version="1.0" encoding="utf-8"?>
<a:theme xmlns:a="http://schemas.openxmlformats.org/drawingml/2006/main" name="111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4.xml><?xml version="1.0" encoding="utf-8"?>
<a:theme xmlns:a="http://schemas.openxmlformats.org/drawingml/2006/main" name="112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5.xml><?xml version="1.0" encoding="utf-8"?>
<a:theme xmlns:a="http://schemas.openxmlformats.org/drawingml/2006/main" name="113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6.xml><?xml version="1.0" encoding="utf-8"?>
<a:theme xmlns:a="http://schemas.openxmlformats.org/drawingml/2006/main" name="114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7.xml><?xml version="1.0" encoding="utf-8"?>
<a:theme xmlns:a="http://schemas.openxmlformats.org/drawingml/2006/main" name="115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8.xml><?xml version="1.0" encoding="utf-8"?>
<a:theme xmlns:a="http://schemas.openxmlformats.org/drawingml/2006/main" name="116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9.xml><?xml version="1.0" encoding="utf-8"?>
<a:theme xmlns:a="http://schemas.openxmlformats.org/drawingml/2006/main" name="117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0.xml><?xml version="1.0" encoding="utf-8"?>
<a:theme xmlns:a="http://schemas.openxmlformats.org/drawingml/2006/main" name="118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1.xml><?xml version="1.0" encoding="utf-8"?>
<a:theme xmlns:a="http://schemas.openxmlformats.org/drawingml/2006/main" name="119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2.xml><?xml version="1.0" encoding="utf-8"?>
<a:theme xmlns:a="http://schemas.openxmlformats.org/drawingml/2006/main" name="120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3.xml><?xml version="1.0" encoding="utf-8"?>
<a:theme xmlns:a="http://schemas.openxmlformats.org/drawingml/2006/main" name="121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4.xml><?xml version="1.0" encoding="utf-8"?>
<a:theme xmlns:a="http://schemas.openxmlformats.org/drawingml/2006/main" name="122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5.xml><?xml version="1.0" encoding="utf-8"?>
<a:theme xmlns:a="http://schemas.openxmlformats.org/drawingml/2006/main" name="123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6.xml><?xml version="1.0" encoding="utf-8"?>
<a:theme xmlns:a="http://schemas.openxmlformats.org/drawingml/2006/main" name="124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7.xml><?xml version="1.0" encoding="utf-8"?>
<a:theme xmlns:a="http://schemas.openxmlformats.org/drawingml/2006/main" name="125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8.xml><?xml version="1.0" encoding="utf-8"?>
<a:theme xmlns:a="http://schemas.openxmlformats.org/drawingml/2006/main" name="126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9.xml><?xml version="1.0" encoding="utf-8"?>
<a:theme xmlns:a="http://schemas.openxmlformats.org/drawingml/2006/main" name="127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0.xml><?xml version="1.0" encoding="utf-8"?>
<a:theme xmlns:a="http://schemas.openxmlformats.org/drawingml/2006/main" name="128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1.xml><?xml version="1.0" encoding="utf-8"?>
<a:theme xmlns:a="http://schemas.openxmlformats.org/drawingml/2006/main" name="129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2.xml><?xml version="1.0" encoding="utf-8"?>
<a:theme xmlns:a="http://schemas.openxmlformats.org/drawingml/2006/main" name="130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7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8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9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0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1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2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3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4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5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6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7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8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9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0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1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2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3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4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5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6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7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8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39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0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1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2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3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4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5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6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7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48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49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50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51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52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53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54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55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56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57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58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59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60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61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62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63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64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65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66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67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68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69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70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71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72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73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74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75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76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77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78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79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80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81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82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83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84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85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8.xml><?xml version="1.0" encoding="utf-8"?>
<a:theme xmlns:a="http://schemas.openxmlformats.org/drawingml/2006/main" name="86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9.xml><?xml version="1.0" encoding="utf-8"?>
<a:theme xmlns:a="http://schemas.openxmlformats.org/drawingml/2006/main" name="87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88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1.xml><?xml version="1.0" encoding="utf-8"?>
<a:theme xmlns:a="http://schemas.openxmlformats.org/drawingml/2006/main" name="89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2.xml><?xml version="1.0" encoding="utf-8"?>
<a:theme xmlns:a="http://schemas.openxmlformats.org/drawingml/2006/main" name="90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3.xml><?xml version="1.0" encoding="utf-8"?>
<a:theme xmlns:a="http://schemas.openxmlformats.org/drawingml/2006/main" name="91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4.xml><?xml version="1.0" encoding="utf-8"?>
<a:theme xmlns:a="http://schemas.openxmlformats.org/drawingml/2006/main" name="92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5.xml><?xml version="1.0" encoding="utf-8"?>
<a:theme xmlns:a="http://schemas.openxmlformats.org/drawingml/2006/main" name="93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6.xml><?xml version="1.0" encoding="utf-8"?>
<a:theme xmlns:a="http://schemas.openxmlformats.org/drawingml/2006/main" name="94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7.xml><?xml version="1.0" encoding="utf-8"?>
<a:theme xmlns:a="http://schemas.openxmlformats.org/drawingml/2006/main" name="95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8.xml><?xml version="1.0" encoding="utf-8"?>
<a:theme xmlns:a="http://schemas.openxmlformats.org/drawingml/2006/main" name="96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9.xml><?xml version="1.0" encoding="utf-8"?>
<a:theme xmlns:a="http://schemas.openxmlformats.org/drawingml/2006/main" name="97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-2500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FFFFFF"/>
    </a:accent1>
    <a:accent2>
      <a:srgbClr val="FF0000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FFFFFF"/>
    </a:accent1>
    <a:accent2>
      <a:srgbClr val="FF0000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FFFFFF"/>
    </a:accent1>
    <a:accent2>
      <a:srgbClr val="FF0000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FFFFFF"/>
    </a:accent1>
    <a:accent2>
      <a:srgbClr val="FF0000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FFFFFF"/>
    </a:accent1>
    <a:accent2>
      <a:srgbClr val="FF0000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FFFFFF"/>
    </a:accent1>
    <a:accent2>
      <a:srgbClr val="FF0000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13161</TotalTime>
  <Words>1611</Words>
  <Application>Microsoft Office PowerPoint</Application>
  <PresentationFormat>On-screen Show (4:3)</PresentationFormat>
  <Paragraphs>384</Paragraphs>
  <Slides>69</Slides>
  <Notes>67</Notes>
  <HiddenSlides>0</HiddenSlides>
  <MMClips>0</MMClips>
  <ScaleCrop>false</ScaleCrop>
  <HeadingPairs>
    <vt:vector size="6" baseType="variant">
      <vt:variant>
        <vt:lpstr>Theme</vt:lpstr>
      </vt:variant>
      <vt:variant>
        <vt:i4>132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202" baseType="lpstr">
      <vt:lpstr>Stream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12_Custom Design</vt:lpstr>
      <vt:lpstr>13_Custom Design</vt:lpstr>
      <vt:lpstr>14_Custom Design</vt:lpstr>
      <vt:lpstr>15_Custom Design</vt:lpstr>
      <vt:lpstr>16_Custom Design</vt:lpstr>
      <vt:lpstr>17_Custom Design</vt:lpstr>
      <vt:lpstr>18_Custom Design</vt:lpstr>
      <vt:lpstr>19_Custom Design</vt:lpstr>
      <vt:lpstr>20_Custom Design</vt:lpstr>
      <vt:lpstr>21_Custom Design</vt:lpstr>
      <vt:lpstr>22_Custom Design</vt:lpstr>
      <vt:lpstr>23_Custom Design</vt:lpstr>
      <vt:lpstr>24_Custom Design</vt:lpstr>
      <vt:lpstr>25_Custom Design</vt:lpstr>
      <vt:lpstr>26_Custom Design</vt:lpstr>
      <vt:lpstr>27_Custom Design</vt:lpstr>
      <vt:lpstr>28_Custom Design</vt:lpstr>
      <vt:lpstr>29_Custom Design</vt:lpstr>
      <vt:lpstr>30_Custom Design</vt:lpstr>
      <vt:lpstr>31_Custom Design</vt:lpstr>
      <vt:lpstr>32_Custom Design</vt:lpstr>
      <vt:lpstr>33_Custom Design</vt:lpstr>
      <vt:lpstr>34_Custom Design</vt:lpstr>
      <vt:lpstr>35_Custom Design</vt:lpstr>
      <vt:lpstr>36_Custom Design</vt:lpstr>
      <vt:lpstr>37_Custom Design</vt:lpstr>
      <vt:lpstr>38_Custom Design</vt:lpstr>
      <vt:lpstr>39_Custom Design</vt:lpstr>
      <vt:lpstr>40_Custom Design</vt:lpstr>
      <vt:lpstr>41_Custom Design</vt:lpstr>
      <vt:lpstr>42_Custom Design</vt:lpstr>
      <vt:lpstr>43_Custom Design</vt:lpstr>
      <vt:lpstr>44_Custom Design</vt:lpstr>
      <vt:lpstr>45_Custom Design</vt:lpstr>
      <vt:lpstr>46_Custom Design</vt:lpstr>
      <vt:lpstr>47_Custom Design</vt:lpstr>
      <vt:lpstr>48_Custom Design</vt:lpstr>
      <vt:lpstr>49_Custom Design</vt:lpstr>
      <vt:lpstr>50_Custom Design</vt:lpstr>
      <vt:lpstr>51_Custom Design</vt:lpstr>
      <vt:lpstr>52_Custom Design</vt:lpstr>
      <vt:lpstr>53_Custom Design</vt:lpstr>
      <vt:lpstr>54_Custom Design</vt:lpstr>
      <vt:lpstr>55_Custom Design</vt:lpstr>
      <vt:lpstr>56_Custom Design</vt:lpstr>
      <vt:lpstr>57_Custom Design</vt:lpstr>
      <vt:lpstr>58_Custom Design</vt:lpstr>
      <vt:lpstr>59_Custom Design</vt:lpstr>
      <vt:lpstr>60_Custom Design</vt:lpstr>
      <vt:lpstr>61_Custom Design</vt:lpstr>
      <vt:lpstr>62_Custom Design</vt:lpstr>
      <vt:lpstr>63_Custom Design</vt:lpstr>
      <vt:lpstr>64_Custom Design</vt:lpstr>
      <vt:lpstr>65_Custom Design</vt:lpstr>
      <vt:lpstr>66_Custom Design</vt:lpstr>
      <vt:lpstr>67_Custom Design</vt:lpstr>
      <vt:lpstr>68_Custom Design</vt:lpstr>
      <vt:lpstr>69_Custom Design</vt:lpstr>
      <vt:lpstr>70_Custom Design</vt:lpstr>
      <vt:lpstr>71_Custom Design</vt:lpstr>
      <vt:lpstr>72_Custom Design</vt:lpstr>
      <vt:lpstr>73_Custom Design</vt:lpstr>
      <vt:lpstr>74_Custom Design</vt:lpstr>
      <vt:lpstr>75_Custom Design</vt:lpstr>
      <vt:lpstr>76_Custom Design</vt:lpstr>
      <vt:lpstr>77_Custom Design</vt:lpstr>
      <vt:lpstr>78_Custom Design</vt:lpstr>
      <vt:lpstr>79_Custom Design</vt:lpstr>
      <vt:lpstr>80_Custom Design</vt:lpstr>
      <vt:lpstr>81_Custom Design</vt:lpstr>
      <vt:lpstr>82_Custom Design</vt:lpstr>
      <vt:lpstr>83_Custom Design</vt:lpstr>
      <vt:lpstr>84_Custom Design</vt:lpstr>
      <vt:lpstr>85_Custom Design</vt:lpstr>
      <vt:lpstr>86_Custom Design</vt:lpstr>
      <vt:lpstr>87_Custom Design</vt:lpstr>
      <vt:lpstr>88_Custom Design</vt:lpstr>
      <vt:lpstr>89_Custom Design</vt:lpstr>
      <vt:lpstr>90_Custom Design</vt:lpstr>
      <vt:lpstr>91_Custom Design</vt:lpstr>
      <vt:lpstr>92_Custom Design</vt:lpstr>
      <vt:lpstr>93_Custom Design</vt:lpstr>
      <vt:lpstr>94_Custom Design</vt:lpstr>
      <vt:lpstr>95_Custom Design</vt:lpstr>
      <vt:lpstr>96_Custom Design</vt:lpstr>
      <vt:lpstr>97_Custom Design</vt:lpstr>
      <vt:lpstr>98_Custom Design</vt:lpstr>
      <vt:lpstr>99_Custom Design</vt:lpstr>
      <vt:lpstr>100_Custom Design</vt:lpstr>
      <vt:lpstr>101_Custom Design</vt:lpstr>
      <vt:lpstr>102_Custom Design</vt:lpstr>
      <vt:lpstr>103_Custom Design</vt:lpstr>
      <vt:lpstr>104_Custom Design</vt:lpstr>
      <vt:lpstr>105_Custom Design</vt:lpstr>
      <vt:lpstr>106_Custom Design</vt:lpstr>
      <vt:lpstr>107_Custom Design</vt:lpstr>
      <vt:lpstr>108_Custom Design</vt:lpstr>
      <vt:lpstr>109_Custom Design</vt:lpstr>
      <vt:lpstr>110_Custom Design</vt:lpstr>
      <vt:lpstr>111_Custom Design</vt:lpstr>
      <vt:lpstr>112_Custom Design</vt:lpstr>
      <vt:lpstr>113_Custom Design</vt:lpstr>
      <vt:lpstr>114_Custom Design</vt:lpstr>
      <vt:lpstr>115_Custom Design</vt:lpstr>
      <vt:lpstr>116_Custom Design</vt:lpstr>
      <vt:lpstr>117_Custom Design</vt:lpstr>
      <vt:lpstr>118_Custom Design</vt:lpstr>
      <vt:lpstr>119_Custom Design</vt:lpstr>
      <vt:lpstr>120_Custom Design</vt:lpstr>
      <vt:lpstr>121_Custom Design</vt:lpstr>
      <vt:lpstr>122_Custom Design</vt:lpstr>
      <vt:lpstr>123_Custom Design</vt:lpstr>
      <vt:lpstr>124_Custom Design</vt:lpstr>
      <vt:lpstr>125_Custom Design</vt:lpstr>
      <vt:lpstr>126_Custom Design</vt:lpstr>
      <vt:lpstr>127_Custom Design</vt:lpstr>
      <vt:lpstr>128_Custom Design</vt:lpstr>
      <vt:lpstr>129_Custom Design</vt:lpstr>
      <vt:lpstr>130_Custom Design</vt:lpstr>
      <vt:lpstr>Image</vt:lpstr>
      <vt:lpstr>Slide 1</vt:lpstr>
      <vt:lpstr>Dietary Guidelines for Americans History 1980 – 2010</vt:lpstr>
      <vt:lpstr>The DGA 2010 are intended for:</vt:lpstr>
      <vt:lpstr>The DGA 2010 are intended for:</vt:lpstr>
      <vt:lpstr>Slide 5</vt:lpstr>
      <vt:lpstr>Poor diet and physical inactivity are associated with which diseases?</vt:lpstr>
      <vt:lpstr>Poor diet and physical inactivity are associated with which diseases?</vt:lpstr>
      <vt:lpstr>Slide 8</vt:lpstr>
      <vt:lpstr>Slide 9</vt:lpstr>
      <vt:lpstr>Slide 10</vt:lpstr>
      <vt:lpstr>Slide 11</vt:lpstr>
      <vt:lpstr>Slide 12</vt:lpstr>
      <vt:lpstr> Balancing Calories to Manage Weight</vt:lpstr>
      <vt:lpstr>The BEST way to assess if you’re eating the right number of calories is:</vt:lpstr>
      <vt:lpstr>The BEST way to assess if you’re eating the right number of calories is:</vt:lpstr>
      <vt:lpstr>Slide 16</vt:lpstr>
      <vt:lpstr>Slide 17</vt:lpstr>
      <vt:lpstr>Slide 18</vt:lpstr>
      <vt:lpstr>How much WEEKLY physical activity should adults (age 18 and over) do for substantial health benefits? </vt:lpstr>
      <vt:lpstr>How much WEEKLY physical activity should adults (age 18 and over) do for substantial health benefits? </vt:lpstr>
      <vt:lpstr>Slide 21</vt:lpstr>
      <vt:lpstr>Slide 22</vt:lpstr>
      <vt:lpstr> Food and Food Components to Reduce</vt:lpstr>
      <vt:lpstr>The DGA 2010 recommend we eat LESS: </vt:lpstr>
      <vt:lpstr>The DGA 2010 recommend we eat LESS: </vt:lpstr>
      <vt:lpstr>Slide 26</vt:lpstr>
      <vt:lpstr>Slide 27</vt:lpstr>
      <vt:lpstr>Slide 28</vt:lpstr>
      <vt:lpstr>6. Approximately how much of our sodium comes from processed foods? </vt:lpstr>
      <vt:lpstr>6. Approximately how much of our sodium comes from processed foods? </vt:lpstr>
      <vt:lpstr>7. DGA 2010 recommend people ages  two and older reduce daily sodium intake to less than: </vt:lpstr>
      <vt:lpstr>7. DGA 2010 recommend people ages  two and older reduce daily sodium intake to less than: </vt:lpstr>
      <vt:lpstr>Slide 33</vt:lpstr>
      <vt:lpstr>Slide 34</vt:lpstr>
      <vt:lpstr>Slide 35</vt:lpstr>
      <vt:lpstr>8. What is the average proportion of calories Americans consume daily from solid fats and added sugars?</vt:lpstr>
      <vt:lpstr>8. What is the average proportion of calories Americans consume daily from solid fats and added sugars?</vt:lpstr>
      <vt:lpstr>Slide 38</vt:lpstr>
      <vt:lpstr> Reducing solid fats</vt:lpstr>
      <vt:lpstr>Slide 40</vt:lpstr>
      <vt:lpstr>9.  Regarding fats, which is more    important in influencing risk of cardiovascular disease? </vt:lpstr>
      <vt:lpstr>9.  Regarding fats, which is more important in influencing risk of cardiovascular disease? </vt:lpstr>
      <vt:lpstr>Slide 43</vt:lpstr>
      <vt:lpstr>Slide 44</vt:lpstr>
      <vt:lpstr>Reducing added sugars</vt:lpstr>
      <vt:lpstr>Slide 46</vt:lpstr>
      <vt:lpstr>Slide 47</vt:lpstr>
      <vt:lpstr>Slide 48</vt:lpstr>
      <vt:lpstr>Slide 49</vt:lpstr>
      <vt:lpstr>Reducing refined grains</vt:lpstr>
      <vt:lpstr>Slide 51</vt:lpstr>
      <vt:lpstr> Foods and Nutrients             to Increase</vt:lpstr>
      <vt:lpstr>Slide 53</vt:lpstr>
      <vt:lpstr>10. Based on the DGA 2010, which foods should Americans INCREASE? </vt:lpstr>
      <vt:lpstr>10. Based on the DGA 2010, which foods should Americans INCREASE? 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Questions?</vt:lpstr>
      <vt:lpstr>Slide 69</vt:lpstr>
    </vt:vector>
  </TitlesOfParts>
  <Company>USDA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Dietary Guidelines for Americans 2010</dc:title>
  <dc:creator>ITD</dc:creator>
  <cp:lastModifiedBy>Linda Bobroff</cp:lastModifiedBy>
  <cp:revision>1038</cp:revision>
  <dcterms:created xsi:type="dcterms:W3CDTF">2006-01-24T19:55:04Z</dcterms:created>
  <dcterms:modified xsi:type="dcterms:W3CDTF">2011-07-12T22:12:57Z</dcterms:modified>
</cp:coreProperties>
</file>