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51"/>
  </p:notesMasterIdLst>
  <p:handoutMasterIdLst>
    <p:handoutMasterId r:id="rId52"/>
  </p:handoutMasterIdLst>
  <p:sldIdLst>
    <p:sldId id="256" r:id="rId2"/>
    <p:sldId id="317" r:id="rId3"/>
    <p:sldId id="362" r:id="rId4"/>
    <p:sldId id="312" r:id="rId5"/>
    <p:sldId id="351" r:id="rId6"/>
    <p:sldId id="309" r:id="rId7"/>
    <p:sldId id="313" r:id="rId8"/>
    <p:sldId id="340" r:id="rId9"/>
    <p:sldId id="328" r:id="rId10"/>
    <p:sldId id="322" r:id="rId11"/>
    <p:sldId id="352" r:id="rId12"/>
    <p:sldId id="353" r:id="rId13"/>
    <p:sldId id="354" r:id="rId14"/>
    <p:sldId id="341" r:id="rId15"/>
    <p:sldId id="343" r:id="rId16"/>
    <p:sldId id="342" r:id="rId17"/>
    <p:sldId id="347" r:id="rId18"/>
    <p:sldId id="344" r:id="rId19"/>
    <p:sldId id="273" r:id="rId20"/>
    <p:sldId id="345" r:id="rId21"/>
    <p:sldId id="346" r:id="rId22"/>
    <p:sldId id="349" r:id="rId23"/>
    <p:sldId id="350" r:id="rId24"/>
    <p:sldId id="329" r:id="rId25"/>
    <p:sldId id="330" r:id="rId26"/>
    <p:sldId id="331" r:id="rId27"/>
    <p:sldId id="332" r:id="rId28"/>
    <p:sldId id="333" r:id="rId29"/>
    <p:sldId id="337" r:id="rId30"/>
    <p:sldId id="334" r:id="rId31"/>
    <p:sldId id="336" r:id="rId32"/>
    <p:sldId id="338" r:id="rId33"/>
    <p:sldId id="339" r:id="rId34"/>
    <p:sldId id="361" r:id="rId35"/>
    <p:sldId id="356" r:id="rId36"/>
    <p:sldId id="360" r:id="rId37"/>
    <p:sldId id="318" r:id="rId38"/>
    <p:sldId id="319" r:id="rId39"/>
    <p:sldId id="320" r:id="rId40"/>
    <p:sldId id="321" r:id="rId41"/>
    <p:sldId id="323" r:id="rId42"/>
    <p:sldId id="324" r:id="rId43"/>
    <p:sldId id="325" r:id="rId44"/>
    <p:sldId id="326" r:id="rId45"/>
    <p:sldId id="327" r:id="rId46"/>
    <p:sldId id="315" r:id="rId47"/>
    <p:sldId id="316" r:id="rId48"/>
    <p:sldId id="359" r:id="rId49"/>
    <p:sldId id="335" r:id="rId5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3830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37" autoAdjust="0"/>
    <p:restoredTop sz="78686" autoAdjust="0"/>
  </p:normalViewPr>
  <p:slideViewPr>
    <p:cSldViewPr>
      <p:cViewPr varScale="1">
        <p:scale>
          <a:sx n="57" d="100"/>
          <a:sy n="57" d="100"/>
        </p:scale>
        <p:origin x="-1812" y="-90"/>
      </p:cViewPr>
      <p:guideLst>
        <p:guide orient="horz" pos="2160"/>
        <p:guide pos="2880"/>
      </p:guideLst>
    </p:cSldViewPr>
  </p:slideViewPr>
  <p:notesTextViewPr>
    <p:cViewPr>
      <p:scale>
        <a:sx n="100" d="100"/>
        <a:sy n="100" d="100"/>
      </p:scale>
      <p:origin x="0" y="0"/>
    </p:cViewPr>
  </p:notesTextViewPr>
  <p:sorterViewPr>
    <p:cViewPr>
      <p:scale>
        <a:sx n="85" d="100"/>
        <a:sy n="85" d="100"/>
      </p:scale>
      <p:origin x="0" y="351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87A02BF-5FB5-4563-A10D-80ABB68F0259}" type="doc">
      <dgm:prSet loTypeId="urn:microsoft.com/office/officeart/2005/8/layout/target2" loCatId="relationship" qsTypeId="urn:microsoft.com/office/officeart/2005/8/quickstyle/simple1" qsCatId="simple" csTypeId="urn:microsoft.com/office/officeart/2005/8/colors/accent1_2" csCatId="accent1" phldr="1"/>
      <dgm:spPr/>
      <dgm:t>
        <a:bodyPr/>
        <a:lstStyle/>
        <a:p>
          <a:endParaRPr lang="en-US"/>
        </a:p>
      </dgm:t>
    </dgm:pt>
    <dgm:pt modelId="{061994EC-5D43-4006-82CD-B79278D5C0D4}">
      <dgm:prSet/>
      <dgm:spPr>
        <a:solidFill>
          <a:schemeClr val="accent1">
            <a:lumMod val="75000"/>
          </a:schemeClr>
        </a:solidFill>
      </dgm:spPr>
      <dgm:t>
        <a:bodyPr/>
        <a:lstStyle/>
        <a:p>
          <a:pPr rtl="0"/>
          <a:r>
            <a:rPr lang="en-US" dirty="0" smtClean="0"/>
            <a:t>Socioeconomic System Programs</a:t>
          </a:r>
          <a:endParaRPr lang="en-US" dirty="0"/>
        </a:p>
      </dgm:t>
    </dgm:pt>
    <dgm:pt modelId="{7227EA13-67C7-4D08-9742-BC9ACFA87B97}" type="parTrans" cxnId="{8917E1C3-AD85-40DF-B5DC-29056EC85E11}">
      <dgm:prSet/>
      <dgm:spPr/>
      <dgm:t>
        <a:bodyPr/>
        <a:lstStyle/>
        <a:p>
          <a:endParaRPr lang="en-US"/>
        </a:p>
      </dgm:t>
    </dgm:pt>
    <dgm:pt modelId="{8D7447EE-7D12-4A3A-A7DB-39AD467DF880}" type="sibTrans" cxnId="{8917E1C3-AD85-40DF-B5DC-29056EC85E11}">
      <dgm:prSet/>
      <dgm:spPr/>
      <dgm:t>
        <a:bodyPr/>
        <a:lstStyle/>
        <a:p>
          <a:endParaRPr lang="en-US"/>
        </a:p>
      </dgm:t>
    </dgm:pt>
    <dgm:pt modelId="{C12555B7-C213-4F92-A5C9-C19ACE4583EA}">
      <dgm:prSet/>
      <dgm:spPr/>
      <dgm:t>
        <a:bodyPr/>
        <a:lstStyle/>
        <a:p>
          <a:pPr rtl="0"/>
          <a:r>
            <a:rPr lang="en-US" dirty="0" smtClean="0"/>
            <a:t>Demography</a:t>
          </a:r>
          <a:endParaRPr lang="en-US" dirty="0"/>
        </a:p>
      </dgm:t>
    </dgm:pt>
    <dgm:pt modelId="{A09EABD7-A05A-4F5A-A48E-734E6A881711}" type="parTrans" cxnId="{0FC19E24-E353-4337-B4D9-2B3403431595}">
      <dgm:prSet/>
      <dgm:spPr/>
      <dgm:t>
        <a:bodyPr/>
        <a:lstStyle/>
        <a:p>
          <a:endParaRPr lang="en-US"/>
        </a:p>
      </dgm:t>
    </dgm:pt>
    <dgm:pt modelId="{3632927E-7B8D-4033-A431-355876BAF54A}" type="sibTrans" cxnId="{0FC19E24-E353-4337-B4D9-2B3403431595}">
      <dgm:prSet/>
      <dgm:spPr/>
      <dgm:t>
        <a:bodyPr/>
        <a:lstStyle/>
        <a:p>
          <a:endParaRPr lang="en-US"/>
        </a:p>
      </dgm:t>
    </dgm:pt>
    <dgm:pt modelId="{3A0AD075-1D9D-4D36-AA4A-C6195CCAFD19}">
      <dgm:prSet/>
      <dgm:spPr/>
      <dgm:t>
        <a:bodyPr/>
        <a:lstStyle/>
        <a:p>
          <a:pPr rtl="0"/>
          <a:r>
            <a:rPr lang="en-US" dirty="0" smtClean="0"/>
            <a:t>Culture</a:t>
          </a:r>
          <a:endParaRPr lang="en-US" dirty="0"/>
        </a:p>
      </dgm:t>
    </dgm:pt>
    <dgm:pt modelId="{53454095-0D95-4C9B-9E88-A02B844C527F}" type="parTrans" cxnId="{C79137CC-51CB-42AF-B3B6-7EF052BB25B0}">
      <dgm:prSet/>
      <dgm:spPr/>
      <dgm:t>
        <a:bodyPr/>
        <a:lstStyle/>
        <a:p>
          <a:endParaRPr lang="en-US"/>
        </a:p>
      </dgm:t>
    </dgm:pt>
    <dgm:pt modelId="{4DF22547-751D-48F4-AA66-79423D89E2B9}" type="sibTrans" cxnId="{C79137CC-51CB-42AF-B3B6-7EF052BB25B0}">
      <dgm:prSet/>
      <dgm:spPr/>
      <dgm:t>
        <a:bodyPr/>
        <a:lstStyle/>
        <a:p>
          <a:endParaRPr lang="en-US"/>
        </a:p>
      </dgm:t>
    </dgm:pt>
    <dgm:pt modelId="{7437ED76-0647-4ABD-A6E2-7BBAE1F6A5B2}">
      <dgm:prSet/>
      <dgm:spPr/>
      <dgm:t>
        <a:bodyPr/>
        <a:lstStyle/>
        <a:p>
          <a:pPr rtl="0"/>
          <a:r>
            <a:rPr lang="en-US" dirty="0" smtClean="0"/>
            <a:t>Markets</a:t>
          </a:r>
          <a:endParaRPr lang="en-US" dirty="0"/>
        </a:p>
      </dgm:t>
    </dgm:pt>
    <dgm:pt modelId="{B0252B76-BA49-4648-B1F4-C9F51A654EC9}" type="parTrans" cxnId="{23A552E0-C701-47BB-9E67-93BE4AFF9E65}">
      <dgm:prSet/>
      <dgm:spPr/>
      <dgm:t>
        <a:bodyPr/>
        <a:lstStyle/>
        <a:p>
          <a:endParaRPr lang="en-US"/>
        </a:p>
      </dgm:t>
    </dgm:pt>
    <dgm:pt modelId="{9007EEBF-D092-4ACB-9F3D-D252D99DE6CC}" type="sibTrans" cxnId="{23A552E0-C701-47BB-9E67-93BE4AFF9E65}">
      <dgm:prSet/>
      <dgm:spPr/>
      <dgm:t>
        <a:bodyPr/>
        <a:lstStyle/>
        <a:p>
          <a:endParaRPr lang="en-US"/>
        </a:p>
      </dgm:t>
    </dgm:pt>
    <dgm:pt modelId="{898A626B-FB01-4A6E-A38D-2B6F923234EC}">
      <dgm:prSet/>
      <dgm:spPr/>
      <dgm:t>
        <a:bodyPr/>
        <a:lstStyle/>
        <a:p>
          <a:pPr rtl="0"/>
          <a:r>
            <a:rPr lang="en-US" dirty="0" smtClean="0"/>
            <a:t>Regulation</a:t>
          </a:r>
          <a:endParaRPr lang="en-US" dirty="0"/>
        </a:p>
      </dgm:t>
    </dgm:pt>
    <dgm:pt modelId="{35AD5717-2123-44C7-AD5F-3DAACB062119}" type="parTrans" cxnId="{04E93638-967D-404F-AF61-0EDFE6F67A18}">
      <dgm:prSet/>
      <dgm:spPr/>
      <dgm:t>
        <a:bodyPr/>
        <a:lstStyle/>
        <a:p>
          <a:endParaRPr lang="en-US"/>
        </a:p>
      </dgm:t>
    </dgm:pt>
    <dgm:pt modelId="{71E9F6FB-493D-46C4-BBD5-E70FD1DBF782}" type="sibTrans" cxnId="{04E93638-967D-404F-AF61-0EDFE6F67A18}">
      <dgm:prSet/>
      <dgm:spPr/>
      <dgm:t>
        <a:bodyPr/>
        <a:lstStyle/>
        <a:p>
          <a:endParaRPr lang="en-US"/>
        </a:p>
      </dgm:t>
    </dgm:pt>
    <dgm:pt modelId="{67E7ACD5-B9F6-478C-A32F-B3B55AF7B377}">
      <dgm:prSet/>
      <dgm:spPr/>
      <dgm:t>
        <a:bodyPr/>
        <a:lstStyle/>
        <a:p>
          <a:pPr rtl="0"/>
          <a:r>
            <a:rPr lang="en-US" dirty="0" smtClean="0"/>
            <a:t>Natural System Programs</a:t>
          </a:r>
          <a:endParaRPr lang="en-US" dirty="0"/>
        </a:p>
      </dgm:t>
    </dgm:pt>
    <dgm:pt modelId="{BB86D381-4571-4825-B7D7-652EEF72768F}" type="parTrans" cxnId="{5BCC2759-725C-461C-BD33-3BA9A5E0A6B8}">
      <dgm:prSet/>
      <dgm:spPr/>
      <dgm:t>
        <a:bodyPr/>
        <a:lstStyle/>
        <a:p>
          <a:endParaRPr lang="en-US"/>
        </a:p>
      </dgm:t>
    </dgm:pt>
    <dgm:pt modelId="{E5A6DA7B-E7EB-41FC-BBDC-F4290433FF23}" type="sibTrans" cxnId="{5BCC2759-725C-461C-BD33-3BA9A5E0A6B8}">
      <dgm:prSet/>
      <dgm:spPr/>
      <dgm:t>
        <a:bodyPr/>
        <a:lstStyle/>
        <a:p>
          <a:endParaRPr lang="en-US"/>
        </a:p>
      </dgm:t>
    </dgm:pt>
    <dgm:pt modelId="{CCFE5A54-7C94-4CB0-BB94-6B9C93C15A74}">
      <dgm:prSet/>
      <dgm:spPr/>
      <dgm:t>
        <a:bodyPr/>
        <a:lstStyle/>
        <a:p>
          <a:pPr rtl="0"/>
          <a:r>
            <a:rPr lang="en-US" dirty="0" smtClean="0"/>
            <a:t>Climate</a:t>
          </a:r>
          <a:endParaRPr lang="en-US" dirty="0"/>
        </a:p>
      </dgm:t>
    </dgm:pt>
    <dgm:pt modelId="{6A8E48D7-D70C-42AB-95CC-0500F83E8853}" type="parTrans" cxnId="{B87FA6EC-9991-4763-9A27-152240B8341D}">
      <dgm:prSet/>
      <dgm:spPr/>
      <dgm:t>
        <a:bodyPr/>
        <a:lstStyle/>
        <a:p>
          <a:endParaRPr lang="en-US"/>
        </a:p>
      </dgm:t>
    </dgm:pt>
    <dgm:pt modelId="{1F0E16EB-163A-494F-A742-BFBFA67871ED}" type="sibTrans" cxnId="{B87FA6EC-9991-4763-9A27-152240B8341D}">
      <dgm:prSet/>
      <dgm:spPr/>
      <dgm:t>
        <a:bodyPr/>
        <a:lstStyle/>
        <a:p>
          <a:endParaRPr lang="en-US"/>
        </a:p>
      </dgm:t>
    </dgm:pt>
    <dgm:pt modelId="{62B8D06D-A2A0-4874-939D-17E3901632A7}">
      <dgm:prSet/>
      <dgm:spPr/>
      <dgm:t>
        <a:bodyPr/>
        <a:lstStyle/>
        <a:p>
          <a:pPr rtl="0"/>
          <a:r>
            <a:rPr lang="en-US" dirty="0" smtClean="0"/>
            <a:t>Resources</a:t>
          </a:r>
          <a:endParaRPr lang="en-US" dirty="0"/>
        </a:p>
      </dgm:t>
    </dgm:pt>
    <dgm:pt modelId="{3F1D9DDA-37AA-4A58-B005-5E508B612CEE}" type="parTrans" cxnId="{221B8960-E14D-4910-90DA-5B0F2AC1609F}">
      <dgm:prSet/>
      <dgm:spPr/>
      <dgm:t>
        <a:bodyPr/>
        <a:lstStyle/>
        <a:p>
          <a:endParaRPr lang="en-US"/>
        </a:p>
      </dgm:t>
    </dgm:pt>
    <dgm:pt modelId="{D185F4EF-7ACA-4523-812E-D027BC080031}" type="sibTrans" cxnId="{221B8960-E14D-4910-90DA-5B0F2AC1609F}">
      <dgm:prSet/>
      <dgm:spPr/>
      <dgm:t>
        <a:bodyPr/>
        <a:lstStyle/>
        <a:p>
          <a:endParaRPr lang="en-US"/>
        </a:p>
      </dgm:t>
    </dgm:pt>
    <dgm:pt modelId="{D07DD9EA-243A-4C35-8B4C-884C3CCEDFCC}">
      <dgm:prSet/>
      <dgm:spPr/>
      <dgm:t>
        <a:bodyPr/>
        <a:lstStyle/>
        <a:p>
          <a:pPr rtl="0"/>
          <a:r>
            <a:rPr lang="en-US" dirty="0" smtClean="0"/>
            <a:t>Biological Factors</a:t>
          </a:r>
          <a:endParaRPr lang="en-US" dirty="0"/>
        </a:p>
      </dgm:t>
    </dgm:pt>
    <dgm:pt modelId="{A0729A27-8837-4FFF-BB6B-69AB92882D20}" type="parTrans" cxnId="{A60056E7-F5AE-4EE8-BB3C-E5C9C4F57CD5}">
      <dgm:prSet/>
      <dgm:spPr/>
      <dgm:t>
        <a:bodyPr/>
        <a:lstStyle/>
        <a:p>
          <a:endParaRPr lang="en-US"/>
        </a:p>
      </dgm:t>
    </dgm:pt>
    <dgm:pt modelId="{548FD835-81F7-40B5-8FD4-D3CD61CB8CEB}" type="sibTrans" cxnId="{A60056E7-F5AE-4EE8-BB3C-E5C9C4F57CD5}">
      <dgm:prSet/>
      <dgm:spPr/>
      <dgm:t>
        <a:bodyPr/>
        <a:lstStyle/>
        <a:p>
          <a:endParaRPr lang="en-US"/>
        </a:p>
      </dgm:t>
    </dgm:pt>
    <dgm:pt modelId="{3E448F84-199B-4EB6-9584-775A62E92B94}">
      <dgm:prSet/>
      <dgm:spPr>
        <a:solidFill>
          <a:schemeClr val="accent6">
            <a:lumMod val="50000"/>
          </a:schemeClr>
        </a:solidFill>
      </dgm:spPr>
      <dgm:t>
        <a:bodyPr/>
        <a:lstStyle/>
        <a:p>
          <a:pPr rtl="0"/>
          <a:r>
            <a:rPr lang="en-US" dirty="0" smtClean="0"/>
            <a:t>Farming System Programs</a:t>
          </a:r>
          <a:endParaRPr lang="en-US" dirty="0"/>
        </a:p>
      </dgm:t>
    </dgm:pt>
    <dgm:pt modelId="{8852D333-71CD-45DA-B7E0-ED6D071EA3EC}" type="parTrans" cxnId="{2C2F01CD-25FD-45B4-BC17-54671DD4F364}">
      <dgm:prSet/>
      <dgm:spPr/>
      <dgm:t>
        <a:bodyPr/>
        <a:lstStyle/>
        <a:p>
          <a:endParaRPr lang="en-US"/>
        </a:p>
      </dgm:t>
    </dgm:pt>
    <dgm:pt modelId="{E5BC3B21-C10A-4C63-901C-593159A700F3}" type="sibTrans" cxnId="{2C2F01CD-25FD-45B4-BC17-54671DD4F364}">
      <dgm:prSet/>
      <dgm:spPr/>
      <dgm:t>
        <a:bodyPr/>
        <a:lstStyle/>
        <a:p>
          <a:endParaRPr lang="en-US"/>
        </a:p>
      </dgm:t>
    </dgm:pt>
    <dgm:pt modelId="{85146130-5E63-4842-8EB6-3040CEF68346}">
      <dgm:prSet/>
      <dgm:spPr/>
      <dgm:t>
        <a:bodyPr/>
        <a:lstStyle/>
        <a:p>
          <a:pPr rtl="0"/>
          <a:r>
            <a:rPr lang="en-US" dirty="0" smtClean="0"/>
            <a:t>Energy/Materials</a:t>
          </a:r>
          <a:endParaRPr lang="en-US" dirty="0"/>
        </a:p>
      </dgm:t>
    </dgm:pt>
    <dgm:pt modelId="{63AF8250-0817-47DA-895C-189E8733F027}" type="parTrans" cxnId="{FAEE92EE-E1B9-403C-93CF-D76BD0908BEA}">
      <dgm:prSet/>
      <dgm:spPr/>
      <dgm:t>
        <a:bodyPr/>
        <a:lstStyle/>
        <a:p>
          <a:endParaRPr lang="en-US"/>
        </a:p>
      </dgm:t>
    </dgm:pt>
    <dgm:pt modelId="{DF501343-311A-4BCB-A007-DB10B03B9DF0}" type="sibTrans" cxnId="{FAEE92EE-E1B9-403C-93CF-D76BD0908BEA}">
      <dgm:prSet/>
      <dgm:spPr/>
      <dgm:t>
        <a:bodyPr/>
        <a:lstStyle/>
        <a:p>
          <a:endParaRPr lang="en-US"/>
        </a:p>
      </dgm:t>
    </dgm:pt>
    <dgm:pt modelId="{E71384EC-82D6-4C92-879A-49F21183B40C}">
      <dgm:prSet/>
      <dgm:spPr/>
      <dgm:t>
        <a:bodyPr/>
        <a:lstStyle/>
        <a:p>
          <a:pPr rtl="0"/>
          <a:r>
            <a:rPr lang="en-US" dirty="0" smtClean="0"/>
            <a:t>Info/Technology</a:t>
          </a:r>
          <a:endParaRPr lang="en-US" dirty="0"/>
        </a:p>
      </dgm:t>
    </dgm:pt>
    <dgm:pt modelId="{A58F9A1E-2DFA-490A-AB05-3B359E1717D3}" type="parTrans" cxnId="{FB810AAE-41EF-4BC1-85AE-E240846372F4}">
      <dgm:prSet/>
      <dgm:spPr/>
      <dgm:t>
        <a:bodyPr/>
        <a:lstStyle/>
        <a:p>
          <a:endParaRPr lang="en-US"/>
        </a:p>
      </dgm:t>
    </dgm:pt>
    <dgm:pt modelId="{791027AA-9DBA-445F-B301-428D80C60D13}" type="sibTrans" cxnId="{FB810AAE-41EF-4BC1-85AE-E240846372F4}">
      <dgm:prSet/>
      <dgm:spPr/>
      <dgm:t>
        <a:bodyPr/>
        <a:lstStyle/>
        <a:p>
          <a:endParaRPr lang="en-US"/>
        </a:p>
      </dgm:t>
    </dgm:pt>
    <dgm:pt modelId="{BBF78BE3-8E32-4378-AD8A-99133127DFEA}" type="pres">
      <dgm:prSet presAssocID="{187A02BF-5FB5-4563-A10D-80ABB68F0259}" presName="Name0" presStyleCnt="0">
        <dgm:presLayoutVars>
          <dgm:chMax val="3"/>
          <dgm:chPref val="1"/>
          <dgm:dir/>
          <dgm:animLvl val="lvl"/>
          <dgm:resizeHandles/>
        </dgm:presLayoutVars>
      </dgm:prSet>
      <dgm:spPr/>
      <dgm:t>
        <a:bodyPr/>
        <a:lstStyle/>
        <a:p>
          <a:endParaRPr lang="en-US"/>
        </a:p>
      </dgm:t>
    </dgm:pt>
    <dgm:pt modelId="{BF15C589-98AB-4DB7-A365-413A414BB482}" type="pres">
      <dgm:prSet presAssocID="{187A02BF-5FB5-4563-A10D-80ABB68F0259}" presName="outerBox" presStyleCnt="0"/>
      <dgm:spPr/>
    </dgm:pt>
    <dgm:pt modelId="{73C0CA8B-0E6A-4FD3-8ED8-3FC3216D7066}" type="pres">
      <dgm:prSet presAssocID="{187A02BF-5FB5-4563-A10D-80ABB68F0259}" presName="outerBoxParent" presStyleLbl="node1" presStyleIdx="0" presStyleCnt="3"/>
      <dgm:spPr/>
      <dgm:t>
        <a:bodyPr/>
        <a:lstStyle/>
        <a:p>
          <a:endParaRPr lang="en-US"/>
        </a:p>
      </dgm:t>
    </dgm:pt>
    <dgm:pt modelId="{FFD54C85-FE6A-44A4-B1C9-E4581A516EE8}" type="pres">
      <dgm:prSet presAssocID="{187A02BF-5FB5-4563-A10D-80ABB68F0259}" presName="outerBoxChildren" presStyleCnt="0"/>
      <dgm:spPr/>
    </dgm:pt>
    <dgm:pt modelId="{F29F62CB-66F6-4C62-9166-5F30B7108E04}" type="pres">
      <dgm:prSet presAssocID="{CCFE5A54-7C94-4CB0-BB94-6B9C93C15A74}" presName="oChild" presStyleLbl="fgAcc1" presStyleIdx="0" presStyleCnt="9">
        <dgm:presLayoutVars>
          <dgm:bulletEnabled val="1"/>
        </dgm:presLayoutVars>
      </dgm:prSet>
      <dgm:spPr/>
      <dgm:t>
        <a:bodyPr/>
        <a:lstStyle/>
        <a:p>
          <a:endParaRPr lang="en-US"/>
        </a:p>
      </dgm:t>
    </dgm:pt>
    <dgm:pt modelId="{654B7856-DB4D-45F5-BEA5-9EF405EA91FB}" type="pres">
      <dgm:prSet presAssocID="{1F0E16EB-163A-494F-A742-BFBFA67871ED}" presName="outerSibTrans" presStyleCnt="0"/>
      <dgm:spPr/>
    </dgm:pt>
    <dgm:pt modelId="{7262E143-5A5A-47DC-AD81-DE2274FC2A09}" type="pres">
      <dgm:prSet presAssocID="{62B8D06D-A2A0-4874-939D-17E3901632A7}" presName="oChild" presStyleLbl="fgAcc1" presStyleIdx="1" presStyleCnt="9">
        <dgm:presLayoutVars>
          <dgm:bulletEnabled val="1"/>
        </dgm:presLayoutVars>
      </dgm:prSet>
      <dgm:spPr/>
      <dgm:t>
        <a:bodyPr/>
        <a:lstStyle/>
        <a:p>
          <a:endParaRPr lang="en-US"/>
        </a:p>
      </dgm:t>
    </dgm:pt>
    <dgm:pt modelId="{66E4AA6F-EA1A-4190-80B3-D1CAA4193317}" type="pres">
      <dgm:prSet presAssocID="{D185F4EF-7ACA-4523-812E-D027BC080031}" presName="outerSibTrans" presStyleCnt="0"/>
      <dgm:spPr/>
    </dgm:pt>
    <dgm:pt modelId="{47AAB5EA-34B4-44E9-9046-B001818DBA51}" type="pres">
      <dgm:prSet presAssocID="{D07DD9EA-243A-4C35-8B4C-884C3CCEDFCC}" presName="oChild" presStyleLbl="fgAcc1" presStyleIdx="2" presStyleCnt="9">
        <dgm:presLayoutVars>
          <dgm:bulletEnabled val="1"/>
        </dgm:presLayoutVars>
      </dgm:prSet>
      <dgm:spPr/>
      <dgm:t>
        <a:bodyPr/>
        <a:lstStyle/>
        <a:p>
          <a:endParaRPr lang="en-US"/>
        </a:p>
      </dgm:t>
    </dgm:pt>
    <dgm:pt modelId="{D61CB660-3C34-4490-9B54-D6AE0E8BB1A2}" type="pres">
      <dgm:prSet presAssocID="{187A02BF-5FB5-4563-A10D-80ABB68F0259}" presName="middleBox" presStyleCnt="0"/>
      <dgm:spPr/>
    </dgm:pt>
    <dgm:pt modelId="{21A22134-64E6-4282-A5F2-2AE04C795431}" type="pres">
      <dgm:prSet presAssocID="{187A02BF-5FB5-4563-A10D-80ABB68F0259}" presName="middleBoxParent" presStyleLbl="node1" presStyleIdx="1" presStyleCnt="3"/>
      <dgm:spPr/>
      <dgm:t>
        <a:bodyPr/>
        <a:lstStyle/>
        <a:p>
          <a:endParaRPr lang="en-US"/>
        </a:p>
      </dgm:t>
    </dgm:pt>
    <dgm:pt modelId="{F41BF092-32F1-4D28-8708-83E502D6CB64}" type="pres">
      <dgm:prSet presAssocID="{187A02BF-5FB5-4563-A10D-80ABB68F0259}" presName="middleBoxChildren" presStyleCnt="0"/>
      <dgm:spPr/>
    </dgm:pt>
    <dgm:pt modelId="{A8ABD988-F4F8-462F-8CB9-1397319165EA}" type="pres">
      <dgm:prSet presAssocID="{C12555B7-C213-4F92-A5C9-C19ACE4583EA}" presName="mChild" presStyleLbl="fgAcc1" presStyleIdx="3" presStyleCnt="9">
        <dgm:presLayoutVars>
          <dgm:bulletEnabled val="1"/>
        </dgm:presLayoutVars>
      </dgm:prSet>
      <dgm:spPr/>
      <dgm:t>
        <a:bodyPr/>
        <a:lstStyle/>
        <a:p>
          <a:endParaRPr lang="en-US"/>
        </a:p>
      </dgm:t>
    </dgm:pt>
    <dgm:pt modelId="{595693B6-4295-44BA-A123-17A1CC615931}" type="pres">
      <dgm:prSet presAssocID="{3632927E-7B8D-4033-A431-355876BAF54A}" presName="middleSibTrans" presStyleCnt="0"/>
      <dgm:spPr/>
    </dgm:pt>
    <dgm:pt modelId="{3F24CE6D-5EEC-4FBB-8127-16015C0AB62C}" type="pres">
      <dgm:prSet presAssocID="{3A0AD075-1D9D-4D36-AA4A-C6195CCAFD19}" presName="mChild" presStyleLbl="fgAcc1" presStyleIdx="4" presStyleCnt="9">
        <dgm:presLayoutVars>
          <dgm:bulletEnabled val="1"/>
        </dgm:presLayoutVars>
      </dgm:prSet>
      <dgm:spPr/>
      <dgm:t>
        <a:bodyPr/>
        <a:lstStyle/>
        <a:p>
          <a:endParaRPr lang="en-US"/>
        </a:p>
      </dgm:t>
    </dgm:pt>
    <dgm:pt modelId="{011785A2-CD4C-4B83-B4C6-DB59B9687062}" type="pres">
      <dgm:prSet presAssocID="{4DF22547-751D-48F4-AA66-79423D89E2B9}" presName="middleSibTrans" presStyleCnt="0"/>
      <dgm:spPr/>
    </dgm:pt>
    <dgm:pt modelId="{7E5FA260-9D99-43E0-848D-C39ADDCC334A}" type="pres">
      <dgm:prSet presAssocID="{7437ED76-0647-4ABD-A6E2-7BBAE1F6A5B2}" presName="mChild" presStyleLbl="fgAcc1" presStyleIdx="5" presStyleCnt="9">
        <dgm:presLayoutVars>
          <dgm:bulletEnabled val="1"/>
        </dgm:presLayoutVars>
      </dgm:prSet>
      <dgm:spPr/>
      <dgm:t>
        <a:bodyPr/>
        <a:lstStyle/>
        <a:p>
          <a:endParaRPr lang="en-US"/>
        </a:p>
      </dgm:t>
    </dgm:pt>
    <dgm:pt modelId="{83760A91-1BA1-4D01-8AB8-0F0BAE078CE4}" type="pres">
      <dgm:prSet presAssocID="{9007EEBF-D092-4ACB-9F3D-D252D99DE6CC}" presName="middleSibTrans" presStyleCnt="0"/>
      <dgm:spPr/>
    </dgm:pt>
    <dgm:pt modelId="{07E4E2FE-E6E8-40D1-8291-5EE6321A9A6C}" type="pres">
      <dgm:prSet presAssocID="{898A626B-FB01-4A6E-A38D-2B6F923234EC}" presName="mChild" presStyleLbl="fgAcc1" presStyleIdx="6" presStyleCnt="9">
        <dgm:presLayoutVars>
          <dgm:bulletEnabled val="1"/>
        </dgm:presLayoutVars>
      </dgm:prSet>
      <dgm:spPr/>
      <dgm:t>
        <a:bodyPr/>
        <a:lstStyle/>
        <a:p>
          <a:endParaRPr lang="en-US"/>
        </a:p>
      </dgm:t>
    </dgm:pt>
    <dgm:pt modelId="{B341D0CE-F590-4D29-85D0-50F3609ACA3A}" type="pres">
      <dgm:prSet presAssocID="{187A02BF-5FB5-4563-A10D-80ABB68F0259}" presName="centerBox" presStyleCnt="0"/>
      <dgm:spPr/>
    </dgm:pt>
    <dgm:pt modelId="{F191D461-BC42-4725-B8B3-890B331437F4}" type="pres">
      <dgm:prSet presAssocID="{187A02BF-5FB5-4563-A10D-80ABB68F0259}" presName="centerBoxParent" presStyleLbl="node1" presStyleIdx="2" presStyleCnt="3"/>
      <dgm:spPr/>
      <dgm:t>
        <a:bodyPr/>
        <a:lstStyle/>
        <a:p>
          <a:endParaRPr lang="en-US"/>
        </a:p>
      </dgm:t>
    </dgm:pt>
    <dgm:pt modelId="{AB1E93B5-0AF5-44D5-9D63-60138A7A6134}" type="pres">
      <dgm:prSet presAssocID="{187A02BF-5FB5-4563-A10D-80ABB68F0259}" presName="centerBoxChildren" presStyleCnt="0"/>
      <dgm:spPr/>
    </dgm:pt>
    <dgm:pt modelId="{A518645D-817F-4A30-B090-0ACA9A80B31C}" type="pres">
      <dgm:prSet presAssocID="{85146130-5E63-4842-8EB6-3040CEF68346}" presName="cChild" presStyleLbl="fgAcc1" presStyleIdx="7" presStyleCnt="9">
        <dgm:presLayoutVars>
          <dgm:bulletEnabled val="1"/>
        </dgm:presLayoutVars>
      </dgm:prSet>
      <dgm:spPr/>
      <dgm:t>
        <a:bodyPr/>
        <a:lstStyle/>
        <a:p>
          <a:endParaRPr lang="en-US"/>
        </a:p>
      </dgm:t>
    </dgm:pt>
    <dgm:pt modelId="{5F881579-122B-4491-ACB9-734B115A9F51}" type="pres">
      <dgm:prSet presAssocID="{DF501343-311A-4BCB-A007-DB10B03B9DF0}" presName="centerSibTrans" presStyleCnt="0"/>
      <dgm:spPr/>
    </dgm:pt>
    <dgm:pt modelId="{C019C479-8E20-4AFC-B212-15FB89420911}" type="pres">
      <dgm:prSet presAssocID="{E71384EC-82D6-4C92-879A-49F21183B40C}" presName="cChild" presStyleLbl="fgAcc1" presStyleIdx="8" presStyleCnt="9">
        <dgm:presLayoutVars>
          <dgm:bulletEnabled val="1"/>
        </dgm:presLayoutVars>
      </dgm:prSet>
      <dgm:spPr/>
      <dgm:t>
        <a:bodyPr/>
        <a:lstStyle/>
        <a:p>
          <a:endParaRPr lang="en-US"/>
        </a:p>
      </dgm:t>
    </dgm:pt>
  </dgm:ptLst>
  <dgm:cxnLst>
    <dgm:cxn modelId="{FB810AAE-41EF-4BC1-85AE-E240846372F4}" srcId="{3E448F84-199B-4EB6-9584-775A62E92B94}" destId="{E71384EC-82D6-4C92-879A-49F21183B40C}" srcOrd="1" destOrd="0" parTransId="{A58F9A1E-2DFA-490A-AB05-3B359E1717D3}" sibTransId="{791027AA-9DBA-445F-B301-428D80C60D13}"/>
    <dgm:cxn modelId="{04253EBC-962A-8F46-8A02-05E362272B0C}" type="presOf" srcId="{898A626B-FB01-4A6E-A38D-2B6F923234EC}" destId="{07E4E2FE-E6E8-40D1-8291-5EE6321A9A6C}" srcOrd="0" destOrd="0" presId="urn:microsoft.com/office/officeart/2005/8/layout/target2"/>
    <dgm:cxn modelId="{FAEE92EE-E1B9-403C-93CF-D76BD0908BEA}" srcId="{3E448F84-199B-4EB6-9584-775A62E92B94}" destId="{85146130-5E63-4842-8EB6-3040CEF68346}" srcOrd="0" destOrd="0" parTransId="{63AF8250-0817-47DA-895C-189E8733F027}" sibTransId="{DF501343-311A-4BCB-A007-DB10B03B9DF0}"/>
    <dgm:cxn modelId="{3E8DA2F2-4B21-C946-8B88-C5A876921FDF}" type="presOf" srcId="{3A0AD075-1D9D-4D36-AA4A-C6195CCAFD19}" destId="{3F24CE6D-5EEC-4FBB-8127-16015C0AB62C}" srcOrd="0" destOrd="0" presId="urn:microsoft.com/office/officeart/2005/8/layout/target2"/>
    <dgm:cxn modelId="{221B8960-E14D-4910-90DA-5B0F2AC1609F}" srcId="{67E7ACD5-B9F6-478C-A32F-B3B55AF7B377}" destId="{62B8D06D-A2A0-4874-939D-17E3901632A7}" srcOrd="1" destOrd="0" parTransId="{3F1D9DDA-37AA-4A58-B005-5E508B612CEE}" sibTransId="{D185F4EF-7ACA-4523-812E-D027BC080031}"/>
    <dgm:cxn modelId="{D2D7E6A5-43EE-3747-B0ED-2C0A591B66C5}" type="presOf" srcId="{187A02BF-5FB5-4563-A10D-80ABB68F0259}" destId="{BBF78BE3-8E32-4378-AD8A-99133127DFEA}" srcOrd="0" destOrd="0" presId="urn:microsoft.com/office/officeart/2005/8/layout/target2"/>
    <dgm:cxn modelId="{39B85D73-F165-7F4D-B28B-E8AB501EC1B4}" type="presOf" srcId="{67E7ACD5-B9F6-478C-A32F-B3B55AF7B377}" destId="{73C0CA8B-0E6A-4FD3-8ED8-3FC3216D7066}" srcOrd="0" destOrd="0" presId="urn:microsoft.com/office/officeart/2005/8/layout/target2"/>
    <dgm:cxn modelId="{9ECA1857-CEF4-9D45-9595-35DE3685C8FA}" type="presOf" srcId="{D07DD9EA-243A-4C35-8B4C-884C3CCEDFCC}" destId="{47AAB5EA-34B4-44E9-9046-B001818DBA51}" srcOrd="0" destOrd="0" presId="urn:microsoft.com/office/officeart/2005/8/layout/target2"/>
    <dgm:cxn modelId="{23A552E0-C701-47BB-9E67-93BE4AFF9E65}" srcId="{061994EC-5D43-4006-82CD-B79278D5C0D4}" destId="{7437ED76-0647-4ABD-A6E2-7BBAE1F6A5B2}" srcOrd="2" destOrd="0" parTransId="{B0252B76-BA49-4648-B1F4-C9F51A654EC9}" sibTransId="{9007EEBF-D092-4ACB-9F3D-D252D99DE6CC}"/>
    <dgm:cxn modelId="{2C2F01CD-25FD-45B4-BC17-54671DD4F364}" srcId="{187A02BF-5FB5-4563-A10D-80ABB68F0259}" destId="{3E448F84-199B-4EB6-9584-775A62E92B94}" srcOrd="2" destOrd="0" parTransId="{8852D333-71CD-45DA-B7E0-ED6D071EA3EC}" sibTransId="{E5BC3B21-C10A-4C63-901C-593159A700F3}"/>
    <dgm:cxn modelId="{3178C9BC-386D-2547-B7B8-8C027A4242FE}" type="presOf" srcId="{7437ED76-0647-4ABD-A6E2-7BBAE1F6A5B2}" destId="{7E5FA260-9D99-43E0-848D-C39ADDCC334A}" srcOrd="0" destOrd="0" presId="urn:microsoft.com/office/officeart/2005/8/layout/target2"/>
    <dgm:cxn modelId="{B87FA6EC-9991-4763-9A27-152240B8341D}" srcId="{67E7ACD5-B9F6-478C-A32F-B3B55AF7B377}" destId="{CCFE5A54-7C94-4CB0-BB94-6B9C93C15A74}" srcOrd="0" destOrd="0" parTransId="{6A8E48D7-D70C-42AB-95CC-0500F83E8853}" sibTransId="{1F0E16EB-163A-494F-A742-BFBFA67871ED}"/>
    <dgm:cxn modelId="{0FC19E24-E353-4337-B4D9-2B3403431595}" srcId="{061994EC-5D43-4006-82CD-B79278D5C0D4}" destId="{C12555B7-C213-4F92-A5C9-C19ACE4583EA}" srcOrd="0" destOrd="0" parTransId="{A09EABD7-A05A-4F5A-A48E-734E6A881711}" sibTransId="{3632927E-7B8D-4033-A431-355876BAF54A}"/>
    <dgm:cxn modelId="{04E93638-967D-404F-AF61-0EDFE6F67A18}" srcId="{061994EC-5D43-4006-82CD-B79278D5C0D4}" destId="{898A626B-FB01-4A6E-A38D-2B6F923234EC}" srcOrd="3" destOrd="0" parTransId="{35AD5717-2123-44C7-AD5F-3DAACB062119}" sibTransId="{71E9F6FB-493D-46C4-BBD5-E70FD1DBF782}"/>
    <dgm:cxn modelId="{11F5CBF5-4E50-CA47-8F04-6E351F1AE593}" type="presOf" srcId="{C12555B7-C213-4F92-A5C9-C19ACE4583EA}" destId="{A8ABD988-F4F8-462F-8CB9-1397319165EA}" srcOrd="0" destOrd="0" presId="urn:microsoft.com/office/officeart/2005/8/layout/target2"/>
    <dgm:cxn modelId="{571C931D-5F0E-F74D-AC63-425D61691DAC}" type="presOf" srcId="{3E448F84-199B-4EB6-9584-775A62E92B94}" destId="{F191D461-BC42-4725-B8B3-890B331437F4}" srcOrd="0" destOrd="0" presId="urn:microsoft.com/office/officeart/2005/8/layout/target2"/>
    <dgm:cxn modelId="{24A1C28F-8DEB-3046-B0FB-A83DF45F5899}" type="presOf" srcId="{CCFE5A54-7C94-4CB0-BB94-6B9C93C15A74}" destId="{F29F62CB-66F6-4C62-9166-5F30B7108E04}" srcOrd="0" destOrd="0" presId="urn:microsoft.com/office/officeart/2005/8/layout/target2"/>
    <dgm:cxn modelId="{07C4C3BB-95F2-5643-80C1-71F0FFC122D9}" type="presOf" srcId="{061994EC-5D43-4006-82CD-B79278D5C0D4}" destId="{21A22134-64E6-4282-A5F2-2AE04C795431}" srcOrd="0" destOrd="0" presId="urn:microsoft.com/office/officeart/2005/8/layout/target2"/>
    <dgm:cxn modelId="{03930434-1206-714F-8210-6FDB49180DFF}" type="presOf" srcId="{62B8D06D-A2A0-4874-939D-17E3901632A7}" destId="{7262E143-5A5A-47DC-AD81-DE2274FC2A09}" srcOrd="0" destOrd="0" presId="urn:microsoft.com/office/officeart/2005/8/layout/target2"/>
    <dgm:cxn modelId="{5BCC2759-725C-461C-BD33-3BA9A5E0A6B8}" srcId="{187A02BF-5FB5-4563-A10D-80ABB68F0259}" destId="{67E7ACD5-B9F6-478C-A32F-B3B55AF7B377}" srcOrd="0" destOrd="0" parTransId="{BB86D381-4571-4825-B7D7-652EEF72768F}" sibTransId="{E5A6DA7B-E7EB-41FC-BBDC-F4290433FF23}"/>
    <dgm:cxn modelId="{C79137CC-51CB-42AF-B3B6-7EF052BB25B0}" srcId="{061994EC-5D43-4006-82CD-B79278D5C0D4}" destId="{3A0AD075-1D9D-4D36-AA4A-C6195CCAFD19}" srcOrd="1" destOrd="0" parTransId="{53454095-0D95-4C9B-9E88-A02B844C527F}" sibTransId="{4DF22547-751D-48F4-AA66-79423D89E2B9}"/>
    <dgm:cxn modelId="{8917E1C3-AD85-40DF-B5DC-29056EC85E11}" srcId="{187A02BF-5FB5-4563-A10D-80ABB68F0259}" destId="{061994EC-5D43-4006-82CD-B79278D5C0D4}" srcOrd="1" destOrd="0" parTransId="{7227EA13-67C7-4D08-9742-BC9ACFA87B97}" sibTransId="{8D7447EE-7D12-4A3A-A7DB-39AD467DF880}"/>
    <dgm:cxn modelId="{6543B237-D58F-D54A-994E-9A892D594552}" type="presOf" srcId="{85146130-5E63-4842-8EB6-3040CEF68346}" destId="{A518645D-817F-4A30-B090-0ACA9A80B31C}" srcOrd="0" destOrd="0" presId="urn:microsoft.com/office/officeart/2005/8/layout/target2"/>
    <dgm:cxn modelId="{90E63493-89A4-054B-BB6A-10D3175CBD1F}" type="presOf" srcId="{E71384EC-82D6-4C92-879A-49F21183B40C}" destId="{C019C479-8E20-4AFC-B212-15FB89420911}" srcOrd="0" destOrd="0" presId="urn:microsoft.com/office/officeart/2005/8/layout/target2"/>
    <dgm:cxn modelId="{A60056E7-F5AE-4EE8-BB3C-E5C9C4F57CD5}" srcId="{67E7ACD5-B9F6-478C-A32F-B3B55AF7B377}" destId="{D07DD9EA-243A-4C35-8B4C-884C3CCEDFCC}" srcOrd="2" destOrd="0" parTransId="{A0729A27-8837-4FFF-BB6B-69AB92882D20}" sibTransId="{548FD835-81F7-40B5-8FD4-D3CD61CB8CEB}"/>
    <dgm:cxn modelId="{19FD0D7D-0E66-9840-B930-63B2F32B9785}" type="presParOf" srcId="{BBF78BE3-8E32-4378-AD8A-99133127DFEA}" destId="{BF15C589-98AB-4DB7-A365-413A414BB482}" srcOrd="0" destOrd="0" presId="urn:microsoft.com/office/officeart/2005/8/layout/target2"/>
    <dgm:cxn modelId="{8CB8C6B1-5A89-D041-AF74-C5927B9A68DB}" type="presParOf" srcId="{BF15C589-98AB-4DB7-A365-413A414BB482}" destId="{73C0CA8B-0E6A-4FD3-8ED8-3FC3216D7066}" srcOrd="0" destOrd="0" presId="urn:microsoft.com/office/officeart/2005/8/layout/target2"/>
    <dgm:cxn modelId="{0449E9DA-CD56-E249-8C20-59D772D71741}" type="presParOf" srcId="{BF15C589-98AB-4DB7-A365-413A414BB482}" destId="{FFD54C85-FE6A-44A4-B1C9-E4581A516EE8}" srcOrd="1" destOrd="0" presId="urn:microsoft.com/office/officeart/2005/8/layout/target2"/>
    <dgm:cxn modelId="{B45D5976-4E80-1142-A84C-973EB5179951}" type="presParOf" srcId="{FFD54C85-FE6A-44A4-B1C9-E4581A516EE8}" destId="{F29F62CB-66F6-4C62-9166-5F30B7108E04}" srcOrd="0" destOrd="0" presId="urn:microsoft.com/office/officeart/2005/8/layout/target2"/>
    <dgm:cxn modelId="{1BF8557C-B52C-0B48-A2D3-0C38855BC903}" type="presParOf" srcId="{FFD54C85-FE6A-44A4-B1C9-E4581A516EE8}" destId="{654B7856-DB4D-45F5-BEA5-9EF405EA91FB}" srcOrd="1" destOrd="0" presId="urn:microsoft.com/office/officeart/2005/8/layout/target2"/>
    <dgm:cxn modelId="{DBC11D09-EA06-6D4C-B73F-14E4C953C318}" type="presParOf" srcId="{FFD54C85-FE6A-44A4-B1C9-E4581A516EE8}" destId="{7262E143-5A5A-47DC-AD81-DE2274FC2A09}" srcOrd="2" destOrd="0" presId="urn:microsoft.com/office/officeart/2005/8/layout/target2"/>
    <dgm:cxn modelId="{6175C4ED-8199-8049-8AA2-B8C46E5E8E28}" type="presParOf" srcId="{FFD54C85-FE6A-44A4-B1C9-E4581A516EE8}" destId="{66E4AA6F-EA1A-4190-80B3-D1CAA4193317}" srcOrd="3" destOrd="0" presId="urn:microsoft.com/office/officeart/2005/8/layout/target2"/>
    <dgm:cxn modelId="{7E302E2F-4E55-ED4C-BCDD-86ED581C6A35}" type="presParOf" srcId="{FFD54C85-FE6A-44A4-B1C9-E4581A516EE8}" destId="{47AAB5EA-34B4-44E9-9046-B001818DBA51}" srcOrd="4" destOrd="0" presId="urn:microsoft.com/office/officeart/2005/8/layout/target2"/>
    <dgm:cxn modelId="{90FF650E-B82F-4446-B9F1-FAF2D37BD09A}" type="presParOf" srcId="{BBF78BE3-8E32-4378-AD8A-99133127DFEA}" destId="{D61CB660-3C34-4490-9B54-D6AE0E8BB1A2}" srcOrd="1" destOrd="0" presId="urn:microsoft.com/office/officeart/2005/8/layout/target2"/>
    <dgm:cxn modelId="{7D004170-0E11-B24F-BC8C-B163E120673F}" type="presParOf" srcId="{D61CB660-3C34-4490-9B54-D6AE0E8BB1A2}" destId="{21A22134-64E6-4282-A5F2-2AE04C795431}" srcOrd="0" destOrd="0" presId="urn:microsoft.com/office/officeart/2005/8/layout/target2"/>
    <dgm:cxn modelId="{2B47F144-C22A-3D41-AF8F-4664D20B2757}" type="presParOf" srcId="{D61CB660-3C34-4490-9B54-D6AE0E8BB1A2}" destId="{F41BF092-32F1-4D28-8708-83E502D6CB64}" srcOrd="1" destOrd="0" presId="urn:microsoft.com/office/officeart/2005/8/layout/target2"/>
    <dgm:cxn modelId="{29F277FF-C9B9-8E41-883A-C04FB8B0BDC9}" type="presParOf" srcId="{F41BF092-32F1-4D28-8708-83E502D6CB64}" destId="{A8ABD988-F4F8-462F-8CB9-1397319165EA}" srcOrd="0" destOrd="0" presId="urn:microsoft.com/office/officeart/2005/8/layout/target2"/>
    <dgm:cxn modelId="{DCA57AF8-23FA-EA4F-807E-822D7B87F42D}" type="presParOf" srcId="{F41BF092-32F1-4D28-8708-83E502D6CB64}" destId="{595693B6-4295-44BA-A123-17A1CC615931}" srcOrd="1" destOrd="0" presId="urn:microsoft.com/office/officeart/2005/8/layout/target2"/>
    <dgm:cxn modelId="{1AB14CE7-5615-2845-9B0B-192AA9BA9772}" type="presParOf" srcId="{F41BF092-32F1-4D28-8708-83E502D6CB64}" destId="{3F24CE6D-5EEC-4FBB-8127-16015C0AB62C}" srcOrd="2" destOrd="0" presId="urn:microsoft.com/office/officeart/2005/8/layout/target2"/>
    <dgm:cxn modelId="{37578CEF-C662-9942-A858-FDF4E478DF18}" type="presParOf" srcId="{F41BF092-32F1-4D28-8708-83E502D6CB64}" destId="{011785A2-CD4C-4B83-B4C6-DB59B9687062}" srcOrd="3" destOrd="0" presId="urn:microsoft.com/office/officeart/2005/8/layout/target2"/>
    <dgm:cxn modelId="{0C64E10B-285F-FD42-9B05-FA128A13122F}" type="presParOf" srcId="{F41BF092-32F1-4D28-8708-83E502D6CB64}" destId="{7E5FA260-9D99-43E0-848D-C39ADDCC334A}" srcOrd="4" destOrd="0" presId="urn:microsoft.com/office/officeart/2005/8/layout/target2"/>
    <dgm:cxn modelId="{5FC65FAD-1713-FC42-81AA-AEF61C419859}" type="presParOf" srcId="{F41BF092-32F1-4D28-8708-83E502D6CB64}" destId="{83760A91-1BA1-4D01-8AB8-0F0BAE078CE4}" srcOrd="5" destOrd="0" presId="urn:microsoft.com/office/officeart/2005/8/layout/target2"/>
    <dgm:cxn modelId="{13CC7832-23EE-984A-A929-057F2726EA97}" type="presParOf" srcId="{F41BF092-32F1-4D28-8708-83E502D6CB64}" destId="{07E4E2FE-E6E8-40D1-8291-5EE6321A9A6C}" srcOrd="6" destOrd="0" presId="urn:microsoft.com/office/officeart/2005/8/layout/target2"/>
    <dgm:cxn modelId="{5279D9E6-3EEF-1947-A747-241A0A9DD36D}" type="presParOf" srcId="{BBF78BE3-8E32-4378-AD8A-99133127DFEA}" destId="{B341D0CE-F590-4D29-85D0-50F3609ACA3A}" srcOrd="2" destOrd="0" presId="urn:microsoft.com/office/officeart/2005/8/layout/target2"/>
    <dgm:cxn modelId="{DD2E2852-A220-0A49-98E8-8426E2475A52}" type="presParOf" srcId="{B341D0CE-F590-4D29-85D0-50F3609ACA3A}" destId="{F191D461-BC42-4725-B8B3-890B331437F4}" srcOrd="0" destOrd="0" presId="urn:microsoft.com/office/officeart/2005/8/layout/target2"/>
    <dgm:cxn modelId="{3752DAEC-41C6-D94F-BA33-F16925205474}" type="presParOf" srcId="{B341D0CE-F590-4D29-85D0-50F3609ACA3A}" destId="{AB1E93B5-0AF5-44D5-9D63-60138A7A6134}" srcOrd="1" destOrd="0" presId="urn:microsoft.com/office/officeart/2005/8/layout/target2"/>
    <dgm:cxn modelId="{4A15F4CB-1B87-7E42-9B84-1256DF269F8D}" type="presParOf" srcId="{AB1E93B5-0AF5-44D5-9D63-60138A7A6134}" destId="{A518645D-817F-4A30-B090-0ACA9A80B31C}" srcOrd="0" destOrd="0" presId="urn:microsoft.com/office/officeart/2005/8/layout/target2"/>
    <dgm:cxn modelId="{8C8DCFC3-5766-954A-8DD5-3CE902E3F25C}" type="presParOf" srcId="{AB1E93B5-0AF5-44D5-9D63-60138A7A6134}" destId="{5F881579-122B-4491-ACB9-734B115A9F51}" srcOrd="1" destOrd="0" presId="urn:microsoft.com/office/officeart/2005/8/layout/target2"/>
    <dgm:cxn modelId="{088F9437-4841-4D46-9C99-E666914E11A4}" type="presParOf" srcId="{AB1E93B5-0AF5-44D5-9D63-60138A7A6134}" destId="{C019C479-8E20-4AFC-B212-15FB89420911}" srcOrd="2" destOrd="0" presId="urn:microsoft.com/office/officeart/2005/8/layout/targe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C0CA8B-0E6A-4FD3-8ED8-3FC3216D7066}">
      <dsp:nvSpPr>
        <dsp:cNvPr id="0" name=""/>
        <dsp:cNvSpPr/>
      </dsp:nvSpPr>
      <dsp:spPr>
        <a:xfrm>
          <a:off x="0" y="0"/>
          <a:ext cx="8686800" cy="5257800"/>
        </a:xfrm>
        <a:prstGeom prst="roundRect">
          <a:avLst>
            <a:gd name="adj" fmla="val 8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4080637" numCol="1" spcCol="1270" anchor="t" anchorCtr="0">
          <a:noAutofit/>
        </a:bodyPr>
        <a:lstStyle/>
        <a:p>
          <a:pPr lvl="0" algn="l" defTabSz="1466850" rtl="0">
            <a:lnSpc>
              <a:spcPct val="90000"/>
            </a:lnSpc>
            <a:spcBef>
              <a:spcPct val="0"/>
            </a:spcBef>
            <a:spcAft>
              <a:spcPct val="35000"/>
            </a:spcAft>
          </a:pPr>
          <a:r>
            <a:rPr lang="en-US" sz="3300" kern="1200" dirty="0" smtClean="0"/>
            <a:t>Natural System Programs</a:t>
          </a:r>
          <a:endParaRPr lang="en-US" sz="3300" kern="1200" dirty="0"/>
        </a:p>
      </dsp:txBody>
      <dsp:txXfrm>
        <a:off x="130896" y="130896"/>
        <a:ext cx="8425008" cy="4996008"/>
      </dsp:txXfrm>
    </dsp:sp>
    <dsp:sp modelId="{F29F62CB-66F6-4C62-9166-5F30B7108E04}">
      <dsp:nvSpPr>
        <dsp:cNvPr id="0" name=""/>
        <dsp:cNvSpPr/>
      </dsp:nvSpPr>
      <dsp:spPr>
        <a:xfrm>
          <a:off x="217170" y="1314450"/>
          <a:ext cx="1303020" cy="1196868"/>
        </a:xfrm>
        <a:prstGeom prst="roundRect">
          <a:avLst>
            <a:gd name="adj" fmla="val 105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US" sz="1700" kern="1200" dirty="0" smtClean="0"/>
            <a:t>Climate</a:t>
          </a:r>
          <a:endParaRPr lang="en-US" sz="1700" kern="1200" dirty="0"/>
        </a:p>
      </dsp:txBody>
      <dsp:txXfrm>
        <a:off x="253978" y="1351258"/>
        <a:ext cx="1229404" cy="1123252"/>
      </dsp:txXfrm>
    </dsp:sp>
    <dsp:sp modelId="{7262E143-5A5A-47DC-AD81-DE2274FC2A09}">
      <dsp:nvSpPr>
        <dsp:cNvPr id="0" name=""/>
        <dsp:cNvSpPr/>
      </dsp:nvSpPr>
      <dsp:spPr>
        <a:xfrm>
          <a:off x="217170" y="2553691"/>
          <a:ext cx="1303020" cy="1196868"/>
        </a:xfrm>
        <a:prstGeom prst="roundRect">
          <a:avLst>
            <a:gd name="adj" fmla="val 105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US" sz="1700" kern="1200" dirty="0" smtClean="0"/>
            <a:t>Resources</a:t>
          </a:r>
          <a:endParaRPr lang="en-US" sz="1700" kern="1200" dirty="0"/>
        </a:p>
      </dsp:txBody>
      <dsp:txXfrm>
        <a:off x="253978" y="2590499"/>
        <a:ext cx="1229404" cy="1123252"/>
      </dsp:txXfrm>
    </dsp:sp>
    <dsp:sp modelId="{47AAB5EA-34B4-44E9-9046-B001818DBA51}">
      <dsp:nvSpPr>
        <dsp:cNvPr id="0" name=""/>
        <dsp:cNvSpPr/>
      </dsp:nvSpPr>
      <dsp:spPr>
        <a:xfrm>
          <a:off x="217170" y="3792933"/>
          <a:ext cx="1303020" cy="1196868"/>
        </a:xfrm>
        <a:prstGeom prst="roundRect">
          <a:avLst>
            <a:gd name="adj" fmla="val 105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US" sz="1700" kern="1200" dirty="0" smtClean="0"/>
            <a:t>Biological Factors</a:t>
          </a:r>
          <a:endParaRPr lang="en-US" sz="1700" kern="1200" dirty="0"/>
        </a:p>
      </dsp:txBody>
      <dsp:txXfrm>
        <a:off x="253978" y="3829741"/>
        <a:ext cx="1229404" cy="1123252"/>
      </dsp:txXfrm>
    </dsp:sp>
    <dsp:sp modelId="{21A22134-64E6-4282-A5F2-2AE04C795431}">
      <dsp:nvSpPr>
        <dsp:cNvPr id="0" name=""/>
        <dsp:cNvSpPr/>
      </dsp:nvSpPr>
      <dsp:spPr>
        <a:xfrm>
          <a:off x="1737360" y="1314450"/>
          <a:ext cx="6732270" cy="3680460"/>
        </a:xfrm>
        <a:prstGeom prst="roundRect">
          <a:avLst>
            <a:gd name="adj" fmla="val 10500"/>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2337092" numCol="1" spcCol="1270" anchor="t" anchorCtr="0">
          <a:noAutofit/>
        </a:bodyPr>
        <a:lstStyle/>
        <a:p>
          <a:pPr lvl="0" algn="l" defTabSz="1466850" rtl="0">
            <a:lnSpc>
              <a:spcPct val="90000"/>
            </a:lnSpc>
            <a:spcBef>
              <a:spcPct val="0"/>
            </a:spcBef>
            <a:spcAft>
              <a:spcPct val="35000"/>
            </a:spcAft>
          </a:pPr>
          <a:r>
            <a:rPr lang="en-US" sz="3300" kern="1200" dirty="0" smtClean="0"/>
            <a:t>Socioeconomic System Programs</a:t>
          </a:r>
          <a:endParaRPr lang="en-US" sz="3300" kern="1200" dirty="0"/>
        </a:p>
      </dsp:txBody>
      <dsp:txXfrm>
        <a:off x="1850547" y="1427637"/>
        <a:ext cx="6505896" cy="3454086"/>
      </dsp:txXfrm>
    </dsp:sp>
    <dsp:sp modelId="{A8ABD988-F4F8-462F-8CB9-1397319165EA}">
      <dsp:nvSpPr>
        <dsp:cNvPr id="0" name=""/>
        <dsp:cNvSpPr/>
      </dsp:nvSpPr>
      <dsp:spPr>
        <a:xfrm>
          <a:off x="1905666" y="2602611"/>
          <a:ext cx="1346454" cy="505299"/>
        </a:xfrm>
        <a:prstGeom prst="roundRect">
          <a:avLst>
            <a:gd name="adj" fmla="val 105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US" sz="1700" kern="1200" dirty="0" smtClean="0"/>
            <a:t>Demography</a:t>
          </a:r>
          <a:endParaRPr lang="en-US" sz="1700" kern="1200" dirty="0"/>
        </a:p>
      </dsp:txBody>
      <dsp:txXfrm>
        <a:off x="1921206" y="2618151"/>
        <a:ext cx="1315374" cy="474219"/>
      </dsp:txXfrm>
    </dsp:sp>
    <dsp:sp modelId="{3F24CE6D-5EEC-4FBB-8127-16015C0AB62C}">
      <dsp:nvSpPr>
        <dsp:cNvPr id="0" name=""/>
        <dsp:cNvSpPr/>
      </dsp:nvSpPr>
      <dsp:spPr>
        <a:xfrm>
          <a:off x="1905666" y="3139022"/>
          <a:ext cx="1346454" cy="505299"/>
        </a:xfrm>
        <a:prstGeom prst="roundRect">
          <a:avLst>
            <a:gd name="adj" fmla="val 105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US" sz="1700" kern="1200" dirty="0" smtClean="0"/>
            <a:t>Culture</a:t>
          </a:r>
          <a:endParaRPr lang="en-US" sz="1700" kern="1200" dirty="0"/>
        </a:p>
      </dsp:txBody>
      <dsp:txXfrm>
        <a:off x="1921206" y="3154562"/>
        <a:ext cx="1315374" cy="474219"/>
      </dsp:txXfrm>
    </dsp:sp>
    <dsp:sp modelId="{7E5FA260-9D99-43E0-848D-C39ADDCC334A}">
      <dsp:nvSpPr>
        <dsp:cNvPr id="0" name=""/>
        <dsp:cNvSpPr/>
      </dsp:nvSpPr>
      <dsp:spPr>
        <a:xfrm>
          <a:off x="1905666" y="3675434"/>
          <a:ext cx="1346454" cy="505299"/>
        </a:xfrm>
        <a:prstGeom prst="roundRect">
          <a:avLst>
            <a:gd name="adj" fmla="val 105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US" sz="1700" kern="1200" dirty="0" smtClean="0"/>
            <a:t>Markets</a:t>
          </a:r>
          <a:endParaRPr lang="en-US" sz="1700" kern="1200" dirty="0"/>
        </a:p>
      </dsp:txBody>
      <dsp:txXfrm>
        <a:off x="1921206" y="3690974"/>
        <a:ext cx="1315374" cy="474219"/>
      </dsp:txXfrm>
    </dsp:sp>
    <dsp:sp modelId="{07E4E2FE-E6E8-40D1-8291-5EE6321A9A6C}">
      <dsp:nvSpPr>
        <dsp:cNvPr id="0" name=""/>
        <dsp:cNvSpPr/>
      </dsp:nvSpPr>
      <dsp:spPr>
        <a:xfrm>
          <a:off x="1905666" y="4211845"/>
          <a:ext cx="1346454" cy="505299"/>
        </a:xfrm>
        <a:prstGeom prst="roundRect">
          <a:avLst>
            <a:gd name="adj" fmla="val 105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US" sz="1700" kern="1200" dirty="0" smtClean="0"/>
            <a:t>Regulation</a:t>
          </a:r>
          <a:endParaRPr lang="en-US" sz="1700" kern="1200" dirty="0"/>
        </a:p>
      </dsp:txBody>
      <dsp:txXfrm>
        <a:off x="1921206" y="4227385"/>
        <a:ext cx="1315374" cy="474219"/>
      </dsp:txXfrm>
    </dsp:sp>
    <dsp:sp modelId="{F191D461-BC42-4725-B8B3-890B331437F4}">
      <dsp:nvSpPr>
        <dsp:cNvPr id="0" name=""/>
        <dsp:cNvSpPr/>
      </dsp:nvSpPr>
      <dsp:spPr>
        <a:xfrm>
          <a:off x="3431286" y="2628900"/>
          <a:ext cx="4821174" cy="2103120"/>
        </a:xfrm>
        <a:prstGeom prst="roundRect">
          <a:avLst>
            <a:gd name="adj" fmla="val 10500"/>
          </a:avLst>
        </a:prstGeom>
        <a:solidFill>
          <a:schemeClr val="accent6">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187094" numCol="1" spcCol="1270" anchor="t" anchorCtr="0">
          <a:noAutofit/>
        </a:bodyPr>
        <a:lstStyle/>
        <a:p>
          <a:pPr lvl="0" algn="l" defTabSz="1466850" rtl="0">
            <a:lnSpc>
              <a:spcPct val="90000"/>
            </a:lnSpc>
            <a:spcBef>
              <a:spcPct val="0"/>
            </a:spcBef>
            <a:spcAft>
              <a:spcPct val="35000"/>
            </a:spcAft>
          </a:pPr>
          <a:r>
            <a:rPr lang="en-US" sz="3300" kern="1200" dirty="0" smtClean="0"/>
            <a:t>Farming System Programs</a:t>
          </a:r>
          <a:endParaRPr lang="en-US" sz="3300" kern="1200" dirty="0"/>
        </a:p>
      </dsp:txBody>
      <dsp:txXfrm>
        <a:off x="3495964" y="2693578"/>
        <a:ext cx="4691818" cy="1973764"/>
      </dsp:txXfrm>
    </dsp:sp>
    <dsp:sp modelId="{A518645D-817F-4A30-B090-0ACA9A80B31C}">
      <dsp:nvSpPr>
        <dsp:cNvPr id="0" name=""/>
        <dsp:cNvSpPr/>
      </dsp:nvSpPr>
      <dsp:spPr>
        <a:xfrm>
          <a:off x="3551815" y="3575304"/>
          <a:ext cx="2256511" cy="946404"/>
        </a:xfrm>
        <a:prstGeom prst="roundRect">
          <a:avLst>
            <a:gd name="adj" fmla="val 105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US" sz="1700" kern="1200" dirty="0" smtClean="0"/>
            <a:t>Energy/Materials</a:t>
          </a:r>
          <a:endParaRPr lang="en-US" sz="1700" kern="1200" dirty="0"/>
        </a:p>
      </dsp:txBody>
      <dsp:txXfrm>
        <a:off x="3580920" y="3604409"/>
        <a:ext cx="2198301" cy="888194"/>
      </dsp:txXfrm>
    </dsp:sp>
    <dsp:sp modelId="{C019C479-8E20-4AFC-B212-15FB89420911}">
      <dsp:nvSpPr>
        <dsp:cNvPr id="0" name=""/>
        <dsp:cNvSpPr/>
      </dsp:nvSpPr>
      <dsp:spPr>
        <a:xfrm>
          <a:off x="5872523" y="3575304"/>
          <a:ext cx="2256511" cy="946404"/>
        </a:xfrm>
        <a:prstGeom prst="roundRect">
          <a:avLst>
            <a:gd name="adj" fmla="val 105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US" sz="1700" kern="1200" dirty="0" smtClean="0"/>
            <a:t>Info/Technology</a:t>
          </a:r>
          <a:endParaRPr lang="en-US" sz="1700" kern="1200" dirty="0"/>
        </a:p>
      </dsp:txBody>
      <dsp:txXfrm>
        <a:off x="5901628" y="3604409"/>
        <a:ext cx="2198301" cy="888194"/>
      </dsp:txXfrm>
    </dsp:sp>
  </dsp:spTree>
</dsp:drawing>
</file>

<file path=ppt/diagrams/layout1.xml><?xml version="1.0" encoding="utf-8"?>
<dgm:layoutDef xmlns:dgm="http://schemas.openxmlformats.org/drawingml/2006/diagram" xmlns:a="http://schemas.openxmlformats.org/drawingml/2006/main" uniqueId="urn:microsoft.com/office/officeart/2005/8/layout/target2">
  <dgm:title val=""/>
  <dgm:desc val=""/>
  <dgm:catLst>
    <dgm:cat type="relationship"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chMax val="3"/>
      <dgm:chPref val="1"/>
      <dgm:dir/>
      <dgm:animLvl val="lvl"/>
      <dgm:resizeHandles/>
    </dgm:varLst>
    <dgm:alg type="composite">
      <dgm:param type="horzAlign" val="none"/>
      <dgm:param type="vertAlign" val="none"/>
    </dgm:alg>
    <dgm:shape xmlns:r="http://schemas.openxmlformats.org/officeDocument/2006/relationships" r:blip="">
      <dgm:adjLst/>
    </dgm:shape>
    <dgm:presOf/>
    <dgm:choose name="Name1">
      <dgm:if name="Name2" func="var" arg="dir" op="equ" val="norm">
        <dgm:choose name="Name3">
          <dgm:if name="Name4" axis="ch ch" ptType="node node" st="1 1" cnt="1 0" func="cnt" op="gt" val="0">
            <dgm:choose name="Name5">
              <dgm:if name="Name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395"/>
                  <dgm:constr type="t" for="ch" forName="centerBox" refType="h" fact="0.5"/>
                  <dgm:constr type="w" for="ch" forName="centerBox" refType="w" fact="0.555"/>
                  <dgm:constr type="h" for="ch" forName="centerBox" refType="h" fact="0.4"/>
                  <dgm:constr type="userA" for="des" forName="outerSibTrans" refType="w"/>
                  <dgm:constr type="userA" for="des" forName="middleSibTrans" refType="w"/>
                  <dgm:constr type="userA" for="des" forName="centerSibTrans" refType="w"/>
                </dgm:constrLst>
              </dgm:if>
              <dgm:else name="Name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22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8">
            <dgm:choose name="Name9">
              <dgm:if name="Name1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26"/>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1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if>
      <dgm:else name="Name12">
        <dgm:choose name="Name13">
          <dgm:if name="Name14" axis="ch ch" ptType="node node" st="1 1" cnt="1 0" func="cnt" op="gt" val="0">
            <dgm:choose name="Name15">
              <dgm:if name="Name1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55"/>
                  <dgm:constr type="h" for="ch" forName="centerBox" refType="h" fact="0.4"/>
                  <dgm:constr type="userA" for="des" forName="outerSibTrans" refType="w"/>
                  <dgm:constr type="userA" for="des" forName="middleSibTrans" refType="w"/>
                  <dgm:constr type="userA" for="des" forName="centerSibTrans" refType="w"/>
                </dgm:constrLst>
              </dgm:if>
              <dgm:else name="Name1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18">
            <dgm:choose name="Name19">
              <dgm:if name="Name2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2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else>
    </dgm:choose>
    <dgm:ruleLst/>
    <dgm:choose name="Name22">
      <dgm:if name="Name23" axis="root ch" ptType="all node" st="1 1" cnt="0 0" func="cnt" op="gte" val="1">
        <dgm:layoutNode name="outerBox" styleLbl="node1">
          <dgm:alg type="composite">
            <dgm:param type="horzAlign" val="none"/>
            <dgm:param type="vertAlign" val="none"/>
          </dgm:alg>
          <dgm:shape xmlns:r="http://schemas.openxmlformats.org/officeDocument/2006/relationships" r:blip="">
            <dgm:adjLst/>
          </dgm:shape>
          <dgm:presOf/>
          <dgm:choose name="Name24">
            <dgm:if name="Name25" axis="root ch" ptType="all node" st="1 1" cnt="0 0" func="cnt" op="gt" val="1">
              <dgm:choose name="Name26">
                <dgm:if name="Name27" func="var" arg="dir" op="equ" val="norm">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025"/>
                    <dgm:constr type="t" for="ch" forName="outerBoxChildren" refType="h" fact="0.25"/>
                    <dgm:constr type="w" for="ch" forName="outerBoxChildren" refType="w" fact="0.15"/>
                    <dgm:constr type="h" for="ch" forName="outerBoxChildren" refType="h" fact="0.7"/>
                  </dgm:constrLst>
                </dgm:if>
                <dgm:else name="Name28">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825"/>
                    <dgm:constr type="t" for="ch" forName="outerBoxChildren" refType="h" fact="0.25"/>
                    <dgm:constr type="w" for="ch" forName="outerBoxChildren" refType="w" fact="0.15"/>
                    <dgm:constr type="h" for="ch" forName="outerBoxChildren" refType="h" fact="0.7"/>
                  </dgm:constrLst>
                </dgm:else>
              </dgm:choose>
            </dgm:if>
            <dgm:else name="Name29">
              <dgm:constrLst>
                <dgm:constr type="l" for="ch" forName="outerBoxParent"/>
                <dgm:constr type="t" for="ch" forName="outerBoxParent"/>
                <dgm:constr type="w" for="ch" forName="outerBoxParent" refType="w"/>
                <dgm:constr type="h" for="ch" forName="outerBoxParent" refType="h"/>
                <dgm:constr type="bMarg" for="ch" forName="outerBoxParent" refType="h" fact="1.75"/>
                <dgm:constr type="l" for="ch" forName="outerBoxChildren" refType="w" fact="0.025"/>
                <dgm:constr type="t" for="ch" forName="outerBoxChildren" refType="h" fact="0.45"/>
                <dgm:constr type="w" for="ch" forName="outerBoxChildren" refType="w" fact="0.95"/>
                <dgm:constr type="h" for="ch" forName="outerBoxChildren" refType="h" fact="0.45"/>
              </dgm:constrLst>
            </dgm:else>
          </dgm:choose>
          <dgm:ruleLst/>
          <dgm:layoutNode name="outerBoxParent" styleLbl="node1">
            <dgm:alg type="tx">
              <dgm:param type="txAnchorVert" val="t"/>
              <dgm:param type="parTxLTRAlign" val="l"/>
              <dgm:param type="parTxRTLAlign" val="r"/>
            </dgm:alg>
            <dgm:shape xmlns:r="http://schemas.openxmlformats.org/officeDocument/2006/relationships" type="roundRect" r:blip="">
              <dgm:adjLst>
                <dgm:adj idx="1" val="0.085"/>
              </dgm:adjLst>
            </dgm:shape>
            <dgm:presOf axis="ch" ptType="node" cnt="1"/>
            <dgm:constrLst>
              <dgm:constr type="tMarg" refType="primFontSz" fact="0.3"/>
              <dgm:constr type="lMarg" refType="primFontSz" fact="0.3"/>
              <dgm:constr type="rMarg" refType="primFontSz" fact="0.3"/>
            </dgm:constrLst>
            <dgm:ruleLst>
              <dgm:rule type="primFontSz" val="5" fact="NaN" max="NaN"/>
            </dgm:ruleLst>
          </dgm:layoutNode>
          <dgm:layoutNode name="outerBoxChildren">
            <dgm:choose name="Name30">
              <dgm:if name="Name31" axis="root ch" ptType="all node" st="1 1" cnt="0 0" func="cnt" op="gt" val="1">
                <dgm:alg type="lin">
                  <dgm:param type="linDir" val="fromT"/>
                  <dgm:param type="vertAlign" val="t"/>
                </dgm:alg>
              </dgm:if>
              <dgm:else name="Name32">
                <dgm:choose name="Name33">
                  <dgm:if name="Name34" func="var" arg="dir" op="equ" val="norm">
                    <dgm:alg type="lin">
                      <dgm:param type="horzAlign" val="l"/>
                    </dgm:alg>
                  </dgm:if>
                  <dgm:else name="Name35">
                    <dgm:alg type="lin">
                      <dgm:param type="linDir" val="fromR"/>
                      <dgm:param type="horzAlign" val="r"/>
                    </dgm:alg>
                  </dgm:else>
                </dgm:choose>
              </dgm:else>
            </dgm:choose>
            <dgm:shape xmlns:r="http://schemas.openxmlformats.org/officeDocument/2006/relationships" r:blip="">
              <dgm:adjLst/>
            </dgm:shape>
            <dgm:presOf/>
            <dgm:constrLst>
              <dgm:constr type="w" for="ch" forName="oChild" refType="w"/>
              <dgm:constr type="h" for="ch" forName="oChild" refType="h"/>
            </dgm:constrLst>
            <dgm:ruleLst/>
            <dgm:forEach name="Name36" axis="ch ch" ptType="node node" st="1 1" cnt="1 0">
              <dgm:layoutNode name="o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37" axis="followSib" ptType="sibTrans" cnt="1">
                <dgm:layoutNode name="ou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38"/>
    </dgm:choose>
    <dgm:choose name="Name39">
      <dgm:if name="Name40" axis="root ch" ptType="all node" st="1 1" cnt="0 0" func="cnt" op="gte" val="2">
        <dgm:layoutNode name="middleBox">
          <dgm:alg type="composite">
            <dgm:param type="horzAlign" val="none"/>
            <dgm:param type="vertAlign" val="none"/>
          </dgm:alg>
          <dgm:shape xmlns:r="http://schemas.openxmlformats.org/officeDocument/2006/relationships" r:blip="">
            <dgm:adjLst/>
          </dgm:shape>
          <dgm:presOf/>
          <dgm:choose name="Name41">
            <dgm:if name="Name42" axis="root ch" ptType="all node" st="1 1" cnt="0 0" func="cnt" op="gt" val="2">
              <dgm:choose name="Name43">
                <dgm:if name="Name44" func="var" arg="dir" op="equ" val="norm">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35"/>
                    <dgm:constr type="w" for="ch" forName="middleBoxChildren" refType="w" fact="0.2"/>
                    <dgm:constr type="h" for="ch" forName="middleBoxChildren" refType="h" fact="0.575"/>
                  </dgm:constrLst>
                </dgm:if>
                <dgm:else name="Name45">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775"/>
                    <dgm:constr type="t" for="ch" forName="middleBoxChildren" refType="h" fact="0.35"/>
                    <dgm:constr type="w" for="ch" forName="middleBoxChildren" refType="w" fact="0.2"/>
                    <dgm:constr type="h" for="ch" forName="middleBoxChildren" refType="h" fact="0.575"/>
                  </dgm:constrLst>
                </dgm:else>
              </dgm:choose>
            </dgm:if>
            <dgm:else name="Name46">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45"/>
                <dgm:constr type="w" for="ch" forName="middleBoxChildren" refType="w" fact="0.95"/>
                <dgm:constr type="h" for="ch" forName="middleBoxChildren" refType="h" fact="0.45"/>
              </dgm:constrLst>
            </dgm:else>
          </dgm:choose>
          <dgm:ruleLst/>
          <dgm:layoutNode name="middle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2" cnt="1"/>
            <dgm:constrLst>
              <dgm:constr type="tMarg" refType="primFontSz" fact="0.3"/>
              <dgm:constr type="lMarg" refType="primFontSz" fact="0.3"/>
              <dgm:constr type="rMarg" refType="primFontSz" fact="0.3"/>
            </dgm:constrLst>
            <dgm:ruleLst>
              <dgm:rule type="primFontSz" val="5" fact="NaN" max="NaN"/>
            </dgm:ruleLst>
          </dgm:layoutNode>
          <dgm:layoutNode name="middleBoxChildren">
            <dgm:choose name="Name47">
              <dgm:if name="Name48" axis="root ch" ptType="all node" st="1 1" cnt="0 0" func="cnt" op="gt" val="2">
                <dgm:alg type="lin">
                  <dgm:param type="linDir" val="fromT"/>
                  <dgm:param type="vertAlign" val="t"/>
                </dgm:alg>
              </dgm:if>
              <dgm:else name="Name49">
                <dgm:choose name="Name50">
                  <dgm:if name="Name51" func="var" arg="dir" op="equ" val="norm">
                    <dgm:alg type="lin">
                      <dgm:param type="horzAlign" val="l"/>
                    </dgm:alg>
                  </dgm:if>
                  <dgm:else name="Name52">
                    <dgm:alg type="lin">
                      <dgm:param type="linDir" val="fromR"/>
                      <dgm:param type="horzAlign" val="r"/>
                    </dgm:alg>
                  </dgm:else>
                </dgm:choose>
              </dgm:else>
            </dgm:choose>
            <dgm:shape xmlns:r="http://schemas.openxmlformats.org/officeDocument/2006/relationships" r:blip="">
              <dgm:adjLst/>
            </dgm:shape>
            <dgm:presOf/>
            <dgm:constrLst>
              <dgm:constr type="w" for="ch" forName="mChild" refType="w"/>
              <dgm:constr type="h" for="ch" forName="mChild" refType="h"/>
            </dgm:constrLst>
            <dgm:ruleLst/>
            <dgm:forEach name="Name53" axis="ch ch" ptType="node node" st="2 1" cnt="1 0">
              <dgm:layoutNode name="m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54" axis="followSib" ptType="sibTrans" cnt="1">
                <dgm:layoutNode name="middle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55"/>
    </dgm:choose>
    <dgm:choose name="Name56">
      <dgm:if name="Name57" axis="root ch" ptType="all node" st="1 1" cnt="0 0" func="cnt" op="gte" val="3">
        <dgm:layoutNode name="centerBox">
          <dgm:alg type="composite">
            <dgm:param type="horzAlign" val="none"/>
            <dgm:param type="vertAlign" val="none"/>
          </dgm:alg>
          <dgm:shape xmlns:r="http://schemas.openxmlformats.org/officeDocument/2006/relationships" r:blip="">
            <dgm:adjLst/>
          </dgm:shape>
          <dgm:presOf/>
          <dgm:choose name="Name58">
            <dgm:if name="Name59" axis="ch ch" ptType="node node" st="3 1" cnt="1 0" func="cnt" op="gt" val="0">
              <dgm:constrLst>
                <dgm:constr type="l" for="ch" forName="centerBoxParent"/>
                <dgm:constr type="t" for="ch" forName="centerBoxParent"/>
                <dgm:constr type="w" for="ch" forName="centerBoxParent" refType="w"/>
                <dgm:constr type="h" for="ch" forName="centerBoxParent" refType="h"/>
                <dgm:constr type="bMarg" for="ch" forName="centerBoxParent" refType="h" fact="1.6"/>
                <dgm:constr type="l" for="ch" forName="centerBoxChildren" refType="w" fact="0.025"/>
                <dgm:constr type="t" for="ch" forName="centerBoxChildren" refType="h" fact="0.45"/>
                <dgm:constr type="w" for="ch" forName="centerBoxChildren" refType="w" fact="0.95"/>
                <dgm:constr type="h" for="ch" forName="centerBoxChildren" refType="h" fact="0.45"/>
              </dgm:constrLst>
            </dgm:if>
            <dgm:else name="Name60">
              <dgm:constrLst>
                <dgm:constr type="l" for="ch" forName="centerBoxParent"/>
                <dgm:constr type="t" for="ch" forName="centerBoxParent"/>
                <dgm:constr type="w" for="ch" forName="centerBoxParent" refType="w"/>
                <dgm:constr type="h" for="ch" forName="centerBoxParent" refType="h"/>
              </dgm:constrLst>
            </dgm:else>
          </dgm:choose>
          <dgm:ruleLst/>
          <dgm:layoutNode name="center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3" cnt="1"/>
            <dgm:constrLst>
              <dgm:constr type="tMarg" refType="primFontSz" fact="0.3"/>
              <dgm:constr type="lMarg" refType="primFontSz" fact="0.3"/>
              <dgm:constr type="rMarg" refType="primFontSz" fact="0.3"/>
            </dgm:constrLst>
            <dgm:ruleLst>
              <dgm:rule type="primFontSz" val="5" fact="NaN" max="NaN"/>
            </dgm:ruleLst>
          </dgm:layoutNode>
          <dgm:choose name="Name61">
            <dgm:if name="Name62" axis="ch ch" ptType="node node" st="3 1" cnt="1 0" func="cnt" op="gt" val="0">
              <dgm:layoutNode name="centerBoxChildren">
                <dgm:choose name="Name63">
                  <dgm:if name="Name64" func="var" arg="dir" op="equ" val="norm">
                    <dgm:alg type="lin">
                      <dgm:param type="horzAlign" val="l"/>
                    </dgm:alg>
                  </dgm:if>
                  <dgm:else name="Name65">
                    <dgm:alg type="lin">
                      <dgm:param type="linDir" val="fromR"/>
                      <dgm:param type="horzAlign" val="r"/>
                    </dgm:alg>
                  </dgm:else>
                </dgm:choose>
                <dgm:shape xmlns:r="http://schemas.openxmlformats.org/officeDocument/2006/relationships" r:blip="">
                  <dgm:adjLst/>
                </dgm:shape>
                <dgm:presOf/>
                <dgm:constrLst>
                  <dgm:constr type="w" for="ch" forName="cChild" refType="w"/>
                  <dgm:constr type="h" for="ch" forName="cChild" refType="h"/>
                </dgm:constrLst>
                <dgm:ruleLst/>
                <dgm:forEach name="Name66" axis="ch ch" ptType="node node" st="3 1" cnt="1 0">
                  <dgm:layoutNode name="c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67" axis="followSib" ptType="sibTrans" cnt="1">
                    <dgm:layoutNode name="cen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if>
            <dgm:else name="Name68"/>
          </dgm:choose>
        </dgm:layoutNode>
      </dgm:if>
      <dgm:else name="Name6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12DAC44A-432B-4974-BA86-B6EE7DD291F9}" type="datetimeFigureOut">
              <a:rPr lang="en-US" smtClean="0"/>
              <a:pPr/>
              <a:t>9/30/2013</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B7C906F0-C953-4DA0-919A-8D169F806564}" type="slidenum">
              <a:rPr lang="en-US" smtClean="0"/>
              <a:pPr/>
              <a:t>‹#›</a:t>
            </a:fld>
            <a:endParaRPr lang="en-US"/>
          </a:p>
        </p:txBody>
      </p:sp>
    </p:spTree>
    <p:extLst>
      <p:ext uri="{BB962C8B-B14F-4D97-AF65-F5344CB8AC3E}">
        <p14:creationId xmlns:p14="http://schemas.microsoft.com/office/powerpoint/2010/main" val="13583845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E0385B16-1186-4462-AAFF-646F80823AD6}" type="datetimeFigureOut">
              <a:rPr lang="en-US" smtClean="0"/>
              <a:pPr/>
              <a:t>9/30/2013</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DE109B25-C9D8-4A6D-B08B-590B818EA456}" type="slidenum">
              <a:rPr lang="en-US" smtClean="0"/>
              <a:pPr/>
              <a:t>‹#›</a:t>
            </a:fld>
            <a:endParaRPr lang="en-US"/>
          </a:p>
        </p:txBody>
      </p:sp>
    </p:spTree>
    <p:extLst>
      <p:ext uri="{BB962C8B-B14F-4D97-AF65-F5344CB8AC3E}">
        <p14:creationId xmlns:p14="http://schemas.microsoft.com/office/powerpoint/2010/main" val="30199060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109B25-C9D8-4A6D-B08B-590B818EA456}" type="slidenum">
              <a:rPr lang="en-US" smtClean="0"/>
              <a:pPr/>
              <a:t>1</a:t>
            </a:fld>
            <a:endParaRPr lang="en-US"/>
          </a:p>
        </p:txBody>
      </p:sp>
    </p:spTree>
    <p:extLst>
      <p:ext uri="{BB962C8B-B14F-4D97-AF65-F5344CB8AC3E}">
        <p14:creationId xmlns:p14="http://schemas.microsoft.com/office/powerpoint/2010/main" val="16359545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109B25-C9D8-4A6D-B08B-590B818EA456}" type="slidenum">
              <a:rPr lang="en-US" smtClean="0"/>
              <a:pPr/>
              <a:t>19</a:t>
            </a:fld>
            <a:endParaRPr lang="en-US"/>
          </a:p>
        </p:txBody>
      </p:sp>
    </p:spTree>
    <p:extLst>
      <p:ext uri="{BB962C8B-B14F-4D97-AF65-F5344CB8AC3E}">
        <p14:creationId xmlns:p14="http://schemas.microsoft.com/office/powerpoint/2010/main" val="19209560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6E221B-6667-4C67-8E55-B89FD4324069}" type="slidenum">
              <a:rPr lang="en-US"/>
              <a:pPr/>
              <a:t>20</a:t>
            </a:fld>
            <a:endParaRPr lang="en-US"/>
          </a:p>
        </p:txBody>
      </p:sp>
      <p:sp>
        <p:nvSpPr>
          <p:cNvPr id="17410" name="Rectangle 2"/>
          <p:cNvSpPr>
            <a:spLocks noGrp="1" noRot="1" noChangeAspect="1" noChangeArrowheads="1" noTextEdit="1"/>
          </p:cNvSpPr>
          <p:nvPr>
            <p:ph type="sldImg"/>
          </p:nvPr>
        </p:nvSpPr>
        <p:spPr>
          <a:xfrm>
            <a:off x="1182688" y="696913"/>
            <a:ext cx="4648200" cy="3486150"/>
          </a:xfrm>
          <a:ln/>
        </p:spPr>
      </p:sp>
      <p:sp>
        <p:nvSpPr>
          <p:cNvPr id="174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D729641-77B3-4282-B3D1-2220E44449CB}" type="slidenum">
              <a:rPr lang="en-US" smtClean="0"/>
              <a:pPr/>
              <a:t>21</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D729641-77B3-4282-B3D1-2220E44449CB}" type="slidenum">
              <a:rPr lang="en-US" smtClean="0"/>
              <a:pPr/>
              <a:t>22</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F19A6A-D925-42BD-8DC8-0E33BB894FBC}" type="slidenum">
              <a:rPr lang="en-US"/>
              <a:pPr/>
              <a:t>23</a:t>
            </a:fld>
            <a:endParaRPr lang="en-US"/>
          </a:p>
        </p:txBody>
      </p:sp>
      <p:sp>
        <p:nvSpPr>
          <p:cNvPr id="13314" name="Rectangle 2"/>
          <p:cNvSpPr>
            <a:spLocks noGrp="1" noRot="1" noChangeAspect="1" noChangeArrowheads="1" noTextEdit="1"/>
          </p:cNvSpPr>
          <p:nvPr>
            <p:ph type="sldImg"/>
          </p:nvPr>
        </p:nvSpPr>
        <p:spPr>
          <a:ln/>
        </p:spPr>
      </p:sp>
      <p:sp>
        <p:nvSpPr>
          <p:cNvPr id="1331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7EAEA36-2042-4E17-9ACD-B8E60C260BF2}" type="slidenum">
              <a:rPr lang="en-US" smtClean="0"/>
              <a:pPr/>
              <a:t>29</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
        <p:nvSpPr>
          <p:cNvPr id="727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57066" indent="-291179" eaLnBrk="0" hangingPunct="0">
              <a:defRPr>
                <a:solidFill>
                  <a:schemeClr val="tx1"/>
                </a:solidFill>
                <a:latin typeface="Arial" charset="0"/>
                <a:ea typeface="ＭＳ Ｐゴシック" charset="0"/>
              </a:defRPr>
            </a:lvl2pPr>
            <a:lvl3pPr marL="1164717" indent="-232943" eaLnBrk="0" hangingPunct="0">
              <a:defRPr>
                <a:solidFill>
                  <a:schemeClr val="tx1"/>
                </a:solidFill>
                <a:latin typeface="Arial" charset="0"/>
                <a:ea typeface="ＭＳ Ｐゴシック" charset="0"/>
              </a:defRPr>
            </a:lvl3pPr>
            <a:lvl4pPr marL="1630604" indent="-232943" eaLnBrk="0" hangingPunct="0">
              <a:defRPr>
                <a:solidFill>
                  <a:schemeClr val="tx1"/>
                </a:solidFill>
                <a:latin typeface="Arial" charset="0"/>
                <a:ea typeface="ＭＳ Ｐゴシック" charset="0"/>
              </a:defRPr>
            </a:lvl4pPr>
            <a:lvl5pPr marL="2096491" indent="-232943" eaLnBrk="0" hangingPunct="0">
              <a:defRPr>
                <a:solidFill>
                  <a:schemeClr val="tx1"/>
                </a:solidFill>
                <a:latin typeface="Arial" charset="0"/>
                <a:ea typeface="ＭＳ Ｐゴシック" charset="0"/>
              </a:defRPr>
            </a:lvl5pPr>
            <a:lvl6pPr marL="2562377" indent="-232943" eaLnBrk="0" fontAlgn="base" hangingPunct="0">
              <a:spcBef>
                <a:spcPct val="0"/>
              </a:spcBef>
              <a:spcAft>
                <a:spcPct val="0"/>
              </a:spcAft>
              <a:defRPr>
                <a:solidFill>
                  <a:schemeClr val="tx1"/>
                </a:solidFill>
                <a:latin typeface="Arial" charset="0"/>
                <a:ea typeface="ＭＳ Ｐゴシック" charset="0"/>
              </a:defRPr>
            </a:lvl6pPr>
            <a:lvl7pPr marL="3028264" indent="-232943" eaLnBrk="0" fontAlgn="base" hangingPunct="0">
              <a:spcBef>
                <a:spcPct val="0"/>
              </a:spcBef>
              <a:spcAft>
                <a:spcPct val="0"/>
              </a:spcAft>
              <a:defRPr>
                <a:solidFill>
                  <a:schemeClr val="tx1"/>
                </a:solidFill>
                <a:latin typeface="Arial" charset="0"/>
                <a:ea typeface="ＭＳ Ｐゴシック" charset="0"/>
              </a:defRPr>
            </a:lvl7pPr>
            <a:lvl8pPr marL="3494151" indent="-232943" eaLnBrk="0" fontAlgn="base" hangingPunct="0">
              <a:spcBef>
                <a:spcPct val="0"/>
              </a:spcBef>
              <a:spcAft>
                <a:spcPct val="0"/>
              </a:spcAft>
              <a:defRPr>
                <a:solidFill>
                  <a:schemeClr val="tx1"/>
                </a:solidFill>
                <a:latin typeface="Arial" charset="0"/>
                <a:ea typeface="ＭＳ Ｐゴシック" charset="0"/>
              </a:defRPr>
            </a:lvl8pPr>
            <a:lvl9pPr marL="3960038" indent="-232943"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BBFDFC5C-BEDE-2E41-ABF3-F668D4C5A395}" type="slidenum">
              <a:rPr lang="en-US"/>
              <a:pPr eaLnBrk="1" hangingPunct="1"/>
              <a:t>35</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p:spPr>
      </p:sp>
      <p:sp>
        <p:nvSpPr>
          <p:cNvPr id="174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
        <p:nvSpPr>
          <p:cNvPr id="174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57066" indent="-291179" eaLnBrk="0" hangingPunct="0">
              <a:defRPr>
                <a:solidFill>
                  <a:schemeClr val="tx1"/>
                </a:solidFill>
                <a:latin typeface="Arial" charset="0"/>
                <a:ea typeface="Arial" charset="0"/>
                <a:cs typeface="Arial" charset="0"/>
              </a:defRPr>
            </a:lvl2pPr>
            <a:lvl3pPr marL="1164717" indent="-232943" eaLnBrk="0" hangingPunct="0">
              <a:defRPr>
                <a:solidFill>
                  <a:schemeClr val="tx1"/>
                </a:solidFill>
                <a:latin typeface="Arial" charset="0"/>
                <a:ea typeface="Arial" charset="0"/>
                <a:cs typeface="Arial" charset="0"/>
              </a:defRPr>
            </a:lvl3pPr>
            <a:lvl4pPr marL="1630604" indent="-232943" eaLnBrk="0" hangingPunct="0">
              <a:defRPr>
                <a:solidFill>
                  <a:schemeClr val="tx1"/>
                </a:solidFill>
                <a:latin typeface="Arial" charset="0"/>
                <a:ea typeface="Arial" charset="0"/>
                <a:cs typeface="Arial" charset="0"/>
              </a:defRPr>
            </a:lvl4pPr>
            <a:lvl5pPr marL="2096491" indent="-232943" eaLnBrk="0" hangingPunct="0">
              <a:defRPr>
                <a:solidFill>
                  <a:schemeClr val="tx1"/>
                </a:solidFill>
                <a:latin typeface="Arial" charset="0"/>
                <a:ea typeface="Arial" charset="0"/>
                <a:cs typeface="Arial" charset="0"/>
              </a:defRPr>
            </a:lvl5pPr>
            <a:lvl6pPr marL="2562377" indent="-232943" eaLnBrk="0" fontAlgn="base" hangingPunct="0">
              <a:spcBef>
                <a:spcPct val="0"/>
              </a:spcBef>
              <a:spcAft>
                <a:spcPct val="0"/>
              </a:spcAft>
              <a:defRPr>
                <a:solidFill>
                  <a:schemeClr val="tx1"/>
                </a:solidFill>
                <a:latin typeface="Arial" charset="0"/>
                <a:ea typeface="Arial" charset="0"/>
                <a:cs typeface="Arial" charset="0"/>
              </a:defRPr>
            </a:lvl6pPr>
            <a:lvl7pPr marL="3028264" indent="-232943" eaLnBrk="0" fontAlgn="base" hangingPunct="0">
              <a:spcBef>
                <a:spcPct val="0"/>
              </a:spcBef>
              <a:spcAft>
                <a:spcPct val="0"/>
              </a:spcAft>
              <a:defRPr>
                <a:solidFill>
                  <a:schemeClr val="tx1"/>
                </a:solidFill>
                <a:latin typeface="Arial" charset="0"/>
                <a:ea typeface="Arial" charset="0"/>
                <a:cs typeface="Arial" charset="0"/>
              </a:defRPr>
            </a:lvl7pPr>
            <a:lvl8pPr marL="3494151" indent="-232943" eaLnBrk="0" fontAlgn="base" hangingPunct="0">
              <a:spcBef>
                <a:spcPct val="0"/>
              </a:spcBef>
              <a:spcAft>
                <a:spcPct val="0"/>
              </a:spcAft>
              <a:defRPr>
                <a:solidFill>
                  <a:schemeClr val="tx1"/>
                </a:solidFill>
                <a:latin typeface="Arial" charset="0"/>
                <a:ea typeface="Arial" charset="0"/>
                <a:cs typeface="Arial" charset="0"/>
              </a:defRPr>
            </a:lvl8pPr>
            <a:lvl9pPr marL="3960038" indent="-232943"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06EB2144-C1F2-1F41-89EB-F52E91FBD7ED}" type="slidenum">
              <a:rPr lang="en-US"/>
              <a:pPr eaLnBrk="1" hangingPunct="1"/>
              <a:t>37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57066" indent="-291179" eaLnBrk="0" hangingPunct="0">
              <a:defRPr>
                <a:solidFill>
                  <a:schemeClr val="tx1"/>
                </a:solidFill>
                <a:latin typeface="Arial" charset="0"/>
                <a:ea typeface="Arial" charset="0"/>
                <a:cs typeface="Arial" charset="0"/>
              </a:defRPr>
            </a:lvl2pPr>
            <a:lvl3pPr marL="1164717" indent="-232943" eaLnBrk="0" hangingPunct="0">
              <a:defRPr>
                <a:solidFill>
                  <a:schemeClr val="tx1"/>
                </a:solidFill>
                <a:latin typeface="Arial" charset="0"/>
                <a:ea typeface="Arial" charset="0"/>
                <a:cs typeface="Arial" charset="0"/>
              </a:defRPr>
            </a:lvl3pPr>
            <a:lvl4pPr marL="1630604" indent="-232943" eaLnBrk="0" hangingPunct="0">
              <a:defRPr>
                <a:solidFill>
                  <a:schemeClr val="tx1"/>
                </a:solidFill>
                <a:latin typeface="Arial" charset="0"/>
                <a:ea typeface="Arial" charset="0"/>
                <a:cs typeface="Arial" charset="0"/>
              </a:defRPr>
            </a:lvl4pPr>
            <a:lvl5pPr marL="2096491" indent="-232943" eaLnBrk="0" hangingPunct="0">
              <a:defRPr>
                <a:solidFill>
                  <a:schemeClr val="tx1"/>
                </a:solidFill>
                <a:latin typeface="Arial" charset="0"/>
                <a:ea typeface="Arial" charset="0"/>
                <a:cs typeface="Arial" charset="0"/>
              </a:defRPr>
            </a:lvl5pPr>
            <a:lvl6pPr marL="2562377" indent="-232943" eaLnBrk="0" fontAlgn="base" hangingPunct="0">
              <a:spcBef>
                <a:spcPct val="0"/>
              </a:spcBef>
              <a:spcAft>
                <a:spcPct val="0"/>
              </a:spcAft>
              <a:defRPr>
                <a:solidFill>
                  <a:schemeClr val="tx1"/>
                </a:solidFill>
                <a:latin typeface="Arial" charset="0"/>
                <a:ea typeface="Arial" charset="0"/>
                <a:cs typeface="Arial" charset="0"/>
              </a:defRPr>
            </a:lvl6pPr>
            <a:lvl7pPr marL="3028264" indent="-232943" eaLnBrk="0" fontAlgn="base" hangingPunct="0">
              <a:spcBef>
                <a:spcPct val="0"/>
              </a:spcBef>
              <a:spcAft>
                <a:spcPct val="0"/>
              </a:spcAft>
              <a:defRPr>
                <a:solidFill>
                  <a:schemeClr val="tx1"/>
                </a:solidFill>
                <a:latin typeface="Arial" charset="0"/>
                <a:ea typeface="Arial" charset="0"/>
                <a:cs typeface="Arial" charset="0"/>
              </a:defRPr>
            </a:lvl7pPr>
            <a:lvl8pPr marL="3494151" indent="-232943" eaLnBrk="0" fontAlgn="base" hangingPunct="0">
              <a:spcBef>
                <a:spcPct val="0"/>
              </a:spcBef>
              <a:spcAft>
                <a:spcPct val="0"/>
              </a:spcAft>
              <a:defRPr>
                <a:solidFill>
                  <a:schemeClr val="tx1"/>
                </a:solidFill>
                <a:latin typeface="Arial" charset="0"/>
                <a:ea typeface="Arial" charset="0"/>
                <a:cs typeface="Arial" charset="0"/>
              </a:defRPr>
            </a:lvl8pPr>
            <a:lvl9pPr marL="3960038" indent="-232943"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0CF45635-E98B-5444-90CC-52DDB43915E7}" type="slidenum">
              <a:rPr lang="en-US"/>
              <a:pPr eaLnBrk="1" hangingPunct="1"/>
              <a:t>38</a:t>
            </a:fld>
            <a:endParaRPr lang="en-US"/>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57066" indent="-291179" eaLnBrk="0" hangingPunct="0">
              <a:defRPr>
                <a:solidFill>
                  <a:schemeClr val="tx1"/>
                </a:solidFill>
                <a:latin typeface="Arial" charset="0"/>
                <a:ea typeface="Arial" charset="0"/>
                <a:cs typeface="Arial" charset="0"/>
              </a:defRPr>
            </a:lvl2pPr>
            <a:lvl3pPr marL="1164717" indent="-232943" eaLnBrk="0" hangingPunct="0">
              <a:defRPr>
                <a:solidFill>
                  <a:schemeClr val="tx1"/>
                </a:solidFill>
                <a:latin typeface="Arial" charset="0"/>
                <a:ea typeface="Arial" charset="0"/>
                <a:cs typeface="Arial" charset="0"/>
              </a:defRPr>
            </a:lvl3pPr>
            <a:lvl4pPr marL="1630604" indent="-232943" eaLnBrk="0" hangingPunct="0">
              <a:defRPr>
                <a:solidFill>
                  <a:schemeClr val="tx1"/>
                </a:solidFill>
                <a:latin typeface="Arial" charset="0"/>
                <a:ea typeface="Arial" charset="0"/>
                <a:cs typeface="Arial" charset="0"/>
              </a:defRPr>
            </a:lvl4pPr>
            <a:lvl5pPr marL="2096491" indent="-232943" eaLnBrk="0" hangingPunct="0">
              <a:defRPr>
                <a:solidFill>
                  <a:schemeClr val="tx1"/>
                </a:solidFill>
                <a:latin typeface="Arial" charset="0"/>
                <a:ea typeface="Arial" charset="0"/>
                <a:cs typeface="Arial" charset="0"/>
              </a:defRPr>
            </a:lvl5pPr>
            <a:lvl6pPr marL="2562377" indent="-232943" eaLnBrk="0" fontAlgn="base" hangingPunct="0">
              <a:spcBef>
                <a:spcPct val="0"/>
              </a:spcBef>
              <a:spcAft>
                <a:spcPct val="0"/>
              </a:spcAft>
              <a:defRPr>
                <a:solidFill>
                  <a:schemeClr val="tx1"/>
                </a:solidFill>
                <a:latin typeface="Arial" charset="0"/>
                <a:ea typeface="Arial" charset="0"/>
                <a:cs typeface="Arial" charset="0"/>
              </a:defRPr>
            </a:lvl6pPr>
            <a:lvl7pPr marL="3028264" indent="-232943" eaLnBrk="0" fontAlgn="base" hangingPunct="0">
              <a:spcBef>
                <a:spcPct val="0"/>
              </a:spcBef>
              <a:spcAft>
                <a:spcPct val="0"/>
              </a:spcAft>
              <a:defRPr>
                <a:solidFill>
                  <a:schemeClr val="tx1"/>
                </a:solidFill>
                <a:latin typeface="Arial" charset="0"/>
                <a:ea typeface="Arial" charset="0"/>
                <a:cs typeface="Arial" charset="0"/>
              </a:defRPr>
            </a:lvl7pPr>
            <a:lvl8pPr marL="3494151" indent="-232943" eaLnBrk="0" fontAlgn="base" hangingPunct="0">
              <a:spcBef>
                <a:spcPct val="0"/>
              </a:spcBef>
              <a:spcAft>
                <a:spcPct val="0"/>
              </a:spcAft>
              <a:defRPr>
                <a:solidFill>
                  <a:schemeClr val="tx1"/>
                </a:solidFill>
                <a:latin typeface="Arial" charset="0"/>
                <a:ea typeface="Arial" charset="0"/>
                <a:cs typeface="Arial" charset="0"/>
              </a:defRPr>
            </a:lvl8pPr>
            <a:lvl9pPr marL="3960038" indent="-232943"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ED3BD08E-3243-F347-8C79-DC706F99E160}" type="slidenum">
              <a:rPr lang="en-US"/>
              <a:pPr eaLnBrk="1" hangingPunct="1"/>
              <a:t>39</a:t>
            </a:fld>
            <a:endParaRPr lang="en-US"/>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109B25-C9D8-4A6D-B08B-590B818EA456}" type="slidenum">
              <a:rPr lang="en-US" smtClean="0"/>
              <a:pPr/>
              <a:t>4</a:t>
            </a:fld>
            <a:endParaRPr lang="en-US"/>
          </a:p>
        </p:txBody>
      </p:sp>
    </p:spTree>
    <p:extLst>
      <p:ext uri="{BB962C8B-B14F-4D97-AF65-F5344CB8AC3E}">
        <p14:creationId xmlns:p14="http://schemas.microsoft.com/office/powerpoint/2010/main" val="5834940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57066" indent="-291179" eaLnBrk="0" hangingPunct="0">
              <a:defRPr>
                <a:solidFill>
                  <a:schemeClr val="tx1"/>
                </a:solidFill>
                <a:latin typeface="Arial" charset="0"/>
                <a:ea typeface="Arial" charset="0"/>
                <a:cs typeface="Arial" charset="0"/>
              </a:defRPr>
            </a:lvl2pPr>
            <a:lvl3pPr marL="1164717" indent="-232943" eaLnBrk="0" hangingPunct="0">
              <a:defRPr>
                <a:solidFill>
                  <a:schemeClr val="tx1"/>
                </a:solidFill>
                <a:latin typeface="Arial" charset="0"/>
                <a:ea typeface="Arial" charset="0"/>
                <a:cs typeface="Arial" charset="0"/>
              </a:defRPr>
            </a:lvl3pPr>
            <a:lvl4pPr marL="1630604" indent="-232943" eaLnBrk="0" hangingPunct="0">
              <a:defRPr>
                <a:solidFill>
                  <a:schemeClr val="tx1"/>
                </a:solidFill>
                <a:latin typeface="Arial" charset="0"/>
                <a:ea typeface="Arial" charset="0"/>
                <a:cs typeface="Arial" charset="0"/>
              </a:defRPr>
            </a:lvl4pPr>
            <a:lvl5pPr marL="2096491" indent="-232943" eaLnBrk="0" hangingPunct="0">
              <a:defRPr>
                <a:solidFill>
                  <a:schemeClr val="tx1"/>
                </a:solidFill>
                <a:latin typeface="Arial" charset="0"/>
                <a:ea typeface="Arial" charset="0"/>
                <a:cs typeface="Arial" charset="0"/>
              </a:defRPr>
            </a:lvl5pPr>
            <a:lvl6pPr marL="2562377" indent="-232943" eaLnBrk="0" fontAlgn="base" hangingPunct="0">
              <a:spcBef>
                <a:spcPct val="0"/>
              </a:spcBef>
              <a:spcAft>
                <a:spcPct val="0"/>
              </a:spcAft>
              <a:defRPr>
                <a:solidFill>
                  <a:schemeClr val="tx1"/>
                </a:solidFill>
                <a:latin typeface="Arial" charset="0"/>
                <a:ea typeface="Arial" charset="0"/>
                <a:cs typeface="Arial" charset="0"/>
              </a:defRPr>
            </a:lvl6pPr>
            <a:lvl7pPr marL="3028264" indent="-232943" eaLnBrk="0" fontAlgn="base" hangingPunct="0">
              <a:spcBef>
                <a:spcPct val="0"/>
              </a:spcBef>
              <a:spcAft>
                <a:spcPct val="0"/>
              </a:spcAft>
              <a:defRPr>
                <a:solidFill>
                  <a:schemeClr val="tx1"/>
                </a:solidFill>
                <a:latin typeface="Arial" charset="0"/>
                <a:ea typeface="Arial" charset="0"/>
                <a:cs typeface="Arial" charset="0"/>
              </a:defRPr>
            </a:lvl7pPr>
            <a:lvl8pPr marL="3494151" indent="-232943" eaLnBrk="0" fontAlgn="base" hangingPunct="0">
              <a:spcBef>
                <a:spcPct val="0"/>
              </a:spcBef>
              <a:spcAft>
                <a:spcPct val="0"/>
              </a:spcAft>
              <a:defRPr>
                <a:solidFill>
                  <a:schemeClr val="tx1"/>
                </a:solidFill>
                <a:latin typeface="Arial" charset="0"/>
                <a:ea typeface="Arial" charset="0"/>
                <a:cs typeface="Arial" charset="0"/>
              </a:defRPr>
            </a:lvl8pPr>
            <a:lvl9pPr marL="3960038" indent="-232943"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3F0386D6-E75B-8C44-B659-B109AEC43DB2}" type="slidenum">
              <a:rPr lang="en-US"/>
              <a:pPr eaLnBrk="1" hangingPunct="1"/>
              <a:t>40</a:t>
            </a:fld>
            <a:endParaRPr lang="en-US"/>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57066" indent="-291179" eaLnBrk="0" hangingPunct="0">
              <a:defRPr>
                <a:solidFill>
                  <a:schemeClr val="tx1"/>
                </a:solidFill>
                <a:latin typeface="Arial" charset="0"/>
                <a:ea typeface="Arial" charset="0"/>
                <a:cs typeface="Arial" charset="0"/>
              </a:defRPr>
            </a:lvl2pPr>
            <a:lvl3pPr marL="1164717" indent="-232943" eaLnBrk="0" hangingPunct="0">
              <a:defRPr>
                <a:solidFill>
                  <a:schemeClr val="tx1"/>
                </a:solidFill>
                <a:latin typeface="Arial" charset="0"/>
                <a:ea typeface="Arial" charset="0"/>
                <a:cs typeface="Arial" charset="0"/>
              </a:defRPr>
            </a:lvl3pPr>
            <a:lvl4pPr marL="1630604" indent="-232943" eaLnBrk="0" hangingPunct="0">
              <a:defRPr>
                <a:solidFill>
                  <a:schemeClr val="tx1"/>
                </a:solidFill>
                <a:latin typeface="Arial" charset="0"/>
                <a:ea typeface="Arial" charset="0"/>
                <a:cs typeface="Arial" charset="0"/>
              </a:defRPr>
            </a:lvl4pPr>
            <a:lvl5pPr marL="2096491" indent="-232943" eaLnBrk="0" hangingPunct="0">
              <a:defRPr>
                <a:solidFill>
                  <a:schemeClr val="tx1"/>
                </a:solidFill>
                <a:latin typeface="Arial" charset="0"/>
                <a:ea typeface="Arial" charset="0"/>
                <a:cs typeface="Arial" charset="0"/>
              </a:defRPr>
            </a:lvl5pPr>
            <a:lvl6pPr marL="2562377" indent="-232943" eaLnBrk="0" fontAlgn="base" hangingPunct="0">
              <a:spcBef>
                <a:spcPct val="0"/>
              </a:spcBef>
              <a:spcAft>
                <a:spcPct val="0"/>
              </a:spcAft>
              <a:defRPr>
                <a:solidFill>
                  <a:schemeClr val="tx1"/>
                </a:solidFill>
                <a:latin typeface="Arial" charset="0"/>
                <a:ea typeface="Arial" charset="0"/>
                <a:cs typeface="Arial" charset="0"/>
              </a:defRPr>
            </a:lvl6pPr>
            <a:lvl7pPr marL="3028264" indent="-232943" eaLnBrk="0" fontAlgn="base" hangingPunct="0">
              <a:spcBef>
                <a:spcPct val="0"/>
              </a:spcBef>
              <a:spcAft>
                <a:spcPct val="0"/>
              </a:spcAft>
              <a:defRPr>
                <a:solidFill>
                  <a:schemeClr val="tx1"/>
                </a:solidFill>
                <a:latin typeface="Arial" charset="0"/>
                <a:ea typeface="Arial" charset="0"/>
                <a:cs typeface="Arial" charset="0"/>
              </a:defRPr>
            </a:lvl7pPr>
            <a:lvl8pPr marL="3494151" indent="-232943" eaLnBrk="0" fontAlgn="base" hangingPunct="0">
              <a:spcBef>
                <a:spcPct val="0"/>
              </a:spcBef>
              <a:spcAft>
                <a:spcPct val="0"/>
              </a:spcAft>
              <a:defRPr>
                <a:solidFill>
                  <a:schemeClr val="tx1"/>
                </a:solidFill>
                <a:latin typeface="Arial" charset="0"/>
                <a:ea typeface="Arial" charset="0"/>
                <a:cs typeface="Arial" charset="0"/>
              </a:defRPr>
            </a:lvl8pPr>
            <a:lvl9pPr marL="3960038" indent="-232943"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BA768367-7A2B-AA4B-BC29-5A26E036665D}" type="slidenum">
              <a:rPr lang="en-US"/>
              <a:pPr eaLnBrk="1" hangingPunct="1"/>
              <a:t>41</a:t>
            </a:fld>
            <a:endParaRPr lang="en-US"/>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57066" indent="-291179" eaLnBrk="0" hangingPunct="0">
              <a:defRPr>
                <a:solidFill>
                  <a:schemeClr val="tx1"/>
                </a:solidFill>
                <a:latin typeface="Arial" charset="0"/>
                <a:ea typeface="Arial" charset="0"/>
                <a:cs typeface="Arial" charset="0"/>
              </a:defRPr>
            </a:lvl2pPr>
            <a:lvl3pPr marL="1164717" indent="-232943" eaLnBrk="0" hangingPunct="0">
              <a:defRPr>
                <a:solidFill>
                  <a:schemeClr val="tx1"/>
                </a:solidFill>
                <a:latin typeface="Arial" charset="0"/>
                <a:ea typeface="Arial" charset="0"/>
                <a:cs typeface="Arial" charset="0"/>
              </a:defRPr>
            </a:lvl3pPr>
            <a:lvl4pPr marL="1630604" indent="-232943" eaLnBrk="0" hangingPunct="0">
              <a:defRPr>
                <a:solidFill>
                  <a:schemeClr val="tx1"/>
                </a:solidFill>
                <a:latin typeface="Arial" charset="0"/>
                <a:ea typeface="Arial" charset="0"/>
                <a:cs typeface="Arial" charset="0"/>
              </a:defRPr>
            </a:lvl4pPr>
            <a:lvl5pPr marL="2096491" indent="-232943" eaLnBrk="0" hangingPunct="0">
              <a:defRPr>
                <a:solidFill>
                  <a:schemeClr val="tx1"/>
                </a:solidFill>
                <a:latin typeface="Arial" charset="0"/>
                <a:ea typeface="Arial" charset="0"/>
                <a:cs typeface="Arial" charset="0"/>
              </a:defRPr>
            </a:lvl5pPr>
            <a:lvl6pPr marL="2562377" indent="-232943" eaLnBrk="0" fontAlgn="base" hangingPunct="0">
              <a:spcBef>
                <a:spcPct val="0"/>
              </a:spcBef>
              <a:spcAft>
                <a:spcPct val="0"/>
              </a:spcAft>
              <a:defRPr>
                <a:solidFill>
                  <a:schemeClr val="tx1"/>
                </a:solidFill>
                <a:latin typeface="Arial" charset="0"/>
                <a:ea typeface="Arial" charset="0"/>
                <a:cs typeface="Arial" charset="0"/>
              </a:defRPr>
            </a:lvl6pPr>
            <a:lvl7pPr marL="3028264" indent="-232943" eaLnBrk="0" fontAlgn="base" hangingPunct="0">
              <a:spcBef>
                <a:spcPct val="0"/>
              </a:spcBef>
              <a:spcAft>
                <a:spcPct val="0"/>
              </a:spcAft>
              <a:defRPr>
                <a:solidFill>
                  <a:schemeClr val="tx1"/>
                </a:solidFill>
                <a:latin typeface="Arial" charset="0"/>
                <a:ea typeface="Arial" charset="0"/>
                <a:cs typeface="Arial" charset="0"/>
              </a:defRPr>
            </a:lvl7pPr>
            <a:lvl8pPr marL="3494151" indent="-232943" eaLnBrk="0" fontAlgn="base" hangingPunct="0">
              <a:spcBef>
                <a:spcPct val="0"/>
              </a:spcBef>
              <a:spcAft>
                <a:spcPct val="0"/>
              </a:spcAft>
              <a:defRPr>
                <a:solidFill>
                  <a:schemeClr val="tx1"/>
                </a:solidFill>
                <a:latin typeface="Arial" charset="0"/>
                <a:ea typeface="Arial" charset="0"/>
                <a:cs typeface="Arial" charset="0"/>
              </a:defRPr>
            </a:lvl8pPr>
            <a:lvl9pPr marL="3960038" indent="-232943"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C3C1804E-457B-EE47-A34E-40629F5FF29A}" type="slidenum">
              <a:rPr lang="en-US"/>
              <a:pPr eaLnBrk="1" hangingPunct="1"/>
              <a:t>42</a:t>
            </a:fld>
            <a:endParaRPr lang="en-US"/>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57066" indent="-291179" eaLnBrk="0" hangingPunct="0">
              <a:defRPr>
                <a:solidFill>
                  <a:schemeClr val="tx1"/>
                </a:solidFill>
                <a:latin typeface="Arial" charset="0"/>
                <a:ea typeface="Arial" charset="0"/>
                <a:cs typeface="Arial" charset="0"/>
              </a:defRPr>
            </a:lvl2pPr>
            <a:lvl3pPr marL="1164717" indent="-232943" eaLnBrk="0" hangingPunct="0">
              <a:defRPr>
                <a:solidFill>
                  <a:schemeClr val="tx1"/>
                </a:solidFill>
                <a:latin typeface="Arial" charset="0"/>
                <a:ea typeface="Arial" charset="0"/>
                <a:cs typeface="Arial" charset="0"/>
              </a:defRPr>
            </a:lvl3pPr>
            <a:lvl4pPr marL="1630604" indent="-232943" eaLnBrk="0" hangingPunct="0">
              <a:defRPr>
                <a:solidFill>
                  <a:schemeClr val="tx1"/>
                </a:solidFill>
                <a:latin typeface="Arial" charset="0"/>
                <a:ea typeface="Arial" charset="0"/>
                <a:cs typeface="Arial" charset="0"/>
              </a:defRPr>
            </a:lvl4pPr>
            <a:lvl5pPr marL="2096491" indent="-232943" eaLnBrk="0" hangingPunct="0">
              <a:defRPr>
                <a:solidFill>
                  <a:schemeClr val="tx1"/>
                </a:solidFill>
                <a:latin typeface="Arial" charset="0"/>
                <a:ea typeface="Arial" charset="0"/>
                <a:cs typeface="Arial" charset="0"/>
              </a:defRPr>
            </a:lvl5pPr>
            <a:lvl6pPr marL="2562377" indent="-232943" eaLnBrk="0" fontAlgn="base" hangingPunct="0">
              <a:spcBef>
                <a:spcPct val="0"/>
              </a:spcBef>
              <a:spcAft>
                <a:spcPct val="0"/>
              </a:spcAft>
              <a:defRPr>
                <a:solidFill>
                  <a:schemeClr val="tx1"/>
                </a:solidFill>
                <a:latin typeface="Arial" charset="0"/>
                <a:ea typeface="Arial" charset="0"/>
                <a:cs typeface="Arial" charset="0"/>
              </a:defRPr>
            </a:lvl6pPr>
            <a:lvl7pPr marL="3028264" indent="-232943" eaLnBrk="0" fontAlgn="base" hangingPunct="0">
              <a:spcBef>
                <a:spcPct val="0"/>
              </a:spcBef>
              <a:spcAft>
                <a:spcPct val="0"/>
              </a:spcAft>
              <a:defRPr>
                <a:solidFill>
                  <a:schemeClr val="tx1"/>
                </a:solidFill>
                <a:latin typeface="Arial" charset="0"/>
                <a:ea typeface="Arial" charset="0"/>
                <a:cs typeface="Arial" charset="0"/>
              </a:defRPr>
            </a:lvl7pPr>
            <a:lvl8pPr marL="3494151" indent="-232943" eaLnBrk="0" fontAlgn="base" hangingPunct="0">
              <a:spcBef>
                <a:spcPct val="0"/>
              </a:spcBef>
              <a:spcAft>
                <a:spcPct val="0"/>
              </a:spcAft>
              <a:defRPr>
                <a:solidFill>
                  <a:schemeClr val="tx1"/>
                </a:solidFill>
                <a:latin typeface="Arial" charset="0"/>
                <a:ea typeface="Arial" charset="0"/>
                <a:cs typeface="Arial" charset="0"/>
              </a:defRPr>
            </a:lvl8pPr>
            <a:lvl9pPr marL="3960038" indent="-232943"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0E9443A2-4AE9-5C42-8157-C6AF8ABD1A67}" type="slidenum">
              <a:rPr lang="en-US"/>
              <a:pPr eaLnBrk="1" hangingPunct="1"/>
              <a:t>43</a:t>
            </a:fld>
            <a:endParaRPr lang="en-US"/>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57066" indent="-291179" eaLnBrk="0" hangingPunct="0">
              <a:defRPr>
                <a:solidFill>
                  <a:schemeClr val="tx1"/>
                </a:solidFill>
                <a:latin typeface="Arial" charset="0"/>
                <a:ea typeface="Arial" charset="0"/>
                <a:cs typeface="Arial" charset="0"/>
              </a:defRPr>
            </a:lvl2pPr>
            <a:lvl3pPr marL="1164717" indent="-232943" eaLnBrk="0" hangingPunct="0">
              <a:defRPr>
                <a:solidFill>
                  <a:schemeClr val="tx1"/>
                </a:solidFill>
                <a:latin typeface="Arial" charset="0"/>
                <a:ea typeface="Arial" charset="0"/>
                <a:cs typeface="Arial" charset="0"/>
              </a:defRPr>
            </a:lvl3pPr>
            <a:lvl4pPr marL="1630604" indent="-232943" eaLnBrk="0" hangingPunct="0">
              <a:defRPr>
                <a:solidFill>
                  <a:schemeClr val="tx1"/>
                </a:solidFill>
                <a:latin typeface="Arial" charset="0"/>
                <a:ea typeface="Arial" charset="0"/>
                <a:cs typeface="Arial" charset="0"/>
              </a:defRPr>
            </a:lvl4pPr>
            <a:lvl5pPr marL="2096491" indent="-232943" eaLnBrk="0" hangingPunct="0">
              <a:defRPr>
                <a:solidFill>
                  <a:schemeClr val="tx1"/>
                </a:solidFill>
                <a:latin typeface="Arial" charset="0"/>
                <a:ea typeface="Arial" charset="0"/>
                <a:cs typeface="Arial" charset="0"/>
              </a:defRPr>
            </a:lvl5pPr>
            <a:lvl6pPr marL="2562377" indent="-232943" eaLnBrk="0" fontAlgn="base" hangingPunct="0">
              <a:spcBef>
                <a:spcPct val="0"/>
              </a:spcBef>
              <a:spcAft>
                <a:spcPct val="0"/>
              </a:spcAft>
              <a:defRPr>
                <a:solidFill>
                  <a:schemeClr val="tx1"/>
                </a:solidFill>
                <a:latin typeface="Arial" charset="0"/>
                <a:ea typeface="Arial" charset="0"/>
                <a:cs typeface="Arial" charset="0"/>
              </a:defRPr>
            </a:lvl6pPr>
            <a:lvl7pPr marL="3028264" indent="-232943" eaLnBrk="0" fontAlgn="base" hangingPunct="0">
              <a:spcBef>
                <a:spcPct val="0"/>
              </a:spcBef>
              <a:spcAft>
                <a:spcPct val="0"/>
              </a:spcAft>
              <a:defRPr>
                <a:solidFill>
                  <a:schemeClr val="tx1"/>
                </a:solidFill>
                <a:latin typeface="Arial" charset="0"/>
                <a:ea typeface="Arial" charset="0"/>
                <a:cs typeface="Arial" charset="0"/>
              </a:defRPr>
            </a:lvl7pPr>
            <a:lvl8pPr marL="3494151" indent="-232943" eaLnBrk="0" fontAlgn="base" hangingPunct="0">
              <a:spcBef>
                <a:spcPct val="0"/>
              </a:spcBef>
              <a:spcAft>
                <a:spcPct val="0"/>
              </a:spcAft>
              <a:defRPr>
                <a:solidFill>
                  <a:schemeClr val="tx1"/>
                </a:solidFill>
                <a:latin typeface="Arial" charset="0"/>
                <a:ea typeface="Arial" charset="0"/>
                <a:cs typeface="Arial" charset="0"/>
              </a:defRPr>
            </a:lvl8pPr>
            <a:lvl9pPr marL="3960038" indent="-232943"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EB6A056B-9A80-C346-B5AE-B5EEA6927B19}" type="slidenum">
              <a:rPr lang="en-US"/>
              <a:pPr eaLnBrk="1" hangingPunct="1"/>
              <a:t>44</a:t>
            </a:fld>
            <a:endParaRPr lang="en-US"/>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57066" indent="-291179" eaLnBrk="0" hangingPunct="0">
              <a:defRPr>
                <a:solidFill>
                  <a:schemeClr val="tx1"/>
                </a:solidFill>
                <a:latin typeface="Arial" charset="0"/>
                <a:ea typeface="Arial" charset="0"/>
                <a:cs typeface="Arial" charset="0"/>
              </a:defRPr>
            </a:lvl2pPr>
            <a:lvl3pPr marL="1164717" indent="-232943" eaLnBrk="0" hangingPunct="0">
              <a:defRPr>
                <a:solidFill>
                  <a:schemeClr val="tx1"/>
                </a:solidFill>
                <a:latin typeface="Arial" charset="0"/>
                <a:ea typeface="Arial" charset="0"/>
                <a:cs typeface="Arial" charset="0"/>
              </a:defRPr>
            </a:lvl3pPr>
            <a:lvl4pPr marL="1630604" indent="-232943" eaLnBrk="0" hangingPunct="0">
              <a:defRPr>
                <a:solidFill>
                  <a:schemeClr val="tx1"/>
                </a:solidFill>
                <a:latin typeface="Arial" charset="0"/>
                <a:ea typeface="Arial" charset="0"/>
                <a:cs typeface="Arial" charset="0"/>
              </a:defRPr>
            </a:lvl4pPr>
            <a:lvl5pPr marL="2096491" indent="-232943" eaLnBrk="0" hangingPunct="0">
              <a:defRPr>
                <a:solidFill>
                  <a:schemeClr val="tx1"/>
                </a:solidFill>
                <a:latin typeface="Arial" charset="0"/>
                <a:ea typeface="Arial" charset="0"/>
                <a:cs typeface="Arial" charset="0"/>
              </a:defRPr>
            </a:lvl5pPr>
            <a:lvl6pPr marL="2562377" indent="-232943" eaLnBrk="0" fontAlgn="base" hangingPunct="0">
              <a:spcBef>
                <a:spcPct val="0"/>
              </a:spcBef>
              <a:spcAft>
                <a:spcPct val="0"/>
              </a:spcAft>
              <a:defRPr>
                <a:solidFill>
                  <a:schemeClr val="tx1"/>
                </a:solidFill>
                <a:latin typeface="Arial" charset="0"/>
                <a:ea typeface="Arial" charset="0"/>
                <a:cs typeface="Arial" charset="0"/>
              </a:defRPr>
            </a:lvl6pPr>
            <a:lvl7pPr marL="3028264" indent="-232943" eaLnBrk="0" fontAlgn="base" hangingPunct="0">
              <a:spcBef>
                <a:spcPct val="0"/>
              </a:spcBef>
              <a:spcAft>
                <a:spcPct val="0"/>
              </a:spcAft>
              <a:defRPr>
                <a:solidFill>
                  <a:schemeClr val="tx1"/>
                </a:solidFill>
                <a:latin typeface="Arial" charset="0"/>
                <a:ea typeface="Arial" charset="0"/>
                <a:cs typeface="Arial" charset="0"/>
              </a:defRPr>
            </a:lvl7pPr>
            <a:lvl8pPr marL="3494151" indent="-232943" eaLnBrk="0" fontAlgn="base" hangingPunct="0">
              <a:spcBef>
                <a:spcPct val="0"/>
              </a:spcBef>
              <a:spcAft>
                <a:spcPct val="0"/>
              </a:spcAft>
              <a:defRPr>
                <a:solidFill>
                  <a:schemeClr val="tx1"/>
                </a:solidFill>
                <a:latin typeface="Arial" charset="0"/>
                <a:ea typeface="Arial" charset="0"/>
                <a:cs typeface="Arial" charset="0"/>
              </a:defRPr>
            </a:lvl8pPr>
            <a:lvl9pPr marL="3960038" indent="-232943"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41DFA7D4-3392-1D4D-BBD4-CE8FA828DE4C}" type="slidenum">
              <a:rPr lang="en-US"/>
              <a:pPr eaLnBrk="1" hangingPunct="1"/>
              <a:t>45</a:t>
            </a:fld>
            <a:endParaRPr lang="en-US"/>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109B25-C9D8-4A6D-B08B-590B818EA456}" type="slidenum">
              <a:rPr lang="en-US" smtClean="0"/>
              <a:pPr/>
              <a:t>47</a:t>
            </a:fld>
            <a:endParaRPr lang="en-US"/>
          </a:p>
        </p:txBody>
      </p:sp>
    </p:spTree>
    <p:extLst>
      <p:ext uri="{BB962C8B-B14F-4D97-AF65-F5344CB8AC3E}">
        <p14:creationId xmlns:p14="http://schemas.microsoft.com/office/powerpoint/2010/main" val="15779026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7EAEA36-2042-4E17-9ACD-B8E60C260BF2}" type="slidenum">
              <a:rPr lang="en-US" smtClean="0"/>
              <a:pPr/>
              <a:t>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BBC044-4346-4D5B-A629-5F5BBB6A04C4}" type="slidenum">
              <a:rPr lang="en-US" smtClean="0"/>
              <a:pPr/>
              <a:t>8</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BBC044-4346-4D5B-A629-5F5BBB6A04C4}" type="slidenum">
              <a:rPr lang="en-US" smtClean="0"/>
              <a:pPr/>
              <a:t>14</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D729641-77B3-4282-B3D1-2220E44449CB}" type="slidenum">
              <a:rPr lang="en-US" smtClean="0"/>
              <a:pPr/>
              <a:t>15</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B202C7-F577-41B1-A8EB-6015D4F3CE52}" type="slidenum">
              <a:rPr lang="en-US"/>
              <a:pPr/>
              <a:t>16</a:t>
            </a:fld>
            <a:endParaRPr lang="en-US"/>
          </a:p>
        </p:txBody>
      </p:sp>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BBC044-4346-4D5B-A629-5F5BBB6A04C4}" type="slidenum">
              <a:rPr lang="en-US" smtClean="0"/>
              <a:pPr/>
              <a:t>17</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BBC044-4346-4D5B-A629-5F5BBB6A04C4}" type="slidenum">
              <a:rPr lang="en-US" smtClean="0"/>
              <a:pPr/>
              <a:t>18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mj-l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7" name="Rectangle 4"/>
          <p:cNvSpPr>
            <a:spLocks noChangeArrowheads="1"/>
          </p:cNvSpPr>
          <p:nvPr userDrawn="1"/>
        </p:nvSpPr>
        <p:spPr bwMode="auto">
          <a:xfrm>
            <a:off x="0" y="6781800"/>
            <a:ext cx="9144000" cy="76200"/>
          </a:xfrm>
          <a:prstGeom prst="rect">
            <a:avLst/>
          </a:prstGeom>
          <a:solidFill>
            <a:srgbClr val="FF3300"/>
          </a:solidFill>
          <a:ln w="9525">
            <a:noFill/>
            <a:miter lim="800000"/>
            <a:headEnd/>
            <a:tailEnd/>
          </a:ln>
          <a:effectLst/>
        </p:spPr>
        <p:txBody>
          <a:bodyPr wrap="none" anchor="ctr"/>
          <a:lstStyle/>
          <a:p>
            <a:endParaRPr lang="en-US"/>
          </a:p>
        </p:txBody>
      </p:sp>
      <p:sp>
        <p:nvSpPr>
          <p:cNvPr id="8" name="Rectangle 4"/>
          <p:cNvSpPr>
            <a:spLocks noChangeArrowheads="1"/>
          </p:cNvSpPr>
          <p:nvPr userDrawn="1"/>
        </p:nvSpPr>
        <p:spPr bwMode="auto">
          <a:xfrm>
            <a:off x="0" y="0"/>
            <a:ext cx="9144000" cy="76200"/>
          </a:xfrm>
          <a:prstGeom prst="rect">
            <a:avLst/>
          </a:prstGeom>
          <a:solidFill>
            <a:srgbClr val="FF3300"/>
          </a:solidFill>
          <a:ln w="9525">
            <a:noFill/>
            <a:miter lim="800000"/>
            <a:headEnd/>
            <a:tailEnd/>
          </a:ln>
          <a:effectLst/>
        </p:spPr>
        <p:txBody>
          <a:bodyPr wrap="none" anchor="ctr"/>
          <a:lstStyle/>
          <a:p>
            <a:endParaRPr lang="en-US"/>
          </a:p>
        </p:txBody>
      </p:sp>
      <p:pic>
        <p:nvPicPr>
          <p:cNvPr id="9" name="Picture 8" descr="UF_IFAS.jpg"/>
          <p:cNvPicPr>
            <a:picLocks noChangeAspect="1"/>
          </p:cNvPicPr>
          <p:nvPr userDrawn="1"/>
        </p:nvPicPr>
        <p:blipFill>
          <a:blip r:embed="rId2" cstate="print"/>
          <a:stretch>
            <a:fillRect/>
          </a:stretch>
        </p:blipFill>
        <p:spPr>
          <a:xfrm>
            <a:off x="7193280" y="6096000"/>
            <a:ext cx="1874520" cy="606552"/>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1BFD0DE-E497-4634-9FE7-51C8E9BB84E9}" type="datetimeFigureOut">
              <a:rPr lang="en-US" smtClean="0"/>
              <a:pPr/>
              <a:t>9/30/2013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81DDAA3-6453-413F-A006-5BA5FF4DE21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1BFD0DE-E497-4634-9FE7-51C8E9BB84E9}" type="datetimeFigureOut">
              <a:rPr lang="en-US" smtClean="0"/>
              <a:pPr/>
              <a:t>9/30/2013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81DDAA3-6453-413F-A006-5BA5FF4DE210}"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66900" y="125413"/>
            <a:ext cx="7086600" cy="1295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81000" y="1727200"/>
            <a:ext cx="4114800" cy="4953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27200"/>
            <a:ext cx="4114800" cy="4953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87990856"/>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descr="UF_IFAS.jpg"/>
          <p:cNvPicPr>
            <a:picLocks noChangeAspect="1"/>
          </p:cNvPicPr>
          <p:nvPr userDrawn="1"/>
        </p:nvPicPr>
        <p:blipFill>
          <a:blip r:embed="rId14" cstate="print"/>
          <a:stretch>
            <a:fillRect/>
          </a:stretch>
        </p:blipFill>
        <p:spPr>
          <a:xfrm>
            <a:off x="7193280" y="6096000"/>
            <a:ext cx="1874520" cy="606552"/>
          </a:xfrm>
          <a:prstGeom prst="rect">
            <a:avLst/>
          </a:prstGeom>
        </p:spPr>
      </p:pic>
      <p:sp>
        <p:nvSpPr>
          <p:cNvPr id="10" name="Rectangle 4"/>
          <p:cNvSpPr>
            <a:spLocks noChangeArrowheads="1"/>
          </p:cNvSpPr>
          <p:nvPr userDrawn="1"/>
        </p:nvSpPr>
        <p:spPr bwMode="auto">
          <a:xfrm>
            <a:off x="0" y="0"/>
            <a:ext cx="9144000" cy="76200"/>
          </a:xfrm>
          <a:prstGeom prst="rect">
            <a:avLst/>
          </a:prstGeom>
          <a:solidFill>
            <a:srgbClr val="FF3300"/>
          </a:solidFill>
          <a:ln w="9525">
            <a:noFill/>
            <a:miter lim="800000"/>
            <a:headEnd/>
            <a:tailEnd/>
          </a:ln>
          <a:effectLst/>
        </p:spPr>
        <p:txBody>
          <a:bodyPr wrap="none" anchor="ctr"/>
          <a:lstStyle/>
          <a:p>
            <a:endParaRPr lang="en-US"/>
          </a:p>
        </p:txBody>
      </p:sp>
      <p:sp>
        <p:nvSpPr>
          <p:cNvPr id="11" name="Rectangle 4"/>
          <p:cNvSpPr>
            <a:spLocks noChangeArrowheads="1"/>
          </p:cNvSpPr>
          <p:nvPr userDrawn="1"/>
        </p:nvSpPr>
        <p:spPr bwMode="auto">
          <a:xfrm>
            <a:off x="0" y="6781800"/>
            <a:ext cx="9144000" cy="76200"/>
          </a:xfrm>
          <a:prstGeom prst="rect">
            <a:avLst/>
          </a:prstGeom>
          <a:solidFill>
            <a:srgbClr val="FF3300"/>
          </a:solidFill>
          <a:ln w="9525">
            <a:noFill/>
            <a:miter lim="800000"/>
            <a:headEnd/>
            <a:tailEnd/>
          </a:ln>
          <a:effectLst/>
        </p:spPr>
        <p:txBody>
          <a:bodyPr wrap="none" anchor="ctr"/>
          <a:lstStyle/>
          <a:p>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6.xml"/><Relationship Id="rId5" Type="http://schemas.openxmlformats.org/officeDocument/2006/relationships/image" Target="../media/image14.jpe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6.xml"/><Relationship Id="rId5" Type="http://schemas.openxmlformats.org/officeDocument/2006/relationships/image" Target="../media/image18.jpeg"/><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mallfarms.ifas.ufl.edu/" TargetMode="External"/><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hyperlink" Target="http://vfd.ifas.ufl.edu/"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3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jpeg"/></Relationships>
</file>

<file path=ppt/slides/_rels/slide3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jpeg"/></Relationships>
</file>

<file path=ppt/slides/_rels/slide3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jpeg"/></Relationships>
</file>

<file path=ppt/slides/_rels/slide4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4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4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jpeg"/></Relationships>
</file>

<file path=ppt/slides/_rels/slide4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85.jpeg"/><Relationship Id="rId4" Type="http://schemas.openxmlformats.org/officeDocument/2006/relationships/image" Target="../media/image84.jpeg"/></Relationships>
</file>

<file path=ppt/slides/_rels/slide4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87.jpeg"/></Relationships>
</file>

<file path=ppt/slides/_rels/slide46.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 Id="rId4" Type="http://schemas.openxmlformats.org/officeDocument/2006/relationships/image" Target="../media/image9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000"/>
            <a:ext cx="7772400" cy="3219451"/>
          </a:xfrm>
        </p:spPr>
        <p:txBody>
          <a:bodyPr>
            <a:normAutofit/>
          </a:bodyPr>
          <a:lstStyle/>
          <a:p>
            <a:r>
              <a:rPr lang="en-US" b="1" dirty="0"/>
              <a:t>An Overview of UF-IFAS Programs for Small and Mid-Sized Farms</a:t>
            </a:r>
          </a:p>
        </p:txBody>
      </p:sp>
      <p:sp>
        <p:nvSpPr>
          <p:cNvPr id="3" name="Subtitle 2"/>
          <p:cNvSpPr>
            <a:spLocks noGrp="1"/>
          </p:cNvSpPr>
          <p:nvPr>
            <p:ph type="subTitle" idx="1"/>
          </p:nvPr>
        </p:nvSpPr>
        <p:spPr>
          <a:xfrm>
            <a:off x="685800" y="3581399"/>
            <a:ext cx="3581400" cy="2133600"/>
          </a:xfrm>
        </p:spPr>
        <p:txBody>
          <a:bodyPr>
            <a:noAutofit/>
          </a:bodyPr>
          <a:lstStyle/>
          <a:p>
            <a:r>
              <a:rPr lang="en-US" sz="1800" dirty="0" smtClean="0"/>
              <a:t>Danielle Treadwell</a:t>
            </a:r>
          </a:p>
          <a:p>
            <a:r>
              <a:rPr lang="en-US" sz="1800" dirty="0" smtClean="0"/>
              <a:t>Associate Professor and State Extension Specialist, Organic Vegetable Production</a:t>
            </a:r>
          </a:p>
          <a:p>
            <a:r>
              <a:rPr lang="en-US" sz="1800" dirty="0" smtClean="0"/>
              <a:t>Horticultural Sciences</a:t>
            </a:r>
          </a:p>
          <a:p>
            <a:r>
              <a:rPr lang="en-US" sz="1800" dirty="0" smtClean="0"/>
              <a:t>ddtreadw@ufl.edu</a:t>
            </a:r>
            <a:endParaRPr lang="en-US" sz="1800" dirty="0"/>
          </a:p>
        </p:txBody>
      </p:sp>
      <p:sp>
        <p:nvSpPr>
          <p:cNvPr id="5" name="Rectangle 4"/>
          <p:cNvSpPr>
            <a:spLocks noChangeArrowheads="1"/>
          </p:cNvSpPr>
          <p:nvPr/>
        </p:nvSpPr>
        <p:spPr bwMode="auto">
          <a:xfrm>
            <a:off x="0" y="6781800"/>
            <a:ext cx="9144000" cy="76200"/>
          </a:xfrm>
          <a:prstGeom prst="rect">
            <a:avLst/>
          </a:prstGeom>
          <a:solidFill>
            <a:srgbClr val="FF3300"/>
          </a:solidFill>
          <a:ln w="9525">
            <a:noFill/>
            <a:miter lim="800000"/>
            <a:headEnd/>
            <a:tailEnd/>
          </a:ln>
          <a:effectLst/>
        </p:spPr>
        <p:txBody>
          <a:bodyPr wrap="none" anchor="ctr"/>
          <a:lstStyle/>
          <a:p>
            <a:endParaRPr lang="en-US"/>
          </a:p>
        </p:txBody>
      </p:sp>
      <p:sp>
        <p:nvSpPr>
          <p:cNvPr id="6" name="Rectangle 4"/>
          <p:cNvSpPr>
            <a:spLocks noChangeArrowheads="1"/>
          </p:cNvSpPr>
          <p:nvPr/>
        </p:nvSpPr>
        <p:spPr bwMode="auto">
          <a:xfrm>
            <a:off x="0" y="0"/>
            <a:ext cx="9144000" cy="76200"/>
          </a:xfrm>
          <a:prstGeom prst="rect">
            <a:avLst/>
          </a:prstGeom>
          <a:solidFill>
            <a:srgbClr val="FF3300"/>
          </a:solidFill>
          <a:ln w="9525">
            <a:noFill/>
            <a:miter lim="800000"/>
            <a:headEnd/>
            <a:tailEnd/>
          </a:ln>
          <a:effectLst/>
        </p:spPr>
        <p:txBody>
          <a:bodyPr wrap="none" anchor="ctr"/>
          <a:lstStyle/>
          <a:p>
            <a:endParaRPr lang="en-US"/>
          </a:p>
        </p:txBody>
      </p:sp>
      <p:sp>
        <p:nvSpPr>
          <p:cNvPr id="7" name="Subtitle 2"/>
          <p:cNvSpPr txBox="1">
            <a:spLocks/>
          </p:cNvSpPr>
          <p:nvPr/>
        </p:nvSpPr>
        <p:spPr>
          <a:xfrm>
            <a:off x="4724400" y="3581399"/>
            <a:ext cx="3657600" cy="2690191"/>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800" dirty="0" smtClean="0"/>
              <a:t>Bob Hochmuth</a:t>
            </a:r>
          </a:p>
          <a:p>
            <a:r>
              <a:rPr lang="en-US" sz="1800" dirty="0" smtClean="0"/>
              <a:t>Multicounty Extension Agent, Vegetable Production,  Suwannee Valley Agricultural Extension Demonstration Unit</a:t>
            </a:r>
          </a:p>
          <a:p>
            <a:r>
              <a:rPr lang="en-US" sz="1800" dirty="0" smtClean="0"/>
              <a:t>Live Oak, FL</a:t>
            </a:r>
          </a:p>
          <a:p>
            <a:r>
              <a:rPr lang="en-US" sz="1800" dirty="0" smtClean="0"/>
              <a:t>bobhoch@ufl.edu</a:t>
            </a:r>
            <a:endParaRPr lang="en-US" sz="1800" dirty="0"/>
          </a:p>
        </p:txBody>
      </p:sp>
      <p:pic>
        <p:nvPicPr>
          <p:cNvPr id="8" name="Picture 7" descr="http://ics.ifas.ufl.edu/images/branding/print-logos/IFAS2013.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00" y="6271590"/>
            <a:ext cx="1190625" cy="390525"/>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What Specific Programs are Offered for Small and/or Beginning Farms?</a:t>
            </a:r>
            <a:endParaRPr lang="en-US" b="1" dirty="0"/>
          </a:p>
        </p:txBody>
      </p:sp>
      <p:sp>
        <p:nvSpPr>
          <p:cNvPr id="3" name="Content Placeholder 2"/>
          <p:cNvSpPr>
            <a:spLocks noGrp="1"/>
          </p:cNvSpPr>
          <p:nvPr>
            <p:ph idx="1"/>
          </p:nvPr>
        </p:nvSpPr>
        <p:spPr>
          <a:xfrm>
            <a:off x="457200" y="1600200"/>
            <a:ext cx="8229600" cy="4724400"/>
          </a:xfrm>
        </p:spPr>
        <p:txBody>
          <a:bodyPr>
            <a:noAutofit/>
          </a:bodyPr>
          <a:lstStyle/>
          <a:p>
            <a:r>
              <a:rPr lang="en-US" sz="2800" b="1" dirty="0" smtClean="0"/>
              <a:t>Business and Financial Planning </a:t>
            </a:r>
            <a:r>
              <a:rPr lang="en-US" sz="2800" dirty="0" smtClean="0"/>
              <a:t>(Annie’s Project, Enterprise Budgets)</a:t>
            </a:r>
          </a:p>
          <a:p>
            <a:r>
              <a:rPr lang="en-US" sz="2800" b="1" dirty="0" smtClean="0"/>
              <a:t>Community Supported Agriculture </a:t>
            </a:r>
            <a:r>
              <a:rPr lang="en-US" sz="2800" dirty="0" smtClean="0"/>
              <a:t>(CSA)</a:t>
            </a:r>
          </a:p>
          <a:p>
            <a:r>
              <a:rPr lang="en-US" sz="2800" b="1" dirty="0" smtClean="0"/>
              <a:t>Farmers’ Markets </a:t>
            </a:r>
            <a:r>
              <a:rPr lang="en-US" sz="2800" dirty="0" smtClean="0"/>
              <a:t>(Market Rules, Insurance)</a:t>
            </a:r>
            <a:endParaRPr lang="en-US" sz="2800" b="1" dirty="0" smtClean="0"/>
          </a:p>
          <a:p>
            <a:r>
              <a:rPr lang="en-US" sz="2800" b="1" dirty="0" smtClean="0"/>
              <a:t>Regulatory Compliance </a:t>
            </a:r>
            <a:r>
              <a:rPr lang="en-US" sz="2800" dirty="0" smtClean="0"/>
              <a:t>(Building Your Farm’s Food Safety Plan; Direct Marketing/Cottage Food)</a:t>
            </a:r>
          </a:p>
          <a:p>
            <a:r>
              <a:rPr lang="en-US" sz="2800" b="1" dirty="0" smtClean="0"/>
              <a:t>Production</a:t>
            </a:r>
            <a:r>
              <a:rPr lang="en-US" sz="2800" dirty="0" smtClean="0"/>
              <a:t> (Irrigation School, IPM, Variety Trial Results, Postharvest Handling, Organic)</a:t>
            </a:r>
          </a:p>
          <a:p>
            <a:r>
              <a:rPr lang="en-US" sz="2800" b="1" dirty="0" smtClean="0"/>
              <a:t>Marketing</a:t>
            </a:r>
            <a:r>
              <a:rPr lang="en-US" sz="2800" dirty="0" smtClean="0"/>
              <a:t> (FL Market Maker/Florida Food Connect, Farmer’s Market Manager Training, Social Media)</a:t>
            </a:r>
          </a:p>
        </p:txBody>
      </p:sp>
    </p:spTree>
    <p:extLst>
      <p:ext uri="{BB962C8B-B14F-4D97-AF65-F5344CB8AC3E}">
        <p14:creationId xmlns:p14="http://schemas.microsoft.com/office/powerpoint/2010/main" val="20151664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b="1" dirty="0">
                <a:solidFill>
                  <a:prstClr val="black"/>
                </a:solidFill>
              </a:rPr>
              <a:t>What Specific Programs are Offered for Small and/or Beginning Farms?</a:t>
            </a:r>
            <a:endParaRPr lang="en-US" sz="4000" dirty="0"/>
          </a:p>
        </p:txBody>
      </p:sp>
      <p:sp>
        <p:nvSpPr>
          <p:cNvPr id="3" name="Content Placeholder 2"/>
          <p:cNvSpPr>
            <a:spLocks noGrp="1"/>
          </p:cNvSpPr>
          <p:nvPr>
            <p:ph idx="1"/>
          </p:nvPr>
        </p:nvSpPr>
        <p:spPr/>
        <p:txBody>
          <a:bodyPr>
            <a:normAutofit fontScale="92500" lnSpcReduction="20000"/>
          </a:bodyPr>
          <a:lstStyle/>
          <a:p>
            <a:r>
              <a:rPr lang="en-US" sz="3000" b="1" dirty="0"/>
              <a:t>Distribution </a:t>
            </a:r>
            <a:r>
              <a:rPr lang="en-US" sz="3000" dirty="0"/>
              <a:t>(Various Food Systems Programs)</a:t>
            </a:r>
          </a:p>
          <a:p>
            <a:r>
              <a:rPr lang="en-US" sz="3000" b="1" dirty="0" smtClean="0"/>
              <a:t>Livestock </a:t>
            </a:r>
            <a:r>
              <a:rPr lang="en-US" sz="3000" b="1" dirty="0"/>
              <a:t>and Forages </a:t>
            </a:r>
            <a:r>
              <a:rPr lang="en-US" sz="3000" dirty="0"/>
              <a:t>(Large and Small)</a:t>
            </a:r>
          </a:p>
          <a:p>
            <a:r>
              <a:rPr lang="en-US" sz="3000" b="1" dirty="0" smtClean="0"/>
              <a:t>Crops </a:t>
            </a:r>
            <a:r>
              <a:rPr lang="en-US" sz="3000" dirty="0" smtClean="0"/>
              <a:t>(Agronomics, Flowers &amp; Foliage, Fruits &amp; Nuts, Herbs, Hydroponics, </a:t>
            </a:r>
            <a:r>
              <a:rPr lang="en-US" sz="3000" dirty="0" err="1" smtClean="0"/>
              <a:t>Aquaponics</a:t>
            </a:r>
            <a:r>
              <a:rPr lang="en-US" sz="3000" dirty="0" smtClean="0"/>
              <a:t>, Vegetables, etc.)</a:t>
            </a:r>
          </a:p>
          <a:p>
            <a:r>
              <a:rPr lang="en-US" sz="3000" b="1" dirty="0" smtClean="0"/>
              <a:t>Forest Products </a:t>
            </a:r>
            <a:r>
              <a:rPr lang="en-US" sz="3000" dirty="0" smtClean="0"/>
              <a:t>(Forestry, Tourism, Wildlife &amp; Hunting)</a:t>
            </a:r>
          </a:p>
          <a:p>
            <a:r>
              <a:rPr lang="en-US" sz="3000" b="1" dirty="0" smtClean="0"/>
              <a:t>Freshwater Aquaculture &amp; Farm Ponds </a:t>
            </a:r>
            <a:r>
              <a:rPr lang="en-US" sz="3000" dirty="0" smtClean="0"/>
              <a:t>(Weed Management, Fish Production, Pond &amp; Lakefront </a:t>
            </a:r>
            <a:r>
              <a:rPr lang="en-US" sz="3000" dirty="0" err="1" smtClean="0"/>
              <a:t>Revegetation</a:t>
            </a:r>
            <a:r>
              <a:rPr lang="en-US" sz="3000" dirty="0" smtClean="0"/>
              <a:t>, etc.)</a:t>
            </a:r>
          </a:p>
          <a:p>
            <a:r>
              <a:rPr lang="en-US" sz="3000" b="1" dirty="0" smtClean="0"/>
              <a:t>Alternative Enterprises </a:t>
            </a:r>
            <a:r>
              <a:rPr lang="en-US" sz="3000" dirty="0" smtClean="0"/>
              <a:t>(Beekeeping, Cane Syrup, Mushrooms, Renewable Energy, Worms, etc.)</a:t>
            </a:r>
          </a:p>
          <a:p>
            <a:endParaRPr lang="en-US" sz="2700" b="1" dirty="0" smtClean="0"/>
          </a:p>
          <a:p>
            <a:endParaRPr lang="en-US" sz="2700" b="1" dirty="0" smtClean="0"/>
          </a:p>
          <a:p>
            <a:endParaRPr lang="en-US" sz="2700" b="1" dirty="0"/>
          </a:p>
        </p:txBody>
      </p:sp>
    </p:spTree>
    <p:extLst>
      <p:ext uri="{BB962C8B-B14F-4D97-AF65-F5344CB8AC3E}">
        <p14:creationId xmlns:p14="http://schemas.microsoft.com/office/powerpoint/2010/main" val="35485931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Livestock</a:t>
            </a:r>
            <a:endParaRPr lang="en-US" dirty="0"/>
          </a:p>
        </p:txBody>
      </p:sp>
      <p:pic>
        <p:nvPicPr>
          <p:cNvPr id="2050" name="Picture 2" descr="C:\Users\Lynn\AppData\Local\Microsoft\Windows\Temporary Internet Files\Content.Outlook\N4F9H3K0\100_1184 (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7423" y="4343400"/>
            <a:ext cx="2940862"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1888" y="1464767"/>
            <a:ext cx="3504168" cy="2633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15708" y="4343400"/>
            <a:ext cx="2940870"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27944" y="1464767"/>
            <a:ext cx="3504167" cy="2633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04768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Integrated Pest Management (IPM)</a:t>
            </a:r>
            <a:endParaRPr lang="en-US" dirty="0"/>
          </a:p>
        </p:txBody>
      </p:sp>
      <p:pic>
        <p:nvPicPr>
          <p:cNvPr id="1026" name="Picture 2" descr="C:\Users\Lynn\AppData\Local\Microsoft\Windows\Temporary Internet Files\Content.Outlook\N4F9H3K0\leaf footed bugs (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1486963"/>
            <a:ext cx="3276600" cy="218059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Lynn\AppData\Local\Microsoft\Windows\Temporary Internet Files\Content.Outlook\N4F9H3K0\SDC11574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799" y="3867150"/>
            <a:ext cx="3276600" cy="24574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Lynn\AppData\Local\Microsoft\Windows\Temporary Internet Files\Content.Outlook\N4F9H3K0\DSC_0330 (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4400" y="1486963"/>
            <a:ext cx="3308897" cy="217063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24400" y="3962400"/>
            <a:ext cx="3600972"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74934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295400"/>
            <a:ext cx="3962400" cy="5181600"/>
          </a:xfrm>
        </p:spPr>
        <p:txBody>
          <a:bodyPr>
            <a:normAutofit fontScale="85000" lnSpcReduction="20000"/>
          </a:bodyPr>
          <a:lstStyle/>
          <a:p>
            <a:r>
              <a:rPr lang="en-US" sz="3600" b="1" dirty="0" smtClean="0">
                <a:solidFill>
                  <a:srgbClr val="0070C0"/>
                </a:solidFill>
              </a:rPr>
              <a:t>Regional SF&amp;AE Conferences State Conference</a:t>
            </a:r>
          </a:p>
          <a:p>
            <a:pPr>
              <a:buNone/>
            </a:pPr>
            <a:r>
              <a:rPr lang="en-US" sz="3600" b="1" dirty="0" smtClean="0"/>
              <a:t>     Several locations</a:t>
            </a:r>
          </a:p>
          <a:p>
            <a:pPr>
              <a:buNone/>
            </a:pPr>
            <a:endParaRPr lang="en-US" sz="3600" b="1" dirty="0" smtClean="0"/>
          </a:p>
          <a:p>
            <a:r>
              <a:rPr lang="en-US" sz="3600" b="1" dirty="0" smtClean="0">
                <a:solidFill>
                  <a:srgbClr val="0070C0"/>
                </a:solidFill>
              </a:rPr>
              <a:t>Small farms working groups</a:t>
            </a:r>
          </a:p>
          <a:p>
            <a:pPr>
              <a:buNone/>
            </a:pPr>
            <a:r>
              <a:rPr lang="en-US" sz="3600" b="1" dirty="0"/>
              <a:t> </a:t>
            </a:r>
            <a:r>
              <a:rPr lang="en-US" sz="3600" b="1" dirty="0" smtClean="0"/>
              <a:t>    Relatively new  </a:t>
            </a:r>
          </a:p>
          <a:p>
            <a:pPr>
              <a:buNone/>
            </a:pPr>
            <a:r>
              <a:rPr lang="en-US" sz="3600" b="1" dirty="0" smtClean="0"/>
              <a:t>       Northeast</a:t>
            </a:r>
          </a:p>
          <a:p>
            <a:pPr>
              <a:buNone/>
            </a:pPr>
            <a:r>
              <a:rPr lang="en-US" sz="3600" b="1" dirty="0"/>
              <a:t> </a:t>
            </a:r>
            <a:r>
              <a:rPr lang="en-US" sz="3600" b="1" dirty="0" smtClean="0"/>
              <a:t>        Southwest</a:t>
            </a:r>
          </a:p>
          <a:p>
            <a:pPr>
              <a:buNone/>
            </a:pPr>
            <a:r>
              <a:rPr lang="en-US" sz="3600" b="1" dirty="0"/>
              <a:t> </a:t>
            </a:r>
            <a:r>
              <a:rPr lang="en-US" sz="3600" b="1" dirty="0" smtClean="0"/>
              <a:t>          Indian River</a:t>
            </a:r>
          </a:p>
          <a:p>
            <a:pPr>
              <a:buNone/>
            </a:pPr>
            <a:endParaRPr lang="en-US" dirty="0" smtClean="0"/>
          </a:p>
          <a:p>
            <a:endParaRPr lang="en-US" dirty="0"/>
          </a:p>
        </p:txBody>
      </p:sp>
      <p:sp>
        <p:nvSpPr>
          <p:cNvPr id="2" name="Title 1"/>
          <p:cNvSpPr>
            <a:spLocks noGrp="1"/>
          </p:cNvSpPr>
          <p:nvPr>
            <p:ph type="title"/>
          </p:nvPr>
        </p:nvSpPr>
        <p:spPr>
          <a:xfrm>
            <a:off x="0" y="152400"/>
            <a:ext cx="9144000" cy="1143000"/>
          </a:xfrm>
        </p:spPr>
        <p:txBody>
          <a:bodyPr>
            <a:normAutofit/>
          </a:bodyPr>
          <a:lstStyle/>
          <a:p>
            <a:pPr algn="ctr"/>
            <a:r>
              <a:rPr lang="en-US" b="1" dirty="0" smtClean="0"/>
              <a:t>Regional UF/IFAS &amp; FAMU Efforts</a:t>
            </a:r>
            <a:endParaRPr lang="en-US" b="1" dirty="0"/>
          </a:p>
        </p:txBody>
      </p:sp>
      <p:pic>
        <p:nvPicPr>
          <p:cNvPr id="4" name="Picture 2" descr="P:\New Photo Library\2010 Rolling PPt\DSC04542.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419600" y="1905000"/>
            <a:ext cx="4572000" cy="3429000"/>
          </a:xfrm>
          <a:prstGeom prst="rect">
            <a:avLst/>
          </a:prstGeom>
          <a:noFill/>
        </p:spPr>
      </p:pic>
    </p:spTree>
    <p:extLst>
      <p:ext uri="{BB962C8B-B14F-4D97-AF65-F5344CB8AC3E}">
        <p14:creationId xmlns:p14="http://schemas.microsoft.com/office/powerpoint/2010/main" val="17634975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descr="IMG_1104.JPG"/>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228600" y="4114800"/>
            <a:ext cx="4469882" cy="2512360"/>
          </a:xfrm>
          <a:prstGeom prst="rect">
            <a:avLst/>
          </a:prstGeom>
          <a:ln>
            <a:noFill/>
          </a:ln>
          <a:effectLst>
            <a:softEdge rad="112500"/>
          </a:effectLst>
        </p:spPr>
      </p:pic>
      <p:sp>
        <p:nvSpPr>
          <p:cNvPr id="2" name="Title 1"/>
          <p:cNvSpPr>
            <a:spLocks noGrp="1"/>
          </p:cNvSpPr>
          <p:nvPr>
            <p:ph type="title"/>
          </p:nvPr>
        </p:nvSpPr>
        <p:spPr/>
        <p:txBody>
          <a:bodyPr>
            <a:normAutofit fontScale="90000"/>
          </a:bodyPr>
          <a:lstStyle/>
          <a:p>
            <a:pPr algn="ctr"/>
            <a:r>
              <a:rPr b="1" dirty="0" smtClean="0"/>
              <a:t>Network</a:t>
            </a:r>
            <a:r>
              <a:rPr lang="en-US" b="1" dirty="0" smtClean="0"/>
              <a:t>ing</a:t>
            </a:r>
            <a:r>
              <a:rPr b="1" dirty="0" smtClean="0"/>
              <a:t> with Other </a:t>
            </a:r>
            <a:br>
              <a:rPr b="1" dirty="0" smtClean="0"/>
            </a:br>
            <a:r>
              <a:rPr b="1" dirty="0" smtClean="0"/>
              <a:t>Small Farmers</a:t>
            </a:r>
            <a:r>
              <a:rPr lang="en-US" b="1" dirty="0" smtClean="0"/>
              <a:t> is Very Popular</a:t>
            </a:r>
            <a:endParaRPr lang="en-US" b="1" dirty="0"/>
          </a:p>
        </p:txBody>
      </p:sp>
      <p:pic>
        <p:nvPicPr>
          <p:cNvPr id="6" name="Content Placeholder 5" descr="DSC00443.jpg"/>
          <p:cNvPicPr>
            <a:picLocks noGrp="1" noChangeAspect="1"/>
          </p:cNvPicPr>
          <p:nvPr>
            <p:ph sz="half" idx="4294967295"/>
          </p:nvPr>
        </p:nvPicPr>
        <p:blipFill>
          <a:blip r:embed="rId4" cstate="print">
            <a:extLst>
              <a:ext uri="{28A0092B-C50C-407E-A947-70E740481C1C}">
                <a14:useLocalDpi xmlns:a14="http://schemas.microsoft.com/office/drawing/2010/main"/>
              </a:ext>
            </a:extLst>
          </a:blip>
          <a:stretch>
            <a:fillRect/>
          </a:stretch>
        </p:blipFill>
        <p:spPr>
          <a:xfrm>
            <a:off x="685800" y="1371600"/>
            <a:ext cx="3678238" cy="2759038"/>
          </a:xfrm>
          <a:prstGeom prst="rect">
            <a:avLst/>
          </a:prstGeom>
          <a:ln>
            <a:noFill/>
          </a:ln>
          <a:effectLst>
            <a:softEdge rad="112500"/>
          </a:effectLst>
        </p:spPr>
      </p:pic>
      <p:pic>
        <p:nvPicPr>
          <p:cNvPr id="7" name="Picture 2" descr="P:\New Photo Library\2010 Rolling PPt\IMG_1807.JP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800600" y="4019518"/>
            <a:ext cx="3784339" cy="2838482"/>
          </a:xfrm>
          <a:prstGeom prst="rect">
            <a:avLst/>
          </a:prstGeom>
          <a:ln>
            <a:noFill/>
          </a:ln>
          <a:effectLst>
            <a:softEdge rad="112500"/>
          </a:effectLst>
        </p:spPr>
      </p:pic>
      <p:pic>
        <p:nvPicPr>
          <p:cNvPr id="8" name="Picture 2" descr="P:\New Photo Library\2010 Rolling PPt\IMG_1546.JP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953000" y="1447800"/>
            <a:ext cx="3428265" cy="2571405"/>
          </a:xfrm>
          <a:prstGeom prst="rect">
            <a:avLst/>
          </a:prstGeom>
          <a:ln>
            <a:noFill/>
          </a:ln>
          <a:effectLst>
            <a:softEdge rad="112500"/>
          </a:effectLst>
        </p:spPr>
      </p:pic>
    </p:spTree>
    <p:extLst>
      <p:ext uri="{BB962C8B-B14F-4D97-AF65-F5344CB8AC3E}">
        <p14:creationId xmlns:p14="http://schemas.microsoft.com/office/powerpoint/2010/main" val="651931588"/>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304800" y="125413"/>
            <a:ext cx="8648700" cy="1295400"/>
          </a:xfrm>
        </p:spPr>
        <p:txBody>
          <a:bodyPr>
            <a:noAutofit/>
          </a:bodyPr>
          <a:lstStyle/>
          <a:p>
            <a:pPr algn="ctr"/>
            <a:r>
              <a:rPr lang="en-US" sz="3200" b="1" dirty="0" smtClean="0"/>
              <a:t>Regional Small Farms and Alternative Enterprises </a:t>
            </a:r>
            <a:r>
              <a:rPr lang="en-US" sz="3200" b="1" dirty="0"/>
              <a:t>Conferences</a:t>
            </a:r>
          </a:p>
        </p:txBody>
      </p:sp>
      <p:sp>
        <p:nvSpPr>
          <p:cNvPr id="22533" name="Rectangle 5"/>
          <p:cNvSpPr>
            <a:spLocks noGrp="1" noChangeArrowheads="1"/>
          </p:cNvSpPr>
          <p:nvPr>
            <p:ph type="body" sz="half" idx="1"/>
          </p:nvPr>
        </p:nvSpPr>
        <p:spPr>
          <a:xfrm>
            <a:off x="457200" y="1600200"/>
            <a:ext cx="4038600" cy="4724400"/>
          </a:xfrm>
        </p:spPr>
        <p:txBody>
          <a:bodyPr/>
          <a:lstStyle/>
          <a:p>
            <a:pPr>
              <a:spcBef>
                <a:spcPct val="30000"/>
              </a:spcBef>
            </a:pPr>
            <a:r>
              <a:rPr lang="en-US" sz="2400" dirty="0"/>
              <a:t>Wide variety of formats, audience sizes, and topics determined by local planning committees.</a:t>
            </a:r>
          </a:p>
          <a:p>
            <a:pPr>
              <a:spcBef>
                <a:spcPct val="30000"/>
              </a:spcBef>
            </a:pPr>
            <a:r>
              <a:rPr lang="en-US" sz="2400" dirty="0" smtClean="0"/>
              <a:t>Typically over 2,000 participants annually</a:t>
            </a:r>
            <a:endParaRPr lang="en-US" sz="2400" dirty="0"/>
          </a:p>
          <a:p>
            <a:pPr>
              <a:spcBef>
                <a:spcPct val="30000"/>
              </a:spcBef>
            </a:pPr>
            <a:r>
              <a:rPr lang="en-US" sz="2400" dirty="0"/>
              <a:t>Calendar of conferences and events posted on Small Farms web site </a:t>
            </a:r>
          </a:p>
        </p:txBody>
      </p:sp>
      <p:pic>
        <p:nvPicPr>
          <p:cNvPr id="22531" name="Picture 3" descr="Conference"/>
          <p:cNvPicPr>
            <a:picLocks noGrp="1" noChangeAspect="1" noChangeArrowheads="1"/>
          </p:cNvPicPr>
          <p:nvPr>
            <p:ph sz="half" idx="2"/>
          </p:nvPr>
        </p:nvPicPr>
        <p:blipFill>
          <a:blip r:embed="rId3" cstate="print"/>
          <a:stretch>
            <a:fillRect/>
          </a:stretch>
        </p:blipFill>
        <p:spPr>
          <a:xfrm>
            <a:off x="4675439" y="1600200"/>
            <a:ext cx="3984122" cy="4525963"/>
          </a:xfrm>
          <a:noFill/>
          <a:ln/>
        </p:spPr>
      </p:pic>
      <p:sp>
        <p:nvSpPr>
          <p:cNvPr id="22532" name="Text Box 4"/>
          <p:cNvSpPr txBox="1">
            <a:spLocks noChangeArrowheads="1"/>
          </p:cNvSpPr>
          <p:nvPr/>
        </p:nvSpPr>
        <p:spPr bwMode="auto">
          <a:xfrm rot="-1583140">
            <a:off x="2988420" y="4525820"/>
            <a:ext cx="6400800" cy="396875"/>
          </a:xfrm>
          <a:prstGeom prst="rect">
            <a:avLst/>
          </a:prstGeom>
          <a:solidFill>
            <a:schemeClr val="bg1">
              <a:alpha val="50000"/>
            </a:schemeClr>
          </a:solidFill>
          <a:ln w="9525">
            <a:noFill/>
            <a:miter lim="800000"/>
            <a:headEnd/>
            <a:tailEnd/>
          </a:ln>
          <a:effectLst/>
        </p:spPr>
        <p:txBody>
          <a:bodyPr>
            <a:spAutoFit/>
          </a:bodyPr>
          <a:lstStyle/>
          <a:p>
            <a:pPr algn="ctr">
              <a:spcBef>
                <a:spcPct val="50000"/>
              </a:spcBef>
            </a:pPr>
            <a:r>
              <a:rPr lang="en-US" sz="2000" dirty="0">
                <a:solidFill>
                  <a:srgbClr val="000066"/>
                </a:solidFill>
                <a:latin typeface="Britannic Bold" pitchFamily="34" charset="0"/>
              </a:rPr>
              <a:t>http://smallfarms.ifas.ufl.edu/events_calendar.html</a:t>
            </a:r>
          </a:p>
        </p:txBody>
      </p:sp>
    </p:spTree>
    <p:extLst>
      <p:ext uri="{BB962C8B-B14F-4D97-AF65-F5344CB8AC3E}">
        <p14:creationId xmlns:p14="http://schemas.microsoft.com/office/powerpoint/2010/main" val="2738418391"/>
      </p:ext>
    </p:extLst>
  </p:cSld>
  <p:clrMapOvr>
    <a:masterClrMapping/>
  </p:clrMapOvr>
  <p:transition>
    <p:random/>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1536509"/>
            <a:ext cx="7620000" cy="4102291"/>
          </a:xfrm>
        </p:spPr>
        <p:txBody>
          <a:bodyPr>
            <a:normAutofit fontScale="70000" lnSpcReduction="20000"/>
          </a:bodyPr>
          <a:lstStyle/>
          <a:p>
            <a:r>
              <a:rPr lang="en-US" dirty="0" smtClean="0"/>
              <a:t>Started in 2009</a:t>
            </a:r>
          </a:p>
          <a:p>
            <a:r>
              <a:rPr lang="en-US" dirty="0" smtClean="0"/>
              <a:t>Five years of successful conferences</a:t>
            </a:r>
          </a:p>
          <a:p>
            <a:r>
              <a:rPr lang="en-US" dirty="0" smtClean="0"/>
              <a:t>Held in Kissimmee—Osceola Heritage Park</a:t>
            </a:r>
          </a:p>
          <a:p>
            <a:r>
              <a:rPr lang="en-US" dirty="0" smtClean="0"/>
              <a:t>700+ attendees annually</a:t>
            </a:r>
          </a:p>
          <a:p>
            <a:r>
              <a:rPr lang="en-US" dirty="0"/>
              <a:t>Farm </a:t>
            </a:r>
            <a:r>
              <a:rPr lang="en-US" dirty="0" smtClean="0"/>
              <a:t>Tours (Livestock, Horticulture, Aquaculture)</a:t>
            </a:r>
            <a:endParaRPr lang="en-US" dirty="0"/>
          </a:p>
          <a:p>
            <a:r>
              <a:rPr lang="en-US" dirty="0" smtClean="0"/>
              <a:t>Concurrent educational sessions </a:t>
            </a:r>
          </a:p>
          <a:p>
            <a:r>
              <a:rPr lang="en-US" dirty="0" smtClean="0"/>
              <a:t>Air-conditioned livestock arena</a:t>
            </a:r>
          </a:p>
          <a:p>
            <a:r>
              <a:rPr lang="en-US" dirty="0" smtClean="0"/>
              <a:t>Large industry trade show/exhibits</a:t>
            </a:r>
          </a:p>
          <a:p>
            <a:r>
              <a:rPr lang="en-US" dirty="0" smtClean="0"/>
              <a:t>Educational posters</a:t>
            </a:r>
          </a:p>
          <a:p>
            <a:r>
              <a:rPr lang="en-US" dirty="0" smtClean="0"/>
              <a:t>Meals feature Florida small farm products prepared by Chefs</a:t>
            </a:r>
          </a:p>
          <a:p>
            <a:r>
              <a:rPr lang="en-US" dirty="0" smtClean="0"/>
              <a:t>Saturday Evening Networking Social</a:t>
            </a:r>
          </a:p>
        </p:txBody>
      </p:sp>
      <p:sp>
        <p:nvSpPr>
          <p:cNvPr id="2" name="Title 1"/>
          <p:cNvSpPr>
            <a:spLocks noGrp="1"/>
          </p:cNvSpPr>
          <p:nvPr>
            <p:ph type="title"/>
          </p:nvPr>
        </p:nvSpPr>
        <p:spPr/>
        <p:txBody>
          <a:bodyPr>
            <a:normAutofit fontScale="90000"/>
          </a:bodyPr>
          <a:lstStyle/>
          <a:p>
            <a:pPr algn="ctr"/>
            <a:r>
              <a:rPr lang="en-US" b="1" dirty="0" smtClean="0"/>
              <a:t>Florida Small Farms and Alternative Enterprises Conference</a:t>
            </a:r>
            <a:endParaRPr lang="en-US" b="1"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08751" y="5410200"/>
            <a:ext cx="4401312" cy="1024128"/>
          </a:xfrm>
          <a:prstGeom prst="rect">
            <a:avLst/>
          </a:prstGeom>
        </p:spPr>
      </p:pic>
    </p:spTree>
    <p:extLst>
      <p:ext uri="{BB962C8B-B14F-4D97-AF65-F5344CB8AC3E}">
        <p14:creationId xmlns:p14="http://schemas.microsoft.com/office/powerpoint/2010/main" val="27864410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800" dirty="0" smtClean="0"/>
              <a:t>Web-Based Information</a:t>
            </a:r>
            <a:endParaRPr lang="en-US" sz="4800" dirty="0"/>
          </a:p>
        </p:txBody>
      </p:sp>
      <p:sp>
        <p:nvSpPr>
          <p:cNvPr id="3" name="Text Placeholder 2"/>
          <p:cNvSpPr>
            <a:spLocks noGrp="1"/>
          </p:cNvSpPr>
          <p:nvPr>
            <p:ph type="body" idx="1"/>
          </p:nvPr>
        </p:nvSpPr>
        <p:spPr/>
        <p:txBody>
          <a:bodyPr>
            <a:normAutofit fontScale="85000" lnSpcReduction="20000"/>
          </a:bodyPr>
          <a:lstStyle/>
          <a:p>
            <a:r>
              <a:rPr lang="en-US" dirty="0" smtClean="0"/>
              <a:t>UF/IFAS and FAMU Small Farms and Alternative Enterprises Web Site</a:t>
            </a:r>
            <a:endParaRPr lang="en-US" dirty="0"/>
          </a:p>
        </p:txBody>
      </p:sp>
      <p:sp>
        <p:nvSpPr>
          <p:cNvPr id="5" name="Text Placeholder 4"/>
          <p:cNvSpPr>
            <a:spLocks noGrp="1"/>
          </p:cNvSpPr>
          <p:nvPr>
            <p:ph type="body" sz="half" idx="3"/>
          </p:nvPr>
        </p:nvSpPr>
        <p:spPr/>
        <p:txBody>
          <a:bodyPr>
            <a:normAutofit/>
          </a:bodyPr>
          <a:lstStyle/>
          <a:p>
            <a:pPr algn="ctr"/>
            <a:r>
              <a:rPr lang="en-US" sz="2000" dirty="0" smtClean="0"/>
              <a:t>Virtual Field Day site</a:t>
            </a:r>
            <a:endParaRPr lang="en-US" sz="2000" dirty="0"/>
          </a:p>
        </p:txBody>
      </p:sp>
      <p:sp>
        <p:nvSpPr>
          <p:cNvPr id="4" name="Content Placeholder 3"/>
          <p:cNvSpPr>
            <a:spLocks noGrp="1"/>
          </p:cNvSpPr>
          <p:nvPr>
            <p:ph sz="quarter" idx="2"/>
          </p:nvPr>
        </p:nvSpPr>
        <p:spPr/>
        <p:txBody>
          <a:bodyPr>
            <a:normAutofit lnSpcReduction="10000"/>
          </a:bodyPr>
          <a:lstStyle/>
          <a:p>
            <a:r>
              <a:rPr lang="en-US" b="1" dirty="0" smtClean="0">
                <a:hlinkClick r:id="rId3"/>
              </a:rPr>
              <a:t>http://    smallfarms.ifas.ufl.edu</a:t>
            </a:r>
            <a:endParaRPr lang="en-US" b="1" dirty="0" smtClean="0"/>
          </a:p>
          <a:p>
            <a:r>
              <a:rPr lang="en-US" b="1" dirty="0" smtClean="0"/>
              <a:t>2 million hits annually</a:t>
            </a:r>
          </a:p>
          <a:p>
            <a:r>
              <a:rPr lang="en-US" b="1" dirty="0" smtClean="0"/>
              <a:t>Front page featuring important news and events</a:t>
            </a:r>
          </a:p>
          <a:p>
            <a:r>
              <a:rPr lang="en-US" b="1" dirty="0" smtClean="0"/>
              <a:t>17 </a:t>
            </a:r>
            <a:r>
              <a:rPr lang="en-US" b="1" dirty="0"/>
              <a:t>t</a:t>
            </a:r>
            <a:r>
              <a:rPr lang="en-US" b="1" dirty="0" smtClean="0"/>
              <a:t>opic teams</a:t>
            </a:r>
          </a:p>
          <a:p>
            <a:r>
              <a:rPr lang="en-US" b="1" dirty="0" smtClean="0"/>
              <a:t>Calendar of events</a:t>
            </a:r>
          </a:p>
          <a:p>
            <a:r>
              <a:rPr lang="en-US" b="1" dirty="0" smtClean="0"/>
              <a:t>Featured farmers</a:t>
            </a:r>
          </a:p>
          <a:p>
            <a:r>
              <a:rPr lang="en-US" b="1" dirty="0" smtClean="0"/>
              <a:t>Links-EDIS documents, Virtual Field Days</a:t>
            </a:r>
            <a:endParaRPr lang="en-US" b="1" dirty="0"/>
          </a:p>
        </p:txBody>
      </p:sp>
      <p:sp>
        <p:nvSpPr>
          <p:cNvPr id="6" name="Content Placeholder 5"/>
          <p:cNvSpPr>
            <a:spLocks noGrp="1"/>
          </p:cNvSpPr>
          <p:nvPr>
            <p:ph sz="quarter" idx="4"/>
          </p:nvPr>
        </p:nvSpPr>
        <p:spPr/>
        <p:txBody>
          <a:bodyPr>
            <a:normAutofit fontScale="92500" lnSpcReduction="20000"/>
          </a:bodyPr>
          <a:lstStyle/>
          <a:p>
            <a:r>
              <a:rPr lang="en-US" b="1" dirty="0" smtClean="0">
                <a:hlinkClick r:id="rId4"/>
              </a:rPr>
              <a:t>http://vfd.ifas.ufl.edu</a:t>
            </a:r>
            <a:endParaRPr lang="en-US" b="1" dirty="0" smtClean="0"/>
          </a:p>
          <a:p>
            <a:r>
              <a:rPr lang="en-US" b="1" dirty="0" smtClean="0"/>
              <a:t>Short video modules</a:t>
            </a:r>
          </a:p>
          <a:p>
            <a:r>
              <a:rPr lang="en-US" b="1" dirty="0" smtClean="0"/>
              <a:t>Often “How To” videos</a:t>
            </a:r>
          </a:p>
          <a:p>
            <a:r>
              <a:rPr lang="en-US" b="1" dirty="0" smtClean="0"/>
              <a:t>Very popular for new and prospective growers</a:t>
            </a:r>
          </a:p>
          <a:p>
            <a:r>
              <a:rPr lang="en-US" b="1" dirty="0" smtClean="0"/>
              <a:t>Topics</a:t>
            </a:r>
          </a:p>
          <a:p>
            <a:pPr>
              <a:buNone/>
            </a:pPr>
            <a:r>
              <a:rPr lang="en-US" b="1" dirty="0" smtClean="0"/>
              <a:t>      Hydroponics</a:t>
            </a:r>
          </a:p>
          <a:p>
            <a:pPr>
              <a:buNone/>
            </a:pPr>
            <a:r>
              <a:rPr lang="en-US" b="1" dirty="0"/>
              <a:t> </a:t>
            </a:r>
            <a:r>
              <a:rPr lang="en-US" b="1" dirty="0" smtClean="0"/>
              <a:t>     Drip irrigation</a:t>
            </a:r>
          </a:p>
          <a:p>
            <a:pPr>
              <a:buNone/>
            </a:pPr>
            <a:r>
              <a:rPr lang="en-US" b="1" dirty="0"/>
              <a:t> </a:t>
            </a:r>
            <a:r>
              <a:rPr lang="en-US" b="1" dirty="0" smtClean="0"/>
              <a:t>     Organic production</a:t>
            </a:r>
          </a:p>
          <a:p>
            <a:pPr>
              <a:buNone/>
            </a:pPr>
            <a:r>
              <a:rPr lang="en-US" b="1" dirty="0"/>
              <a:t> </a:t>
            </a:r>
            <a:r>
              <a:rPr lang="en-US" b="1" dirty="0" smtClean="0"/>
              <a:t>     Fruit crops IPM</a:t>
            </a:r>
          </a:p>
          <a:p>
            <a:pPr>
              <a:buNone/>
            </a:pPr>
            <a:r>
              <a:rPr lang="en-US" b="1" dirty="0"/>
              <a:t> </a:t>
            </a:r>
            <a:r>
              <a:rPr lang="en-US" b="1" dirty="0" smtClean="0"/>
              <a:t>     Pastured poultry</a:t>
            </a:r>
            <a:endParaRPr lang="en-US" b="1" dirty="0"/>
          </a:p>
        </p:txBody>
      </p:sp>
    </p:spTree>
    <p:extLst>
      <p:ext uri="{BB962C8B-B14F-4D97-AF65-F5344CB8AC3E}">
        <p14:creationId xmlns:p14="http://schemas.microsoft.com/office/powerpoint/2010/main" val="34017230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609600"/>
            <a:ext cx="8001000" cy="55078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What is Extension?</a:t>
            </a:r>
            <a:endParaRPr lang="en-US" b="1" dirty="0"/>
          </a:p>
        </p:txBody>
      </p:sp>
      <p:sp>
        <p:nvSpPr>
          <p:cNvPr id="3" name="Content Placeholder 2"/>
          <p:cNvSpPr>
            <a:spLocks noGrp="1"/>
          </p:cNvSpPr>
          <p:nvPr>
            <p:ph idx="1"/>
          </p:nvPr>
        </p:nvSpPr>
        <p:spPr/>
        <p:txBody>
          <a:bodyPr>
            <a:normAutofit/>
          </a:bodyPr>
          <a:lstStyle/>
          <a:p>
            <a:r>
              <a:rPr lang="en-US" dirty="0"/>
              <a:t>Extension is a partnership between state, federal, and county governments to provide scientific knowledge and expertise to the public. The University of Florida (UF), together with Florida A&amp;M University (FAMU), administers the Florida Cooperative Extension Service.</a:t>
            </a:r>
          </a:p>
          <a:p>
            <a:r>
              <a:rPr lang="en-US" dirty="0" smtClean="0"/>
              <a:t>Extension </a:t>
            </a:r>
            <a:r>
              <a:rPr lang="en-US" sz="2800" b="1" dirty="0" smtClean="0"/>
              <a:t>BRINGS THE UNIVERSITY TO THE PEOPLE</a:t>
            </a:r>
            <a:endParaRPr lang="en-US" sz="2800" b="1" dirty="0"/>
          </a:p>
        </p:txBody>
      </p:sp>
    </p:spTree>
    <p:extLst>
      <p:ext uri="{BB962C8B-B14F-4D97-AF65-F5344CB8AC3E}">
        <p14:creationId xmlns:p14="http://schemas.microsoft.com/office/powerpoint/2010/main" val="28935425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7" name="Rectangle 3"/>
          <p:cNvSpPr>
            <a:spLocks noGrp="1" noChangeArrowheads="1"/>
          </p:cNvSpPr>
          <p:nvPr>
            <p:ph idx="1"/>
          </p:nvPr>
        </p:nvSpPr>
        <p:spPr>
          <a:xfrm>
            <a:off x="5257801" y="2971800"/>
            <a:ext cx="152399" cy="1066800"/>
          </a:xfrm>
        </p:spPr>
        <p:txBody>
          <a:bodyPr>
            <a:normAutofit/>
          </a:bodyPr>
          <a:lstStyle/>
          <a:p>
            <a:pPr lvl="1">
              <a:lnSpc>
                <a:spcPct val="90000"/>
              </a:lnSpc>
            </a:pPr>
            <a:endParaRPr lang="en-US" sz="800" b="0" dirty="0"/>
          </a:p>
        </p:txBody>
      </p:sp>
      <p:sp>
        <p:nvSpPr>
          <p:cNvPr id="16386" name="Rectangle 2"/>
          <p:cNvSpPr>
            <a:spLocks noGrp="1" noChangeArrowheads="1"/>
          </p:cNvSpPr>
          <p:nvPr>
            <p:ph type="title"/>
          </p:nvPr>
        </p:nvSpPr>
        <p:spPr>
          <a:xfrm>
            <a:off x="457200" y="274638"/>
            <a:ext cx="8305800" cy="868362"/>
          </a:xfrm>
        </p:spPr>
        <p:txBody>
          <a:bodyPr>
            <a:noAutofit/>
          </a:bodyPr>
          <a:lstStyle/>
          <a:p>
            <a:pPr algn="ctr"/>
            <a:r>
              <a:rPr lang="en-US" sz="3200" dirty="0" smtClean="0"/>
              <a:t>Solutions on the Web from </a:t>
            </a:r>
            <a:br>
              <a:rPr lang="en-US" sz="3200" dirty="0" smtClean="0"/>
            </a:br>
            <a:r>
              <a:rPr lang="en-US" sz="3200" dirty="0" smtClean="0"/>
              <a:t>UF/IFAS </a:t>
            </a:r>
            <a:r>
              <a:rPr lang="en-US" sz="3200" dirty="0"/>
              <a:t>and </a:t>
            </a:r>
            <a:r>
              <a:rPr lang="en-US" sz="3200" dirty="0" smtClean="0"/>
              <a:t>FAMU Extension</a:t>
            </a:r>
            <a:endParaRPr lang="en-US" sz="3200" dirty="0"/>
          </a:p>
        </p:txBody>
      </p:sp>
      <p:pic>
        <p:nvPicPr>
          <p:cNvPr id="16388" name="Picture 4" descr="SFweb"/>
          <p:cNvPicPr>
            <a:picLocks noChangeAspect="1" noChangeArrowheads="1"/>
          </p:cNvPicPr>
          <p:nvPr/>
        </p:nvPicPr>
        <p:blipFill>
          <a:blip r:embed="rId3" cstate="print"/>
          <a:srcRect/>
          <a:stretch>
            <a:fillRect/>
          </a:stretch>
        </p:blipFill>
        <p:spPr bwMode="auto">
          <a:xfrm>
            <a:off x="2209800" y="1219200"/>
            <a:ext cx="4876800" cy="5523723"/>
          </a:xfrm>
          <a:prstGeom prst="rect">
            <a:avLst/>
          </a:prstGeom>
          <a:noFill/>
          <a:ln w="12700">
            <a:solidFill>
              <a:schemeClr val="tx1"/>
            </a:solidFill>
            <a:miter lim="800000"/>
            <a:headEnd/>
            <a:tailEnd/>
          </a:ln>
        </p:spPr>
      </p:pic>
    </p:spTree>
    <p:extLst>
      <p:ext uri="{BB962C8B-B14F-4D97-AF65-F5344CB8AC3E}">
        <p14:creationId xmlns:p14="http://schemas.microsoft.com/office/powerpoint/2010/main" val="1991343787"/>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descr="DSC03720.JPG"/>
          <p:cNvPicPr>
            <a:picLocks noGrp="1" noChangeAspect="1"/>
          </p:cNvPicPr>
          <p:nvPr>
            <p:ph sz="half" idx="1"/>
          </p:nvPr>
        </p:nvPicPr>
        <p:blipFill>
          <a:blip r:embed="rId3" cstate="print">
            <a:extLst>
              <a:ext uri="{28A0092B-C50C-407E-A947-70E740481C1C}">
                <a14:useLocalDpi xmlns:a14="http://schemas.microsoft.com/office/drawing/2010/main"/>
              </a:ext>
            </a:extLst>
          </a:blip>
          <a:stretch>
            <a:fillRect/>
          </a:stretch>
        </p:blipFill>
        <p:spPr>
          <a:xfrm>
            <a:off x="228600" y="1981200"/>
            <a:ext cx="4114800" cy="3085399"/>
          </a:xfrm>
          <a:prstGeom prst="rect">
            <a:avLst/>
          </a:prstGeom>
          <a:ln>
            <a:noFill/>
          </a:ln>
          <a:effectLst>
            <a:outerShdw blurRad="292100" dist="139700" dir="2700000" algn="tl" rotWithShape="0">
              <a:srgbClr val="333333">
                <a:alpha val="65000"/>
              </a:srgbClr>
            </a:outerShdw>
          </a:effectLst>
        </p:spPr>
      </p:pic>
      <p:pic>
        <p:nvPicPr>
          <p:cNvPr id="7" name="Content Placeholder 6" descr="DSC03770.JPG"/>
          <p:cNvPicPr>
            <a:picLocks noGrp="1" noChangeAspect="1"/>
          </p:cNvPicPr>
          <p:nvPr>
            <p:ph sz="half" idx="2"/>
          </p:nvPr>
        </p:nvPicPr>
        <p:blipFill>
          <a:blip r:embed="rId4" cstate="print">
            <a:extLst>
              <a:ext uri="{28A0092B-C50C-407E-A947-70E740481C1C}">
                <a14:useLocalDpi xmlns:a14="http://schemas.microsoft.com/office/drawing/2010/main"/>
              </a:ext>
            </a:extLst>
          </a:blip>
          <a:stretch>
            <a:fillRect/>
          </a:stretch>
        </p:blipFill>
        <p:spPr>
          <a:xfrm>
            <a:off x="4648200" y="2228624"/>
            <a:ext cx="4038600" cy="3030990"/>
          </a:xfrm>
          <a:prstGeom prst="rect">
            <a:avLst/>
          </a:prstGeom>
          <a:ln>
            <a:noFill/>
          </a:ln>
          <a:effectLst>
            <a:outerShdw blurRad="292100" dist="139700" dir="2700000" algn="tl" rotWithShape="0">
              <a:srgbClr val="333333">
                <a:alpha val="65000"/>
              </a:srgbClr>
            </a:outerShdw>
          </a:effectLst>
        </p:spPr>
      </p:pic>
      <p:sp>
        <p:nvSpPr>
          <p:cNvPr id="3" name="Title 2"/>
          <p:cNvSpPr>
            <a:spLocks noGrp="1"/>
          </p:cNvSpPr>
          <p:nvPr>
            <p:ph type="title"/>
          </p:nvPr>
        </p:nvSpPr>
        <p:spPr>
          <a:xfrm>
            <a:off x="457200" y="274638"/>
            <a:ext cx="8229600" cy="1477962"/>
          </a:xfrm>
        </p:spPr>
        <p:txBody>
          <a:bodyPr>
            <a:normAutofit/>
          </a:bodyPr>
          <a:lstStyle/>
          <a:p>
            <a:pPr algn="ctr"/>
            <a:r>
              <a:rPr lang="en-US" b="1" dirty="0" smtClean="0"/>
              <a:t>Video Modules on</a:t>
            </a:r>
            <a:br>
              <a:rPr lang="en-US" b="1" dirty="0" smtClean="0"/>
            </a:br>
            <a:r>
              <a:rPr lang="en-US" b="1" dirty="0" smtClean="0"/>
              <a:t>Virtual Field Day</a:t>
            </a:r>
            <a:endParaRPr lang="en-US" b="1" dirty="0"/>
          </a:p>
        </p:txBody>
      </p:sp>
      <p:sp>
        <p:nvSpPr>
          <p:cNvPr id="5" name="TextBox 4"/>
          <p:cNvSpPr txBox="1"/>
          <p:nvPr/>
        </p:nvSpPr>
        <p:spPr>
          <a:xfrm>
            <a:off x="2209800" y="5486400"/>
            <a:ext cx="5715000" cy="707886"/>
          </a:xfrm>
          <a:prstGeom prst="rect">
            <a:avLst/>
          </a:prstGeom>
          <a:noFill/>
        </p:spPr>
        <p:txBody>
          <a:bodyPr wrap="square" rtlCol="0">
            <a:spAutoFit/>
          </a:bodyPr>
          <a:lstStyle/>
          <a:p>
            <a:r>
              <a:rPr lang="en-US" sz="4000" u="sng" dirty="0" smtClean="0"/>
              <a:t>http://vfd.ifas.ufl.edu</a:t>
            </a:r>
            <a:endParaRPr lang="en-US" sz="4000" u="sng" dirty="0"/>
          </a:p>
        </p:txBody>
      </p:sp>
    </p:spTree>
    <p:extLst>
      <p:ext uri="{BB962C8B-B14F-4D97-AF65-F5344CB8AC3E}">
        <p14:creationId xmlns:p14="http://schemas.microsoft.com/office/powerpoint/2010/main" val="2647852250"/>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Content Placeholder 8" descr="2009 Hydroponic Short Course 430.jpg"/>
          <p:cNvPicPr>
            <a:picLocks noGrp="1" noChangeAspect="1"/>
          </p:cNvPicPr>
          <p:nvPr>
            <p:ph sz="quarter" idx="4294967295"/>
          </p:nvPr>
        </p:nvPicPr>
        <p:blipFill>
          <a:blip r:embed="rId3" cstate="print"/>
          <a:stretch>
            <a:fillRect/>
          </a:stretch>
        </p:blipFill>
        <p:spPr>
          <a:xfrm>
            <a:off x="5791200" y="1447800"/>
            <a:ext cx="3197225" cy="2400300"/>
          </a:xfrm>
          <a:prstGeom prst="rect">
            <a:avLst/>
          </a:prstGeom>
          <a:ln>
            <a:noFill/>
          </a:ln>
          <a:effectLst>
            <a:outerShdw blurRad="292100" dist="139700" dir="2700000" algn="tl" rotWithShape="0">
              <a:srgbClr val="333333">
                <a:alpha val="65000"/>
              </a:srgbClr>
            </a:outerShdw>
          </a:effectLst>
        </p:spPr>
      </p:pic>
      <p:pic>
        <p:nvPicPr>
          <p:cNvPr id="10" name="Content Placeholder 9" descr="2009 Hydroponic Short Course 394.jpg"/>
          <p:cNvPicPr>
            <a:picLocks noGrp="1" noChangeAspect="1"/>
          </p:cNvPicPr>
          <p:nvPr>
            <p:ph sz="quarter" idx="4294967295"/>
          </p:nvPr>
        </p:nvPicPr>
        <p:blipFill>
          <a:blip r:embed="rId4" cstate="print"/>
          <a:stretch>
            <a:fillRect/>
          </a:stretch>
        </p:blipFill>
        <p:spPr>
          <a:xfrm>
            <a:off x="457200" y="2590800"/>
            <a:ext cx="5257800" cy="3947205"/>
          </a:xfrm>
          <a:prstGeom prst="rect">
            <a:avLst/>
          </a:prstGeom>
          <a:ln>
            <a:noFill/>
          </a:ln>
          <a:effectLst>
            <a:outerShdw blurRad="292100" dist="139700" dir="2700000" algn="tl" rotWithShape="0">
              <a:srgbClr val="333333">
                <a:alpha val="65000"/>
              </a:srgbClr>
            </a:outerShdw>
          </a:effectLst>
        </p:spPr>
      </p:pic>
      <p:pic>
        <p:nvPicPr>
          <p:cNvPr id="11" name="Content Placeholder 10" descr="2009 Hydroponic Short Course 242.jpg"/>
          <p:cNvPicPr>
            <a:picLocks noGrp="1" noChangeAspect="1"/>
          </p:cNvPicPr>
          <p:nvPr>
            <p:ph sz="quarter" idx="4294967295"/>
          </p:nvPr>
        </p:nvPicPr>
        <p:blipFill>
          <a:blip r:embed="rId5" cstate="print"/>
          <a:stretch>
            <a:fillRect/>
          </a:stretch>
        </p:blipFill>
        <p:spPr>
          <a:xfrm>
            <a:off x="5946775" y="4114800"/>
            <a:ext cx="3197225" cy="2400300"/>
          </a:xfrm>
          <a:prstGeom prst="rect">
            <a:avLst/>
          </a:prstGeom>
          <a:ln>
            <a:noFill/>
          </a:ln>
          <a:effectLst>
            <a:outerShdw blurRad="292100" dist="139700" dir="2700000" algn="tl" rotWithShape="0">
              <a:srgbClr val="333333">
                <a:alpha val="65000"/>
              </a:srgbClr>
            </a:outerShdw>
          </a:effectLst>
        </p:spPr>
      </p:pic>
      <p:pic>
        <p:nvPicPr>
          <p:cNvPr id="4098" name="Picture 2" descr="C:\Users\Lynn\AppData\Local\Microsoft\Windows\Temporary Internet Files\Content.Outlook\N4F9H3K0\New Logo - 48x24 - SVAEC - Transparent.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1000" y="228600"/>
            <a:ext cx="8458200" cy="1101903"/>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Lynn\AppData\Local\Microsoft\Windows\Temporary Internet Files\Content.Outlook\N4F9H3K0\SF Website Address - Blu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8600" y="1447800"/>
            <a:ext cx="5791199" cy="725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3218934"/>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297" name="Picture 9" descr="UFCorn Maze 00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28601" y="0"/>
            <a:ext cx="9585251" cy="6869430"/>
          </a:xfrm>
          <a:prstGeom prst="rect">
            <a:avLst/>
          </a:prstGeom>
          <a:noFill/>
        </p:spPr>
      </p:pic>
      <p:sp>
        <p:nvSpPr>
          <p:cNvPr id="4" name="Rectangle 70"/>
          <p:cNvSpPr>
            <a:spLocks noGrp="1" noChangeArrowheads="1"/>
          </p:cNvSpPr>
          <p:nvPr>
            <p:ph type="sldNum" sz="quarter" idx="4294967295"/>
          </p:nvPr>
        </p:nvSpPr>
        <p:spPr>
          <a:xfrm>
            <a:off x="7010400" y="6324600"/>
            <a:ext cx="2133600" cy="457200"/>
          </a:xfrm>
          <a:prstGeom prst="rect">
            <a:avLst/>
          </a:prstGeom>
        </p:spPr>
        <p:txBody>
          <a:bodyPr/>
          <a:lstStyle/>
          <a:p>
            <a:fld id="{1CED0A89-C204-415F-8DA9-D231B6A36AF8}" type="slidenum">
              <a:rPr lang="en-US"/>
              <a:pPr/>
              <a:t>23</a:t>
            </a:fld>
            <a:endParaRPr lang="en-US"/>
          </a:p>
        </p:txBody>
      </p:sp>
      <p:pic>
        <p:nvPicPr>
          <p:cNvPr id="7" name="Picture 2" descr="C:\Users\Lynn\AppData\Local\Microsoft\Windows\Temporary Internet Files\Content.Outlook\N4F9H3K0\New Logo - 48x24 - SVAEC - Transparent.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228600"/>
            <a:ext cx="8458200" cy="1101903"/>
          </a:xfrm>
          <a:prstGeom prst="rect">
            <a:avLst/>
          </a:prstGeom>
          <a:solidFill>
            <a:schemeClr val="bg1"/>
          </a:solidFill>
        </p:spPr>
      </p:pic>
      <p:pic>
        <p:nvPicPr>
          <p:cNvPr id="8" name="Picture 3" descr="C:\Users\Lynn\AppData\Local\Microsoft\Windows\Temporary Internet Files\Content.Outlook\N4F9H3K0\SF Website Address - Blu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68424" y="1379839"/>
            <a:ext cx="5791199" cy="725830"/>
          </a:xfrm>
          <a:prstGeom prst="rect">
            <a:avLst/>
          </a:prstGeom>
          <a:solidFill>
            <a:schemeClr val="bg1"/>
          </a:solidFill>
        </p:spPr>
      </p:pic>
    </p:spTree>
    <p:extLst>
      <p:ext uri="{BB962C8B-B14F-4D97-AF65-F5344CB8AC3E}">
        <p14:creationId xmlns:p14="http://schemas.microsoft.com/office/powerpoint/2010/main" val="645828614"/>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a:spLocks noGrp="1" noChangeArrowheads="1"/>
          </p:cNvSpPr>
          <p:nvPr>
            <p:ph type="title" sz="quarter" idx="4294967295"/>
          </p:nvPr>
        </p:nvSpPr>
        <p:spPr>
          <a:xfrm>
            <a:off x="0" y="0"/>
            <a:ext cx="9144000" cy="1752600"/>
          </a:xfrm>
          <a:noFill/>
        </p:spPr>
        <p:txBody>
          <a:bodyPr/>
          <a:lstStyle/>
          <a:p>
            <a:pPr algn="ctr" eaLnBrk="1" fontAlgn="auto" hangingPunct="1">
              <a:spcAft>
                <a:spcPts val="0"/>
              </a:spcAft>
              <a:defRPr/>
            </a:pPr>
            <a:r>
              <a:rPr lang="en-US" sz="2800" dirty="0" smtClean="0"/>
              <a:t>Lots of New Interest in Alternative Enterprise </a:t>
            </a:r>
            <a:br>
              <a:rPr lang="en-US" sz="2800" dirty="0" smtClean="0"/>
            </a:br>
            <a:r>
              <a:rPr lang="en-US" sz="2800" dirty="0" smtClean="0"/>
              <a:t>Field Days &amp; Workshops</a:t>
            </a:r>
          </a:p>
        </p:txBody>
      </p:sp>
      <p:pic>
        <p:nvPicPr>
          <p:cNvPr id="4" name="Picture 6" descr="NFREC 007"/>
          <p:cNvPicPr>
            <a:picLocks noGrp="1" noChangeAspect="1" noChangeArrowheads="1"/>
          </p:cNvPicPr>
          <p:nvPr>
            <p:ph sz="quarter" idx="4294967295"/>
          </p:nvPr>
        </p:nvPicPr>
        <p:blipFill>
          <a:blip r:embed="rId2" cstate="print"/>
          <a:srcRect/>
          <a:stretch>
            <a:fillRect/>
          </a:stretch>
        </p:blipFill>
        <p:spPr>
          <a:xfrm>
            <a:off x="152400" y="1524000"/>
            <a:ext cx="2819400" cy="2114550"/>
          </a:xfrm>
          <a:prstGeom prst="rect">
            <a:avLst/>
          </a:prstGeom>
          <a:ln>
            <a:noFill/>
          </a:ln>
          <a:effectLst>
            <a:softEdge rad="112500"/>
          </a:effectLst>
        </p:spPr>
      </p:pic>
      <p:pic>
        <p:nvPicPr>
          <p:cNvPr id="6" name="Picture 9" descr="NFREC 003"/>
          <p:cNvPicPr>
            <a:picLocks noChangeAspect="1" noChangeArrowheads="1"/>
          </p:cNvPicPr>
          <p:nvPr/>
        </p:nvPicPr>
        <p:blipFill>
          <a:blip r:embed="rId3" cstate="print"/>
          <a:srcRect/>
          <a:stretch>
            <a:fillRect/>
          </a:stretch>
        </p:blipFill>
        <p:spPr bwMode="auto">
          <a:xfrm>
            <a:off x="2971800" y="1371600"/>
            <a:ext cx="2971800" cy="2228850"/>
          </a:xfrm>
          <a:prstGeom prst="rect">
            <a:avLst/>
          </a:prstGeom>
          <a:ln>
            <a:noFill/>
          </a:ln>
          <a:effectLst>
            <a:softEdge rad="112500"/>
          </a:effectLst>
        </p:spPr>
      </p:pic>
      <p:pic>
        <p:nvPicPr>
          <p:cNvPr id="8" name="Picture 8" descr="IMG_5602"/>
          <p:cNvPicPr>
            <a:picLocks noGrp="1" noChangeAspect="1" noChangeArrowheads="1"/>
          </p:cNvPicPr>
          <p:nvPr>
            <p:ph sz="quarter" idx="4294967295"/>
          </p:nvPr>
        </p:nvPicPr>
        <p:blipFill>
          <a:blip r:embed="rId4" cstate="print"/>
          <a:srcRect/>
          <a:stretch>
            <a:fillRect/>
          </a:stretch>
        </p:blipFill>
        <p:spPr>
          <a:xfrm>
            <a:off x="5943600" y="1600200"/>
            <a:ext cx="3048000" cy="1989667"/>
          </a:xfrm>
          <a:prstGeom prst="rect">
            <a:avLst/>
          </a:prstGeom>
          <a:ln>
            <a:noFill/>
          </a:ln>
          <a:effectLst>
            <a:softEdge rad="112500"/>
          </a:effectLst>
        </p:spPr>
      </p:pic>
      <p:pic>
        <p:nvPicPr>
          <p:cNvPr id="7" name="Picture 4" descr="NFREC 060"/>
          <p:cNvPicPr>
            <a:picLocks noChangeAspect="1" noChangeArrowheads="1"/>
          </p:cNvPicPr>
          <p:nvPr/>
        </p:nvPicPr>
        <p:blipFill>
          <a:blip r:embed="rId5" cstate="print"/>
          <a:srcRect/>
          <a:stretch>
            <a:fillRect/>
          </a:stretch>
        </p:blipFill>
        <p:spPr bwMode="auto">
          <a:xfrm>
            <a:off x="152400" y="3657600"/>
            <a:ext cx="2819400" cy="2114550"/>
          </a:xfrm>
          <a:prstGeom prst="rect">
            <a:avLst/>
          </a:prstGeom>
          <a:ln>
            <a:noFill/>
          </a:ln>
          <a:effectLst>
            <a:softEdge rad="112500"/>
          </a:effectLst>
        </p:spPr>
      </p:pic>
      <p:pic>
        <p:nvPicPr>
          <p:cNvPr id="10" name="Picture 5" descr="Slide D"/>
          <p:cNvPicPr>
            <a:picLocks noGrp="1" noChangeAspect="1" noChangeArrowheads="1"/>
          </p:cNvPicPr>
          <p:nvPr>
            <p:ph sz="quarter" idx="4294967295"/>
          </p:nvPr>
        </p:nvPicPr>
        <p:blipFill>
          <a:blip r:embed="rId6" cstate="print"/>
          <a:srcRect/>
          <a:stretch>
            <a:fillRect/>
          </a:stretch>
        </p:blipFill>
        <p:spPr>
          <a:xfrm>
            <a:off x="6019800" y="4876800"/>
            <a:ext cx="2986087" cy="1981200"/>
          </a:xfrm>
          <a:prstGeom prst="rect">
            <a:avLst/>
          </a:prstGeom>
          <a:ln>
            <a:noFill/>
          </a:ln>
          <a:effectLst>
            <a:softEdge rad="112500"/>
          </a:effectLst>
        </p:spPr>
      </p:pic>
      <p:pic>
        <p:nvPicPr>
          <p:cNvPr id="9" name="Picture 7" descr="NFREC 042"/>
          <p:cNvPicPr>
            <a:picLocks noChangeAspect="1" noChangeArrowheads="1"/>
          </p:cNvPicPr>
          <p:nvPr/>
        </p:nvPicPr>
        <p:blipFill>
          <a:blip r:embed="rId7" cstate="print"/>
          <a:srcRect/>
          <a:stretch>
            <a:fillRect/>
          </a:stretch>
        </p:blipFill>
        <p:spPr bwMode="auto">
          <a:xfrm>
            <a:off x="4191000" y="3581400"/>
            <a:ext cx="2667000" cy="2000250"/>
          </a:xfrm>
          <a:prstGeom prst="rect">
            <a:avLst/>
          </a:prstGeom>
          <a:ln>
            <a:noFill/>
          </a:ln>
          <a:effectLst>
            <a:softEdge rad="112500"/>
          </a:effectLst>
        </p:spPr>
      </p:pic>
      <p:pic>
        <p:nvPicPr>
          <p:cNvPr id="5" name="Picture 3" descr="IMG_5618"/>
          <p:cNvPicPr>
            <a:picLocks noGrp="1" noChangeAspect="1" noChangeArrowheads="1"/>
          </p:cNvPicPr>
          <p:nvPr>
            <p:ph sz="quarter" idx="4294967295"/>
          </p:nvPr>
        </p:nvPicPr>
        <p:blipFill>
          <a:blip r:embed="rId8" cstate="print"/>
          <a:srcRect/>
          <a:stretch>
            <a:fillRect/>
          </a:stretch>
        </p:blipFill>
        <p:spPr>
          <a:xfrm>
            <a:off x="2133600" y="5053012"/>
            <a:ext cx="2743200" cy="1804988"/>
          </a:xfrm>
          <a:prstGeom prst="rect">
            <a:avLst/>
          </a:prstGeom>
          <a:ln>
            <a:noFill/>
          </a:ln>
          <a:effectLst>
            <a:softEdge rad="112500"/>
          </a:effectLst>
        </p:spPr>
      </p:pic>
    </p:spTree>
    <p:extLst>
      <p:ext uri="{BB962C8B-B14F-4D97-AF65-F5344CB8AC3E}">
        <p14:creationId xmlns:p14="http://schemas.microsoft.com/office/powerpoint/2010/main" val="10109181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0" y="274638"/>
            <a:ext cx="9144000" cy="1143000"/>
          </a:xfrm>
        </p:spPr>
        <p:txBody>
          <a:bodyPr>
            <a:normAutofit fontScale="90000"/>
          </a:bodyPr>
          <a:lstStyle/>
          <a:p>
            <a:pPr algn="ctr" eaLnBrk="1" fontAlgn="auto" hangingPunct="1">
              <a:spcAft>
                <a:spcPts val="0"/>
              </a:spcAft>
              <a:defRPr/>
            </a:pPr>
            <a:r>
              <a:rPr lang="en-US" dirty="0" smtClean="0"/>
              <a:t> More Interest in Specialty Field Vegetable Trials- Hard to Find</a:t>
            </a:r>
          </a:p>
        </p:txBody>
      </p:sp>
      <p:sp>
        <p:nvSpPr>
          <p:cNvPr id="5" name="Rectangle 3"/>
          <p:cNvSpPr txBox="1">
            <a:spLocks noChangeArrowheads="1"/>
          </p:cNvSpPr>
          <p:nvPr/>
        </p:nvSpPr>
        <p:spPr>
          <a:xfrm>
            <a:off x="0" y="1828800"/>
            <a:ext cx="4113213" cy="4876800"/>
          </a:xfrm>
          <a:prstGeom prst="rect">
            <a:avLst/>
          </a:prstGeom>
        </p:spPr>
        <p:txBody>
          <a:bodyPr vert="horz">
            <a:normAutofit/>
          </a:bodyPr>
          <a:lstStyle/>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Char char=""/>
              <a:tabLst/>
              <a:defRPr/>
            </a:pPr>
            <a:r>
              <a:rPr kumimoji="0" lang="en-US" sz="2700" b="0" i="0" u="none" strike="noStrike" kern="1200" cap="none" spc="0" normalizeH="0" baseline="0" noProof="0" smtClean="0">
                <a:ln>
                  <a:noFill/>
                </a:ln>
                <a:solidFill>
                  <a:schemeClr val="tx1"/>
                </a:solidFill>
                <a:effectLst/>
                <a:uLnTx/>
                <a:uFillTx/>
                <a:latin typeface="+mn-lt"/>
                <a:ea typeface="+mn-ea"/>
                <a:cs typeface="+mn-cs"/>
              </a:rPr>
              <a:t>Specialty Peppers</a:t>
            </a:r>
          </a:p>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Char char=""/>
              <a:tabLst/>
              <a:defRPr/>
            </a:pPr>
            <a:r>
              <a:rPr kumimoji="0" lang="en-US" sz="2700" b="0" i="0" u="none" strike="noStrike" kern="1200" cap="none" spc="0" normalizeH="0" baseline="0" noProof="0" smtClean="0">
                <a:ln>
                  <a:noFill/>
                </a:ln>
                <a:solidFill>
                  <a:schemeClr val="tx1"/>
                </a:solidFill>
                <a:effectLst/>
                <a:uLnTx/>
                <a:uFillTx/>
                <a:latin typeface="+mn-lt"/>
                <a:ea typeface="+mn-ea"/>
                <a:cs typeface="+mn-cs"/>
              </a:rPr>
              <a:t>Specialty Lettuce</a:t>
            </a:r>
          </a:p>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Char char=""/>
              <a:tabLst/>
              <a:defRPr/>
            </a:pPr>
            <a:r>
              <a:rPr kumimoji="0" lang="en-US" sz="2700" b="0" i="0" u="none" strike="noStrike" kern="1200" cap="none" spc="0" normalizeH="0" baseline="0" noProof="0" smtClean="0">
                <a:ln>
                  <a:noFill/>
                </a:ln>
                <a:solidFill>
                  <a:schemeClr val="tx1"/>
                </a:solidFill>
                <a:effectLst/>
                <a:uLnTx/>
                <a:uFillTx/>
                <a:latin typeface="+mn-lt"/>
                <a:ea typeface="+mn-ea"/>
                <a:cs typeface="+mn-cs"/>
              </a:rPr>
              <a:t>Calabaza</a:t>
            </a:r>
            <a:endParaRPr kumimoji="0" lang="en-US" sz="27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6" name="Rectangle 4"/>
          <p:cNvSpPr txBox="1">
            <a:spLocks noChangeArrowheads="1"/>
          </p:cNvSpPr>
          <p:nvPr/>
        </p:nvSpPr>
        <p:spPr>
          <a:xfrm>
            <a:off x="4648200" y="1828800"/>
            <a:ext cx="4495800" cy="4114800"/>
          </a:xfrm>
          <a:prstGeom prst="rect">
            <a:avLst/>
          </a:prstGeom>
        </p:spPr>
        <p:txBody>
          <a:bodyPr vert="horz">
            <a:normAutofit/>
          </a:bodyPr>
          <a:lstStyle/>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Char char=""/>
              <a:tabLst/>
              <a:defRPr/>
            </a:pPr>
            <a:r>
              <a:rPr kumimoji="0" lang="en-US" sz="2700" b="0" i="0" u="none" strike="noStrike" kern="1200" cap="none" spc="0" normalizeH="0" baseline="0" noProof="0" smtClean="0">
                <a:ln>
                  <a:noFill/>
                </a:ln>
                <a:solidFill>
                  <a:schemeClr val="tx1"/>
                </a:solidFill>
                <a:effectLst/>
                <a:uLnTx/>
                <a:uFillTx/>
                <a:latin typeface="+mn-lt"/>
                <a:ea typeface="+mn-ea"/>
                <a:cs typeface="+mn-cs"/>
              </a:rPr>
              <a:t>Specialty Eggplant</a:t>
            </a:r>
          </a:p>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Char char=""/>
              <a:tabLst/>
              <a:defRPr/>
            </a:pPr>
            <a:r>
              <a:rPr kumimoji="0" lang="en-US" sz="2700" b="0" i="0" u="none" strike="noStrike" kern="1200" cap="none" spc="0" normalizeH="0" baseline="0" noProof="0" smtClean="0">
                <a:ln>
                  <a:noFill/>
                </a:ln>
                <a:solidFill>
                  <a:schemeClr val="tx1"/>
                </a:solidFill>
                <a:effectLst/>
                <a:uLnTx/>
                <a:uFillTx/>
                <a:latin typeface="+mn-lt"/>
                <a:ea typeface="+mn-ea"/>
                <a:cs typeface="+mn-cs"/>
              </a:rPr>
              <a:t>Specialty Watermelons</a:t>
            </a:r>
            <a:endParaRPr kumimoji="0" lang="en-US" sz="27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7" name="Content Placeholder 6" descr="Specialty Watermelon"/>
          <p:cNvPicPr>
            <a:picLocks noGrp="1" noChangeAspect="1" noChangeArrowheads="1"/>
          </p:cNvPicPr>
          <p:nvPr>
            <p:ph sz="half" idx="1"/>
          </p:nvPr>
        </p:nvPicPr>
        <p:blipFill>
          <a:blip r:embed="rId2" cstate="print">
            <a:extLst>
              <a:ext uri="{28A0092B-C50C-407E-A947-70E740481C1C}">
                <a14:useLocalDpi xmlns:a14="http://schemas.microsoft.com/office/drawing/2010/main"/>
              </a:ext>
            </a:extLst>
          </a:blip>
          <a:srcRect/>
          <a:stretch>
            <a:fillRect/>
          </a:stretch>
        </p:blipFill>
        <p:spPr>
          <a:xfrm>
            <a:off x="5334000" y="2819400"/>
            <a:ext cx="3086100" cy="2057400"/>
          </a:xfrm>
          <a:prstGeom prst="rect">
            <a:avLst/>
          </a:prstGeom>
          <a:ln>
            <a:noFill/>
          </a:ln>
          <a:effectLst>
            <a:softEdge rad="112500"/>
          </a:effectLst>
        </p:spPr>
      </p:pic>
      <p:pic>
        <p:nvPicPr>
          <p:cNvPr id="8" name="Picture 5" descr="Slide H"/>
          <p:cNvPicPr>
            <a:picLocks noChangeAspect="1" noChangeArrowheads="1"/>
          </p:cNvPicPr>
          <p:nvPr/>
        </p:nvPicPr>
        <p:blipFill>
          <a:blip r:embed="rId3" cstate="print"/>
          <a:srcRect/>
          <a:stretch>
            <a:fillRect/>
          </a:stretch>
        </p:blipFill>
        <p:spPr bwMode="auto">
          <a:xfrm>
            <a:off x="228600" y="3276600"/>
            <a:ext cx="2743200" cy="1846263"/>
          </a:xfrm>
          <a:prstGeom prst="rect">
            <a:avLst/>
          </a:prstGeom>
          <a:ln>
            <a:noFill/>
          </a:ln>
          <a:effectLst>
            <a:softEdge rad="112500"/>
          </a:effectLst>
        </p:spPr>
      </p:pic>
      <p:pic>
        <p:nvPicPr>
          <p:cNvPr id="9" name="Picture 7" descr="Specialty Peppers, Eggplant, Tomatillo"/>
          <p:cNvPicPr>
            <a:picLocks noChangeAspect="1" noChangeArrowheads="1"/>
          </p:cNvPicPr>
          <p:nvPr/>
        </p:nvPicPr>
        <p:blipFill>
          <a:blip r:embed="rId4" cstate="print"/>
          <a:srcRect/>
          <a:stretch>
            <a:fillRect/>
          </a:stretch>
        </p:blipFill>
        <p:spPr>
          <a:xfrm>
            <a:off x="2667000" y="4419600"/>
            <a:ext cx="3466368" cy="2296202"/>
          </a:xfrm>
          <a:prstGeom prst="rect">
            <a:avLst/>
          </a:prstGeom>
          <a:ln>
            <a:noFill/>
          </a:ln>
          <a:effectLst>
            <a:softEdge rad="112500"/>
          </a:effectLst>
        </p:spPr>
      </p:pic>
    </p:spTree>
    <p:extLst>
      <p:ext uri="{BB962C8B-B14F-4D97-AF65-F5344CB8AC3E}">
        <p14:creationId xmlns:p14="http://schemas.microsoft.com/office/powerpoint/2010/main" val="15283831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0" y="274638"/>
            <a:ext cx="9144000" cy="1143000"/>
          </a:xfrm>
        </p:spPr>
        <p:txBody>
          <a:bodyPr>
            <a:normAutofit/>
          </a:bodyPr>
          <a:lstStyle/>
          <a:p>
            <a:pPr algn="ctr" eaLnBrk="1" fontAlgn="auto" hangingPunct="1">
              <a:spcAft>
                <a:spcPts val="0"/>
              </a:spcAft>
              <a:defRPr/>
            </a:pPr>
            <a:r>
              <a:rPr lang="en-US" sz="3200" dirty="0" smtClean="0"/>
              <a:t>“Separating Yourself from the Pack”</a:t>
            </a:r>
            <a:br>
              <a:rPr lang="en-US" sz="3200" dirty="0" smtClean="0"/>
            </a:br>
            <a:r>
              <a:rPr lang="en-US" sz="3200" dirty="0" smtClean="0"/>
              <a:t>Specialty Crops</a:t>
            </a:r>
          </a:p>
        </p:txBody>
      </p:sp>
      <p:sp>
        <p:nvSpPr>
          <p:cNvPr id="3" name="Rectangle 3"/>
          <p:cNvSpPr>
            <a:spLocks noGrp="1" noChangeArrowheads="1"/>
          </p:cNvSpPr>
          <p:nvPr>
            <p:ph sz="half" idx="1"/>
          </p:nvPr>
        </p:nvSpPr>
        <p:spPr>
          <a:xfrm>
            <a:off x="1219200" y="1698625"/>
            <a:ext cx="3048000" cy="4800600"/>
          </a:xfrm>
        </p:spPr>
        <p:txBody>
          <a:bodyPr>
            <a:normAutofit/>
          </a:bodyPr>
          <a:lstStyle/>
          <a:p>
            <a:pPr marL="365760" indent="-256032" eaLnBrk="1" fontAlgn="auto" hangingPunct="1">
              <a:lnSpc>
                <a:spcPct val="90000"/>
              </a:lnSpc>
              <a:spcAft>
                <a:spcPts val="0"/>
              </a:spcAft>
              <a:buFont typeface="Wingdings 3"/>
              <a:buChar char=""/>
              <a:defRPr/>
            </a:pPr>
            <a:r>
              <a:rPr lang="en-US" sz="2400" dirty="0" smtClean="0"/>
              <a:t>Sweet Corn</a:t>
            </a:r>
          </a:p>
          <a:p>
            <a:pPr marL="621792" lvl="1" eaLnBrk="1" fontAlgn="auto" hangingPunct="1">
              <a:lnSpc>
                <a:spcPct val="90000"/>
              </a:lnSpc>
              <a:spcBef>
                <a:spcPts val="324"/>
              </a:spcBef>
              <a:spcAft>
                <a:spcPts val="0"/>
              </a:spcAft>
              <a:buFont typeface="Verdana"/>
              <a:buChar char="◦"/>
              <a:defRPr/>
            </a:pPr>
            <a:r>
              <a:rPr lang="en-US" sz="1800" dirty="0" smtClean="0"/>
              <a:t>bi-color</a:t>
            </a:r>
          </a:p>
          <a:p>
            <a:pPr marL="621792" lvl="1" eaLnBrk="1" fontAlgn="auto" hangingPunct="1">
              <a:lnSpc>
                <a:spcPct val="90000"/>
              </a:lnSpc>
              <a:spcBef>
                <a:spcPts val="324"/>
              </a:spcBef>
              <a:spcAft>
                <a:spcPts val="0"/>
              </a:spcAft>
              <a:buFont typeface="Verdana"/>
              <a:buChar char="◦"/>
              <a:defRPr/>
            </a:pPr>
            <a:r>
              <a:rPr lang="en-US" sz="1800" dirty="0" smtClean="0"/>
              <a:t>supersweet</a:t>
            </a:r>
          </a:p>
          <a:p>
            <a:pPr marL="365760" indent="-256032" eaLnBrk="1" fontAlgn="auto" hangingPunct="1">
              <a:lnSpc>
                <a:spcPct val="90000"/>
              </a:lnSpc>
              <a:spcAft>
                <a:spcPts val="0"/>
              </a:spcAft>
              <a:buFont typeface="Wingdings 3"/>
              <a:buChar char=""/>
              <a:defRPr/>
            </a:pPr>
            <a:r>
              <a:rPr lang="en-US" sz="2400" dirty="0" smtClean="0"/>
              <a:t>Tomato</a:t>
            </a:r>
          </a:p>
          <a:p>
            <a:pPr marL="621792" lvl="1" eaLnBrk="1" fontAlgn="auto" hangingPunct="1">
              <a:lnSpc>
                <a:spcPct val="90000"/>
              </a:lnSpc>
              <a:spcBef>
                <a:spcPts val="324"/>
              </a:spcBef>
              <a:spcAft>
                <a:spcPts val="0"/>
              </a:spcAft>
              <a:buFont typeface="Verdana"/>
              <a:buChar char="◦"/>
              <a:defRPr/>
            </a:pPr>
            <a:r>
              <a:rPr lang="en-US" sz="1800" dirty="0" smtClean="0"/>
              <a:t>grape</a:t>
            </a:r>
          </a:p>
          <a:p>
            <a:pPr marL="621792" lvl="1" eaLnBrk="1" fontAlgn="auto" hangingPunct="1">
              <a:lnSpc>
                <a:spcPct val="90000"/>
              </a:lnSpc>
              <a:spcBef>
                <a:spcPts val="324"/>
              </a:spcBef>
              <a:spcAft>
                <a:spcPts val="0"/>
              </a:spcAft>
              <a:buFont typeface="Verdana"/>
              <a:buChar char="◦"/>
              <a:defRPr/>
            </a:pPr>
            <a:r>
              <a:rPr lang="en-US" sz="1800" dirty="0" smtClean="0"/>
              <a:t>plum</a:t>
            </a:r>
          </a:p>
          <a:p>
            <a:pPr marL="621792" lvl="1" eaLnBrk="1" fontAlgn="auto" hangingPunct="1">
              <a:lnSpc>
                <a:spcPct val="90000"/>
              </a:lnSpc>
              <a:spcBef>
                <a:spcPts val="324"/>
              </a:spcBef>
              <a:spcAft>
                <a:spcPts val="0"/>
              </a:spcAft>
              <a:buFont typeface="Verdana"/>
              <a:buChar char="◦"/>
              <a:defRPr/>
            </a:pPr>
            <a:r>
              <a:rPr lang="en-US" sz="1800" dirty="0" smtClean="0"/>
              <a:t>heirloom</a:t>
            </a:r>
          </a:p>
          <a:p>
            <a:pPr marL="365760" indent="-256032" eaLnBrk="1" fontAlgn="auto" hangingPunct="1">
              <a:lnSpc>
                <a:spcPct val="90000"/>
              </a:lnSpc>
              <a:spcAft>
                <a:spcPts val="0"/>
              </a:spcAft>
              <a:buFont typeface="Wingdings 3"/>
              <a:buChar char=""/>
              <a:defRPr/>
            </a:pPr>
            <a:r>
              <a:rPr lang="en-US" sz="2400" dirty="0" smtClean="0"/>
              <a:t>Cantaloupe</a:t>
            </a:r>
          </a:p>
          <a:p>
            <a:pPr marL="621792" lvl="1" eaLnBrk="1" fontAlgn="auto" hangingPunct="1">
              <a:lnSpc>
                <a:spcPct val="90000"/>
              </a:lnSpc>
              <a:spcBef>
                <a:spcPts val="324"/>
              </a:spcBef>
              <a:spcAft>
                <a:spcPts val="0"/>
              </a:spcAft>
              <a:buFont typeface="Verdana"/>
              <a:buChar char="◦"/>
              <a:defRPr/>
            </a:pPr>
            <a:r>
              <a:rPr lang="en-US" sz="1800" dirty="0" smtClean="0"/>
              <a:t>green fleshed</a:t>
            </a:r>
          </a:p>
          <a:p>
            <a:pPr marL="365760" indent="-256032" eaLnBrk="1" fontAlgn="auto" hangingPunct="1">
              <a:lnSpc>
                <a:spcPct val="90000"/>
              </a:lnSpc>
              <a:spcAft>
                <a:spcPts val="0"/>
              </a:spcAft>
              <a:buFont typeface="Wingdings 3"/>
              <a:buChar char=""/>
              <a:defRPr/>
            </a:pPr>
            <a:r>
              <a:rPr lang="en-US" sz="2400" dirty="0" smtClean="0"/>
              <a:t>Watermelon</a:t>
            </a:r>
          </a:p>
          <a:p>
            <a:pPr marL="621792" lvl="1" eaLnBrk="1" fontAlgn="auto" hangingPunct="1">
              <a:lnSpc>
                <a:spcPct val="90000"/>
              </a:lnSpc>
              <a:spcBef>
                <a:spcPts val="324"/>
              </a:spcBef>
              <a:spcAft>
                <a:spcPts val="0"/>
              </a:spcAft>
              <a:buFont typeface="Verdana"/>
              <a:buChar char="◦"/>
              <a:defRPr/>
            </a:pPr>
            <a:r>
              <a:rPr lang="en-US" sz="1800" dirty="0" smtClean="0"/>
              <a:t>seedless</a:t>
            </a:r>
          </a:p>
          <a:p>
            <a:pPr marL="621792" lvl="1" eaLnBrk="1" fontAlgn="auto" hangingPunct="1">
              <a:lnSpc>
                <a:spcPct val="90000"/>
              </a:lnSpc>
              <a:spcBef>
                <a:spcPts val="324"/>
              </a:spcBef>
              <a:spcAft>
                <a:spcPts val="0"/>
              </a:spcAft>
              <a:buFont typeface="Verdana"/>
              <a:buChar char="◦"/>
              <a:defRPr/>
            </a:pPr>
            <a:r>
              <a:rPr lang="en-US" sz="1800" dirty="0" smtClean="0"/>
              <a:t>palm sized</a:t>
            </a:r>
          </a:p>
          <a:p>
            <a:pPr marL="621792" lvl="1" eaLnBrk="1" fontAlgn="auto" hangingPunct="1">
              <a:lnSpc>
                <a:spcPct val="90000"/>
              </a:lnSpc>
              <a:spcBef>
                <a:spcPts val="324"/>
              </a:spcBef>
              <a:spcAft>
                <a:spcPts val="0"/>
              </a:spcAft>
              <a:buFont typeface="Verdana"/>
              <a:buChar char="◦"/>
              <a:defRPr/>
            </a:pPr>
            <a:r>
              <a:rPr lang="en-US" sz="1800" dirty="0" smtClean="0"/>
              <a:t>ice box</a:t>
            </a:r>
          </a:p>
          <a:p>
            <a:pPr marL="365760" indent="-256032" eaLnBrk="1" fontAlgn="auto" hangingPunct="1">
              <a:lnSpc>
                <a:spcPct val="90000"/>
              </a:lnSpc>
              <a:spcAft>
                <a:spcPts val="0"/>
              </a:spcAft>
              <a:buFont typeface="Wingdings 3"/>
              <a:buChar char=""/>
              <a:defRPr/>
            </a:pPr>
            <a:endParaRPr lang="en-US" sz="2000" dirty="0" smtClean="0"/>
          </a:p>
        </p:txBody>
      </p:sp>
      <p:sp>
        <p:nvSpPr>
          <p:cNvPr id="4" name="Rectangle 4"/>
          <p:cNvSpPr txBox="1">
            <a:spLocks noChangeArrowheads="1"/>
          </p:cNvSpPr>
          <p:nvPr/>
        </p:nvSpPr>
        <p:spPr>
          <a:xfrm>
            <a:off x="4419600" y="1698625"/>
            <a:ext cx="4038600" cy="4800600"/>
          </a:xfrm>
          <a:prstGeom prst="rect">
            <a:avLst/>
          </a:prstGeom>
        </p:spPr>
        <p:txBody>
          <a:bodyPr>
            <a:normAutofit lnSpcReduction="10000"/>
          </a:bodyPr>
          <a:lstStyle/>
          <a:p>
            <a:pPr marL="365760" marR="0" lvl="0" indent="-256032" algn="l" defTabSz="914400" rtl="0" eaLnBrk="1" fontAlgn="auto" latinLnBrk="0" hangingPunct="1">
              <a:lnSpc>
                <a:spcPct val="80000"/>
              </a:lnSpc>
              <a:spcBef>
                <a:spcPts val="400"/>
              </a:spcBef>
              <a:spcAft>
                <a:spcPts val="0"/>
              </a:spcAft>
              <a:buClr>
                <a:schemeClr val="accent1"/>
              </a:buClr>
              <a:buSzPct val="68000"/>
              <a:buFont typeface="Wingdings 3"/>
              <a:buChar char=""/>
              <a:tabLst/>
              <a:defRPr/>
            </a:pPr>
            <a:r>
              <a:rPr kumimoji="0" lang="en-US" sz="2400" b="0" i="0" u="none" strike="noStrike" kern="1200" cap="none" spc="0" normalizeH="0" baseline="0" noProof="0" smtClean="0">
                <a:ln>
                  <a:noFill/>
                </a:ln>
                <a:solidFill>
                  <a:schemeClr val="tx1"/>
                </a:solidFill>
                <a:effectLst/>
                <a:uLnTx/>
                <a:uFillTx/>
                <a:latin typeface="+mn-lt"/>
                <a:ea typeface="+mn-ea"/>
                <a:cs typeface="+mn-cs"/>
              </a:rPr>
              <a:t>Squash</a:t>
            </a:r>
          </a:p>
          <a:p>
            <a:pPr marL="621792" marR="0" lvl="1" indent="-228600" algn="l" defTabSz="914400" rtl="0" eaLnBrk="1" fontAlgn="auto" latinLnBrk="0" hangingPunct="1">
              <a:lnSpc>
                <a:spcPct val="80000"/>
              </a:lnSpc>
              <a:spcBef>
                <a:spcPts val="324"/>
              </a:spcBef>
              <a:spcAft>
                <a:spcPts val="0"/>
              </a:spcAft>
              <a:buClr>
                <a:schemeClr val="accent1"/>
              </a:buClr>
              <a:buSzTx/>
              <a:buFont typeface="Verdana"/>
              <a:buChar char="◦"/>
              <a:tabLst/>
              <a:defRPr/>
            </a:pPr>
            <a:r>
              <a:rPr kumimoji="0" lang="en-US" sz="1800" b="0" i="0" u="none" strike="noStrike" kern="1200" cap="none" spc="0" normalizeH="0" baseline="0" noProof="0" smtClean="0">
                <a:ln>
                  <a:noFill/>
                </a:ln>
                <a:solidFill>
                  <a:schemeClr val="tx1"/>
                </a:solidFill>
                <a:effectLst/>
                <a:uLnTx/>
                <a:uFillTx/>
                <a:latin typeface="+mn-lt"/>
                <a:ea typeface="+mn-ea"/>
                <a:cs typeface="+mn-cs"/>
              </a:rPr>
              <a:t>calabaza</a:t>
            </a:r>
          </a:p>
          <a:p>
            <a:pPr marL="621792" marR="0" lvl="1" indent="-228600" algn="l" defTabSz="914400" rtl="0" eaLnBrk="1" fontAlgn="auto" latinLnBrk="0" hangingPunct="1">
              <a:lnSpc>
                <a:spcPct val="80000"/>
              </a:lnSpc>
              <a:spcBef>
                <a:spcPts val="324"/>
              </a:spcBef>
              <a:spcAft>
                <a:spcPts val="0"/>
              </a:spcAft>
              <a:buClr>
                <a:schemeClr val="accent1"/>
              </a:buClr>
              <a:buSzTx/>
              <a:buFont typeface="Verdana"/>
              <a:buChar char="◦"/>
              <a:tabLst/>
              <a:defRPr/>
            </a:pPr>
            <a:r>
              <a:rPr kumimoji="0" lang="en-US" sz="1800" b="0" i="0" u="none" strike="noStrike" kern="1200" cap="none" spc="0" normalizeH="0" baseline="0" noProof="0" smtClean="0">
                <a:ln>
                  <a:noFill/>
                </a:ln>
                <a:solidFill>
                  <a:schemeClr val="tx1"/>
                </a:solidFill>
                <a:effectLst/>
                <a:uLnTx/>
                <a:uFillTx/>
                <a:latin typeface="+mn-lt"/>
                <a:ea typeface="+mn-ea"/>
                <a:cs typeface="+mn-cs"/>
              </a:rPr>
              <a:t>spaghetti</a:t>
            </a:r>
          </a:p>
          <a:p>
            <a:pPr marL="621792" marR="0" lvl="1" indent="-228600" algn="l" defTabSz="914400" rtl="0" eaLnBrk="1" fontAlgn="auto" latinLnBrk="0" hangingPunct="1">
              <a:lnSpc>
                <a:spcPct val="80000"/>
              </a:lnSpc>
              <a:spcBef>
                <a:spcPts val="324"/>
              </a:spcBef>
              <a:spcAft>
                <a:spcPts val="0"/>
              </a:spcAft>
              <a:buClr>
                <a:schemeClr val="accent1"/>
              </a:buClr>
              <a:buSzTx/>
              <a:buFont typeface="Verdana"/>
              <a:buChar char="◦"/>
              <a:tabLst/>
              <a:defRPr/>
            </a:pPr>
            <a:r>
              <a:rPr kumimoji="0" lang="en-US" sz="1800" b="0" i="0" u="none" strike="noStrike" kern="1200" cap="none" spc="0" normalizeH="0" baseline="0" noProof="0" smtClean="0">
                <a:ln>
                  <a:noFill/>
                </a:ln>
                <a:solidFill>
                  <a:schemeClr val="tx1"/>
                </a:solidFill>
                <a:effectLst/>
                <a:uLnTx/>
                <a:uFillTx/>
                <a:latin typeface="+mn-lt"/>
                <a:ea typeface="+mn-ea"/>
                <a:cs typeface="+mn-cs"/>
              </a:rPr>
              <a:t>yellow zucchini</a:t>
            </a:r>
          </a:p>
          <a:p>
            <a:pPr marL="621792" marR="0" lvl="1" indent="-228600" algn="l" defTabSz="914400" rtl="0" eaLnBrk="1" fontAlgn="auto" latinLnBrk="0" hangingPunct="1">
              <a:lnSpc>
                <a:spcPct val="80000"/>
              </a:lnSpc>
              <a:spcBef>
                <a:spcPts val="324"/>
              </a:spcBef>
              <a:spcAft>
                <a:spcPts val="0"/>
              </a:spcAft>
              <a:buClr>
                <a:schemeClr val="accent1"/>
              </a:buClr>
              <a:buSzTx/>
              <a:buFont typeface="Verdana"/>
              <a:buChar char="◦"/>
              <a:tabLst/>
              <a:defRPr/>
            </a:pPr>
            <a:r>
              <a:rPr kumimoji="0" lang="en-US" sz="1800" b="0" i="0" u="none" strike="noStrike" kern="1200" cap="none" spc="0" normalizeH="0" baseline="0" noProof="0" smtClean="0">
                <a:ln>
                  <a:noFill/>
                </a:ln>
                <a:solidFill>
                  <a:schemeClr val="tx1"/>
                </a:solidFill>
                <a:effectLst/>
                <a:uLnTx/>
                <a:uFillTx/>
                <a:latin typeface="+mn-lt"/>
                <a:ea typeface="+mn-ea"/>
                <a:cs typeface="+mn-cs"/>
              </a:rPr>
              <a:t>miniature</a:t>
            </a:r>
          </a:p>
          <a:p>
            <a:pPr marL="621792" marR="0" lvl="1" indent="-228600" algn="l" defTabSz="914400" rtl="0" eaLnBrk="1" fontAlgn="auto" latinLnBrk="0" hangingPunct="1">
              <a:lnSpc>
                <a:spcPct val="80000"/>
              </a:lnSpc>
              <a:spcBef>
                <a:spcPts val="324"/>
              </a:spcBef>
              <a:spcAft>
                <a:spcPts val="0"/>
              </a:spcAft>
              <a:buClr>
                <a:schemeClr val="accent1"/>
              </a:buClr>
              <a:buSzTx/>
              <a:buFont typeface="Verdana"/>
              <a:buChar char="◦"/>
              <a:tabLst/>
              <a:defRPr/>
            </a:pPr>
            <a:r>
              <a:rPr kumimoji="0" lang="en-US" sz="1800" b="0" i="0" u="none" strike="noStrike" kern="1200" cap="none" spc="0" normalizeH="0" baseline="0" noProof="0" smtClean="0">
                <a:ln>
                  <a:noFill/>
                </a:ln>
                <a:solidFill>
                  <a:schemeClr val="tx1"/>
                </a:solidFill>
                <a:effectLst/>
                <a:uLnTx/>
                <a:uFillTx/>
                <a:latin typeface="+mn-lt"/>
                <a:ea typeface="+mn-ea"/>
                <a:cs typeface="+mn-cs"/>
              </a:rPr>
              <a:t>squash blossoms</a:t>
            </a:r>
          </a:p>
          <a:p>
            <a:pPr marL="365760" marR="0" lvl="0" indent="-256032" algn="l" defTabSz="914400" rtl="0" eaLnBrk="1" fontAlgn="auto" latinLnBrk="0" hangingPunct="1">
              <a:lnSpc>
                <a:spcPct val="80000"/>
              </a:lnSpc>
              <a:spcBef>
                <a:spcPts val="400"/>
              </a:spcBef>
              <a:spcAft>
                <a:spcPts val="0"/>
              </a:spcAft>
              <a:buClr>
                <a:schemeClr val="accent1"/>
              </a:buClr>
              <a:buSzPct val="68000"/>
              <a:buFont typeface="Wingdings 3"/>
              <a:buChar char=""/>
              <a:tabLst/>
              <a:defRPr/>
            </a:pPr>
            <a:r>
              <a:rPr kumimoji="0" lang="en-US" sz="2400" b="0" i="0" u="none" strike="noStrike" kern="1200" cap="none" spc="0" normalizeH="0" baseline="0" noProof="0" smtClean="0">
                <a:ln>
                  <a:noFill/>
                </a:ln>
                <a:solidFill>
                  <a:schemeClr val="tx1"/>
                </a:solidFill>
                <a:effectLst/>
                <a:uLnTx/>
                <a:uFillTx/>
                <a:latin typeface="+mn-lt"/>
                <a:ea typeface="+mn-ea"/>
                <a:cs typeface="+mn-cs"/>
              </a:rPr>
              <a:t>Greens</a:t>
            </a:r>
          </a:p>
          <a:p>
            <a:pPr marL="621792" marR="0" lvl="1" indent="-228600" algn="l" defTabSz="914400" rtl="0" eaLnBrk="1" fontAlgn="auto" latinLnBrk="0" hangingPunct="1">
              <a:lnSpc>
                <a:spcPct val="80000"/>
              </a:lnSpc>
              <a:spcBef>
                <a:spcPts val="324"/>
              </a:spcBef>
              <a:spcAft>
                <a:spcPts val="0"/>
              </a:spcAft>
              <a:buClr>
                <a:schemeClr val="accent1"/>
              </a:buClr>
              <a:buSzTx/>
              <a:buFont typeface="Verdana"/>
              <a:buChar char="◦"/>
              <a:tabLst/>
              <a:defRPr/>
            </a:pPr>
            <a:r>
              <a:rPr kumimoji="0" lang="en-US" sz="1800" b="0" i="0" u="none" strike="noStrike" kern="1200" cap="none" spc="0" normalizeH="0" baseline="0" noProof="0" smtClean="0">
                <a:ln>
                  <a:noFill/>
                </a:ln>
                <a:solidFill>
                  <a:schemeClr val="tx1"/>
                </a:solidFill>
                <a:effectLst/>
                <a:uLnTx/>
                <a:uFillTx/>
                <a:latin typeface="+mn-lt"/>
                <a:ea typeface="+mn-ea"/>
                <a:cs typeface="+mn-cs"/>
              </a:rPr>
              <a:t>mixed greens</a:t>
            </a:r>
          </a:p>
          <a:p>
            <a:pPr marL="621792" marR="0" lvl="1" indent="-228600" algn="l" defTabSz="914400" rtl="0" eaLnBrk="1" fontAlgn="auto" latinLnBrk="0" hangingPunct="1">
              <a:lnSpc>
                <a:spcPct val="80000"/>
              </a:lnSpc>
              <a:spcBef>
                <a:spcPts val="324"/>
              </a:spcBef>
              <a:spcAft>
                <a:spcPts val="0"/>
              </a:spcAft>
              <a:buClr>
                <a:schemeClr val="accent1"/>
              </a:buClr>
              <a:buSzTx/>
              <a:buFont typeface="Verdana"/>
              <a:buChar char="◦"/>
              <a:tabLst/>
              <a:defRPr/>
            </a:pPr>
            <a:r>
              <a:rPr kumimoji="0" lang="en-US" sz="1800" b="0" i="0" u="none" strike="noStrike" kern="1200" cap="none" spc="0" normalizeH="0" baseline="0" noProof="0" smtClean="0">
                <a:ln>
                  <a:noFill/>
                </a:ln>
                <a:solidFill>
                  <a:schemeClr val="tx1"/>
                </a:solidFill>
                <a:effectLst/>
                <a:uLnTx/>
                <a:uFillTx/>
                <a:latin typeface="+mn-lt"/>
                <a:ea typeface="+mn-ea"/>
                <a:cs typeface="+mn-cs"/>
              </a:rPr>
              <a:t>specialty mixes</a:t>
            </a:r>
          </a:p>
          <a:p>
            <a:pPr marL="621792" marR="0" lvl="1" indent="-228600" algn="l" defTabSz="914400" rtl="0" eaLnBrk="1" fontAlgn="auto" latinLnBrk="0" hangingPunct="1">
              <a:lnSpc>
                <a:spcPct val="80000"/>
              </a:lnSpc>
              <a:spcBef>
                <a:spcPts val="324"/>
              </a:spcBef>
              <a:spcAft>
                <a:spcPts val="0"/>
              </a:spcAft>
              <a:buClr>
                <a:schemeClr val="accent1"/>
              </a:buClr>
              <a:buSzTx/>
              <a:buFont typeface="Verdana"/>
              <a:buChar char="◦"/>
              <a:tabLst/>
              <a:defRPr/>
            </a:pPr>
            <a:r>
              <a:rPr kumimoji="0" lang="en-US" sz="1800" b="0" i="0" u="none" strike="noStrike" kern="1200" cap="none" spc="0" normalizeH="0" baseline="0" noProof="0" smtClean="0">
                <a:ln>
                  <a:noFill/>
                </a:ln>
                <a:solidFill>
                  <a:schemeClr val="tx1"/>
                </a:solidFill>
                <a:effectLst/>
                <a:uLnTx/>
                <a:uFillTx/>
                <a:latin typeface="+mn-lt"/>
                <a:ea typeface="+mn-ea"/>
                <a:cs typeface="+mn-cs"/>
              </a:rPr>
              <a:t>summer greens</a:t>
            </a:r>
          </a:p>
          <a:p>
            <a:pPr marL="365760" marR="0" lvl="0" indent="-256032" algn="l" defTabSz="914400" rtl="0" eaLnBrk="1" fontAlgn="auto" latinLnBrk="0" hangingPunct="1">
              <a:lnSpc>
                <a:spcPct val="80000"/>
              </a:lnSpc>
              <a:spcBef>
                <a:spcPts val="400"/>
              </a:spcBef>
              <a:spcAft>
                <a:spcPts val="0"/>
              </a:spcAft>
              <a:buClr>
                <a:schemeClr val="accent1"/>
              </a:buClr>
              <a:buSzPct val="68000"/>
              <a:buFont typeface="Wingdings 3"/>
              <a:buChar char=""/>
              <a:tabLst/>
              <a:defRPr/>
            </a:pPr>
            <a:r>
              <a:rPr kumimoji="0" lang="en-US" sz="2400" b="0" i="0" u="none" strike="noStrike" kern="1200" cap="none" spc="0" normalizeH="0" baseline="0" noProof="0" smtClean="0">
                <a:ln>
                  <a:noFill/>
                </a:ln>
                <a:solidFill>
                  <a:schemeClr val="tx1"/>
                </a:solidFill>
                <a:effectLst/>
                <a:uLnTx/>
                <a:uFillTx/>
                <a:latin typeface="+mn-lt"/>
                <a:ea typeface="+mn-ea"/>
                <a:cs typeface="+mn-cs"/>
              </a:rPr>
              <a:t>Peppers</a:t>
            </a:r>
          </a:p>
          <a:p>
            <a:pPr marL="621792" marR="0" lvl="1" indent="-228600" algn="l" defTabSz="914400" rtl="0" eaLnBrk="1" fontAlgn="auto" latinLnBrk="0" hangingPunct="1">
              <a:lnSpc>
                <a:spcPct val="80000"/>
              </a:lnSpc>
              <a:spcBef>
                <a:spcPts val="324"/>
              </a:spcBef>
              <a:spcAft>
                <a:spcPts val="0"/>
              </a:spcAft>
              <a:buClr>
                <a:schemeClr val="accent1"/>
              </a:buClr>
              <a:buSzTx/>
              <a:buFont typeface="Verdana"/>
              <a:buChar char="◦"/>
              <a:tabLst/>
              <a:defRPr/>
            </a:pPr>
            <a:r>
              <a:rPr kumimoji="0" lang="en-US" sz="1800" b="0" i="0" u="none" strike="noStrike" kern="1200" cap="none" spc="0" normalizeH="0" baseline="0" noProof="0" smtClean="0">
                <a:ln>
                  <a:noFill/>
                </a:ln>
                <a:solidFill>
                  <a:schemeClr val="tx1"/>
                </a:solidFill>
                <a:effectLst/>
                <a:uLnTx/>
                <a:uFillTx/>
                <a:latin typeface="+mn-lt"/>
                <a:ea typeface="+mn-ea"/>
                <a:cs typeface="+mn-cs"/>
              </a:rPr>
              <a:t>colored bells </a:t>
            </a:r>
            <a:r>
              <a:rPr kumimoji="0" lang="en-US" sz="1600" b="0" i="0" u="none" strike="noStrike" kern="1200" cap="none" spc="0" normalizeH="0" baseline="0" noProof="0" smtClean="0">
                <a:ln>
                  <a:noFill/>
                </a:ln>
                <a:solidFill>
                  <a:schemeClr val="tx1"/>
                </a:solidFill>
                <a:effectLst/>
                <a:uLnTx/>
                <a:uFillTx/>
                <a:latin typeface="+mn-lt"/>
                <a:ea typeface="+mn-ea"/>
                <a:cs typeface="+mn-cs"/>
              </a:rPr>
              <a:t>(red, yellow, orange)</a:t>
            </a:r>
          </a:p>
          <a:p>
            <a:pPr marL="621792" marR="0" lvl="1" indent="-228600" algn="l" defTabSz="914400" rtl="0" eaLnBrk="1" fontAlgn="auto" latinLnBrk="0" hangingPunct="1">
              <a:lnSpc>
                <a:spcPct val="80000"/>
              </a:lnSpc>
              <a:spcBef>
                <a:spcPts val="324"/>
              </a:spcBef>
              <a:spcAft>
                <a:spcPts val="0"/>
              </a:spcAft>
              <a:buClr>
                <a:schemeClr val="accent1"/>
              </a:buClr>
              <a:buSzTx/>
              <a:buFont typeface="Verdana"/>
              <a:buChar char="◦"/>
              <a:tabLst/>
              <a:defRPr/>
            </a:pPr>
            <a:r>
              <a:rPr kumimoji="0" lang="en-US" sz="1800" b="0" i="0" u="none" strike="noStrike" kern="1200" cap="none" spc="0" normalizeH="0" baseline="0" noProof="0" smtClean="0">
                <a:ln>
                  <a:noFill/>
                </a:ln>
                <a:solidFill>
                  <a:schemeClr val="tx1"/>
                </a:solidFill>
                <a:effectLst/>
                <a:uLnTx/>
                <a:uFillTx/>
                <a:latin typeface="+mn-lt"/>
                <a:ea typeface="+mn-ea"/>
                <a:cs typeface="+mn-cs"/>
              </a:rPr>
              <a:t>cubanelle</a:t>
            </a:r>
          </a:p>
          <a:p>
            <a:pPr marL="621792" marR="0" lvl="1" indent="-228600" algn="l" defTabSz="914400" rtl="0" eaLnBrk="1" fontAlgn="auto" latinLnBrk="0" hangingPunct="1">
              <a:lnSpc>
                <a:spcPct val="80000"/>
              </a:lnSpc>
              <a:spcBef>
                <a:spcPts val="324"/>
              </a:spcBef>
              <a:spcAft>
                <a:spcPts val="0"/>
              </a:spcAft>
              <a:buClr>
                <a:schemeClr val="accent1"/>
              </a:buClr>
              <a:buSzTx/>
              <a:buFont typeface="Verdana"/>
              <a:buChar char="◦"/>
              <a:tabLst/>
              <a:defRPr/>
            </a:pPr>
            <a:r>
              <a:rPr kumimoji="0" lang="en-US" sz="1800" b="0" i="0" u="none" strike="noStrike" kern="1200" cap="none" spc="0" normalizeH="0" baseline="0" noProof="0" smtClean="0">
                <a:ln>
                  <a:noFill/>
                </a:ln>
                <a:solidFill>
                  <a:schemeClr val="tx1"/>
                </a:solidFill>
                <a:effectLst/>
                <a:uLnTx/>
                <a:uFillTx/>
                <a:latin typeface="+mn-lt"/>
                <a:ea typeface="+mn-ea"/>
                <a:cs typeface="+mn-cs"/>
              </a:rPr>
              <a:t>hot peppers</a:t>
            </a:r>
          </a:p>
          <a:p>
            <a:pPr marL="859536" marR="0" lvl="2" indent="-228600" algn="l" defTabSz="914400" rtl="0" eaLnBrk="1" fontAlgn="auto" latinLnBrk="0" hangingPunct="1">
              <a:lnSpc>
                <a:spcPct val="80000"/>
              </a:lnSpc>
              <a:spcBef>
                <a:spcPts val="350"/>
              </a:spcBef>
              <a:spcAft>
                <a:spcPts val="0"/>
              </a:spcAft>
              <a:buClr>
                <a:schemeClr val="accent2"/>
              </a:buClr>
              <a:buSzPct val="100000"/>
              <a:buFont typeface="Wingdings 2"/>
              <a:buChar char=""/>
              <a:tabLst/>
              <a:defRPr/>
            </a:pPr>
            <a:r>
              <a:rPr kumimoji="0" lang="en-US" sz="1600" b="0" i="0" u="none" strike="noStrike" kern="1200" cap="none" spc="0" normalizeH="0" baseline="0" noProof="0" smtClean="0">
                <a:ln>
                  <a:noFill/>
                </a:ln>
                <a:solidFill>
                  <a:schemeClr val="tx1"/>
                </a:solidFill>
                <a:effectLst/>
                <a:uLnTx/>
                <a:uFillTx/>
                <a:latin typeface="+mn-lt"/>
                <a:ea typeface="+mn-ea"/>
                <a:cs typeface="+mn-cs"/>
              </a:rPr>
              <a:t>jalapeno</a:t>
            </a:r>
          </a:p>
          <a:p>
            <a:pPr marL="859536" marR="0" lvl="2" indent="-228600" algn="l" defTabSz="914400" rtl="0" eaLnBrk="1" fontAlgn="auto" latinLnBrk="0" hangingPunct="1">
              <a:lnSpc>
                <a:spcPct val="80000"/>
              </a:lnSpc>
              <a:spcBef>
                <a:spcPts val="350"/>
              </a:spcBef>
              <a:spcAft>
                <a:spcPts val="0"/>
              </a:spcAft>
              <a:buClr>
                <a:schemeClr val="accent2"/>
              </a:buClr>
              <a:buSzPct val="100000"/>
              <a:buFont typeface="Wingdings 2"/>
              <a:buChar char=""/>
              <a:tabLst/>
              <a:defRPr/>
            </a:pPr>
            <a:r>
              <a:rPr kumimoji="0" lang="en-US" sz="1600" b="0" i="0" u="none" strike="noStrike" kern="1200" cap="none" spc="0" normalizeH="0" baseline="0" noProof="0" smtClean="0">
                <a:ln>
                  <a:noFill/>
                </a:ln>
                <a:solidFill>
                  <a:schemeClr val="tx1"/>
                </a:solidFill>
                <a:effectLst/>
                <a:uLnTx/>
                <a:uFillTx/>
                <a:latin typeface="+mn-lt"/>
                <a:ea typeface="+mn-ea"/>
                <a:cs typeface="+mn-cs"/>
              </a:rPr>
              <a:t>cayenne</a:t>
            </a:r>
          </a:p>
          <a:p>
            <a:pPr marL="859536" marR="0" lvl="2" indent="-228600" algn="l" defTabSz="914400" rtl="0" eaLnBrk="1" fontAlgn="auto" latinLnBrk="0" hangingPunct="1">
              <a:lnSpc>
                <a:spcPct val="80000"/>
              </a:lnSpc>
              <a:spcBef>
                <a:spcPts val="350"/>
              </a:spcBef>
              <a:spcAft>
                <a:spcPts val="0"/>
              </a:spcAft>
              <a:buClr>
                <a:schemeClr val="accent2"/>
              </a:buClr>
              <a:buSzPct val="100000"/>
              <a:buFont typeface="Wingdings 2"/>
              <a:buChar char=""/>
              <a:tabLst/>
              <a:defRPr/>
            </a:pPr>
            <a:r>
              <a:rPr kumimoji="0" lang="en-US" sz="1600" b="0" i="0" u="none" strike="noStrike" kern="1200" cap="none" spc="0" normalizeH="0" baseline="0" noProof="0" smtClean="0">
                <a:ln>
                  <a:noFill/>
                </a:ln>
                <a:solidFill>
                  <a:schemeClr val="tx1"/>
                </a:solidFill>
                <a:effectLst/>
                <a:uLnTx/>
                <a:uFillTx/>
                <a:latin typeface="+mn-lt"/>
                <a:ea typeface="+mn-ea"/>
                <a:cs typeface="+mn-cs"/>
              </a:rPr>
              <a:t>poblano, anchos</a:t>
            </a:r>
          </a:p>
          <a:p>
            <a:pPr marL="859536" marR="0" lvl="2" indent="-228600" algn="l" defTabSz="914400" rtl="0" eaLnBrk="1" fontAlgn="auto" latinLnBrk="0" hangingPunct="1">
              <a:lnSpc>
                <a:spcPct val="80000"/>
              </a:lnSpc>
              <a:spcBef>
                <a:spcPts val="350"/>
              </a:spcBef>
              <a:spcAft>
                <a:spcPts val="0"/>
              </a:spcAft>
              <a:buClr>
                <a:schemeClr val="accent2"/>
              </a:buClr>
              <a:buSzPct val="100000"/>
              <a:buFont typeface="Wingdings 2"/>
              <a:buChar char=""/>
              <a:tabLst/>
              <a:defRPr/>
            </a:pPr>
            <a:r>
              <a:rPr kumimoji="0" lang="en-US" sz="1600" b="0" i="0" u="none" strike="noStrike" kern="1200" cap="none" spc="0" normalizeH="0" baseline="0" noProof="0" smtClean="0">
                <a:ln>
                  <a:noFill/>
                </a:ln>
                <a:solidFill>
                  <a:schemeClr val="tx1"/>
                </a:solidFill>
                <a:effectLst/>
                <a:uLnTx/>
                <a:uFillTx/>
                <a:latin typeface="+mn-lt"/>
                <a:ea typeface="+mn-ea"/>
                <a:cs typeface="+mn-cs"/>
              </a:rPr>
              <a:t>southwestern chile</a:t>
            </a:r>
          </a:p>
          <a:p>
            <a:pPr marL="621792" marR="0" lvl="1" indent="-228600" algn="l" defTabSz="914400" rtl="0" eaLnBrk="1" fontAlgn="auto" latinLnBrk="0" hangingPunct="1">
              <a:lnSpc>
                <a:spcPct val="80000"/>
              </a:lnSpc>
              <a:spcBef>
                <a:spcPts val="324"/>
              </a:spcBef>
              <a:spcAft>
                <a:spcPts val="0"/>
              </a:spcAft>
              <a:buClr>
                <a:schemeClr val="accent1"/>
              </a:buClr>
              <a:buSzTx/>
              <a:buFont typeface="Verdana"/>
              <a:buChar char="◦"/>
              <a:tabLst/>
              <a:defRPr/>
            </a:pPr>
            <a:endParaRPr kumimoji="0" lang="en-US" sz="1800" b="0" i="0" u="none" strike="noStrike" kern="1200" cap="none" spc="0" normalizeH="0" baseline="0" noProof="0" dirty="0" smtClean="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2533681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0" y="274638"/>
            <a:ext cx="9144000" cy="1143000"/>
          </a:xfrm>
        </p:spPr>
        <p:txBody>
          <a:bodyPr>
            <a:normAutofit fontScale="90000"/>
          </a:bodyPr>
          <a:lstStyle/>
          <a:p>
            <a:pPr algn="ctr" eaLnBrk="1" fontAlgn="auto" hangingPunct="1">
              <a:spcAft>
                <a:spcPts val="0"/>
              </a:spcAft>
              <a:defRPr/>
            </a:pPr>
            <a:r>
              <a:rPr lang="en-US" dirty="0" smtClean="0"/>
              <a:t>Specialty Vegetables, </a:t>
            </a:r>
            <a:br>
              <a:rPr lang="en-US" dirty="0" smtClean="0"/>
            </a:br>
            <a:r>
              <a:rPr lang="en-US" dirty="0" smtClean="0"/>
              <a:t>Strawberries &amp; Herbs</a:t>
            </a:r>
          </a:p>
        </p:txBody>
      </p:sp>
      <p:pic>
        <p:nvPicPr>
          <p:cNvPr id="3" name="Picture 3" descr="Image16"/>
          <p:cNvPicPr>
            <a:picLocks noGrp="1" noChangeAspect="1" noChangeArrowheads="1"/>
          </p:cNvPicPr>
          <p:nvPr>
            <p:ph idx="1"/>
          </p:nvPr>
        </p:nvPicPr>
        <p:blipFill>
          <a:blip r:embed="rId2" cstate="print"/>
          <a:stretch>
            <a:fillRect/>
          </a:stretch>
        </p:blipFill>
        <p:spPr>
          <a:xfrm>
            <a:off x="1476375" y="1705769"/>
            <a:ext cx="6191250" cy="4076700"/>
          </a:xfrm>
          <a:prstGeom prst="rect">
            <a:avLst/>
          </a:prstGeom>
          <a:ln>
            <a:noFill/>
          </a:ln>
          <a:effectLst>
            <a:softEdge rad="112500"/>
          </a:effectLst>
        </p:spPr>
      </p:pic>
    </p:spTree>
    <p:extLst>
      <p:ext uri="{BB962C8B-B14F-4D97-AF65-F5344CB8AC3E}">
        <p14:creationId xmlns:p14="http://schemas.microsoft.com/office/powerpoint/2010/main" val="28202305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0" y="274638"/>
            <a:ext cx="9144000" cy="1143000"/>
          </a:xfrm>
        </p:spPr>
        <p:txBody>
          <a:bodyPr>
            <a:normAutofit/>
          </a:bodyPr>
          <a:lstStyle/>
          <a:p>
            <a:pPr algn="ctr" eaLnBrk="1" fontAlgn="auto" hangingPunct="1">
              <a:spcAft>
                <a:spcPts val="0"/>
              </a:spcAft>
              <a:defRPr/>
            </a:pPr>
            <a:r>
              <a:rPr lang="en-US" sz="3200" dirty="0" smtClean="0"/>
              <a:t>Role of Technology </a:t>
            </a:r>
            <a:br>
              <a:rPr lang="en-US" sz="3200" dirty="0" smtClean="0"/>
            </a:br>
            <a:r>
              <a:rPr lang="en-US" sz="3200" dirty="0" smtClean="0"/>
              <a:t>Very Important in Vegetable Production</a:t>
            </a:r>
          </a:p>
        </p:txBody>
      </p:sp>
      <p:pic>
        <p:nvPicPr>
          <p:cNvPr id="3" name="Picture 4" descr="Strawberry frost protection cover"/>
          <p:cNvPicPr>
            <a:picLocks noChangeAspect="1" noChangeArrowheads="1"/>
          </p:cNvPicPr>
          <p:nvPr/>
        </p:nvPicPr>
        <p:blipFill>
          <a:blip r:embed="rId2" cstate="print"/>
          <a:srcRect/>
          <a:stretch>
            <a:fillRect/>
          </a:stretch>
        </p:blipFill>
        <p:spPr bwMode="auto">
          <a:xfrm>
            <a:off x="2057400" y="1447800"/>
            <a:ext cx="5087819" cy="4648200"/>
          </a:xfrm>
          <a:prstGeom prst="rect">
            <a:avLst/>
          </a:prstGeom>
          <a:ln>
            <a:noFill/>
          </a:ln>
          <a:effectLst>
            <a:softEdge rad="112500"/>
          </a:effectLst>
        </p:spPr>
      </p:pic>
    </p:spTree>
    <p:extLst>
      <p:ext uri="{BB962C8B-B14F-4D97-AF65-F5344CB8AC3E}">
        <p14:creationId xmlns:p14="http://schemas.microsoft.com/office/powerpoint/2010/main" val="18391663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44321" y="-152400"/>
            <a:ext cx="8229600" cy="1143000"/>
          </a:xfrm>
        </p:spPr>
        <p:txBody>
          <a:bodyPr/>
          <a:lstStyle/>
          <a:p>
            <a:r>
              <a:rPr lang="en-US" dirty="0" smtClean="0"/>
              <a:t>Conservation Tillage</a:t>
            </a:r>
            <a:endParaRPr lang="en-US" dirty="0"/>
          </a:p>
        </p:txBody>
      </p:sp>
      <p:sp>
        <p:nvSpPr>
          <p:cNvPr id="8" name="Content Placeholder 7"/>
          <p:cNvSpPr>
            <a:spLocks noGrp="1"/>
          </p:cNvSpPr>
          <p:nvPr>
            <p:ph idx="1"/>
          </p:nvPr>
        </p:nvSpPr>
        <p:spPr/>
        <p:txBody>
          <a:bodyPr>
            <a:normAutofit/>
          </a:bodyPr>
          <a:lstStyle/>
          <a:p>
            <a:endParaRPr lang="en-US" dirty="0" smtClean="0"/>
          </a:p>
          <a:p>
            <a:endParaRPr lang="en-US" dirty="0" smtClean="0"/>
          </a:p>
          <a:p>
            <a:endParaRPr lang="en-US" dirty="0" smtClean="0"/>
          </a:p>
          <a:p>
            <a:endParaRPr lang="en-US" dirty="0"/>
          </a:p>
        </p:txBody>
      </p:sp>
      <p:pic>
        <p:nvPicPr>
          <p:cNvPr id="97282" name="Picture 2"/>
          <p:cNvPicPr>
            <a:picLocks noGrp="1" noChangeAspect="1" noChangeArrowheads="1"/>
          </p:cNvPicPr>
          <p:nvPr>
            <p:ph sz="half" idx="4294967295"/>
          </p:nvPr>
        </p:nvPicPr>
        <p:blipFill>
          <a:blip r:embed="rId3" cstate="print"/>
          <a:srcRect/>
          <a:stretch>
            <a:fillRect/>
          </a:stretch>
        </p:blipFill>
        <p:spPr bwMode="auto">
          <a:xfrm>
            <a:off x="72766" y="1052463"/>
            <a:ext cx="2590800" cy="2301875"/>
          </a:xfrm>
          <a:prstGeom prst="rect">
            <a:avLst/>
          </a:prstGeom>
          <a:noFill/>
          <a:ln w="9525">
            <a:noFill/>
            <a:miter lim="800000"/>
            <a:headEnd/>
            <a:tailEnd/>
          </a:ln>
          <a:effectLst/>
        </p:spPr>
      </p:pic>
      <p:pic>
        <p:nvPicPr>
          <p:cNvPr id="97286" name="Picture 6"/>
          <p:cNvPicPr>
            <a:picLocks noChangeAspect="1" noChangeArrowheads="1"/>
          </p:cNvPicPr>
          <p:nvPr/>
        </p:nvPicPr>
        <p:blipFill>
          <a:blip r:embed="rId4" cstate="print"/>
          <a:srcRect/>
          <a:stretch>
            <a:fillRect/>
          </a:stretch>
        </p:blipFill>
        <p:spPr bwMode="auto">
          <a:xfrm>
            <a:off x="4882756" y="3472957"/>
            <a:ext cx="3810000" cy="2618021"/>
          </a:xfrm>
          <a:prstGeom prst="rect">
            <a:avLst/>
          </a:prstGeom>
          <a:noFill/>
          <a:ln w="9525">
            <a:noFill/>
            <a:miter lim="800000"/>
            <a:headEnd/>
            <a:tailEnd/>
          </a:ln>
          <a:effectLst/>
        </p:spPr>
      </p:pic>
      <p:pic>
        <p:nvPicPr>
          <p:cNvPr id="97287" name="Picture 7" descr="C:\My Documents\UFl\PHOTOS\eOrganic_Photos\IMG_3379.jpg"/>
          <p:cNvPicPr>
            <a:picLocks noChangeAspect="1" noChangeArrowheads="1"/>
          </p:cNvPicPr>
          <p:nvPr/>
        </p:nvPicPr>
        <p:blipFill>
          <a:blip r:embed="rId5" cstate="print"/>
          <a:srcRect/>
          <a:stretch>
            <a:fillRect/>
          </a:stretch>
        </p:blipFill>
        <p:spPr bwMode="auto">
          <a:xfrm>
            <a:off x="402894" y="3445053"/>
            <a:ext cx="4389120" cy="2926080"/>
          </a:xfrm>
          <a:prstGeom prst="rect">
            <a:avLst/>
          </a:prstGeom>
          <a:noFill/>
        </p:spPr>
      </p:pic>
      <p:pic>
        <p:nvPicPr>
          <p:cNvPr id="97283" name="Picture 3"/>
          <p:cNvPicPr>
            <a:picLocks noChangeAspect="1" noChangeArrowheads="1"/>
          </p:cNvPicPr>
          <p:nvPr/>
        </p:nvPicPr>
        <p:blipFill>
          <a:blip r:embed="rId6" cstate="print"/>
          <a:srcRect/>
          <a:stretch>
            <a:fillRect/>
          </a:stretch>
        </p:blipFill>
        <p:spPr bwMode="auto">
          <a:xfrm>
            <a:off x="2685728" y="1413928"/>
            <a:ext cx="2106286" cy="1905000"/>
          </a:xfrm>
          <a:prstGeom prst="rect">
            <a:avLst/>
          </a:prstGeom>
          <a:noFill/>
          <a:ln w="9525">
            <a:noFill/>
            <a:miter lim="800000"/>
            <a:headEnd/>
            <a:tailEnd/>
          </a:ln>
          <a:effectLst/>
        </p:spPr>
      </p:pic>
      <p:pic>
        <p:nvPicPr>
          <p:cNvPr id="97285" name="Picture 5"/>
          <p:cNvPicPr>
            <a:picLocks noChangeAspect="1" noChangeArrowheads="1"/>
          </p:cNvPicPr>
          <p:nvPr/>
        </p:nvPicPr>
        <p:blipFill>
          <a:blip r:embed="rId7" cstate="print"/>
          <a:srcRect/>
          <a:stretch>
            <a:fillRect/>
          </a:stretch>
        </p:blipFill>
        <p:spPr bwMode="auto">
          <a:xfrm>
            <a:off x="4882756" y="961749"/>
            <a:ext cx="3810000" cy="2483304"/>
          </a:xfrm>
          <a:prstGeom prst="rect">
            <a:avLst/>
          </a:prstGeom>
          <a:noFill/>
          <a:ln w="9525">
            <a:noFill/>
            <a:miter lim="800000"/>
            <a:headEnd/>
            <a:tailEnd/>
          </a:ln>
          <a:effectLst/>
        </p:spPr>
      </p:pic>
    </p:spTree>
    <p:extLst>
      <p:ext uri="{BB962C8B-B14F-4D97-AF65-F5344CB8AC3E}">
        <p14:creationId xmlns:p14="http://schemas.microsoft.com/office/powerpoint/2010/main" val="42633697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20338" y="1402789"/>
            <a:ext cx="6909262" cy="2308324"/>
          </a:xfrm>
          <a:prstGeom prst="rect">
            <a:avLst/>
          </a:prstGeom>
        </p:spPr>
        <p:txBody>
          <a:bodyPr wrap="square">
            <a:spAutoFit/>
          </a:bodyPr>
          <a:lstStyle/>
          <a:p>
            <a:r>
              <a:rPr lang="en-US" sz="2400" dirty="0"/>
              <a:t>UF/IFAS Extension encompasses thousands of Extension faculty members, scientists, educators, administrative staff, and volunteers, all working to provide solutions for your life. </a:t>
            </a:r>
            <a:endParaRPr lang="en-US" sz="2400" dirty="0" smtClean="0"/>
          </a:p>
          <a:p>
            <a:endParaRPr lang="en-US" sz="2400" b="1" dirty="0"/>
          </a:p>
          <a:p>
            <a:r>
              <a:rPr lang="en-US" sz="2400" b="1" dirty="0" smtClean="0"/>
              <a:t>Nick </a:t>
            </a:r>
            <a:r>
              <a:rPr lang="en-US" sz="2400" b="1" dirty="0"/>
              <a:t>Place</a:t>
            </a:r>
            <a:r>
              <a:rPr lang="en-US" sz="2400" dirty="0"/>
              <a:t>, Ph.D., is the director of UF/IFAS Extension.</a:t>
            </a:r>
            <a:endParaRPr lang="en-US" sz="2400" dirty="0"/>
          </a:p>
        </p:txBody>
      </p:sp>
      <p:sp>
        <p:nvSpPr>
          <p:cNvPr id="3" name="Rectangle 2"/>
          <p:cNvSpPr/>
          <p:nvPr/>
        </p:nvSpPr>
        <p:spPr>
          <a:xfrm>
            <a:off x="762000" y="685800"/>
            <a:ext cx="7882607" cy="646331"/>
          </a:xfrm>
          <a:prstGeom prst="rect">
            <a:avLst/>
          </a:prstGeom>
        </p:spPr>
        <p:txBody>
          <a:bodyPr wrap="none">
            <a:spAutoFit/>
          </a:bodyPr>
          <a:lstStyle/>
          <a:p>
            <a:r>
              <a:rPr lang="en-US" sz="3600" b="1" dirty="0"/>
              <a:t>UF/IFAS Extension Administration Office</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8120" y="3886200"/>
            <a:ext cx="2721435" cy="2539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77070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1143000"/>
          </a:xfrm>
        </p:spPr>
        <p:txBody>
          <a:bodyPr>
            <a:normAutofit fontScale="90000"/>
          </a:bodyPr>
          <a:lstStyle/>
          <a:p>
            <a:pPr algn="ctr" eaLnBrk="1" fontAlgn="auto" hangingPunct="1">
              <a:spcAft>
                <a:spcPts val="0"/>
              </a:spcAft>
              <a:defRPr/>
            </a:pPr>
            <a:r>
              <a:rPr lang="en-US" dirty="0" smtClean="0"/>
              <a:t>Examples of Technologies </a:t>
            </a:r>
            <a:br>
              <a:rPr lang="en-US" dirty="0" smtClean="0"/>
            </a:br>
            <a:r>
              <a:rPr lang="en-US" dirty="0" smtClean="0"/>
              <a:t>and Materials</a:t>
            </a:r>
            <a:endParaRPr lang="en-US" dirty="0"/>
          </a:p>
        </p:txBody>
      </p:sp>
      <p:sp>
        <p:nvSpPr>
          <p:cNvPr id="3" name="Content Placeholder 2"/>
          <p:cNvSpPr>
            <a:spLocks noGrp="1"/>
          </p:cNvSpPr>
          <p:nvPr>
            <p:ph idx="1"/>
          </p:nvPr>
        </p:nvSpPr>
        <p:spPr>
          <a:xfrm>
            <a:off x="990600" y="1524000"/>
            <a:ext cx="8001000" cy="5029200"/>
          </a:xfrm>
        </p:spPr>
        <p:txBody>
          <a:bodyPr>
            <a:normAutofit lnSpcReduction="10000"/>
          </a:bodyPr>
          <a:lstStyle/>
          <a:p>
            <a:pPr eaLnBrk="1" hangingPunct="1"/>
            <a:r>
              <a:rPr lang="en-US" dirty="0" smtClean="0"/>
              <a:t>Plastic Mulch And Drip Irrigation</a:t>
            </a:r>
          </a:p>
          <a:p>
            <a:pPr eaLnBrk="1" hangingPunct="1"/>
            <a:r>
              <a:rPr lang="en-US" dirty="0" smtClean="0"/>
              <a:t>Irrigation For Freeze Protection</a:t>
            </a:r>
          </a:p>
          <a:p>
            <a:pPr eaLnBrk="1" hangingPunct="1"/>
            <a:r>
              <a:rPr lang="en-US" dirty="0" smtClean="0"/>
              <a:t>Frost Covers, Row Covers</a:t>
            </a:r>
          </a:p>
          <a:p>
            <a:pPr eaLnBrk="1" hangingPunct="1"/>
            <a:r>
              <a:rPr lang="en-US" dirty="0" smtClean="0"/>
              <a:t>Low Tunnels</a:t>
            </a:r>
          </a:p>
          <a:p>
            <a:pPr eaLnBrk="1" hangingPunct="1"/>
            <a:r>
              <a:rPr lang="en-US" dirty="0" smtClean="0"/>
              <a:t>High Tunnels, Walk-in Tunnels, Hoop Houses</a:t>
            </a:r>
          </a:p>
          <a:p>
            <a:pPr eaLnBrk="1" hangingPunct="1"/>
            <a:r>
              <a:rPr lang="en-US" dirty="0" smtClean="0"/>
              <a:t>Temporary Covers and </a:t>
            </a:r>
            <a:r>
              <a:rPr lang="en-US" dirty="0" err="1" smtClean="0"/>
              <a:t>Microjets</a:t>
            </a:r>
            <a:endParaRPr lang="en-US" dirty="0" smtClean="0"/>
          </a:p>
          <a:p>
            <a:pPr eaLnBrk="1" hangingPunct="1"/>
            <a:r>
              <a:rPr lang="en-US" dirty="0" smtClean="0"/>
              <a:t>Shade Culture</a:t>
            </a:r>
          </a:p>
          <a:p>
            <a:pPr eaLnBrk="1" hangingPunct="1"/>
            <a:r>
              <a:rPr lang="en-US" dirty="0" smtClean="0"/>
              <a:t>Screening for Pest Exclusion</a:t>
            </a:r>
          </a:p>
          <a:p>
            <a:pPr eaLnBrk="1" hangingPunct="1"/>
            <a:r>
              <a:rPr lang="en-US" dirty="0" smtClean="0"/>
              <a:t>Greenhouses (heating, cooling, shading, etc)</a:t>
            </a:r>
          </a:p>
          <a:p>
            <a:pPr eaLnBrk="1" hangingPunct="1"/>
            <a:endParaRPr lang="en-US" dirty="0" smtClean="0"/>
          </a:p>
        </p:txBody>
      </p:sp>
    </p:spTree>
    <p:extLst>
      <p:ext uri="{BB962C8B-B14F-4D97-AF65-F5344CB8AC3E}">
        <p14:creationId xmlns:p14="http://schemas.microsoft.com/office/powerpoint/2010/main" val="33920073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0" y="274638"/>
            <a:ext cx="9144000" cy="1143000"/>
          </a:xfrm>
        </p:spPr>
        <p:txBody>
          <a:bodyPr/>
          <a:lstStyle/>
          <a:p>
            <a:pPr algn="ctr" eaLnBrk="1" fontAlgn="auto" hangingPunct="1">
              <a:spcAft>
                <a:spcPts val="0"/>
              </a:spcAft>
              <a:defRPr/>
            </a:pPr>
            <a:r>
              <a:rPr lang="en-US" dirty="0" smtClean="0"/>
              <a:t>Season Extension</a:t>
            </a:r>
          </a:p>
        </p:txBody>
      </p:sp>
      <p:sp>
        <p:nvSpPr>
          <p:cNvPr id="5" name="Rectangle 3"/>
          <p:cNvSpPr>
            <a:spLocks noGrp="1" noChangeArrowheads="1"/>
          </p:cNvSpPr>
          <p:nvPr>
            <p:ph idx="1"/>
          </p:nvPr>
        </p:nvSpPr>
        <p:spPr>
          <a:xfrm>
            <a:off x="381000" y="1917700"/>
            <a:ext cx="8305800" cy="4102100"/>
          </a:xfrm>
        </p:spPr>
        <p:txBody>
          <a:bodyPr/>
          <a:lstStyle/>
          <a:p>
            <a:pPr eaLnBrk="1" hangingPunct="1"/>
            <a:r>
              <a:rPr lang="en-US" dirty="0" smtClean="0"/>
              <a:t>Frost Protection</a:t>
            </a:r>
          </a:p>
          <a:p>
            <a:pPr eaLnBrk="1" hangingPunct="1"/>
            <a:r>
              <a:rPr lang="en-US" dirty="0" smtClean="0"/>
              <a:t>Row Tunnels</a:t>
            </a:r>
          </a:p>
          <a:p>
            <a:pPr eaLnBrk="1" hangingPunct="1"/>
            <a:r>
              <a:rPr lang="en-US" dirty="0" smtClean="0"/>
              <a:t>Shade Area</a:t>
            </a:r>
          </a:p>
          <a:p>
            <a:pPr eaLnBrk="1" hangingPunct="1"/>
            <a:r>
              <a:rPr lang="en-US" dirty="0" smtClean="0"/>
              <a:t>Walk-in Tunnels</a:t>
            </a:r>
          </a:p>
          <a:p>
            <a:pPr eaLnBrk="1" hangingPunct="1"/>
            <a:r>
              <a:rPr lang="en-US" dirty="0" smtClean="0"/>
              <a:t>Crop &amp; Variety Selection</a:t>
            </a:r>
          </a:p>
          <a:p>
            <a:pPr eaLnBrk="1" hangingPunct="1"/>
            <a:r>
              <a:rPr lang="en-US" dirty="0" smtClean="0"/>
              <a:t>Transplants</a:t>
            </a:r>
          </a:p>
          <a:p>
            <a:pPr eaLnBrk="1" hangingPunct="1"/>
            <a:endParaRPr lang="en-US" dirty="0" smtClean="0"/>
          </a:p>
        </p:txBody>
      </p:sp>
      <p:pic>
        <p:nvPicPr>
          <p:cNvPr id="6" name="Picture 5" descr="slide 076"/>
          <p:cNvPicPr>
            <a:picLocks noChangeAspect="1" noChangeArrowheads="1"/>
          </p:cNvPicPr>
          <p:nvPr/>
        </p:nvPicPr>
        <p:blipFill>
          <a:blip r:embed="rId2" cstate="print"/>
          <a:srcRect/>
          <a:stretch>
            <a:fillRect/>
          </a:stretch>
        </p:blipFill>
        <p:spPr bwMode="auto">
          <a:xfrm>
            <a:off x="4038600" y="1447800"/>
            <a:ext cx="2590800" cy="1770063"/>
          </a:xfrm>
          <a:prstGeom prst="rect">
            <a:avLst/>
          </a:prstGeom>
          <a:ln>
            <a:noFill/>
          </a:ln>
          <a:effectLst>
            <a:softEdge rad="112500"/>
          </a:effectLst>
        </p:spPr>
      </p:pic>
      <p:pic>
        <p:nvPicPr>
          <p:cNvPr id="7" name="Picture 6" descr="DSC0124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562600" y="3124200"/>
            <a:ext cx="2438400" cy="1830388"/>
          </a:xfrm>
          <a:prstGeom prst="rect">
            <a:avLst/>
          </a:prstGeom>
          <a:ln>
            <a:noFill/>
          </a:ln>
          <a:effectLst>
            <a:softEdge rad="112500"/>
          </a:effectLst>
        </p:spPr>
      </p:pic>
      <p:pic>
        <p:nvPicPr>
          <p:cNvPr id="8" name="Picture 4" descr="transplant 6"/>
          <p:cNvPicPr>
            <a:picLocks noChangeAspect="1" noChangeArrowheads="1"/>
          </p:cNvPicPr>
          <p:nvPr/>
        </p:nvPicPr>
        <p:blipFill>
          <a:blip r:embed="rId4" cstate="print"/>
          <a:srcRect/>
          <a:stretch>
            <a:fillRect/>
          </a:stretch>
        </p:blipFill>
        <p:spPr bwMode="auto">
          <a:xfrm>
            <a:off x="6550617" y="4876800"/>
            <a:ext cx="2440983" cy="1600200"/>
          </a:xfrm>
          <a:prstGeom prst="rect">
            <a:avLst/>
          </a:prstGeom>
          <a:ln>
            <a:noFill/>
          </a:ln>
          <a:effectLst>
            <a:softEdge rad="112500"/>
          </a:effectLst>
        </p:spPr>
      </p:pic>
    </p:spTree>
    <p:extLst>
      <p:ext uri="{BB962C8B-B14F-4D97-AF65-F5344CB8AC3E}">
        <p14:creationId xmlns:p14="http://schemas.microsoft.com/office/powerpoint/2010/main" val="9915455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0" y="274638"/>
            <a:ext cx="9144000" cy="1477962"/>
          </a:xfrm>
        </p:spPr>
        <p:txBody>
          <a:bodyPr>
            <a:normAutofit/>
          </a:bodyPr>
          <a:lstStyle/>
          <a:p>
            <a:pPr algn="ctr" eaLnBrk="1" fontAlgn="auto" hangingPunct="1">
              <a:spcAft>
                <a:spcPts val="0"/>
              </a:spcAft>
              <a:defRPr/>
            </a:pPr>
            <a:r>
              <a:rPr lang="en-US" dirty="0" smtClean="0"/>
              <a:t>Florida Hydroponic Production  Systems and Media</a:t>
            </a:r>
          </a:p>
        </p:txBody>
      </p:sp>
      <p:sp>
        <p:nvSpPr>
          <p:cNvPr id="3" name="Rectangle 3"/>
          <p:cNvSpPr>
            <a:spLocks noGrp="1" noChangeArrowheads="1"/>
          </p:cNvSpPr>
          <p:nvPr>
            <p:ph idx="1"/>
          </p:nvPr>
        </p:nvSpPr>
        <p:spPr>
          <a:xfrm>
            <a:off x="381000" y="1981200"/>
            <a:ext cx="8305800" cy="4025900"/>
          </a:xfrm>
        </p:spPr>
        <p:txBody>
          <a:bodyPr>
            <a:normAutofit lnSpcReduction="10000"/>
          </a:bodyPr>
          <a:lstStyle/>
          <a:p>
            <a:pPr eaLnBrk="1" hangingPunct="1"/>
            <a:r>
              <a:rPr lang="en-US" dirty="0" err="1" smtClean="0"/>
              <a:t>Perlite</a:t>
            </a:r>
            <a:r>
              <a:rPr lang="en-US" dirty="0" smtClean="0"/>
              <a:t> (</a:t>
            </a:r>
            <a:r>
              <a:rPr lang="en-US" dirty="0" err="1" smtClean="0"/>
              <a:t>layflat</a:t>
            </a:r>
            <a:r>
              <a:rPr lang="en-US" dirty="0" smtClean="0"/>
              <a:t> bags, </a:t>
            </a:r>
            <a:r>
              <a:rPr lang="en-US" dirty="0" err="1" smtClean="0"/>
              <a:t>Bato</a:t>
            </a:r>
            <a:r>
              <a:rPr lang="en-US" dirty="0" smtClean="0"/>
              <a:t> buckets, pots)</a:t>
            </a:r>
          </a:p>
          <a:p>
            <a:pPr eaLnBrk="1" hangingPunct="1"/>
            <a:r>
              <a:rPr lang="en-US" dirty="0" smtClean="0"/>
              <a:t>Rockwool</a:t>
            </a:r>
          </a:p>
          <a:p>
            <a:pPr eaLnBrk="1" hangingPunct="1"/>
            <a:r>
              <a:rPr lang="en-US" dirty="0" smtClean="0"/>
              <a:t>Composted Pine Bark</a:t>
            </a:r>
          </a:p>
          <a:p>
            <a:pPr eaLnBrk="1" hangingPunct="1"/>
            <a:r>
              <a:rPr lang="en-US" dirty="0" smtClean="0"/>
              <a:t>Nursery Mixes</a:t>
            </a:r>
          </a:p>
          <a:p>
            <a:pPr eaLnBrk="1" hangingPunct="1"/>
            <a:r>
              <a:rPr lang="en-US" dirty="0" smtClean="0"/>
              <a:t>Coconut Coir</a:t>
            </a:r>
          </a:p>
          <a:p>
            <a:pPr eaLnBrk="1" hangingPunct="1"/>
            <a:r>
              <a:rPr lang="en-US" dirty="0" smtClean="0"/>
              <a:t>Floating Systems</a:t>
            </a:r>
          </a:p>
          <a:p>
            <a:pPr eaLnBrk="1" hangingPunct="1"/>
            <a:r>
              <a:rPr lang="en-US" dirty="0" smtClean="0"/>
              <a:t>Nutrient Film Technique</a:t>
            </a:r>
          </a:p>
        </p:txBody>
      </p:sp>
      <p:pic>
        <p:nvPicPr>
          <p:cNvPr id="4" name="Picture 6" descr="Greenhouse Specialty Crops"/>
          <p:cNvPicPr>
            <a:picLocks noChangeAspect="1" noChangeArrowheads="1"/>
          </p:cNvPicPr>
          <p:nvPr/>
        </p:nvPicPr>
        <p:blipFill>
          <a:blip r:embed="rId2" cstate="print"/>
          <a:srcRect/>
          <a:stretch>
            <a:fillRect/>
          </a:stretch>
        </p:blipFill>
        <p:spPr bwMode="auto">
          <a:xfrm>
            <a:off x="5791200" y="2438400"/>
            <a:ext cx="2938463" cy="1905000"/>
          </a:xfrm>
          <a:prstGeom prst="rect">
            <a:avLst/>
          </a:prstGeom>
          <a:ln>
            <a:noFill/>
          </a:ln>
          <a:effectLst>
            <a:softEdge rad="112500"/>
          </a:effectLst>
        </p:spPr>
      </p:pic>
      <p:pic>
        <p:nvPicPr>
          <p:cNvPr id="5" name="Picture 7" descr="11-01-00 Float Lettuce 05"/>
          <p:cNvPicPr>
            <a:picLocks noChangeAspect="1" noChangeArrowheads="1"/>
          </p:cNvPicPr>
          <p:nvPr/>
        </p:nvPicPr>
        <p:blipFill>
          <a:blip r:embed="rId3" cstate="print"/>
          <a:srcRect/>
          <a:stretch>
            <a:fillRect/>
          </a:stretch>
        </p:blipFill>
        <p:spPr bwMode="auto">
          <a:xfrm>
            <a:off x="4953000" y="4419600"/>
            <a:ext cx="3124200" cy="2343150"/>
          </a:xfrm>
          <a:prstGeom prst="rect">
            <a:avLst/>
          </a:prstGeom>
          <a:ln>
            <a:noFill/>
          </a:ln>
          <a:effectLst>
            <a:softEdge rad="112500"/>
          </a:effectLst>
        </p:spPr>
      </p:pic>
    </p:spTree>
    <p:extLst>
      <p:ext uri="{BB962C8B-B14F-4D97-AF65-F5344CB8AC3E}">
        <p14:creationId xmlns:p14="http://schemas.microsoft.com/office/powerpoint/2010/main" val="2567646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0" y="430213"/>
            <a:ext cx="9144000" cy="827087"/>
          </a:xfrm>
        </p:spPr>
        <p:txBody>
          <a:bodyPr/>
          <a:lstStyle/>
          <a:p>
            <a:pPr algn="ctr" eaLnBrk="1" fontAlgn="auto" hangingPunct="1">
              <a:spcAft>
                <a:spcPts val="0"/>
              </a:spcAft>
              <a:defRPr/>
            </a:pPr>
            <a:r>
              <a:rPr lang="en-US" dirty="0" smtClean="0"/>
              <a:t>Vertical Systems</a:t>
            </a:r>
            <a:endParaRPr lang="en-US" sz="2800" b="0" dirty="0" smtClean="0">
              <a:solidFill>
                <a:srgbClr val="FF6600"/>
              </a:solidFill>
              <a:latin typeface="Arial Black" pitchFamily="34" charset="0"/>
            </a:endParaRPr>
          </a:p>
        </p:txBody>
      </p:sp>
      <p:pic>
        <p:nvPicPr>
          <p:cNvPr id="3" name="Picture 4" descr="Scan170"/>
          <p:cNvPicPr>
            <a:picLocks noChangeAspect="1" noChangeArrowheads="1"/>
          </p:cNvPicPr>
          <p:nvPr/>
        </p:nvPicPr>
        <p:blipFill>
          <a:blip r:embed="rId2" cstate="print"/>
          <a:srcRect/>
          <a:stretch>
            <a:fillRect/>
          </a:stretch>
        </p:blipFill>
        <p:spPr bwMode="auto">
          <a:xfrm>
            <a:off x="152400" y="1676400"/>
            <a:ext cx="2743200" cy="4114800"/>
          </a:xfrm>
          <a:prstGeom prst="rect">
            <a:avLst/>
          </a:prstGeom>
          <a:ln>
            <a:noFill/>
          </a:ln>
          <a:effectLst>
            <a:softEdge rad="112500"/>
          </a:effectLst>
        </p:spPr>
      </p:pic>
      <p:pic>
        <p:nvPicPr>
          <p:cNvPr id="4" name="Picture 5" descr="Scan171"/>
          <p:cNvPicPr>
            <a:picLocks noChangeAspect="1" noChangeArrowheads="1"/>
          </p:cNvPicPr>
          <p:nvPr/>
        </p:nvPicPr>
        <p:blipFill>
          <a:blip r:embed="rId3" cstate="print"/>
          <a:srcRect/>
          <a:stretch>
            <a:fillRect/>
          </a:stretch>
        </p:blipFill>
        <p:spPr bwMode="auto">
          <a:xfrm>
            <a:off x="3100362" y="1676400"/>
            <a:ext cx="2879904" cy="4191000"/>
          </a:xfrm>
          <a:prstGeom prst="rect">
            <a:avLst/>
          </a:prstGeom>
          <a:ln>
            <a:noFill/>
          </a:ln>
          <a:effectLst>
            <a:softEdge rad="112500"/>
          </a:effectLst>
        </p:spPr>
      </p:pic>
      <p:pic>
        <p:nvPicPr>
          <p:cNvPr id="5" name="Picture 3" descr="Scan169"/>
          <p:cNvPicPr>
            <a:picLocks noChangeAspect="1" noChangeArrowheads="1"/>
          </p:cNvPicPr>
          <p:nvPr/>
        </p:nvPicPr>
        <p:blipFill>
          <a:blip r:embed="rId4" cstate="print"/>
          <a:srcRect/>
          <a:stretch>
            <a:fillRect/>
          </a:stretch>
        </p:blipFill>
        <p:spPr bwMode="auto">
          <a:xfrm>
            <a:off x="6223000" y="1676400"/>
            <a:ext cx="2794000" cy="4191000"/>
          </a:xfrm>
          <a:prstGeom prst="rect">
            <a:avLst/>
          </a:prstGeom>
          <a:ln>
            <a:noFill/>
          </a:ln>
          <a:effectLst>
            <a:softEdge rad="112500"/>
          </a:effectLst>
        </p:spPr>
      </p:pic>
    </p:spTree>
    <p:extLst>
      <p:ext uri="{BB962C8B-B14F-4D97-AF65-F5344CB8AC3E}">
        <p14:creationId xmlns:p14="http://schemas.microsoft.com/office/powerpoint/2010/main" val="12435556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Organic Systems</a:t>
            </a:r>
            <a:endParaRPr lang="en-US" b="1" dirty="0"/>
          </a:p>
        </p:txBody>
      </p:sp>
      <p:sp>
        <p:nvSpPr>
          <p:cNvPr id="3" name="Content Placeholder 2"/>
          <p:cNvSpPr>
            <a:spLocks noGrp="1"/>
          </p:cNvSpPr>
          <p:nvPr>
            <p:ph idx="1"/>
          </p:nvPr>
        </p:nvSpPr>
        <p:spPr/>
        <p:txBody>
          <a:bodyPr>
            <a:normAutofit lnSpcReduction="10000"/>
          </a:bodyPr>
          <a:lstStyle/>
          <a:p>
            <a:r>
              <a:rPr lang="en-US" dirty="0" smtClean="0"/>
              <a:t>USDA Certified Organic systems are located across the state; typically farmers market products directly to consumers, but some large farms such as Lady Moon Farms ship throughout the SE US. </a:t>
            </a:r>
          </a:p>
          <a:p>
            <a:r>
              <a:rPr lang="en-US" dirty="0" smtClean="0"/>
              <a:t>Production recommendations are located on the Small Farms and Alternative Enterprises website as well as on the Virtual Field Day website.</a:t>
            </a:r>
          </a:p>
          <a:p>
            <a:endParaRPr lang="en-US" dirty="0"/>
          </a:p>
        </p:txBody>
      </p:sp>
    </p:spTree>
    <p:extLst>
      <p:ext uri="{BB962C8B-B14F-4D97-AF65-F5344CB8AC3E}">
        <p14:creationId xmlns:p14="http://schemas.microsoft.com/office/powerpoint/2010/main" val="26619006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5"/>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1143000"/>
            <a:ext cx="9144000" cy="5539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a:cxnSpLocks noChangeShapeType="1"/>
          </p:cNvCxnSpPr>
          <p:nvPr/>
        </p:nvCxnSpPr>
        <p:spPr bwMode="auto">
          <a:xfrm>
            <a:off x="304800" y="1217613"/>
            <a:ext cx="8534400" cy="1587"/>
          </a:xfrm>
          <a:prstGeom prst="line">
            <a:avLst/>
          </a:prstGeom>
          <a:noFill/>
          <a:ln w="25400">
            <a:solidFill>
              <a:srgbClr val="5D615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53252" name="Title 7"/>
          <p:cNvSpPr>
            <a:spLocks noGrp="1"/>
          </p:cNvSpPr>
          <p:nvPr>
            <p:ph type="title"/>
          </p:nvPr>
        </p:nvSpPr>
        <p:spPr>
          <a:xfrm>
            <a:off x="228600" y="274638"/>
            <a:ext cx="8705850" cy="868362"/>
          </a:xfrm>
        </p:spPr>
        <p:txBody>
          <a:bodyPr>
            <a:normAutofit/>
          </a:bodyPr>
          <a:lstStyle/>
          <a:p>
            <a:pPr eaLnBrk="1" hangingPunct="1"/>
            <a:r>
              <a:rPr lang="en-US" dirty="0">
                <a:latin typeface="Times New Roman" charset="0"/>
              </a:rPr>
              <a:t>Organic Agriculture on </a:t>
            </a:r>
            <a:r>
              <a:rPr lang="en-US" dirty="0" err="1">
                <a:latin typeface="Times New Roman" charset="0"/>
              </a:rPr>
              <a:t>eXtension</a:t>
            </a:r>
            <a:endParaRPr lang="en-US" dirty="0">
              <a:latin typeface="Times New Roman" charset="0"/>
            </a:endParaRPr>
          </a:p>
        </p:txBody>
      </p:sp>
    </p:spTree>
    <p:extLst>
      <p:ext uri="{BB962C8B-B14F-4D97-AF65-F5344CB8AC3E}">
        <p14:creationId xmlns:p14="http://schemas.microsoft.com/office/powerpoint/2010/main" val="222518091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l="10001" t="19000" r="11874" b="7001"/>
          <a:stretch>
            <a:fillRect/>
          </a:stretch>
        </p:blipFill>
        <p:spPr bwMode="auto">
          <a:xfrm>
            <a:off x="0" y="1310640"/>
            <a:ext cx="9113109" cy="5394960"/>
          </a:xfrm>
          <a:prstGeom prst="rect">
            <a:avLst/>
          </a:prstGeom>
          <a:noFill/>
          <a:ln w="9525">
            <a:noFill/>
            <a:miter lim="800000"/>
            <a:headEnd/>
            <a:tailEnd/>
          </a:ln>
        </p:spPr>
      </p:pic>
      <p:sp>
        <p:nvSpPr>
          <p:cNvPr id="56323" name="Title 2"/>
          <p:cNvSpPr>
            <a:spLocks noGrp="1"/>
          </p:cNvSpPr>
          <p:nvPr>
            <p:ph type="title"/>
          </p:nvPr>
        </p:nvSpPr>
        <p:spPr>
          <a:xfrm>
            <a:off x="457200" y="0"/>
            <a:ext cx="8229600" cy="1143000"/>
          </a:xfrm>
        </p:spPr>
        <p:txBody>
          <a:bodyPr/>
          <a:lstStyle/>
          <a:p>
            <a:r>
              <a:rPr lang="en-US" b="1" smtClean="0"/>
              <a:t>eOrganic’s You Tube Channel</a:t>
            </a:r>
          </a:p>
        </p:txBody>
      </p:sp>
    </p:spTree>
    <p:extLst>
      <p:ext uri="{BB962C8B-B14F-4D97-AF65-F5344CB8AC3E}">
        <p14:creationId xmlns:p14="http://schemas.microsoft.com/office/powerpoint/2010/main" val="352015103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2590800" y="304800"/>
            <a:ext cx="6553200" cy="1143000"/>
          </a:xfrm>
          <a:solidFill>
            <a:srgbClr val="0070C0"/>
          </a:solidFill>
        </p:spPr>
        <p:txBody>
          <a:bodyPr>
            <a:normAutofit/>
          </a:bodyPr>
          <a:lstStyle/>
          <a:p>
            <a:pPr eaLnBrk="1" hangingPunct="1"/>
            <a:r>
              <a:rPr lang="en-US" b="1" dirty="0" smtClean="0">
                <a:solidFill>
                  <a:schemeClr val="bg1"/>
                </a:solidFill>
                <a:latin typeface="Footlight MT Light" charset="0"/>
                <a:cs typeface="Arial" charset="0"/>
              </a:rPr>
              <a:t>Food Safety Background</a:t>
            </a:r>
            <a:endParaRPr lang="en-US" b="1" dirty="0">
              <a:solidFill>
                <a:schemeClr val="bg1"/>
              </a:solidFill>
              <a:latin typeface="Footlight MT Light" charset="0"/>
              <a:cs typeface="Arial" charset="0"/>
            </a:endParaRPr>
          </a:p>
        </p:txBody>
      </p:sp>
      <p:sp>
        <p:nvSpPr>
          <p:cNvPr id="3075" name="Rectangle 3"/>
          <p:cNvSpPr>
            <a:spLocks noGrp="1" noChangeArrowheads="1"/>
          </p:cNvSpPr>
          <p:nvPr>
            <p:ph type="body" idx="1"/>
          </p:nvPr>
        </p:nvSpPr>
        <p:spPr>
          <a:xfrm>
            <a:off x="2895600" y="1600200"/>
            <a:ext cx="6248400" cy="5257800"/>
          </a:xfrm>
        </p:spPr>
        <p:txBody>
          <a:bodyPr/>
          <a:lstStyle/>
          <a:p>
            <a:pPr eaLnBrk="1" hangingPunct="1">
              <a:buClr>
                <a:schemeClr val="bg2"/>
              </a:buClr>
              <a:buFont typeface="Wingdings" charset="0"/>
              <a:buChar char="§"/>
            </a:pPr>
            <a:r>
              <a:rPr lang="en-US" sz="2400" b="1" dirty="0">
                <a:latin typeface="Calibri" charset="0"/>
                <a:cs typeface="Arial" charset="0"/>
              </a:rPr>
              <a:t>Florida growers (small, medium, or large) had an increased awareness of the need for food safety plans</a:t>
            </a:r>
          </a:p>
          <a:p>
            <a:pPr eaLnBrk="1" hangingPunct="1">
              <a:buClr>
                <a:schemeClr val="bg2"/>
              </a:buClr>
              <a:buFont typeface="Wingdings" charset="0"/>
              <a:buChar char="§"/>
            </a:pPr>
            <a:r>
              <a:rPr lang="en-US" sz="2400" b="1" dirty="0">
                <a:latin typeface="Calibri" charset="0"/>
                <a:cs typeface="Arial" charset="0"/>
              </a:rPr>
              <a:t>Recent food borne outbreaks increased pressure from buyers to implement food safety plans</a:t>
            </a:r>
          </a:p>
          <a:p>
            <a:pPr eaLnBrk="1" hangingPunct="1">
              <a:buClr>
                <a:schemeClr val="bg2"/>
              </a:buClr>
              <a:buFont typeface="Wingdings" charset="0"/>
              <a:buChar char="§"/>
            </a:pPr>
            <a:r>
              <a:rPr lang="en-US" sz="2400" b="1" dirty="0">
                <a:latin typeface="Calibri" charset="0"/>
                <a:cs typeface="Arial" charset="0"/>
              </a:rPr>
              <a:t>Florida has a large number of fruit and vegetable farms (44,000 small farms in FL)</a:t>
            </a:r>
          </a:p>
          <a:p>
            <a:pPr eaLnBrk="1" hangingPunct="1">
              <a:buClr>
                <a:schemeClr val="bg2"/>
              </a:buClr>
              <a:buFont typeface="Wingdings" charset="0"/>
              <a:buChar char="§"/>
            </a:pPr>
            <a:r>
              <a:rPr lang="en-US" sz="2400" b="1" dirty="0">
                <a:latin typeface="Calibri" charset="0"/>
                <a:cs typeface="Arial" charset="0"/>
              </a:rPr>
              <a:t>Largest farms were early adopters of programs on their own. Small and medium sized farms do not have the resources and requested help from Extension</a:t>
            </a:r>
          </a:p>
          <a:p>
            <a:pPr eaLnBrk="1" hangingPunct="1">
              <a:buClr>
                <a:schemeClr val="bg2"/>
              </a:buClr>
              <a:buFontTx/>
              <a:buNone/>
            </a:pPr>
            <a:endParaRPr lang="en-US" sz="2800" dirty="0">
              <a:latin typeface="Calibri" charset="0"/>
              <a:cs typeface="Arial" charset="0"/>
            </a:endParaRPr>
          </a:p>
          <a:p>
            <a:pPr eaLnBrk="1" hangingPunct="1">
              <a:buClr>
                <a:schemeClr val="bg2"/>
              </a:buClr>
              <a:buFontTx/>
              <a:buNone/>
            </a:pPr>
            <a:endParaRPr lang="en-US" sz="1200" dirty="0">
              <a:latin typeface="Calibri" charset="0"/>
              <a:cs typeface="Arial" charset="0"/>
            </a:endParaRPr>
          </a:p>
          <a:p>
            <a:pPr lvl="1" eaLnBrk="1" hangingPunct="1">
              <a:lnSpc>
                <a:spcPct val="90000"/>
              </a:lnSpc>
              <a:buClr>
                <a:schemeClr val="bg2"/>
              </a:buClr>
              <a:buFont typeface="Wingdings" charset="0"/>
              <a:buChar char="§"/>
            </a:pPr>
            <a:endParaRPr lang="en-US" sz="2400" dirty="0">
              <a:latin typeface="Calibri" charset="0"/>
              <a:cs typeface="Arial" charset="0"/>
            </a:endParaRPr>
          </a:p>
          <a:p>
            <a:pPr lvl="1" eaLnBrk="1" hangingPunct="1">
              <a:lnSpc>
                <a:spcPct val="90000"/>
              </a:lnSpc>
              <a:buClr>
                <a:schemeClr val="bg2"/>
              </a:buClr>
              <a:buFont typeface="Wingdings" charset="0"/>
              <a:buNone/>
            </a:pPr>
            <a:endParaRPr lang="en-US" sz="2400" dirty="0">
              <a:latin typeface="Footlight MT Light" charset="0"/>
              <a:cs typeface="Arial" charset="0"/>
            </a:endParaRPr>
          </a:p>
        </p:txBody>
      </p:sp>
      <p:sp>
        <p:nvSpPr>
          <p:cNvPr id="3076" name="Text Box 5"/>
          <p:cNvSpPr txBox="1">
            <a:spLocks noChangeArrowheads="1"/>
          </p:cNvSpPr>
          <p:nvPr/>
        </p:nvSpPr>
        <p:spPr bwMode="auto">
          <a:xfrm>
            <a:off x="0" y="1333500"/>
            <a:ext cx="2667000" cy="5524500"/>
          </a:xfrm>
          <a:prstGeom prst="rect">
            <a:avLst/>
          </a:prstGeom>
          <a:solidFill>
            <a:schemeClr val="tx1"/>
          </a:solidFill>
          <a:ln w="9525">
            <a:solidFill>
              <a:schemeClr val="tx1"/>
            </a:solidFill>
            <a:miter lim="800000"/>
            <a:headEnd/>
            <a:tailEnd/>
          </a:ln>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endParaRPr lang="en-US" sz="2000">
              <a:solidFill>
                <a:schemeClr val="bg1"/>
              </a:solidFill>
              <a:latin typeface="Footlight MT Light" charset="0"/>
            </a:endParaRPr>
          </a:p>
          <a:p>
            <a:pPr algn="ctr" eaLnBrk="1" hangingPunct="1">
              <a:spcBef>
                <a:spcPct val="50000"/>
              </a:spcBef>
            </a:pPr>
            <a:endParaRPr lang="en-US" sz="2000">
              <a:solidFill>
                <a:schemeClr val="bg1"/>
              </a:solidFill>
              <a:latin typeface="Footlight MT Light" charset="0"/>
            </a:endParaRPr>
          </a:p>
          <a:p>
            <a:pPr algn="ctr" eaLnBrk="1" hangingPunct="1">
              <a:spcBef>
                <a:spcPct val="50000"/>
              </a:spcBef>
            </a:pPr>
            <a:endParaRPr lang="en-US" sz="2000">
              <a:solidFill>
                <a:schemeClr val="bg1"/>
              </a:solidFill>
              <a:latin typeface="Footlight MT Light" charset="0"/>
            </a:endParaRPr>
          </a:p>
          <a:p>
            <a:pPr algn="ctr" eaLnBrk="1" hangingPunct="1">
              <a:spcBef>
                <a:spcPct val="50000"/>
              </a:spcBef>
            </a:pPr>
            <a:endParaRPr lang="en-US" sz="2000">
              <a:solidFill>
                <a:schemeClr val="bg1"/>
              </a:solidFill>
              <a:latin typeface="Footlight MT Light" charset="0"/>
            </a:endParaRPr>
          </a:p>
          <a:p>
            <a:pPr algn="ctr" eaLnBrk="1" hangingPunct="1">
              <a:spcBef>
                <a:spcPct val="50000"/>
              </a:spcBef>
            </a:pPr>
            <a:endParaRPr lang="en-US" sz="2000">
              <a:solidFill>
                <a:schemeClr val="bg1"/>
              </a:solidFill>
              <a:latin typeface="Footlight MT Light" charset="0"/>
            </a:endParaRPr>
          </a:p>
          <a:p>
            <a:pPr algn="ctr" eaLnBrk="1" hangingPunct="1">
              <a:spcBef>
                <a:spcPct val="50000"/>
              </a:spcBef>
            </a:pPr>
            <a:endParaRPr lang="en-US" sz="2000">
              <a:solidFill>
                <a:schemeClr val="bg1"/>
              </a:solidFill>
              <a:latin typeface="Footlight MT Light" charset="0"/>
            </a:endParaRPr>
          </a:p>
          <a:p>
            <a:pPr algn="ctr" eaLnBrk="1" hangingPunct="1">
              <a:spcBef>
                <a:spcPct val="50000"/>
              </a:spcBef>
            </a:pPr>
            <a:endParaRPr lang="en-US" sz="2000">
              <a:solidFill>
                <a:schemeClr val="bg1"/>
              </a:solidFill>
              <a:latin typeface="Footlight MT Light" charset="0"/>
            </a:endParaRPr>
          </a:p>
          <a:p>
            <a:pPr algn="ctr" eaLnBrk="1" hangingPunct="1">
              <a:spcBef>
                <a:spcPct val="50000"/>
              </a:spcBef>
            </a:pPr>
            <a:endParaRPr lang="en-US" sz="2000">
              <a:solidFill>
                <a:schemeClr val="bg1"/>
              </a:solidFill>
              <a:latin typeface="Footlight MT Light" charset="0"/>
            </a:endParaRPr>
          </a:p>
          <a:p>
            <a:pPr algn="ctr" eaLnBrk="1" hangingPunct="1">
              <a:spcBef>
                <a:spcPct val="50000"/>
              </a:spcBef>
            </a:pPr>
            <a:endParaRPr lang="en-US" sz="2000">
              <a:solidFill>
                <a:schemeClr val="bg1"/>
              </a:solidFill>
              <a:latin typeface="Footlight MT Light" charset="0"/>
            </a:endParaRPr>
          </a:p>
          <a:p>
            <a:pPr algn="ctr" eaLnBrk="1" hangingPunct="1">
              <a:spcBef>
                <a:spcPct val="50000"/>
              </a:spcBef>
            </a:pPr>
            <a:endParaRPr lang="en-US" sz="2000">
              <a:solidFill>
                <a:schemeClr val="bg1"/>
              </a:solidFill>
              <a:latin typeface="Footlight MT Light" charset="0"/>
            </a:endParaRPr>
          </a:p>
          <a:p>
            <a:pPr algn="ctr" eaLnBrk="1" hangingPunct="1">
              <a:spcBef>
                <a:spcPct val="50000"/>
              </a:spcBef>
            </a:pPr>
            <a:endParaRPr lang="en-US" sz="2000">
              <a:solidFill>
                <a:schemeClr val="bg1"/>
              </a:solidFill>
              <a:latin typeface="Footlight MT Light" charset="0"/>
            </a:endParaRPr>
          </a:p>
          <a:p>
            <a:pPr algn="ctr" eaLnBrk="1" hangingPunct="1">
              <a:spcBef>
                <a:spcPct val="50000"/>
              </a:spcBef>
            </a:pPr>
            <a:endParaRPr lang="en-US" sz="2200">
              <a:solidFill>
                <a:schemeClr val="bg1"/>
              </a:solidFill>
            </a:endParaRPr>
          </a:p>
        </p:txBody>
      </p:sp>
      <p:pic>
        <p:nvPicPr>
          <p:cNvPr id="3078" name="Picture 13" descr="C:\Users\bobhoch.UFAD\Desktop\NACAA Food Safety\Figure 10. Basil production in nutrient film techniqu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362200"/>
            <a:ext cx="26670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14" descr="C:\Users\bobhoch.UFAD\Desktop\NACAA Food Safety\Picture7.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4689475"/>
            <a:ext cx="2678113" cy="216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9" descr="C:\Users\bobhoch.UFAD\Desktop\NACAA Food Safety\market fs.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4288" y="0"/>
            <a:ext cx="2670176" cy="192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515522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2590800" y="304800"/>
            <a:ext cx="6553200" cy="1143000"/>
          </a:xfrm>
          <a:solidFill>
            <a:srgbClr val="0070C0"/>
          </a:solidFill>
        </p:spPr>
        <p:txBody>
          <a:bodyPr/>
          <a:lstStyle/>
          <a:p>
            <a:pPr eaLnBrk="1" hangingPunct="1"/>
            <a:r>
              <a:rPr lang="en-US" b="1">
                <a:solidFill>
                  <a:schemeClr val="bg1"/>
                </a:solidFill>
                <a:latin typeface="Footlight MT Light" charset="0"/>
                <a:cs typeface="Arial" charset="0"/>
              </a:rPr>
              <a:t>Program Objectives</a:t>
            </a:r>
          </a:p>
        </p:txBody>
      </p:sp>
      <p:sp>
        <p:nvSpPr>
          <p:cNvPr id="4099" name="Rectangle 3"/>
          <p:cNvSpPr>
            <a:spLocks noGrp="1" noChangeArrowheads="1"/>
          </p:cNvSpPr>
          <p:nvPr>
            <p:ph type="body" idx="1"/>
          </p:nvPr>
        </p:nvSpPr>
        <p:spPr>
          <a:xfrm>
            <a:off x="2895600" y="1219200"/>
            <a:ext cx="6248400" cy="5257800"/>
          </a:xfrm>
        </p:spPr>
        <p:txBody>
          <a:bodyPr/>
          <a:lstStyle/>
          <a:p>
            <a:pPr eaLnBrk="1" hangingPunct="1">
              <a:buClr>
                <a:schemeClr val="bg2"/>
              </a:buClr>
              <a:buFont typeface="Wingdings" charset="0"/>
              <a:buNone/>
            </a:pPr>
            <a:endParaRPr lang="en-US" u="sng">
              <a:latin typeface="Footlight MT Light" charset="0"/>
              <a:cs typeface="Arial" charset="0"/>
            </a:endParaRPr>
          </a:p>
          <a:p>
            <a:pPr eaLnBrk="1" hangingPunct="1">
              <a:buClr>
                <a:schemeClr val="bg2"/>
              </a:buClr>
              <a:buFont typeface="Arial" charset="0"/>
              <a:buAutoNum type="romanUcPeriod"/>
            </a:pPr>
            <a:r>
              <a:rPr lang="en-US" sz="2800" b="1">
                <a:latin typeface="Calibri" charset="0"/>
                <a:cs typeface="Arial" charset="0"/>
              </a:rPr>
              <a:t>Develop a training program for small and medium sized farms to be able to develop food safety plans and manuals for their own farm.</a:t>
            </a:r>
          </a:p>
          <a:p>
            <a:pPr eaLnBrk="1" hangingPunct="1">
              <a:buClr>
                <a:schemeClr val="bg2"/>
              </a:buClr>
              <a:buFont typeface="Arial" charset="0"/>
              <a:buAutoNum type="romanUcPeriod"/>
            </a:pPr>
            <a:endParaRPr lang="en-US" sz="2800" b="1">
              <a:latin typeface="Calibri" charset="0"/>
              <a:cs typeface="Arial" charset="0"/>
            </a:endParaRPr>
          </a:p>
          <a:p>
            <a:pPr eaLnBrk="1" hangingPunct="1">
              <a:buClr>
                <a:schemeClr val="bg2"/>
              </a:buClr>
              <a:buFont typeface="Arial" charset="0"/>
              <a:buAutoNum type="romanUcPeriod"/>
            </a:pPr>
            <a:r>
              <a:rPr lang="en-US" sz="2800" b="1">
                <a:latin typeface="Calibri" charset="0"/>
                <a:cs typeface="Arial" charset="0"/>
              </a:rPr>
              <a:t>Implement an in-service training program for Extension Agents that would result in a statewide Extension Small Farms Food Safety Implementation Team.</a:t>
            </a:r>
          </a:p>
          <a:p>
            <a:pPr eaLnBrk="1" hangingPunct="1">
              <a:buClr>
                <a:schemeClr val="bg2"/>
              </a:buClr>
              <a:buFont typeface="Arial" charset="0"/>
              <a:buChar char="•"/>
            </a:pPr>
            <a:endParaRPr lang="en-US" sz="2800" u="sng">
              <a:latin typeface="Calibri" charset="0"/>
              <a:cs typeface="Arial" charset="0"/>
            </a:endParaRPr>
          </a:p>
          <a:p>
            <a:pPr eaLnBrk="1" hangingPunct="1">
              <a:buClr>
                <a:schemeClr val="bg2"/>
              </a:buClr>
              <a:buFont typeface="Wingdings" charset="0"/>
              <a:buNone/>
            </a:pPr>
            <a:endParaRPr lang="en-US" u="sng">
              <a:latin typeface="Footlight MT Light" charset="0"/>
              <a:cs typeface="Arial" charset="0"/>
            </a:endParaRPr>
          </a:p>
        </p:txBody>
      </p:sp>
      <p:sp>
        <p:nvSpPr>
          <p:cNvPr id="4100" name="Text Box 5"/>
          <p:cNvSpPr txBox="1">
            <a:spLocks noChangeArrowheads="1"/>
          </p:cNvSpPr>
          <p:nvPr/>
        </p:nvSpPr>
        <p:spPr bwMode="auto">
          <a:xfrm>
            <a:off x="0" y="1425575"/>
            <a:ext cx="2667000" cy="5432425"/>
          </a:xfrm>
          <a:prstGeom prst="rect">
            <a:avLst/>
          </a:prstGeom>
          <a:solidFill>
            <a:schemeClr val="tx1"/>
          </a:solidFill>
          <a:ln w="9525">
            <a:solidFill>
              <a:schemeClr val="tx1"/>
            </a:solidFill>
            <a:miter lim="800000"/>
            <a:headEnd/>
            <a:tailEnd/>
          </a:ln>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endParaRPr lang="en-US" sz="2000">
              <a:latin typeface="Footlight MT Light" charset="0"/>
            </a:endParaRPr>
          </a:p>
          <a:p>
            <a:pPr eaLnBrk="1" hangingPunct="1">
              <a:spcBef>
                <a:spcPct val="50000"/>
              </a:spcBef>
            </a:pPr>
            <a:endParaRPr lang="en-US" sz="2000">
              <a:solidFill>
                <a:schemeClr val="bg1"/>
              </a:solidFill>
              <a:latin typeface="Footlight MT Light" charset="0"/>
            </a:endParaRPr>
          </a:p>
          <a:p>
            <a:pPr eaLnBrk="1" hangingPunct="1">
              <a:spcBef>
                <a:spcPct val="50000"/>
              </a:spcBef>
            </a:pPr>
            <a:endParaRPr lang="en-US" sz="2000">
              <a:solidFill>
                <a:schemeClr val="bg1"/>
              </a:solidFill>
              <a:latin typeface="Footlight MT Light" charset="0"/>
            </a:endParaRPr>
          </a:p>
          <a:p>
            <a:pPr eaLnBrk="1" hangingPunct="1">
              <a:spcBef>
                <a:spcPct val="50000"/>
              </a:spcBef>
            </a:pPr>
            <a:endParaRPr lang="en-US" sz="2000">
              <a:solidFill>
                <a:schemeClr val="bg1"/>
              </a:solidFill>
              <a:latin typeface="Footlight MT Light" charset="0"/>
            </a:endParaRPr>
          </a:p>
          <a:p>
            <a:pPr eaLnBrk="1" hangingPunct="1">
              <a:spcBef>
                <a:spcPct val="50000"/>
              </a:spcBef>
            </a:pPr>
            <a:endParaRPr lang="en-US" sz="2000">
              <a:solidFill>
                <a:schemeClr val="bg1"/>
              </a:solidFill>
              <a:latin typeface="Footlight MT Light" charset="0"/>
            </a:endParaRPr>
          </a:p>
          <a:p>
            <a:pPr eaLnBrk="1" hangingPunct="1">
              <a:spcBef>
                <a:spcPct val="50000"/>
              </a:spcBef>
            </a:pPr>
            <a:endParaRPr lang="en-US" sz="2000">
              <a:solidFill>
                <a:schemeClr val="bg1"/>
              </a:solidFill>
              <a:latin typeface="Footlight MT Light" charset="0"/>
            </a:endParaRPr>
          </a:p>
          <a:p>
            <a:pPr eaLnBrk="1" hangingPunct="1">
              <a:spcBef>
                <a:spcPct val="50000"/>
              </a:spcBef>
            </a:pPr>
            <a:endParaRPr lang="en-US" sz="2000">
              <a:solidFill>
                <a:schemeClr val="bg1"/>
              </a:solidFill>
              <a:latin typeface="Footlight MT Light" charset="0"/>
            </a:endParaRPr>
          </a:p>
          <a:p>
            <a:pPr eaLnBrk="1" hangingPunct="1">
              <a:spcBef>
                <a:spcPct val="50000"/>
              </a:spcBef>
            </a:pPr>
            <a:endParaRPr lang="en-US" sz="2000">
              <a:solidFill>
                <a:schemeClr val="bg1"/>
              </a:solidFill>
              <a:latin typeface="Footlight MT Light" charset="0"/>
            </a:endParaRPr>
          </a:p>
          <a:p>
            <a:pPr eaLnBrk="1" hangingPunct="1">
              <a:spcBef>
                <a:spcPct val="50000"/>
              </a:spcBef>
            </a:pPr>
            <a:endParaRPr lang="en-US" sz="2000">
              <a:solidFill>
                <a:schemeClr val="bg1"/>
              </a:solidFill>
              <a:latin typeface="Footlight MT Light" charset="0"/>
            </a:endParaRPr>
          </a:p>
          <a:p>
            <a:pPr eaLnBrk="1" hangingPunct="1">
              <a:spcBef>
                <a:spcPct val="50000"/>
              </a:spcBef>
            </a:pPr>
            <a:endParaRPr lang="en-US" sz="2000">
              <a:solidFill>
                <a:schemeClr val="bg1"/>
              </a:solidFill>
              <a:latin typeface="Footlight MT Light" charset="0"/>
            </a:endParaRPr>
          </a:p>
          <a:p>
            <a:pPr eaLnBrk="1" hangingPunct="1">
              <a:spcBef>
                <a:spcPct val="50000"/>
              </a:spcBef>
            </a:pPr>
            <a:endParaRPr lang="en-US" sz="2000">
              <a:solidFill>
                <a:schemeClr val="bg1"/>
              </a:solidFill>
              <a:latin typeface="Footlight MT Light" charset="0"/>
            </a:endParaRPr>
          </a:p>
          <a:p>
            <a:pPr eaLnBrk="1" hangingPunct="1">
              <a:spcBef>
                <a:spcPct val="50000"/>
              </a:spcBef>
            </a:pPr>
            <a:endParaRPr lang="en-US">
              <a:solidFill>
                <a:schemeClr val="bg1"/>
              </a:solidFill>
            </a:endParaRPr>
          </a:p>
        </p:txBody>
      </p:sp>
      <p:pic>
        <p:nvPicPr>
          <p:cNvPr id="4102" name="Picture 9" descr="C:\Users\bobhoch.UFAD\Desktop\NACAA Food Safety\DSC05610.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88" y="0"/>
            <a:ext cx="2682875" cy="201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10" descr="C:\Users\bobhoch.UFAD\Desktop\NACAA Food Safety\DSC05611.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4288" y="4857750"/>
            <a:ext cx="26670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1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0638" y="2405063"/>
            <a:ext cx="2682876" cy="201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112269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590800" y="304800"/>
            <a:ext cx="6553200" cy="1143000"/>
          </a:xfrm>
          <a:solidFill>
            <a:srgbClr val="0070C0"/>
          </a:solidFill>
        </p:spPr>
        <p:txBody>
          <a:bodyPr/>
          <a:lstStyle/>
          <a:p>
            <a:pPr eaLnBrk="1" hangingPunct="1"/>
            <a:r>
              <a:rPr lang="en-US" b="1">
                <a:solidFill>
                  <a:schemeClr val="bg1"/>
                </a:solidFill>
                <a:latin typeface="Footlight MT Light" charset="0"/>
                <a:cs typeface="Arial" charset="0"/>
              </a:rPr>
              <a:t>Program Activities</a:t>
            </a:r>
          </a:p>
        </p:txBody>
      </p:sp>
      <p:sp>
        <p:nvSpPr>
          <p:cNvPr id="5123" name="Text Box 5"/>
          <p:cNvSpPr txBox="1">
            <a:spLocks noChangeArrowheads="1"/>
          </p:cNvSpPr>
          <p:nvPr/>
        </p:nvSpPr>
        <p:spPr bwMode="auto">
          <a:xfrm>
            <a:off x="0" y="1425575"/>
            <a:ext cx="2667000" cy="5432425"/>
          </a:xfrm>
          <a:prstGeom prst="rect">
            <a:avLst/>
          </a:prstGeom>
          <a:solidFill>
            <a:schemeClr val="tx1"/>
          </a:solidFill>
          <a:ln w="9525">
            <a:solidFill>
              <a:schemeClr val="tx1"/>
            </a:solidFill>
            <a:miter lim="800000"/>
            <a:headEnd/>
            <a:tailEnd/>
          </a:ln>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endParaRPr lang="en-US" sz="2000">
              <a:latin typeface="Footlight MT Light" charset="0"/>
            </a:endParaRPr>
          </a:p>
          <a:p>
            <a:pPr eaLnBrk="1" hangingPunct="1">
              <a:spcBef>
                <a:spcPct val="50000"/>
              </a:spcBef>
            </a:pPr>
            <a:endParaRPr lang="en-US" sz="2000">
              <a:solidFill>
                <a:schemeClr val="bg1"/>
              </a:solidFill>
              <a:latin typeface="Footlight MT Light" charset="0"/>
            </a:endParaRPr>
          </a:p>
          <a:p>
            <a:pPr eaLnBrk="1" hangingPunct="1">
              <a:spcBef>
                <a:spcPct val="50000"/>
              </a:spcBef>
            </a:pPr>
            <a:endParaRPr lang="en-US" sz="2000">
              <a:solidFill>
                <a:schemeClr val="bg1"/>
              </a:solidFill>
              <a:latin typeface="Footlight MT Light" charset="0"/>
            </a:endParaRPr>
          </a:p>
          <a:p>
            <a:pPr eaLnBrk="1" hangingPunct="1">
              <a:spcBef>
                <a:spcPct val="50000"/>
              </a:spcBef>
            </a:pPr>
            <a:endParaRPr lang="en-US" sz="2000">
              <a:solidFill>
                <a:schemeClr val="bg1"/>
              </a:solidFill>
              <a:latin typeface="Footlight MT Light" charset="0"/>
            </a:endParaRPr>
          </a:p>
          <a:p>
            <a:pPr eaLnBrk="1" hangingPunct="1">
              <a:spcBef>
                <a:spcPct val="50000"/>
              </a:spcBef>
            </a:pPr>
            <a:endParaRPr lang="en-US" sz="2000">
              <a:solidFill>
                <a:schemeClr val="bg1"/>
              </a:solidFill>
              <a:latin typeface="Footlight MT Light" charset="0"/>
            </a:endParaRPr>
          </a:p>
          <a:p>
            <a:pPr eaLnBrk="1" hangingPunct="1">
              <a:spcBef>
                <a:spcPct val="50000"/>
              </a:spcBef>
            </a:pPr>
            <a:endParaRPr lang="en-US" sz="2000">
              <a:solidFill>
                <a:schemeClr val="bg1"/>
              </a:solidFill>
              <a:latin typeface="Footlight MT Light" charset="0"/>
            </a:endParaRPr>
          </a:p>
          <a:p>
            <a:pPr eaLnBrk="1" hangingPunct="1">
              <a:spcBef>
                <a:spcPct val="50000"/>
              </a:spcBef>
            </a:pPr>
            <a:endParaRPr lang="en-US" sz="2000">
              <a:solidFill>
                <a:schemeClr val="bg1"/>
              </a:solidFill>
              <a:latin typeface="Footlight MT Light" charset="0"/>
            </a:endParaRPr>
          </a:p>
          <a:p>
            <a:pPr eaLnBrk="1" hangingPunct="1">
              <a:spcBef>
                <a:spcPct val="50000"/>
              </a:spcBef>
            </a:pPr>
            <a:endParaRPr lang="en-US" sz="2000">
              <a:solidFill>
                <a:schemeClr val="bg1"/>
              </a:solidFill>
              <a:latin typeface="Footlight MT Light" charset="0"/>
            </a:endParaRPr>
          </a:p>
          <a:p>
            <a:pPr eaLnBrk="1" hangingPunct="1">
              <a:spcBef>
                <a:spcPct val="50000"/>
              </a:spcBef>
            </a:pPr>
            <a:endParaRPr lang="en-US" sz="2000">
              <a:solidFill>
                <a:schemeClr val="bg1"/>
              </a:solidFill>
              <a:latin typeface="Footlight MT Light" charset="0"/>
            </a:endParaRPr>
          </a:p>
          <a:p>
            <a:pPr eaLnBrk="1" hangingPunct="1">
              <a:spcBef>
                <a:spcPct val="50000"/>
              </a:spcBef>
            </a:pPr>
            <a:endParaRPr lang="en-US" sz="2000">
              <a:solidFill>
                <a:schemeClr val="bg1"/>
              </a:solidFill>
              <a:latin typeface="Footlight MT Light" charset="0"/>
            </a:endParaRPr>
          </a:p>
          <a:p>
            <a:pPr eaLnBrk="1" hangingPunct="1">
              <a:spcBef>
                <a:spcPct val="50000"/>
              </a:spcBef>
            </a:pPr>
            <a:endParaRPr lang="en-US" sz="2000">
              <a:solidFill>
                <a:schemeClr val="bg1"/>
              </a:solidFill>
              <a:latin typeface="Footlight MT Light" charset="0"/>
            </a:endParaRPr>
          </a:p>
          <a:p>
            <a:pPr eaLnBrk="1" hangingPunct="1">
              <a:spcBef>
                <a:spcPct val="50000"/>
              </a:spcBef>
            </a:pPr>
            <a:endParaRPr lang="en-US">
              <a:solidFill>
                <a:schemeClr val="bg1"/>
              </a:solidFill>
            </a:endParaRPr>
          </a:p>
        </p:txBody>
      </p:sp>
      <p:sp>
        <p:nvSpPr>
          <p:cNvPr id="4102" name="Text Box 8"/>
          <p:cNvSpPr txBox="1">
            <a:spLocks noChangeArrowheads="1"/>
          </p:cNvSpPr>
          <p:nvPr/>
        </p:nvSpPr>
        <p:spPr bwMode="auto">
          <a:xfrm>
            <a:off x="2971800" y="1752600"/>
            <a:ext cx="5943600" cy="5586413"/>
          </a:xfrm>
          <a:prstGeom prst="rect">
            <a:avLst/>
          </a:prstGeom>
          <a:noFill/>
          <a:ln w="9525">
            <a:noFill/>
            <a:miter lim="800000"/>
            <a:headEnd/>
            <a:tailEnd/>
          </a:ln>
        </p:spPr>
        <p:txBody>
          <a:bodyPr>
            <a:spAutoFit/>
          </a:bodyPr>
          <a:lstStyle>
            <a:lvl1pPr marL="742950" indent="-742950" eaLnBrk="0" hangingPunct="0">
              <a:defRPr>
                <a:solidFill>
                  <a:schemeClr val="tx1"/>
                </a:solidFill>
                <a:latin typeface="Arial" charset="0"/>
                <a:ea typeface="ＭＳ Ｐゴシック" charset="0"/>
                <a:cs typeface="Arial" charset="0"/>
              </a:defRPr>
            </a:lvl1pPr>
            <a:lvl2pPr marL="1200150" indent="-7429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ts val="1200"/>
              </a:spcBef>
              <a:buClr>
                <a:schemeClr val="bg2"/>
              </a:buClr>
              <a:buFont typeface="Arial" charset="0"/>
              <a:buAutoNum type="arabicPeriod"/>
            </a:pPr>
            <a:r>
              <a:rPr lang="en-US" sz="2400" b="1">
                <a:latin typeface="Calibri" charset="0"/>
              </a:rPr>
              <a:t>Strategize a program plan</a:t>
            </a:r>
          </a:p>
          <a:p>
            <a:pPr lvl="1" eaLnBrk="1" hangingPunct="1">
              <a:spcBef>
                <a:spcPts val="1200"/>
              </a:spcBef>
              <a:buClr>
                <a:schemeClr val="bg2"/>
              </a:buClr>
              <a:buFont typeface="Arial" charset="0"/>
              <a:buChar char="•"/>
            </a:pPr>
            <a:r>
              <a:rPr lang="en-US" sz="2400" b="1">
                <a:latin typeface="Calibri" charset="0"/>
                <a:ea typeface="ＭＳ Ｐゴシック" charset="0"/>
              </a:rPr>
              <a:t>Secure grant funding for educational materials, training and 10 lap top computers</a:t>
            </a:r>
          </a:p>
          <a:p>
            <a:pPr lvl="1" eaLnBrk="1" hangingPunct="1">
              <a:spcBef>
                <a:spcPts val="1200"/>
              </a:spcBef>
              <a:buClr>
                <a:schemeClr val="bg2"/>
              </a:buClr>
              <a:buFont typeface="Arial" charset="0"/>
              <a:buChar char="•"/>
            </a:pPr>
            <a:r>
              <a:rPr lang="en-US" sz="2400" b="1">
                <a:latin typeface="Calibri" charset="0"/>
                <a:ea typeface="ＭＳ Ｐゴシック" charset="0"/>
              </a:rPr>
              <a:t>Develop partnerships with FL Extension Specialists (Drs. Schneider, Treadwell, Galindo)</a:t>
            </a:r>
          </a:p>
          <a:p>
            <a:pPr eaLnBrk="1" hangingPunct="1">
              <a:spcBef>
                <a:spcPts val="1200"/>
              </a:spcBef>
              <a:buClr>
                <a:schemeClr val="bg2"/>
              </a:buClr>
              <a:buFont typeface="Arial" charset="0"/>
              <a:buAutoNum type="arabicPeriod"/>
            </a:pPr>
            <a:r>
              <a:rPr lang="en-US" sz="2400" b="1">
                <a:latin typeface="Calibri" charset="0"/>
              </a:rPr>
              <a:t>Develop curriculum and learn to use web tool (Primuslabs.com) </a:t>
            </a:r>
          </a:p>
          <a:p>
            <a:pPr eaLnBrk="1" hangingPunct="1">
              <a:spcBef>
                <a:spcPts val="1200"/>
              </a:spcBef>
              <a:buClr>
                <a:schemeClr val="bg2"/>
              </a:buClr>
              <a:buFont typeface="Arial" charset="0"/>
              <a:buAutoNum type="arabicPeriod"/>
            </a:pPr>
            <a:r>
              <a:rPr lang="en-US" sz="2400" b="1">
                <a:latin typeface="Calibri" charset="0"/>
              </a:rPr>
              <a:t>Offer </a:t>
            </a:r>
            <a:r>
              <a:rPr lang="ja-JP" altLang="en-US" sz="2400" b="1">
                <a:latin typeface="Calibri" charset="0"/>
              </a:rPr>
              <a:t>“</a:t>
            </a:r>
            <a:r>
              <a:rPr lang="en-US" sz="2400" b="1">
                <a:latin typeface="Calibri" charset="0"/>
              </a:rPr>
              <a:t>Build Your Own Food Safety Manual</a:t>
            </a:r>
            <a:r>
              <a:rPr lang="ja-JP" altLang="en-US" sz="2400" b="1">
                <a:latin typeface="Calibri" charset="0"/>
              </a:rPr>
              <a:t>”</a:t>
            </a:r>
            <a:r>
              <a:rPr lang="en-US" sz="2400" b="1">
                <a:latin typeface="Calibri" charset="0"/>
              </a:rPr>
              <a:t> workshops</a:t>
            </a:r>
          </a:p>
          <a:p>
            <a:pPr eaLnBrk="1" hangingPunct="1">
              <a:spcBef>
                <a:spcPts val="1200"/>
              </a:spcBef>
              <a:buClr>
                <a:schemeClr val="bg2"/>
              </a:buClr>
            </a:pPr>
            <a:endParaRPr lang="en-US" sz="1600">
              <a:latin typeface="Calibri" charset="0"/>
            </a:endParaRPr>
          </a:p>
          <a:p>
            <a:pPr eaLnBrk="1" hangingPunct="1">
              <a:spcBef>
                <a:spcPct val="50000"/>
              </a:spcBef>
              <a:buClr>
                <a:schemeClr val="bg2"/>
              </a:buClr>
            </a:pPr>
            <a:endParaRPr lang="en-US" u="sng">
              <a:latin typeface="Footlight MT Light" charset="0"/>
            </a:endParaRPr>
          </a:p>
        </p:txBody>
      </p:sp>
      <p:pic>
        <p:nvPicPr>
          <p:cNvPr id="5126" name="Picture 10" descr="C:\Users\bobhoch.UFAD\Desktop\NACAA Food Safety\Picture9.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2670175"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1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2667000"/>
            <a:ext cx="2682875" cy="201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Picture 1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525" y="4857750"/>
            <a:ext cx="2670175"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74049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DED_MAP_2012_1_Web.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590800" y="341427"/>
            <a:ext cx="4668254" cy="6076554"/>
          </a:xfrm>
          <a:prstGeom prst="rect">
            <a:avLst/>
          </a:prstGeom>
        </p:spPr>
      </p:pic>
      <p:pic>
        <p:nvPicPr>
          <p:cNvPr id="5" name="Picture 4"/>
          <p:cNvPicPr>
            <a:picLocks noChangeAspect="1"/>
          </p:cNvPicPr>
          <p:nvPr/>
        </p:nvPicPr>
        <p:blipFill>
          <a:blip r:embed="rId4"/>
          <a:stretch>
            <a:fillRect/>
          </a:stretch>
        </p:blipFill>
        <p:spPr>
          <a:xfrm>
            <a:off x="1037814" y="5744924"/>
            <a:ext cx="867185" cy="1083981"/>
          </a:xfrm>
          <a:prstGeom prst="rect">
            <a:avLst/>
          </a:prstGeom>
          <a:ln w="28575" cmpd="sng">
            <a:solidFill>
              <a:srgbClr val="FF3300"/>
            </a:solidFill>
          </a:ln>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5235" y="4419600"/>
            <a:ext cx="914400" cy="1143000"/>
          </a:xfrm>
          <a:prstGeom prst="rect">
            <a:avLst/>
          </a:prstGeom>
          <a:ln w="28575">
            <a:solidFill>
              <a:schemeClr val="accent3">
                <a:lumMod val="60000"/>
                <a:lumOff val="40000"/>
              </a:schemeClr>
            </a:solidFill>
          </a:ln>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7814" y="3048000"/>
            <a:ext cx="914400" cy="1228725"/>
          </a:xfrm>
          <a:prstGeom prst="rect">
            <a:avLst/>
          </a:prstGeom>
          <a:ln w="28575">
            <a:solidFill>
              <a:schemeClr val="accent6">
                <a:lumMod val="60000"/>
                <a:lumOff val="40000"/>
              </a:schemeClr>
            </a:solidFill>
          </a:ln>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1697" y="1600200"/>
            <a:ext cx="1028700" cy="1285875"/>
          </a:xfrm>
          <a:prstGeom prst="rect">
            <a:avLst/>
          </a:prstGeom>
          <a:ln w="28575">
            <a:solidFill>
              <a:srgbClr val="FFFF00"/>
            </a:solidFill>
          </a:ln>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7814" y="260417"/>
            <a:ext cx="962583" cy="1203229"/>
          </a:xfrm>
          <a:prstGeom prst="rect">
            <a:avLst/>
          </a:prstGeom>
          <a:ln w="28575">
            <a:solidFill>
              <a:schemeClr val="accent4">
                <a:lumMod val="40000"/>
                <a:lumOff val="60000"/>
              </a:schemeClr>
            </a:solidFill>
          </a:ln>
        </p:spPr>
      </p:pic>
    </p:spTree>
    <p:extLst>
      <p:ext uri="{BB962C8B-B14F-4D97-AF65-F5344CB8AC3E}">
        <p14:creationId xmlns:p14="http://schemas.microsoft.com/office/powerpoint/2010/main" val="421155952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2590800" y="304800"/>
            <a:ext cx="6553200" cy="1143000"/>
          </a:xfrm>
          <a:solidFill>
            <a:srgbClr val="0070C0"/>
          </a:solidFill>
        </p:spPr>
        <p:txBody>
          <a:bodyPr/>
          <a:lstStyle/>
          <a:p>
            <a:pPr eaLnBrk="1" hangingPunct="1"/>
            <a:r>
              <a:rPr lang="en-US" b="1">
                <a:solidFill>
                  <a:schemeClr val="bg1"/>
                </a:solidFill>
                <a:latin typeface="Footlight MT Light" charset="0"/>
                <a:cs typeface="Arial" charset="0"/>
              </a:rPr>
              <a:t>Program Activities</a:t>
            </a:r>
          </a:p>
        </p:txBody>
      </p:sp>
      <p:sp>
        <p:nvSpPr>
          <p:cNvPr id="6147" name="Text Box 5"/>
          <p:cNvSpPr txBox="1">
            <a:spLocks noChangeArrowheads="1"/>
          </p:cNvSpPr>
          <p:nvPr/>
        </p:nvSpPr>
        <p:spPr bwMode="auto">
          <a:xfrm>
            <a:off x="0" y="1425575"/>
            <a:ext cx="2667000" cy="5432425"/>
          </a:xfrm>
          <a:prstGeom prst="rect">
            <a:avLst/>
          </a:prstGeom>
          <a:solidFill>
            <a:schemeClr val="tx1"/>
          </a:solidFill>
          <a:ln w="9525">
            <a:solidFill>
              <a:schemeClr val="tx1"/>
            </a:solidFill>
            <a:miter lim="800000"/>
            <a:headEnd/>
            <a:tailEnd/>
          </a:ln>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endParaRPr lang="en-US" sz="2000">
              <a:latin typeface="Footlight MT Light" charset="0"/>
            </a:endParaRPr>
          </a:p>
          <a:p>
            <a:pPr eaLnBrk="1" hangingPunct="1">
              <a:spcBef>
                <a:spcPct val="50000"/>
              </a:spcBef>
            </a:pPr>
            <a:endParaRPr lang="en-US" sz="2000">
              <a:solidFill>
                <a:schemeClr val="bg1"/>
              </a:solidFill>
              <a:latin typeface="Footlight MT Light" charset="0"/>
            </a:endParaRPr>
          </a:p>
          <a:p>
            <a:pPr eaLnBrk="1" hangingPunct="1">
              <a:spcBef>
                <a:spcPct val="50000"/>
              </a:spcBef>
            </a:pPr>
            <a:endParaRPr lang="en-US" sz="2000">
              <a:solidFill>
                <a:schemeClr val="bg1"/>
              </a:solidFill>
              <a:latin typeface="Footlight MT Light" charset="0"/>
            </a:endParaRPr>
          </a:p>
          <a:p>
            <a:pPr eaLnBrk="1" hangingPunct="1">
              <a:spcBef>
                <a:spcPct val="50000"/>
              </a:spcBef>
            </a:pPr>
            <a:endParaRPr lang="en-US" sz="2000">
              <a:solidFill>
                <a:schemeClr val="bg1"/>
              </a:solidFill>
              <a:latin typeface="Footlight MT Light" charset="0"/>
            </a:endParaRPr>
          </a:p>
          <a:p>
            <a:pPr eaLnBrk="1" hangingPunct="1">
              <a:spcBef>
                <a:spcPct val="50000"/>
              </a:spcBef>
            </a:pPr>
            <a:endParaRPr lang="en-US" sz="2000">
              <a:solidFill>
                <a:schemeClr val="bg1"/>
              </a:solidFill>
              <a:latin typeface="Footlight MT Light" charset="0"/>
            </a:endParaRPr>
          </a:p>
          <a:p>
            <a:pPr eaLnBrk="1" hangingPunct="1">
              <a:spcBef>
                <a:spcPct val="50000"/>
              </a:spcBef>
            </a:pPr>
            <a:endParaRPr lang="en-US" sz="2000">
              <a:solidFill>
                <a:schemeClr val="bg1"/>
              </a:solidFill>
              <a:latin typeface="Footlight MT Light" charset="0"/>
            </a:endParaRPr>
          </a:p>
          <a:p>
            <a:pPr eaLnBrk="1" hangingPunct="1">
              <a:spcBef>
                <a:spcPct val="50000"/>
              </a:spcBef>
            </a:pPr>
            <a:endParaRPr lang="en-US" sz="2000">
              <a:solidFill>
                <a:schemeClr val="bg1"/>
              </a:solidFill>
              <a:latin typeface="Footlight MT Light" charset="0"/>
            </a:endParaRPr>
          </a:p>
          <a:p>
            <a:pPr eaLnBrk="1" hangingPunct="1">
              <a:spcBef>
                <a:spcPct val="50000"/>
              </a:spcBef>
            </a:pPr>
            <a:endParaRPr lang="en-US" sz="2000">
              <a:solidFill>
                <a:schemeClr val="bg1"/>
              </a:solidFill>
              <a:latin typeface="Footlight MT Light" charset="0"/>
            </a:endParaRPr>
          </a:p>
          <a:p>
            <a:pPr eaLnBrk="1" hangingPunct="1">
              <a:spcBef>
                <a:spcPct val="50000"/>
              </a:spcBef>
            </a:pPr>
            <a:endParaRPr lang="en-US" sz="2000">
              <a:solidFill>
                <a:schemeClr val="bg1"/>
              </a:solidFill>
              <a:latin typeface="Footlight MT Light" charset="0"/>
            </a:endParaRPr>
          </a:p>
          <a:p>
            <a:pPr eaLnBrk="1" hangingPunct="1">
              <a:spcBef>
                <a:spcPct val="50000"/>
              </a:spcBef>
            </a:pPr>
            <a:endParaRPr lang="en-US" sz="2000">
              <a:solidFill>
                <a:schemeClr val="bg1"/>
              </a:solidFill>
              <a:latin typeface="Footlight MT Light" charset="0"/>
            </a:endParaRPr>
          </a:p>
          <a:p>
            <a:pPr eaLnBrk="1" hangingPunct="1">
              <a:spcBef>
                <a:spcPct val="50000"/>
              </a:spcBef>
            </a:pPr>
            <a:endParaRPr lang="en-US" sz="2000">
              <a:solidFill>
                <a:schemeClr val="bg1"/>
              </a:solidFill>
              <a:latin typeface="Footlight MT Light" charset="0"/>
            </a:endParaRPr>
          </a:p>
          <a:p>
            <a:pPr eaLnBrk="1" hangingPunct="1">
              <a:spcBef>
                <a:spcPct val="50000"/>
              </a:spcBef>
            </a:pPr>
            <a:endParaRPr lang="en-US">
              <a:solidFill>
                <a:schemeClr val="bg1"/>
              </a:solidFill>
            </a:endParaRPr>
          </a:p>
        </p:txBody>
      </p:sp>
      <p:sp>
        <p:nvSpPr>
          <p:cNvPr id="4102" name="Text Box 8"/>
          <p:cNvSpPr txBox="1">
            <a:spLocks noChangeArrowheads="1"/>
          </p:cNvSpPr>
          <p:nvPr/>
        </p:nvSpPr>
        <p:spPr bwMode="auto">
          <a:xfrm>
            <a:off x="2971800" y="1524000"/>
            <a:ext cx="5943600" cy="5494338"/>
          </a:xfrm>
          <a:prstGeom prst="rect">
            <a:avLst/>
          </a:prstGeom>
          <a:noFill/>
          <a:ln w="9525">
            <a:noFill/>
            <a:miter lim="800000"/>
            <a:headEnd/>
            <a:tailEnd/>
          </a:ln>
        </p:spPr>
        <p:txBody>
          <a:bodyPr>
            <a:spAutoFit/>
          </a:bodyPr>
          <a:lstStyle>
            <a:lvl1pPr marL="742950" indent="-742950" eaLnBrk="0" hangingPunct="0">
              <a:defRPr>
                <a:solidFill>
                  <a:schemeClr val="tx1"/>
                </a:solidFill>
                <a:latin typeface="Arial" charset="0"/>
                <a:ea typeface="ＭＳ Ｐゴシック" charset="0"/>
                <a:cs typeface="Arial" charset="0"/>
              </a:defRPr>
            </a:lvl1pPr>
            <a:lvl2pPr marL="1200150" indent="-7429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ts val="1200"/>
              </a:spcBef>
              <a:buClr>
                <a:schemeClr val="bg2"/>
              </a:buClr>
            </a:pPr>
            <a:r>
              <a:rPr lang="en-US" sz="3200">
                <a:latin typeface="Calibri" charset="0"/>
              </a:rPr>
              <a:t> </a:t>
            </a:r>
            <a:r>
              <a:rPr lang="en-US" sz="2800" b="1">
                <a:latin typeface="Calibri" charset="0"/>
              </a:rPr>
              <a:t>4. Develop the Extension Small Farm Food Safety Implementation Team</a:t>
            </a:r>
          </a:p>
          <a:p>
            <a:pPr eaLnBrk="1" hangingPunct="1">
              <a:spcBef>
                <a:spcPts val="1200"/>
              </a:spcBef>
              <a:buClr>
                <a:schemeClr val="bg2"/>
              </a:buClr>
            </a:pPr>
            <a:r>
              <a:rPr lang="en-US" sz="2800" b="1">
                <a:latin typeface="Calibri" charset="0"/>
              </a:rPr>
              <a:t>5. Offer Food Safety Farmer Field Day, </a:t>
            </a:r>
            <a:r>
              <a:rPr lang="ja-JP" altLang="en-US" sz="2800" b="1">
                <a:latin typeface="Calibri" charset="0"/>
              </a:rPr>
              <a:t>“</a:t>
            </a:r>
            <a:r>
              <a:rPr lang="en-US" sz="2800" b="1">
                <a:latin typeface="Calibri" charset="0"/>
              </a:rPr>
              <a:t>Taking the Mystery Out of a Food Safety Audit</a:t>
            </a:r>
            <a:r>
              <a:rPr lang="ja-JP" altLang="en-US" sz="2800" b="1">
                <a:latin typeface="Calibri" charset="0"/>
              </a:rPr>
              <a:t>”</a:t>
            </a:r>
            <a:endParaRPr lang="en-US" sz="2800" b="1">
              <a:latin typeface="Calibri" charset="0"/>
            </a:endParaRPr>
          </a:p>
          <a:p>
            <a:pPr eaLnBrk="1" hangingPunct="1">
              <a:spcBef>
                <a:spcPts val="1200"/>
              </a:spcBef>
              <a:buClr>
                <a:schemeClr val="bg2"/>
              </a:buClr>
            </a:pPr>
            <a:r>
              <a:rPr lang="en-US" sz="2800" b="1">
                <a:latin typeface="Calibri" charset="0"/>
              </a:rPr>
              <a:t>6. Affiliated activities </a:t>
            </a:r>
          </a:p>
          <a:p>
            <a:pPr lvl="1" eaLnBrk="1" hangingPunct="1">
              <a:spcBef>
                <a:spcPts val="1200"/>
              </a:spcBef>
              <a:buClr>
                <a:schemeClr val="bg2"/>
              </a:buClr>
              <a:buFont typeface="Arial" charset="0"/>
              <a:buChar char="•"/>
            </a:pPr>
            <a:r>
              <a:rPr lang="en-US" sz="2800" b="1">
                <a:latin typeface="Calibri" charset="0"/>
                <a:ea typeface="ＭＳ Ｐゴシック" charset="0"/>
              </a:rPr>
              <a:t>Host FDA Tours</a:t>
            </a:r>
          </a:p>
          <a:p>
            <a:pPr lvl="1" eaLnBrk="1" hangingPunct="1">
              <a:spcBef>
                <a:spcPts val="1200"/>
              </a:spcBef>
              <a:buClr>
                <a:schemeClr val="bg2"/>
              </a:buClr>
              <a:buFont typeface="Arial" charset="0"/>
              <a:buChar char="•"/>
            </a:pPr>
            <a:r>
              <a:rPr lang="en-US" sz="2800" b="1">
                <a:latin typeface="Calibri" charset="0"/>
                <a:ea typeface="ＭＳ Ｐゴシック" charset="0"/>
              </a:rPr>
              <a:t>Host USDA/FDA Food Safety Listening Sessions</a:t>
            </a:r>
          </a:p>
          <a:p>
            <a:pPr eaLnBrk="1" hangingPunct="1">
              <a:spcBef>
                <a:spcPct val="50000"/>
              </a:spcBef>
              <a:buClr>
                <a:schemeClr val="bg2"/>
              </a:buClr>
            </a:pPr>
            <a:endParaRPr lang="en-US" u="sng">
              <a:latin typeface="Footlight MT Light" charset="0"/>
            </a:endParaRPr>
          </a:p>
        </p:txBody>
      </p:sp>
      <p:pic>
        <p:nvPicPr>
          <p:cNvPr id="6150" name="Picture 2" descr="C:\Users\bobhoch.UFAD\Desktop\NACAA Food Safety\DSC00803.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493963"/>
            <a:ext cx="2670175" cy="177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9" descr="C:\Users\bobhoch.UFAD\Desktop\NACAA Food Safety\Picture2.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4288" y="4854575"/>
            <a:ext cx="2670175" cy="200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763" y="-11113"/>
            <a:ext cx="2689225" cy="201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964548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2590800" y="304800"/>
            <a:ext cx="6553200" cy="1143000"/>
          </a:xfrm>
          <a:solidFill>
            <a:srgbClr val="0070C0"/>
          </a:solidFill>
        </p:spPr>
        <p:txBody>
          <a:bodyPr/>
          <a:lstStyle/>
          <a:p>
            <a:pPr eaLnBrk="1" hangingPunct="1"/>
            <a:r>
              <a:rPr lang="en-US" b="1">
                <a:solidFill>
                  <a:schemeClr val="bg1"/>
                </a:solidFill>
                <a:latin typeface="Footlight MT Light" charset="0"/>
                <a:cs typeface="Arial" charset="0"/>
              </a:rPr>
              <a:t>Teaching Methods</a:t>
            </a:r>
          </a:p>
        </p:txBody>
      </p:sp>
      <p:sp>
        <p:nvSpPr>
          <p:cNvPr id="8195" name="Text Box 5"/>
          <p:cNvSpPr txBox="1">
            <a:spLocks noChangeArrowheads="1"/>
          </p:cNvSpPr>
          <p:nvPr/>
        </p:nvSpPr>
        <p:spPr bwMode="auto">
          <a:xfrm>
            <a:off x="0" y="1425575"/>
            <a:ext cx="2667000" cy="5432425"/>
          </a:xfrm>
          <a:prstGeom prst="rect">
            <a:avLst/>
          </a:prstGeom>
          <a:solidFill>
            <a:schemeClr val="tx1"/>
          </a:solidFill>
          <a:ln w="9525">
            <a:solidFill>
              <a:schemeClr val="tx1"/>
            </a:solidFill>
            <a:miter lim="800000"/>
            <a:headEnd/>
            <a:tailEnd/>
          </a:ln>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endParaRPr lang="en-US" sz="2000">
              <a:latin typeface="Footlight MT Light" charset="0"/>
            </a:endParaRPr>
          </a:p>
          <a:p>
            <a:pPr eaLnBrk="1" hangingPunct="1">
              <a:spcBef>
                <a:spcPct val="50000"/>
              </a:spcBef>
            </a:pPr>
            <a:endParaRPr lang="en-US" sz="2000">
              <a:solidFill>
                <a:schemeClr val="bg1"/>
              </a:solidFill>
              <a:latin typeface="Footlight MT Light" charset="0"/>
            </a:endParaRPr>
          </a:p>
          <a:p>
            <a:pPr eaLnBrk="1" hangingPunct="1">
              <a:spcBef>
                <a:spcPct val="50000"/>
              </a:spcBef>
            </a:pPr>
            <a:endParaRPr lang="en-US" sz="2000">
              <a:solidFill>
                <a:schemeClr val="bg1"/>
              </a:solidFill>
              <a:latin typeface="Footlight MT Light" charset="0"/>
            </a:endParaRPr>
          </a:p>
          <a:p>
            <a:pPr eaLnBrk="1" hangingPunct="1">
              <a:spcBef>
                <a:spcPct val="50000"/>
              </a:spcBef>
            </a:pPr>
            <a:endParaRPr lang="en-US" sz="2000">
              <a:solidFill>
                <a:schemeClr val="bg1"/>
              </a:solidFill>
              <a:latin typeface="Footlight MT Light" charset="0"/>
            </a:endParaRPr>
          </a:p>
          <a:p>
            <a:pPr eaLnBrk="1" hangingPunct="1">
              <a:spcBef>
                <a:spcPct val="50000"/>
              </a:spcBef>
            </a:pPr>
            <a:endParaRPr lang="en-US" sz="2000">
              <a:solidFill>
                <a:schemeClr val="bg1"/>
              </a:solidFill>
              <a:latin typeface="Footlight MT Light" charset="0"/>
            </a:endParaRPr>
          </a:p>
          <a:p>
            <a:pPr eaLnBrk="1" hangingPunct="1">
              <a:spcBef>
                <a:spcPct val="50000"/>
              </a:spcBef>
            </a:pPr>
            <a:endParaRPr lang="en-US" sz="2000">
              <a:solidFill>
                <a:schemeClr val="bg1"/>
              </a:solidFill>
              <a:latin typeface="Footlight MT Light" charset="0"/>
            </a:endParaRPr>
          </a:p>
          <a:p>
            <a:pPr eaLnBrk="1" hangingPunct="1">
              <a:spcBef>
                <a:spcPct val="50000"/>
              </a:spcBef>
            </a:pPr>
            <a:endParaRPr lang="en-US" sz="2000">
              <a:solidFill>
                <a:schemeClr val="bg1"/>
              </a:solidFill>
              <a:latin typeface="Footlight MT Light" charset="0"/>
            </a:endParaRPr>
          </a:p>
          <a:p>
            <a:pPr eaLnBrk="1" hangingPunct="1">
              <a:spcBef>
                <a:spcPct val="50000"/>
              </a:spcBef>
            </a:pPr>
            <a:endParaRPr lang="en-US" sz="2000">
              <a:solidFill>
                <a:schemeClr val="bg1"/>
              </a:solidFill>
              <a:latin typeface="Footlight MT Light" charset="0"/>
            </a:endParaRPr>
          </a:p>
          <a:p>
            <a:pPr eaLnBrk="1" hangingPunct="1">
              <a:spcBef>
                <a:spcPct val="50000"/>
              </a:spcBef>
            </a:pPr>
            <a:endParaRPr lang="en-US" sz="2000">
              <a:solidFill>
                <a:schemeClr val="bg1"/>
              </a:solidFill>
              <a:latin typeface="Footlight MT Light" charset="0"/>
            </a:endParaRPr>
          </a:p>
          <a:p>
            <a:pPr eaLnBrk="1" hangingPunct="1">
              <a:spcBef>
                <a:spcPct val="50000"/>
              </a:spcBef>
            </a:pPr>
            <a:endParaRPr lang="en-US" sz="2000">
              <a:solidFill>
                <a:schemeClr val="bg1"/>
              </a:solidFill>
              <a:latin typeface="Footlight MT Light" charset="0"/>
            </a:endParaRPr>
          </a:p>
          <a:p>
            <a:pPr eaLnBrk="1" hangingPunct="1">
              <a:spcBef>
                <a:spcPct val="50000"/>
              </a:spcBef>
            </a:pPr>
            <a:endParaRPr lang="en-US" sz="2000">
              <a:solidFill>
                <a:schemeClr val="bg1"/>
              </a:solidFill>
              <a:latin typeface="Footlight MT Light" charset="0"/>
            </a:endParaRPr>
          </a:p>
          <a:p>
            <a:pPr eaLnBrk="1" hangingPunct="1">
              <a:spcBef>
                <a:spcPct val="50000"/>
              </a:spcBef>
            </a:pPr>
            <a:endParaRPr lang="en-US">
              <a:solidFill>
                <a:schemeClr val="bg1"/>
              </a:solidFill>
            </a:endParaRPr>
          </a:p>
        </p:txBody>
      </p:sp>
      <p:sp>
        <p:nvSpPr>
          <p:cNvPr id="4102" name="Text Box 8"/>
          <p:cNvSpPr txBox="1">
            <a:spLocks noChangeArrowheads="1"/>
          </p:cNvSpPr>
          <p:nvPr/>
        </p:nvSpPr>
        <p:spPr bwMode="auto">
          <a:xfrm>
            <a:off x="2819400" y="1524000"/>
            <a:ext cx="5943600" cy="754063"/>
          </a:xfrm>
          <a:prstGeom prst="rect">
            <a:avLst/>
          </a:prstGeom>
          <a:noFill/>
          <a:ln w="9525">
            <a:noFill/>
            <a:miter lim="800000"/>
            <a:headEnd/>
            <a:tailEnd/>
          </a:ln>
        </p:spPr>
        <p:txBody>
          <a:bodyPr>
            <a:spAutoFit/>
          </a:bodyPr>
          <a:lstStyle/>
          <a:p>
            <a:pPr marL="742950" indent="-742950">
              <a:spcBef>
                <a:spcPts val="1200"/>
              </a:spcBef>
              <a:buClr>
                <a:schemeClr val="bg2"/>
              </a:buClr>
              <a:defRPr/>
            </a:pPr>
            <a:endParaRPr lang="en-US" sz="1600" dirty="0">
              <a:latin typeface="Calibri" pitchFamily="34" charset="0"/>
              <a:ea typeface="+mn-ea"/>
            </a:endParaRPr>
          </a:p>
          <a:p>
            <a:pPr>
              <a:spcBef>
                <a:spcPct val="50000"/>
              </a:spcBef>
              <a:buClr>
                <a:schemeClr val="bg2"/>
              </a:buClr>
              <a:defRPr/>
            </a:pPr>
            <a:endParaRPr lang="en-US" u="sng" dirty="0">
              <a:latin typeface="Footlight MT Light" pitchFamily="18" charset="0"/>
              <a:ea typeface="+mn-ea"/>
            </a:endParaRPr>
          </a:p>
        </p:txBody>
      </p:sp>
      <p:pic>
        <p:nvPicPr>
          <p:cNvPr id="8198" name="Picture 2" descr="P:\New Photo Library\Food Safety\Screenshots\Primus 2.bmp"/>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0" y="1458913"/>
            <a:ext cx="5715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2" descr="P:\New Photo Library\Food Safety\Screenshots\Primus 3.bmp"/>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2362200"/>
            <a:ext cx="2670175" cy="213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 name="Picture 2" descr="P:\New Photo Library\Food Safety\Screenshots\Primus 4.bmp"/>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4721225"/>
            <a:ext cx="2670175" cy="213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1" name="Picture 2" descr="P:\New Photo Library\Food Safety\Screenshots\Primus 8.bmp"/>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0" y="0"/>
            <a:ext cx="2670175" cy="213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0975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2590800" y="304800"/>
            <a:ext cx="6553200" cy="1143000"/>
          </a:xfrm>
          <a:solidFill>
            <a:srgbClr val="0070C0"/>
          </a:solidFill>
        </p:spPr>
        <p:txBody>
          <a:bodyPr/>
          <a:lstStyle/>
          <a:p>
            <a:pPr eaLnBrk="1" hangingPunct="1"/>
            <a:r>
              <a:rPr lang="en-US" b="1">
                <a:solidFill>
                  <a:schemeClr val="bg1"/>
                </a:solidFill>
                <a:latin typeface="Footlight MT Light" charset="0"/>
                <a:cs typeface="Arial" charset="0"/>
              </a:rPr>
              <a:t>Evaluation Methods</a:t>
            </a:r>
          </a:p>
        </p:txBody>
      </p:sp>
      <p:sp>
        <p:nvSpPr>
          <p:cNvPr id="9219" name="Text Box 5"/>
          <p:cNvSpPr txBox="1">
            <a:spLocks noChangeArrowheads="1"/>
          </p:cNvSpPr>
          <p:nvPr/>
        </p:nvSpPr>
        <p:spPr bwMode="auto">
          <a:xfrm>
            <a:off x="0" y="1425575"/>
            <a:ext cx="2667000" cy="5432425"/>
          </a:xfrm>
          <a:prstGeom prst="rect">
            <a:avLst/>
          </a:prstGeom>
          <a:solidFill>
            <a:schemeClr val="tx1"/>
          </a:solidFill>
          <a:ln w="9525">
            <a:solidFill>
              <a:schemeClr val="tx1"/>
            </a:solidFill>
            <a:miter lim="800000"/>
            <a:headEnd/>
            <a:tailEnd/>
          </a:ln>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endParaRPr lang="en-US" sz="2000">
              <a:latin typeface="Footlight MT Light" charset="0"/>
            </a:endParaRPr>
          </a:p>
          <a:p>
            <a:pPr eaLnBrk="1" hangingPunct="1">
              <a:spcBef>
                <a:spcPct val="50000"/>
              </a:spcBef>
            </a:pPr>
            <a:endParaRPr lang="en-US" sz="2000">
              <a:solidFill>
                <a:schemeClr val="bg1"/>
              </a:solidFill>
              <a:latin typeface="Footlight MT Light" charset="0"/>
            </a:endParaRPr>
          </a:p>
          <a:p>
            <a:pPr eaLnBrk="1" hangingPunct="1">
              <a:spcBef>
                <a:spcPct val="50000"/>
              </a:spcBef>
            </a:pPr>
            <a:endParaRPr lang="en-US" sz="2000">
              <a:solidFill>
                <a:schemeClr val="bg1"/>
              </a:solidFill>
              <a:latin typeface="Footlight MT Light" charset="0"/>
            </a:endParaRPr>
          </a:p>
          <a:p>
            <a:pPr eaLnBrk="1" hangingPunct="1">
              <a:spcBef>
                <a:spcPct val="50000"/>
              </a:spcBef>
            </a:pPr>
            <a:endParaRPr lang="en-US" sz="2000">
              <a:solidFill>
                <a:schemeClr val="bg1"/>
              </a:solidFill>
              <a:latin typeface="Footlight MT Light" charset="0"/>
            </a:endParaRPr>
          </a:p>
          <a:p>
            <a:pPr eaLnBrk="1" hangingPunct="1">
              <a:spcBef>
                <a:spcPct val="50000"/>
              </a:spcBef>
            </a:pPr>
            <a:endParaRPr lang="en-US" sz="2000">
              <a:solidFill>
                <a:schemeClr val="bg1"/>
              </a:solidFill>
              <a:latin typeface="Footlight MT Light" charset="0"/>
            </a:endParaRPr>
          </a:p>
          <a:p>
            <a:pPr eaLnBrk="1" hangingPunct="1">
              <a:spcBef>
                <a:spcPct val="50000"/>
              </a:spcBef>
            </a:pPr>
            <a:endParaRPr lang="en-US" sz="2000">
              <a:solidFill>
                <a:schemeClr val="bg1"/>
              </a:solidFill>
              <a:latin typeface="Footlight MT Light" charset="0"/>
            </a:endParaRPr>
          </a:p>
          <a:p>
            <a:pPr eaLnBrk="1" hangingPunct="1">
              <a:spcBef>
                <a:spcPct val="50000"/>
              </a:spcBef>
            </a:pPr>
            <a:endParaRPr lang="en-US" sz="2000">
              <a:solidFill>
                <a:schemeClr val="bg1"/>
              </a:solidFill>
              <a:latin typeface="Footlight MT Light" charset="0"/>
            </a:endParaRPr>
          </a:p>
          <a:p>
            <a:pPr eaLnBrk="1" hangingPunct="1">
              <a:spcBef>
                <a:spcPct val="50000"/>
              </a:spcBef>
            </a:pPr>
            <a:endParaRPr lang="en-US" sz="2000">
              <a:solidFill>
                <a:schemeClr val="bg1"/>
              </a:solidFill>
              <a:latin typeface="Footlight MT Light" charset="0"/>
            </a:endParaRPr>
          </a:p>
          <a:p>
            <a:pPr eaLnBrk="1" hangingPunct="1">
              <a:spcBef>
                <a:spcPct val="50000"/>
              </a:spcBef>
            </a:pPr>
            <a:endParaRPr lang="en-US" sz="2000">
              <a:solidFill>
                <a:schemeClr val="bg1"/>
              </a:solidFill>
              <a:latin typeface="Footlight MT Light" charset="0"/>
            </a:endParaRPr>
          </a:p>
          <a:p>
            <a:pPr eaLnBrk="1" hangingPunct="1">
              <a:spcBef>
                <a:spcPct val="50000"/>
              </a:spcBef>
            </a:pPr>
            <a:endParaRPr lang="en-US" sz="2000">
              <a:solidFill>
                <a:schemeClr val="bg1"/>
              </a:solidFill>
              <a:latin typeface="Footlight MT Light" charset="0"/>
            </a:endParaRPr>
          </a:p>
          <a:p>
            <a:pPr eaLnBrk="1" hangingPunct="1">
              <a:spcBef>
                <a:spcPct val="50000"/>
              </a:spcBef>
            </a:pPr>
            <a:endParaRPr lang="en-US" sz="2000">
              <a:solidFill>
                <a:schemeClr val="bg1"/>
              </a:solidFill>
              <a:latin typeface="Footlight MT Light" charset="0"/>
            </a:endParaRPr>
          </a:p>
          <a:p>
            <a:pPr eaLnBrk="1" hangingPunct="1">
              <a:spcBef>
                <a:spcPct val="50000"/>
              </a:spcBef>
            </a:pPr>
            <a:endParaRPr lang="en-US">
              <a:solidFill>
                <a:schemeClr val="bg1"/>
              </a:solidFill>
            </a:endParaRPr>
          </a:p>
        </p:txBody>
      </p:sp>
      <p:sp>
        <p:nvSpPr>
          <p:cNvPr id="9220" name="Text Box 8"/>
          <p:cNvSpPr txBox="1">
            <a:spLocks noChangeArrowheads="1"/>
          </p:cNvSpPr>
          <p:nvPr/>
        </p:nvSpPr>
        <p:spPr bwMode="auto">
          <a:xfrm>
            <a:off x="2819400" y="1524000"/>
            <a:ext cx="5943600" cy="600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742950" indent="-742950"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ts val="1200"/>
              </a:spcBef>
              <a:buClr>
                <a:schemeClr val="bg2"/>
              </a:buClr>
              <a:buFont typeface="Wingdings" charset="0"/>
              <a:buChar char="§"/>
            </a:pPr>
            <a:r>
              <a:rPr lang="en-US" sz="2400" b="1">
                <a:latin typeface="Calibri" charset="0"/>
              </a:rPr>
              <a:t>State Extension Specialist for Program Evaluation, supported as part of grant to develop evaluation methods</a:t>
            </a:r>
          </a:p>
          <a:p>
            <a:pPr eaLnBrk="1" hangingPunct="1">
              <a:spcBef>
                <a:spcPts val="1200"/>
              </a:spcBef>
              <a:buClr>
                <a:schemeClr val="bg2"/>
              </a:buClr>
              <a:buFont typeface="Wingdings" charset="0"/>
              <a:buChar char="§"/>
            </a:pPr>
            <a:r>
              <a:rPr lang="en-US" sz="2400" b="1">
                <a:latin typeface="Calibri" charset="0"/>
              </a:rPr>
              <a:t>Evaluation tool developed for on-line completion</a:t>
            </a:r>
          </a:p>
          <a:p>
            <a:pPr eaLnBrk="1" hangingPunct="1">
              <a:spcBef>
                <a:spcPts val="1200"/>
              </a:spcBef>
              <a:buClr>
                <a:schemeClr val="bg2"/>
              </a:buClr>
              <a:buFont typeface="Wingdings" charset="0"/>
              <a:buChar char="§"/>
            </a:pPr>
            <a:r>
              <a:rPr lang="en-US" sz="2400" b="1">
                <a:latin typeface="Calibri" charset="0"/>
              </a:rPr>
              <a:t>Content questions for evaluation tools provided by Extension Agents</a:t>
            </a:r>
          </a:p>
          <a:p>
            <a:pPr eaLnBrk="1" hangingPunct="1">
              <a:spcBef>
                <a:spcPts val="1200"/>
              </a:spcBef>
              <a:buClr>
                <a:schemeClr val="bg2"/>
              </a:buClr>
              <a:buFont typeface="Wingdings" charset="0"/>
              <a:buChar char="§"/>
            </a:pPr>
            <a:r>
              <a:rPr lang="en-US" sz="2400" b="1">
                <a:latin typeface="Calibri" charset="0"/>
              </a:rPr>
              <a:t>Used to measure knowledge gained, plans to adopt practices, and perceptions of training</a:t>
            </a:r>
          </a:p>
          <a:p>
            <a:pPr eaLnBrk="1" hangingPunct="1">
              <a:spcBef>
                <a:spcPts val="1200"/>
              </a:spcBef>
              <a:buClr>
                <a:schemeClr val="bg2"/>
              </a:buClr>
            </a:pPr>
            <a:endParaRPr lang="en-US" sz="2800">
              <a:latin typeface="Calibri" charset="0"/>
            </a:endParaRPr>
          </a:p>
          <a:p>
            <a:pPr eaLnBrk="1" hangingPunct="1">
              <a:spcBef>
                <a:spcPts val="1200"/>
              </a:spcBef>
              <a:buClr>
                <a:schemeClr val="bg2"/>
              </a:buClr>
            </a:pPr>
            <a:endParaRPr lang="en-US" sz="2800">
              <a:latin typeface="Calibri" charset="0"/>
            </a:endParaRPr>
          </a:p>
          <a:p>
            <a:pPr eaLnBrk="1" hangingPunct="1">
              <a:spcBef>
                <a:spcPts val="1200"/>
              </a:spcBef>
              <a:buClr>
                <a:schemeClr val="bg2"/>
              </a:buClr>
              <a:buFont typeface="Wingdings" charset="0"/>
              <a:buChar char="§"/>
            </a:pPr>
            <a:endParaRPr lang="en-US" sz="2800">
              <a:latin typeface="Calibri" charset="0"/>
            </a:endParaRPr>
          </a:p>
        </p:txBody>
      </p:sp>
      <p:pic>
        <p:nvPicPr>
          <p:cNvPr id="9222" name="Picture 2" descr="C:\Users\bobhoch.UFAD\Desktop\NACAA Food Safety\Food S Beli.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302000"/>
            <a:ext cx="2670175" cy="355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4" descr="Amy Hard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2670175"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483198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42" name="Picture 10" descr="C:\Users\bobhoch.UFAD\Desktop\NACAA Food Safety\Picture9.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87775" y="2405063"/>
            <a:ext cx="4175125" cy="399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2"/>
          <p:cNvSpPr>
            <a:spLocks noGrp="1" noChangeArrowheads="1"/>
          </p:cNvSpPr>
          <p:nvPr>
            <p:ph type="title"/>
          </p:nvPr>
        </p:nvSpPr>
        <p:spPr>
          <a:xfrm>
            <a:off x="2590800" y="304800"/>
            <a:ext cx="6553200" cy="1143000"/>
          </a:xfrm>
          <a:solidFill>
            <a:srgbClr val="0070C0"/>
          </a:solidFill>
        </p:spPr>
        <p:txBody>
          <a:bodyPr/>
          <a:lstStyle/>
          <a:p>
            <a:pPr eaLnBrk="1" hangingPunct="1"/>
            <a:r>
              <a:rPr lang="en-US" b="1">
                <a:solidFill>
                  <a:schemeClr val="bg1"/>
                </a:solidFill>
                <a:latin typeface="Footlight MT Light" charset="0"/>
                <a:cs typeface="Arial" charset="0"/>
              </a:rPr>
              <a:t>Results</a:t>
            </a:r>
          </a:p>
        </p:txBody>
      </p:sp>
      <p:sp>
        <p:nvSpPr>
          <p:cNvPr id="10244" name="Text Box 5"/>
          <p:cNvSpPr txBox="1">
            <a:spLocks noChangeArrowheads="1"/>
          </p:cNvSpPr>
          <p:nvPr/>
        </p:nvSpPr>
        <p:spPr bwMode="auto">
          <a:xfrm>
            <a:off x="0" y="1425575"/>
            <a:ext cx="2667000" cy="5432425"/>
          </a:xfrm>
          <a:prstGeom prst="rect">
            <a:avLst/>
          </a:prstGeom>
          <a:solidFill>
            <a:schemeClr val="tx1"/>
          </a:solidFill>
          <a:ln w="9525">
            <a:solidFill>
              <a:schemeClr val="tx1"/>
            </a:solidFill>
            <a:miter lim="800000"/>
            <a:headEnd/>
            <a:tailEnd/>
          </a:ln>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endParaRPr lang="en-US" sz="2000">
              <a:latin typeface="Footlight MT Light" charset="0"/>
            </a:endParaRPr>
          </a:p>
          <a:p>
            <a:pPr eaLnBrk="1" hangingPunct="1">
              <a:spcBef>
                <a:spcPct val="50000"/>
              </a:spcBef>
            </a:pPr>
            <a:endParaRPr lang="en-US" sz="2000">
              <a:solidFill>
                <a:schemeClr val="bg1"/>
              </a:solidFill>
              <a:latin typeface="Footlight MT Light" charset="0"/>
            </a:endParaRPr>
          </a:p>
          <a:p>
            <a:pPr eaLnBrk="1" hangingPunct="1">
              <a:spcBef>
                <a:spcPct val="50000"/>
              </a:spcBef>
            </a:pPr>
            <a:endParaRPr lang="en-US" sz="2000">
              <a:solidFill>
                <a:schemeClr val="bg1"/>
              </a:solidFill>
              <a:latin typeface="Footlight MT Light" charset="0"/>
            </a:endParaRPr>
          </a:p>
          <a:p>
            <a:pPr eaLnBrk="1" hangingPunct="1">
              <a:spcBef>
                <a:spcPct val="50000"/>
              </a:spcBef>
            </a:pPr>
            <a:endParaRPr lang="en-US" sz="2000">
              <a:solidFill>
                <a:schemeClr val="bg1"/>
              </a:solidFill>
              <a:latin typeface="Footlight MT Light" charset="0"/>
            </a:endParaRPr>
          </a:p>
          <a:p>
            <a:pPr eaLnBrk="1" hangingPunct="1">
              <a:spcBef>
                <a:spcPct val="50000"/>
              </a:spcBef>
            </a:pPr>
            <a:endParaRPr lang="en-US" sz="2000">
              <a:solidFill>
                <a:schemeClr val="bg1"/>
              </a:solidFill>
              <a:latin typeface="Footlight MT Light" charset="0"/>
            </a:endParaRPr>
          </a:p>
          <a:p>
            <a:pPr eaLnBrk="1" hangingPunct="1">
              <a:spcBef>
                <a:spcPct val="50000"/>
              </a:spcBef>
            </a:pPr>
            <a:endParaRPr lang="en-US" sz="2000">
              <a:solidFill>
                <a:schemeClr val="bg1"/>
              </a:solidFill>
              <a:latin typeface="Footlight MT Light" charset="0"/>
            </a:endParaRPr>
          </a:p>
          <a:p>
            <a:pPr eaLnBrk="1" hangingPunct="1">
              <a:spcBef>
                <a:spcPct val="50000"/>
              </a:spcBef>
            </a:pPr>
            <a:endParaRPr lang="en-US" sz="2000">
              <a:solidFill>
                <a:schemeClr val="bg1"/>
              </a:solidFill>
              <a:latin typeface="Footlight MT Light" charset="0"/>
            </a:endParaRPr>
          </a:p>
          <a:p>
            <a:pPr eaLnBrk="1" hangingPunct="1">
              <a:spcBef>
                <a:spcPct val="50000"/>
              </a:spcBef>
            </a:pPr>
            <a:endParaRPr lang="en-US" sz="2000">
              <a:solidFill>
                <a:schemeClr val="bg1"/>
              </a:solidFill>
              <a:latin typeface="Footlight MT Light" charset="0"/>
            </a:endParaRPr>
          </a:p>
          <a:p>
            <a:pPr eaLnBrk="1" hangingPunct="1">
              <a:spcBef>
                <a:spcPct val="50000"/>
              </a:spcBef>
            </a:pPr>
            <a:endParaRPr lang="en-US" sz="2000">
              <a:solidFill>
                <a:schemeClr val="bg1"/>
              </a:solidFill>
              <a:latin typeface="Footlight MT Light" charset="0"/>
            </a:endParaRPr>
          </a:p>
          <a:p>
            <a:pPr eaLnBrk="1" hangingPunct="1">
              <a:spcBef>
                <a:spcPct val="50000"/>
              </a:spcBef>
            </a:pPr>
            <a:endParaRPr lang="en-US" sz="2000">
              <a:solidFill>
                <a:schemeClr val="bg1"/>
              </a:solidFill>
              <a:latin typeface="Footlight MT Light" charset="0"/>
            </a:endParaRPr>
          </a:p>
          <a:p>
            <a:pPr eaLnBrk="1" hangingPunct="1">
              <a:spcBef>
                <a:spcPct val="50000"/>
              </a:spcBef>
            </a:pPr>
            <a:endParaRPr lang="en-US" sz="2000">
              <a:solidFill>
                <a:schemeClr val="bg1"/>
              </a:solidFill>
              <a:latin typeface="Footlight MT Light" charset="0"/>
            </a:endParaRPr>
          </a:p>
          <a:p>
            <a:pPr eaLnBrk="1" hangingPunct="1">
              <a:spcBef>
                <a:spcPct val="50000"/>
              </a:spcBef>
            </a:pPr>
            <a:endParaRPr lang="en-US">
              <a:solidFill>
                <a:schemeClr val="bg1"/>
              </a:solidFill>
            </a:endParaRPr>
          </a:p>
        </p:txBody>
      </p:sp>
      <p:sp>
        <p:nvSpPr>
          <p:cNvPr id="10245" name="Text Box 8"/>
          <p:cNvSpPr txBox="1">
            <a:spLocks noChangeArrowheads="1"/>
          </p:cNvSpPr>
          <p:nvPr/>
        </p:nvSpPr>
        <p:spPr bwMode="auto">
          <a:xfrm>
            <a:off x="2819400" y="1524000"/>
            <a:ext cx="6324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742950" indent="-742950"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ts val="1200"/>
              </a:spcBef>
              <a:buClr>
                <a:schemeClr val="bg2"/>
              </a:buClr>
            </a:pPr>
            <a:r>
              <a:rPr lang="en-US" sz="2400" b="1" dirty="0">
                <a:latin typeface="Calibri" charset="0"/>
              </a:rPr>
              <a:t>Implementation Team has offered 20 workshops at 10 locations.</a:t>
            </a:r>
          </a:p>
        </p:txBody>
      </p:sp>
      <p:pic>
        <p:nvPicPr>
          <p:cNvPr id="10247" name="Picture 8" descr="C:\Users\bobhoch.UFAD\Desktop\NACAA Food Safety\SF Agents.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7463"/>
            <a:ext cx="2670175" cy="2009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TextBox 1"/>
          <p:cNvSpPr txBox="1">
            <a:spLocks noChangeArrowheads="1"/>
          </p:cNvSpPr>
          <p:nvPr/>
        </p:nvSpPr>
        <p:spPr bwMode="auto">
          <a:xfrm>
            <a:off x="152400" y="2514600"/>
            <a:ext cx="24384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b="1" dirty="0">
                <a:solidFill>
                  <a:schemeClr val="bg1"/>
                </a:solidFill>
              </a:rPr>
              <a:t>Locations</a:t>
            </a:r>
          </a:p>
          <a:p>
            <a:pPr eaLnBrk="1" hangingPunct="1"/>
            <a:endParaRPr lang="en-US" b="1" dirty="0">
              <a:solidFill>
                <a:schemeClr val="bg1"/>
              </a:solidFill>
            </a:endParaRPr>
          </a:p>
          <a:p>
            <a:pPr eaLnBrk="1" hangingPunct="1"/>
            <a:r>
              <a:rPr lang="en-US" b="1" dirty="0">
                <a:solidFill>
                  <a:schemeClr val="bg1"/>
                </a:solidFill>
              </a:rPr>
              <a:t>Live Oak (6)</a:t>
            </a:r>
          </a:p>
          <a:p>
            <a:pPr eaLnBrk="1" hangingPunct="1"/>
            <a:r>
              <a:rPr lang="en-US" b="1" dirty="0">
                <a:solidFill>
                  <a:schemeClr val="bg1"/>
                </a:solidFill>
              </a:rPr>
              <a:t>Jay (4)</a:t>
            </a:r>
          </a:p>
          <a:p>
            <a:pPr eaLnBrk="1" hangingPunct="1"/>
            <a:r>
              <a:rPr lang="en-US" b="1" dirty="0">
                <a:solidFill>
                  <a:schemeClr val="bg1"/>
                </a:solidFill>
              </a:rPr>
              <a:t>Kissimmee (2)</a:t>
            </a:r>
          </a:p>
          <a:p>
            <a:pPr eaLnBrk="1" hangingPunct="1"/>
            <a:r>
              <a:rPr lang="en-US" b="1" dirty="0">
                <a:solidFill>
                  <a:schemeClr val="bg1"/>
                </a:solidFill>
              </a:rPr>
              <a:t>Bushnell (2)</a:t>
            </a:r>
          </a:p>
          <a:p>
            <a:pPr eaLnBrk="1" hangingPunct="1"/>
            <a:r>
              <a:rPr lang="en-US" b="1" dirty="0">
                <a:solidFill>
                  <a:schemeClr val="bg1"/>
                </a:solidFill>
              </a:rPr>
              <a:t>Marianna </a:t>
            </a:r>
          </a:p>
          <a:p>
            <a:pPr eaLnBrk="1" hangingPunct="1"/>
            <a:r>
              <a:rPr lang="en-US" b="1" dirty="0">
                <a:solidFill>
                  <a:schemeClr val="bg1"/>
                </a:solidFill>
              </a:rPr>
              <a:t>Madison</a:t>
            </a:r>
          </a:p>
          <a:p>
            <a:pPr eaLnBrk="1" hangingPunct="1"/>
            <a:r>
              <a:rPr lang="en-US" b="1" dirty="0">
                <a:solidFill>
                  <a:schemeClr val="bg1"/>
                </a:solidFill>
              </a:rPr>
              <a:t>Bartow</a:t>
            </a:r>
          </a:p>
          <a:p>
            <a:pPr eaLnBrk="1" hangingPunct="1"/>
            <a:r>
              <a:rPr lang="en-US" b="1" dirty="0">
                <a:solidFill>
                  <a:schemeClr val="bg1"/>
                </a:solidFill>
              </a:rPr>
              <a:t>Starke</a:t>
            </a:r>
          </a:p>
          <a:p>
            <a:pPr eaLnBrk="1" hangingPunct="1"/>
            <a:r>
              <a:rPr lang="en-US" b="1" dirty="0">
                <a:solidFill>
                  <a:schemeClr val="bg1"/>
                </a:solidFill>
              </a:rPr>
              <a:t>Gainesville</a:t>
            </a:r>
          </a:p>
          <a:p>
            <a:pPr eaLnBrk="1" hangingPunct="1"/>
            <a:r>
              <a:rPr lang="en-US" b="1" dirty="0">
                <a:solidFill>
                  <a:schemeClr val="bg1"/>
                </a:solidFill>
              </a:rPr>
              <a:t>St. </a:t>
            </a:r>
            <a:r>
              <a:rPr lang="en-US" b="1" dirty="0" smtClean="0">
                <a:solidFill>
                  <a:schemeClr val="bg1"/>
                </a:solidFill>
              </a:rPr>
              <a:t>Augustine</a:t>
            </a:r>
          </a:p>
        </p:txBody>
      </p:sp>
      <p:sp>
        <p:nvSpPr>
          <p:cNvPr id="4" name="5-Point Star 3"/>
          <p:cNvSpPr/>
          <p:nvPr/>
        </p:nvSpPr>
        <p:spPr>
          <a:xfrm>
            <a:off x="4038600" y="2457450"/>
            <a:ext cx="152400" cy="22860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250" name="Picture 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029200" y="2468563"/>
            <a:ext cx="212725" cy="34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1" name="Picture 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897563" y="2593975"/>
            <a:ext cx="212725"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2" name="Picture 1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772275" y="2909888"/>
            <a:ext cx="212725" cy="34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3" name="Picture 1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985000" y="3024188"/>
            <a:ext cx="212725" cy="34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4" name="Picture 1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559550" y="3163888"/>
            <a:ext cx="212725" cy="34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5" name="Picture 1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146925" y="4049713"/>
            <a:ext cx="212725" cy="34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6" name="Picture 1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665913" y="3619500"/>
            <a:ext cx="212725"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7" name="Picture 1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827838" y="4141788"/>
            <a:ext cx="212725" cy="34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5-Point Star 4"/>
          <p:cNvSpPr/>
          <p:nvPr/>
        </p:nvSpPr>
        <p:spPr>
          <a:xfrm>
            <a:off x="6110288" y="2790825"/>
            <a:ext cx="304800" cy="347663"/>
          </a:xfrm>
          <a:prstGeom prst="star5">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60053383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2590800" y="304800"/>
            <a:ext cx="6553200" cy="1143000"/>
          </a:xfrm>
          <a:solidFill>
            <a:srgbClr val="0070C0"/>
          </a:solidFill>
        </p:spPr>
        <p:txBody>
          <a:bodyPr/>
          <a:lstStyle/>
          <a:p>
            <a:pPr eaLnBrk="1" hangingPunct="1"/>
            <a:r>
              <a:rPr lang="en-US" b="1">
                <a:solidFill>
                  <a:schemeClr val="bg1"/>
                </a:solidFill>
                <a:latin typeface="Footlight MT Light" charset="0"/>
                <a:cs typeface="Arial" charset="0"/>
              </a:rPr>
              <a:t>Results</a:t>
            </a:r>
          </a:p>
        </p:txBody>
      </p:sp>
      <p:sp>
        <p:nvSpPr>
          <p:cNvPr id="11267" name="Text Box 5"/>
          <p:cNvSpPr txBox="1">
            <a:spLocks noChangeArrowheads="1"/>
          </p:cNvSpPr>
          <p:nvPr/>
        </p:nvSpPr>
        <p:spPr bwMode="auto">
          <a:xfrm>
            <a:off x="0" y="1425575"/>
            <a:ext cx="2667000" cy="5432425"/>
          </a:xfrm>
          <a:prstGeom prst="rect">
            <a:avLst/>
          </a:prstGeom>
          <a:solidFill>
            <a:schemeClr val="tx1"/>
          </a:solidFill>
          <a:ln w="9525">
            <a:solidFill>
              <a:schemeClr val="tx1"/>
            </a:solidFill>
            <a:miter lim="800000"/>
            <a:headEnd/>
            <a:tailEnd/>
          </a:ln>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endParaRPr lang="en-US" sz="2000">
              <a:latin typeface="Footlight MT Light" charset="0"/>
            </a:endParaRPr>
          </a:p>
          <a:p>
            <a:pPr eaLnBrk="1" hangingPunct="1">
              <a:spcBef>
                <a:spcPct val="50000"/>
              </a:spcBef>
            </a:pPr>
            <a:endParaRPr lang="en-US" sz="2000">
              <a:solidFill>
                <a:schemeClr val="bg1"/>
              </a:solidFill>
              <a:latin typeface="Footlight MT Light" charset="0"/>
            </a:endParaRPr>
          </a:p>
          <a:p>
            <a:pPr eaLnBrk="1" hangingPunct="1">
              <a:spcBef>
                <a:spcPct val="50000"/>
              </a:spcBef>
            </a:pPr>
            <a:endParaRPr lang="en-US" sz="2000">
              <a:solidFill>
                <a:schemeClr val="bg1"/>
              </a:solidFill>
              <a:latin typeface="Footlight MT Light" charset="0"/>
            </a:endParaRPr>
          </a:p>
          <a:p>
            <a:pPr eaLnBrk="1" hangingPunct="1">
              <a:spcBef>
                <a:spcPct val="50000"/>
              </a:spcBef>
            </a:pPr>
            <a:endParaRPr lang="en-US" sz="2000">
              <a:solidFill>
                <a:schemeClr val="bg1"/>
              </a:solidFill>
              <a:latin typeface="Footlight MT Light" charset="0"/>
            </a:endParaRPr>
          </a:p>
          <a:p>
            <a:pPr eaLnBrk="1" hangingPunct="1">
              <a:spcBef>
                <a:spcPct val="50000"/>
              </a:spcBef>
            </a:pPr>
            <a:endParaRPr lang="en-US" sz="2000">
              <a:solidFill>
                <a:schemeClr val="bg1"/>
              </a:solidFill>
              <a:latin typeface="Footlight MT Light" charset="0"/>
            </a:endParaRPr>
          </a:p>
          <a:p>
            <a:pPr eaLnBrk="1" hangingPunct="1">
              <a:spcBef>
                <a:spcPct val="50000"/>
              </a:spcBef>
            </a:pPr>
            <a:endParaRPr lang="en-US" sz="2000">
              <a:solidFill>
                <a:schemeClr val="bg1"/>
              </a:solidFill>
              <a:latin typeface="Footlight MT Light" charset="0"/>
            </a:endParaRPr>
          </a:p>
          <a:p>
            <a:pPr eaLnBrk="1" hangingPunct="1">
              <a:spcBef>
                <a:spcPct val="50000"/>
              </a:spcBef>
            </a:pPr>
            <a:endParaRPr lang="en-US" sz="2000">
              <a:solidFill>
                <a:schemeClr val="bg1"/>
              </a:solidFill>
              <a:latin typeface="Footlight MT Light" charset="0"/>
            </a:endParaRPr>
          </a:p>
          <a:p>
            <a:pPr eaLnBrk="1" hangingPunct="1">
              <a:spcBef>
                <a:spcPct val="50000"/>
              </a:spcBef>
            </a:pPr>
            <a:endParaRPr lang="en-US" sz="2000">
              <a:solidFill>
                <a:schemeClr val="bg1"/>
              </a:solidFill>
              <a:latin typeface="Footlight MT Light" charset="0"/>
            </a:endParaRPr>
          </a:p>
          <a:p>
            <a:pPr eaLnBrk="1" hangingPunct="1">
              <a:spcBef>
                <a:spcPct val="50000"/>
              </a:spcBef>
            </a:pPr>
            <a:endParaRPr lang="en-US" sz="2000">
              <a:solidFill>
                <a:schemeClr val="bg1"/>
              </a:solidFill>
              <a:latin typeface="Footlight MT Light" charset="0"/>
            </a:endParaRPr>
          </a:p>
          <a:p>
            <a:pPr eaLnBrk="1" hangingPunct="1">
              <a:spcBef>
                <a:spcPct val="50000"/>
              </a:spcBef>
            </a:pPr>
            <a:endParaRPr lang="en-US" sz="2000">
              <a:solidFill>
                <a:schemeClr val="bg1"/>
              </a:solidFill>
              <a:latin typeface="Footlight MT Light" charset="0"/>
            </a:endParaRPr>
          </a:p>
          <a:p>
            <a:pPr eaLnBrk="1" hangingPunct="1">
              <a:spcBef>
                <a:spcPct val="50000"/>
              </a:spcBef>
            </a:pPr>
            <a:endParaRPr lang="en-US" sz="2000">
              <a:solidFill>
                <a:schemeClr val="bg1"/>
              </a:solidFill>
              <a:latin typeface="Footlight MT Light" charset="0"/>
            </a:endParaRPr>
          </a:p>
          <a:p>
            <a:pPr eaLnBrk="1" hangingPunct="1">
              <a:spcBef>
                <a:spcPct val="50000"/>
              </a:spcBef>
            </a:pPr>
            <a:endParaRPr lang="en-US">
              <a:solidFill>
                <a:schemeClr val="bg1"/>
              </a:solidFill>
            </a:endParaRPr>
          </a:p>
        </p:txBody>
      </p:sp>
      <p:sp>
        <p:nvSpPr>
          <p:cNvPr id="11268" name="Text Box 8"/>
          <p:cNvSpPr txBox="1">
            <a:spLocks noChangeArrowheads="1"/>
          </p:cNvSpPr>
          <p:nvPr/>
        </p:nvSpPr>
        <p:spPr bwMode="auto">
          <a:xfrm>
            <a:off x="2819400" y="1524000"/>
            <a:ext cx="5943600" cy="557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742950" indent="-742950"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ts val="1200"/>
              </a:spcBef>
              <a:buClr>
                <a:schemeClr val="bg2"/>
              </a:buClr>
              <a:buFont typeface="Wingdings" charset="0"/>
              <a:buChar char="§"/>
            </a:pPr>
            <a:r>
              <a:rPr lang="en-US" sz="2000" b="1">
                <a:latin typeface="Calibri" charset="0"/>
              </a:rPr>
              <a:t>185 producers and packers participated</a:t>
            </a:r>
          </a:p>
          <a:p>
            <a:pPr eaLnBrk="1" hangingPunct="1">
              <a:spcBef>
                <a:spcPts val="1200"/>
              </a:spcBef>
              <a:buClr>
                <a:schemeClr val="bg2"/>
              </a:buClr>
              <a:buFont typeface="Wingdings" charset="0"/>
              <a:buChar char="§"/>
            </a:pPr>
            <a:r>
              <a:rPr lang="en-US" sz="2000" b="1">
                <a:latin typeface="Calibri" charset="0"/>
              </a:rPr>
              <a:t>Supporting materials provided from grant funds, total value: $27,750</a:t>
            </a:r>
          </a:p>
          <a:p>
            <a:pPr eaLnBrk="1" hangingPunct="1">
              <a:spcBef>
                <a:spcPts val="1200"/>
              </a:spcBef>
              <a:buClr>
                <a:schemeClr val="bg2"/>
              </a:buClr>
              <a:buFont typeface="Wingdings" charset="0"/>
              <a:buChar char="§"/>
            </a:pPr>
            <a:r>
              <a:rPr lang="en-US" sz="2000" b="1">
                <a:latin typeface="Calibri" charset="0"/>
              </a:rPr>
              <a:t>CORE Pesticide CEUs were provided in main trainings, also food safety topics (CEUs) are now routine in grower meetings</a:t>
            </a:r>
          </a:p>
          <a:p>
            <a:pPr eaLnBrk="1" hangingPunct="1">
              <a:spcBef>
                <a:spcPts val="1200"/>
              </a:spcBef>
              <a:buClr>
                <a:schemeClr val="bg2"/>
              </a:buClr>
              <a:buFont typeface="Wingdings" charset="0"/>
              <a:buChar char="§"/>
            </a:pPr>
            <a:r>
              <a:rPr lang="en-US" sz="2000" b="1">
                <a:latin typeface="Calibri" charset="0"/>
              </a:rPr>
              <a:t>19 Extension agents participated in IST workshop to form Extension food safety implementation team, 12 offered trainings in their counties in first year</a:t>
            </a:r>
          </a:p>
          <a:p>
            <a:pPr eaLnBrk="1" hangingPunct="1">
              <a:spcBef>
                <a:spcPts val="1200"/>
              </a:spcBef>
              <a:buClr>
                <a:schemeClr val="bg2"/>
              </a:buClr>
              <a:buFont typeface="Wingdings" charset="0"/>
              <a:buChar char="§"/>
            </a:pPr>
            <a:r>
              <a:rPr lang="en-US" sz="2000" b="1">
                <a:latin typeface="Calibri" charset="0"/>
              </a:rPr>
              <a:t>Increased level of competence of Florida County Extension Faculty</a:t>
            </a:r>
          </a:p>
          <a:p>
            <a:pPr eaLnBrk="1" hangingPunct="1">
              <a:spcBef>
                <a:spcPts val="1200"/>
              </a:spcBef>
              <a:buClr>
                <a:schemeClr val="bg2"/>
              </a:buClr>
            </a:pPr>
            <a:endParaRPr lang="en-US" sz="2800">
              <a:latin typeface="Calibri" charset="0"/>
            </a:endParaRPr>
          </a:p>
          <a:p>
            <a:pPr eaLnBrk="1" hangingPunct="1">
              <a:spcBef>
                <a:spcPts val="1200"/>
              </a:spcBef>
              <a:buClr>
                <a:schemeClr val="bg2"/>
              </a:buClr>
              <a:buFont typeface="Wingdings" charset="0"/>
              <a:buChar char="§"/>
            </a:pPr>
            <a:endParaRPr lang="en-US" sz="2800">
              <a:latin typeface="Calibri" charset="0"/>
            </a:endParaRPr>
          </a:p>
        </p:txBody>
      </p:sp>
      <p:pic>
        <p:nvPicPr>
          <p:cNvPr id="11270" name="Picture 8" descr="C:\Users\bobhoch.UFAD\Desktop\NACAA Food Safety\Picture16.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175" y="4862513"/>
            <a:ext cx="2670175" cy="200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9" descr="C:\Users\bobhoch.UFAD\Desktop\NACAA Food Safety\Schneider.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113" y="0"/>
            <a:ext cx="2670176"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2700" y="2447925"/>
            <a:ext cx="2689225" cy="201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858009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2590800" y="304800"/>
            <a:ext cx="6553200" cy="1143000"/>
          </a:xfrm>
          <a:solidFill>
            <a:srgbClr val="0070C0"/>
          </a:solidFill>
        </p:spPr>
        <p:txBody>
          <a:bodyPr/>
          <a:lstStyle/>
          <a:p>
            <a:pPr eaLnBrk="1" hangingPunct="1"/>
            <a:r>
              <a:rPr lang="en-US" b="1">
                <a:solidFill>
                  <a:schemeClr val="bg1"/>
                </a:solidFill>
                <a:latin typeface="Footlight MT Light" charset="0"/>
                <a:cs typeface="Arial" charset="0"/>
              </a:rPr>
              <a:t>Impacts</a:t>
            </a:r>
          </a:p>
        </p:txBody>
      </p:sp>
      <p:sp>
        <p:nvSpPr>
          <p:cNvPr id="12291" name="Text Box 5"/>
          <p:cNvSpPr txBox="1">
            <a:spLocks noChangeArrowheads="1"/>
          </p:cNvSpPr>
          <p:nvPr/>
        </p:nvSpPr>
        <p:spPr bwMode="auto">
          <a:xfrm>
            <a:off x="0" y="1425575"/>
            <a:ext cx="2667000" cy="5432425"/>
          </a:xfrm>
          <a:prstGeom prst="rect">
            <a:avLst/>
          </a:prstGeom>
          <a:solidFill>
            <a:schemeClr val="tx1"/>
          </a:solidFill>
          <a:ln w="9525">
            <a:solidFill>
              <a:schemeClr val="tx1"/>
            </a:solidFill>
            <a:miter lim="800000"/>
            <a:headEnd/>
            <a:tailEnd/>
          </a:ln>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endParaRPr lang="en-US" sz="2000">
              <a:latin typeface="Footlight MT Light" charset="0"/>
            </a:endParaRPr>
          </a:p>
          <a:p>
            <a:pPr eaLnBrk="1" hangingPunct="1">
              <a:spcBef>
                <a:spcPct val="50000"/>
              </a:spcBef>
            </a:pPr>
            <a:endParaRPr lang="en-US" sz="2000">
              <a:solidFill>
                <a:schemeClr val="bg1"/>
              </a:solidFill>
              <a:latin typeface="Footlight MT Light" charset="0"/>
            </a:endParaRPr>
          </a:p>
          <a:p>
            <a:pPr eaLnBrk="1" hangingPunct="1">
              <a:spcBef>
                <a:spcPct val="50000"/>
              </a:spcBef>
            </a:pPr>
            <a:endParaRPr lang="en-US" sz="2000">
              <a:solidFill>
                <a:schemeClr val="bg1"/>
              </a:solidFill>
              <a:latin typeface="Footlight MT Light" charset="0"/>
            </a:endParaRPr>
          </a:p>
          <a:p>
            <a:pPr eaLnBrk="1" hangingPunct="1">
              <a:spcBef>
                <a:spcPct val="50000"/>
              </a:spcBef>
            </a:pPr>
            <a:endParaRPr lang="en-US" sz="2000">
              <a:solidFill>
                <a:schemeClr val="bg1"/>
              </a:solidFill>
              <a:latin typeface="Footlight MT Light" charset="0"/>
            </a:endParaRPr>
          </a:p>
          <a:p>
            <a:pPr eaLnBrk="1" hangingPunct="1">
              <a:spcBef>
                <a:spcPct val="50000"/>
              </a:spcBef>
            </a:pPr>
            <a:endParaRPr lang="en-US" sz="2000">
              <a:solidFill>
                <a:schemeClr val="bg1"/>
              </a:solidFill>
              <a:latin typeface="Footlight MT Light" charset="0"/>
            </a:endParaRPr>
          </a:p>
          <a:p>
            <a:pPr eaLnBrk="1" hangingPunct="1">
              <a:spcBef>
                <a:spcPct val="50000"/>
              </a:spcBef>
            </a:pPr>
            <a:endParaRPr lang="en-US" sz="2000">
              <a:solidFill>
                <a:schemeClr val="bg1"/>
              </a:solidFill>
              <a:latin typeface="Footlight MT Light" charset="0"/>
            </a:endParaRPr>
          </a:p>
          <a:p>
            <a:pPr eaLnBrk="1" hangingPunct="1">
              <a:spcBef>
                <a:spcPct val="50000"/>
              </a:spcBef>
            </a:pPr>
            <a:endParaRPr lang="en-US" sz="2000">
              <a:solidFill>
                <a:schemeClr val="bg1"/>
              </a:solidFill>
              <a:latin typeface="Footlight MT Light" charset="0"/>
            </a:endParaRPr>
          </a:p>
          <a:p>
            <a:pPr eaLnBrk="1" hangingPunct="1">
              <a:spcBef>
                <a:spcPct val="50000"/>
              </a:spcBef>
            </a:pPr>
            <a:endParaRPr lang="en-US" sz="2000">
              <a:solidFill>
                <a:schemeClr val="bg1"/>
              </a:solidFill>
              <a:latin typeface="Footlight MT Light" charset="0"/>
            </a:endParaRPr>
          </a:p>
          <a:p>
            <a:pPr eaLnBrk="1" hangingPunct="1">
              <a:spcBef>
                <a:spcPct val="50000"/>
              </a:spcBef>
            </a:pPr>
            <a:endParaRPr lang="en-US" sz="2000">
              <a:solidFill>
                <a:schemeClr val="bg1"/>
              </a:solidFill>
              <a:latin typeface="Footlight MT Light" charset="0"/>
            </a:endParaRPr>
          </a:p>
          <a:p>
            <a:pPr eaLnBrk="1" hangingPunct="1">
              <a:spcBef>
                <a:spcPct val="50000"/>
              </a:spcBef>
            </a:pPr>
            <a:endParaRPr lang="en-US" sz="2000">
              <a:solidFill>
                <a:schemeClr val="bg1"/>
              </a:solidFill>
              <a:latin typeface="Footlight MT Light" charset="0"/>
            </a:endParaRPr>
          </a:p>
          <a:p>
            <a:pPr eaLnBrk="1" hangingPunct="1">
              <a:spcBef>
                <a:spcPct val="50000"/>
              </a:spcBef>
            </a:pPr>
            <a:endParaRPr lang="en-US" sz="2000">
              <a:solidFill>
                <a:schemeClr val="bg1"/>
              </a:solidFill>
              <a:latin typeface="Footlight MT Light" charset="0"/>
            </a:endParaRPr>
          </a:p>
          <a:p>
            <a:pPr eaLnBrk="1" hangingPunct="1">
              <a:spcBef>
                <a:spcPct val="50000"/>
              </a:spcBef>
            </a:pPr>
            <a:endParaRPr lang="en-US">
              <a:solidFill>
                <a:schemeClr val="bg1"/>
              </a:solidFill>
            </a:endParaRPr>
          </a:p>
        </p:txBody>
      </p:sp>
      <p:sp>
        <p:nvSpPr>
          <p:cNvPr id="12292" name="Text Box 8"/>
          <p:cNvSpPr txBox="1">
            <a:spLocks noChangeArrowheads="1"/>
          </p:cNvSpPr>
          <p:nvPr/>
        </p:nvSpPr>
        <p:spPr bwMode="auto">
          <a:xfrm>
            <a:off x="2971800" y="1524000"/>
            <a:ext cx="5943600" cy="569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742950" indent="-742950"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ts val="1200"/>
              </a:spcBef>
              <a:buClr>
                <a:schemeClr val="bg2"/>
              </a:buClr>
              <a:buFont typeface="Wingdings" charset="0"/>
              <a:buChar char="§"/>
            </a:pPr>
            <a:endParaRPr lang="en-US" sz="2800">
              <a:latin typeface="Calibri" charset="0"/>
            </a:endParaRPr>
          </a:p>
          <a:p>
            <a:pPr eaLnBrk="1" hangingPunct="1">
              <a:spcBef>
                <a:spcPts val="1200"/>
              </a:spcBef>
              <a:buClr>
                <a:schemeClr val="bg2"/>
              </a:buClr>
              <a:buFont typeface="Wingdings" charset="0"/>
              <a:buChar char="§"/>
            </a:pPr>
            <a:r>
              <a:rPr lang="en-US" sz="2800" b="1">
                <a:latin typeface="Calibri" charset="0"/>
              </a:rPr>
              <a:t>Based on evaluations, farmers valued the food safety trainings offered, viewed food safety plans as very important, and plan to implement a program on their farm.</a:t>
            </a:r>
          </a:p>
          <a:p>
            <a:pPr eaLnBrk="1" hangingPunct="1">
              <a:spcBef>
                <a:spcPts val="1200"/>
              </a:spcBef>
              <a:buClr>
                <a:schemeClr val="bg2"/>
              </a:buClr>
              <a:buFont typeface="Wingdings" charset="0"/>
              <a:buChar char="§"/>
            </a:pPr>
            <a:r>
              <a:rPr lang="en-US" sz="2800" b="1">
                <a:latin typeface="Calibri" charset="0"/>
              </a:rPr>
              <a:t>92 farmers planned to have a third party, customer, or regulatory audit conducted.</a:t>
            </a:r>
          </a:p>
          <a:p>
            <a:pPr eaLnBrk="1" hangingPunct="1">
              <a:spcBef>
                <a:spcPts val="1200"/>
              </a:spcBef>
              <a:buClr>
                <a:schemeClr val="bg2"/>
              </a:buClr>
              <a:buFont typeface="Wingdings" charset="0"/>
              <a:buChar char="§"/>
            </a:pPr>
            <a:endParaRPr lang="en-US" sz="2800">
              <a:latin typeface="Calibri" charset="0"/>
            </a:endParaRPr>
          </a:p>
          <a:p>
            <a:pPr eaLnBrk="1" hangingPunct="1">
              <a:spcBef>
                <a:spcPts val="1200"/>
              </a:spcBef>
              <a:buFont typeface="Wingdings" charset="0"/>
              <a:buChar char="§"/>
            </a:pPr>
            <a:endParaRPr lang="en-US" sz="1600">
              <a:latin typeface="Footlight MT Light" charset="0"/>
            </a:endParaRPr>
          </a:p>
        </p:txBody>
      </p:sp>
      <p:pic>
        <p:nvPicPr>
          <p:cNvPr id="12294" name="Picture 9" descr="C:\Users\bobhoch.UFAD\Desktop\NACAA Food Safety\Picture13.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588" y="2565400"/>
            <a:ext cx="2667000" cy="340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10" descr="C:\Users\bobhoch.UFAD\Desktop\NACAA Food Safety\DSC04955.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2670175" cy="200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637221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Florida Farm to School</a:t>
            </a:r>
            <a:endParaRPr lang="en-US" b="1" dirty="0"/>
          </a:p>
        </p:txBody>
      </p:sp>
      <p:sp>
        <p:nvSpPr>
          <p:cNvPr id="3" name="Content Placeholder 2"/>
          <p:cNvSpPr>
            <a:spLocks noGrp="1"/>
          </p:cNvSpPr>
          <p:nvPr>
            <p:ph sz="quarter" idx="1"/>
          </p:nvPr>
        </p:nvSpPr>
        <p:spPr>
          <a:xfrm>
            <a:off x="301752" y="1527048"/>
            <a:ext cx="4651248" cy="4572000"/>
          </a:xfrm>
        </p:spPr>
        <p:txBody>
          <a:bodyPr/>
          <a:lstStyle/>
          <a:p>
            <a:r>
              <a:rPr lang="en-US" sz="2000" dirty="0" smtClean="0"/>
              <a:t>Department of Education to FDACS</a:t>
            </a:r>
          </a:p>
          <a:p>
            <a:r>
              <a:rPr lang="en-US" sz="2000" dirty="0" smtClean="0"/>
              <a:t>Partnership with UF/IFAS – Statewide Team and District </a:t>
            </a:r>
            <a:r>
              <a:rPr lang="en-US" sz="2000" dirty="0" smtClean="0"/>
              <a:t>Coordinators</a:t>
            </a:r>
          </a:p>
          <a:p>
            <a:pPr marL="0" indent="0">
              <a:buNone/>
            </a:pPr>
            <a:endParaRPr lang="en-US" dirty="0" smtClean="0"/>
          </a:p>
          <a:p>
            <a:endParaRPr lang="en-US" dirty="0" smtClean="0"/>
          </a:p>
        </p:txBody>
      </p:sp>
      <p:sp>
        <p:nvSpPr>
          <p:cNvPr id="4" name="Content Placeholder 2"/>
          <p:cNvSpPr txBox="1">
            <a:spLocks/>
          </p:cNvSpPr>
          <p:nvPr/>
        </p:nvSpPr>
        <p:spPr>
          <a:xfrm>
            <a:off x="381000" y="2819400"/>
            <a:ext cx="4114800" cy="3425952"/>
          </a:xfrm>
          <a:prstGeom prst="rect">
            <a:avLst/>
          </a:prstGeom>
        </p:spPr>
        <p:txBody>
          <a:bodyPr vert="horz">
            <a:normAutofit lnSpcReduction="10000"/>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ctr">
              <a:buFont typeface="Wingdings 2"/>
              <a:buNone/>
            </a:pPr>
            <a:r>
              <a:rPr lang="en-US" sz="2400" b="1" dirty="0" smtClean="0"/>
              <a:t>GOAL: </a:t>
            </a:r>
            <a:r>
              <a:rPr lang="en-US" sz="2400" dirty="0" smtClean="0"/>
              <a:t>UF-IFAS will work in partnership with FDACS to engage farmers, state and federal agencies, land grant institutions, school food authorities, and families through facilitated discussion, training and technical support leading to a successful Florida Farm to School Program. </a:t>
            </a:r>
          </a:p>
          <a:p>
            <a:pPr marL="0" indent="0" algn="just">
              <a:buFont typeface="Wingdings 2"/>
              <a:buNone/>
            </a:pP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34000" y="1828800"/>
            <a:ext cx="3222625" cy="4191000"/>
          </a:xfrm>
          <a:prstGeom prst="rect">
            <a:avLst/>
          </a:prstGeom>
        </p:spPr>
      </p:pic>
    </p:spTree>
    <p:extLst>
      <p:ext uri="{BB962C8B-B14F-4D97-AF65-F5344CB8AC3E}">
        <p14:creationId xmlns:p14="http://schemas.microsoft.com/office/powerpoint/2010/main" val="31439875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Box 8"/>
          <p:cNvSpPr txBox="1"/>
          <p:nvPr/>
        </p:nvSpPr>
        <p:spPr>
          <a:xfrm>
            <a:off x="152400" y="381000"/>
            <a:ext cx="8763000" cy="584776"/>
          </a:xfrm>
          <a:prstGeom prst="rect">
            <a:avLst/>
          </a:prstGeom>
          <a:noFill/>
        </p:spPr>
        <p:txBody>
          <a:bodyPr wrap="square" rtlCol="0">
            <a:spAutoFit/>
          </a:bodyPr>
          <a:lstStyle/>
          <a:p>
            <a:pPr algn="ctr"/>
            <a:r>
              <a:rPr lang="en-US" sz="3200" b="1" dirty="0" smtClean="0">
                <a:solidFill>
                  <a:schemeClr val="tx2"/>
                </a:solidFill>
              </a:rPr>
              <a:t>Florida Farm to School Scope of  Work </a:t>
            </a:r>
            <a:endParaRPr lang="en-US" sz="3200" b="1" dirty="0">
              <a:solidFill>
                <a:schemeClr val="tx2"/>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124" y="979631"/>
            <a:ext cx="7696200" cy="54445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825255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UF/IFAS Farm to School Team </a:t>
            </a:r>
            <a:endParaRPr lang="en-US" b="1" dirty="0"/>
          </a:p>
        </p:txBody>
      </p:sp>
      <p:pic>
        <p:nvPicPr>
          <p:cNvPr id="8" name="Picture 7" descr="map2012.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514600" y="2397125"/>
            <a:ext cx="3949700" cy="3595688"/>
          </a:xfrm>
          <a:prstGeom prst="rect">
            <a:avLst/>
          </a:prstGeom>
        </p:spPr>
      </p:pic>
      <p:cxnSp>
        <p:nvCxnSpPr>
          <p:cNvPr id="10" name="Straight Arrow Connector 9"/>
          <p:cNvCxnSpPr/>
          <p:nvPr/>
        </p:nvCxnSpPr>
        <p:spPr>
          <a:xfrm flipV="1">
            <a:off x="2133600" y="2667000"/>
            <a:ext cx="762000" cy="15240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a:off x="5638800" y="3200400"/>
            <a:ext cx="1143000" cy="7620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152400" y="2667000"/>
            <a:ext cx="1905000" cy="523220"/>
          </a:xfrm>
          <a:prstGeom prst="rect">
            <a:avLst/>
          </a:prstGeom>
          <a:noFill/>
        </p:spPr>
        <p:txBody>
          <a:bodyPr wrap="square" rtlCol="0">
            <a:spAutoFit/>
          </a:bodyPr>
          <a:lstStyle/>
          <a:p>
            <a:r>
              <a:rPr lang="en-US" sz="1400" b="1" dirty="0" smtClean="0"/>
              <a:t>Northwest, Escambia: Christina </a:t>
            </a:r>
            <a:r>
              <a:rPr lang="en-US" sz="1400" b="1" dirty="0" err="1" smtClean="0"/>
              <a:t>Walmer</a:t>
            </a:r>
            <a:r>
              <a:rPr lang="en-US" sz="1400" b="1" dirty="0" smtClean="0"/>
              <a:t> </a:t>
            </a:r>
            <a:endParaRPr lang="en-US" sz="1400" b="1" dirty="0"/>
          </a:p>
        </p:txBody>
      </p:sp>
      <p:sp>
        <p:nvSpPr>
          <p:cNvPr id="16" name="TextBox 15"/>
          <p:cNvSpPr txBox="1"/>
          <p:nvPr/>
        </p:nvSpPr>
        <p:spPr>
          <a:xfrm>
            <a:off x="6858000" y="2971800"/>
            <a:ext cx="1981200" cy="523220"/>
          </a:xfrm>
          <a:prstGeom prst="rect">
            <a:avLst/>
          </a:prstGeom>
          <a:noFill/>
        </p:spPr>
        <p:txBody>
          <a:bodyPr wrap="square" rtlCol="0">
            <a:spAutoFit/>
          </a:bodyPr>
          <a:lstStyle/>
          <a:p>
            <a:r>
              <a:rPr lang="en-US" sz="1400" b="1" dirty="0" smtClean="0"/>
              <a:t>Central District, Flagler: </a:t>
            </a:r>
          </a:p>
          <a:p>
            <a:r>
              <a:rPr lang="en-US" sz="1400" b="1" dirty="0" smtClean="0"/>
              <a:t>Amy Warwick </a:t>
            </a:r>
            <a:endParaRPr lang="en-US" sz="1400" b="1" dirty="0"/>
          </a:p>
        </p:txBody>
      </p:sp>
      <p:sp>
        <p:nvSpPr>
          <p:cNvPr id="18" name="TextBox 17"/>
          <p:cNvSpPr txBox="1"/>
          <p:nvPr/>
        </p:nvSpPr>
        <p:spPr>
          <a:xfrm>
            <a:off x="7162800" y="4495800"/>
            <a:ext cx="1752600" cy="523220"/>
          </a:xfrm>
          <a:prstGeom prst="rect">
            <a:avLst/>
          </a:prstGeom>
          <a:noFill/>
        </p:spPr>
        <p:txBody>
          <a:bodyPr wrap="square" rtlCol="0">
            <a:spAutoFit/>
          </a:bodyPr>
          <a:lstStyle/>
          <a:p>
            <a:r>
              <a:rPr lang="en-US" sz="1400" b="1" dirty="0" smtClean="0"/>
              <a:t>South, Broward: </a:t>
            </a:r>
          </a:p>
          <a:p>
            <a:r>
              <a:rPr lang="en-US" sz="1400" b="1" dirty="0" smtClean="0"/>
              <a:t>Beth Alexis</a:t>
            </a:r>
            <a:endParaRPr lang="en-US" sz="1400" b="1" dirty="0"/>
          </a:p>
        </p:txBody>
      </p:sp>
      <p:cxnSp>
        <p:nvCxnSpPr>
          <p:cNvPr id="19" name="Straight Arrow Connector 18"/>
          <p:cNvCxnSpPr>
            <a:stCxn id="18" idx="1"/>
          </p:cNvCxnSpPr>
          <p:nvPr/>
        </p:nvCxnSpPr>
        <p:spPr>
          <a:xfrm flipH="1">
            <a:off x="6172200" y="4757410"/>
            <a:ext cx="990600" cy="34799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2057400" y="4419600"/>
            <a:ext cx="2971800" cy="15240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228600" y="4267200"/>
            <a:ext cx="2057400" cy="523220"/>
          </a:xfrm>
          <a:prstGeom prst="rect">
            <a:avLst/>
          </a:prstGeom>
          <a:noFill/>
        </p:spPr>
        <p:txBody>
          <a:bodyPr wrap="square" rtlCol="0">
            <a:spAutoFit/>
          </a:bodyPr>
          <a:lstStyle/>
          <a:p>
            <a:r>
              <a:rPr lang="en-US" sz="1400" b="1" dirty="0" smtClean="0"/>
              <a:t>South Central, Sarasota: </a:t>
            </a:r>
          </a:p>
          <a:p>
            <a:r>
              <a:rPr lang="en-US" sz="1400" b="1" dirty="0" smtClean="0"/>
              <a:t>Zach </a:t>
            </a:r>
            <a:r>
              <a:rPr lang="en-US" sz="1400" b="1" dirty="0" err="1" smtClean="0"/>
              <a:t>Glorioso</a:t>
            </a:r>
            <a:endParaRPr lang="en-US" sz="1400" b="1" dirty="0"/>
          </a:p>
        </p:txBody>
      </p:sp>
      <p:cxnSp>
        <p:nvCxnSpPr>
          <p:cNvPr id="27" name="Straight Arrow Connector 26"/>
          <p:cNvCxnSpPr/>
          <p:nvPr/>
        </p:nvCxnSpPr>
        <p:spPr>
          <a:xfrm flipH="1">
            <a:off x="5562600" y="2590800"/>
            <a:ext cx="1447800" cy="22860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7010400" y="2209800"/>
            <a:ext cx="1600200" cy="523220"/>
          </a:xfrm>
          <a:prstGeom prst="rect">
            <a:avLst/>
          </a:prstGeom>
          <a:noFill/>
        </p:spPr>
        <p:txBody>
          <a:bodyPr wrap="square" rtlCol="0">
            <a:spAutoFit/>
          </a:bodyPr>
          <a:lstStyle/>
          <a:p>
            <a:r>
              <a:rPr lang="en-US" sz="1400" b="1" dirty="0" smtClean="0"/>
              <a:t>Northeast, Duval: </a:t>
            </a:r>
          </a:p>
          <a:p>
            <a:r>
              <a:rPr lang="en-US" sz="1400" b="1" dirty="0" smtClean="0"/>
              <a:t>Maxine Floyd</a:t>
            </a:r>
            <a:endParaRPr lang="en-US" sz="1400" b="1" dirty="0"/>
          </a:p>
        </p:txBody>
      </p:sp>
      <p:sp>
        <p:nvSpPr>
          <p:cNvPr id="30" name="TextBox 29"/>
          <p:cNvSpPr txBox="1"/>
          <p:nvPr/>
        </p:nvSpPr>
        <p:spPr>
          <a:xfrm>
            <a:off x="381000" y="1295400"/>
            <a:ext cx="8458200" cy="584776"/>
          </a:xfrm>
          <a:prstGeom prst="rect">
            <a:avLst/>
          </a:prstGeom>
          <a:noFill/>
        </p:spPr>
        <p:txBody>
          <a:bodyPr wrap="square" rtlCol="0">
            <a:spAutoFit/>
          </a:bodyPr>
          <a:lstStyle/>
          <a:p>
            <a:r>
              <a:rPr lang="en-US" sz="1600" b="1" dirty="0" smtClean="0"/>
              <a:t>The Team: Danielle Treadwell, Karla </a:t>
            </a:r>
            <a:r>
              <a:rPr lang="en-US" sz="1600" b="1" dirty="0" err="1" smtClean="0"/>
              <a:t>Shelnutt</a:t>
            </a:r>
            <a:r>
              <a:rPr lang="en-US" sz="1600" b="1" dirty="0" smtClean="0"/>
              <a:t>, Lauren </a:t>
            </a:r>
            <a:r>
              <a:rPr lang="en-US" sz="1600" b="1" dirty="0" err="1" smtClean="0"/>
              <a:t>Headrick</a:t>
            </a:r>
            <a:r>
              <a:rPr lang="en-US" sz="1600" b="1" dirty="0" smtClean="0"/>
              <a:t>, Anna Prizzia, Sebastian Galindo, Glenn Israel, Tiffany Freer, Adam Watson and Chef David </a:t>
            </a:r>
            <a:r>
              <a:rPr lang="en-US" sz="1600" b="1" dirty="0" err="1" smtClean="0"/>
              <a:t>Bearl</a:t>
            </a:r>
            <a:endParaRPr lang="en-US" sz="1600" b="1" dirty="0" smtClean="0"/>
          </a:p>
        </p:txBody>
      </p:sp>
    </p:spTree>
    <p:extLst>
      <p:ext uri="{BB962C8B-B14F-4D97-AF65-F5344CB8AC3E}">
        <p14:creationId xmlns:p14="http://schemas.microsoft.com/office/powerpoint/2010/main" val="8550103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7" descr="EXTBlue286OlineOnWhite"/>
          <p:cNvPicPr>
            <a:picLocks noChangeAspect="1" noChangeArrowheads="1"/>
          </p:cNvPicPr>
          <p:nvPr/>
        </p:nvPicPr>
        <p:blipFill>
          <a:blip r:embed="rId2" cstate="print"/>
          <a:srcRect/>
          <a:stretch>
            <a:fillRect/>
          </a:stretch>
        </p:blipFill>
        <p:spPr bwMode="auto">
          <a:xfrm>
            <a:off x="2971800" y="76200"/>
            <a:ext cx="2971800" cy="1625600"/>
          </a:xfrm>
          <a:prstGeom prst="rect">
            <a:avLst/>
          </a:prstGeom>
          <a:noFill/>
          <a:ln w="9525">
            <a:noFill/>
            <a:miter lim="800000"/>
            <a:headEnd/>
            <a:tailEnd/>
          </a:ln>
        </p:spPr>
      </p:pic>
      <p:sp>
        <p:nvSpPr>
          <p:cNvPr id="3" name="Rectangle 6"/>
          <p:cNvSpPr txBox="1">
            <a:spLocks noChangeArrowheads="1"/>
          </p:cNvSpPr>
          <p:nvPr/>
        </p:nvSpPr>
        <p:spPr>
          <a:xfrm>
            <a:off x="0" y="1752600"/>
            <a:ext cx="9144000" cy="1976438"/>
          </a:xfrm>
          <a:prstGeom prst="rect">
            <a:avLst/>
          </a:prstGeom>
        </p:spPr>
        <p:txBody>
          <a:bodyPr vert="horz">
            <a:normAutofit/>
          </a:bodyPr>
          <a:lstStyle/>
          <a:p>
            <a:pPr marL="365760" marR="0" lvl="0" indent="-256032" algn="ctr" defTabSz="914400" rtl="0" eaLnBrk="1" fontAlgn="auto" latinLnBrk="0" hangingPunct="1">
              <a:lnSpc>
                <a:spcPct val="100000"/>
              </a:lnSpc>
              <a:spcBef>
                <a:spcPts val="400"/>
              </a:spcBef>
              <a:spcAft>
                <a:spcPts val="0"/>
              </a:spcAft>
              <a:buClr>
                <a:schemeClr val="accent1"/>
              </a:buClr>
              <a:buSzPct val="68000"/>
              <a:buFontTx/>
              <a:buNone/>
              <a:tabLst/>
              <a:defRPr/>
            </a:pPr>
            <a:r>
              <a:rPr kumimoji="0" lang="en-US" sz="2000" b="1" i="0" u="none" strike="noStrike" kern="1200" cap="none" spc="0" normalizeH="0" baseline="0" noProof="0" dirty="0" smtClean="0">
                <a:ln>
                  <a:noFill/>
                </a:ln>
                <a:solidFill>
                  <a:schemeClr val="tx1"/>
                </a:solidFill>
                <a:effectLst/>
                <a:uLnTx/>
                <a:uFillTx/>
                <a:latin typeface="+mn-lt"/>
                <a:ea typeface="+mn-ea"/>
                <a:cs typeface="+mn-cs"/>
              </a:rPr>
              <a:t>UF-IFAS Suwannee Valley</a:t>
            </a:r>
            <a:r>
              <a:rPr lang="en-US" sz="2000" b="1" dirty="0"/>
              <a:t> </a:t>
            </a:r>
            <a:r>
              <a:rPr kumimoji="0" lang="en-US" sz="2000" b="1" i="0" u="none" strike="noStrike" kern="1200" cap="none" spc="0" normalizeH="0" baseline="0" noProof="0" dirty="0" smtClean="0">
                <a:ln>
                  <a:noFill/>
                </a:ln>
                <a:solidFill>
                  <a:schemeClr val="tx1"/>
                </a:solidFill>
                <a:effectLst/>
                <a:uLnTx/>
                <a:uFillTx/>
                <a:latin typeface="+mn-lt"/>
                <a:ea typeface="+mn-ea"/>
                <a:cs typeface="+mn-cs"/>
              </a:rPr>
              <a:t>Agricultural</a:t>
            </a:r>
            <a:r>
              <a:rPr kumimoji="0" lang="en-US" sz="2000" b="1" i="0" u="none" strike="noStrike" kern="1200" cap="none" spc="0" normalizeH="0" noProof="0" dirty="0" smtClean="0">
                <a:ln>
                  <a:noFill/>
                </a:ln>
                <a:solidFill>
                  <a:schemeClr val="tx1"/>
                </a:solidFill>
                <a:effectLst/>
                <a:uLnTx/>
                <a:uFillTx/>
                <a:latin typeface="+mn-lt"/>
                <a:ea typeface="+mn-ea"/>
                <a:cs typeface="+mn-cs"/>
              </a:rPr>
              <a:t> Extension Center </a:t>
            </a:r>
          </a:p>
          <a:p>
            <a:pPr marL="365760" marR="0" lvl="0" indent="-256032" algn="ctr" defTabSz="914400" rtl="0" eaLnBrk="1" fontAlgn="auto" latinLnBrk="0" hangingPunct="1">
              <a:lnSpc>
                <a:spcPct val="100000"/>
              </a:lnSpc>
              <a:spcBef>
                <a:spcPts val="400"/>
              </a:spcBef>
              <a:spcAft>
                <a:spcPts val="0"/>
              </a:spcAft>
              <a:buClr>
                <a:schemeClr val="accent1"/>
              </a:buClr>
              <a:buSzPct val="68000"/>
              <a:buFontTx/>
              <a:buNone/>
              <a:tabLst/>
              <a:defRPr/>
            </a:pPr>
            <a:r>
              <a:rPr kumimoji="0" lang="en-US" sz="2000" b="1" i="0" u="none" strike="noStrike" kern="1200" cap="none" spc="0" normalizeH="0" baseline="0" noProof="0" dirty="0" smtClean="0">
                <a:ln>
                  <a:noFill/>
                </a:ln>
                <a:solidFill>
                  <a:schemeClr val="tx1"/>
                </a:solidFill>
                <a:effectLst/>
                <a:uLnTx/>
                <a:uFillTx/>
                <a:latin typeface="+mn-lt"/>
                <a:ea typeface="+mn-ea"/>
                <a:cs typeface="+mn-cs"/>
              </a:rPr>
              <a:t>7580 County Road 136, Live Oak, FL 32060</a:t>
            </a:r>
          </a:p>
          <a:p>
            <a:pPr marL="365760" marR="0" lvl="0" indent="-256032" algn="ctr" defTabSz="914400" rtl="0" eaLnBrk="1" fontAlgn="auto" latinLnBrk="0" hangingPunct="1">
              <a:lnSpc>
                <a:spcPct val="100000"/>
              </a:lnSpc>
              <a:spcBef>
                <a:spcPts val="400"/>
              </a:spcBef>
              <a:spcAft>
                <a:spcPts val="0"/>
              </a:spcAft>
              <a:buClr>
                <a:schemeClr val="accent1"/>
              </a:buClr>
              <a:buSzPct val="68000"/>
              <a:buFontTx/>
              <a:buNone/>
              <a:tabLst/>
              <a:defRPr/>
            </a:pPr>
            <a:r>
              <a:rPr kumimoji="0" lang="en-US" sz="2000" b="1" i="0" u="none" strike="noStrike" kern="1200" cap="none" spc="0" normalizeH="0" baseline="0" noProof="0" dirty="0" smtClean="0">
                <a:ln>
                  <a:noFill/>
                </a:ln>
                <a:solidFill>
                  <a:schemeClr val="tx1"/>
                </a:solidFill>
                <a:effectLst/>
                <a:uLnTx/>
                <a:uFillTx/>
                <a:latin typeface="+mn-lt"/>
                <a:ea typeface="+mn-ea"/>
                <a:cs typeface="+mn-cs"/>
              </a:rPr>
              <a:t>Visit</a:t>
            </a:r>
            <a:r>
              <a:rPr kumimoji="0" lang="en-US" sz="2000" b="1" i="0" u="none" strike="noStrike" kern="1200" cap="none" spc="0" normalizeH="0" noProof="0" dirty="0" smtClean="0">
                <a:ln>
                  <a:noFill/>
                </a:ln>
                <a:solidFill>
                  <a:schemeClr val="tx1"/>
                </a:solidFill>
                <a:effectLst/>
                <a:uLnTx/>
                <a:uFillTx/>
                <a:latin typeface="+mn-lt"/>
                <a:ea typeface="+mn-ea"/>
                <a:cs typeface="+mn-cs"/>
              </a:rPr>
              <a:t> </a:t>
            </a:r>
            <a:r>
              <a:rPr kumimoji="0" lang="en-US" sz="2000" b="1" i="0" u="none" strike="noStrike" kern="1200" cap="none" spc="0" normalizeH="0" baseline="0" noProof="0" dirty="0" smtClean="0">
                <a:ln>
                  <a:noFill/>
                </a:ln>
                <a:solidFill>
                  <a:schemeClr val="tx1"/>
                </a:solidFill>
                <a:effectLst/>
                <a:uLnTx/>
                <a:uFillTx/>
                <a:latin typeface="+mn-lt"/>
                <a:ea typeface="+mn-ea"/>
                <a:cs typeface="+mn-cs"/>
              </a:rPr>
              <a:t>the</a:t>
            </a:r>
            <a:r>
              <a:rPr kumimoji="0" lang="en-US" sz="2000" b="1" i="0" u="none" strike="noStrike" kern="1200" cap="none" spc="0" normalizeH="0" noProof="0" dirty="0" smtClean="0">
                <a:ln>
                  <a:noFill/>
                </a:ln>
                <a:solidFill>
                  <a:schemeClr val="tx1"/>
                </a:solidFill>
                <a:effectLst/>
                <a:uLnTx/>
                <a:uFillTx/>
                <a:latin typeface="+mn-lt"/>
                <a:ea typeface="+mn-ea"/>
                <a:cs typeface="+mn-cs"/>
              </a:rPr>
              <a:t> </a:t>
            </a:r>
            <a:r>
              <a:rPr kumimoji="0" lang="en-US" sz="2000" b="1" i="0" u="none" strike="noStrike" kern="1200" cap="none" spc="0" normalizeH="0" baseline="0" noProof="0" dirty="0" smtClean="0">
                <a:ln>
                  <a:noFill/>
                </a:ln>
                <a:solidFill>
                  <a:schemeClr val="tx1"/>
                </a:solidFill>
                <a:effectLst/>
                <a:uLnTx/>
                <a:uFillTx/>
                <a:latin typeface="+mn-lt"/>
                <a:ea typeface="+mn-ea"/>
                <a:cs typeface="+mn-cs"/>
              </a:rPr>
              <a:t>Florida Small Farms Website at</a:t>
            </a:r>
            <a:r>
              <a:rPr kumimoji="0" lang="en-US" sz="2000" b="1" i="0" u="sng" strike="noStrike" kern="1200" cap="none" spc="0" normalizeH="0" baseline="0" noProof="0" dirty="0" smtClean="0">
                <a:ln>
                  <a:noFill/>
                </a:ln>
                <a:solidFill>
                  <a:schemeClr val="tx1"/>
                </a:solidFill>
                <a:effectLst/>
                <a:uLnTx/>
                <a:uFillTx/>
                <a:latin typeface="+mn-lt"/>
                <a:ea typeface="+mn-ea"/>
                <a:cs typeface="+mn-cs"/>
              </a:rPr>
              <a:t> http://smallfarms.ifas.ufl.edu</a:t>
            </a:r>
          </a:p>
        </p:txBody>
      </p:sp>
      <p:pic>
        <p:nvPicPr>
          <p:cNvPr id="4" name="Picture 4" descr="DSC03770"/>
          <p:cNvPicPr>
            <a:picLocks noGrp="1" noChangeAspect="1" noChangeArrowheads="1"/>
          </p:cNvPicPr>
          <p:nvPr>
            <p:ph sz="half" idx="1"/>
          </p:nvPr>
        </p:nvPicPr>
        <p:blipFill>
          <a:blip r:embed="rId3" cstate="print"/>
          <a:srcRect/>
          <a:stretch>
            <a:fillRect/>
          </a:stretch>
        </p:blipFill>
        <p:spPr>
          <a:xfrm>
            <a:off x="304800" y="3657600"/>
            <a:ext cx="3886200" cy="2914650"/>
          </a:xfrm>
          <a:prstGeom prst="rect">
            <a:avLst/>
          </a:prstGeom>
          <a:ln>
            <a:noFill/>
          </a:ln>
          <a:effectLst>
            <a:softEdge rad="112500"/>
          </a:effectLst>
        </p:spPr>
      </p:pic>
      <p:pic>
        <p:nvPicPr>
          <p:cNvPr id="5" name="Picture 3" descr="Image63"/>
          <p:cNvPicPr>
            <a:picLocks noChangeAspect="1" noChangeArrowheads="1"/>
          </p:cNvPicPr>
          <p:nvPr/>
        </p:nvPicPr>
        <p:blipFill>
          <a:blip r:embed="rId4" cstate="print"/>
          <a:srcRect/>
          <a:stretch>
            <a:fillRect/>
          </a:stretch>
        </p:blipFill>
        <p:spPr>
          <a:xfrm>
            <a:off x="4495800" y="3657600"/>
            <a:ext cx="4303713" cy="2895600"/>
          </a:xfrm>
          <a:prstGeom prst="rect">
            <a:avLst/>
          </a:prstGeom>
          <a:ln>
            <a:noFill/>
          </a:ln>
          <a:effectLst>
            <a:softEdge rad="112500"/>
          </a:effectLst>
        </p:spPr>
      </p:pic>
    </p:spTree>
    <p:extLst>
      <p:ext uri="{BB962C8B-B14F-4D97-AF65-F5344CB8AC3E}">
        <p14:creationId xmlns:p14="http://schemas.microsoft.com/office/powerpoint/2010/main" val="29323197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University of Florida</a:t>
            </a:r>
            <a:endParaRPr lang="en-US" b="1" dirty="0"/>
          </a:p>
        </p:txBody>
      </p:sp>
      <p:sp>
        <p:nvSpPr>
          <p:cNvPr id="3" name="Content Placeholder 2"/>
          <p:cNvSpPr>
            <a:spLocks noGrp="1"/>
          </p:cNvSpPr>
          <p:nvPr>
            <p:ph idx="1"/>
          </p:nvPr>
        </p:nvSpPr>
        <p:spPr/>
        <p:txBody>
          <a:bodyPr>
            <a:normAutofit lnSpcReduction="10000"/>
          </a:bodyPr>
          <a:lstStyle/>
          <a:p>
            <a:r>
              <a:rPr lang="en-US" dirty="0" smtClean="0"/>
              <a:t>UF is now ranked 14</a:t>
            </a:r>
            <a:r>
              <a:rPr lang="en-US" baseline="30000" dirty="0" smtClean="0"/>
              <a:t>th</a:t>
            </a:r>
            <a:r>
              <a:rPr lang="en-US" dirty="0" smtClean="0"/>
              <a:t> in the nation for the quality, impact and recognition of its teaching, research and extension programs.</a:t>
            </a:r>
          </a:p>
          <a:p>
            <a:r>
              <a:rPr lang="en-US" dirty="0"/>
              <a:t>57,000 students are currently enrolled</a:t>
            </a:r>
          </a:p>
          <a:p>
            <a:r>
              <a:rPr lang="en-US" dirty="0" smtClean="0"/>
              <a:t>UF is a Land Grant, a Sea Grant, and a Space Grant University</a:t>
            </a:r>
          </a:p>
          <a:p>
            <a:r>
              <a:rPr lang="en-US" dirty="0" smtClean="0"/>
              <a:t>U.S. land grants celebrate 150 years of extension programming via the Smith Lever Act of 1914. </a:t>
            </a:r>
          </a:p>
          <a:p>
            <a:pPr marL="0" indent="0">
              <a:buNone/>
            </a:pPr>
            <a:endParaRPr lang="en-US" dirty="0"/>
          </a:p>
        </p:txBody>
      </p:sp>
    </p:spTree>
    <p:extLst>
      <p:ext uri="{BB962C8B-B14F-4D97-AF65-F5344CB8AC3E}">
        <p14:creationId xmlns:p14="http://schemas.microsoft.com/office/powerpoint/2010/main" val="31190427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6"/>
          <p:cNvSpPr>
            <a:spLocks noGrp="1"/>
          </p:cNvSpPr>
          <p:nvPr>
            <p:ph type="title"/>
          </p:nvPr>
        </p:nvSpPr>
        <p:spPr>
          <a:xfrm>
            <a:off x="228600" y="152400"/>
            <a:ext cx="8705088" cy="1066800"/>
          </a:xfrm>
        </p:spPr>
        <p:txBody>
          <a:bodyPr>
            <a:normAutofit fontScale="90000"/>
          </a:bodyPr>
          <a:lstStyle/>
          <a:p>
            <a:pPr algn="ctr"/>
            <a:r>
              <a:rPr lang="en-US" sz="4000" b="1" dirty="0" smtClean="0">
                <a:effectLst/>
              </a:rPr>
              <a:t>What </a:t>
            </a:r>
            <a:r>
              <a:rPr lang="en-US" sz="4000" b="1" dirty="0" smtClean="0"/>
              <a:t>Types of Programs Does </a:t>
            </a:r>
            <a:r>
              <a:rPr lang="en-US" sz="4000" b="1" dirty="0" smtClean="0">
                <a:effectLst/>
              </a:rPr>
              <a:t>Extension Offer? </a:t>
            </a:r>
            <a:endParaRPr lang="en-US" sz="4000" b="1" dirty="0">
              <a:effectLst/>
            </a:endParaRPr>
          </a:p>
        </p:txBody>
      </p:sp>
      <p:graphicFrame>
        <p:nvGraphicFramePr>
          <p:cNvPr id="22" name="Content Placeholder 21"/>
          <p:cNvGraphicFramePr>
            <a:graphicFrameLocks noGrp="1"/>
          </p:cNvGraphicFramePr>
          <p:nvPr>
            <p:ph sz="half" idx="1"/>
            <p:extLst>
              <p:ext uri="{D42A27DB-BD31-4B8C-83A1-F6EECF244321}">
                <p14:modId xmlns:p14="http://schemas.microsoft.com/office/powerpoint/2010/main" val="3218774420"/>
              </p:ext>
            </p:extLst>
          </p:nvPr>
        </p:nvGraphicFramePr>
        <p:xfrm>
          <a:off x="304800" y="1371600"/>
          <a:ext cx="8686800" cy="525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a:spLocks noChangeArrowheads="1"/>
          </p:cNvSpPr>
          <p:nvPr/>
        </p:nvSpPr>
        <p:spPr bwMode="auto">
          <a:xfrm>
            <a:off x="0" y="1325881"/>
            <a:ext cx="9144000" cy="45719"/>
          </a:xfrm>
          <a:prstGeom prst="rect">
            <a:avLst/>
          </a:prstGeom>
          <a:solidFill>
            <a:srgbClr val="FF3300"/>
          </a:solidFill>
          <a:ln w="6350">
            <a:noFill/>
            <a:miter lim="800000"/>
            <a:headEnd/>
            <a:tailEnd/>
          </a:ln>
          <a:effectLst/>
        </p:spPr>
        <p:txBody>
          <a:bodyPr wrap="none" anchor="ctr"/>
          <a:lstStyle/>
          <a:p>
            <a:endParaRPr lang="en-US"/>
          </a:p>
        </p:txBody>
      </p:sp>
    </p:spTree>
    <p:extLst>
      <p:ext uri="{BB962C8B-B14F-4D97-AF65-F5344CB8AC3E}">
        <p14:creationId xmlns:p14="http://schemas.microsoft.com/office/powerpoint/2010/main" val="822868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How Does Extension Work?</a:t>
            </a:r>
            <a:endParaRPr lang="en-US" b="1" dirty="0"/>
          </a:p>
        </p:txBody>
      </p:sp>
      <p:sp>
        <p:nvSpPr>
          <p:cNvPr id="3" name="Content Placeholder 2"/>
          <p:cNvSpPr>
            <a:spLocks noGrp="1"/>
          </p:cNvSpPr>
          <p:nvPr>
            <p:ph idx="1"/>
          </p:nvPr>
        </p:nvSpPr>
        <p:spPr/>
        <p:txBody>
          <a:bodyPr/>
          <a:lstStyle/>
          <a:p>
            <a:r>
              <a:rPr lang="en-US" dirty="0" smtClean="0"/>
              <a:t>Florida citizens contact their county office and ask for help. Faculty, staff and volunteers work collaboratively to help find solutions.</a:t>
            </a:r>
          </a:p>
          <a:p>
            <a:r>
              <a:rPr lang="en-US" dirty="0" smtClean="0"/>
              <a:t>UF &amp; FAMU provides evidenced-based, non-biased information in a variety of ways.</a:t>
            </a:r>
          </a:p>
          <a:p>
            <a:r>
              <a:rPr lang="en-US" dirty="0" smtClean="0"/>
              <a:t>Programs are funded locally via the county budget, through the state budget (by way of UF) by competitive grants, or by gifts.</a:t>
            </a:r>
            <a:endParaRPr lang="en-US" dirty="0"/>
          </a:p>
        </p:txBody>
      </p:sp>
    </p:spTree>
    <p:extLst>
      <p:ext uri="{BB962C8B-B14F-4D97-AF65-F5344CB8AC3E}">
        <p14:creationId xmlns:p14="http://schemas.microsoft.com/office/powerpoint/2010/main" val="3740321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905000"/>
            <a:ext cx="8229600" cy="4525963"/>
          </a:xfrm>
        </p:spPr>
        <p:txBody>
          <a:bodyPr/>
          <a:lstStyle/>
          <a:p>
            <a:r>
              <a:rPr lang="en-US" dirty="0" smtClean="0"/>
              <a:t>Stay connected to your local Extension faculty</a:t>
            </a:r>
          </a:p>
          <a:p>
            <a:r>
              <a:rPr lang="en-US" dirty="0" smtClean="0"/>
              <a:t>Diverse offerings of educational outreach</a:t>
            </a:r>
          </a:p>
          <a:p>
            <a:r>
              <a:rPr lang="en-US" dirty="0" smtClean="0"/>
              <a:t>Newsletters/mailing lists</a:t>
            </a:r>
          </a:p>
          <a:p>
            <a:r>
              <a:rPr lang="en-US" dirty="0" smtClean="0"/>
              <a:t>Web sites</a:t>
            </a:r>
          </a:p>
          <a:p>
            <a:r>
              <a:rPr lang="en-US" dirty="0" smtClean="0"/>
              <a:t>Calendar of </a:t>
            </a:r>
          </a:p>
          <a:p>
            <a:pPr>
              <a:buNone/>
            </a:pPr>
            <a:r>
              <a:rPr lang="en-US" dirty="0" smtClean="0"/>
              <a:t>    events</a:t>
            </a:r>
            <a:endParaRPr lang="en-US" dirty="0"/>
          </a:p>
        </p:txBody>
      </p:sp>
      <p:sp>
        <p:nvSpPr>
          <p:cNvPr id="2" name="Title 1"/>
          <p:cNvSpPr>
            <a:spLocks noGrp="1"/>
          </p:cNvSpPr>
          <p:nvPr>
            <p:ph type="title"/>
          </p:nvPr>
        </p:nvSpPr>
        <p:spPr>
          <a:xfrm>
            <a:off x="0" y="274638"/>
            <a:ext cx="9144000" cy="868362"/>
          </a:xfrm>
        </p:spPr>
        <p:txBody>
          <a:bodyPr>
            <a:normAutofit fontScale="90000"/>
          </a:bodyPr>
          <a:lstStyle/>
          <a:p>
            <a:pPr algn="ctr"/>
            <a:r>
              <a:rPr lang="en-US" dirty="0" smtClean="0"/>
              <a:t/>
            </a:r>
            <a:br>
              <a:rPr lang="en-US" dirty="0" smtClean="0"/>
            </a:br>
            <a:r>
              <a:rPr lang="en-US" b="1" dirty="0" smtClean="0"/>
              <a:t>Be Aware of Your Local Extension Programs</a:t>
            </a:r>
            <a:endParaRPr lang="en-US" b="1" dirty="0"/>
          </a:p>
        </p:txBody>
      </p:sp>
      <p:pic>
        <p:nvPicPr>
          <p:cNvPr id="4" name="Picture 2" descr="http://smallfarms.ifas.ufl.edu/StudyTour/Carrboro/004-Carrboro-Harrison.jpg"/>
          <p:cNvPicPr>
            <a:picLocks noChangeAspect="1" noChangeArrowheads="1"/>
          </p:cNvPicPr>
          <p:nvPr/>
        </p:nvPicPr>
        <p:blipFill rotWithShape="1">
          <a:blip r:embed="rId3" cstate="print"/>
          <a:srcRect t="11302" b="4849"/>
          <a:stretch/>
        </p:blipFill>
        <p:spPr bwMode="auto">
          <a:xfrm>
            <a:off x="4267200" y="3756212"/>
            <a:ext cx="4191000" cy="2635624"/>
          </a:xfrm>
          <a:prstGeom prst="rect">
            <a:avLst/>
          </a:prstGeom>
          <a:noFill/>
        </p:spPr>
      </p:pic>
    </p:spTree>
    <p:extLst>
      <p:ext uri="{BB962C8B-B14F-4D97-AF65-F5344CB8AC3E}">
        <p14:creationId xmlns:p14="http://schemas.microsoft.com/office/powerpoint/2010/main" val="38629051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752600"/>
          </a:xfrm>
          <a:noFill/>
        </p:spPr>
        <p:txBody>
          <a:bodyPr/>
          <a:lstStyle/>
          <a:p>
            <a:pPr algn="ctr" eaLnBrk="1" fontAlgn="auto" hangingPunct="1">
              <a:spcAft>
                <a:spcPts val="0"/>
              </a:spcAft>
              <a:defRPr/>
            </a:pPr>
            <a:r>
              <a:rPr lang="en-US" b="1" dirty="0" smtClean="0"/>
              <a:t>Who are these Florida Small Farm folks anyway?</a:t>
            </a:r>
          </a:p>
        </p:txBody>
      </p:sp>
      <p:sp>
        <p:nvSpPr>
          <p:cNvPr id="3" name="Content Placeholder 2"/>
          <p:cNvSpPr>
            <a:spLocks noGrp="1"/>
          </p:cNvSpPr>
          <p:nvPr>
            <p:ph idx="1"/>
          </p:nvPr>
        </p:nvSpPr>
        <p:spPr>
          <a:xfrm>
            <a:off x="533400" y="1752600"/>
            <a:ext cx="8153400" cy="4572000"/>
          </a:xfrm>
        </p:spPr>
        <p:txBody>
          <a:bodyPr>
            <a:normAutofit/>
          </a:bodyPr>
          <a:lstStyle/>
          <a:p>
            <a:pPr marL="365760" indent="-256032" eaLnBrk="1" fontAlgn="auto" hangingPunct="1">
              <a:spcBef>
                <a:spcPts val="900"/>
              </a:spcBef>
              <a:spcAft>
                <a:spcPts val="0"/>
              </a:spcAft>
              <a:buFont typeface="Wingdings 3"/>
              <a:buChar char=""/>
              <a:defRPr/>
            </a:pPr>
            <a:r>
              <a:rPr lang="en-US" sz="2400" dirty="0" smtClean="0"/>
              <a:t>Over 90% of Florida’s 47,463 farms are “small farms”</a:t>
            </a:r>
          </a:p>
          <a:p>
            <a:pPr marL="365760" indent="-256032" eaLnBrk="1" fontAlgn="auto" hangingPunct="1">
              <a:spcBef>
                <a:spcPts val="900"/>
              </a:spcBef>
              <a:spcAft>
                <a:spcPts val="0"/>
              </a:spcAft>
              <a:buFont typeface="Wingdings 3"/>
              <a:buChar char=""/>
              <a:defRPr/>
            </a:pPr>
            <a:r>
              <a:rPr lang="en-US" sz="2400" dirty="0" smtClean="0"/>
              <a:t>Florida, only eastern state not consistently losing farm numbers</a:t>
            </a:r>
          </a:p>
          <a:p>
            <a:pPr marL="365760" indent="-256032" eaLnBrk="1" fontAlgn="auto" hangingPunct="1">
              <a:spcBef>
                <a:spcPts val="900"/>
              </a:spcBef>
              <a:spcAft>
                <a:spcPts val="0"/>
              </a:spcAft>
              <a:buFont typeface="Wingdings 3"/>
              <a:buChar char=""/>
              <a:defRPr/>
            </a:pPr>
            <a:r>
              <a:rPr lang="en-US" sz="2400" dirty="0" smtClean="0"/>
              <a:t>USDA definition, $250,000 gross receipts</a:t>
            </a:r>
          </a:p>
          <a:p>
            <a:pPr marL="621792" lvl="1" eaLnBrk="1" fontAlgn="auto" hangingPunct="1">
              <a:spcBef>
                <a:spcPts val="900"/>
              </a:spcBef>
              <a:spcAft>
                <a:spcPts val="0"/>
              </a:spcAft>
              <a:buFontTx/>
              <a:buChar char="-"/>
              <a:defRPr/>
            </a:pPr>
            <a:r>
              <a:rPr lang="en-US" sz="2000" dirty="0" smtClean="0"/>
              <a:t>Primary income		-  Part-Time</a:t>
            </a:r>
          </a:p>
          <a:p>
            <a:pPr marL="621792" lvl="1" eaLnBrk="1" fontAlgn="auto" hangingPunct="1">
              <a:spcBef>
                <a:spcPts val="900"/>
              </a:spcBef>
              <a:spcAft>
                <a:spcPts val="0"/>
              </a:spcAft>
              <a:buFontTx/>
              <a:buChar char="-"/>
              <a:defRPr/>
            </a:pPr>
            <a:r>
              <a:rPr lang="en-US" sz="2000" dirty="0" smtClean="0"/>
              <a:t>Lifestyle			-  Retirement</a:t>
            </a:r>
          </a:p>
          <a:p>
            <a:pPr marL="365760" indent="-256032" eaLnBrk="1" fontAlgn="auto" hangingPunct="1">
              <a:spcBef>
                <a:spcPts val="900"/>
              </a:spcBef>
              <a:spcAft>
                <a:spcPts val="0"/>
              </a:spcAft>
              <a:buFont typeface="Wingdings 3"/>
              <a:buChar char=""/>
              <a:defRPr/>
            </a:pPr>
            <a:r>
              <a:rPr lang="en-US" sz="2400" b="1" u="sng" dirty="0" smtClean="0"/>
              <a:t>15% of agricultural receipts from small farms</a:t>
            </a:r>
          </a:p>
          <a:p>
            <a:pPr marL="365760" indent="-256032" eaLnBrk="1" fontAlgn="auto" hangingPunct="1">
              <a:spcBef>
                <a:spcPts val="900"/>
              </a:spcBef>
              <a:spcAft>
                <a:spcPts val="0"/>
              </a:spcAft>
              <a:buFont typeface="Wingdings 3"/>
              <a:buChar char=""/>
              <a:defRPr/>
            </a:pPr>
            <a:r>
              <a:rPr lang="en-US" sz="2400" dirty="0" smtClean="0"/>
              <a:t>89% (2007) $100,000 or less</a:t>
            </a:r>
          </a:p>
          <a:p>
            <a:pPr marL="365760" indent="-256032" eaLnBrk="1" fontAlgn="auto" hangingPunct="1">
              <a:spcBef>
                <a:spcPts val="900"/>
              </a:spcBef>
              <a:spcAft>
                <a:spcPts val="0"/>
              </a:spcAft>
              <a:buFont typeface="Wingdings 3"/>
              <a:buChar char=""/>
              <a:defRPr/>
            </a:pPr>
            <a:r>
              <a:rPr lang="en-US" sz="2400" dirty="0" smtClean="0"/>
              <a:t>2002-2007, 8% more farms in Florida, </a:t>
            </a:r>
            <a:r>
              <a:rPr lang="en-US" sz="2400" b="1" u="sng" dirty="0" smtClean="0"/>
              <a:t>all small farms</a:t>
            </a:r>
            <a:endParaRPr lang="en-US" sz="2400" dirty="0" smtClean="0"/>
          </a:p>
          <a:p>
            <a:pPr marL="365760" indent="-256032" eaLnBrk="1" fontAlgn="auto" hangingPunct="1">
              <a:spcBef>
                <a:spcPts val="900"/>
              </a:spcBef>
              <a:spcAft>
                <a:spcPts val="0"/>
              </a:spcAft>
              <a:buFontTx/>
              <a:buNone/>
              <a:defRPr/>
            </a:pPr>
            <a:endParaRPr lang="en-US" sz="2400" dirty="0" smtClean="0"/>
          </a:p>
          <a:p>
            <a:pPr marL="365760" indent="-256032" eaLnBrk="1" fontAlgn="auto" hangingPunct="1">
              <a:spcBef>
                <a:spcPts val="900"/>
              </a:spcBef>
              <a:spcAft>
                <a:spcPts val="0"/>
              </a:spcAft>
              <a:buFont typeface="Wingdings 3"/>
              <a:buChar char=""/>
              <a:defRPr/>
            </a:pPr>
            <a:endParaRPr lang="en-US" sz="2400" dirty="0" smtClean="0"/>
          </a:p>
        </p:txBody>
      </p:sp>
    </p:spTree>
    <p:extLst>
      <p:ext uri="{BB962C8B-B14F-4D97-AF65-F5344CB8AC3E}">
        <p14:creationId xmlns:p14="http://schemas.microsoft.com/office/powerpoint/2010/main" val="24174939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7734</TotalTime>
  <Words>1653</Words>
  <Application>Microsoft Office PowerPoint</Application>
  <PresentationFormat>On-screen Show (4:3)</PresentationFormat>
  <Paragraphs>388</Paragraphs>
  <Slides>49</Slides>
  <Notes>26</Notes>
  <HiddenSlides>0</HiddenSlides>
  <MMClips>0</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Office Theme</vt:lpstr>
      <vt:lpstr>An Overview of UF-IFAS Programs for Small and Mid-Sized Farms</vt:lpstr>
      <vt:lpstr>What is Extension?</vt:lpstr>
      <vt:lpstr>PowerPoint Presentation</vt:lpstr>
      <vt:lpstr>PowerPoint Presentation</vt:lpstr>
      <vt:lpstr>University of Florida</vt:lpstr>
      <vt:lpstr>What Types of Programs Does Extension Offer? </vt:lpstr>
      <vt:lpstr>How Does Extension Work?</vt:lpstr>
      <vt:lpstr> Be Aware of Your Local Extension Programs</vt:lpstr>
      <vt:lpstr>Who are these Florida Small Farm folks anyway?</vt:lpstr>
      <vt:lpstr>What Specific Programs are Offered for Small and/or Beginning Farms?</vt:lpstr>
      <vt:lpstr>What Specific Programs are Offered for Small and/or Beginning Farms?</vt:lpstr>
      <vt:lpstr>Livestock</vt:lpstr>
      <vt:lpstr>Integrated Pest Management (IPM)</vt:lpstr>
      <vt:lpstr>Regional UF/IFAS &amp; FAMU Efforts</vt:lpstr>
      <vt:lpstr>Networking with Other  Small Farmers is Very Popular</vt:lpstr>
      <vt:lpstr>Regional Small Farms and Alternative Enterprises Conferences</vt:lpstr>
      <vt:lpstr>Florida Small Farms and Alternative Enterprises Conference</vt:lpstr>
      <vt:lpstr>Web-Based Information</vt:lpstr>
      <vt:lpstr>PowerPoint Presentation</vt:lpstr>
      <vt:lpstr>Solutions on the Web from  UF/IFAS and FAMU Extension</vt:lpstr>
      <vt:lpstr>Video Modules on Virtual Field Day</vt:lpstr>
      <vt:lpstr>PowerPoint Presentation</vt:lpstr>
      <vt:lpstr>PowerPoint Presentation</vt:lpstr>
      <vt:lpstr>Lots of New Interest in Alternative Enterprise  Field Days &amp; Workshops</vt:lpstr>
      <vt:lpstr> More Interest in Specialty Field Vegetable Trials- Hard to Find</vt:lpstr>
      <vt:lpstr>“Separating Yourself from the Pack” Specialty Crops</vt:lpstr>
      <vt:lpstr>Specialty Vegetables,  Strawberries &amp; Herbs</vt:lpstr>
      <vt:lpstr>Role of Technology  Very Important in Vegetable Production</vt:lpstr>
      <vt:lpstr>Conservation Tillage</vt:lpstr>
      <vt:lpstr>Examples of Technologies  and Materials</vt:lpstr>
      <vt:lpstr>Season Extension</vt:lpstr>
      <vt:lpstr>Florida Hydroponic Production  Systems and Media</vt:lpstr>
      <vt:lpstr>Vertical Systems</vt:lpstr>
      <vt:lpstr>Organic Systems</vt:lpstr>
      <vt:lpstr>Organic Agriculture on eXtension</vt:lpstr>
      <vt:lpstr>eOrganic’s You Tube Channel</vt:lpstr>
      <vt:lpstr>Food Safety Background</vt:lpstr>
      <vt:lpstr>Program Objectives</vt:lpstr>
      <vt:lpstr>Program Activities</vt:lpstr>
      <vt:lpstr>Program Activities</vt:lpstr>
      <vt:lpstr>Teaching Methods</vt:lpstr>
      <vt:lpstr>Evaluation Methods</vt:lpstr>
      <vt:lpstr>Results</vt:lpstr>
      <vt:lpstr>Results</vt:lpstr>
      <vt:lpstr>Impacts</vt:lpstr>
      <vt:lpstr>Florida Farm to School</vt:lpstr>
      <vt:lpstr>PowerPoint Presentation</vt:lpstr>
      <vt:lpstr>UF/IFAS Farm to School Team </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Critical Thinking of Sustainability Issues in Organic Agriculture</dc:title>
  <dc:creator>Reviewer</dc:creator>
  <cp:lastModifiedBy>Lynn Max</cp:lastModifiedBy>
  <cp:revision>123</cp:revision>
  <dcterms:created xsi:type="dcterms:W3CDTF">2010-04-05T22:41:57Z</dcterms:created>
  <dcterms:modified xsi:type="dcterms:W3CDTF">2013-10-01T15:37:07Z</dcterms:modified>
</cp:coreProperties>
</file>