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7772400" cy="10058400"/>
  <p:notesSz cx="6934200" cy="9220200"/>
  <p:defaultTextStyle>
    <a:defPPr>
      <a:defRPr lang="en-US"/>
    </a:defPPr>
    <a:lvl1pPr marL="0" algn="l" defTabSz="1115637" rtl="0" eaLnBrk="1" latinLnBrk="0" hangingPunct="1">
      <a:defRPr sz="2200" kern="1200">
        <a:solidFill>
          <a:schemeClr val="tx1"/>
        </a:solidFill>
        <a:latin typeface="+mn-lt"/>
        <a:ea typeface="+mn-ea"/>
        <a:cs typeface="+mn-cs"/>
      </a:defRPr>
    </a:lvl1pPr>
    <a:lvl2pPr marL="557819" algn="l" defTabSz="1115637" rtl="0" eaLnBrk="1" latinLnBrk="0" hangingPunct="1">
      <a:defRPr sz="2200" kern="1200">
        <a:solidFill>
          <a:schemeClr val="tx1"/>
        </a:solidFill>
        <a:latin typeface="+mn-lt"/>
        <a:ea typeface="+mn-ea"/>
        <a:cs typeface="+mn-cs"/>
      </a:defRPr>
    </a:lvl2pPr>
    <a:lvl3pPr marL="1115637" algn="l" defTabSz="1115637" rtl="0" eaLnBrk="1" latinLnBrk="0" hangingPunct="1">
      <a:defRPr sz="2200" kern="1200">
        <a:solidFill>
          <a:schemeClr val="tx1"/>
        </a:solidFill>
        <a:latin typeface="+mn-lt"/>
        <a:ea typeface="+mn-ea"/>
        <a:cs typeface="+mn-cs"/>
      </a:defRPr>
    </a:lvl3pPr>
    <a:lvl4pPr marL="1673457" algn="l" defTabSz="1115637" rtl="0" eaLnBrk="1" latinLnBrk="0" hangingPunct="1">
      <a:defRPr sz="2200" kern="1200">
        <a:solidFill>
          <a:schemeClr val="tx1"/>
        </a:solidFill>
        <a:latin typeface="+mn-lt"/>
        <a:ea typeface="+mn-ea"/>
        <a:cs typeface="+mn-cs"/>
      </a:defRPr>
    </a:lvl4pPr>
    <a:lvl5pPr marL="2231276" algn="l" defTabSz="1115637" rtl="0" eaLnBrk="1" latinLnBrk="0" hangingPunct="1">
      <a:defRPr sz="2200" kern="1200">
        <a:solidFill>
          <a:schemeClr val="tx1"/>
        </a:solidFill>
        <a:latin typeface="+mn-lt"/>
        <a:ea typeface="+mn-ea"/>
        <a:cs typeface="+mn-cs"/>
      </a:defRPr>
    </a:lvl5pPr>
    <a:lvl6pPr marL="2789094" algn="l" defTabSz="1115637" rtl="0" eaLnBrk="1" latinLnBrk="0" hangingPunct="1">
      <a:defRPr sz="2200" kern="1200">
        <a:solidFill>
          <a:schemeClr val="tx1"/>
        </a:solidFill>
        <a:latin typeface="+mn-lt"/>
        <a:ea typeface="+mn-ea"/>
        <a:cs typeface="+mn-cs"/>
      </a:defRPr>
    </a:lvl6pPr>
    <a:lvl7pPr marL="3346913" algn="l" defTabSz="1115637" rtl="0" eaLnBrk="1" latinLnBrk="0" hangingPunct="1">
      <a:defRPr sz="2200" kern="1200">
        <a:solidFill>
          <a:schemeClr val="tx1"/>
        </a:solidFill>
        <a:latin typeface="+mn-lt"/>
        <a:ea typeface="+mn-ea"/>
        <a:cs typeface="+mn-cs"/>
      </a:defRPr>
    </a:lvl7pPr>
    <a:lvl8pPr marL="3904733" algn="l" defTabSz="1115637" rtl="0" eaLnBrk="1" latinLnBrk="0" hangingPunct="1">
      <a:defRPr sz="2200" kern="1200">
        <a:solidFill>
          <a:schemeClr val="tx1"/>
        </a:solidFill>
        <a:latin typeface="+mn-lt"/>
        <a:ea typeface="+mn-ea"/>
        <a:cs typeface="+mn-cs"/>
      </a:defRPr>
    </a:lvl8pPr>
    <a:lvl9pPr marL="4462551" algn="l" defTabSz="1115637" rtl="0" eaLnBrk="1" latinLnBrk="0" hangingPunct="1">
      <a:defRPr sz="2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2408" y="-9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57819" indent="0" algn="ctr">
              <a:buNone/>
              <a:defRPr>
                <a:solidFill>
                  <a:schemeClr val="tx1">
                    <a:tint val="75000"/>
                  </a:schemeClr>
                </a:solidFill>
              </a:defRPr>
            </a:lvl2pPr>
            <a:lvl3pPr marL="1115637" indent="0" algn="ctr">
              <a:buNone/>
              <a:defRPr>
                <a:solidFill>
                  <a:schemeClr val="tx1">
                    <a:tint val="75000"/>
                  </a:schemeClr>
                </a:solidFill>
              </a:defRPr>
            </a:lvl3pPr>
            <a:lvl4pPr marL="1673457" indent="0" algn="ctr">
              <a:buNone/>
              <a:defRPr>
                <a:solidFill>
                  <a:schemeClr val="tx1">
                    <a:tint val="75000"/>
                  </a:schemeClr>
                </a:solidFill>
              </a:defRPr>
            </a:lvl4pPr>
            <a:lvl5pPr marL="2231276" indent="0" algn="ctr">
              <a:buNone/>
              <a:defRPr>
                <a:solidFill>
                  <a:schemeClr val="tx1">
                    <a:tint val="75000"/>
                  </a:schemeClr>
                </a:solidFill>
              </a:defRPr>
            </a:lvl5pPr>
            <a:lvl6pPr marL="2789094" indent="0" algn="ctr">
              <a:buNone/>
              <a:defRPr>
                <a:solidFill>
                  <a:schemeClr val="tx1">
                    <a:tint val="75000"/>
                  </a:schemeClr>
                </a:solidFill>
              </a:defRPr>
            </a:lvl6pPr>
            <a:lvl7pPr marL="3346913" indent="0" algn="ctr">
              <a:buNone/>
              <a:defRPr>
                <a:solidFill>
                  <a:schemeClr val="tx1">
                    <a:tint val="75000"/>
                  </a:schemeClr>
                </a:solidFill>
              </a:defRPr>
            </a:lvl7pPr>
            <a:lvl8pPr marL="3904733" indent="0" algn="ctr">
              <a:buNone/>
              <a:defRPr>
                <a:solidFill>
                  <a:schemeClr val="tx1">
                    <a:tint val="75000"/>
                  </a:schemeClr>
                </a:solidFill>
              </a:defRPr>
            </a:lvl8pPr>
            <a:lvl9pPr marL="446255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2BD8CC-C9E4-48B1-8AD4-DB323F3A00C9}" type="datetimeFigureOut">
              <a:rPr lang="en-US" smtClean="0"/>
              <a:pPr/>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A9341-D486-4F80-9F58-E9E50B642284}" type="slidenum">
              <a:rPr lang="en-US" smtClean="0"/>
              <a:pPr/>
              <a:t>‹#›</a:t>
            </a:fld>
            <a:endParaRPr lang="en-US"/>
          </a:p>
        </p:txBody>
      </p:sp>
    </p:spTree>
    <p:extLst>
      <p:ext uri="{BB962C8B-B14F-4D97-AF65-F5344CB8AC3E}">
        <p14:creationId xmlns:p14="http://schemas.microsoft.com/office/powerpoint/2010/main" val="297239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BD8CC-C9E4-48B1-8AD4-DB323F3A00C9}" type="datetimeFigureOut">
              <a:rPr lang="en-US" smtClean="0"/>
              <a:pPr/>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A9341-D486-4F80-9F58-E9E50B642284}" type="slidenum">
              <a:rPr lang="en-US" smtClean="0"/>
              <a:pPr/>
              <a:t>‹#›</a:t>
            </a:fld>
            <a:endParaRPr lang="en-US"/>
          </a:p>
        </p:txBody>
      </p:sp>
    </p:spTree>
    <p:extLst>
      <p:ext uri="{BB962C8B-B14F-4D97-AF65-F5344CB8AC3E}">
        <p14:creationId xmlns:p14="http://schemas.microsoft.com/office/powerpoint/2010/main" val="2944293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4"/>
            <a:ext cx="1748790" cy="858223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620" y="402804"/>
            <a:ext cx="5116830" cy="85822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BD8CC-C9E4-48B1-8AD4-DB323F3A00C9}" type="datetimeFigureOut">
              <a:rPr lang="en-US" smtClean="0"/>
              <a:pPr/>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A9341-D486-4F80-9F58-E9E50B642284}" type="slidenum">
              <a:rPr lang="en-US" smtClean="0"/>
              <a:pPr/>
              <a:t>‹#›</a:t>
            </a:fld>
            <a:endParaRPr lang="en-US"/>
          </a:p>
        </p:txBody>
      </p:sp>
    </p:spTree>
    <p:extLst>
      <p:ext uri="{BB962C8B-B14F-4D97-AF65-F5344CB8AC3E}">
        <p14:creationId xmlns:p14="http://schemas.microsoft.com/office/powerpoint/2010/main" val="1654684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BD8CC-C9E4-48B1-8AD4-DB323F3A00C9}" type="datetimeFigureOut">
              <a:rPr lang="en-US" smtClean="0"/>
              <a:pPr/>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A9341-D486-4F80-9F58-E9E50B642284}" type="slidenum">
              <a:rPr lang="en-US" smtClean="0"/>
              <a:pPr/>
              <a:t>‹#›</a:t>
            </a:fld>
            <a:endParaRPr lang="en-US"/>
          </a:p>
        </p:txBody>
      </p:sp>
    </p:spTree>
    <p:extLst>
      <p:ext uri="{BB962C8B-B14F-4D97-AF65-F5344CB8AC3E}">
        <p14:creationId xmlns:p14="http://schemas.microsoft.com/office/powerpoint/2010/main" val="591897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9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400">
                <a:solidFill>
                  <a:schemeClr val="tx1">
                    <a:tint val="75000"/>
                  </a:schemeClr>
                </a:solidFill>
              </a:defRPr>
            </a:lvl1pPr>
            <a:lvl2pPr marL="557819" indent="0">
              <a:buNone/>
              <a:defRPr sz="2200">
                <a:solidFill>
                  <a:schemeClr val="tx1">
                    <a:tint val="75000"/>
                  </a:schemeClr>
                </a:solidFill>
              </a:defRPr>
            </a:lvl2pPr>
            <a:lvl3pPr marL="1115637" indent="0">
              <a:buNone/>
              <a:defRPr sz="2000">
                <a:solidFill>
                  <a:schemeClr val="tx1">
                    <a:tint val="75000"/>
                  </a:schemeClr>
                </a:solidFill>
              </a:defRPr>
            </a:lvl3pPr>
            <a:lvl4pPr marL="1673457" indent="0">
              <a:buNone/>
              <a:defRPr sz="1700">
                <a:solidFill>
                  <a:schemeClr val="tx1">
                    <a:tint val="75000"/>
                  </a:schemeClr>
                </a:solidFill>
              </a:defRPr>
            </a:lvl4pPr>
            <a:lvl5pPr marL="2231276" indent="0">
              <a:buNone/>
              <a:defRPr sz="1700">
                <a:solidFill>
                  <a:schemeClr val="tx1">
                    <a:tint val="75000"/>
                  </a:schemeClr>
                </a:solidFill>
              </a:defRPr>
            </a:lvl5pPr>
            <a:lvl6pPr marL="2789094" indent="0">
              <a:buNone/>
              <a:defRPr sz="1700">
                <a:solidFill>
                  <a:schemeClr val="tx1">
                    <a:tint val="75000"/>
                  </a:schemeClr>
                </a:solidFill>
              </a:defRPr>
            </a:lvl6pPr>
            <a:lvl7pPr marL="3346913" indent="0">
              <a:buNone/>
              <a:defRPr sz="1700">
                <a:solidFill>
                  <a:schemeClr val="tx1">
                    <a:tint val="75000"/>
                  </a:schemeClr>
                </a:solidFill>
              </a:defRPr>
            </a:lvl7pPr>
            <a:lvl8pPr marL="3904733" indent="0">
              <a:buNone/>
              <a:defRPr sz="1700">
                <a:solidFill>
                  <a:schemeClr val="tx1">
                    <a:tint val="75000"/>
                  </a:schemeClr>
                </a:solidFill>
              </a:defRPr>
            </a:lvl8pPr>
            <a:lvl9pPr marL="4462551" indent="0">
              <a:buNone/>
              <a:defRPr sz="1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2BD8CC-C9E4-48B1-8AD4-DB323F3A00C9}" type="datetimeFigureOut">
              <a:rPr lang="en-US" smtClean="0"/>
              <a:pPr/>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A9341-D486-4F80-9F58-E9E50B642284}" type="slidenum">
              <a:rPr lang="en-US" smtClean="0"/>
              <a:pPr/>
              <a:t>‹#›</a:t>
            </a:fld>
            <a:endParaRPr lang="en-US"/>
          </a:p>
        </p:txBody>
      </p:sp>
    </p:spTree>
    <p:extLst>
      <p:ext uri="{BB962C8B-B14F-4D97-AF65-F5344CB8AC3E}">
        <p14:creationId xmlns:p14="http://schemas.microsoft.com/office/powerpoint/2010/main" val="3967047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620" y="2346963"/>
            <a:ext cx="3432810" cy="6638079"/>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50970" y="2346963"/>
            <a:ext cx="3432810" cy="6638079"/>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2BD8CC-C9E4-48B1-8AD4-DB323F3A00C9}" type="datetimeFigureOut">
              <a:rPr lang="en-US" smtClean="0"/>
              <a:pPr/>
              <a:t>1/28/12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A9341-D486-4F80-9F58-E9E50B642284}" type="slidenum">
              <a:rPr lang="en-US" smtClean="0"/>
              <a:pPr/>
              <a:t>‹#›</a:t>
            </a:fld>
            <a:endParaRPr lang="en-US"/>
          </a:p>
        </p:txBody>
      </p:sp>
    </p:spTree>
    <p:extLst>
      <p:ext uri="{BB962C8B-B14F-4D97-AF65-F5344CB8AC3E}">
        <p14:creationId xmlns:p14="http://schemas.microsoft.com/office/powerpoint/2010/main" val="261760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900" b="1"/>
            </a:lvl1pPr>
            <a:lvl2pPr marL="557819" indent="0">
              <a:buNone/>
              <a:defRPr sz="2400" b="1"/>
            </a:lvl2pPr>
            <a:lvl3pPr marL="1115637" indent="0">
              <a:buNone/>
              <a:defRPr sz="2200" b="1"/>
            </a:lvl3pPr>
            <a:lvl4pPr marL="1673457" indent="0">
              <a:buNone/>
              <a:defRPr sz="2000" b="1"/>
            </a:lvl4pPr>
            <a:lvl5pPr marL="2231276" indent="0">
              <a:buNone/>
              <a:defRPr sz="2000" b="1"/>
            </a:lvl5pPr>
            <a:lvl6pPr marL="2789094" indent="0">
              <a:buNone/>
              <a:defRPr sz="2000" b="1"/>
            </a:lvl6pPr>
            <a:lvl7pPr marL="3346913" indent="0">
              <a:buNone/>
              <a:defRPr sz="2000" b="1"/>
            </a:lvl7pPr>
            <a:lvl8pPr marL="3904733" indent="0">
              <a:buNone/>
              <a:defRPr sz="2000" b="1"/>
            </a:lvl8pPr>
            <a:lvl9pPr marL="4462551"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9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900" b="1"/>
            </a:lvl1pPr>
            <a:lvl2pPr marL="557819" indent="0">
              <a:buNone/>
              <a:defRPr sz="2400" b="1"/>
            </a:lvl2pPr>
            <a:lvl3pPr marL="1115637" indent="0">
              <a:buNone/>
              <a:defRPr sz="2200" b="1"/>
            </a:lvl3pPr>
            <a:lvl4pPr marL="1673457" indent="0">
              <a:buNone/>
              <a:defRPr sz="2000" b="1"/>
            </a:lvl4pPr>
            <a:lvl5pPr marL="2231276" indent="0">
              <a:buNone/>
              <a:defRPr sz="2000" b="1"/>
            </a:lvl5pPr>
            <a:lvl6pPr marL="2789094" indent="0">
              <a:buNone/>
              <a:defRPr sz="2000" b="1"/>
            </a:lvl6pPr>
            <a:lvl7pPr marL="3346913" indent="0">
              <a:buNone/>
              <a:defRPr sz="2000" b="1"/>
            </a:lvl7pPr>
            <a:lvl8pPr marL="3904733" indent="0">
              <a:buNone/>
              <a:defRPr sz="2000" b="1"/>
            </a:lvl8pPr>
            <a:lvl9pPr marL="4462551"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9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2BD8CC-C9E4-48B1-8AD4-DB323F3A00C9}" type="datetimeFigureOut">
              <a:rPr lang="en-US" smtClean="0"/>
              <a:pPr/>
              <a:t>1/28/12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CA9341-D486-4F80-9F58-E9E50B642284}" type="slidenum">
              <a:rPr lang="en-US" smtClean="0"/>
              <a:pPr/>
              <a:t>‹#›</a:t>
            </a:fld>
            <a:endParaRPr lang="en-US"/>
          </a:p>
        </p:txBody>
      </p:sp>
    </p:spTree>
    <p:extLst>
      <p:ext uri="{BB962C8B-B14F-4D97-AF65-F5344CB8AC3E}">
        <p14:creationId xmlns:p14="http://schemas.microsoft.com/office/powerpoint/2010/main" val="38343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2BD8CC-C9E4-48B1-8AD4-DB323F3A00C9}" type="datetimeFigureOut">
              <a:rPr lang="en-US" smtClean="0"/>
              <a:pPr/>
              <a:t>1/28/12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CA9341-D486-4F80-9F58-E9E50B642284}" type="slidenum">
              <a:rPr lang="en-US" smtClean="0"/>
              <a:pPr/>
              <a:t>‹#›</a:t>
            </a:fld>
            <a:endParaRPr lang="en-US"/>
          </a:p>
        </p:txBody>
      </p:sp>
    </p:spTree>
    <p:extLst>
      <p:ext uri="{BB962C8B-B14F-4D97-AF65-F5344CB8AC3E}">
        <p14:creationId xmlns:p14="http://schemas.microsoft.com/office/powerpoint/2010/main" val="214050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BD8CC-C9E4-48B1-8AD4-DB323F3A00C9}" type="datetimeFigureOut">
              <a:rPr lang="en-US" smtClean="0"/>
              <a:pPr/>
              <a:t>1/28/12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CA9341-D486-4F80-9F58-E9E50B642284}" type="slidenum">
              <a:rPr lang="en-US" smtClean="0"/>
              <a:pPr/>
              <a:t>‹#›</a:t>
            </a:fld>
            <a:endParaRPr lang="en-US"/>
          </a:p>
        </p:txBody>
      </p:sp>
    </p:spTree>
    <p:extLst>
      <p:ext uri="{BB962C8B-B14F-4D97-AF65-F5344CB8AC3E}">
        <p14:creationId xmlns:p14="http://schemas.microsoft.com/office/powerpoint/2010/main" val="210973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4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900"/>
            </a:lvl1pPr>
            <a:lvl2pPr>
              <a:defRPr sz="34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700"/>
            </a:lvl1pPr>
            <a:lvl2pPr marL="557819" indent="0">
              <a:buNone/>
              <a:defRPr sz="1400"/>
            </a:lvl2pPr>
            <a:lvl3pPr marL="1115637" indent="0">
              <a:buNone/>
              <a:defRPr sz="1200"/>
            </a:lvl3pPr>
            <a:lvl4pPr marL="1673457" indent="0">
              <a:buNone/>
              <a:defRPr sz="1100"/>
            </a:lvl4pPr>
            <a:lvl5pPr marL="2231276" indent="0">
              <a:buNone/>
              <a:defRPr sz="1100"/>
            </a:lvl5pPr>
            <a:lvl6pPr marL="2789094" indent="0">
              <a:buNone/>
              <a:defRPr sz="1100"/>
            </a:lvl6pPr>
            <a:lvl7pPr marL="3346913" indent="0">
              <a:buNone/>
              <a:defRPr sz="1100"/>
            </a:lvl7pPr>
            <a:lvl8pPr marL="3904733" indent="0">
              <a:buNone/>
              <a:defRPr sz="1100"/>
            </a:lvl8pPr>
            <a:lvl9pPr marL="446255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BD8CC-C9E4-48B1-8AD4-DB323F3A00C9}" type="datetimeFigureOut">
              <a:rPr lang="en-US" smtClean="0"/>
              <a:pPr/>
              <a:t>1/28/12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A9341-D486-4F80-9F58-E9E50B642284}" type="slidenum">
              <a:rPr lang="en-US" smtClean="0"/>
              <a:pPr/>
              <a:t>‹#›</a:t>
            </a:fld>
            <a:endParaRPr lang="en-US"/>
          </a:p>
        </p:txBody>
      </p:sp>
    </p:spTree>
    <p:extLst>
      <p:ext uri="{BB962C8B-B14F-4D97-AF65-F5344CB8AC3E}">
        <p14:creationId xmlns:p14="http://schemas.microsoft.com/office/powerpoint/2010/main" val="3060459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4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900"/>
            </a:lvl1pPr>
            <a:lvl2pPr marL="557819" indent="0">
              <a:buNone/>
              <a:defRPr sz="3400"/>
            </a:lvl2pPr>
            <a:lvl3pPr marL="1115637" indent="0">
              <a:buNone/>
              <a:defRPr sz="2900"/>
            </a:lvl3pPr>
            <a:lvl4pPr marL="1673457" indent="0">
              <a:buNone/>
              <a:defRPr sz="2400"/>
            </a:lvl4pPr>
            <a:lvl5pPr marL="2231276" indent="0">
              <a:buNone/>
              <a:defRPr sz="2400"/>
            </a:lvl5pPr>
            <a:lvl6pPr marL="2789094" indent="0">
              <a:buNone/>
              <a:defRPr sz="2400"/>
            </a:lvl6pPr>
            <a:lvl7pPr marL="3346913" indent="0">
              <a:buNone/>
              <a:defRPr sz="2400"/>
            </a:lvl7pPr>
            <a:lvl8pPr marL="3904733" indent="0">
              <a:buNone/>
              <a:defRPr sz="2400"/>
            </a:lvl8pPr>
            <a:lvl9pPr marL="4462551" indent="0">
              <a:buNone/>
              <a:defRPr sz="24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700"/>
            </a:lvl1pPr>
            <a:lvl2pPr marL="557819" indent="0">
              <a:buNone/>
              <a:defRPr sz="1400"/>
            </a:lvl2pPr>
            <a:lvl3pPr marL="1115637" indent="0">
              <a:buNone/>
              <a:defRPr sz="1200"/>
            </a:lvl3pPr>
            <a:lvl4pPr marL="1673457" indent="0">
              <a:buNone/>
              <a:defRPr sz="1100"/>
            </a:lvl4pPr>
            <a:lvl5pPr marL="2231276" indent="0">
              <a:buNone/>
              <a:defRPr sz="1100"/>
            </a:lvl5pPr>
            <a:lvl6pPr marL="2789094" indent="0">
              <a:buNone/>
              <a:defRPr sz="1100"/>
            </a:lvl6pPr>
            <a:lvl7pPr marL="3346913" indent="0">
              <a:buNone/>
              <a:defRPr sz="1100"/>
            </a:lvl7pPr>
            <a:lvl8pPr marL="3904733" indent="0">
              <a:buNone/>
              <a:defRPr sz="1100"/>
            </a:lvl8pPr>
            <a:lvl9pPr marL="4462551"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BD8CC-C9E4-48B1-8AD4-DB323F3A00C9}" type="datetimeFigureOut">
              <a:rPr lang="en-US" smtClean="0"/>
              <a:pPr/>
              <a:t>1/28/12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A9341-D486-4F80-9F58-E9E50B642284}" type="slidenum">
              <a:rPr lang="en-US" smtClean="0"/>
              <a:pPr/>
              <a:t>‹#›</a:t>
            </a:fld>
            <a:endParaRPr lang="en-US"/>
          </a:p>
        </p:txBody>
      </p:sp>
    </p:spTree>
    <p:extLst>
      <p:ext uri="{BB962C8B-B14F-4D97-AF65-F5344CB8AC3E}">
        <p14:creationId xmlns:p14="http://schemas.microsoft.com/office/powerpoint/2010/main" val="12662609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11563" tIns="55782" rIns="111563" bIns="5578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3"/>
            <a:ext cx="6995160" cy="6638079"/>
          </a:xfrm>
          <a:prstGeom prst="rect">
            <a:avLst/>
          </a:prstGeom>
        </p:spPr>
        <p:txBody>
          <a:bodyPr vert="horz" lIns="111563" tIns="55782" rIns="111563" bIns="5578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11563" tIns="55782" rIns="111563" bIns="55782" rtlCol="0" anchor="ctr"/>
          <a:lstStyle>
            <a:lvl1pPr algn="l">
              <a:defRPr sz="1400">
                <a:solidFill>
                  <a:schemeClr val="tx1">
                    <a:tint val="75000"/>
                  </a:schemeClr>
                </a:solidFill>
              </a:defRPr>
            </a:lvl1pPr>
          </a:lstStyle>
          <a:p>
            <a:fld id="{192BD8CC-C9E4-48B1-8AD4-DB323F3A00C9}" type="datetimeFigureOut">
              <a:rPr lang="en-US" smtClean="0"/>
              <a:pPr/>
              <a:t>1/28/12</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11563" tIns="55782" rIns="111563" bIns="55782"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11563" tIns="55782" rIns="111563" bIns="55782" rtlCol="0" anchor="ctr"/>
          <a:lstStyle>
            <a:lvl1pPr algn="r">
              <a:defRPr sz="1400">
                <a:solidFill>
                  <a:schemeClr val="tx1">
                    <a:tint val="75000"/>
                  </a:schemeClr>
                </a:solidFill>
              </a:defRPr>
            </a:lvl1pPr>
          </a:lstStyle>
          <a:p>
            <a:fld id="{2ECA9341-D486-4F80-9F58-E9E50B642284}" type="slidenum">
              <a:rPr lang="en-US" smtClean="0"/>
              <a:pPr/>
              <a:t>‹#›</a:t>
            </a:fld>
            <a:endParaRPr lang="en-US"/>
          </a:p>
        </p:txBody>
      </p:sp>
    </p:spTree>
    <p:extLst>
      <p:ext uri="{BB962C8B-B14F-4D97-AF65-F5344CB8AC3E}">
        <p14:creationId xmlns:p14="http://schemas.microsoft.com/office/powerpoint/2010/main" val="4174863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15637" rtl="0" eaLnBrk="1" latinLnBrk="0" hangingPunct="1">
        <a:spcBef>
          <a:spcPct val="0"/>
        </a:spcBef>
        <a:buNone/>
        <a:defRPr sz="5400" kern="1200">
          <a:solidFill>
            <a:schemeClr val="tx1"/>
          </a:solidFill>
          <a:latin typeface="+mj-lt"/>
          <a:ea typeface="+mj-ea"/>
          <a:cs typeface="+mj-cs"/>
        </a:defRPr>
      </a:lvl1pPr>
    </p:titleStyle>
    <p:bodyStyle>
      <a:lvl1pPr marL="418364" indent="-418364" algn="l" defTabSz="1115637" rtl="0" eaLnBrk="1" latinLnBrk="0" hangingPunct="1">
        <a:spcBef>
          <a:spcPct val="20000"/>
        </a:spcBef>
        <a:buFont typeface="Arial" pitchFamily="34" charset="0"/>
        <a:buChar char="•"/>
        <a:defRPr sz="3900" kern="1200">
          <a:solidFill>
            <a:schemeClr val="tx1"/>
          </a:solidFill>
          <a:latin typeface="+mn-lt"/>
          <a:ea typeface="+mn-ea"/>
          <a:cs typeface="+mn-cs"/>
        </a:defRPr>
      </a:lvl1pPr>
      <a:lvl2pPr marL="906456" indent="-348637" algn="l" defTabSz="1115637"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94548" indent="-278909" algn="l" defTabSz="1115637"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52366" indent="-278909" algn="l" defTabSz="1115637"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510185" indent="-278909" algn="l" defTabSz="1115637"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3068004" indent="-278909" algn="l" defTabSz="1115637"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625823" indent="-278909" algn="l" defTabSz="1115637"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83642" indent="-278909" algn="l" defTabSz="1115637"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741461" indent="-278909" algn="l" defTabSz="1115637"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115637" rtl="0" eaLnBrk="1" latinLnBrk="0" hangingPunct="1">
        <a:defRPr sz="2200" kern="1200">
          <a:solidFill>
            <a:schemeClr val="tx1"/>
          </a:solidFill>
          <a:latin typeface="+mn-lt"/>
          <a:ea typeface="+mn-ea"/>
          <a:cs typeface="+mn-cs"/>
        </a:defRPr>
      </a:lvl1pPr>
      <a:lvl2pPr marL="557819" algn="l" defTabSz="1115637" rtl="0" eaLnBrk="1" latinLnBrk="0" hangingPunct="1">
        <a:defRPr sz="2200" kern="1200">
          <a:solidFill>
            <a:schemeClr val="tx1"/>
          </a:solidFill>
          <a:latin typeface="+mn-lt"/>
          <a:ea typeface="+mn-ea"/>
          <a:cs typeface="+mn-cs"/>
        </a:defRPr>
      </a:lvl2pPr>
      <a:lvl3pPr marL="1115637" algn="l" defTabSz="1115637" rtl="0" eaLnBrk="1" latinLnBrk="0" hangingPunct="1">
        <a:defRPr sz="2200" kern="1200">
          <a:solidFill>
            <a:schemeClr val="tx1"/>
          </a:solidFill>
          <a:latin typeface="+mn-lt"/>
          <a:ea typeface="+mn-ea"/>
          <a:cs typeface="+mn-cs"/>
        </a:defRPr>
      </a:lvl3pPr>
      <a:lvl4pPr marL="1673457" algn="l" defTabSz="1115637" rtl="0" eaLnBrk="1" latinLnBrk="0" hangingPunct="1">
        <a:defRPr sz="2200" kern="1200">
          <a:solidFill>
            <a:schemeClr val="tx1"/>
          </a:solidFill>
          <a:latin typeface="+mn-lt"/>
          <a:ea typeface="+mn-ea"/>
          <a:cs typeface="+mn-cs"/>
        </a:defRPr>
      </a:lvl4pPr>
      <a:lvl5pPr marL="2231276" algn="l" defTabSz="1115637" rtl="0" eaLnBrk="1" latinLnBrk="0" hangingPunct="1">
        <a:defRPr sz="2200" kern="1200">
          <a:solidFill>
            <a:schemeClr val="tx1"/>
          </a:solidFill>
          <a:latin typeface="+mn-lt"/>
          <a:ea typeface="+mn-ea"/>
          <a:cs typeface="+mn-cs"/>
        </a:defRPr>
      </a:lvl5pPr>
      <a:lvl6pPr marL="2789094" algn="l" defTabSz="1115637" rtl="0" eaLnBrk="1" latinLnBrk="0" hangingPunct="1">
        <a:defRPr sz="2200" kern="1200">
          <a:solidFill>
            <a:schemeClr val="tx1"/>
          </a:solidFill>
          <a:latin typeface="+mn-lt"/>
          <a:ea typeface="+mn-ea"/>
          <a:cs typeface="+mn-cs"/>
        </a:defRPr>
      </a:lvl6pPr>
      <a:lvl7pPr marL="3346913" algn="l" defTabSz="1115637" rtl="0" eaLnBrk="1" latinLnBrk="0" hangingPunct="1">
        <a:defRPr sz="2200" kern="1200">
          <a:solidFill>
            <a:schemeClr val="tx1"/>
          </a:solidFill>
          <a:latin typeface="+mn-lt"/>
          <a:ea typeface="+mn-ea"/>
          <a:cs typeface="+mn-cs"/>
        </a:defRPr>
      </a:lvl7pPr>
      <a:lvl8pPr marL="3904733" algn="l" defTabSz="1115637" rtl="0" eaLnBrk="1" latinLnBrk="0" hangingPunct="1">
        <a:defRPr sz="2200" kern="1200">
          <a:solidFill>
            <a:schemeClr val="tx1"/>
          </a:solidFill>
          <a:latin typeface="+mn-lt"/>
          <a:ea typeface="+mn-ea"/>
          <a:cs typeface="+mn-cs"/>
        </a:defRPr>
      </a:lvl8pPr>
      <a:lvl9pPr marL="4462551" algn="l" defTabSz="1115637"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0.png"/><Relationship Id="rId12" Type="http://schemas.openxmlformats.org/officeDocument/2006/relationships/image" Target="../media/image11.jpeg"/><Relationship Id="rId13" Type="http://schemas.openxmlformats.org/officeDocument/2006/relationships/image" Target="../media/image12.jpeg"/><Relationship Id="rId14" Type="http://schemas.openxmlformats.org/officeDocument/2006/relationships/image" Target="../media/image13.jpeg"/><Relationship Id="rId15"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gif"/><Relationship Id="rId7" Type="http://schemas.openxmlformats.org/officeDocument/2006/relationships/image" Target="../media/image6.jpeg"/><Relationship Id="rId8" Type="http://schemas.openxmlformats.org/officeDocument/2006/relationships/image" Target="../media/image7.jpeg"/><Relationship Id="rId9" Type="http://schemas.openxmlformats.org/officeDocument/2006/relationships/image" Target="../media/image8.jpeg"/><Relationship Id="rId10" Type="http://schemas.openxmlformats.org/officeDocument/2006/relationships/image" Target="../media/image9.jpeg"/></Relationships>
</file>

<file path=ppt/slides/_rels/slide2.xml.rels><?xml version="1.0" encoding="UTF-8" standalone="yes"?>
<Relationships xmlns="http://schemas.openxmlformats.org/package/2006/relationships"><Relationship Id="rId11" Type="http://schemas.openxmlformats.org/officeDocument/2006/relationships/hyperlink" Target="http://edis.ifas.ufl.edu/hs388" TargetMode="External"/><Relationship Id="rId12" Type="http://schemas.openxmlformats.org/officeDocument/2006/relationships/hyperlink" Target="http://www.floridaagwaterpolicy.com/PDF/Bmps/Bmp_AgWaterConservation2006.pdf" TargetMode="External"/><Relationship Id="rId13" Type="http://schemas.openxmlformats.org/officeDocument/2006/relationships/hyperlink" Target="http://edis.ifas.ufl.edu/ae093" TargetMode="External"/><Relationship Id="rId14" Type="http://schemas.openxmlformats.org/officeDocument/2006/relationships/hyperlink" Target="http://edis.ifas.ufl.edu/ae049" TargetMode="External"/><Relationship Id="rId15" Type="http://schemas.openxmlformats.org/officeDocument/2006/relationships/hyperlink" Target="http://edis.ifas.ufl.edu/ae092" TargetMode="External"/><Relationship Id="rId16"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gif"/><Relationship Id="rId8" Type="http://schemas.openxmlformats.org/officeDocument/2006/relationships/image" Target="../media/image6.jpeg"/><Relationship Id="rId9" Type="http://schemas.openxmlformats.org/officeDocument/2006/relationships/image" Target="../media/image7.jpeg"/><Relationship Id="rId10" Type="http://schemas.openxmlformats.org/officeDocument/2006/relationships/hyperlink" Target="http://edis.ifas.ufl.edu/wi00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9601200"/>
            <a:ext cx="77724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2" descr="http://www.agroclimate.org/seclimate/wp-content/uploads/2011/08/fsu_logo-300x100.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943100" y="9699901"/>
            <a:ext cx="863600" cy="27118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http://www.agroclimate.org/seclimate/wp-content/uploads/2011/08/Auburn-300x89.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a:ext>
            </a:extLst>
          </a:blip>
          <a:srcRect/>
          <a:stretch>
            <a:fillRect/>
          </a:stretch>
        </p:blipFill>
        <p:spPr bwMode="auto">
          <a:xfrm>
            <a:off x="3814233" y="9729738"/>
            <a:ext cx="863600" cy="2413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0" descr="http://www.agroclimate.org/seclimate/wp-content/uploads/2011/08/Clemson-300x86.jpg"/>
          <p:cNvPicPr>
            <a:picLocks noChangeAspect="1" noChangeArrowheads="1"/>
          </p:cNvPicPr>
          <p:nvPr/>
        </p:nvPicPr>
        <p:blipFill>
          <a:blip r:embed="rId4" cstate="print">
            <a:clrChange>
              <a:clrFrom>
                <a:srgbClr val="FFFEFF"/>
              </a:clrFrom>
              <a:clrTo>
                <a:srgbClr val="FFFEFF">
                  <a:alpha val="0"/>
                </a:srgbClr>
              </a:clrTo>
            </a:clrChange>
            <a:extLst>
              <a:ext uri="{28A0092B-C50C-407E-A947-70E740481C1C}">
                <a14:useLocalDpi xmlns:a14="http://schemas.microsoft.com/office/drawing/2010/main"/>
              </a:ext>
            </a:extLst>
          </a:blip>
          <a:srcRect/>
          <a:stretch>
            <a:fillRect/>
          </a:stretch>
        </p:blipFill>
        <p:spPr bwMode="auto">
          <a:xfrm>
            <a:off x="4785783" y="9720407"/>
            <a:ext cx="863600" cy="23321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2" descr="http://www.agroclimate.org/seclimate/wp-content/uploads/2011/08/FAMU-300x85.jpg"/>
          <p:cNvPicPr>
            <a:picLocks noChangeAspect="1" noChangeArrowheads="1"/>
          </p:cNvPicPr>
          <p:nvPr/>
        </p:nvPicPr>
        <p:blipFill>
          <a:blip r:embed="rId5" cstate="print">
            <a:clrChange>
              <a:clrFrom>
                <a:srgbClr val="FEFFFF"/>
              </a:clrFrom>
              <a:clrTo>
                <a:srgbClr val="FEFFFF">
                  <a:alpha val="0"/>
                </a:srgbClr>
              </a:clrTo>
            </a:clrChange>
            <a:extLst>
              <a:ext uri="{28A0092B-C50C-407E-A947-70E740481C1C}">
                <a14:useLocalDpi xmlns:a14="http://schemas.microsoft.com/office/drawing/2010/main"/>
              </a:ext>
            </a:extLst>
          </a:blip>
          <a:srcRect/>
          <a:stretch>
            <a:fillRect/>
          </a:stretch>
        </p:blipFill>
        <p:spPr bwMode="auto">
          <a:xfrm>
            <a:off x="1007533" y="9726613"/>
            <a:ext cx="863600" cy="23050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descr="UGA.gif"/>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2878667" y="9691687"/>
            <a:ext cx="863600" cy="272186"/>
          </a:xfrm>
          <a:prstGeom prst="rect">
            <a:avLst/>
          </a:prstGeom>
        </p:spPr>
      </p:pic>
      <p:pic>
        <p:nvPicPr>
          <p:cNvPr id="29" name="Picture 2" descr="C:\Users\Dourte\Documents\Academia\AgroClimate\SEClimate\logos\UF_IFAS_Extension.jpg"/>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9958" y="9728751"/>
            <a:ext cx="863600" cy="246455"/>
          </a:xfrm>
          <a:prstGeom prst="rect">
            <a:avLst/>
          </a:prstGeom>
          <a:noFill/>
        </p:spPr>
      </p:pic>
      <p:pic>
        <p:nvPicPr>
          <p:cNvPr id="30" name="Picture 14" descr="http://www.agroclimate.org/seclimate/wp-content/uploads/2011/08/USDA-NIFA1-1024x227.jpg"/>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811308" y="9598959"/>
            <a:ext cx="1835150" cy="383241"/>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35983" y="9372600"/>
            <a:ext cx="4841152" cy="254988"/>
          </a:xfrm>
          <a:prstGeom prst="rect">
            <a:avLst/>
          </a:prstGeom>
          <a:noFill/>
        </p:spPr>
        <p:txBody>
          <a:bodyPr wrap="square" lIns="100123" tIns="50061" rIns="100123" bIns="50061" rtlCol="0">
            <a:spAutoFit/>
          </a:bodyPr>
          <a:lstStyle/>
          <a:p>
            <a:r>
              <a:rPr lang="en-US" sz="1000" b="1" dirty="0" smtClean="0"/>
              <a:t>Project website: </a:t>
            </a:r>
            <a:r>
              <a:rPr lang="en-US" sz="1000" b="1" dirty="0" smtClean="0">
                <a:solidFill>
                  <a:schemeClr val="bg1">
                    <a:lumMod val="75000"/>
                  </a:schemeClr>
                </a:solidFill>
              </a:rPr>
              <a:t>http</a:t>
            </a:r>
            <a:r>
              <a:rPr lang="en-US" sz="1000" b="1" dirty="0">
                <a:solidFill>
                  <a:schemeClr val="bg1">
                    <a:lumMod val="75000"/>
                  </a:schemeClr>
                </a:solidFill>
              </a:rPr>
              <a:t>://</a:t>
            </a:r>
            <a:r>
              <a:rPr lang="en-US" sz="1000" b="1" dirty="0" smtClean="0">
                <a:solidFill>
                  <a:schemeClr val="bg1">
                    <a:lumMod val="75000"/>
                  </a:schemeClr>
                </a:solidFill>
              </a:rPr>
              <a:t>www.</a:t>
            </a:r>
            <a:r>
              <a:rPr lang="en-US" sz="1000" b="1" dirty="0" smtClean="0">
                <a:solidFill>
                  <a:schemeClr val="tx1">
                    <a:lumMod val="65000"/>
                    <a:lumOff val="35000"/>
                  </a:schemeClr>
                </a:solidFill>
              </a:rPr>
              <a:t>agroclimate.org/seclimate</a:t>
            </a:r>
          </a:p>
        </p:txBody>
      </p:sp>
      <p:pic>
        <p:nvPicPr>
          <p:cNvPr id="18" name="Picture 5" descr="DSCN2991"/>
          <p:cNvPicPr>
            <a:picLocks noChangeAspect="1" noChangeArrowheads="1"/>
          </p:cNvPicPr>
          <p:nvPr/>
        </p:nvPicPr>
        <p:blipFill rotWithShape="1">
          <a:blip r:embed="rId9" cstate="print">
            <a:extLst>
              <a:ext uri="{28A0092B-C50C-407E-A947-70E740481C1C}">
                <a14:useLocalDpi xmlns:a14="http://schemas.microsoft.com/office/drawing/2010/main"/>
              </a:ext>
            </a:extLst>
          </a:blip>
          <a:srcRect/>
          <a:stretch/>
        </p:blipFill>
        <p:spPr bwMode="auto">
          <a:xfrm>
            <a:off x="4038600" y="-6930"/>
            <a:ext cx="1371600" cy="121683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5" descr="DSCN2991"/>
          <p:cNvPicPr>
            <a:picLocks noChangeAspect="1" noChangeArrowheads="1"/>
          </p:cNvPicPr>
          <p:nvPr/>
        </p:nvPicPr>
        <p:blipFill rotWithShape="1">
          <a:blip r:embed="rId9" cstate="print">
            <a:extLst>
              <a:ext uri="{28A0092B-C50C-407E-A947-70E740481C1C}">
                <a14:useLocalDpi xmlns:a14="http://schemas.microsoft.com/office/drawing/2010/main"/>
              </a:ext>
            </a:extLst>
          </a:blip>
          <a:srcRect/>
          <a:stretch/>
        </p:blipFill>
        <p:spPr bwMode="auto">
          <a:xfrm>
            <a:off x="1295400" y="0"/>
            <a:ext cx="1371600" cy="121683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DSCN2991"/>
          <p:cNvPicPr>
            <a:picLocks noChangeAspect="1" noChangeArrowheads="1"/>
          </p:cNvPicPr>
          <p:nvPr/>
        </p:nvPicPr>
        <p:blipFill rotWithShape="1">
          <a:blip r:embed="rId9" cstate="print">
            <a:extLst>
              <a:ext uri="{28A0092B-C50C-407E-A947-70E740481C1C}">
                <a14:useLocalDpi xmlns:a14="http://schemas.microsoft.com/office/drawing/2010/main"/>
              </a:ext>
            </a:extLst>
          </a:blip>
          <a:srcRect/>
          <a:stretch/>
        </p:blipFill>
        <p:spPr bwMode="auto">
          <a:xfrm>
            <a:off x="-34549" y="0"/>
            <a:ext cx="1371600" cy="121683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5" descr="DSCN2991"/>
          <p:cNvPicPr>
            <a:picLocks noChangeAspect="1" noChangeArrowheads="1"/>
          </p:cNvPicPr>
          <p:nvPr/>
        </p:nvPicPr>
        <p:blipFill rotWithShape="1">
          <a:blip r:embed="rId9" cstate="print">
            <a:extLst>
              <a:ext uri="{28A0092B-C50C-407E-A947-70E740481C1C}">
                <a14:useLocalDpi xmlns:a14="http://schemas.microsoft.com/office/drawing/2010/main"/>
              </a:ext>
            </a:extLst>
          </a:blip>
          <a:srcRect/>
          <a:stretch/>
        </p:blipFill>
        <p:spPr bwMode="auto">
          <a:xfrm>
            <a:off x="2667000" y="-10143"/>
            <a:ext cx="1371600" cy="1216836"/>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5" descr="DSCN2991"/>
          <p:cNvPicPr>
            <a:picLocks noChangeAspect="1" noChangeArrowheads="1"/>
          </p:cNvPicPr>
          <p:nvPr/>
        </p:nvPicPr>
        <p:blipFill rotWithShape="1">
          <a:blip r:embed="rId10" cstate="print">
            <a:extLst>
              <a:ext uri="{28A0092B-C50C-407E-A947-70E740481C1C}">
                <a14:useLocalDpi xmlns:a14="http://schemas.microsoft.com/office/drawing/2010/main"/>
              </a:ext>
            </a:extLst>
          </a:blip>
          <a:srcRect/>
          <a:stretch/>
        </p:blipFill>
        <p:spPr bwMode="auto">
          <a:xfrm>
            <a:off x="5350659" y="0"/>
            <a:ext cx="1278741" cy="121683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5" descr="DSCN2991"/>
          <p:cNvPicPr>
            <a:picLocks noChangeAspect="1" noChangeArrowheads="1"/>
          </p:cNvPicPr>
          <p:nvPr/>
        </p:nvPicPr>
        <p:blipFill rotWithShape="1">
          <a:blip r:embed="rId10" cstate="print">
            <a:extLst>
              <a:ext uri="{28A0092B-C50C-407E-A947-70E740481C1C}">
                <a14:useLocalDpi xmlns:a14="http://schemas.microsoft.com/office/drawing/2010/main"/>
              </a:ext>
            </a:extLst>
          </a:blip>
          <a:srcRect/>
          <a:stretch/>
        </p:blipFill>
        <p:spPr bwMode="auto">
          <a:xfrm>
            <a:off x="6569859" y="0"/>
            <a:ext cx="1278741" cy="1216835"/>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0" y="220021"/>
            <a:ext cx="7772400" cy="636984"/>
          </a:xfrm>
          <a:prstGeom prst="rect">
            <a:avLst/>
          </a:prstGeom>
          <a:noFill/>
        </p:spPr>
        <p:txBody>
          <a:bodyPr wrap="square" lIns="21223" tIns="10612" rIns="21223" bIns="10612" rtlCol="0">
            <a:spAutoFit/>
          </a:bodyPr>
          <a:lstStyle/>
          <a:p>
            <a:pPr algn="ctr"/>
            <a:r>
              <a:rPr lang="en-US" sz="4000" dirty="0" err="1" smtClean="0">
                <a:solidFill>
                  <a:srgbClr val="FFFF00"/>
                </a:solidFill>
              </a:rPr>
              <a:t>Microirrigation</a:t>
            </a:r>
            <a:endParaRPr lang="en-US" sz="4000" dirty="0">
              <a:solidFill>
                <a:srgbClr val="FFFF00"/>
              </a:solidFill>
            </a:endParaRPr>
          </a:p>
        </p:txBody>
      </p:sp>
      <p:sp>
        <p:nvSpPr>
          <p:cNvPr id="26" name="Content Placeholder 7"/>
          <p:cNvSpPr txBox="1">
            <a:spLocks/>
          </p:cNvSpPr>
          <p:nvPr/>
        </p:nvSpPr>
        <p:spPr>
          <a:xfrm>
            <a:off x="609600" y="1219200"/>
            <a:ext cx="7010400" cy="7848600"/>
          </a:xfrm>
          <a:prstGeom prst="rect">
            <a:avLst/>
          </a:prstGeom>
        </p:spPr>
        <p:txBody>
          <a:bodyPr vert="horz" lIns="111563" tIns="55782" rIns="111563" bIns="55782" rtlCol="0">
            <a:noAutofit/>
          </a:bodyPr>
          <a:lstStyle>
            <a:lvl1pPr marL="418364" indent="-418364" algn="l" defTabSz="1115637" rtl="0" eaLnBrk="1" latinLnBrk="0" hangingPunct="1">
              <a:spcBef>
                <a:spcPct val="20000"/>
              </a:spcBef>
              <a:buFont typeface="Arial" pitchFamily="34" charset="0"/>
              <a:buChar char="•"/>
              <a:defRPr sz="3900" kern="1200">
                <a:solidFill>
                  <a:schemeClr val="tx1"/>
                </a:solidFill>
                <a:latin typeface="+mn-lt"/>
                <a:ea typeface="+mn-ea"/>
                <a:cs typeface="+mn-cs"/>
              </a:defRPr>
            </a:lvl1pPr>
            <a:lvl2pPr marL="906456" indent="-348637" algn="l" defTabSz="1115637"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94548" indent="-278909" algn="l" defTabSz="1115637"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52366" indent="-278909" algn="l" defTabSz="1115637"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510185" indent="-278909" algn="l" defTabSz="1115637"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3068004" indent="-278909" algn="l" defTabSz="1115637"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625823" indent="-278909" algn="l" defTabSz="1115637"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83642" indent="-278909" algn="l" defTabSz="1115637"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741461" indent="-278909" algn="l" defTabSz="1115637" rtl="0" eaLnBrk="1" latinLnBrk="0" hangingPunct="1">
              <a:spcBef>
                <a:spcPct val="20000"/>
              </a:spcBef>
              <a:buFont typeface="Arial" pitchFamily="34" charset="0"/>
              <a:buChar char="•"/>
              <a:defRPr sz="2400" kern="1200">
                <a:solidFill>
                  <a:schemeClr val="tx1"/>
                </a:solidFill>
                <a:latin typeface="+mn-lt"/>
                <a:ea typeface="+mn-ea"/>
                <a:cs typeface="+mn-cs"/>
              </a:defRPr>
            </a:lvl9pPr>
          </a:lstStyle>
          <a:p>
            <a:pPr marL="904875" indent="-347663"/>
            <a:r>
              <a:rPr lang="en-US" sz="1200" b="1" dirty="0" smtClean="0"/>
              <a:t>Introduction: What is it?</a:t>
            </a:r>
          </a:p>
          <a:p>
            <a:pPr marL="523875" indent="-4763" defTabSz="1765300">
              <a:buFont typeface="Arial" pitchFamily="34" charset="0"/>
              <a:buNone/>
            </a:pPr>
            <a:r>
              <a:rPr lang="en-US" sz="1200" dirty="0" err="1" smtClean="0"/>
              <a:t>Microirrigation</a:t>
            </a:r>
            <a:r>
              <a:rPr lang="en-US" sz="1200" dirty="0" smtClean="0"/>
              <a:t> is the slow, frequent application of water directly to relative small areas adjacent to individual plants through emitters placed along a water delivery line. </a:t>
            </a:r>
            <a:r>
              <a:rPr lang="en-US" sz="1200" dirty="0" err="1" smtClean="0"/>
              <a:t>Microirrigation</a:t>
            </a:r>
            <a:r>
              <a:rPr lang="en-US" sz="1200" dirty="0" smtClean="0"/>
              <a:t> is a broad term and includes several other methods.</a:t>
            </a:r>
          </a:p>
          <a:p>
            <a:pPr marL="904875" indent="-347663" defTabSz="1765300">
              <a:buFont typeface="Arial" pitchFamily="34" charset="0"/>
              <a:buNone/>
            </a:pPr>
            <a:r>
              <a:rPr lang="en-US" sz="1200" b="1" i="1" dirty="0" smtClean="0"/>
              <a:t>Drip irrigation </a:t>
            </a:r>
            <a:r>
              <a:rPr lang="en-US" sz="1200" dirty="0" smtClean="0"/>
              <a:t>– apply water through small emitters to the soil surface,  usually at or near the plant</a:t>
            </a:r>
          </a:p>
          <a:p>
            <a:pPr marL="904875" indent="-347663" defTabSz="1765300">
              <a:buFont typeface="Arial" pitchFamily="34" charset="0"/>
              <a:buNone/>
            </a:pPr>
            <a:r>
              <a:rPr lang="en-US" sz="1200" dirty="0" smtClean="0"/>
              <a:t>to be irrigated. Sub-surface drip irrigation is the application of water below the soil surface. Emitter </a:t>
            </a:r>
          </a:p>
          <a:p>
            <a:pPr marL="904875" indent="-347663" defTabSz="1765300">
              <a:buFont typeface="Arial" pitchFamily="34" charset="0"/>
              <a:buNone/>
            </a:pPr>
            <a:r>
              <a:rPr lang="en-US" sz="1200" dirty="0" smtClean="0"/>
              <a:t>discharge rate for drip and subsurface drip is generally less than 3 gallons per hour.</a:t>
            </a:r>
          </a:p>
          <a:p>
            <a:pPr marL="904875" indent="-347663" defTabSz="1765300">
              <a:buFont typeface="Arial" pitchFamily="34" charset="0"/>
              <a:buNone/>
            </a:pPr>
            <a:r>
              <a:rPr lang="en-US" sz="1200" b="1" i="1" dirty="0" smtClean="0"/>
              <a:t>Micro-spray irrigation </a:t>
            </a:r>
            <a:r>
              <a:rPr lang="en-US" sz="1200" i="1" dirty="0" smtClean="0"/>
              <a:t>- </a:t>
            </a:r>
            <a:r>
              <a:rPr lang="en-US" sz="1200" dirty="0" smtClean="0"/>
              <a:t>applies water to the soil surface by a small spray or mist. Discharge rates are</a:t>
            </a:r>
          </a:p>
          <a:p>
            <a:pPr marL="904875" indent="-347663" defTabSz="1765300">
              <a:buFont typeface="Arial" pitchFamily="34" charset="0"/>
              <a:buNone/>
            </a:pPr>
            <a:r>
              <a:rPr lang="en-US" sz="1200" dirty="0" smtClean="0"/>
              <a:t>usually less than 40 gallons per hour.</a:t>
            </a:r>
          </a:p>
          <a:p>
            <a:pPr marL="904875" indent="-347663" defTabSz="1765300">
              <a:buFont typeface="Arial" pitchFamily="34" charset="0"/>
              <a:buNone/>
            </a:pPr>
            <a:endParaRPr lang="en-US" sz="1200" dirty="0" smtClean="0"/>
          </a:p>
          <a:p>
            <a:pPr marL="904875" indent="-347663"/>
            <a:r>
              <a:rPr lang="en-US" sz="1200" b="1" dirty="0" smtClean="0"/>
              <a:t>How does </a:t>
            </a:r>
            <a:r>
              <a:rPr lang="en-US" sz="1200" b="1" dirty="0" err="1" smtClean="0"/>
              <a:t>microirrigation</a:t>
            </a:r>
            <a:r>
              <a:rPr lang="en-US" sz="1200" b="1" dirty="0" smtClean="0"/>
              <a:t> reduce climate-related risks?</a:t>
            </a:r>
            <a:r>
              <a:rPr lang="en-US" sz="1200" dirty="0" smtClean="0"/>
              <a:t>*</a:t>
            </a:r>
            <a:endParaRPr lang="en-US" sz="1200" b="1" i="1" dirty="0" smtClean="0">
              <a:solidFill>
                <a:schemeClr val="accent6"/>
              </a:solidFill>
            </a:endParaRPr>
          </a:p>
          <a:p>
            <a:pPr marL="904875" lvl="1" indent="-347663"/>
            <a:r>
              <a:rPr lang="en-US" sz="1200" dirty="0" smtClean="0"/>
              <a:t>Due to high efficiency, </a:t>
            </a:r>
            <a:r>
              <a:rPr lang="en-US" sz="1200" dirty="0" err="1" smtClean="0"/>
              <a:t>microirrigation</a:t>
            </a:r>
            <a:r>
              <a:rPr lang="en-US" sz="1200" dirty="0" smtClean="0"/>
              <a:t> reduces irrigation water volume required to grow crops</a:t>
            </a:r>
          </a:p>
          <a:p>
            <a:pPr marL="904875" lvl="1" indent="-347663"/>
            <a:r>
              <a:rPr lang="en-US" sz="1200" dirty="0" smtClean="0"/>
              <a:t>Flexibility to apply variable amounts of water according to the evapotranspiration/plant demand</a:t>
            </a:r>
          </a:p>
          <a:p>
            <a:pPr marL="904875" lvl="1" indent="-347663"/>
            <a:r>
              <a:rPr lang="en-US" sz="1200" dirty="0" smtClean="0"/>
              <a:t>It gives flexibility for management of irrigation scheduling (e.g. split irrigation events per day)</a:t>
            </a:r>
          </a:p>
          <a:p>
            <a:pPr marL="904875" lvl="1" indent="-347663"/>
            <a:r>
              <a:rPr lang="en-US" sz="1200" dirty="0" smtClean="0"/>
              <a:t>Can reduce nutrient leaching by applying reduce irrigation water volumes</a:t>
            </a:r>
          </a:p>
          <a:p>
            <a:pPr marL="904875" lvl="1" indent="-347663"/>
            <a:r>
              <a:rPr lang="en-US" sz="1200" dirty="0" smtClean="0"/>
              <a:t>Nutrient applications may also be better timed to meet plant needs. (</a:t>
            </a:r>
            <a:r>
              <a:rPr lang="en-US" sz="1200" dirty="0" err="1" smtClean="0"/>
              <a:t>fertigation</a:t>
            </a:r>
            <a:r>
              <a:rPr lang="en-US" sz="1200" dirty="0" smtClean="0"/>
              <a:t>) and application of fertilizer directly in the root zone</a:t>
            </a:r>
          </a:p>
          <a:p>
            <a:pPr marL="904875" lvl="1" indent="-347663"/>
            <a:r>
              <a:rPr lang="en-US" sz="1200" dirty="0" smtClean="0"/>
              <a:t>It allows the use of plastic mulch, which helps soil water conservation and protects fertilizer from leaching</a:t>
            </a:r>
          </a:p>
          <a:p>
            <a:pPr marL="904875" lvl="1" indent="-347663"/>
            <a:r>
              <a:rPr lang="en-US" sz="1200" dirty="0" smtClean="0"/>
              <a:t>It can be used for freeze protection of small crops (e.g. micro sprinklers on freeze protection of strawberries)</a:t>
            </a:r>
          </a:p>
          <a:p>
            <a:pPr marL="904875" lvl="1" indent="-347663"/>
            <a:endParaRPr lang="en-US" sz="1200" dirty="0" smtClean="0"/>
          </a:p>
          <a:p>
            <a:pPr marL="904875" indent="-347663"/>
            <a:r>
              <a:rPr lang="en-US" sz="1200" b="1" dirty="0" smtClean="0"/>
              <a:t>What are the agronomic benefits?*  </a:t>
            </a:r>
          </a:p>
          <a:p>
            <a:pPr marL="904875" lvl="1" indent="-347663"/>
            <a:r>
              <a:rPr lang="en-US" sz="1200" b="1" dirty="0" smtClean="0"/>
              <a:t>Production advantages</a:t>
            </a:r>
            <a:r>
              <a:rPr lang="en-US" sz="1200" dirty="0" smtClean="0"/>
              <a:t>: Combined with raised beds, polyethylene mulch, and transplants, drip irrigation enhances earliness and crop uniformity. Using polyethylene mulch also increases the cleanliness of harvested products and reduces the risk of contamination with soil-born pathogens. Reflective mulches further help reduce the incidence of viral diseases by affecting insect vectors, such as </a:t>
            </a:r>
            <a:r>
              <a:rPr lang="en-US" sz="1200" dirty="0" err="1" smtClean="0"/>
              <a:t>thrips</a:t>
            </a:r>
            <a:r>
              <a:rPr lang="en-US" sz="1200" dirty="0" smtClean="0"/>
              <a:t>, whiteflies or aphids.</a:t>
            </a:r>
          </a:p>
          <a:p>
            <a:pPr marL="904875" lvl="1" indent="-347663"/>
            <a:r>
              <a:rPr lang="en-US" sz="1200" b="1" dirty="0" smtClean="0"/>
              <a:t>Reduced water use</a:t>
            </a:r>
            <a:r>
              <a:rPr lang="en-US" sz="1200" dirty="0" smtClean="0"/>
              <a:t>: Because drip irrigation brings the water to the plant root zone and does not wet the entire field, drip irrigation typically requires half to a quarter of the volume of water required by comparable overhead-irrigation systems.</a:t>
            </a:r>
          </a:p>
          <a:p>
            <a:pPr marL="904875" lvl="1" indent="-347663"/>
            <a:r>
              <a:rPr lang="en-US" sz="1200" b="1" dirty="0" smtClean="0"/>
              <a:t>Joint management of irrigation and fertilization</a:t>
            </a:r>
            <a:r>
              <a:rPr lang="en-US" sz="1200" dirty="0" smtClean="0"/>
              <a:t>: Drip irrigation can improve the efficiency of both water and fertilizer. Precise application of nutrients is possible using drip irrigation. Hence, fertilizer costs and soluble nutrient losses may be reduced with drip irrigation. </a:t>
            </a:r>
          </a:p>
          <a:p>
            <a:pPr marL="904875" lvl="1" indent="-347663"/>
            <a:r>
              <a:rPr lang="en-US" sz="1200" b="1" dirty="0" smtClean="0"/>
              <a:t>Reduced pest problems</a:t>
            </a:r>
            <a:r>
              <a:rPr lang="en-US" sz="1200" dirty="0" smtClean="0"/>
              <a:t>: Weed and disease problems may be reduced because drip irrigation does not wet the row middles or the foliage of the crops as does overhead irrigation.</a:t>
            </a:r>
          </a:p>
          <a:p>
            <a:pPr marL="904875" lvl="1" indent="-347663"/>
            <a:r>
              <a:rPr lang="en-US" sz="1200" b="1" dirty="0" smtClean="0"/>
              <a:t>Simplicity</a:t>
            </a:r>
            <a:r>
              <a:rPr lang="en-US" sz="1200" dirty="0" smtClean="0"/>
              <a:t>: Polyvinyl chloride (</a:t>
            </a:r>
            <a:r>
              <a:rPr lang="en-US" sz="1200" dirty="0" err="1" smtClean="0"/>
              <a:t>pvc</a:t>
            </a:r>
            <a:r>
              <a:rPr lang="en-US" sz="1200" dirty="0" smtClean="0"/>
              <a:t>) and polyethylene parts are widely available in several diameters and are easy to assemble. Many customized, easy-to-install connectors, </a:t>
            </a:r>
            <a:r>
              <a:rPr lang="en-US" sz="1200" dirty="0" err="1" smtClean="0"/>
              <a:t>endcaps</a:t>
            </a:r>
            <a:r>
              <a:rPr lang="en-US" sz="1200" dirty="0" smtClean="0"/>
              <a:t>, and couplers are available in different diameters. Cutting and gluing allows for timely repairs.</a:t>
            </a:r>
          </a:p>
          <a:p>
            <a:pPr lvl="1"/>
            <a:endParaRPr lang="en-US" sz="1200" dirty="0" smtClean="0"/>
          </a:p>
        </p:txBody>
      </p:sp>
      <p:pic>
        <p:nvPicPr>
          <p:cNvPr id="34" name="Picture 33"/>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76200" y="6400800"/>
            <a:ext cx="1076207" cy="1752600"/>
          </a:xfrm>
          <a:prstGeom prst="rect">
            <a:avLst/>
          </a:prstGeom>
        </p:spPr>
      </p:pic>
      <p:pic>
        <p:nvPicPr>
          <p:cNvPr id="35" name="Picture 34"/>
          <p:cNvPicPr>
            <a:picLocks noChangeAspect="1"/>
          </p:cNvPicPr>
          <p:nvPr/>
        </p:nvPicPr>
        <p:blipFill rotWithShape="1">
          <a:blip r:embed="rId12" cstate="print">
            <a:extLst>
              <a:ext uri="{28A0092B-C50C-407E-A947-70E740481C1C}">
                <a14:useLocalDpi xmlns:a14="http://schemas.microsoft.com/office/drawing/2010/main"/>
              </a:ext>
            </a:extLst>
          </a:blip>
          <a:srcRect b="-9237"/>
          <a:stretch/>
        </p:blipFill>
        <p:spPr>
          <a:xfrm>
            <a:off x="76200" y="3276600"/>
            <a:ext cx="1066800" cy="1545650"/>
          </a:xfrm>
          <a:prstGeom prst="rect">
            <a:avLst/>
          </a:prstGeom>
        </p:spPr>
      </p:pic>
      <p:pic>
        <p:nvPicPr>
          <p:cNvPr id="36" name="Picture 35"/>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76200" y="2286000"/>
            <a:ext cx="1078992" cy="875137"/>
          </a:xfrm>
          <a:prstGeom prst="rect">
            <a:avLst/>
          </a:prstGeom>
        </p:spPr>
      </p:pic>
      <p:pic>
        <p:nvPicPr>
          <p:cNvPr id="37" name="Picture 36"/>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76200" y="4800600"/>
            <a:ext cx="1066800" cy="1538219"/>
          </a:xfrm>
          <a:prstGeom prst="rect">
            <a:avLst/>
          </a:prstGeom>
        </p:spPr>
      </p:pic>
      <p:pic>
        <p:nvPicPr>
          <p:cNvPr id="38" name="Picture 37"/>
          <p:cNvPicPr>
            <a:picLocks noChangeAspect="1"/>
          </p:cNvPicPr>
          <p:nvPr/>
        </p:nvPicPr>
        <p:blipFill>
          <a:blip r:embed="rId15" cstate="print">
            <a:extLst>
              <a:ext uri="{28A0092B-C50C-407E-A947-70E740481C1C}">
                <a14:useLocalDpi xmlns:a14="http://schemas.microsoft.com/office/drawing/2010/main"/>
              </a:ext>
            </a:extLst>
          </a:blip>
          <a:stretch>
            <a:fillRect/>
          </a:stretch>
        </p:blipFill>
        <p:spPr>
          <a:xfrm>
            <a:off x="76200" y="1371600"/>
            <a:ext cx="1033451" cy="838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5" descr="DSCN2991"/>
          <p:cNvPicPr>
            <a:picLocks noChangeAspect="1" noChangeArrowheads="1"/>
          </p:cNvPicPr>
          <p:nvPr/>
        </p:nvPicPr>
        <p:blipFill rotWithShape="1">
          <a:blip r:embed="rId2" cstate="print">
            <a:extLst>
              <a:ext uri="{28A0092B-C50C-407E-A947-70E740481C1C}">
                <a14:useLocalDpi xmlns:a14="http://schemas.microsoft.com/office/drawing/2010/main"/>
              </a:ext>
            </a:extLst>
          </a:blip>
          <a:srcRect/>
          <a:stretch/>
        </p:blipFill>
        <p:spPr bwMode="auto">
          <a:xfrm>
            <a:off x="4038600" y="-6930"/>
            <a:ext cx="1371600" cy="121683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ttp://www.agroclimate.org/seclimate/wp-content/uploads/2011/08/fsu_logo-300x100.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943100" y="9699901"/>
            <a:ext cx="863600" cy="27118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ttp://www.agroclimate.org/seclimate/wp-content/uploads/2011/08/Auburn-300x89.jpg"/>
          <p:cNvPicPr>
            <a:picLocks noChangeAspect="1" noChangeArrowheads="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a:ext>
            </a:extLst>
          </a:blip>
          <a:srcRect/>
          <a:stretch>
            <a:fillRect/>
          </a:stretch>
        </p:blipFill>
        <p:spPr bwMode="auto">
          <a:xfrm>
            <a:off x="3814233" y="9729738"/>
            <a:ext cx="863600" cy="24134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0" descr="http://www.agroclimate.org/seclimate/wp-content/uploads/2011/08/Clemson-300x86.jpg"/>
          <p:cNvPicPr>
            <a:picLocks noChangeAspect="1" noChangeArrowheads="1"/>
          </p:cNvPicPr>
          <p:nvPr/>
        </p:nvPicPr>
        <p:blipFill>
          <a:blip r:embed="rId5" cstate="print">
            <a:clrChange>
              <a:clrFrom>
                <a:srgbClr val="FFFEFF"/>
              </a:clrFrom>
              <a:clrTo>
                <a:srgbClr val="FFFEFF">
                  <a:alpha val="0"/>
                </a:srgbClr>
              </a:clrTo>
            </a:clrChange>
            <a:extLst>
              <a:ext uri="{28A0092B-C50C-407E-A947-70E740481C1C}">
                <a14:useLocalDpi xmlns:a14="http://schemas.microsoft.com/office/drawing/2010/main"/>
              </a:ext>
            </a:extLst>
          </a:blip>
          <a:srcRect/>
          <a:stretch>
            <a:fillRect/>
          </a:stretch>
        </p:blipFill>
        <p:spPr bwMode="auto">
          <a:xfrm>
            <a:off x="4785783" y="9720407"/>
            <a:ext cx="863600" cy="23321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2" descr="http://www.agroclimate.org/seclimate/wp-content/uploads/2011/08/FAMU-300x85.jpg"/>
          <p:cNvPicPr>
            <a:picLocks noChangeAspect="1" noChangeArrowheads="1"/>
          </p:cNvPicPr>
          <p:nvPr/>
        </p:nvPicPr>
        <p:blipFill>
          <a:blip r:embed="rId6" cstate="print">
            <a:clrChange>
              <a:clrFrom>
                <a:srgbClr val="FEFFFF"/>
              </a:clrFrom>
              <a:clrTo>
                <a:srgbClr val="FEFFFF">
                  <a:alpha val="0"/>
                </a:srgbClr>
              </a:clrTo>
            </a:clrChange>
            <a:extLst>
              <a:ext uri="{28A0092B-C50C-407E-A947-70E740481C1C}">
                <a14:useLocalDpi xmlns:a14="http://schemas.microsoft.com/office/drawing/2010/main"/>
              </a:ext>
            </a:extLst>
          </a:blip>
          <a:srcRect/>
          <a:stretch>
            <a:fillRect/>
          </a:stretch>
        </p:blipFill>
        <p:spPr bwMode="auto">
          <a:xfrm>
            <a:off x="1007533" y="9726613"/>
            <a:ext cx="863600" cy="23050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descr="UGA.gif"/>
          <p:cNvPicPr>
            <a:picLocks noChangeAspect="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2878667" y="9691687"/>
            <a:ext cx="863600" cy="272186"/>
          </a:xfrm>
          <a:prstGeom prst="rect">
            <a:avLst/>
          </a:prstGeom>
        </p:spPr>
      </p:pic>
      <p:pic>
        <p:nvPicPr>
          <p:cNvPr id="23" name="Picture 2" descr="C:\Users\Dourte\Documents\Academia\AgroClimate\SEClimate\logos\UF_IFAS_Extension.jpg"/>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9958" y="9728751"/>
            <a:ext cx="863600" cy="246455"/>
          </a:xfrm>
          <a:prstGeom prst="rect">
            <a:avLst/>
          </a:prstGeom>
          <a:noFill/>
        </p:spPr>
      </p:pic>
      <p:pic>
        <p:nvPicPr>
          <p:cNvPr id="24" name="Picture 14" descr="http://www.agroclimate.org/seclimate/wp-content/uploads/2011/08/USDA-NIFA1-1024x227.jpg"/>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811308" y="9598959"/>
            <a:ext cx="1835150" cy="383241"/>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35983" y="9372600"/>
            <a:ext cx="4841152" cy="254988"/>
          </a:xfrm>
          <a:prstGeom prst="rect">
            <a:avLst/>
          </a:prstGeom>
          <a:noFill/>
        </p:spPr>
        <p:txBody>
          <a:bodyPr wrap="square" lIns="100123" tIns="50061" rIns="100123" bIns="50061" rtlCol="0">
            <a:spAutoFit/>
          </a:bodyPr>
          <a:lstStyle/>
          <a:p>
            <a:r>
              <a:rPr lang="en-US" sz="1000" b="1" dirty="0" smtClean="0"/>
              <a:t>Project website: </a:t>
            </a:r>
            <a:r>
              <a:rPr lang="en-US" sz="1000" b="1" dirty="0" smtClean="0">
                <a:solidFill>
                  <a:schemeClr val="bg1">
                    <a:lumMod val="75000"/>
                  </a:schemeClr>
                </a:solidFill>
              </a:rPr>
              <a:t>http</a:t>
            </a:r>
            <a:r>
              <a:rPr lang="en-US" sz="1000" b="1" dirty="0">
                <a:solidFill>
                  <a:schemeClr val="bg1">
                    <a:lumMod val="75000"/>
                  </a:schemeClr>
                </a:solidFill>
              </a:rPr>
              <a:t>://</a:t>
            </a:r>
            <a:r>
              <a:rPr lang="en-US" sz="1000" b="1" dirty="0" smtClean="0">
                <a:solidFill>
                  <a:schemeClr val="bg1">
                    <a:lumMod val="75000"/>
                  </a:schemeClr>
                </a:solidFill>
              </a:rPr>
              <a:t>www.</a:t>
            </a:r>
            <a:r>
              <a:rPr lang="en-US" sz="1000" b="1" dirty="0" smtClean="0">
                <a:solidFill>
                  <a:schemeClr val="tx1">
                    <a:lumMod val="65000"/>
                    <a:lumOff val="35000"/>
                  </a:schemeClr>
                </a:solidFill>
              </a:rPr>
              <a:t>agroclimate.org/seclimate</a:t>
            </a:r>
          </a:p>
        </p:txBody>
      </p:sp>
      <p:sp>
        <p:nvSpPr>
          <p:cNvPr id="28" name="Content Placeholder 7"/>
          <p:cNvSpPr>
            <a:spLocks noGrp="1"/>
          </p:cNvSpPr>
          <p:nvPr>
            <p:ph idx="1"/>
          </p:nvPr>
        </p:nvSpPr>
        <p:spPr>
          <a:xfrm>
            <a:off x="388620" y="1295400"/>
            <a:ext cx="6995160" cy="8099425"/>
          </a:xfrm>
        </p:spPr>
        <p:txBody>
          <a:bodyPr>
            <a:normAutofit/>
          </a:bodyPr>
          <a:lstStyle/>
          <a:p>
            <a:pPr marL="904875" lvl="1" indent="-347663">
              <a:buFont typeface="Arial"/>
              <a:buChar char="•"/>
            </a:pPr>
            <a:r>
              <a:rPr lang="en-US" sz="1200" b="1" dirty="0"/>
              <a:t>What are the impacts on production costs?* </a:t>
            </a:r>
            <a:endParaRPr lang="en-US" sz="1200" b="1" dirty="0">
              <a:solidFill>
                <a:prstClr val="black"/>
              </a:solidFill>
            </a:endParaRPr>
          </a:p>
          <a:p>
            <a:pPr marL="904875" lvl="1" indent="-347663"/>
            <a:r>
              <a:rPr lang="en-US" sz="1200" b="1" dirty="0"/>
              <a:t>Low pumping needs</a:t>
            </a:r>
            <a:r>
              <a:rPr lang="en-US" sz="1200" dirty="0"/>
              <a:t>: Drip systems require low operating pressure (20-25 psi at field entrance, 10-12 psi at the drip tape) compared to overhead systems (50-80 psi). Many existing small pumps and wells may be used to adequately irrigate small acreage using drip systems.</a:t>
            </a:r>
          </a:p>
          <a:p>
            <a:pPr marL="904875" lvl="1" indent="-347663"/>
            <a:r>
              <a:rPr lang="en-US" sz="1200" b="1" dirty="0"/>
              <a:t>Automation</a:t>
            </a:r>
            <a:r>
              <a:rPr lang="en-US" sz="1200" dirty="0"/>
              <a:t>: Drip-irrigation application may be simply managed and programmed with an AC- or battery-powered controller, thereby reducing labor cost.</a:t>
            </a:r>
          </a:p>
          <a:p>
            <a:pPr marL="904875" lvl="1" indent="-347663"/>
            <a:r>
              <a:rPr lang="en-US" sz="1200" b="1" dirty="0"/>
              <a:t>Adaptation</a:t>
            </a:r>
            <a:r>
              <a:rPr lang="en-US" sz="1200" dirty="0"/>
              <a:t>: Drip systems are adaptable to oddly shaped fields or those with uneven topography or soil texture, thereby eliminating the underutilized or non-cropped corners and maximizing the use of available land.</a:t>
            </a:r>
          </a:p>
          <a:p>
            <a:pPr marL="904875" lvl="1" indent="-347663"/>
            <a:endParaRPr lang="en-US" sz="1200" dirty="0"/>
          </a:p>
          <a:p>
            <a:pPr marL="904875" indent="-347663"/>
            <a:r>
              <a:rPr lang="en-US" sz="1200" b="1" dirty="0"/>
              <a:t>What is the investment cost? </a:t>
            </a:r>
          </a:p>
          <a:p>
            <a:pPr marL="904875" lvl="1" indent="-347663"/>
            <a:r>
              <a:rPr lang="en-US" sz="1200" dirty="0"/>
              <a:t>Drip-irrigation systems typically cost $500 - $1,200 or more per acre. Part of the cost is a capital investment useful for several years, and another part is due to the annual cost of disposable parts. Growers new to drip irrigation should start with a relatively simple system on a small acreage before moving to a larger system.</a:t>
            </a:r>
          </a:p>
          <a:p>
            <a:pPr marL="904875" lvl="1" indent="-347663">
              <a:buNone/>
            </a:pPr>
            <a:endParaRPr lang="en-US" sz="1200" dirty="0"/>
          </a:p>
          <a:p>
            <a:pPr marL="904875" lvl="1" indent="-347663">
              <a:buFont typeface="Arial"/>
              <a:buChar char="•"/>
            </a:pPr>
            <a:r>
              <a:rPr lang="en-US" sz="1200" b="1" dirty="0"/>
              <a:t>What are the barriers and incentives for implementation? </a:t>
            </a:r>
          </a:p>
          <a:p>
            <a:pPr marL="904875" lvl="1" indent="-347663"/>
            <a:r>
              <a:rPr lang="en-US" sz="1200" dirty="0"/>
              <a:t>Economic investment</a:t>
            </a:r>
          </a:p>
          <a:p>
            <a:pPr marL="904875" lvl="1" indent="-347663"/>
            <a:r>
              <a:rPr lang="en-US" sz="1200" dirty="0"/>
              <a:t>Lack of information about the system, correct management and maintenance</a:t>
            </a:r>
          </a:p>
          <a:p>
            <a:pPr marL="904875" lvl="1" indent="-347663"/>
            <a:r>
              <a:rPr lang="en-US" sz="1200" dirty="0"/>
              <a:t>High-quality water</a:t>
            </a:r>
          </a:p>
          <a:p>
            <a:pPr marL="904875" lvl="1" indent="-347663"/>
            <a:r>
              <a:rPr lang="en-US" sz="1200" b="1" dirty="0"/>
              <a:t>Incentives: </a:t>
            </a:r>
          </a:p>
          <a:p>
            <a:pPr marL="904875" lvl="1" indent="-347663"/>
            <a:r>
              <a:rPr lang="en-US" sz="1200" dirty="0"/>
              <a:t>Cost-Share Programs for Water Conservation – qualified growers are expected to contribute a portion of total project cost</a:t>
            </a:r>
          </a:p>
          <a:p>
            <a:pPr marL="904875" lvl="1" indent="-347663"/>
            <a:r>
              <a:rPr lang="en-US" sz="1200" dirty="0"/>
              <a:t>Water Conservation Programs administered by USDA: e.g. Environmental Quality Incentives Program (EQIP)</a:t>
            </a:r>
          </a:p>
          <a:p>
            <a:pPr marL="904875" lvl="1" indent="-347663"/>
            <a:r>
              <a:rPr lang="en-US" sz="1200" dirty="0"/>
              <a:t>State and Regional Water Conservation Programs: e.g. BMP Cost-Share Program (FDASC); FARMS Program (SWFWMD); Water Protection and Sustainability Cost-Share Program (SJRWMD) </a:t>
            </a:r>
          </a:p>
          <a:p>
            <a:pPr marL="904875" lvl="1" indent="-347663"/>
            <a:endParaRPr lang="en-US" sz="1200" dirty="0" smtClean="0"/>
          </a:p>
          <a:p>
            <a:pPr marL="904875" lvl="1" indent="-347663">
              <a:buFont typeface="Arial"/>
              <a:buChar char="•"/>
            </a:pPr>
            <a:r>
              <a:rPr lang="en-US" sz="1200" b="1" dirty="0" smtClean="0"/>
              <a:t>Additional and useful information:</a:t>
            </a:r>
            <a:endParaRPr lang="en-US" sz="1200" b="1" dirty="0"/>
          </a:p>
          <a:p>
            <a:pPr marL="904875" lvl="1" indent="-347663"/>
            <a:r>
              <a:rPr lang="en-US" sz="1200" dirty="0" smtClean="0"/>
              <a:t>Principles of </a:t>
            </a:r>
            <a:r>
              <a:rPr lang="en-US" sz="1200" dirty="0" err="1" smtClean="0"/>
              <a:t>microirrigation</a:t>
            </a:r>
            <a:r>
              <a:rPr lang="en-US" sz="1200" dirty="0" smtClean="0"/>
              <a:t>. </a:t>
            </a:r>
            <a:r>
              <a:rPr lang="en-US" sz="1200" dirty="0"/>
              <a:t>Available at: </a:t>
            </a:r>
            <a:r>
              <a:rPr lang="en-US" sz="1200" dirty="0">
                <a:hlinkClick r:id="rId10"/>
              </a:rPr>
              <a:t>http://edis.ifas.ufl.edu/</a:t>
            </a:r>
            <a:r>
              <a:rPr lang="en-US" sz="1200" dirty="0" smtClean="0">
                <a:hlinkClick r:id="rId10"/>
              </a:rPr>
              <a:t>wi007</a:t>
            </a:r>
            <a:r>
              <a:rPr lang="en-US" sz="1200" dirty="0" smtClean="0"/>
              <a:t> </a:t>
            </a:r>
            <a:endParaRPr lang="en-US" sz="1200" dirty="0"/>
          </a:p>
          <a:p>
            <a:pPr marL="904875" lvl="1" indent="-347663"/>
            <a:r>
              <a:rPr lang="en-US" sz="1200" dirty="0" smtClean="0"/>
              <a:t>Drip</a:t>
            </a:r>
            <a:r>
              <a:rPr lang="en-US" sz="1200" dirty="0"/>
              <a:t>-irrigation systems for small conventional vegetable farms and organic vegetable </a:t>
            </a:r>
            <a:r>
              <a:rPr lang="en-US" sz="1200" dirty="0" smtClean="0"/>
              <a:t>farms. </a:t>
            </a:r>
            <a:r>
              <a:rPr lang="en-US" sz="1200" dirty="0"/>
              <a:t>Available at: </a:t>
            </a:r>
            <a:r>
              <a:rPr lang="en-US" sz="1200" dirty="0">
                <a:hlinkClick r:id="rId11"/>
              </a:rPr>
              <a:t>http://edis.ifas.ufl.edu/</a:t>
            </a:r>
            <a:r>
              <a:rPr lang="en-US" sz="1200" dirty="0" smtClean="0">
                <a:hlinkClick r:id="rId11"/>
              </a:rPr>
              <a:t>hs388</a:t>
            </a:r>
            <a:endParaRPr lang="en-US" sz="1200" dirty="0" smtClean="0"/>
          </a:p>
          <a:p>
            <a:pPr marL="904875" lvl="1" indent="-347663"/>
            <a:r>
              <a:rPr lang="en-US" sz="1200" dirty="0" smtClean="0"/>
              <a:t>Best </a:t>
            </a:r>
            <a:r>
              <a:rPr lang="en-US" sz="1200" dirty="0"/>
              <a:t>Management Practices: </a:t>
            </a:r>
            <a:r>
              <a:rPr lang="en-US" sz="1200" dirty="0">
                <a:hlinkClick r:id="rId12"/>
              </a:rPr>
              <a:t>http://www.floridaagwaterpolicy.com/PDF/Bmps/Bmp_AgWaterConservation2006.</a:t>
            </a:r>
            <a:r>
              <a:rPr lang="en-US" sz="1200" dirty="0" smtClean="0">
                <a:hlinkClick r:id="rId12"/>
              </a:rPr>
              <a:t>pdf</a:t>
            </a:r>
            <a:endParaRPr lang="en-US" sz="1200" dirty="0" smtClean="0"/>
          </a:p>
          <a:p>
            <a:pPr marL="904875" lvl="1" indent="-347663"/>
            <a:r>
              <a:rPr lang="en-US" sz="1200" dirty="0" smtClean="0"/>
              <a:t>Design tips for drip irrigation of vegetables. </a:t>
            </a:r>
            <a:r>
              <a:rPr lang="en-US" sz="1200" dirty="0"/>
              <a:t>Available at: </a:t>
            </a:r>
            <a:r>
              <a:rPr lang="en-US" sz="1200" dirty="0">
                <a:hlinkClick r:id="rId13"/>
              </a:rPr>
              <a:t>http://edis.ifas.ufl.edu/</a:t>
            </a:r>
            <a:r>
              <a:rPr lang="en-US" sz="1200" dirty="0" smtClean="0">
                <a:hlinkClick r:id="rId13"/>
              </a:rPr>
              <a:t>ae093</a:t>
            </a:r>
            <a:endParaRPr lang="en-US" sz="1200" dirty="0" smtClean="0"/>
          </a:p>
          <a:p>
            <a:pPr marL="904875" lvl="1" indent="-347663"/>
            <a:r>
              <a:rPr lang="en-US" sz="1200" dirty="0" err="1"/>
              <a:t>Microirrigation</a:t>
            </a:r>
            <a:r>
              <a:rPr lang="en-US" sz="1200" dirty="0"/>
              <a:t> in Mulched Bed Production Systems: Irrigation </a:t>
            </a:r>
            <a:r>
              <a:rPr lang="en-US" sz="1200" dirty="0" smtClean="0"/>
              <a:t>Depths. </a:t>
            </a:r>
            <a:r>
              <a:rPr lang="en-US" sz="1200" dirty="0"/>
              <a:t>Available at: </a:t>
            </a:r>
            <a:r>
              <a:rPr lang="en-US" sz="1200" dirty="0">
                <a:hlinkClick r:id="rId14"/>
              </a:rPr>
              <a:t>http://edis.ifas.ufl.edu/</a:t>
            </a:r>
            <a:r>
              <a:rPr lang="en-US" sz="1200" dirty="0" smtClean="0">
                <a:hlinkClick r:id="rId14"/>
              </a:rPr>
              <a:t>ae049</a:t>
            </a:r>
            <a:endParaRPr lang="en-US" sz="1200" dirty="0" smtClean="0"/>
          </a:p>
          <a:p>
            <a:pPr marL="904875" lvl="1" indent="-347663"/>
            <a:r>
              <a:rPr lang="en-US" sz="1200" dirty="0" smtClean="0"/>
              <a:t>Scheduling tips for drip irrigation of vegetables. </a:t>
            </a:r>
            <a:r>
              <a:rPr lang="en-US" sz="1200" dirty="0"/>
              <a:t>Available at: </a:t>
            </a:r>
            <a:r>
              <a:rPr lang="en-US" sz="1200" dirty="0">
                <a:hlinkClick r:id="rId15"/>
              </a:rPr>
              <a:t>http://edis.ifas.ufl.edu/</a:t>
            </a:r>
            <a:r>
              <a:rPr lang="en-US" sz="1200" dirty="0" smtClean="0">
                <a:hlinkClick r:id="rId15"/>
              </a:rPr>
              <a:t>ae092</a:t>
            </a:r>
            <a:endParaRPr lang="en-US" sz="1200" dirty="0" smtClean="0"/>
          </a:p>
          <a:p>
            <a:pPr marL="904875" lvl="1" indent="-347663"/>
            <a:endParaRPr lang="en-US" sz="1200" dirty="0"/>
          </a:p>
          <a:p>
            <a:pPr marL="904875" lvl="1" indent="-347663"/>
            <a:endParaRPr lang="en-US" sz="1200" dirty="0" smtClean="0"/>
          </a:p>
          <a:p>
            <a:pPr marL="904875" lvl="1" indent="-347663"/>
            <a:endParaRPr lang="en-US" sz="1200" dirty="0"/>
          </a:p>
          <a:p>
            <a:pPr marL="904875" lvl="1" indent="-347663"/>
            <a:endParaRPr lang="en-US" sz="1200" dirty="0"/>
          </a:p>
          <a:p>
            <a:pPr marL="904875" lvl="1" indent="-347663"/>
            <a:endParaRPr lang="en-US" sz="1200" dirty="0" smtClean="0"/>
          </a:p>
          <a:p>
            <a:pPr marL="904875" lvl="1" indent="-347663"/>
            <a:endParaRPr lang="en-US" sz="1200" dirty="0"/>
          </a:p>
        </p:txBody>
      </p:sp>
      <p:pic>
        <p:nvPicPr>
          <p:cNvPr id="14" name="Picture 5" descr="DSCN2991"/>
          <p:cNvPicPr>
            <a:picLocks noChangeAspect="1" noChangeArrowheads="1"/>
          </p:cNvPicPr>
          <p:nvPr/>
        </p:nvPicPr>
        <p:blipFill rotWithShape="1">
          <a:blip r:embed="rId2" cstate="print">
            <a:extLst>
              <a:ext uri="{28A0092B-C50C-407E-A947-70E740481C1C}">
                <a14:useLocalDpi xmlns:a14="http://schemas.microsoft.com/office/drawing/2010/main"/>
              </a:ext>
            </a:extLst>
          </a:blip>
          <a:srcRect/>
          <a:stretch/>
        </p:blipFill>
        <p:spPr bwMode="auto">
          <a:xfrm>
            <a:off x="1295400" y="0"/>
            <a:ext cx="1371600" cy="121683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5" descr="DSCN2991"/>
          <p:cNvPicPr>
            <a:picLocks noChangeAspect="1" noChangeArrowheads="1"/>
          </p:cNvPicPr>
          <p:nvPr/>
        </p:nvPicPr>
        <p:blipFill rotWithShape="1">
          <a:blip r:embed="rId2" cstate="print">
            <a:extLst>
              <a:ext uri="{28A0092B-C50C-407E-A947-70E740481C1C}">
                <a14:useLocalDpi xmlns:a14="http://schemas.microsoft.com/office/drawing/2010/main"/>
              </a:ext>
            </a:extLst>
          </a:blip>
          <a:srcRect/>
          <a:stretch/>
        </p:blipFill>
        <p:spPr bwMode="auto">
          <a:xfrm>
            <a:off x="-34549" y="0"/>
            <a:ext cx="1371600" cy="121683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descr="DSCN2991"/>
          <p:cNvPicPr>
            <a:picLocks noChangeAspect="1" noChangeArrowheads="1"/>
          </p:cNvPicPr>
          <p:nvPr/>
        </p:nvPicPr>
        <p:blipFill rotWithShape="1">
          <a:blip r:embed="rId2" cstate="print">
            <a:extLst>
              <a:ext uri="{28A0092B-C50C-407E-A947-70E740481C1C}">
                <a14:useLocalDpi xmlns:a14="http://schemas.microsoft.com/office/drawing/2010/main"/>
              </a:ext>
            </a:extLst>
          </a:blip>
          <a:srcRect/>
          <a:stretch/>
        </p:blipFill>
        <p:spPr bwMode="auto">
          <a:xfrm>
            <a:off x="2667000" y="-10143"/>
            <a:ext cx="1371600" cy="121683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5" descr="DSCN2991"/>
          <p:cNvPicPr>
            <a:picLocks noChangeAspect="1" noChangeArrowheads="1"/>
          </p:cNvPicPr>
          <p:nvPr/>
        </p:nvPicPr>
        <p:blipFill rotWithShape="1">
          <a:blip r:embed="rId16" cstate="print">
            <a:extLst>
              <a:ext uri="{28A0092B-C50C-407E-A947-70E740481C1C}">
                <a14:useLocalDpi xmlns:a14="http://schemas.microsoft.com/office/drawing/2010/main"/>
              </a:ext>
            </a:extLst>
          </a:blip>
          <a:srcRect/>
          <a:stretch/>
        </p:blipFill>
        <p:spPr bwMode="auto">
          <a:xfrm>
            <a:off x="5350659" y="0"/>
            <a:ext cx="1278741" cy="121683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5" descr="DSCN2991"/>
          <p:cNvPicPr>
            <a:picLocks noChangeAspect="1" noChangeArrowheads="1"/>
          </p:cNvPicPr>
          <p:nvPr/>
        </p:nvPicPr>
        <p:blipFill rotWithShape="1">
          <a:blip r:embed="rId16" cstate="print">
            <a:extLst>
              <a:ext uri="{28A0092B-C50C-407E-A947-70E740481C1C}">
                <a14:useLocalDpi xmlns:a14="http://schemas.microsoft.com/office/drawing/2010/main"/>
              </a:ext>
            </a:extLst>
          </a:blip>
          <a:srcRect/>
          <a:stretch/>
        </p:blipFill>
        <p:spPr bwMode="auto">
          <a:xfrm>
            <a:off x="6569859" y="0"/>
            <a:ext cx="1278741" cy="121683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0" y="220021"/>
            <a:ext cx="7772400" cy="636984"/>
          </a:xfrm>
          <a:prstGeom prst="rect">
            <a:avLst/>
          </a:prstGeom>
          <a:noFill/>
        </p:spPr>
        <p:txBody>
          <a:bodyPr wrap="square" lIns="21223" tIns="10612" rIns="21223" bIns="10612" rtlCol="0">
            <a:spAutoFit/>
          </a:bodyPr>
          <a:lstStyle/>
          <a:p>
            <a:pPr algn="ctr"/>
            <a:r>
              <a:rPr lang="en-US" sz="4000" dirty="0" err="1" smtClean="0">
                <a:solidFill>
                  <a:srgbClr val="FFFF00"/>
                </a:solidFill>
              </a:rPr>
              <a:t>Microirrigation</a:t>
            </a:r>
            <a:endParaRPr lang="en-US" sz="4000" dirty="0">
              <a:solidFill>
                <a:srgbClr val="FFFF00"/>
              </a:solidFill>
            </a:endParaRPr>
          </a:p>
        </p:txBody>
      </p:sp>
    </p:spTree>
    <p:extLst>
      <p:ext uri="{BB962C8B-B14F-4D97-AF65-F5344CB8AC3E}">
        <p14:creationId xmlns:p14="http://schemas.microsoft.com/office/powerpoint/2010/main" val="2090943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936</Words>
  <Application>Microsoft Macintosh PowerPoint</Application>
  <PresentationFormat>Custom</PresentationFormat>
  <Paragraphs>55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DDourte</dc:creator>
  <cp:lastModifiedBy>Lincoln Zotarelli</cp:lastModifiedBy>
  <cp:revision>27</cp:revision>
  <cp:lastPrinted>2012-01-12T18:05:46Z</cp:lastPrinted>
  <dcterms:created xsi:type="dcterms:W3CDTF">2011-11-22T14:31:15Z</dcterms:created>
  <dcterms:modified xsi:type="dcterms:W3CDTF">2012-01-28T09:22:28Z</dcterms:modified>
</cp:coreProperties>
</file>