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35" r:id="rId2"/>
    <p:sldId id="339" r:id="rId3"/>
    <p:sldId id="336" r:id="rId4"/>
    <p:sldId id="337" r:id="rId5"/>
    <p:sldId id="338" r:id="rId6"/>
    <p:sldId id="340" r:id="rId7"/>
    <p:sldId id="341" r:id="rId8"/>
    <p:sldId id="342" r:id="rId9"/>
    <p:sldId id="343" r:id="rId10"/>
    <p:sldId id="344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1" r:id="rId26"/>
    <p:sldId id="362" r:id="rId27"/>
    <p:sldId id="363" r:id="rId28"/>
    <p:sldId id="364" r:id="rId29"/>
    <p:sldId id="366" r:id="rId30"/>
    <p:sldId id="365" r:id="rId31"/>
    <p:sldId id="367" r:id="rId32"/>
    <p:sldId id="368" r:id="rId33"/>
    <p:sldId id="369" r:id="rId34"/>
    <p:sldId id="371" r:id="rId35"/>
    <p:sldId id="33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A4039-7A5E-475A-9328-6EBA61E9BF23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C0CD-B713-44F4-A016-51FD6CB3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that the nutrient content really only differs for the fat. Other nutrients remain similar.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C0CD-B713-44F4-A016-51FD6CB37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Almond milk is also very low in protein. Note also that if it is low in calories it must be low in almonds as almonds are energy dense.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C0CD-B713-44F4-A016-51FD6CB370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r>
              <a:rPr lang="en-US" baseline="0" dirty="0" smtClean="0"/>
              <a:t> – Please revise this slide to reflect your local, current prices.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C0CD-B713-44F4-A016-51FD6CB370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0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5512"/>
            <a:ext cx="4038600" cy="32706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5512"/>
            <a:ext cx="4038600" cy="32706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067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3620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5969"/>
            <a:ext cx="4040188" cy="289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63620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5969"/>
            <a:ext cx="4041775" cy="289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988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54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6548"/>
            <a:ext cx="5111750" cy="4739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598"/>
            <a:ext cx="3008313" cy="3577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0151"/>
            <a:ext cx="5486400" cy="3237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96488-B905-5F40-8E20-E88D9D863A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412CC-9F00-AE48-B85D-BBE54A01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3"/>
            <a:ext cx="9171432" cy="1335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88" y="149057"/>
            <a:ext cx="1697348" cy="1032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3"/>
          <a:stretch/>
        </p:blipFill>
        <p:spPr>
          <a:xfrm>
            <a:off x="-1" y="0"/>
            <a:ext cx="2711353" cy="1337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9" y="751590"/>
            <a:ext cx="1371549" cy="4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dis.ifas.ufl.edu/pdffiles/FS/FS20000.pdf" TargetMode="External"/><Relationship Id="rId2" Type="http://schemas.openxmlformats.org/officeDocument/2006/relationships/hyperlink" Target="http://edis.ifas.ufl.edu/pdffiles/FS/FS1700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db.nal.usda.gov/ndb/foods/list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05050"/>
            <a:ext cx="8610600" cy="1276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tx2">
                    <a:lumMod val="50000"/>
                  </a:schemeClr>
                </a:solidFill>
              </a:rPr>
              <a:t>Milk </a:t>
            </a:r>
            <a:r>
              <a:rPr lang="en-US" sz="4900" dirty="0" smtClean="0">
                <a:solidFill>
                  <a:schemeClr val="tx2">
                    <a:lumMod val="50000"/>
                  </a:schemeClr>
                </a:solidFill>
              </a:rPr>
              <a:t> and Milk </a:t>
            </a:r>
            <a:r>
              <a:rPr lang="en-US" sz="4900" dirty="0">
                <a:solidFill>
                  <a:schemeClr val="tx2">
                    <a:lumMod val="50000"/>
                  </a:schemeClr>
                </a:solidFill>
              </a:rPr>
              <a:t>Substitutes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8458200" cy="13716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914775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Cow’s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sz="2800" dirty="0" smtClean="0"/>
              <a:t>There's a variety of milk products in the </a:t>
            </a:r>
            <a:r>
              <a:rPr lang="en-US" sz="2800" dirty="0" smtClean="0"/>
              <a:t>market.</a:t>
            </a:r>
            <a:endParaRPr lang="en-US" sz="2800" dirty="0" smtClean="0"/>
          </a:p>
          <a:p>
            <a:pPr>
              <a:buClrTx/>
            </a:pPr>
            <a:r>
              <a:rPr lang="en-US" sz="2800" dirty="0" smtClean="0"/>
              <a:t>Some types of milk meet your needs better than others based on specific health conditions or preferences.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447675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8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Lactose-free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ilk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57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Some people lack the enzyme needed to digest the milk sugar, lactose. These people may have unpleasant digestive symptoms after drinking milk that may include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Abdominal cramping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Abdominal bloating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Gas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Diarrhea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Nausea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338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2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Lactose-Free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1657350"/>
            <a:ext cx="6862763" cy="415290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Lactase enzymes may be added to regular milk to make it </a:t>
            </a:r>
            <a:r>
              <a:rPr lang="en-US" dirty="0" smtClean="0"/>
              <a:t>easy </a:t>
            </a:r>
            <a:r>
              <a:rPr lang="en-US" dirty="0" smtClean="0"/>
              <a:t>to </a:t>
            </a:r>
            <a:r>
              <a:rPr lang="en-US" dirty="0" smtClean="0"/>
              <a:t>digest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Some </a:t>
            </a:r>
            <a:r>
              <a:rPr lang="en-US" dirty="0" smtClean="0"/>
              <a:t>brands, such as Lactaid®, offer milk products with this enzyme added	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/>
              <a:t>lactose is </a:t>
            </a:r>
            <a:r>
              <a:rPr lang="en-US" dirty="0" smtClean="0"/>
              <a:t>broken down into smaller  sugars so the milk </a:t>
            </a:r>
            <a:r>
              <a:rPr lang="en-US" dirty="0" smtClean="0"/>
              <a:t>may taste </a:t>
            </a:r>
            <a:r>
              <a:rPr lang="en-US" dirty="0" smtClean="0"/>
              <a:t>sweeter</a:t>
            </a:r>
          </a:p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4438650"/>
            <a:ext cx="1800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9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Raw Milk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b="1" dirty="0" smtClean="0"/>
              <a:t>Raw milk </a:t>
            </a:r>
            <a:r>
              <a:rPr lang="en-US" sz="2800" dirty="0" smtClean="0"/>
              <a:t>is milk that has not been pasteurized </a:t>
            </a:r>
          </a:p>
          <a:p>
            <a:pPr lvl="1"/>
            <a:r>
              <a:rPr lang="en-US" i="1" dirty="0" smtClean="0"/>
              <a:t>Pasteurization</a:t>
            </a:r>
            <a:r>
              <a:rPr lang="en-US" dirty="0" smtClean="0"/>
              <a:t> is a heating procedure used to kill harmful bacteria in dairy products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037777" cy="315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2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Raw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Both raw and pasteurized milk </a:t>
            </a:r>
            <a:r>
              <a:rPr lang="en-US" dirty="0" smtClean="0"/>
              <a:t>have </a:t>
            </a:r>
            <a:r>
              <a:rPr lang="en-US" dirty="0" smtClean="0"/>
              <a:t>the </a:t>
            </a:r>
            <a:r>
              <a:rPr lang="en-US" dirty="0" smtClean="0"/>
              <a:t>same nutritional value, but the bacteria in raw milk may cause a variety of foodborne </a:t>
            </a:r>
            <a:r>
              <a:rPr lang="en-US" dirty="0" smtClean="0"/>
              <a:t>illnesses.</a:t>
            </a:r>
            <a:endParaRPr lang="en-US" dirty="0" smtClean="0"/>
          </a:p>
          <a:p>
            <a:pPr lvl="1">
              <a:buClrTx/>
              <a:buNone/>
            </a:pPr>
            <a:endParaRPr lang="en-US" dirty="0" smtClean="0"/>
          </a:p>
          <a:p>
            <a:pPr lvl="2">
              <a:buClr>
                <a:schemeClr val="accent2"/>
              </a:buClr>
            </a:pPr>
            <a:r>
              <a:rPr lang="en-US" sz="2800" i="1" dirty="0" err="1" smtClean="0"/>
              <a:t>Listeria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monocytogenes</a:t>
            </a:r>
            <a:endParaRPr lang="en-US" sz="2800" dirty="0" smtClean="0"/>
          </a:p>
          <a:p>
            <a:pPr lvl="2">
              <a:buClr>
                <a:schemeClr val="accent2"/>
              </a:buClr>
            </a:pPr>
            <a:r>
              <a:rPr lang="en-US" sz="2800" i="1" dirty="0" smtClean="0"/>
              <a:t>Salmonella </a:t>
            </a:r>
            <a:r>
              <a:rPr lang="en-US" sz="2800" i="1" dirty="0" err="1" smtClean="0"/>
              <a:t>enterica</a:t>
            </a:r>
            <a:endParaRPr lang="en-US" sz="2800" dirty="0" smtClean="0"/>
          </a:p>
          <a:p>
            <a:pPr lvl="2">
              <a:buClr>
                <a:schemeClr val="accent2"/>
              </a:buClr>
            </a:pPr>
            <a:r>
              <a:rPr lang="en-US" sz="2800" i="1" dirty="0" err="1" smtClean="0"/>
              <a:t>Yersinia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enterocolitica</a:t>
            </a:r>
            <a:endParaRPr lang="en-US" sz="2800" dirty="0" smtClean="0"/>
          </a:p>
          <a:p>
            <a:pPr lvl="2">
              <a:buClr>
                <a:schemeClr val="accent2"/>
              </a:buClr>
            </a:pPr>
            <a:r>
              <a:rPr lang="en-US" sz="2800" i="1" dirty="0" smtClean="0"/>
              <a:t>Campylobacter </a:t>
            </a:r>
            <a:r>
              <a:rPr lang="en-US" sz="2800" i="1" dirty="0" err="1" smtClean="0"/>
              <a:t>jejuni</a:t>
            </a:r>
            <a:endParaRPr lang="en-US" sz="2800" dirty="0" smtClean="0"/>
          </a:p>
          <a:p>
            <a:pPr lvl="2">
              <a:buClr>
                <a:schemeClr val="accent2"/>
              </a:buClr>
            </a:pPr>
            <a:r>
              <a:rPr lang="en-US" sz="2800" i="1" dirty="0" err="1" smtClean="0"/>
              <a:t>Staphyloccus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aureus</a:t>
            </a:r>
            <a:endParaRPr lang="en-US" sz="2800" dirty="0" smtClean="0"/>
          </a:p>
          <a:p>
            <a:pPr lvl="2">
              <a:buClr>
                <a:schemeClr val="accent2"/>
              </a:buClr>
            </a:pPr>
            <a:r>
              <a:rPr lang="en-US" sz="2800" i="1" dirty="0" smtClean="0"/>
              <a:t>Escherichia coli 0157:H7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48025"/>
            <a:ext cx="1895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6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Raw Milk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2592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Between 1998 and 2008, the Centers for Disease Control and Prevention (CDC) reported raw milk was the cause of: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1,614 illnesses</a:t>
            </a:r>
          </a:p>
          <a:p>
            <a:pPr lvl="1"/>
            <a:r>
              <a:rPr lang="en-US" dirty="0" smtClean="0"/>
              <a:t>187 hospitalizations</a:t>
            </a:r>
          </a:p>
          <a:p>
            <a:pPr lvl="1"/>
            <a:r>
              <a:rPr lang="en-US" dirty="0" smtClean="0"/>
              <a:t>2 deaths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(U.S. Food and Drug Administration [FDA],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Raw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03066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The sale of raw milk is currently legal in 29 states</a:t>
            </a:r>
          </a:p>
          <a:p>
            <a:pPr>
              <a:buClrTx/>
            </a:pPr>
            <a:r>
              <a:rPr lang="en-US" dirty="0" smtClean="0"/>
              <a:t>Florida only permits the sale of pasteurized milk for human consumption</a:t>
            </a:r>
          </a:p>
          <a:p>
            <a:pPr>
              <a:buClrTx/>
            </a:pPr>
            <a:r>
              <a:rPr lang="en-US" dirty="0" smtClean="0"/>
              <a:t>However if </a:t>
            </a:r>
            <a:r>
              <a:rPr lang="en-US" dirty="0" smtClean="0"/>
              <a:t>labeled </a:t>
            </a:r>
            <a:r>
              <a:rPr lang="en-US" dirty="0" smtClean="0"/>
              <a:t>accordingly, </a:t>
            </a:r>
            <a:r>
              <a:rPr lang="en-US" dirty="0" smtClean="0"/>
              <a:t>raw milk can be sold as animal feed (Florida Legislature, 2011). </a:t>
            </a:r>
          </a:p>
          <a:p>
            <a:pPr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Organic Milk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Milk may be labeled as </a:t>
            </a:r>
            <a:r>
              <a:rPr lang="en-US" b="1" i="1" dirty="0" smtClean="0"/>
              <a:t>organic</a:t>
            </a:r>
            <a:r>
              <a:rPr lang="en-US" b="1" dirty="0" smtClean="0"/>
              <a:t> </a:t>
            </a:r>
            <a:r>
              <a:rPr lang="en-US" dirty="0" smtClean="0"/>
              <a:t>if the animal is:</a:t>
            </a:r>
          </a:p>
          <a:p>
            <a:pPr lvl="2">
              <a:buClr>
                <a:schemeClr val="accent2"/>
              </a:buClr>
            </a:pPr>
            <a:r>
              <a:rPr lang="en-US" sz="2800" dirty="0" smtClean="0"/>
              <a:t>not treated with hormones or medications</a:t>
            </a:r>
          </a:p>
          <a:p>
            <a:pPr lvl="2">
              <a:buClr>
                <a:schemeClr val="accent2"/>
              </a:buClr>
            </a:pPr>
            <a:r>
              <a:rPr lang="en-US" sz="2800" dirty="0" smtClean="0"/>
              <a:t>is fed only organic feed</a:t>
            </a:r>
          </a:p>
          <a:p>
            <a:pPr lvl="2">
              <a:buClr>
                <a:schemeClr val="accent2"/>
              </a:buClr>
            </a:pPr>
            <a:r>
              <a:rPr lang="en-US" sz="2800" dirty="0" smtClean="0"/>
              <a:t>and is allowed enough grazing time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milk is produced according to standards set by the</a:t>
            </a:r>
          </a:p>
          <a:p>
            <a:pPr lvl="1">
              <a:buNone/>
            </a:pPr>
            <a:r>
              <a:rPr lang="en-US" dirty="0" smtClean="0"/>
              <a:t>USDA National Organic Program, it will carry the</a:t>
            </a:r>
          </a:p>
          <a:p>
            <a:pPr lvl="1">
              <a:buNone/>
            </a:pPr>
            <a:r>
              <a:rPr lang="en-US" dirty="0" smtClean="0"/>
              <a:t>Seal.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0" y="3124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9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Organic 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800" dirty="0" smtClean="0"/>
              <a:t>Same nutrient content as </a:t>
            </a:r>
            <a:r>
              <a:rPr lang="en-US" sz="2800" dirty="0" smtClean="0"/>
              <a:t>non-organic </a:t>
            </a:r>
            <a:r>
              <a:rPr lang="en-US" sz="2800" dirty="0" smtClean="0"/>
              <a:t>milk</a:t>
            </a:r>
          </a:p>
          <a:p>
            <a:pPr>
              <a:buClrTx/>
            </a:pPr>
            <a:r>
              <a:rPr lang="en-US" sz="2800" dirty="0" smtClean="0"/>
              <a:t>Production must comply with the same safety standards </a:t>
            </a:r>
          </a:p>
          <a:p>
            <a:pPr>
              <a:buClrTx/>
            </a:pPr>
            <a:r>
              <a:rPr lang="en-US" sz="2800" dirty="0" smtClean="0"/>
              <a:t>No known health benefits of drinking organic milk over non-organic milk</a:t>
            </a:r>
          </a:p>
          <a:p>
            <a:pPr>
              <a:buClrTx/>
            </a:pPr>
            <a:r>
              <a:rPr lang="en-US" sz="2800" dirty="0" smtClean="0"/>
              <a:t>Cost comparison?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453" y="4800600"/>
            <a:ext cx="382804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Goat’s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dirty="0" smtClean="0"/>
              <a:t>Used as an alternative to cow's milk in many countries </a:t>
            </a:r>
          </a:p>
          <a:p>
            <a:pPr>
              <a:buClrTx/>
            </a:pPr>
            <a:r>
              <a:rPr lang="en-US" dirty="0" smtClean="0"/>
              <a:t>Was once thought that goat's milk may be beneficial for people with an allergy to cow's milk </a:t>
            </a:r>
          </a:p>
          <a:p>
            <a:pPr lvl="1"/>
            <a:r>
              <a:rPr lang="en-US" dirty="0" smtClean="0"/>
              <a:t>contains different proteins than cow's milk</a:t>
            </a:r>
          </a:p>
          <a:p>
            <a:pPr>
              <a:buClrTx/>
            </a:pPr>
            <a:r>
              <a:rPr lang="en-US" dirty="0"/>
              <a:t>S</a:t>
            </a:r>
            <a:r>
              <a:rPr lang="en-US" dirty="0" smtClean="0"/>
              <a:t>tudies have found </a:t>
            </a:r>
            <a:r>
              <a:rPr lang="en-US" dirty="0" smtClean="0"/>
              <a:t>that goat's milk is also highly allergenic  </a:t>
            </a:r>
          </a:p>
          <a:p>
            <a:pPr lvl="1"/>
            <a:r>
              <a:rPr lang="en-US" dirty="0" smtClean="0"/>
              <a:t>is not a good substitute for most people with a known allergy to cow's milk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7734300" cy="44958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/>
              <a:t>Bone Health</a:t>
            </a:r>
          </a:p>
          <a:p>
            <a:pPr lvl="1">
              <a:buClrTx/>
            </a:pPr>
            <a:r>
              <a:rPr lang="en-US" dirty="0" smtClean="0"/>
              <a:t>Milk contains: calcium, phosphorous, magnesium and </a:t>
            </a:r>
            <a:r>
              <a:rPr lang="en-US" dirty="0" smtClean="0"/>
              <a:t>protein all essential </a:t>
            </a:r>
            <a:r>
              <a:rPr lang="en-US" dirty="0" smtClean="0"/>
              <a:t>for healthy bone growth, development and maintenance  </a:t>
            </a: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Type 2 </a:t>
            </a:r>
            <a:r>
              <a:rPr lang="en-US" dirty="0" smtClean="0"/>
              <a:t>Diabetes</a:t>
            </a:r>
            <a:endParaRPr lang="en-US" dirty="0" smtClean="0"/>
          </a:p>
          <a:p>
            <a:pPr lvl="1">
              <a:buClrTx/>
            </a:pPr>
            <a:r>
              <a:rPr lang="en-US" dirty="0" smtClean="0"/>
              <a:t>Research </a:t>
            </a:r>
            <a:r>
              <a:rPr lang="en-US" dirty="0" smtClean="0"/>
              <a:t>suggests </a:t>
            </a:r>
            <a:r>
              <a:rPr lang="en-US" dirty="0" smtClean="0"/>
              <a:t>that regular consumption of low fat dairy products (including milk) may help to reduce the risk of type 2 diabetes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>
              <a:buClrTx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Goat’s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800" dirty="0" smtClean="0"/>
              <a:t>Nutrient content slightly different than cow’s milk</a:t>
            </a:r>
          </a:p>
          <a:p>
            <a:pPr>
              <a:buClrTx/>
            </a:pPr>
            <a:r>
              <a:rPr lang="en-US" sz="2800" dirty="0" smtClean="0"/>
              <a:t> More easily digested? 	</a:t>
            </a:r>
          </a:p>
          <a:p>
            <a:pPr lvl="1"/>
            <a:r>
              <a:rPr lang="en-US" sz="2400" dirty="0" smtClean="0"/>
              <a:t>Fat molecules are smaller </a:t>
            </a:r>
            <a:r>
              <a:rPr lang="en-US" sz="2400" dirty="0" smtClean="0"/>
              <a:t>– research is needed</a:t>
            </a:r>
            <a:endParaRPr lang="en-US" sz="2400" dirty="0" smtClean="0"/>
          </a:p>
          <a:p>
            <a:pPr>
              <a:buClrTx/>
            </a:pPr>
            <a:r>
              <a:rPr lang="en-US" sz="2800" dirty="0" smtClean="0"/>
              <a:t>Goat's milk contains the sugar lactose</a:t>
            </a:r>
          </a:p>
          <a:p>
            <a:pPr lvl="1"/>
            <a:r>
              <a:rPr lang="en-US" sz="2400" dirty="0" smtClean="0"/>
              <a:t>may cause digestive upset in people with lactose </a:t>
            </a:r>
            <a:r>
              <a:rPr lang="en-US" sz="2400" dirty="0" smtClean="0"/>
              <a:t>intolerance.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Goat’s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5905500" cy="3382963"/>
          </a:xfrm>
        </p:spPr>
        <p:txBody>
          <a:bodyPr/>
          <a:lstStyle/>
          <a:p>
            <a:pPr>
              <a:buClrTx/>
            </a:pPr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 smtClean="0"/>
              <a:t>fat </a:t>
            </a:r>
            <a:r>
              <a:rPr lang="en-US" dirty="0" smtClean="0"/>
              <a:t>content</a:t>
            </a:r>
          </a:p>
          <a:p>
            <a:pPr>
              <a:buClrTx/>
            </a:pPr>
            <a:r>
              <a:rPr lang="en-US" dirty="0" smtClean="0"/>
              <a:t>Goat’s </a:t>
            </a:r>
            <a:r>
              <a:rPr lang="en-US" dirty="0" smtClean="0"/>
              <a:t>milk	</a:t>
            </a:r>
            <a:r>
              <a:rPr lang="en-US" dirty="0" smtClean="0"/>
              <a:t>has </a:t>
            </a:r>
            <a:r>
              <a:rPr lang="en-US" dirty="0" smtClean="0"/>
              <a:t>10 </a:t>
            </a:r>
            <a:r>
              <a:rPr lang="en-US" dirty="0" smtClean="0"/>
              <a:t>g of fat per </a:t>
            </a:r>
            <a:r>
              <a:rPr lang="en-US" dirty="0" smtClean="0"/>
              <a:t>cup vs </a:t>
            </a:r>
            <a:r>
              <a:rPr lang="en-US" dirty="0" smtClean="0"/>
              <a:t>Cow’s </a:t>
            </a:r>
            <a:r>
              <a:rPr lang="en-US" dirty="0" smtClean="0"/>
              <a:t>milk (whole) </a:t>
            </a:r>
            <a:r>
              <a:rPr lang="en-US" dirty="0" smtClean="0"/>
              <a:t>8 </a:t>
            </a:r>
            <a:r>
              <a:rPr lang="en-US" dirty="0" smtClean="0"/>
              <a:t>g of fat per </a:t>
            </a:r>
            <a:r>
              <a:rPr lang="en-US" dirty="0" smtClean="0"/>
              <a:t>cup</a:t>
            </a:r>
            <a:endParaRPr lang="en-US" dirty="0" smtClean="0"/>
          </a:p>
          <a:p>
            <a:pPr>
              <a:buClrTx/>
            </a:pP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288131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8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Plant-Based Milks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2868"/>
            <a:ext cx="8229600" cy="338296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Soy </a:t>
            </a:r>
            <a:r>
              <a:rPr lang="en-US" dirty="0" smtClean="0"/>
              <a:t>Milk </a:t>
            </a:r>
          </a:p>
          <a:p>
            <a:pPr>
              <a:buClrTx/>
            </a:pPr>
            <a:r>
              <a:rPr lang="en-US" dirty="0" smtClean="0"/>
              <a:t>Rice Milk</a:t>
            </a:r>
          </a:p>
          <a:p>
            <a:pPr>
              <a:buClrTx/>
            </a:pPr>
            <a:r>
              <a:rPr lang="en-US" dirty="0" smtClean="0"/>
              <a:t>Almond Milk </a:t>
            </a:r>
          </a:p>
          <a:p>
            <a:pPr>
              <a:buClrTx/>
            </a:pPr>
            <a:r>
              <a:rPr lang="en-US" dirty="0" smtClean="0"/>
              <a:t>Coconut Milk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95300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2733675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0" y="33718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Soy 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dirty="0" smtClean="0"/>
              <a:t>Made from soybeans </a:t>
            </a:r>
          </a:p>
          <a:p>
            <a:pPr>
              <a:buClrTx/>
            </a:pPr>
            <a:r>
              <a:rPr lang="en-US" dirty="0" smtClean="0"/>
              <a:t>It may be a healthy alternative to cow's milk for many people</a:t>
            </a:r>
          </a:p>
          <a:p>
            <a:pPr>
              <a:buClrTx/>
            </a:pPr>
            <a:r>
              <a:rPr lang="en-US" dirty="0" smtClean="0"/>
              <a:t>Contains about the same amount of protein as cow's milk, but the protein quality is a bit lower than that of cow's milk</a:t>
            </a:r>
          </a:p>
          <a:p>
            <a:pPr>
              <a:buClrTx/>
            </a:pPr>
            <a:r>
              <a:rPr lang="en-US" dirty="0" smtClean="0"/>
              <a:t>Safe for many people with an allergy to cow's milk because it lacks the protein </a:t>
            </a:r>
            <a:r>
              <a:rPr lang="en-US" i="1" dirty="0" smtClean="0"/>
              <a:t>casein </a:t>
            </a:r>
            <a:r>
              <a:rPr lang="en-US" dirty="0" smtClean="0"/>
              <a:t>etc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Soy 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Soy protein may help decrease blood cholesterol and reduce your risk for heart disease</a:t>
            </a:r>
          </a:p>
          <a:p>
            <a:pPr>
              <a:buClrTx/>
            </a:pPr>
            <a:r>
              <a:rPr lang="en-US" dirty="0" smtClean="0"/>
              <a:t>Soy milk</a:t>
            </a:r>
            <a:endParaRPr lang="en-US" dirty="0" smtClean="0"/>
          </a:p>
          <a:p>
            <a:pPr lvl="1"/>
            <a:r>
              <a:rPr lang="en-US" dirty="0" smtClean="0"/>
              <a:t>No cholesterol </a:t>
            </a:r>
          </a:p>
          <a:p>
            <a:pPr lvl="1"/>
            <a:r>
              <a:rPr lang="en-US" dirty="0" smtClean="0"/>
              <a:t>Low in saturated fat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lactose</a:t>
            </a:r>
            <a:endParaRPr lang="en-US" dirty="0" smtClean="0"/>
          </a:p>
        </p:txBody>
      </p:sp>
      <p:pic>
        <p:nvPicPr>
          <p:cNvPr id="4" name="Picture 4" descr="http://farm4.static.flickr.com/3405/4612458757_8956298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4019550"/>
            <a:ext cx="3263901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Rice 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/>
              <a:t>Made from rice grains</a:t>
            </a:r>
          </a:p>
          <a:p>
            <a:pPr>
              <a:buClrTx/>
            </a:pPr>
            <a:r>
              <a:rPr lang="en-US" dirty="0" smtClean="0"/>
              <a:t>Appropriate for people with lactose intolerance or a cow’s milk allergy</a:t>
            </a:r>
          </a:p>
          <a:p>
            <a:pPr>
              <a:buClrTx/>
            </a:pPr>
            <a:r>
              <a:rPr lang="en-US" dirty="0" smtClean="0"/>
              <a:t>Very different nutrient content</a:t>
            </a:r>
          </a:p>
          <a:p>
            <a:pPr lvl="1"/>
            <a:r>
              <a:rPr lang="en-US" dirty="0" smtClean="0"/>
              <a:t>Only 2.5 g of fat per </a:t>
            </a:r>
            <a:r>
              <a:rPr lang="en-US" dirty="0" smtClean="0"/>
              <a:t>cup</a:t>
            </a:r>
            <a:endParaRPr lang="en-US" dirty="0" smtClean="0"/>
          </a:p>
          <a:p>
            <a:pPr lvl="1"/>
            <a:r>
              <a:rPr lang="en-US" dirty="0" smtClean="0"/>
              <a:t>Low protein </a:t>
            </a:r>
            <a:r>
              <a:rPr lang="en-US" dirty="0" smtClean="0"/>
              <a:t>content - while </a:t>
            </a:r>
            <a:r>
              <a:rPr lang="en-US" dirty="0" smtClean="0"/>
              <a:t>normal cow's milk has </a:t>
            </a:r>
            <a:r>
              <a:rPr lang="en-US" dirty="0" smtClean="0"/>
              <a:t>8 </a:t>
            </a:r>
            <a:r>
              <a:rPr lang="en-US" dirty="0" smtClean="0"/>
              <a:t>g of protein per cup, rice milk has less than 1 g per cup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286000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2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Rice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Milk</a:t>
            </a:r>
          </a:p>
        </p:txBody>
      </p:sp>
      <p:pic>
        <p:nvPicPr>
          <p:cNvPr id="1025" name="Picture 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743200"/>
            <a:ext cx="3999761" cy="338296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smtClean="0"/>
              <a:t>Label </a:t>
            </a:r>
            <a:r>
              <a:rPr lang="en-US" sz="2800" dirty="0" smtClean="0"/>
              <a:t>shown in picture is </a:t>
            </a:r>
          </a:p>
          <a:p>
            <a:pPr marL="118872" indent="0">
              <a:buNone/>
            </a:pPr>
            <a:r>
              <a:rPr lang="en-US" sz="2800" dirty="0" smtClean="0"/>
              <a:t>chocolate </a:t>
            </a:r>
            <a:r>
              <a:rPr lang="en-US" sz="2800" dirty="0" smtClean="0"/>
              <a:t>rice </a:t>
            </a:r>
            <a:r>
              <a:rPr lang="en-US" sz="2800" dirty="0" smtClean="0"/>
              <a:t>milk</a:t>
            </a:r>
          </a:p>
          <a:p>
            <a:pPr marL="118872" indent="0">
              <a:buNone/>
            </a:pP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Original flavor has 120 </a:t>
            </a:r>
            <a:r>
              <a:rPr lang="en-US" sz="2800" dirty="0"/>
              <a:t>calories</a:t>
            </a:r>
          </a:p>
          <a:p>
            <a:pPr marL="118872" indent="0">
              <a:buNone/>
            </a:pPr>
            <a:endParaRPr lang="en-US" sz="2600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101" name="Picture 77" descr="http://t3.gstatic.com/images?q=tbn:ANd9GcTXsko98tDZr4dyvlJCYGkvACV9YEHKnuErhL-yhLIwxhhACwkS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61" y="1674320"/>
            <a:ext cx="3606053" cy="48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9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http://www.tastethedream.com/images/dot_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1047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0859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Picture 97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99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101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http://www.tastethedream.com/images/dot_bl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5125"/>
            <a:ext cx="2209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Almond 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1"/>
            <a:ext cx="6819900" cy="321945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400" dirty="0" smtClean="0"/>
              <a:t>Contains no: dairy, cholesterol, saturated fat or lactose</a:t>
            </a:r>
          </a:p>
          <a:p>
            <a:pPr>
              <a:buClrTx/>
            </a:pPr>
            <a:r>
              <a:rPr lang="en-US" sz="2400" dirty="0" smtClean="0"/>
              <a:t>Low in </a:t>
            </a:r>
            <a:r>
              <a:rPr lang="en-US" sz="2400" dirty="0" smtClean="0"/>
              <a:t>calories = low in almonds</a:t>
            </a:r>
            <a:endParaRPr lang="en-US" sz="2400" dirty="0" smtClean="0"/>
          </a:p>
          <a:p>
            <a:pPr>
              <a:buClrTx/>
            </a:pPr>
            <a:r>
              <a:rPr lang="en-US" sz="2400" dirty="0" smtClean="0"/>
              <a:t>45</a:t>
            </a:r>
            <a:r>
              <a:rPr lang="en-US" sz="2400" dirty="0" smtClean="0"/>
              <a:t>% DV of </a:t>
            </a:r>
            <a:r>
              <a:rPr lang="en-US" sz="2400" dirty="0" smtClean="0"/>
              <a:t>calcium compared to cow’s </a:t>
            </a:r>
            <a:r>
              <a:rPr lang="en-US" sz="2400" dirty="0" smtClean="0"/>
              <a:t>milk </a:t>
            </a:r>
            <a:r>
              <a:rPr lang="en-US" sz="2400" dirty="0" smtClean="0"/>
              <a:t>at </a:t>
            </a:r>
            <a:r>
              <a:rPr lang="en-US" sz="2400" dirty="0" smtClean="0"/>
              <a:t>30</a:t>
            </a:r>
            <a:r>
              <a:rPr lang="en-US" sz="2400" dirty="0" smtClean="0"/>
              <a:t>% DV </a:t>
            </a:r>
            <a:r>
              <a:rPr lang="en-US" sz="2400" dirty="0" smtClean="0"/>
              <a:t>for</a:t>
            </a:r>
            <a:r>
              <a:rPr lang="en-US" sz="2400" dirty="0" smtClean="0"/>
              <a:t> </a:t>
            </a:r>
            <a:r>
              <a:rPr lang="en-US" sz="2400" dirty="0" smtClean="0"/>
              <a:t>calcium</a:t>
            </a:r>
          </a:p>
          <a:p>
            <a:pPr>
              <a:buClrTx/>
            </a:pPr>
            <a:r>
              <a:rPr lang="en-US" sz="2400" dirty="0" smtClean="0"/>
              <a:t>Comes </a:t>
            </a:r>
            <a:r>
              <a:rPr lang="en-US" sz="2400" dirty="0" smtClean="0"/>
              <a:t>in variety of flavors including: Vanilla, chocolate, unsweetened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741905"/>
            <a:ext cx="1752600" cy="24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2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Health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Benefits -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Almonds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086600" cy="33829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Cholesterol free</a:t>
            </a:r>
          </a:p>
          <a:p>
            <a:pPr>
              <a:buClrTx/>
            </a:pPr>
            <a:r>
              <a:rPr lang="en-US" dirty="0" smtClean="0"/>
              <a:t>Low in saturated fat</a:t>
            </a:r>
          </a:p>
          <a:p>
            <a:pPr>
              <a:buClrTx/>
            </a:pPr>
            <a:r>
              <a:rPr lang="en-US" dirty="0" smtClean="0"/>
              <a:t>Excellent source of vitamin E, magnesium, manganese </a:t>
            </a:r>
          </a:p>
          <a:p>
            <a:pPr>
              <a:buClrTx/>
            </a:pPr>
            <a:r>
              <a:rPr lang="en-US" dirty="0" smtClean="0"/>
              <a:t>Good source of fiber, copper, phosphorus, and </a:t>
            </a:r>
            <a:r>
              <a:rPr lang="en-US" dirty="0" smtClean="0"/>
              <a:t>riboflavin</a:t>
            </a:r>
            <a:endParaRPr lang="en-US" dirty="0" smtClean="0"/>
          </a:p>
        </p:txBody>
      </p:sp>
      <p:pic>
        <p:nvPicPr>
          <p:cNvPr id="2050" name="Picture 2" descr="Almond Life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52" y="3105150"/>
            <a:ext cx="226144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Health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Benefits -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Almonds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US" dirty="0"/>
              <a:t>A</a:t>
            </a:r>
            <a:r>
              <a:rPr lang="en-US" dirty="0" smtClean="0"/>
              <a:t>dding </a:t>
            </a:r>
            <a:r>
              <a:rPr lang="en-US" dirty="0" smtClean="0"/>
              <a:t>almonds in combination with the </a:t>
            </a:r>
            <a:r>
              <a:rPr lang="en-US" dirty="0"/>
              <a:t>American Diabetes </a:t>
            </a:r>
            <a:r>
              <a:rPr lang="en-US" dirty="0" smtClean="0"/>
              <a:t>Association-recommended </a:t>
            </a:r>
            <a:r>
              <a:rPr lang="en-US" dirty="0"/>
              <a:t>diet </a:t>
            </a:r>
            <a:r>
              <a:rPr lang="en-US" dirty="0" smtClean="0"/>
              <a:t>may </a:t>
            </a:r>
            <a:r>
              <a:rPr lang="en-US" dirty="0"/>
              <a:t>help </a:t>
            </a:r>
            <a:r>
              <a:rPr lang="en-US" dirty="0" smtClean="0"/>
              <a:t>improve insulin sensitivity in individuals </a:t>
            </a:r>
            <a:r>
              <a:rPr lang="en-US" dirty="0"/>
              <a:t>with </a:t>
            </a:r>
            <a:r>
              <a:rPr lang="en-US" dirty="0" smtClean="0"/>
              <a:t>pre-diabetes</a:t>
            </a:r>
            <a:endParaRPr lang="en-US" dirty="0" smtClean="0"/>
          </a:p>
          <a:p>
            <a:pPr marL="118872" indent="0">
              <a:buClr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In 2003 the FDA released a health claim that states: </a:t>
            </a:r>
            <a:r>
              <a:rPr lang="en-US" i="1" dirty="0" smtClean="0"/>
              <a:t>Scientific </a:t>
            </a:r>
            <a:r>
              <a:rPr lang="en-US" i="1" dirty="0"/>
              <a:t>evidence suggests, but does not prove, that eating 1.5 ounces per day of most nuts, such as almonds, as part of a diet low in saturated fat and cholesterol may reduce the risk of heart disease. 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>
              <a:buClrTx/>
            </a:pPr>
            <a:endParaRPr lang="en-US" dirty="0" smtClean="0"/>
          </a:p>
          <a:p>
            <a:pPr marL="118872" indent="0">
              <a:buClrTx/>
              <a:buNone/>
            </a:pPr>
            <a:endParaRPr lang="en-US" dirty="0" smtClean="0"/>
          </a:p>
          <a:p>
            <a:pPr marL="118872" indent="0">
              <a:buClrTx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Fat Content of Milk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29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Weight Maintenance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choosing low-fat or skim milk, you can receive the nutritional benefits of milk without the excess calories and saturated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fat.</a:t>
            </a:r>
          </a:p>
          <a:p>
            <a:pPr>
              <a:buClrTx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831" y="3916362"/>
            <a:ext cx="3502269" cy="23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9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Almond Milk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743200"/>
            <a:ext cx="5086350" cy="3382963"/>
          </a:xfrm>
        </p:spPr>
        <p:txBody>
          <a:bodyPr/>
          <a:lstStyle/>
          <a:p>
            <a:pPr marL="118872" indent="0">
              <a:buNone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Almond Milk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10450"/>
            <a:ext cx="2819400" cy="56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Coconut 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29050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US" sz="4100" dirty="0" smtClean="0"/>
              <a:t>1 cup </a:t>
            </a:r>
            <a:r>
              <a:rPr lang="en-US" sz="4100" dirty="0" smtClean="0"/>
              <a:t>=  445 kcal/cup if made from coconut meat and water!</a:t>
            </a:r>
          </a:p>
          <a:p>
            <a:pPr marL="0" indent="0">
              <a:buClrTx/>
              <a:buNone/>
            </a:pPr>
            <a:endParaRPr lang="en-US" sz="4100" dirty="0" smtClean="0"/>
          </a:p>
          <a:p>
            <a:pPr>
              <a:buClrTx/>
            </a:pPr>
            <a:r>
              <a:rPr lang="en-US" sz="4100" dirty="0" smtClean="0"/>
              <a:t>May help raise HDL </a:t>
            </a:r>
            <a:r>
              <a:rPr lang="en-US" sz="4100" dirty="0" smtClean="0"/>
              <a:t>cholesterol</a:t>
            </a:r>
          </a:p>
          <a:p>
            <a:pPr marL="0" indent="0">
              <a:buClrTx/>
              <a:buNone/>
            </a:pPr>
            <a:endParaRPr lang="en-US" sz="4100" dirty="0" smtClean="0"/>
          </a:p>
          <a:p>
            <a:pPr>
              <a:buClrTx/>
            </a:pPr>
            <a:r>
              <a:rPr lang="en-US" sz="4100" dirty="0" smtClean="0"/>
              <a:t>High in </a:t>
            </a:r>
            <a:r>
              <a:rPr lang="en-US" sz="4100" dirty="0" smtClean="0"/>
              <a:t>medium </a:t>
            </a:r>
            <a:r>
              <a:rPr lang="en-US" sz="4100" dirty="0"/>
              <a:t>c</a:t>
            </a:r>
            <a:r>
              <a:rPr lang="en-US" sz="4100" dirty="0" smtClean="0"/>
              <a:t>hain fats </a:t>
            </a:r>
            <a:r>
              <a:rPr lang="en-US" sz="4100" dirty="0" smtClean="0"/>
              <a:t>(60%)</a:t>
            </a:r>
          </a:p>
          <a:p>
            <a:pPr lvl="1"/>
            <a:r>
              <a:rPr lang="en-US" sz="4100" dirty="0" smtClean="0"/>
              <a:t>Reduced </a:t>
            </a:r>
            <a:r>
              <a:rPr lang="en-US" sz="4100" dirty="0" smtClean="0"/>
              <a:t>fat versions are available 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dirty="0" smtClean="0"/>
          </a:p>
          <a:p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0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Coconut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educed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fat coconut 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milk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3186368" cy="544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6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Price Comparisons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382963"/>
          </a:xfrm>
        </p:spPr>
        <p:txBody>
          <a:bodyPr/>
          <a:lstStyle/>
          <a:p>
            <a:pPr marL="118872" indent="0" algn="ctr">
              <a:buNone/>
            </a:pPr>
            <a:r>
              <a:rPr lang="en-US" dirty="0" smtClean="0"/>
              <a:t>All prices are based on a half </a:t>
            </a:r>
            <a:r>
              <a:rPr lang="en-US" dirty="0" smtClean="0"/>
              <a:t>gallon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>
              <a:buClrTx/>
            </a:pPr>
            <a:r>
              <a:rPr lang="en-US" dirty="0" smtClean="0"/>
              <a:t>Cows Milk 		</a:t>
            </a:r>
            <a:r>
              <a:rPr lang="en-US" dirty="0" smtClean="0"/>
              <a:t>	= </a:t>
            </a:r>
            <a:r>
              <a:rPr lang="en-US" dirty="0" smtClean="0"/>
              <a:t>$2.49</a:t>
            </a:r>
          </a:p>
          <a:p>
            <a:pPr>
              <a:buClrTx/>
            </a:pPr>
            <a:r>
              <a:rPr lang="en-US" dirty="0" smtClean="0"/>
              <a:t>Lactaid 			</a:t>
            </a:r>
            <a:r>
              <a:rPr lang="en-US" dirty="0" smtClean="0"/>
              <a:t>	= </a:t>
            </a:r>
            <a:r>
              <a:rPr lang="en-US" dirty="0" smtClean="0"/>
              <a:t>$4.09</a:t>
            </a:r>
          </a:p>
          <a:p>
            <a:pPr>
              <a:buClrTx/>
            </a:pPr>
            <a:r>
              <a:rPr lang="en-US" dirty="0" smtClean="0"/>
              <a:t>Silk Almond Milk 	= $2.50</a:t>
            </a:r>
          </a:p>
          <a:p>
            <a:pPr>
              <a:buClrTx/>
            </a:pPr>
            <a:r>
              <a:rPr lang="en-US" dirty="0" smtClean="0"/>
              <a:t>Rice Dream		</a:t>
            </a:r>
            <a:r>
              <a:rPr lang="en-US" dirty="0" smtClean="0"/>
              <a:t>	= </a:t>
            </a:r>
            <a:r>
              <a:rPr lang="en-US" dirty="0" smtClean="0"/>
              <a:t>$2.29</a:t>
            </a:r>
          </a:p>
          <a:p>
            <a:pPr>
              <a:buClrTx/>
            </a:pPr>
            <a:r>
              <a:rPr lang="en-US" dirty="0" smtClean="0"/>
              <a:t>Silk Soy Milk		= $2.50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References and Resources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Dahl WJ, Foster </a:t>
            </a:r>
            <a:r>
              <a:rPr lang="en-US" sz="2400" dirty="0" smtClean="0"/>
              <a:t>L. </a:t>
            </a:r>
            <a:r>
              <a:rPr lang="en-US" sz="2400" dirty="0"/>
              <a:t>2011. Shopping for health: milk. FSHN11-09. 3 pgs. </a:t>
            </a:r>
            <a:r>
              <a:rPr lang="en-US" sz="2400" u="sng" dirty="0">
                <a:hlinkClick r:id="rId2"/>
              </a:rPr>
              <a:t>http://edis.ifas.ufl.edu/pdffiles/FS/FS17000.pdf</a:t>
            </a:r>
            <a:r>
              <a:rPr lang="en-US" sz="2400" dirty="0"/>
              <a:t>  </a:t>
            </a:r>
            <a:r>
              <a:rPr lang="en-US" sz="2400" dirty="0" smtClean="0"/>
              <a:t>Spanish</a:t>
            </a:r>
            <a:r>
              <a:rPr lang="en-US" sz="2400" dirty="0"/>
              <a:t>: </a:t>
            </a:r>
            <a:r>
              <a:rPr lang="en-US" sz="2400" u="sng" dirty="0">
                <a:hlinkClick r:id="rId3"/>
              </a:rPr>
              <a:t>http://edis.ifas.ufl.edu/pdffiles/FS/FS20000.pdf</a:t>
            </a:r>
            <a:r>
              <a:rPr lang="en-US" sz="2400" dirty="0"/>
              <a:t> </a:t>
            </a:r>
          </a:p>
          <a:p>
            <a:endParaRPr lang="en-US" sz="2400" dirty="0" smtClean="0">
              <a:hlinkClick r:id="rId4"/>
            </a:endParaRPr>
          </a:p>
          <a:p>
            <a:r>
              <a:rPr lang="en-US" sz="2400" dirty="0" smtClean="0">
                <a:hlinkClick r:id="rId4"/>
              </a:rPr>
              <a:t>http://ndb.nal.usda.gov/ndb/foods/list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1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Credits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This presentation adapted for XXXXX county and presented by: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 err="1">
                <a:solidFill>
                  <a:schemeClr val="tx2">
                    <a:lumMod val="50000"/>
                  </a:schemeClr>
                </a:solidFill>
              </a:rPr>
              <a:t>Xxxxxxxx</a:t>
            </a: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 err="1">
                <a:solidFill>
                  <a:schemeClr val="tx2">
                    <a:lumMod val="50000"/>
                  </a:schemeClr>
                </a:solidFill>
              </a:rPr>
              <a:t>Xxxxxxxx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 County Cooperative Extension Office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 err="1">
                <a:solidFill>
                  <a:schemeClr val="tx2">
                    <a:lumMod val="50000"/>
                  </a:schemeClr>
                </a:solidFill>
              </a:rPr>
              <a:t>Xxxxxxxx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 phone number/address/email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This presentation prepared by: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Wendy J. Dahl PhD RD</a:t>
            </a: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Assistant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Professor, </a:t>
            </a: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FSHN</a:t>
            </a: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Extension </a:t>
            </a: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Specialist</a:t>
            </a: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</a:rPr>
              <a:t>University of Florida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wdahl@ufl.edu</a:t>
            </a:r>
            <a:endParaRPr lang="en-US" alt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6203950"/>
            <a:ext cx="21828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Fat Content of Milk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321772"/>
              </p:ext>
            </p:extLst>
          </p:nvPr>
        </p:nvGraphicFramePr>
        <p:xfrm>
          <a:off x="1066800" y="1981200"/>
          <a:ext cx="7105650" cy="4343402"/>
        </p:xfrm>
        <a:graphic>
          <a:graphicData uri="http://schemas.openxmlformats.org/drawingml/2006/table">
            <a:tbl>
              <a:tblPr/>
              <a:tblGrid>
                <a:gridCol w="4072385"/>
                <a:gridCol w="3033265"/>
              </a:tblGrid>
              <a:tr h="129553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Cow’s Milk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Fat </a:t>
                      </a:r>
                      <a:endParaRPr lang="en-US" sz="2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/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g / 8 oz glass)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66">
                <a:tc>
                  <a:txBody>
                    <a:bodyPr/>
                    <a:lstStyle/>
                    <a:p>
                      <a:pPr marL="0" marR="0"/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Whole milk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61966">
                <a:tc>
                  <a:txBody>
                    <a:bodyPr/>
                    <a:lstStyle/>
                    <a:p>
                      <a:pPr marL="0" marR="0"/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Reduced-fat (2%) milk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66">
                <a:tc>
                  <a:txBody>
                    <a:bodyPr/>
                    <a:lstStyle/>
                    <a:p>
                      <a:pPr marL="0" marR="0"/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Low-fat (1%) milk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61966">
                <a:tc>
                  <a:txBody>
                    <a:bodyPr/>
                    <a:lstStyle/>
                    <a:p>
                      <a:pPr marL="0" marR="0"/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Skim Milk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Cow’s Milk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6" y="1341242"/>
            <a:ext cx="2926266" cy="5461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41242"/>
            <a:ext cx="2926266" cy="5461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1242"/>
            <a:ext cx="2946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/>
              <a:t>Hydration</a:t>
            </a:r>
          </a:p>
          <a:p>
            <a:pPr lvl="1">
              <a:buClrTx/>
            </a:pPr>
            <a:r>
              <a:rPr lang="en-US" dirty="0" smtClean="0"/>
              <a:t>Provides </a:t>
            </a:r>
            <a:r>
              <a:rPr lang="en-US" dirty="0" smtClean="0"/>
              <a:t>a source of water and </a:t>
            </a:r>
            <a:r>
              <a:rPr lang="en-US" dirty="0" smtClean="0"/>
              <a:t>essential </a:t>
            </a:r>
            <a:r>
              <a:rPr lang="en-US" dirty="0" smtClean="0"/>
              <a:t>nutrients</a:t>
            </a:r>
          </a:p>
          <a:p>
            <a:pPr lvl="1">
              <a:buClrTx/>
            </a:pPr>
            <a:r>
              <a:rPr lang="en-US" dirty="0" smtClean="0"/>
              <a:t>Rehydrates the body</a:t>
            </a:r>
          </a:p>
          <a:p>
            <a:pPr lvl="1">
              <a:buClrTx/>
            </a:pPr>
            <a:endParaRPr lang="en-US" sz="3200" dirty="0" smtClean="0"/>
          </a:p>
          <a:p>
            <a:pPr>
              <a:buClrTx/>
            </a:pPr>
            <a:r>
              <a:rPr lang="en-US" dirty="0" smtClean="0"/>
              <a:t>Dental Health</a:t>
            </a:r>
          </a:p>
          <a:p>
            <a:pPr lvl="2">
              <a:buClrTx/>
            </a:pPr>
            <a:r>
              <a:rPr lang="en-US" sz="2800" dirty="0" smtClean="0"/>
              <a:t>Casein - protein in milk</a:t>
            </a:r>
          </a:p>
          <a:p>
            <a:pPr lvl="2">
              <a:buClrTx/>
            </a:pPr>
            <a:r>
              <a:rPr lang="en-US" sz="2800" dirty="0" smtClean="0"/>
              <a:t>Casein forms a film on the </a:t>
            </a:r>
          </a:p>
          <a:p>
            <a:pPr lvl="2">
              <a:buClrTx/>
              <a:buNone/>
            </a:pPr>
            <a:r>
              <a:rPr lang="en-US" sz="2800" dirty="0" smtClean="0"/>
              <a:t>enamel surface which prevents </a:t>
            </a:r>
          </a:p>
          <a:p>
            <a:pPr lvl="2">
              <a:buClrTx/>
              <a:buNone/>
            </a:pPr>
            <a:r>
              <a:rPr lang="en-US" sz="2800" dirty="0" smtClean="0"/>
              <a:t>loss of calcium and phosphate </a:t>
            </a:r>
          </a:p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31242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1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353300" cy="3382963"/>
          </a:xfrm>
        </p:spPr>
        <p:txBody>
          <a:bodyPr/>
          <a:lstStyle/>
          <a:p>
            <a:pPr>
              <a:buClrTx/>
            </a:pPr>
            <a:r>
              <a:rPr lang="en-US" sz="2800" dirty="0" smtClean="0"/>
              <a:t>Cardiovascular Health</a:t>
            </a:r>
          </a:p>
          <a:p>
            <a:pPr lvl="1">
              <a:buClrTx/>
            </a:pPr>
            <a:r>
              <a:rPr lang="en-US" sz="2400" dirty="0"/>
              <a:t>D</a:t>
            </a:r>
            <a:r>
              <a:rPr lang="en-US" sz="2400" dirty="0" smtClean="0"/>
              <a:t>airy </a:t>
            </a:r>
            <a:r>
              <a:rPr lang="en-US" sz="2400" dirty="0" smtClean="0"/>
              <a:t>and milk intake may reduce the risks of cardiovascular </a:t>
            </a:r>
            <a:r>
              <a:rPr lang="en-US" sz="2400" dirty="0" smtClean="0"/>
              <a:t>disease</a:t>
            </a:r>
          </a:p>
          <a:p>
            <a:pPr lvl="1">
              <a:buClrTx/>
            </a:pPr>
            <a:endParaRPr lang="en-US" sz="2400" dirty="0" smtClean="0"/>
          </a:p>
          <a:p>
            <a:pPr>
              <a:buClrTx/>
            </a:pPr>
            <a:r>
              <a:rPr lang="en-US" sz="2800" dirty="0" smtClean="0"/>
              <a:t>Blood Pressure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dirty="0"/>
              <a:t>C</a:t>
            </a:r>
            <a:r>
              <a:rPr lang="en-US" sz="2400" dirty="0" smtClean="0"/>
              <a:t>onsuming low-fat dairy</a:t>
            </a:r>
            <a:endParaRPr lang="en-US" sz="2400" dirty="0" smtClean="0"/>
          </a:p>
          <a:p>
            <a:pPr lvl="1">
              <a:spcBef>
                <a:spcPts val="0"/>
              </a:spcBef>
              <a:buClrTx/>
              <a:buNone/>
            </a:pPr>
            <a:r>
              <a:rPr lang="en-US" sz="2400" dirty="0" smtClean="0"/>
              <a:t>    (3 servings/day), with fruit and vegetables </a:t>
            </a:r>
          </a:p>
          <a:p>
            <a:pPr lvl="1">
              <a:spcBef>
                <a:spcPts val="0"/>
              </a:spcBef>
              <a:buClrTx/>
              <a:buNone/>
            </a:pPr>
            <a:r>
              <a:rPr lang="en-US" sz="2400" dirty="0" smtClean="0"/>
              <a:t>    (5 servings/day</a:t>
            </a:r>
            <a:r>
              <a:rPr lang="en-US" sz="2400" dirty="0" smtClean="0"/>
              <a:t>) as </a:t>
            </a:r>
            <a:r>
              <a:rPr lang="en-US" sz="2400" dirty="0" smtClean="0"/>
              <a:t>part of a low sodium </a:t>
            </a:r>
          </a:p>
          <a:p>
            <a:pPr lvl="1">
              <a:spcBef>
                <a:spcPts val="0"/>
              </a:spcBef>
              <a:buClrTx/>
              <a:buNone/>
            </a:pPr>
            <a:r>
              <a:rPr lang="en-US" sz="2400" dirty="0" smtClean="0"/>
              <a:t>	diet may reduce high blood </a:t>
            </a:r>
            <a:r>
              <a:rPr lang="en-US" sz="2400" dirty="0" smtClean="0"/>
              <a:t>pressure (DASH Diet)</a:t>
            </a:r>
            <a:endParaRPr lang="en-US" sz="2400" dirty="0" smtClean="0"/>
          </a:p>
          <a:p>
            <a:pPr lvl="1">
              <a:spcBef>
                <a:spcPts val="0"/>
              </a:spcBef>
              <a:buClrTx/>
            </a:pPr>
            <a:r>
              <a:rPr lang="en-US" sz="2400" dirty="0" smtClean="0"/>
              <a:t>Thought to be due to milk’s calcium </a:t>
            </a:r>
            <a:r>
              <a:rPr lang="en-US" sz="2400" dirty="0" smtClean="0"/>
              <a:t>and </a:t>
            </a:r>
            <a:r>
              <a:rPr lang="en-US" sz="2400" dirty="0" smtClean="0"/>
              <a:t>potassium </a:t>
            </a:r>
            <a:r>
              <a:rPr lang="en-US" sz="2400" dirty="0" smtClean="0"/>
              <a:t>content</a:t>
            </a:r>
          </a:p>
          <a:p>
            <a:pPr lvl="1">
              <a:spcBef>
                <a:spcPts val="0"/>
              </a:spcBef>
              <a:buClrTx/>
              <a:buNone/>
            </a:pPr>
            <a:endParaRPr lang="en-US" dirty="0" smtClean="0"/>
          </a:p>
          <a:p>
            <a:pPr lvl="1">
              <a:buClrTx/>
              <a:buNone/>
            </a:pP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8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50"/>
            <a:ext cx="8229600" cy="410686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Obesity</a:t>
            </a:r>
          </a:p>
          <a:p>
            <a:pPr lvl="1">
              <a:buClrTx/>
            </a:pPr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 smtClean="0"/>
              <a:t>that regularly consume milk and dairy are less likely to be </a:t>
            </a:r>
            <a:r>
              <a:rPr lang="en-US" dirty="0" smtClean="0"/>
              <a:t>obese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Cancer</a:t>
            </a:r>
          </a:p>
          <a:p>
            <a:pPr lvl="1">
              <a:buClrTx/>
            </a:pPr>
            <a:r>
              <a:rPr lang="en-US" dirty="0"/>
              <a:t>M</a:t>
            </a:r>
            <a:r>
              <a:rPr lang="en-US" dirty="0" smtClean="0"/>
              <a:t>ilk </a:t>
            </a:r>
            <a:r>
              <a:rPr lang="en-US" dirty="0" smtClean="0"/>
              <a:t>may provide a protective effect on risk of colorectal and breast cancer with increased intakes</a:t>
            </a:r>
          </a:p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743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Cows Milk-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863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Cows milk contains conjugated linoleic acid (CLA</a:t>
            </a:r>
            <a:r>
              <a:rPr lang="en-US" dirty="0" smtClean="0"/>
              <a:t>)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 lvl="1"/>
            <a:r>
              <a:rPr lang="en-US" dirty="0" smtClean="0"/>
              <a:t>CLA </a:t>
            </a:r>
            <a:r>
              <a:rPr lang="en-US" dirty="0" smtClean="0"/>
              <a:t>has anti-carcinogenic properties and provides cancer protection in animal </a:t>
            </a:r>
            <a:r>
              <a:rPr lang="en-US" dirty="0" smtClean="0"/>
              <a:t>models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ange </a:t>
            </a:r>
            <a:r>
              <a:rPr lang="en-US" dirty="0" smtClean="0"/>
              <a:t>of CLA levels </a:t>
            </a:r>
            <a:r>
              <a:rPr lang="en-US" dirty="0" smtClean="0"/>
              <a:t>from 2.4 </a:t>
            </a:r>
            <a:r>
              <a:rPr lang="en-US" dirty="0"/>
              <a:t>to 18 mg CLA/g </a:t>
            </a:r>
            <a:r>
              <a:rPr lang="en-US" dirty="0" smtClean="0"/>
              <a:t>of milk fat </a:t>
            </a:r>
            <a:r>
              <a:rPr lang="en-US" dirty="0" smtClean="0"/>
              <a:t>– t</a:t>
            </a:r>
            <a:r>
              <a:rPr lang="en-US" dirty="0" smtClean="0"/>
              <a:t>he </a:t>
            </a:r>
            <a:r>
              <a:rPr lang="en-US" dirty="0" smtClean="0"/>
              <a:t>wide </a:t>
            </a:r>
            <a:r>
              <a:rPr lang="en-US" dirty="0"/>
              <a:t>variation in </a:t>
            </a:r>
            <a:r>
              <a:rPr lang="en-US" dirty="0" smtClean="0"/>
              <a:t>cows’ CLA </a:t>
            </a:r>
            <a:r>
              <a:rPr lang="en-US" dirty="0"/>
              <a:t>levels </a:t>
            </a:r>
            <a:r>
              <a:rPr lang="en-US" dirty="0" smtClean="0"/>
              <a:t>are partly the result of differences </a:t>
            </a:r>
            <a:r>
              <a:rPr lang="en-US" dirty="0"/>
              <a:t>in diet and </a:t>
            </a:r>
            <a:r>
              <a:rPr lang="en-US" dirty="0" smtClean="0"/>
              <a:t>grazing practices </a:t>
            </a:r>
            <a:endParaRPr lang="en-US" dirty="0"/>
          </a:p>
          <a:p>
            <a:pPr>
              <a:buClrTx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3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1016</Words>
  <Application>Microsoft Office PowerPoint</Application>
  <PresentationFormat>On-screen Show (4:3)</PresentationFormat>
  <Paragraphs>213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Milk  and Milk Substitutes   </vt:lpstr>
      <vt:lpstr>Health Benefits</vt:lpstr>
      <vt:lpstr>Fat Content of Milk </vt:lpstr>
      <vt:lpstr>Fat Content of Milk</vt:lpstr>
      <vt:lpstr>Cow’s Milk</vt:lpstr>
      <vt:lpstr>Health Benefits</vt:lpstr>
      <vt:lpstr>Health Benefits</vt:lpstr>
      <vt:lpstr>Health Benefits</vt:lpstr>
      <vt:lpstr>Cows Milk- Cancer</vt:lpstr>
      <vt:lpstr>Cow’s Milk</vt:lpstr>
      <vt:lpstr>Lactose-free milk </vt:lpstr>
      <vt:lpstr>Lactose-Free Milk</vt:lpstr>
      <vt:lpstr>Raw Milk</vt:lpstr>
      <vt:lpstr>Raw Milk</vt:lpstr>
      <vt:lpstr>Raw Milk</vt:lpstr>
      <vt:lpstr>Raw Milk</vt:lpstr>
      <vt:lpstr>Organic Milk</vt:lpstr>
      <vt:lpstr>Organic Milk</vt:lpstr>
      <vt:lpstr>Goat’s Milk</vt:lpstr>
      <vt:lpstr>Goat’s Milk</vt:lpstr>
      <vt:lpstr>Goat’s Milk</vt:lpstr>
      <vt:lpstr>Plant-Based Milks </vt:lpstr>
      <vt:lpstr>Soy Milk</vt:lpstr>
      <vt:lpstr>Soy Milk</vt:lpstr>
      <vt:lpstr>Rice Milk</vt:lpstr>
      <vt:lpstr>Rice Milk</vt:lpstr>
      <vt:lpstr>Almond Milk</vt:lpstr>
      <vt:lpstr>Health Benefits - Almonds</vt:lpstr>
      <vt:lpstr>Health Benefits - Almonds</vt:lpstr>
      <vt:lpstr>Almond Milk</vt:lpstr>
      <vt:lpstr>Coconut Milk</vt:lpstr>
      <vt:lpstr>Coconut Milk</vt:lpstr>
      <vt:lpstr>Price Comparisons</vt:lpstr>
      <vt:lpstr>References and Resources</vt:lpstr>
      <vt:lpstr>Credits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Bryant</dc:creator>
  <cp:lastModifiedBy>Dahl,Wendy Joanne</cp:lastModifiedBy>
  <cp:revision>73</cp:revision>
  <dcterms:created xsi:type="dcterms:W3CDTF">2012-05-14T13:49:02Z</dcterms:created>
  <dcterms:modified xsi:type="dcterms:W3CDTF">2014-04-25T17:42:27Z</dcterms:modified>
</cp:coreProperties>
</file>